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294" r:id="rId3"/>
    <p:sldId id="290" r:id="rId4"/>
    <p:sldId id="284" r:id="rId5"/>
    <p:sldId id="285" r:id="rId6"/>
    <p:sldId id="286" r:id="rId7"/>
    <p:sldId id="287" r:id="rId8"/>
    <p:sldId id="288" r:id="rId9"/>
    <p:sldId id="289" r:id="rId10"/>
    <p:sldId id="273" r:id="rId11"/>
    <p:sldId id="275" r:id="rId12"/>
    <p:sldId id="277" r:id="rId13"/>
    <p:sldId id="316" r:id="rId14"/>
    <p:sldId id="344" r:id="rId15"/>
    <p:sldId id="295" r:id="rId16"/>
    <p:sldId id="296" r:id="rId17"/>
    <p:sldId id="297" r:id="rId18"/>
    <p:sldId id="276" r:id="rId19"/>
    <p:sldId id="309" r:id="rId20"/>
    <p:sldId id="329" r:id="rId21"/>
    <p:sldId id="312" r:id="rId22"/>
    <p:sldId id="300" r:id="rId23"/>
    <p:sldId id="301" r:id="rId24"/>
    <p:sldId id="302" r:id="rId25"/>
    <p:sldId id="304" r:id="rId26"/>
    <p:sldId id="324" r:id="rId27"/>
    <p:sldId id="325" r:id="rId28"/>
    <p:sldId id="326" r:id="rId29"/>
    <p:sldId id="321" r:id="rId30"/>
    <p:sldId id="279" r:id="rId31"/>
    <p:sldId id="280" r:id="rId32"/>
    <p:sldId id="281" r:id="rId33"/>
    <p:sldId id="270" r:id="rId34"/>
    <p:sldId id="262" r:id="rId35"/>
    <p:sldId id="260" r:id="rId36"/>
    <p:sldId id="265" r:id="rId37"/>
    <p:sldId id="305" r:id="rId38"/>
    <p:sldId id="313" r:id="rId39"/>
    <p:sldId id="314" r:id="rId40"/>
    <p:sldId id="315" r:id="rId41"/>
    <p:sldId id="330" r:id="rId42"/>
    <p:sldId id="331" r:id="rId43"/>
    <p:sldId id="332" r:id="rId44"/>
    <p:sldId id="319" r:id="rId45"/>
    <p:sldId id="341" r:id="rId46"/>
    <p:sldId id="342" r:id="rId47"/>
    <p:sldId id="343" r:id="rId48"/>
    <p:sldId id="335" r:id="rId49"/>
    <p:sldId id="291" r:id="rId50"/>
    <p:sldId id="292" r:id="rId51"/>
    <p:sldId id="293" r:id="rId52"/>
    <p:sldId id="322" r:id="rId53"/>
    <p:sldId id="323" r:id="rId54"/>
    <p:sldId id="333" r:id="rId55"/>
    <p:sldId id="336" r:id="rId56"/>
    <p:sldId id="337" r:id="rId5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15" autoAdjust="0"/>
    <p:restoredTop sz="94684" autoAdjust="0"/>
  </p:normalViewPr>
  <p:slideViewPr>
    <p:cSldViewPr snapToGrid="0" snapToObjects="1">
      <p:cViewPr varScale="1">
        <p:scale>
          <a:sx n="107" d="100"/>
          <a:sy n="107" d="100"/>
        </p:scale>
        <p:origin x="126" y="3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02 Sept 2015</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E6D4713-8951-4B3F-B8F2-543C605261C3}" type="slidenum">
              <a:rPr lang="en-US" smtClean="0"/>
              <a:t>‹#›</a:t>
            </a:fld>
            <a:endParaRPr lang="en-US"/>
          </a:p>
        </p:txBody>
      </p:sp>
    </p:spTree>
    <p:extLst>
      <p:ext uri="{BB962C8B-B14F-4D97-AF65-F5344CB8AC3E}">
        <p14:creationId xmlns:p14="http://schemas.microsoft.com/office/powerpoint/2010/main" val="34093296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ltLang="ja-JP" smtClean="0"/>
              <a:t>02 Sept 2015</a:t>
            </a:r>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3BA7C4A-2CD9-4853-B62A-0D4D8A6DC38D}" type="slidenum">
              <a:rPr lang="en-GB" smtClean="0"/>
              <a:pPr/>
              <a:t>‹#›</a:t>
            </a:fld>
            <a:endParaRPr lang="en-GB"/>
          </a:p>
        </p:txBody>
      </p:sp>
    </p:spTree>
    <p:extLst>
      <p:ext uri="{BB962C8B-B14F-4D97-AF65-F5344CB8AC3E}">
        <p14:creationId xmlns:p14="http://schemas.microsoft.com/office/powerpoint/2010/main" val="16659066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A7C4A-2CD9-4853-B62A-0D4D8A6DC38D}" type="slidenum">
              <a:rPr lang="en-GB" smtClean="0"/>
              <a:pPr/>
              <a:t>1</a:t>
            </a:fld>
            <a:endParaRPr lang="en-GB"/>
          </a:p>
        </p:txBody>
      </p:sp>
      <p:sp>
        <p:nvSpPr>
          <p:cNvPr id="5" name="Date Placeholder 4"/>
          <p:cNvSpPr>
            <a:spLocks noGrp="1"/>
          </p:cNvSpPr>
          <p:nvPr>
            <p:ph type="dt" idx="11"/>
          </p:nvPr>
        </p:nvSpPr>
        <p:spPr/>
        <p:txBody>
          <a:bodyPr/>
          <a:lstStyle/>
          <a:p>
            <a:r>
              <a:rPr lang="en-US" altLang="ja-JP" smtClean="0"/>
              <a:t>02 Sept 2015</a:t>
            </a:r>
            <a:endParaRPr lang="en-GB"/>
          </a:p>
        </p:txBody>
      </p:sp>
    </p:spTree>
    <p:extLst>
      <p:ext uri="{BB962C8B-B14F-4D97-AF65-F5344CB8AC3E}">
        <p14:creationId xmlns:p14="http://schemas.microsoft.com/office/powerpoint/2010/main" val="215558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10</a:t>
            </a:fld>
            <a:endParaRPr lang="en-GB"/>
          </a:p>
        </p:txBody>
      </p:sp>
    </p:spTree>
    <p:extLst>
      <p:ext uri="{BB962C8B-B14F-4D97-AF65-F5344CB8AC3E}">
        <p14:creationId xmlns:p14="http://schemas.microsoft.com/office/powerpoint/2010/main" val="121918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11</a:t>
            </a:fld>
            <a:endParaRPr lang="en-GB"/>
          </a:p>
        </p:txBody>
      </p:sp>
    </p:spTree>
    <p:extLst>
      <p:ext uri="{BB962C8B-B14F-4D97-AF65-F5344CB8AC3E}">
        <p14:creationId xmlns:p14="http://schemas.microsoft.com/office/powerpoint/2010/main" val="130595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What’s the scope of IEEE 802.11?</a:t>
            </a:r>
          </a:p>
          <a:p>
            <a:endParaRPr lang="en-US" dirty="0"/>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12</a:t>
            </a:fld>
            <a:endParaRPr lang="en-GB"/>
          </a:p>
        </p:txBody>
      </p:sp>
    </p:spTree>
    <p:extLst>
      <p:ext uri="{BB962C8B-B14F-4D97-AF65-F5344CB8AC3E}">
        <p14:creationId xmlns:p14="http://schemas.microsoft.com/office/powerpoint/2010/main" val="69685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287049" y="88445"/>
            <a:ext cx="23399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500" b="1" dirty="0"/>
              <a:t>doc.: IEEE 802.11-11/0483r0</a:t>
            </a:r>
          </a:p>
        </p:txBody>
      </p:sp>
      <p:sp>
        <p:nvSpPr>
          <p:cNvPr id="33794" name="Rectangle 3"/>
          <p:cNvSpPr txBox="1">
            <a:spLocks noGrp="1" noChangeArrowheads="1"/>
          </p:cNvSpPr>
          <p:nvPr/>
        </p:nvSpPr>
        <p:spPr bwMode="auto">
          <a:xfrm>
            <a:off x="689872" y="88445"/>
            <a:ext cx="7956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500" b="1" dirty="0"/>
              <a:t>May 2011</a:t>
            </a:r>
          </a:p>
        </p:txBody>
      </p:sp>
      <p:sp>
        <p:nvSpPr>
          <p:cNvPr id="33795" name="Rectangle 6"/>
          <p:cNvSpPr txBox="1">
            <a:spLocks noGrp="1" noChangeArrowheads="1"/>
          </p:cNvSpPr>
          <p:nvPr/>
        </p:nvSpPr>
        <p:spPr bwMode="auto">
          <a:xfrm>
            <a:off x="4461329" y="9299939"/>
            <a:ext cx="21656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300" dirty="0"/>
              <a:t>Bruce Kraemer (Marvell)</a:t>
            </a:r>
          </a:p>
        </p:txBody>
      </p:sp>
      <p:sp>
        <p:nvSpPr>
          <p:cNvPr id="33796" name="Rectangle 7"/>
          <p:cNvSpPr txBox="1">
            <a:spLocks noGrp="1" noChangeArrowheads="1"/>
          </p:cNvSpPr>
          <p:nvPr/>
        </p:nvSpPr>
        <p:spPr bwMode="auto">
          <a:xfrm>
            <a:off x="3409419" y="9299939"/>
            <a:ext cx="5321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300" dirty="0"/>
              <a:t>Page </a:t>
            </a:r>
            <a:fld id="{4ED28A0E-4BA3-4608-97B3-66B1DD630016}" type="slidenum">
              <a:rPr lang="en-US" sz="1300"/>
              <a:pPr algn="r" eaLnBrk="0" hangingPunct="0"/>
              <a:t>13</a:t>
            </a:fld>
            <a:endParaRPr lang="en-US" sz="1300" dirty="0"/>
          </a:p>
        </p:txBody>
      </p:sp>
      <p:sp>
        <p:nvSpPr>
          <p:cNvPr id="33797" name="Rectangle 2"/>
          <p:cNvSpPr>
            <a:spLocks noGrp="1" noRot="1" noChangeAspect="1" noChangeArrowheads="1" noTextEdit="1"/>
          </p:cNvSpPr>
          <p:nvPr>
            <p:ph type="sldImg"/>
          </p:nvPr>
        </p:nvSpPr>
        <p:spPr>
          <a:xfrm>
            <a:off x="1258888" y="723900"/>
            <a:ext cx="4797425" cy="3598863"/>
          </a:xfrm>
          <a:ln/>
        </p:spPr>
      </p:sp>
      <p:sp>
        <p:nvSpPr>
          <p:cNvPr id="33798" name="Rectangle 3"/>
          <p:cNvSpPr>
            <a:spLocks noGrp="1" noChangeArrowheads="1"/>
          </p:cNvSpPr>
          <p:nvPr>
            <p:ph type="body" idx="1"/>
          </p:nvPr>
        </p:nvSpPr>
        <p:spPr>
          <a:xfrm>
            <a:off x="731029" y="4559922"/>
            <a:ext cx="5853148" cy="431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Date Placeholder 1"/>
          <p:cNvSpPr>
            <a:spLocks noGrp="1"/>
          </p:cNvSpPr>
          <p:nvPr>
            <p:ph type="dt" idx="10"/>
          </p:nvPr>
        </p:nvSpPr>
        <p:spPr/>
        <p:txBody>
          <a:bodyPr/>
          <a:lstStyle/>
          <a:p>
            <a:r>
              <a:rPr lang="en-US" altLang="ja-JP" smtClean="0"/>
              <a:t>02 Sept 2015</a:t>
            </a:r>
            <a:endParaRPr lang="en-GB"/>
          </a:p>
        </p:txBody>
      </p:sp>
      <p:sp>
        <p:nvSpPr>
          <p:cNvPr id="3" name="Slide Number Placeholder 2"/>
          <p:cNvSpPr>
            <a:spLocks noGrp="1"/>
          </p:cNvSpPr>
          <p:nvPr>
            <p:ph type="sldNum" sz="quarter" idx="11"/>
          </p:nvPr>
        </p:nvSpPr>
        <p:spPr/>
        <p:txBody>
          <a:bodyPr/>
          <a:lstStyle/>
          <a:p>
            <a:fld id="{33BA7C4A-2CD9-4853-B62A-0D4D8A6DC38D}" type="slidenum">
              <a:rPr lang="en-GB" smtClean="0"/>
              <a:pPr/>
              <a:t>13</a:t>
            </a:fld>
            <a:endParaRPr lang="en-GB"/>
          </a:p>
        </p:txBody>
      </p:sp>
    </p:spTree>
    <p:extLst>
      <p:ext uri="{BB962C8B-B14F-4D97-AF65-F5344CB8AC3E}">
        <p14:creationId xmlns:p14="http://schemas.microsoft.com/office/powerpoint/2010/main" val="380910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14</a:t>
            </a:fld>
            <a:endParaRPr lang="en-US" sz="1200" dirty="0"/>
          </a:p>
        </p:txBody>
      </p:sp>
      <p:sp>
        <p:nvSpPr>
          <p:cNvPr id="31749" name="Rectangle 2"/>
          <p:cNvSpPr>
            <a:spLocks noGrp="1" noRot="1" noChangeAspect="1" noChangeArrowheads="1" noTextEdit="1"/>
          </p:cNvSpPr>
          <p:nvPr>
            <p:ph type="sldImg"/>
          </p:nvPr>
        </p:nvSpPr>
        <p:spPr>
          <a:xfrm>
            <a:off x="1144588" y="688975"/>
            <a:ext cx="4568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1633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15</a:t>
            </a:fld>
            <a:endParaRPr lang="en-US"/>
          </a:p>
        </p:txBody>
      </p:sp>
      <p:sp>
        <p:nvSpPr>
          <p:cNvPr id="5" name="Date Placeholder 4"/>
          <p:cNvSpPr>
            <a:spLocks noGrp="1"/>
          </p:cNvSpPr>
          <p:nvPr>
            <p:ph type="dt" idx="11"/>
          </p:nvPr>
        </p:nvSpPr>
        <p:spPr/>
        <p:txBody>
          <a:bodyPr/>
          <a:lstStyle/>
          <a:p>
            <a:r>
              <a:rPr lang="en-US" altLang="ja-JP" smtClean="0"/>
              <a:t>02 Sept 2015</a:t>
            </a:r>
            <a:endParaRPr lang="en-GB"/>
          </a:p>
        </p:txBody>
      </p:sp>
    </p:spTree>
    <p:extLst>
      <p:ext uri="{BB962C8B-B14F-4D97-AF65-F5344CB8AC3E}">
        <p14:creationId xmlns:p14="http://schemas.microsoft.com/office/powerpoint/2010/main" val="76675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16</a:t>
            </a:fld>
            <a:endParaRPr lang="en-US"/>
          </a:p>
        </p:txBody>
      </p:sp>
      <p:sp>
        <p:nvSpPr>
          <p:cNvPr id="5" name="Date Placeholder 4"/>
          <p:cNvSpPr>
            <a:spLocks noGrp="1"/>
          </p:cNvSpPr>
          <p:nvPr>
            <p:ph type="dt" idx="11"/>
          </p:nvPr>
        </p:nvSpPr>
        <p:spPr/>
        <p:txBody>
          <a:bodyPr/>
          <a:lstStyle/>
          <a:p>
            <a:r>
              <a:rPr lang="en-US" altLang="ja-JP" smtClean="0"/>
              <a:t>02 Sept 2015</a:t>
            </a:r>
            <a:endParaRPr lang="en-GB"/>
          </a:p>
        </p:txBody>
      </p:sp>
    </p:spTree>
    <p:extLst>
      <p:ext uri="{BB962C8B-B14F-4D97-AF65-F5344CB8AC3E}">
        <p14:creationId xmlns:p14="http://schemas.microsoft.com/office/powerpoint/2010/main" val="294102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17</a:t>
            </a:fld>
            <a:endParaRPr lang="en-US"/>
          </a:p>
        </p:txBody>
      </p:sp>
      <p:sp>
        <p:nvSpPr>
          <p:cNvPr id="5" name="Date Placeholder 4"/>
          <p:cNvSpPr>
            <a:spLocks noGrp="1"/>
          </p:cNvSpPr>
          <p:nvPr>
            <p:ph type="dt" idx="11"/>
          </p:nvPr>
        </p:nvSpPr>
        <p:spPr/>
        <p:txBody>
          <a:bodyPr/>
          <a:lstStyle/>
          <a:p>
            <a:r>
              <a:rPr lang="en-US" altLang="ja-JP" smtClean="0"/>
              <a:t>02 Sept 2015</a:t>
            </a:r>
            <a:endParaRPr lang="en-GB"/>
          </a:p>
        </p:txBody>
      </p:sp>
    </p:spTree>
    <p:extLst>
      <p:ext uri="{BB962C8B-B14F-4D97-AF65-F5344CB8AC3E}">
        <p14:creationId xmlns:p14="http://schemas.microsoft.com/office/powerpoint/2010/main" val="103621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18</a:t>
            </a:fld>
            <a:endParaRPr lang="en-GB"/>
          </a:p>
        </p:txBody>
      </p:sp>
    </p:spTree>
    <p:extLst>
      <p:ext uri="{BB962C8B-B14F-4D97-AF65-F5344CB8AC3E}">
        <p14:creationId xmlns:p14="http://schemas.microsoft.com/office/powerpoint/2010/main" val="313398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19</a:t>
            </a:fld>
            <a:endParaRPr lang="en-GB"/>
          </a:p>
        </p:txBody>
      </p:sp>
    </p:spTree>
    <p:extLst>
      <p:ext uri="{BB962C8B-B14F-4D97-AF65-F5344CB8AC3E}">
        <p14:creationId xmlns:p14="http://schemas.microsoft.com/office/powerpoint/2010/main" val="207679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idx="1"/>
          </p:nvPr>
        </p:nvSpPr>
        <p:spPr>
          <a:ln/>
        </p:spPr>
        <p:txBody>
          <a:bodyPr/>
          <a:lstStyle/>
          <a:p>
            <a:r>
              <a:rPr lang="en-US" smtClean="0"/>
              <a:t>02 Sept 2015</a:t>
            </a:r>
            <a:endParaRPr lang="en-US" dirty="0"/>
          </a:p>
        </p:txBody>
      </p:sp>
      <p:sp>
        <p:nvSpPr>
          <p:cNvPr id="9" name="Rectangle 7"/>
          <p:cNvSpPr>
            <a:spLocks noGrp="1" noChangeArrowheads="1"/>
          </p:cNvSpPr>
          <p:nvPr>
            <p:ph type="sldNum" sz="quarter" idx="5"/>
          </p:nvPr>
        </p:nvSpPr>
        <p:spPr>
          <a:ln/>
        </p:spPr>
        <p:txBody>
          <a:bodyPr/>
          <a:lstStyle/>
          <a:p>
            <a:fld id="{530C4D5F-C56E-4631-A52F-329BF9EAD703}" type="slidenum">
              <a:rPr lang="en-US"/>
              <a:pPr/>
              <a:t>2</a:t>
            </a:fld>
            <a:endParaRPr lang="en-US"/>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p:txBody>
          <a:bodyPr lIns="96652" tIns="48326" rIns="96652" bIns="48326"/>
          <a:lstStyle/>
          <a:p>
            <a:pPr defTabSz="483306"/>
            <a:endParaRPr lang="en-GB"/>
          </a:p>
        </p:txBody>
      </p:sp>
      <p:sp>
        <p:nvSpPr>
          <p:cNvPr id="62468"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2" tIns="48326" rIns="96652" bIns="48326" anchor="b"/>
          <a:lstStyle/>
          <a:p>
            <a:pPr algn="r" eaLnBrk="0" hangingPunct="0"/>
            <a:fld id="{6D3A06C0-DC47-4CC6-905B-5886F7484139}" type="slidenum">
              <a:rPr lang="en-US" sz="1300">
                <a:latin typeface="Arial" pitchFamily="34" charset="0"/>
              </a:rPr>
              <a:pPr algn="r" eaLnBrk="0" hangingPunct="0"/>
              <a:t>2</a:t>
            </a:fld>
            <a:endParaRPr lang="en-US" sz="1300">
              <a:latin typeface="Arial" pitchFamily="34" charset="0"/>
            </a:endParaRPr>
          </a:p>
        </p:txBody>
      </p:sp>
      <p:sp>
        <p:nvSpPr>
          <p:cNvPr id="62469" name="Date Placeholder 4"/>
          <p:cNvSpPr txBox="1">
            <a:spLocks noGrp="1"/>
          </p:cNvSpPr>
          <p:nvPr/>
        </p:nvSpPr>
        <p:spPr bwMode="auto">
          <a:xfrm>
            <a:off x="4143587" y="0"/>
            <a:ext cx="3169920" cy="480060"/>
          </a:xfrm>
          <a:prstGeom prst="rect">
            <a:avLst/>
          </a:prstGeom>
          <a:noFill/>
          <a:ln w="9525">
            <a:noFill/>
            <a:miter lim="800000"/>
            <a:headEnd/>
            <a:tailEnd/>
          </a:ln>
        </p:spPr>
        <p:txBody>
          <a:bodyPr lIns="96652" tIns="48326" rIns="96652" bIns="48326"/>
          <a:lstStyle/>
          <a:p>
            <a:pPr algn="r" eaLnBrk="0" hangingPunct="0"/>
            <a:fld id="{DAE3F803-8C45-4FFE-A1D3-BA818FCE0A1C}" type="datetime1">
              <a:rPr lang="en-US" altLang="ja-JP" sz="1300">
                <a:latin typeface="Arial" pitchFamily="34" charset="0"/>
              </a:rPr>
              <a:pPr algn="r" eaLnBrk="0" hangingPunct="0"/>
              <a:t>11/26/2015</a:t>
            </a:fld>
            <a:endParaRPr lang="en-US" sz="1300">
              <a:latin typeface="Arial" pitchFamily="34" charset="0"/>
            </a:endParaRPr>
          </a:p>
        </p:txBody>
      </p:sp>
    </p:spTree>
    <p:extLst>
      <p:ext uri="{BB962C8B-B14F-4D97-AF65-F5344CB8AC3E}">
        <p14:creationId xmlns:p14="http://schemas.microsoft.com/office/powerpoint/2010/main" val="166331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20</a:t>
            </a:fld>
            <a:endParaRPr lang="en-GB"/>
          </a:p>
        </p:txBody>
      </p:sp>
    </p:spTree>
    <p:extLst>
      <p:ext uri="{BB962C8B-B14F-4D97-AF65-F5344CB8AC3E}">
        <p14:creationId xmlns:p14="http://schemas.microsoft.com/office/powerpoint/2010/main" val="406284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21</a:t>
            </a:fld>
            <a:endParaRPr lang="en-GB" altLang="en-US" smtClean="0"/>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44896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22</a:t>
            </a:fld>
            <a:endParaRPr lang="en-GB"/>
          </a:p>
        </p:txBody>
      </p:sp>
    </p:spTree>
    <p:extLst>
      <p:ext uri="{BB962C8B-B14F-4D97-AF65-F5344CB8AC3E}">
        <p14:creationId xmlns:p14="http://schemas.microsoft.com/office/powerpoint/2010/main" val="289395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23</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43632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4D021123-72B5-41D7-8C59-71793813C722}" type="slidenum">
              <a:rPr lang="en-GB" altLang="en-US" smtClean="0"/>
              <a:pPr>
                <a:spcBef>
                  <a:spcPct val="0"/>
                </a:spcBef>
              </a:pPr>
              <a:t>24</a:t>
            </a:fld>
            <a:endParaRPr lang="en-GB" altLang="en-US" smtClean="0"/>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638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25</a:t>
            </a:fld>
            <a:endParaRPr lang="en-GB"/>
          </a:p>
        </p:txBody>
      </p:sp>
    </p:spTree>
    <p:extLst>
      <p:ext uri="{BB962C8B-B14F-4D97-AF65-F5344CB8AC3E}">
        <p14:creationId xmlns:p14="http://schemas.microsoft.com/office/powerpoint/2010/main" val="395870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26</a:t>
            </a:fld>
            <a:endParaRPr lang="en-GB"/>
          </a:p>
        </p:txBody>
      </p:sp>
    </p:spTree>
    <p:extLst>
      <p:ext uri="{BB962C8B-B14F-4D97-AF65-F5344CB8AC3E}">
        <p14:creationId xmlns:p14="http://schemas.microsoft.com/office/powerpoint/2010/main" val="2266759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27</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43632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4D021123-72B5-41D7-8C59-71793813C722}" type="slidenum">
              <a:rPr lang="en-GB" altLang="en-US" smtClean="0"/>
              <a:pPr>
                <a:spcBef>
                  <a:spcPct val="0"/>
                </a:spcBef>
              </a:pPr>
              <a:t>28</a:t>
            </a:fld>
            <a:endParaRPr lang="en-GB" altLang="en-US" smtClean="0"/>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638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29</a:t>
            </a:fld>
            <a:endParaRPr lang="en-GB"/>
          </a:p>
        </p:txBody>
      </p:sp>
    </p:spTree>
    <p:extLst>
      <p:ext uri="{BB962C8B-B14F-4D97-AF65-F5344CB8AC3E}">
        <p14:creationId xmlns:p14="http://schemas.microsoft.com/office/powerpoint/2010/main" val="343959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3</a:t>
            </a:fld>
            <a:endParaRPr lang="en-GB"/>
          </a:p>
        </p:txBody>
      </p:sp>
    </p:spTree>
    <p:extLst>
      <p:ext uri="{BB962C8B-B14F-4D97-AF65-F5344CB8AC3E}">
        <p14:creationId xmlns:p14="http://schemas.microsoft.com/office/powerpoint/2010/main" val="1518857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30</a:t>
            </a:fld>
            <a:endParaRPr lang="en-GB"/>
          </a:p>
        </p:txBody>
      </p:sp>
    </p:spTree>
    <p:extLst>
      <p:ext uri="{BB962C8B-B14F-4D97-AF65-F5344CB8AC3E}">
        <p14:creationId xmlns:p14="http://schemas.microsoft.com/office/powerpoint/2010/main" val="420381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31</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821483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4D021123-72B5-41D7-8C59-71793813C722}" type="slidenum">
              <a:rPr lang="en-GB" altLang="en-US" smtClean="0"/>
              <a:pPr>
                <a:spcBef>
                  <a:spcPct val="0"/>
                </a:spcBef>
              </a:pPr>
              <a:t>32</a:t>
            </a:fld>
            <a:endParaRPr lang="en-GB" altLang="en-US" smtClean="0"/>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24673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33</a:t>
            </a:fld>
            <a:endParaRPr lang="en-GB"/>
          </a:p>
        </p:txBody>
      </p:sp>
    </p:spTree>
    <p:extLst>
      <p:ext uri="{BB962C8B-B14F-4D97-AF65-F5344CB8AC3E}">
        <p14:creationId xmlns:p14="http://schemas.microsoft.com/office/powerpoint/2010/main" val="1821932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34</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79365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4D021123-72B5-41D7-8C59-71793813C722}" type="slidenum">
              <a:rPr lang="en-GB" altLang="en-US" smtClean="0"/>
              <a:pPr>
                <a:spcBef>
                  <a:spcPct val="0"/>
                </a:spcBef>
              </a:pPr>
              <a:t>35</a:t>
            </a:fld>
            <a:endParaRPr lang="en-GB" altLang="en-US" smtClean="0"/>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450408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36</a:t>
            </a:fld>
            <a:endParaRPr lang="en-GB" altLang="en-US" smtClean="0"/>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172666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37</a:t>
            </a:fld>
            <a:endParaRPr lang="en-GB"/>
          </a:p>
        </p:txBody>
      </p:sp>
    </p:spTree>
    <p:extLst>
      <p:ext uri="{BB962C8B-B14F-4D97-AF65-F5344CB8AC3E}">
        <p14:creationId xmlns:p14="http://schemas.microsoft.com/office/powerpoint/2010/main" val="1025304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38</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35679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4D021123-72B5-41D7-8C59-71793813C722}" type="slidenum">
              <a:rPr lang="en-GB" altLang="en-US" smtClean="0"/>
              <a:pPr>
                <a:spcBef>
                  <a:spcPct val="0"/>
                </a:spcBef>
              </a:pPr>
              <a:t>39</a:t>
            </a:fld>
            <a:endParaRPr lang="en-GB" altLang="en-US" smtClean="0"/>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151164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a:t>
            </a:fld>
            <a:endParaRPr lang="en-GB"/>
          </a:p>
        </p:txBody>
      </p:sp>
    </p:spTree>
    <p:extLst>
      <p:ext uri="{BB962C8B-B14F-4D97-AF65-F5344CB8AC3E}">
        <p14:creationId xmlns:p14="http://schemas.microsoft.com/office/powerpoint/2010/main" val="1849980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40</a:t>
            </a:fld>
            <a:endParaRPr lang="en-GB" altLang="en-US" smtClean="0"/>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204202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41</a:t>
            </a:fld>
            <a:endParaRPr lang="en-GB"/>
          </a:p>
        </p:txBody>
      </p:sp>
    </p:spTree>
    <p:extLst>
      <p:ext uri="{BB962C8B-B14F-4D97-AF65-F5344CB8AC3E}">
        <p14:creationId xmlns:p14="http://schemas.microsoft.com/office/powerpoint/2010/main" val="2927991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45</a:t>
            </a:fld>
            <a:endParaRPr lang="en-GB"/>
          </a:p>
        </p:txBody>
      </p:sp>
    </p:spTree>
    <p:extLst>
      <p:ext uri="{BB962C8B-B14F-4D97-AF65-F5344CB8AC3E}">
        <p14:creationId xmlns:p14="http://schemas.microsoft.com/office/powerpoint/2010/main" val="2340167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50</a:t>
            </a:fld>
            <a:endParaRPr lang="en-GB" altLang="en-US" smtClean="0"/>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220344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51</a:t>
            </a:fld>
            <a:endParaRPr lang="en-GB" altLang="en-US" smtClean="0"/>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smtClean="0"/>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15375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81BCBB2-2B28-4C43-8FC1-BD078A133709}" type="slidenum">
              <a:rPr lang="en-US" altLang="en-US" sz="1300"/>
              <a:pPr/>
              <a:t>5</a:t>
            </a:fld>
            <a:endParaRPr lang="en-US" altLang="en-US" sz="1300"/>
          </a:p>
        </p:txBody>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smtClean="0">
                <a:ea typeface="ＭＳ Ｐゴシック" pitchFamily="34" charset="-128"/>
              </a:rPr>
              <a:t>This chart illustrates the whole standards process in simplified form.  </a:t>
            </a:r>
          </a:p>
          <a:p>
            <a:pPr>
              <a:buFontTx/>
              <a:buChar char="•"/>
            </a:pPr>
            <a:r>
              <a:rPr lang="en-US" altLang="en-US" smtClean="0">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smtClean="0">
                <a:ea typeface="ＭＳ Ｐゴシック"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smtClean="0">
                <a:ea typeface="ＭＳ Ｐゴシック" pitchFamily="34" charset="-128"/>
              </a:rPr>
              <a:t> Develop draft standard: The draft is then developed and revised by the working group.</a:t>
            </a:r>
          </a:p>
          <a:p>
            <a:pPr>
              <a:buFontTx/>
              <a:buChar char="•"/>
            </a:pPr>
            <a:r>
              <a:rPr lang="en-US" altLang="en-US" smtClean="0">
                <a:ea typeface="ＭＳ Ｐゴシック" pitchFamily="34" charset="-128"/>
              </a:rPr>
              <a:t> Ballot draft: When the draft work is finalized, the sponsor forms the balloting group and ballots the standard. </a:t>
            </a:r>
          </a:p>
          <a:p>
            <a:pPr>
              <a:buFontTx/>
              <a:buChar char="•"/>
            </a:pPr>
            <a:r>
              <a:rPr lang="en-US" altLang="en-US" smtClean="0">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smtClean="0">
                <a:ea typeface="ＭＳ Ｐゴシック" pitchFamily="34" charset="-128"/>
              </a:rPr>
              <a:t> Publish Standard: The draft is then edited and formatted by an IEEE Project Editor and published.</a:t>
            </a:r>
          </a:p>
          <a:p>
            <a:pPr>
              <a:buFontTx/>
              <a:buChar char="•"/>
            </a:pPr>
            <a:r>
              <a:rPr lang="en-US" altLang="en-US" smtClean="0">
                <a:ea typeface="ＭＳ Ｐゴシック" pitchFamily="34" charset="-128"/>
              </a:rPr>
              <a:t> The standard is valid for 10 years before it must be revised or withdrawn.</a:t>
            </a:r>
          </a:p>
          <a:p>
            <a:endParaRPr lang="en-US" altLang="en-US" smtClean="0">
              <a:ea typeface="ＭＳ Ｐゴシック" pitchFamily="34" charset="-128"/>
            </a:endParaRPr>
          </a:p>
        </p:txBody>
      </p:sp>
      <p:sp>
        <p:nvSpPr>
          <p:cNvPr id="54276"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175761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C0B0AE-4584-4A62-BF9B-79E5FAEAA0AB}" type="slidenum">
              <a:rPr lang="en-US" altLang="en-US" sz="1300"/>
              <a:pPr/>
              <a:t>6</a:t>
            </a:fld>
            <a:endParaRPr lang="en-US" altLang="en-US" sz="1300"/>
          </a:p>
        </p:txBody>
      </p:sp>
      <p:sp>
        <p:nvSpPr>
          <p:cNvPr id="5529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smtClean="0">
                <a:ea typeface="ＭＳ Ｐゴシック" pitchFamily="34" charset="-128"/>
              </a:rPr>
              <a:t>Approval of a PAR means that the work is authorized by the IEEE-SA Standards Board</a:t>
            </a:r>
          </a:p>
          <a:p>
            <a:endParaRPr lang="en-US" altLang="en-US" smtClean="0">
              <a:ea typeface="ＭＳ Ｐゴシック" pitchFamily="34" charset="-128"/>
            </a:endParaRPr>
          </a:p>
          <a:p>
            <a:r>
              <a:rPr lang="en-US" altLang="en-US" smtClean="0">
                <a:ea typeface="ＭＳ Ｐゴシック" pitchFamily="34" charset="-128"/>
              </a:rPr>
              <a:t>The PAR is the means by which IEEE can extend the umbrella of indemnification (or protection) to its standards developers</a:t>
            </a:r>
          </a:p>
        </p:txBody>
      </p:sp>
      <p:sp>
        <p:nvSpPr>
          <p:cNvPr id="55300"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331847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64CEAD-D4B5-4392-87AC-3872E984C775}" type="slidenum">
              <a:rPr lang="en-US" altLang="en-US" sz="1300"/>
              <a:pPr/>
              <a:t>7</a:t>
            </a:fld>
            <a:endParaRPr lang="en-US" altLang="en-US" sz="1300"/>
          </a:p>
        </p:txBody>
      </p:sp>
      <p:sp>
        <p:nvSpPr>
          <p:cNvPr id="5632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smtClean="0">
                <a:ea typeface="ＭＳ Ｐゴシック" pitchFamily="34" charset="-128"/>
              </a:rPr>
              <a:t>Some tips for starting the development of your draft include the following:</a:t>
            </a:r>
          </a:p>
          <a:p>
            <a:r>
              <a:rPr lang="en-US" altLang="en-US" smtClean="0">
                <a:ea typeface="ＭＳ Ｐゴシック" pitchFamily="34" charset="-128"/>
              </a:rPr>
              <a:t>• Develop an outline that will be used as key clauses.</a:t>
            </a:r>
          </a:p>
          <a:p>
            <a:r>
              <a:rPr lang="en-US" altLang="en-US" smtClean="0">
                <a:ea typeface="ＭＳ Ｐゴシック" pitchFamily="34" charset="-128"/>
              </a:rPr>
              <a:t>• Divide up each topic or clause among working group members, preferably according to their experience.</a:t>
            </a:r>
          </a:p>
          <a:p>
            <a:r>
              <a:rPr lang="en-US" altLang="en-US" smtClean="0">
                <a:ea typeface="ＭＳ Ｐゴシック"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smtClean="0">
                <a:ea typeface="ＭＳ Ｐゴシック" pitchFamily="34" charset="-128"/>
              </a:rPr>
              <a:t>• The working group meetings should only be used for reviewing important points in the draft and resolving areas of disagreement.</a:t>
            </a:r>
          </a:p>
          <a:p>
            <a:r>
              <a:rPr lang="en-US" altLang="en-US" smtClean="0">
                <a:ea typeface="ＭＳ Ｐゴシック" pitchFamily="34" charset="-128"/>
              </a:rPr>
              <a:t>• Working with an IEEE Project Editor will expedite the project since the editor can flag items that could otherwise be slowed down by the IEEE-SA Standards Board during the approval process.</a:t>
            </a:r>
          </a:p>
          <a:p>
            <a:r>
              <a:rPr lang="en-US" altLang="en-US" smtClean="0">
                <a:ea typeface="ＭＳ Ｐゴシック" pitchFamily="34" charset="-128"/>
              </a:rPr>
              <a:t>• Use the IEEE Standards Style Manual as the reference for document structure.</a:t>
            </a:r>
          </a:p>
        </p:txBody>
      </p:sp>
      <p:sp>
        <p:nvSpPr>
          <p:cNvPr id="56324"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85388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DFB712B-377F-45F9-A90C-D4B294D93A12}" type="slidenum">
              <a:rPr lang="en-US" altLang="en-US" sz="1300"/>
              <a:pPr/>
              <a:t>8</a:t>
            </a:fld>
            <a:endParaRPr lang="en-US" altLang="en-US" sz="1300"/>
          </a:p>
        </p:txBody>
      </p:sp>
      <p:sp>
        <p:nvSpPr>
          <p:cNvPr id="573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smtClean="0">
                <a:ea typeface="ＭＳ Ｐゴシック"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smtClean="0">
                <a:ea typeface="ＭＳ Ｐゴシック" pitchFamily="34" charset="-128"/>
              </a:rPr>
              <a:t>• The sponsor also approves the balance of the group. No one interest group can be more than 33%.</a:t>
            </a:r>
          </a:p>
          <a:p>
            <a:r>
              <a:rPr lang="en-US" altLang="en-US" smtClean="0">
                <a:ea typeface="ＭＳ Ｐゴシック" pitchFamily="34" charset="-128"/>
              </a:rPr>
              <a:t>• Once the balloting group is formed, the composition of that balloting group cannot change until the close of the ballot.</a:t>
            </a:r>
          </a:p>
          <a:p>
            <a:r>
              <a:rPr lang="en-US" altLang="en-US" smtClean="0">
                <a:ea typeface="ＭＳ Ｐゴシック"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57348"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347773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998EE3-03DC-4FEC-8C60-9663ABC85895}" type="slidenum">
              <a:rPr lang="en-US" altLang="en-US" sz="1300"/>
              <a:pPr/>
              <a:t>9</a:t>
            </a:fld>
            <a:endParaRPr lang="en-US" altLang="en-US" sz="1300"/>
          </a:p>
        </p:txBody>
      </p:sp>
      <p:sp>
        <p:nvSpPr>
          <p:cNvPr id="5837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smtClean="0">
                <a:ea typeface="ＭＳ Ｐゴシック"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smtClean="0">
                <a:ea typeface="ＭＳ Ｐゴシック"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smtClean="0">
                <a:ea typeface="ＭＳ Ｐゴシック" pitchFamily="34" charset="-128"/>
              </a:rPr>
              <a:t> Complimentary copies are then issued to the working group and awards are given to the Chair of the working group in recognition of the work done.</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58372"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83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3071025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r>
              <a:rPr lang="en-US" altLang="ja-JP" smtClean="0"/>
              <a:t>02 Sept 2015</a:t>
            </a:r>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A5C22AA5-3C49-2E42-8195-7332F437CD60}" type="slidenum">
              <a:rPr lang="en-US"/>
              <a:pPr>
                <a:defRPr/>
              </a:pPr>
              <a:t>‹#›</a:t>
            </a:fld>
            <a:endParaRPr lang="en-US" dirty="0"/>
          </a:p>
        </p:txBody>
      </p:sp>
    </p:spTree>
    <p:extLst>
      <p:ext uri="{BB962C8B-B14F-4D97-AF65-F5344CB8AC3E}">
        <p14:creationId xmlns:p14="http://schemas.microsoft.com/office/powerpoint/2010/main" val="20099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smtClean="0"/>
          </a:p>
        </p:txBody>
      </p:sp>
      <p:sp>
        <p:nvSpPr>
          <p:cNvPr id="6" name="Slide Number Placeholder 1"/>
          <p:cNvSpPr>
            <a:spLocks noGrp="1"/>
          </p:cNvSpPr>
          <p:nvPr>
            <p:ph type="sldNum" sz="quarter" idx="26"/>
          </p:nvPr>
        </p:nvSpPr>
        <p:spPr/>
        <p:txBody>
          <a:bodyPr/>
          <a:lstStyle>
            <a:lvl1pPr>
              <a:defRPr/>
            </a:lvl1pPr>
          </a:lstStyle>
          <a:p>
            <a:pPr>
              <a:defRPr/>
            </a:pPr>
            <a:fld id="{1E993407-65FC-FE4D-88F4-AEF403839CD9}" type="slidenum">
              <a:rPr lang="en-US"/>
              <a:pPr>
                <a:defRPr/>
              </a:pPr>
              <a:t>‹#›</a:t>
            </a:fld>
            <a:endParaRPr lang="en-US" dirty="0"/>
          </a:p>
        </p:txBody>
      </p:sp>
      <p:sp>
        <p:nvSpPr>
          <p:cNvPr id="7" name="Date Placeholder 2"/>
          <p:cNvSpPr>
            <a:spLocks noGrp="1"/>
          </p:cNvSpPr>
          <p:nvPr>
            <p:ph type="dt" sz="half" idx="27"/>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9DD27109-24EE-2347-96D6-102C90AEE2D2}" type="slidenum">
              <a:rPr lang="en-US"/>
              <a:pPr>
                <a:defRPr/>
              </a:pPr>
              <a:t>‹#›</a:t>
            </a:fld>
            <a:endParaRPr lang="en-US" dirty="0"/>
          </a:p>
        </p:txBody>
      </p:sp>
      <p:sp>
        <p:nvSpPr>
          <p:cNvPr id="8" name="Date Placeholder 2"/>
          <p:cNvSpPr>
            <a:spLocks noGrp="1"/>
          </p:cNvSpPr>
          <p:nvPr>
            <p:ph type="dt" sz="half" idx="24"/>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E7E4D66E-442A-4A48-B266-9493CAB2FACE}" type="slidenum">
              <a:rPr lang="en-US"/>
              <a:pPr>
                <a:defRPr/>
              </a:pPr>
              <a:t>‹#›</a:t>
            </a:fld>
            <a:endParaRPr lang="en-US" dirty="0"/>
          </a:p>
        </p:txBody>
      </p:sp>
      <p:sp>
        <p:nvSpPr>
          <p:cNvPr id="6" name="Date Placeholder 2"/>
          <p:cNvSpPr>
            <a:spLocks noGrp="1"/>
          </p:cNvSpPr>
          <p:nvPr>
            <p:ph type="dt" sz="half" idx="14"/>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0"/>
          </p:nvPr>
        </p:nvSpPr>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02 Sept 2015</a:t>
            </a:r>
            <a:endParaRPr lang="en-GB"/>
          </a:p>
        </p:txBody>
      </p:sp>
      <p:sp>
        <p:nvSpPr>
          <p:cNvPr id="5" name="Rectangle 5"/>
          <p:cNvSpPr>
            <a:spLocks noGrp="1" noChangeArrowheads="1"/>
          </p:cNvSpPr>
          <p:nvPr>
            <p:ph type="ftr" sz="quarter" idx="11"/>
          </p:nvPr>
        </p:nvSpPr>
        <p:spPr>
          <a:xfrm>
            <a:off x="8077200" y="6475413"/>
            <a:ext cx="466725" cy="182562"/>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BBF9C8A5-3FA4-4862-BC2F-7FB7CFA9D489}" type="slidenum">
              <a:rPr lang="en-GB"/>
              <a:pPr>
                <a:defRPr/>
              </a:pPr>
              <a:t>‹#›</a:t>
            </a:fld>
            <a:endParaRPr lang="en-GB"/>
          </a:p>
        </p:txBody>
      </p:sp>
    </p:spTree>
    <p:extLst>
      <p:ext uri="{BB962C8B-B14F-4D97-AF65-F5344CB8AC3E}">
        <p14:creationId xmlns:p14="http://schemas.microsoft.com/office/powerpoint/2010/main" val="200572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9DB06DC2-A86B-4567-B1B6-4A779827CDB5}" type="slidenum">
              <a:rPr lang="en-US"/>
              <a:pPr>
                <a:defRPr/>
              </a:pPr>
              <a:t>‹#›</a:t>
            </a:fld>
            <a:endParaRPr lang="en-US" sz="1400">
              <a:latin typeface="Myriad Pro" pitchFamily="1" charset="0"/>
            </a:endParaRPr>
          </a:p>
        </p:txBody>
      </p:sp>
      <p:sp>
        <p:nvSpPr>
          <p:cNvPr id="7" name="Footer Placeholder 4"/>
          <p:cNvSpPr>
            <a:spLocks noGrp="1"/>
          </p:cNvSpPr>
          <p:nvPr>
            <p:ph type="ftr" sz="quarter" idx="12"/>
          </p:nvPr>
        </p:nvSpPr>
        <p:spPr>
          <a:xfrm>
            <a:off x="685800" y="6629400"/>
            <a:ext cx="4800600" cy="228600"/>
          </a:xfrm>
          <a:prstGeom prst="rect">
            <a:avLst/>
          </a:prstGeom>
        </p:spPr>
        <p:txBody>
          <a:bodyPr/>
          <a:lstStyle>
            <a:lvl1pPr>
              <a:defRPr/>
            </a:lvl1pPr>
          </a:lstStyle>
          <a:p>
            <a:endParaRPr lang="en-US" dirty="0"/>
          </a:p>
        </p:txBody>
      </p:sp>
      <p:sp>
        <p:nvSpPr>
          <p:cNvPr id="9" name="Date Placeholder 3"/>
          <p:cNvSpPr>
            <a:spLocks noGrp="1"/>
          </p:cNvSpPr>
          <p:nvPr>
            <p:ph type="dt" sz="half" idx="10"/>
          </p:nvPr>
        </p:nvSpPr>
        <p:spPr>
          <a:xfrm>
            <a:off x="7010400" y="6629400"/>
            <a:ext cx="1143000" cy="228600"/>
          </a:xfrm>
        </p:spPr>
        <p:txBody>
          <a:bodyPr/>
          <a:lstStyle>
            <a:lvl1pPr>
              <a:defRPr/>
            </a:lvl1pPr>
          </a:lstStyle>
          <a:p>
            <a:r>
              <a:rPr lang="en-US" smtClean="0"/>
              <a:t>02 Sept 2015</a:t>
            </a:r>
            <a:endParaRPr lang="en-US" dirty="0"/>
          </a:p>
        </p:txBody>
      </p:sp>
    </p:spTree>
    <p:extLst>
      <p:ext uri="{BB962C8B-B14F-4D97-AF65-F5344CB8AC3E}">
        <p14:creationId xmlns:p14="http://schemas.microsoft.com/office/powerpoint/2010/main" val="9936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02 Sept 2015</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C25E1B2-2377-41A9-B6BA-B32F9028CA14}" type="slidenum">
              <a:rPr lang="en-US"/>
              <a:pPr>
                <a:defRPr/>
              </a:pPr>
              <a:t>‹#›</a:t>
            </a:fld>
            <a:endParaRPr lang="en-US" sz="1400"/>
          </a:p>
        </p:txBody>
      </p:sp>
      <p:sp>
        <p:nvSpPr>
          <p:cNvPr id="6" name="Footer Placeholder 4"/>
          <p:cNvSpPr>
            <a:spLocks noGrp="1"/>
          </p:cNvSpPr>
          <p:nvPr>
            <p:ph type="ftr" sz="quarter" idx="11"/>
          </p:nvPr>
        </p:nvSpPr>
        <p:spPr>
          <a:xfrm>
            <a:off x="685800" y="6629400"/>
            <a:ext cx="4800600" cy="2286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82559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r>
              <a:rPr lang="en-US" altLang="ja-JP" smtClean="0"/>
              <a:t>02 Sept 2015</a:t>
            </a:r>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6355A293-0598-674E-87F9-A3870D2D28D6}" type="slidenum">
              <a:rPr lang="en-US"/>
              <a:pPr>
                <a:defRPr/>
              </a:pPr>
              <a:t>‹#›</a:t>
            </a:fld>
            <a:endParaRPr lang="en-US" dirty="0"/>
          </a:p>
        </p:txBody>
      </p:sp>
    </p:spTree>
    <p:extLst>
      <p:ext uri="{BB962C8B-B14F-4D97-AF65-F5344CB8AC3E}">
        <p14:creationId xmlns:p14="http://schemas.microsoft.com/office/powerpoint/2010/main" val="30896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r>
              <a:rPr lang="en-US" altLang="ja-JP" smtClean="0"/>
              <a:t>02 Sept 2015</a:t>
            </a:r>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A6DEB17E-ADF1-CA40-ACD9-D24AF83ACC49}" type="slidenum">
              <a:rPr lang="en-US"/>
              <a:pPr>
                <a:defRPr/>
              </a:pPr>
              <a:t>‹#›</a:t>
            </a:fld>
            <a:endParaRPr lang="en-US" dirty="0"/>
          </a:p>
        </p:txBody>
      </p:sp>
    </p:spTree>
    <p:extLst>
      <p:ext uri="{BB962C8B-B14F-4D97-AF65-F5344CB8AC3E}">
        <p14:creationId xmlns:p14="http://schemas.microsoft.com/office/powerpoint/2010/main" val="14906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r>
              <a:rPr lang="en-US" altLang="ja-JP" smtClean="0"/>
              <a:t>02 Sept 2015</a:t>
            </a:r>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pPr>
              <a:defRPr/>
            </a:pPr>
            <a:r>
              <a:rPr lang="en-US" altLang="ja-JP" smtClean="0"/>
              <a:t>02 Sept 2015</a:t>
            </a:r>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E6EC6ACD-EA72-FB41-82BD-66EB6B610AEF}" type="slidenum">
              <a:rPr lang="en-US"/>
              <a:pPr>
                <a:defRPr/>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pPr>
              <a:defRPr/>
            </a:pPr>
            <a:r>
              <a:rPr lang="en-US" altLang="ja-JP" smtClean="0"/>
              <a:t>02 Sept 2015</a:t>
            </a:r>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C080D3A5-9708-8F4C-8053-5C6766873F40}" type="slidenum">
              <a:rPr lang="en-US"/>
              <a:pPr>
                <a:defRPr/>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r>
              <a:rPr lang="en-US" altLang="ja-JP" smtClean="0"/>
              <a:t>02 Sept 2015</a:t>
            </a:r>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197224" y="6429375"/>
            <a:ext cx="606051" cy="292100"/>
          </a:xfrm>
          <a:prstGeom prst="rect">
            <a:avLst/>
          </a:prstGeom>
        </p:spPr>
        <p:txBody>
          <a:bodyPr vert="horz" lIns="0" tIns="45720" rIns="91440" bIns="45720" rtlCol="0" anchor="ctr"/>
          <a:lstStyle>
            <a:lvl1pPr algn="l" fontAlgn="auto">
              <a:spcBef>
                <a:spcPts val="0"/>
              </a:spcBef>
              <a:spcAft>
                <a:spcPts val="0"/>
              </a:spcAft>
              <a:defRPr sz="1000" smtClean="0">
                <a:solidFill>
                  <a:schemeClr val="tx1">
                    <a:tint val="75000"/>
                  </a:schemeClr>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956628" y="6459185"/>
            <a:ext cx="1643062" cy="262290"/>
          </a:xfrm>
          <a:prstGeom prst="rect">
            <a:avLst/>
          </a:prstGeom>
        </p:spPr>
        <p:txBody>
          <a:bodyPr vert="horz" lIns="0" tIns="45720" rIns="91440" bIns="45720" rtlCol="0" anchor="ctr"/>
          <a:lstStyle>
            <a:lvl1pPr algn="l" fontAlgn="auto">
              <a:spcBef>
                <a:spcPts val="0"/>
              </a:spcBef>
              <a:spcAft>
                <a:spcPts val="0"/>
              </a:spcAft>
              <a:defRPr sz="1000" smtClean="0">
                <a:solidFill>
                  <a:schemeClr val="tx1">
                    <a:tint val="75000"/>
                  </a:schemeClr>
                </a:solidFill>
                <a:latin typeface="+mn-lt"/>
                <a:ea typeface="+mn-ea"/>
                <a:cs typeface="+mn-cs"/>
              </a:defRPr>
            </a:lvl1pPr>
          </a:lstStyle>
          <a:p>
            <a:pPr>
              <a:defRPr/>
            </a:pPr>
            <a:r>
              <a:rPr lang="en-US" altLang="ja-JP" smtClean="0"/>
              <a:t>02 Sept 2015</a:t>
            </a:r>
            <a:endParaRPr lang="en-US" dirty="0"/>
          </a:p>
        </p:txBody>
      </p:sp>
      <p:pic>
        <p:nvPicPr>
          <p:cNvPr id="1029" name="Picture 6" descr="ieee_blue_R0G102B161-lg.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074" name="Picture 2" descr="ieee802-11-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49341" y="6176521"/>
            <a:ext cx="1062989" cy="56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 id="2147483704" r:id="rId18"/>
    <p:sldLayoutId id="2147483705" r:id="rId1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34.wmf"/><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hyperlink" Target="https://mentor.ieee.org/802.11/dcn/14/11-14-0882-04-00ax-tgax-channel-model-document.docx" TargetMode="External"/><Relationship Id="rId3" Type="http://schemas.openxmlformats.org/officeDocument/2006/relationships/hyperlink" Target="https://mentor.ieee.org/802.11/dcn/14/11-14-0165-01-0hew-802-11-hew-sg-proposed-par.docx" TargetMode="External"/><Relationship Id="rId7" Type="http://schemas.openxmlformats.org/officeDocument/2006/relationships/hyperlink" Target="https://mentor.ieee.org/802.11/dcn/14/11-14-0571-10-00ax-evaluation-methodology.docx"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hyperlink" Target="https://mentor.ieee.org/802.11/dcn/14/11-14-0980-14-00ax-simulation-scenarios.docx" TargetMode="External"/><Relationship Id="rId11" Type="http://schemas.openxmlformats.org/officeDocument/2006/relationships/hyperlink" Target="https://mentor.ieee.org/802.11/dcn/15/11-15-0132-07-00ax-spec-framework.docx" TargetMode="External"/><Relationship Id="rId5" Type="http://schemas.openxmlformats.org/officeDocument/2006/relationships/hyperlink" Target="https://mentor.ieee.org/802.11/dcn/14/11-14-0938-04-00ax-802-11ax-selection-procedure.doc" TargetMode="External"/><Relationship Id="rId10" Type="http://schemas.openxmlformats.org/officeDocument/2006/relationships/hyperlink" Target="https://mentor.ieee.org/802.11/dcn/15/11-15-0132-06-00ax-spec-framework.docx" TargetMode="External"/><Relationship Id="rId4" Type="http://schemas.openxmlformats.org/officeDocument/2006/relationships/hyperlink" Target="https://mentor.ieee.org/802.11/dcn/14/11-14-0169-01-0hew-ieee-802-11-hew-sg-proposed-csd.docx" TargetMode="External"/><Relationship Id="rId9" Type="http://schemas.openxmlformats.org/officeDocument/2006/relationships/hyperlink" Target="https://mentor.ieee.org/802.11/dcn/14/11-14-1009-02-00ax-proposed-802-11ax-functional-requirements.do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4/11-14-1152-08-ng60-ng60-proposed-csd.docx" TargetMode="External"/><Relationship Id="rId2" Type="http://schemas.openxmlformats.org/officeDocument/2006/relationships/hyperlink" Target="https://mentor.ieee.org/802.11/dcn/14/11-14-1151-08-ng60-ng60-proposed-par.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5/11-15-0262-04-0ngp-csd-working-draft.docx" TargetMode="External"/><Relationship Id="rId2" Type="http://schemas.openxmlformats.org/officeDocument/2006/relationships/hyperlink" Target="https://mentor.ieee.org/802.11/dcn/15/11-15-0030-08-0ngp-ngp-par-draft.docx" TargetMode="External"/><Relationship Id="rId1" Type="http://schemas.openxmlformats.org/officeDocument/2006/relationships/slideLayout" Target="../slideLayouts/slideLayout2.xml"/><Relationship Id="rId4" Type="http://schemas.openxmlformats.org/officeDocument/2006/relationships/hyperlink" Target="https://mentor.ieee.org/802.11/dcn/14/11-14-1152-08-ng60-ng60-proposed-csd.doc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ctrTitle"/>
          </p:nvPr>
        </p:nvSpPr>
        <p:spPr>
          <a:xfrm>
            <a:off x="450850" y="3157538"/>
            <a:ext cx="7908925" cy="765175"/>
          </a:xfrm>
        </p:spPr>
        <p:txBody>
          <a:bodyPr rtlCol="0">
            <a:noAutofit/>
          </a:bodyPr>
          <a:lstStyle/>
          <a:p>
            <a:pPr fontAlgn="auto">
              <a:spcAft>
                <a:spcPts val="0"/>
              </a:spcAft>
              <a:defRPr/>
            </a:pPr>
            <a:r>
              <a:rPr lang="en-US" dirty="0" smtClean="0">
                <a:ea typeface="+mj-ea"/>
                <a:cs typeface="+mj-cs"/>
              </a:rPr>
              <a:t>What is IEEE 802.11 doing?</a:t>
            </a:r>
            <a:endParaRPr lang="en-US" dirty="0">
              <a:ea typeface="+mj-ea"/>
              <a:cs typeface="+mj-cs"/>
            </a:endParaRPr>
          </a:p>
        </p:txBody>
      </p:sp>
      <p:sp>
        <p:nvSpPr>
          <p:cNvPr id="10244" name="Subtitle 4"/>
          <p:cNvSpPr>
            <a:spLocks noGrp="1"/>
          </p:cNvSpPr>
          <p:nvPr>
            <p:ph type="subTitle" idx="1"/>
          </p:nvPr>
        </p:nvSpPr>
        <p:spPr>
          <a:xfrm>
            <a:off x="450850" y="3922713"/>
            <a:ext cx="7908925" cy="430213"/>
          </a:xfrm>
        </p:spPr>
        <p:txBody>
          <a:bodyPr/>
          <a:lstStyle/>
          <a:p>
            <a:pPr>
              <a:buFont typeface="Wingdings" charset="0"/>
              <a:buNone/>
            </a:pPr>
            <a:r>
              <a:rPr lang="en-US" dirty="0" smtClean="0">
                <a:latin typeface="Verdana" charset="0"/>
                <a:cs typeface="Verdana" charset="0"/>
              </a:rPr>
              <a:t>A short summary of the current IEEE 802.11 activities and description of IEEE processes </a:t>
            </a:r>
            <a:endParaRPr lang="en-US" dirty="0">
              <a:latin typeface="Verdana" charset="0"/>
              <a:cs typeface="Verdana" charset="0"/>
            </a:endParaRPr>
          </a:p>
        </p:txBody>
      </p:sp>
      <p:sp>
        <p:nvSpPr>
          <p:cNvPr id="6" name="Subtitle 4"/>
          <p:cNvSpPr txBox="1">
            <a:spLocks/>
          </p:cNvSpPr>
          <p:nvPr/>
        </p:nvSpPr>
        <p:spPr bwMode="auto">
          <a:xfrm>
            <a:off x="444500" y="4709318"/>
            <a:ext cx="7908925" cy="110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lnSpc>
                <a:spcPct val="90000"/>
              </a:lnSpc>
              <a:spcBef>
                <a:spcPts val="1800"/>
              </a:spcBef>
              <a:spcAft>
                <a:spcPct val="0"/>
              </a:spcAft>
              <a:buSzPct val="135000"/>
              <a:buFont typeface="Wingdings" pitchFamily="28" charset="2"/>
              <a:buNone/>
              <a:defRPr sz="2000" b="0" kern="1200" baseline="0">
                <a:solidFill>
                  <a:srgbClr val="FFFFFF"/>
                </a:solidFill>
                <a:latin typeface="Verdana"/>
                <a:ea typeface="ＭＳ Ｐゴシック" charset="0"/>
                <a:cs typeface="Verdana"/>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pPr>
            <a:r>
              <a:rPr lang="en-US" dirty="0" smtClean="0">
                <a:latin typeface="Verdana" charset="0"/>
                <a:cs typeface="Verdana" charset="0"/>
              </a:rPr>
              <a:t>Presented by &lt;your-name&gt;, &lt;occasion&gt; &lt;date&gt;</a:t>
            </a:r>
          </a:p>
          <a:p>
            <a:pPr>
              <a:buFont typeface="Wingdings" charset="0"/>
              <a:buNone/>
            </a:pPr>
            <a:r>
              <a:rPr lang="en-US" dirty="0" smtClean="0">
                <a:latin typeface="Verdana" charset="0"/>
                <a:cs typeface="Verdana" charset="0"/>
              </a:rPr>
              <a:t>This version last updated </a:t>
            </a:r>
            <a:r>
              <a:rPr lang="en-US" dirty="0" smtClean="0">
                <a:latin typeface="Verdana" charset="0"/>
                <a:cs typeface="Verdana" charset="0"/>
              </a:rPr>
              <a:t>2015-11-26, APS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sz="4000" dirty="0" smtClean="0"/>
              <a:t>Introduction to IEEE 802.11</a:t>
            </a:r>
            <a:endParaRPr lang="en-GB" sz="4000"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10</a:t>
            </a:fld>
            <a:endParaRPr lang="en-US" dirty="0"/>
          </a:p>
        </p:txBody>
      </p:sp>
    </p:spTree>
    <p:extLst>
      <p:ext uri="{BB962C8B-B14F-4D97-AF65-F5344CB8AC3E}">
        <p14:creationId xmlns:p14="http://schemas.microsoft.com/office/powerpoint/2010/main" val="2055055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IEEE 802.11 Introduction</a:t>
            </a:r>
            <a:endParaRPr lang="en-GB" dirty="0"/>
          </a:p>
        </p:txBody>
      </p:sp>
      <p:sp>
        <p:nvSpPr>
          <p:cNvPr id="3" name="Content Placeholder 2"/>
          <p:cNvSpPr>
            <a:spLocks noGrp="1"/>
          </p:cNvSpPr>
          <p:nvPr>
            <p:ph sz="quarter" idx="14"/>
          </p:nvPr>
        </p:nvSpPr>
        <p:spPr>
          <a:xfrm>
            <a:off x="365760" y="1645919"/>
            <a:ext cx="8326438" cy="4813265"/>
          </a:xfrm>
        </p:spPr>
        <p:txBody>
          <a:bodyPr/>
          <a:lstStyle/>
          <a:p>
            <a:r>
              <a:rPr lang="en-GB" sz="1600" dirty="0" smtClean="0"/>
              <a:t>IEEE 802.11 is a working group, responsible for </a:t>
            </a:r>
            <a:r>
              <a:rPr lang="en-GB" sz="1600" dirty="0" smtClean="0"/>
              <a:t>writing Wireless Local Area Network (LAN) </a:t>
            </a:r>
            <a:r>
              <a:rPr lang="en-GB" sz="1600" dirty="0" smtClean="0"/>
              <a:t>standards</a:t>
            </a:r>
          </a:p>
          <a:p>
            <a:r>
              <a:rPr lang="en-GB" sz="1600" dirty="0" smtClean="0"/>
              <a:t>802.11 operates under</a:t>
            </a:r>
          </a:p>
          <a:p>
            <a:pPr lvl="1"/>
            <a:r>
              <a:rPr lang="en-GB" sz="1600" dirty="0" smtClean="0"/>
              <a:t>The “Sponsor”: IEEE LMSC “LAN / MAN Standards Committee” – aka “802”</a:t>
            </a:r>
          </a:p>
          <a:p>
            <a:pPr lvl="1"/>
            <a:r>
              <a:rPr lang="en-GB" sz="1600" dirty="0" smtClean="0"/>
              <a:t>IEEE Computer Society</a:t>
            </a:r>
          </a:p>
          <a:p>
            <a:pPr lvl="1"/>
            <a:r>
              <a:rPr lang="en-GB" sz="1600" dirty="0" smtClean="0"/>
              <a:t>IEEE-SA Standards Board</a:t>
            </a:r>
          </a:p>
          <a:p>
            <a:r>
              <a:rPr lang="en-GB" sz="1600" dirty="0" smtClean="0"/>
              <a:t>Work in 802.11 is divided into various activities</a:t>
            </a:r>
          </a:p>
          <a:p>
            <a:pPr lvl="1"/>
            <a:r>
              <a:rPr lang="en-GB" sz="1600" dirty="0" smtClean="0"/>
              <a:t>Task groups – one per approved standard or amendment to be developed</a:t>
            </a:r>
          </a:p>
          <a:p>
            <a:pPr lvl="1"/>
            <a:r>
              <a:rPr lang="en-GB" sz="1600" dirty="0" smtClean="0"/>
              <a:t>Study </a:t>
            </a:r>
            <a:r>
              <a:rPr lang="en-GB" sz="1600" dirty="0" smtClean="0"/>
              <a:t>groups or topic interest groups </a:t>
            </a:r>
            <a:r>
              <a:rPr lang="en-GB" sz="1600" dirty="0" smtClean="0"/>
              <a:t>– the precursor to a task group that </a:t>
            </a:r>
            <a:r>
              <a:rPr lang="en-GB" sz="1600" dirty="0" smtClean="0"/>
              <a:t>investigates marketability, feasibility and determines initial requirements</a:t>
            </a:r>
            <a:endParaRPr lang="en-GB" sz="1600" dirty="0" smtClean="0"/>
          </a:p>
          <a:p>
            <a:pPr lvl="1"/>
            <a:r>
              <a:rPr lang="en-GB" sz="1600" dirty="0"/>
              <a:t>V</a:t>
            </a:r>
            <a:r>
              <a:rPr lang="en-GB" sz="1600" dirty="0" smtClean="0"/>
              <a:t>arious standing committee's responsible for ongoing work,  such </a:t>
            </a:r>
            <a:r>
              <a:rPr lang="en-GB" sz="1600" dirty="0" smtClean="0"/>
              <a:t>as “Architecture”</a:t>
            </a:r>
            <a:endParaRPr lang="en-GB" sz="1600" dirty="0" smtClean="0"/>
          </a:p>
          <a:p>
            <a:pPr marL="0" indent="0">
              <a:buNone/>
            </a:pPr>
            <a:endParaRPr lang="en-GB" sz="1400" dirty="0" smtClean="0"/>
          </a:p>
          <a:p>
            <a:pPr marL="0" indent="0">
              <a:buNone/>
            </a:pPr>
            <a:endParaRPr lang="en-GB" sz="2000" dirty="0"/>
          </a:p>
        </p:txBody>
      </p:sp>
      <p:sp>
        <p:nvSpPr>
          <p:cNvPr id="7" name="Date Placeholder 6"/>
          <p:cNvSpPr>
            <a:spLocks noGrp="1"/>
          </p:cNvSpPr>
          <p:nvPr>
            <p:ph type="dt" sz="half" idx="16"/>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Tree>
    <p:extLst>
      <p:ext uri="{BB962C8B-B14F-4D97-AF65-F5344CB8AC3E}">
        <p14:creationId xmlns:p14="http://schemas.microsoft.com/office/powerpoint/2010/main" val="136598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IEEE 802.11 Scope</a:t>
            </a:r>
            <a:endParaRPr lang="en-GB" dirty="0"/>
          </a:p>
        </p:txBody>
      </p:sp>
      <p:sp>
        <p:nvSpPr>
          <p:cNvPr id="3" name="Content Placeholder 2"/>
          <p:cNvSpPr>
            <a:spLocks noGrp="1"/>
          </p:cNvSpPr>
          <p:nvPr>
            <p:ph sz="quarter" idx="14"/>
          </p:nvPr>
        </p:nvSpPr>
        <p:spPr/>
        <p:txBody>
          <a:bodyPr/>
          <a:lstStyle/>
          <a:p>
            <a:r>
              <a:rPr lang="en-GB" sz="1800" dirty="0" smtClean="0"/>
              <a:t>Wireless local area networks</a:t>
            </a:r>
          </a:p>
          <a:p>
            <a:r>
              <a:rPr lang="en-GB" sz="1800" dirty="0" smtClean="0"/>
              <a:t>Typical range up to 100m</a:t>
            </a:r>
          </a:p>
          <a:p>
            <a:r>
              <a:rPr lang="en-GB" sz="1800" dirty="0" smtClean="0"/>
              <a:t>Generally use unlicensed spectrum</a:t>
            </a:r>
          </a:p>
          <a:p>
            <a:pPr lvl="1"/>
            <a:r>
              <a:rPr lang="en-GB" sz="1400" dirty="0" smtClean="0"/>
              <a:t>Exception for 802.11y:  “lightly licensed”</a:t>
            </a:r>
          </a:p>
          <a:p>
            <a:pPr lvl="1"/>
            <a:r>
              <a:rPr lang="en-GB" sz="1400" dirty="0" smtClean="0"/>
              <a:t>Exception for TV whitespace</a:t>
            </a:r>
          </a:p>
          <a:p>
            <a:r>
              <a:rPr lang="en-GB" sz="1800" dirty="0"/>
              <a:t>Deployments: Broadband network access, public venue access, sensor networks, mesh networks, automotive.</a:t>
            </a:r>
          </a:p>
          <a:p>
            <a:r>
              <a:rPr lang="en-GB" sz="1800" dirty="0"/>
              <a:t>Present in these devices: laptops, phones, tablets, network infrastructure, home appliances, consumer electronics, healthcare devices</a:t>
            </a:r>
          </a:p>
          <a:p>
            <a:endParaRPr lang="en-GB" sz="2000" dirty="0"/>
          </a:p>
        </p:txBody>
      </p:sp>
      <p:sp>
        <p:nvSpPr>
          <p:cNvPr id="7" name="Date Placeholder 6"/>
          <p:cNvSpPr>
            <a:spLocks noGrp="1"/>
          </p:cNvSpPr>
          <p:nvPr>
            <p:ph type="dt" sz="half" idx="16"/>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Tree>
    <p:extLst>
      <p:ext uri="{BB962C8B-B14F-4D97-AF65-F5344CB8AC3E}">
        <p14:creationId xmlns:p14="http://schemas.microsoft.com/office/powerpoint/2010/main" val="702248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780" name="Line 29"/>
          <p:cNvSpPr>
            <a:spLocks noChangeShapeType="1"/>
          </p:cNvSpPr>
          <p:nvPr/>
        </p:nvSpPr>
        <p:spPr bwMode="auto">
          <a:xfrm flipV="1">
            <a:off x="0" y="3488730"/>
            <a:ext cx="9144000" cy="1635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11"/>
          <p:cNvSpPr>
            <a:spLocks noChangeArrowheads="1"/>
          </p:cNvSpPr>
          <p:nvPr/>
        </p:nvSpPr>
        <p:spPr bwMode="auto">
          <a:xfrm>
            <a:off x="1180690" y="102741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latin typeface="Arial" panose="020B0604020202020204" pitchFamily="34" charset="0"/>
                <a:cs typeface="Arial" panose="020B0604020202020204" pitchFamily="34" charset="0"/>
              </a:rPr>
              <a:t>802.11</a:t>
            </a:r>
          </a:p>
          <a:p>
            <a:pPr algn="ctr" eaLnBrk="0" hangingPunct="0"/>
            <a:r>
              <a:rPr lang="en-US" sz="1400" b="1" dirty="0">
                <a:latin typeface="Arial" panose="020B0604020202020204" pitchFamily="34" charset="0"/>
                <a:cs typeface="Arial" panose="020B0604020202020204" pitchFamily="34" charset="0"/>
              </a:rPr>
              <a:t>-2003</a:t>
            </a:r>
          </a:p>
        </p:txBody>
      </p:sp>
      <p:sp>
        <p:nvSpPr>
          <p:cNvPr id="32791" name="AutoShape 11"/>
          <p:cNvSpPr>
            <a:spLocks noChangeArrowheads="1"/>
          </p:cNvSpPr>
          <p:nvPr/>
        </p:nvSpPr>
        <p:spPr bwMode="auto">
          <a:xfrm>
            <a:off x="4419600" y="99454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latin typeface="Arial" panose="020B0604020202020204" pitchFamily="34" charset="0"/>
                <a:cs typeface="Arial" panose="020B0604020202020204" pitchFamily="34" charset="0"/>
              </a:rPr>
              <a:t>802.11</a:t>
            </a:r>
          </a:p>
          <a:p>
            <a:pPr algn="ctr" eaLnBrk="0" hangingPunct="0"/>
            <a:r>
              <a:rPr lang="en-US" sz="1400" b="1" dirty="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2012</a:t>
            </a:r>
            <a:endParaRPr lang="en-US" sz="1400" b="1" dirty="0">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365125" y="134939"/>
            <a:ext cx="8218805" cy="722312"/>
          </a:xfrm>
        </p:spPr>
        <p:txBody>
          <a:bodyPr/>
          <a:lstStyle/>
          <a:p>
            <a:pPr algn="ctr"/>
            <a:r>
              <a:rPr lang="en-US" sz="2800" dirty="0" smtClean="0"/>
              <a:t>IEEE 802.11 Revisions</a:t>
            </a:r>
          </a:p>
        </p:txBody>
      </p:sp>
      <p:sp>
        <p:nvSpPr>
          <p:cNvPr id="32782" name="AutoShape 42"/>
          <p:cNvSpPr>
            <a:spLocks noChangeArrowheads="1"/>
          </p:cNvSpPr>
          <p:nvPr/>
        </p:nvSpPr>
        <p:spPr bwMode="auto">
          <a:xfrm>
            <a:off x="5933769" y="265053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11w</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Management</a:t>
            </a:r>
          </a:p>
          <a:p>
            <a:pPr algn="ctr"/>
            <a:r>
              <a:rPr lang="en-US" sz="1000" b="1" dirty="0">
                <a:latin typeface="Tahoma" pitchFamily="34" charset="0"/>
                <a:ea typeface="ＭＳ Ｐゴシック" charset="-128"/>
                <a:cs typeface="Arial" pitchFamily="34" charset="0"/>
              </a:rPr>
              <a:t>Frame </a:t>
            </a:r>
          </a:p>
          <a:p>
            <a:pPr algn="ctr"/>
            <a:r>
              <a:rPr lang="en-US" sz="1000" b="1" dirty="0">
                <a:latin typeface="Tahoma" pitchFamily="34" charset="0"/>
                <a:ea typeface="ＭＳ Ｐゴシック" charset="-128"/>
                <a:cs typeface="Arial" pitchFamily="34" charset="0"/>
              </a:rPr>
              <a:t>Security</a:t>
            </a:r>
          </a:p>
        </p:txBody>
      </p:sp>
      <p:sp>
        <p:nvSpPr>
          <p:cNvPr id="32785" name="AutoShape 12"/>
          <p:cNvSpPr>
            <a:spLocks noChangeArrowheads="1"/>
          </p:cNvSpPr>
          <p:nvPr/>
        </p:nvSpPr>
        <p:spPr bwMode="auto">
          <a:xfrm>
            <a:off x="188408" y="173613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smtClean="0">
                <a:latin typeface="Arial" panose="020B0604020202020204" pitchFamily="34" charset="0"/>
                <a:cs typeface="Arial" panose="020B0604020202020204" pitchFamily="34" charset="0"/>
              </a:rPr>
              <a:t>IEEE</a:t>
            </a:r>
          </a:p>
          <a:p>
            <a:pPr algn="ctr"/>
            <a:r>
              <a:rPr lang="en-US" sz="1400" dirty="0" err="1" smtClean="0">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802.11</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1997</a:t>
            </a:r>
            <a:endParaRPr lang="en-US" sz="1400" b="1" dirty="0">
              <a:latin typeface="Arial" panose="020B0604020202020204" pitchFamily="34" charset="0"/>
              <a:cs typeface="Arial" panose="020B0604020202020204" pitchFamily="34" charset="0"/>
            </a:endParaRPr>
          </a:p>
          <a:p>
            <a:pPr algn="ctr"/>
            <a:endParaRPr lang="en-US" sz="1000" b="1" dirty="0">
              <a:latin typeface="Tahoma" pitchFamily="34" charset="0"/>
              <a:ea typeface="ＭＳ Ｐゴシック" charset="-128"/>
              <a:cs typeface="Arial" pitchFamily="34" charset="0"/>
            </a:endParaRPr>
          </a:p>
        </p:txBody>
      </p:sp>
      <p:sp>
        <p:nvSpPr>
          <p:cNvPr id="32786" name="Text Box 3"/>
          <p:cNvSpPr txBox="1">
            <a:spLocks noChangeArrowheads="1"/>
          </p:cNvSpPr>
          <p:nvPr/>
        </p:nvSpPr>
        <p:spPr bwMode="auto">
          <a:xfrm>
            <a:off x="222227" y="5777093"/>
            <a:ext cx="5886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a:t>
            </a:r>
          </a:p>
          <a:p>
            <a:pPr algn="ctr"/>
            <a:r>
              <a:rPr lang="en-US" sz="1400" dirty="0" smtClean="0">
                <a:latin typeface="Tahoma" pitchFamily="34" charset="0"/>
                <a:ea typeface="ＭＳ Ｐゴシック" charset="-128"/>
                <a:cs typeface="Arial" pitchFamily="34" charset="0"/>
              </a:rPr>
              <a:t>&amp;</a:t>
            </a:r>
            <a:endParaRPr lang="en-US" sz="1400" dirty="0">
              <a:latin typeface="Tahoma" pitchFamily="34" charset="0"/>
              <a:ea typeface="ＭＳ Ｐゴシック" charset="-128"/>
              <a:cs typeface="Arial" pitchFamily="34" charset="0"/>
            </a:endParaRPr>
          </a:p>
          <a:p>
            <a:r>
              <a:rPr lang="en-US" sz="1400" b="1" dirty="0" smtClean="0">
                <a:latin typeface="Tahoma" pitchFamily="34" charset="0"/>
                <a:ea typeface="ＭＳ Ｐゴシック" charset="-128"/>
                <a:cs typeface="Arial" pitchFamily="34" charset="0"/>
              </a:rPr>
              <a:t>PHY</a:t>
            </a:r>
            <a:endParaRPr lang="en-US" sz="2000" b="1" dirty="0">
              <a:latin typeface="Tahoma" pitchFamily="34" charset="0"/>
              <a:ea typeface="ＭＳ Ｐゴシック" charset="-128"/>
              <a:cs typeface="Arial" pitchFamily="34" charset="0"/>
            </a:endParaRPr>
          </a:p>
        </p:txBody>
      </p:sp>
      <p:sp>
        <p:nvSpPr>
          <p:cNvPr id="32787" name="Text Box 6"/>
          <p:cNvSpPr txBox="1">
            <a:spLocks noChangeArrowheads="1"/>
          </p:cNvSpPr>
          <p:nvPr/>
        </p:nvSpPr>
        <p:spPr bwMode="auto">
          <a:xfrm>
            <a:off x="201315" y="1359887"/>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2771" name="AutoShape 9"/>
          <p:cNvSpPr>
            <a:spLocks noChangeArrowheads="1"/>
          </p:cNvSpPr>
          <p:nvPr/>
        </p:nvSpPr>
        <p:spPr bwMode="auto">
          <a:xfrm>
            <a:off x="4490845" y="125988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11k</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304726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11r</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Fast Roam</a:t>
            </a:r>
          </a:p>
        </p:txBody>
      </p:sp>
      <p:sp>
        <p:nvSpPr>
          <p:cNvPr id="32773" name="AutoShape 14"/>
          <p:cNvSpPr>
            <a:spLocks noChangeArrowheads="1"/>
          </p:cNvSpPr>
          <p:nvPr/>
        </p:nvSpPr>
        <p:spPr bwMode="auto">
          <a:xfrm>
            <a:off x="1335530" y="430350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11a </a:t>
            </a:r>
          </a:p>
          <a:p>
            <a:pPr algn="ctr"/>
            <a:r>
              <a:rPr lang="en-US" sz="1000" b="1" dirty="0" smtClean="0">
                <a:latin typeface="Tahoma" pitchFamily="34" charset="0"/>
                <a:ea typeface="ＭＳ Ｐゴシック" charset="-128"/>
                <a:cs typeface="Arial" pitchFamily="34" charset="0"/>
              </a:rPr>
              <a:t>54 </a:t>
            </a:r>
            <a:r>
              <a:rPr lang="en-US" sz="1000" b="1" dirty="0">
                <a:latin typeface="Tahoma" pitchFamily="34" charset="0"/>
                <a:ea typeface="ＭＳ Ｐゴシック" charset="-128"/>
                <a:cs typeface="Arial" pitchFamily="34" charset="0"/>
              </a:rPr>
              <a:t>Mbps</a:t>
            </a:r>
          </a:p>
          <a:p>
            <a:pPr algn="ctr"/>
            <a:r>
              <a:rPr lang="en-US" sz="1000" b="1"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519395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11b</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11 Mbps</a:t>
            </a:r>
          </a:p>
          <a:p>
            <a:pPr algn="ctr"/>
            <a:r>
              <a:rPr lang="en-US" sz="1000" b="1"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40643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11d</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Intl roaming</a:t>
            </a:r>
            <a:r>
              <a:rPr lang="en-US" sz="1000" b="1" dirty="0">
                <a:solidFill>
                  <a:schemeClr val="bg1"/>
                </a:solidFill>
                <a:latin typeface="Tahoma" pitchFamily="34" charset="0"/>
                <a:ea typeface="ＭＳ Ｐゴシック" charset="-128"/>
                <a:cs typeface="Arial" pitchFamily="34" charset="0"/>
              </a:rPr>
              <a:t> </a:t>
            </a:r>
          </a:p>
        </p:txBody>
      </p:sp>
      <p:sp>
        <p:nvSpPr>
          <p:cNvPr id="32776" name="AutoShape 21"/>
          <p:cNvSpPr>
            <a:spLocks noChangeArrowheads="1"/>
          </p:cNvSpPr>
          <p:nvPr/>
        </p:nvSpPr>
        <p:spPr bwMode="auto">
          <a:xfrm>
            <a:off x="5951231" y="181528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11v</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Network</a:t>
            </a:r>
          </a:p>
          <a:p>
            <a:pPr algn="ctr"/>
            <a:r>
              <a:rPr lang="en-US" sz="1000" b="1" dirty="0">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125938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11s</a:t>
            </a:r>
            <a:endParaRPr lang="en-US" sz="1000" b="1" dirty="0">
              <a:latin typeface="Tahoma" pitchFamily="34" charset="0"/>
              <a:ea typeface="ＭＳ Ｐゴシック" charset="-128"/>
              <a:cs typeface="Arial" pitchFamily="34" charset="0"/>
            </a:endParaRP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80994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11u</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516989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Tahoma" pitchFamily="34" charset="0"/>
                <a:cs typeface="Tahoma" pitchFamily="34" charset="0"/>
              </a:rPr>
              <a:t>11y</a:t>
            </a:r>
            <a:endParaRPr lang="en-US" sz="1000" b="1" dirty="0">
              <a:latin typeface="Tahoma" pitchFamily="34" charset="0"/>
              <a:ea typeface="Tahoma" pitchFamily="34" charset="0"/>
              <a:cs typeface="Tahoma" pitchFamily="34" charset="0"/>
            </a:endParaRPr>
          </a:p>
          <a:p>
            <a:pPr algn="ctr" eaLnBrk="0" hangingPunct="0"/>
            <a:r>
              <a:rPr lang="en-US" sz="1000" b="1" dirty="0">
                <a:solidFill>
                  <a:srgbClr val="000000"/>
                </a:solidFill>
                <a:latin typeface="Tahoma" pitchFamily="34" charset="0"/>
                <a:ea typeface="Tahoma" pitchFamily="34" charset="0"/>
                <a:cs typeface="Tahoma" pitchFamily="34" charset="0"/>
              </a:rPr>
              <a:t>Contention</a:t>
            </a:r>
          </a:p>
          <a:p>
            <a:pPr algn="ctr" eaLnBrk="0" hangingPunct="0"/>
            <a:r>
              <a:rPr lang="en-US" sz="1000" b="1" dirty="0">
                <a:solidFill>
                  <a:srgbClr val="000000"/>
                </a:solidFill>
                <a:latin typeface="Tahoma" pitchFamily="34" charset="0"/>
                <a:ea typeface="Tahoma" pitchFamily="34" charset="0"/>
                <a:cs typeface="Tahoma" pitchFamily="34" charset="0"/>
              </a:rPr>
              <a:t>Based</a:t>
            </a:r>
          </a:p>
          <a:p>
            <a:pPr algn="ctr" eaLnBrk="0" hangingPunct="0"/>
            <a:r>
              <a:rPr lang="en-US" sz="1000" b="1"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413146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11n</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High </a:t>
            </a:r>
          </a:p>
          <a:p>
            <a:pPr algn="ctr"/>
            <a:r>
              <a:rPr lang="en-US" sz="1000" b="1" dirty="0">
                <a:latin typeface="Tahoma" pitchFamily="34" charset="0"/>
                <a:ea typeface="ＭＳ Ｐゴシック" charset="-128"/>
                <a:cs typeface="Arial" pitchFamily="34" charset="0"/>
              </a:rPr>
              <a:t>Throughput</a:t>
            </a:r>
          </a:p>
          <a:p>
            <a:pPr algn="ctr"/>
            <a:r>
              <a:rPr lang="en-US" sz="1000" b="1"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44931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11z</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517844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11p</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WAVE</a:t>
            </a:r>
          </a:p>
        </p:txBody>
      </p:sp>
      <p:sp>
        <p:nvSpPr>
          <p:cNvPr id="32788" name="AutoShape 11"/>
          <p:cNvSpPr>
            <a:spLocks noChangeArrowheads="1"/>
          </p:cNvSpPr>
          <p:nvPr/>
        </p:nvSpPr>
        <p:spPr bwMode="auto">
          <a:xfrm>
            <a:off x="7391400" y="994548"/>
            <a:ext cx="1676400" cy="5218420"/>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2016 (TBC)</a:t>
            </a:r>
            <a:endParaRPr lang="en-US" sz="1400" dirty="0">
              <a:latin typeface="Arial" panose="020B0604020202020204" pitchFamily="34" charset="0"/>
              <a:cs typeface="Arial" panose="020B0604020202020204" pitchFamily="34" charset="0"/>
            </a:endParaRPr>
          </a:p>
        </p:txBody>
      </p:sp>
      <p:sp>
        <p:nvSpPr>
          <p:cNvPr id="32799" name="AutoShape 11"/>
          <p:cNvSpPr>
            <a:spLocks noChangeArrowheads="1"/>
          </p:cNvSpPr>
          <p:nvPr/>
        </p:nvSpPr>
        <p:spPr bwMode="auto">
          <a:xfrm>
            <a:off x="2717240" y="102741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latin typeface="Arial" panose="020B0604020202020204" pitchFamily="34" charset="0"/>
                <a:cs typeface="Arial" panose="020B0604020202020204" pitchFamily="34" charset="0"/>
              </a:rPr>
              <a:t>802.11</a:t>
            </a:r>
          </a:p>
          <a:p>
            <a:pPr algn="ctr" eaLnBrk="0" hangingPunct="0"/>
            <a:r>
              <a:rPr lang="en-US" sz="1400" b="1" dirty="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2007</a:t>
            </a:r>
            <a:endParaRPr lang="en-US" sz="1400" b="1" dirty="0">
              <a:latin typeface="Arial" panose="020B0604020202020204" pitchFamily="34" charset="0"/>
              <a:cs typeface="Arial" panose="020B0604020202020204" pitchFamily="34" charset="0"/>
            </a:endParaRPr>
          </a:p>
        </p:txBody>
      </p:sp>
      <p:sp>
        <p:nvSpPr>
          <p:cNvPr id="32800" name="AutoShape 15"/>
          <p:cNvSpPr>
            <a:spLocks noChangeArrowheads="1"/>
          </p:cNvSpPr>
          <p:nvPr/>
        </p:nvSpPr>
        <p:spPr bwMode="auto">
          <a:xfrm>
            <a:off x="2896746" y="524281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11g</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54 Mbps</a:t>
            </a:r>
          </a:p>
          <a:p>
            <a:pPr algn="ctr"/>
            <a:r>
              <a:rPr lang="en-US" sz="1000" b="1"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35513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40526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11i</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80362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11h</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38067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11j</a:t>
            </a:r>
            <a:endParaRPr lang="en-US" sz="1000" b="1" dirty="0">
              <a:latin typeface="Tahoma" pitchFamily="34" charset="0"/>
              <a:ea typeface="ＭＳ Ｐゴシック" charset="-128"/>
              <a:cs typeface="Arial" pitchFamily="34" charset="0"/>
            </a:endParaRPr>
          </a:p>
          <a:p>
            <a:pPr algn="ctr"/>
            <a:r>
              <a:rPr lang="en-US" sz="1000" b="1" dirty="0">
                <a:latin typeface="Tahoma" pitchFamily="34" charset="0"/>
                <a:ea typeface="ＭＳ Ｐゴシック" charset="-128"/>
                <a:cs typeface="Arial" pitchFamily="34" charset="0"/>
              </a:rPr>
              <a:t>JP bands</a:t>
            </a:r>
            <a:r>
              <a:rPr lang="en-US" sz="1000" b="1"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987873"/>
            <a:ext cx="998408" cy="376238"/>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smtClean="0">
                <a:solidFill>
                  <a:schemeClr val="tx1">
                    <a:lumMod val="65000"/>
                    <a:lumOff val="35000"/>
                  </a:schemeClr>
                </a:solidFill>
                <a:latin typeface="Tahoma" pitchFamily="34" charset="0"/>
                <a:ea typeface="ＭＳ Ｐゴシック" charset="-128"/>
                <a:cs typeface="Arial" charset="0"/>
              </a:rPr>
              <a:t>11f </a:t>
            </a:r>
            <a:endParaRPr lang="en-US" sz="1000" b="1" dirty="0">
              <a:solidFill>
                <a:schemeClr val="tx1">
                  <a:lumMod val="65000"/>
                  <a:lumOff val="35000"/>
                </a:schemeClr>
              </a:solidFill>
              <a:latin typeface="Tahoma" pitchFamily="34" charset="0"/>
              <a:ea typeface="ＭＳ Ｐゴシック" charset="-128"/>
              <a:cs typeface="Arial" charset="0"/>
            </a:endParaRPr>
          </a:p>
          <a:p>
            <a:pPr algn="ctr">
              <a:defRPr/>
            </a:pPr>
            <a:r>
              <a:rPr lang="en-US" sz="1000" b="1" dirty="0">
                <a:solidFill>
                  <a:schemeClr val="tx1">
                    <a:lumMod val="65000"/>
                    <a:lumOff val="35000"/>
                  </a:schemeClr>
                </a:solidFill>
                <a:latin typeface="Tahoma" pitchFamily="34" charset="0"/>
                <a:ea typeface="ＭＳ Ｐゴシック" charset="-128"/>
                <a:cs typeface="Arial" charset="0"/>
              </a:rPr>
              <a:t>Inter AP </a:t>
            </a:r>
          </a:p>
        </p:txBody>
      </p:sp>
      <p:sp>
        <p:nvSpPr>
          <p:cNvPr id="32792" name="AutoShape 9"/>
          <p:cNvSpPr>
            <a:spLocks noChangeArrowheads="1"/>
          </p:cNvSpPr>
          <p:nvPr/>
        </p:nvSpPr>
        <p:spPr bwMode="auto">
          <a:xfrm>
            <a:off x="7530420" y="117582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latin typeface="Tahoma" pitchFamily="34" charset="0"/>
                <a:ea typeface="ＭＳ Ｐゴシック" charset="-128"/>
                <a:cs typeface="Arial" pitchFamily="34" charset="0"/>
              </a:rPr>
              <a:t>11aa</a:t>
            </a:r>
            <a:endParaRPr lang="en-US" sz="1100" b="1" dirty="0">
              <a:latin typeface="Tahoma" pitchFamily="34" charset="0"/>
              <a:ea typeface="ＭＳ Ｐゴシック" charset="-128"/>
              <a:cs typeface="Arial" pitchFamily="34" charset="0"/>
            </a:endParaRPr>
          </a:p>
          <a:p>
            <a:pPr algn="ctr"/>
            <a:r>
              <a:rPr lang="en-US" sz="1100" b="1"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202838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latin typeface="Tahoma" pitchFamily="34" charset="0"/>
                <a:ea typeface="ＭＳ Ｐゴシック" charset="-128"/>
                <a:cs typeface="Arial" pitchFamily="34" charset="0"/>
              </a:rPr>
              <a:t>11ae</a:t>
            </a:r>
            <a:endParaRPr lang="en-US" sz="1100" b="1" dirty="0">
              <a:latin typeface="Tahoma" pitchFamily="34" charset="0"/>
              <a:ea typeface="ＭＳ Ｐゴシック" charset="-128"/>
              <a:cs typeface="Arial" pitchFamily="34" charset="0"/>
            </a:endParaRPr>
          </a:p>
          <a:p>
            <a:pPr algn="ctr"/>
            <a:r>
              <a:rPr lang="en-US" sz="1100" b="1" dirty="0" err="1">
                <a:latin typeface="Tahoma" pitchFamily="34" charset="0"/>
                <a:ea typeface="ＭＳ Ｐゴシック" charset="-128"/>
                <a:cs typeface="Arial" pitchFamily="34" charset="0"/>
              </a:rPr>
              <a:t>QoS</a:t>
            </a:r>
            <a:r>
              <a:rPr lang="en-US" sz="1100" b="1"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81212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smtClean="0">
                <a:latin typeface="Tahoma" pitchFamily="34" charset="0"/>
                <a:ea typeface="ＭＳ Ｐゴシック" charset="-128"/>
                <a:cs typeface="Arial" pitchFamily="34" charset="0"/>
              </a:rPr>
              <a:t>11ac -VHT</a:t>
            </a:r>
          </a:p>
          <a:p>
            <a:pPr algn="ctr"/>
            <a:r>
              <a:rPr lang="en-US" sz="1050" dirty="0" smtClean="0">
                <a:latin typeface="Tahoma" pitchFamily="34" charset="0"/>
                <a:ea typeface="ＭＳ Ｐゴシック" charset="-128"/>
                <a:cs typeface="Arial" pitchFamily="34" charset="0"/>
              </a:rPr>
              <a:t>&gt;1 </a:t>
            </a:r>
            <a:r>
              <a:rPr lang="en-US" sz="1050" b="1" dirty="0" err="1" smtClean="0">
                <a:latin typeface="Tahoma" pitchFamily="34" charset="0"/>
                <a:ea typeface="ＭＳ Ｐゴシック" charset="-128"/>
                <a:cs typeface="Arial" pitchFamily="34" charset="0"/>
              </a:rPr>
              <a:t>Gbps</a:t>
            </a:r>
            <a:r>
              <a:rPr lang="en-US" sz="1050" b="1" dirty="0" smtClean="0">
                <a:latin typeface="Tahoma" pitchFamily="34" charset="0"/>
                <a:ea typeface="ＭＳ Ｐゴシック" charset="-128"/>
                <a:cs typeface="Arial" pitchFamily="34" charset="0"/>
              </a:rPr>
              <a:t> @ 5GHz</a:t>
            </a:r>
            <a:endParaRPr lang="en-US" sz="1050" b="1" dirty="0">
              <a:latin typeface="Tahoma" pitchFamily="34" charset="0"/>
              <a:ea typeface="ＭＳ Ｐゴシック" charset="-128"/>
              <a:cs typeface="Arial" pitchFamily="34" charset="0"/>
            </a:endParaRPr>
          </a:p>
        </p:txBody>
      </p:sp>
      <p:sp>
        <p:nvSpPr>
          <p:cNvPr id="32797" name="AutoShape 41"/>
          <p:cNvSpPr>
            <a:spLocks noChangeArrowheads="1"/>
          </p:cNvSpPr>
          <p:nvPr/>
        </p:nvSpPr>
        <p:spPr bwMode="auto">
          <a:xfrm>
            <a:off x="7524070" y="538683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11ad - VHT</a:t>
            </a:r>
            <a:endParaRPr lang="en-US" sz="1000" b="1" dirty="0">
              <a:latin typeface="Tahoma" pitchFamily="34" charset="0"/>
              <a:ea typeface="ＭＳ Ｐゴシック" charset="-128"/>
              <a:cs typeface="Arial" pitchFamily="34" charset="0"/>
            </a:endParaRPr>
          </a:p>
          <a:p>
            <a:pPr algn="ctr"/>
            <a:r>
              <a:rPr lang="en-US" sz="1000" dirty="0" smtClean="0">
                <a:latin typeface="Tahoma" pitchFamily="34" charset="0"/>
                <a:ea typeface="ＭＳ Ｐゴシック" charset="-128"/>
                <a:cs typeface="Arial" pitchFamily="34" charset="0"/>
              </a:rPr>
              <a:t>&gt;1 </a:t>
            </a:r>
            <a:r>
              <a:rPr lang="en-US" sz="1000" b="1" dirty="0" err="1" smtClean="0">
                <a:latin typeface="Tahoma" pitchFamily="34" charset="0"/>
                <a:ea typeface="ＭＳ Ｐゴシック" charset="-128"/>
                <a:cs typeface="Arial" pitchFamily="34" charset="0"/>
              </a:rPr>
              <a:t>Gbps</a:t>
            </a:r>
            <a:r>
              <a:rPr lang="en-US" sz="1000" b="1" dirty="0" smtClean="0">
                <a:latin typeface="Tahoma" pitchFamily="34" charset="0"/>
                <a:ea typeface="ＭＳ Ｐゴシック" charset="-128"/>
                <a:cs typeface="Arial" pitchFamily="34" charset="0"/>
              </a:rPr>
              <a:t> </a:t>
            </a:r>
            <a:r>
              <a:rPr lang="en-US" sz="1000" b="1" dirty="0">
                <a:latin typeface="Tahoma" pitchFamily="34" charset="0"/>
                <a:ea typeface="ＭＳ Ｐゴシック" charset="-128"/>
                <a:cs typeface="Arial" pitchFamily="34" charset="0"/>
              </a:rPr>
              <a:t>@ 60GHz</a:t>
            </a:r>
          </a:p>
        </p:txBody>
      </p:sp>
      <p:sp>
        <p:nvSpPr>
          <p:cNvPr id="32798" name="AutoShape 9"/>
          <p:cNvSpPr>
            <a:spLocks noChangeArrowheads="1"/>
          </p:cNvSpPr>
          <p:nvPr/>
        </p:nvSpPr>
        <p:spPr bwMode="auto">
          <a:xfrm>
            <a:off x="7510463" y="424833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latin typeface="Tahoma" pitchFamily="34" charset="0"/>
                <a:ea typeface="ＭＳ Ｐゴシック" charset="-128"/>
                <a:cs typeface="Arial" pitchFamily="34" charset="0"/>
              </a:rPr>
              <a:t>11af</a:t>
            </a:r>
            <a:endParaRPr lang="en-US" sz="1100" b="1" dirty="0">
              <a:latin typeface="Tahoma" pitchFamily="34" charset="0"/>
              <a:ea typeface="ＭＳ Ｐゴシック" charset="-128"/>
              <a:cs typeface="Arial" pitchFamily="34" charset="0"/>
            </a:endParaRPr>
          </a:p>
          <a:p>
            <a:pPr algn="ctr"/>
            <a:r>
              <a:rPr lang="en-US" sz="1100" b="1" dirty="0">
                <a:latin typeface="Tahoma" pitchFamily="34" charset="0"/>
                <a:ea typeface="ＭＳ Ｐゴシック" charset="-128"/>
                <a:cs typeface="Arial" pitchFamily="34" charset="0"/>
              </a:rPr>
              <a:t>TV Whitespace</a:t>
            </a:r>
          </a:p>
        </p:txBody>
      </p:sp>
      <p:sp>
        <p:nvSpPr>
          <p:cNvPr id="5" name="Right Arrow 4"/>
          <p:cNvSpPr/>
          <p:nvPr/>
        </p:nvSpPr>
        <p:spPr bwMode="auto">
          <a:xfrm>
            <a:off x="4108040" y="3482799"/>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0" name="Right Arrow 49"/>
          <p:cNvSpPr/>
          <p:nvPr/>
        </p:nvSpPr>
        <p:spPr bwMode="auto">
          <a:xfrm>
            <a:off x="2286032" y="346198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4" name="Right Arrow 53"/>
          <p:cNvSpPr/>
          <p:nvPr/>
        </p:nvSpPr>
        <p:spPr bwMode="auto">
          <a:xfrm>
            <a:off x="847060" y="342810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5" name="Right Arrow 54"/>
          <p:cNvSpPr/>
          <p:nvPr/>
        </p:nvSpPr>
        <p:spPr bwMode="auto">
          <a:xfrm>
            <a:off x="7076313" y="3457790"/>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13</a:t>
            </a:fld>
            <a:endParaRPr lang="en-US" dirty="0"/>
          </a:p>
        </p:txBody>
      </p:sp>
    </p:spTree>
    <p:extLst>
      <p:ext uri="{BB962C8B-B14F-4D97-AF65-F5344CB8AC3E}">
        <p14:creationId xmlns:p14="http://schemas.microsoft.com/office/powerpoint/2010/main" val="216041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6019800" y="1186135"/>
            <a:ext cx="1789093" cy="4448175"/>
          </a:xfrm>
          <a:prstGeom prst="ellipse">
            <a:avLst/>
          </a:prstGeom>
          <a:solidFill>
            <a:srgbClr val="99FF66">
              <a:alpha val="76000"/>
            </a:srgbClr>
          </a:solidFill>
          <a:ln w="12700" cap="flat" cmpd="sng" algn="ctr">
            <a:solidFill>
              <a:schemeClr val="tx1">
                <a:alpha val="43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0" name="AutoShape 11"/>
          <p:cNvSpPr>
            <a:spLocks noChangeArrowheads="1"/>
          </p:cNvSpPr>
          <p:nvPr/>
        </p:nvSpPr>
        <p:spPr bwMode="auto">
          <a:xfrm>
            <a:off x="4888705" y="1244089"/>
            <a:ext cx="1025528" cy="565129"/>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b="1" dirty="0" smtClean="0">
                <a:latin typeface="Tahoma" pitchFamily="34" charset="0"/>
                <a:ea typeface="ＭＳ Ｐゴシック" charset="-128"/>
                <a:cs typeface="Arial" pitchFamily="34" charset="0"/>
              </a:rPr>
              <a:t>802.11</a:t>
            </a:r>
          </a:p>
          <a:p>
            <a:pPr algn="ctr"/>
            <a:r>
              <a:rPr lang="en-US" sz="1400" b="1" dirty="0" smtClean="0">
                <a:latin typeface="Tahoma" pitchFamily="34" charset="0"/>
                <a:ea typeface="ＭＳ Ｐゴシック" charset="-128"/>
                <a:cs typeface="Arial" pitchFamily="34" charset="0"/>
              </a:rPr>
              <a:t>-2016</a:t>
            </a:r>
            <a:endParaRPr lang="en-US" sz="1400" b="1" dirty="0">
              <a:latin typeface="Tahoma" pitchFamily="34" charset="0"/>
              <a:ea typeface="ＭＳ Ｐゴシック" charset="-128"/>
              <a:cs typeface="Arial" pitchFamily="34" charset="0"/>
            </a:endParaRPr>
          </a:p>
        </p:txBody>
      </p:sp>
      <p:sp>
        <p:nvSpPr>
          <p:cNvPr id="30722" name="Rectangle 2"/>
          <p:cNvSpPr>
            <a:spLocks noGrp="1" noChangeArrowheads="1"/>
          </p:cNvSpPr>
          <p:nvPr>
            <p:ph type="title"/>
          </p:nvPr>
        </p:nvSpPr>
        <p:spPr>
          <a:xfrm>
            <a:off x="685800" y="452710"/>
            <a:ext cx="7772400" cy="649287"/>
          </a:xfrm>
        </p:spPr>
        <p:txBody>
          <a:bodyPr/>
          <a:lstStyle/>
          <a:p>
            <a:r>
              <a:rPr lang="en-US" dirty="0" smtClean="0"/>
              <a:t>IEEE 802.11 Standards Pipeline</a:t>
            </a:r>
          </a:p>
        </p:txBody>
      </p:sp>
      <p:sp>
        <p:nvSpPr>
          <p:cNvPr id="30723" name="Text Box 3"/>
          <p:cNvSpPr txBox="1">
            <a:spLocks noChangeArrowheads="1"/>
          </p:cNvSpPr>
          <p:nvPr/>
        </p:nvSpPr>
        <p:spPr bwMode="auto">
          <a:xfrm>
            <a:off x="101260" y="4949655"/>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5145491" y="5732491"/>
            <a:ext cx="81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4197350" y="515964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466724" y="129294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1347000" y="577127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smtClean="0">
                <a:latin typeface="Tahoma" pitchFamily="34" charset="0"/>
                <a:ea typeface="ＭＳ Ｐゴシック" charset="-128"/>
                <a:cs typeface="Arial" pitchFamily="34" charset="0"/>
              </a:rPr>
              <a:t>TIG/Study </a:t>
            </a:r>
            <a:endParaRPr lang="en-US" sz="1200" dirty="0">
              <a:latin typeface="Tahoma" pitchFamily="34" charset="0"/>
              <a:ea typeface="ＭＳ Ｐゴシック" charset="-128"/>
              <a:cs typeface="Arial" pitchFamily="34" charset="0"/>
            </a:endParaRP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1887537" y="513107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8001000" y="570604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3808135" y="579522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5403076" y="509614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1274763" y="334831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AutoShape 32"/>
          <p:cNvSpPr>
            <a:spLocks noChangeArrowheads="1"/>
          </p:cNvSpPr>
          <p:nvPr/>
        </p:nvSpPr>
        <p:spPr bwMode="auto">
          <a:xfrm>
            <a:off x="6382796" y="3970324"/>
            <a:ext cx="1085850" cy="425450"/>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latin typeface="Tahoma" pitchFamily="34" charset="0"/>
                <a:ea typeface="ＭＳ Ｐゴシック" charset="-128"/>
                <a:cs typeface="Arial" charset="0"/>
              </a:rPr>
              <a:t>802.11ac</a:t>
            </a:r>
          </a:p>
          <a:p>
            <a:pPr algn="ctr">
              <a:defRPr/>
            </a:pPr>
            <a:r>
              <a:rPr lang="en-US" sz="1000" b="1" dirty="0">
                <a:latin typeface="Tahoma" pitchFamily="34" charset="0"/>
                <a:ea typeface="ＭＳ Ｐゴシック" charset="-128"/>
                <a:cs typeface="Arial" charset="0"/>
              </a:rPr>
              <a:t>VHT 5GHz</a:t>
            </a:r>
          </a:p>
        </p:txBody>
      </p:sp>
      <p:sp>
        <p:nvSpPr>
          <p:cNvPr id="30749" name="AutoShape 34"/>
          <p:cNvSpPr>
            <a:spLocks/>
          </p:cNvSpPr>
          <p:nvPr/>
        </p:nvSpPr>
        <p:spPr bwMode="auto">
          <a:xfrm rot="-5400000">
            <a:off x="3017838" y="513266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2484917" y="578671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84170" y="576006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645319" y="514474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6556337" y="572638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39" name="AutoShape 45"/>
          <p:cNvSpPr>
            <a:spLocks noChangeArrowheads="1"/>
          </p:cNvSpPr>
          <p:nvPr/>
        </p:nvSpPr>
        <p:spPr bwMode="auto">
          <a:xfrm>
            <a:off x="6401846" y="3473414"/>
            <a:ext cx="1085850" cy="434975"/>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latin typeface="Tahoma" pitchFamily="34" charset="0"/>
                <a:ea typeface="ＭＳ Ｐゴシック" charset="-128"/>
                <a:cs typeface="Arial" charset="0"/>
              </a:rPr>
              <a:t>802.11af</a:t>
            </a:r>
          </a:p>
          <a:p>
            <a:pPr algn="ctr">
              <a:defRPr/>
            </a:pPr>
            <a:r>
              <a:rPr lang="en-US" sz="1000" b="1" dirty="0" smtClean="0">
                <a:latin typeface="Tahoma" pitchFamily="34" charset="0"/>
                <a:ea typeface="ＭＳ Ｐゴシック" charset="-128"/>
                <a:cs typeface="Arial" charset="0"/>
              </a:rPr>
              <a:t>TVWS</a:t>
            </a:r>
            <a:endParaRPr lang="en-US" sz="1000" b="1" dirty="0">
              <a:latin typeface="Tahoma" pitchFamily="34" charset="0"/>
              <a:ea typeface="ＭＳ Ｐゴシック" charset="-128"/>
              <a:cs typeface="Arial" charset="0"/>
            </a:endParaRPr>
          </a:p>
        </p:txBody>
      </p:sp>
      <p:sp>
        <p:nvSpPr>
          <p:cNvPr id="8241" name="AutoShape 47"/>
          <p:cNvSpPr>
            <a:spLocks noChangeArrowheads="1"/>
          </p:cNvSpPr>
          <p:nvPr/>
        </p:nvSpPr>
        <p:spPr bwMode="auto">
          <a:xfrm>
            <a:off x="4953000" y="275696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latin typeface="Tahoma" pitchFamily="34" charset="0"/>
                <a:ea typeface="ＭＳ Ｐゴシック" charset="-128"/>
                <a:cs typeface="Arial" charset="0"/>
              </a:rPr>
              <a:t>802.11ai</a:t>
            </a:r>
          </a:p>
          <a:p>
            <a:pPr algn="ctr">
              <a:defRPr/>
            </a:pPr>
            <a:r>
              <a:rPr lang="en-US" sz="1200" b="1" dirty="0">
                <a:latin typeface="Tahoma" pitchFamily="34" charset="0"/>
                <a:ea typeface="ＭＳ Ｐゴシック" charset="-128"/>
                <a:cs typeface="Arial" charset="0"/>
              </a:rPr>
              <a:t>FILS</a:t>
            </a:r>
          </a:p>
        </p:txBody>
      </p:sp>
      <p:sp>
        <p:nvSpPr>
          <p:cNvPr id="9264" name="Cloud"/>
          <p:cNvSpPr>
            <a:spLocks noChangeAspect="1" noEditPoints="1" noChangeArrowheads="1"/>
          </p:cNvSpPr>
          <p:nvPr/>
        </p:nvSpPr>
        <p:spPr bwMode="auto">
          <a:xfrm>
            <a:off x="12700" y="195131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30765" name="AutoShape 46"/>
          <p:cNvSpPr>
            <a:spLocks noChangeArrowheads="1"/>
          </p:cNvSpPr>
          <p:nvPr/>
        </p:nvSpPr>
        <p:spPr bwMode="auto">
          <a:xfrm>
            <a:off x="278606" y="3099071"/>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latin typeface="Tahoma" pitchFamily="34" charset="0"/>
                <a:ea typeface="ＭＳ Ｐゴシック" charset="-128"/>
                <a:cs typeface="Arial" pitchFamily="34" charset="0"/>
              </a:rPr>
              <a:t>WNG</a:t>
            </a:r>
          </a:p>
        </p:txBody>
      </p:sp>
      <p:sp>
        <p:nvSpPr>
          <p:cNvPr id="30776" name="AutoShape 27"/>
          <p:cNvSpPr>
            <a:spLocks/>
          </p:cNvSpPr>
          <p:nvPr/>
        </p:nvSpPr>
        <p:spPr bwMode="auto">
          <a:xfrm rot="-5400000">
            <a:off x="6876257" y="4890566"/>
            <a:ext cx="239712" cy="1552575"/>
          </a:xfrm>
          <a:prstGeom prst="leftBrace">
            <a:avLst>
              <a:gd name="adj1" fmla="val 46117"/>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77" name="AutoShape 31"/>
          <p:cNvSpPr>
            <a:spLocks noChangeArrowheads="1"/>
          </p:cNvSpPr>
          <p:nvPr/>
        </p:nvSpPr>
        <p:spPr bwMode="auto">
          <a:xfrm>
            <a:off x="6410325" y="2552973"/>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latin typeface="Tahoma" pitchFamily="34" charset="0"/>
                <a:ea typeface="ＭＳ Ｐゴシック" charset="-128"/>
                <a:cs typeface="Arial" pitchFamily="34" charset="0"/>
              </a:rPr>
              <a:t>802.11ae</a:t>
            </a:r>
          </a:p>
          <a:p>
            <a:pPr algn="ctr"/>
            <a:r>
              <a:rPr lang="en-US" sz="1000" b="1" dirty="0" err="1">
                <a:latin typeface="Tahoma" pitchFamily="34" charset="0"/>
                <a:ea typeface="ＭＳ Ｐゴシック" charset="-128"/>
                <a:cs typeface="Arial" pitchFamily="34" charset="0"/>
              </a:rPr>
              <a:t>QoS</a:t>
            </a:r>
            <a:r>
              <a:rPr lang="en-US" sz="1000" b="1" dirty="0">
                <a:latin typeface="Tahoma" pitchFamily="34" charset="0"/>
                <a:ea typeface="ＭＳ Ｐゴシック" charset="-128"/>
                <a:cs typeface="Arial" pitchFamily="34" charset="0"/>
              </a:rPr>
              <a:t> Mgt Frames</a:t>
            </a:r>
          </a:p>
        </p:txBody>
      </p:sp>
      <p:sp>
        <p:nvSpPr>
          <p:cNvPr id="30779" name="AutoShape 31"/>
          <p:cNvSpPr>
            <a:spLocks noChangeArrowheads="1"/>
          </p:cNvSpPr>
          <p:nvPr/>
        </p:nvSpPr>
        <p:spPr bwMode="auto">
          <a:xfrm>
            <a:off x="6382796" y="4491310"/>
            <a:ext cx="1085850" cy="5334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latin typeface="Tahoma" pitchFamily="34" charset="0"/>
                <a:ea typeface="ＭＳ Ｐゴシック" charset="-128"/>
                <a:cs typeface="Arial" pitchFamily="34" charset="0"/>
              </a:rPr>
              <a:t>802.11ad</a:t>
            </a:r>
          </a:p>
          <a:p>
            <a:pPr algn="ctr"/>
            <a:r>
              <a:rPr lang="en-US" sz="1000" b="1" dirty="0">
                <a:latin typeface="Tahoma" pitchFamily="34" charset="0"/>
                <a:ea typeface="ＭＳ Ｐゴシック" charset="-128"/>
                <a:cs typeface="Arial" pitchFamily="34" charset="0"/>
              </a:rPr>
              <a:t>VHT 60 GHz</a:t>
            </a:r>
          </a:p>
        </p:txBody>
      </p:sp>
      <p:sp>
        <p:nvSpPr>
          <p:cNvPr id="30780" name="AutoShape 46"/>
          <p:cNvSpPr>
            <a:spLocks noChangeArrowheads="1"/>
          </p:cNvSpPr>
          <p:nvPr/>
        </p:nvSpPr>
        <p:spPr bwMode="auto">
          <a:xfrm>
            <a:off x="3816195" y="1527981"/>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latin typeface="Tahoma" pitchFamily="34" charset="0"/>
                <a:ea typeface="ＭＳ Ｐゴシック" charset="-128"/>
                <a:cs typeface="Arial" pitchFamily="34" charset="0"/>
              </a:rPr>
              <a:t>802.11aq</a:t>
            </a:r>
          </a:p>
          <a:p>
            <a:pPr algn="ctr"/>
            <a:r>
              <a:rPr lang="en-US" sz="1200" b="1" dirty="0" smtClean="0">
                <a:latin typeface="Tahoma" pitchFamily="34" charset="0"/>
                <a:ea typeface="ＭＳ Ｐゴシック" charset="-128"/>
                <a:cs typeface="Arial" pitchFamily="34" charset="0"/>
              </a:rPr>
              <a:t>PAD</a:t>
            </a:r>
            <a:endParaRPr lang="en-US" sz="1200" b="1" dirty="0">
              <a:latin typeface="Tahoma" pitchFamily="34" charset="0"/>
              <a:ea typeface="ＭＳ Ｐゴシック" charset="-128"/>
              <a:cs typeface="Arial" pitchFamily="34" charset="0"/>
            </a:endParaRPr>
          </a:p>
        </p:txBody>
      </p:sp>
      <p:sp>
        <p:nvSpPr>
          <p:cNvPr id="30781" name="AutoShape 46"/>
          <p:cNvSpPr>
            <a:spLocks noChangeArrowheads="1"/>
          </p:cNvSpPr>
          <p:nvPr/>
        </p:nvSpPr>
        <p:spPr bwMode="auto">
          <a:xfrm>
            <a:off x="2680912" y="474531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smtClean="0">
              <a:latin typeface="Tahoma" pitchFamily="34" charset="0"/>
              <a:ea typeface="ＭＳ Ｐゴシック" charset="-128"/>
              <a:cs typeface="Arial" pitchFamily="34" charset="0"/>
            </a:endParaRPr>
          </a:p>
          <a:p>
            <a:pPr algn="ctr"/>
            <a:r>
              <a:rPr lang="en-US" sz="1200" b="1" dirty="0" smtClean="0">
                <a:latin typeface="Tahoma" pitchFamily="34" charset="0"/>
                <a:ea typeface="ＭＳ Ｐゴシック" charset="-128"/>
                <a:cs typeface="Arial" pitchFamily="34" charset="0"/>
              </a:rPr>
              <a:t>802.11aj</a:t>
            </a:r>
          </a:p>
          <a:p>
            <a:pPr algn="ctr"/>
            <a:r>
              <a:rPr lang="en-US" sz="1200" b="1" dirty="0" smtClean="0">
                <a:latin typeface="Tahoma" pitchFamily="34" charset="0"/>
                <a:ea typeface="ＭＳ Ｐゴシック" charset="-128"/>
                <a:cs typeface="Arial" pitchFamily="34" charset="0"/>
              </a:rPr>
              <a:t>CMMW</a:t>
            </a:r>
          </a:p>
          <a:p>
            <a:pPr algn="ctr"/>
            <a:endParaRPr lang="en-US" sz="1200" b="1" dirty="0">
              <a:latin typeface="Tahoma" pitchFamily="34" charset="0"/>
              <a:ea typeface="ＭＳ Ｐゴシック" charset="-128"/>
              <a:cs typeface="Arial" pitchFamily="34" charset="0"/>
            </a:endParaRPr>
          </a:p>
        </p:txBody>
      </p:sp>
      <p:cxnSp>
        <p:nvCxnSpPr>
          <p:cNvPr id="41" name="Straight Connector 40"/>
          <p:cNvCxnSpPr/>
          <p:nvPr/>
        </p:nvCxnSpPr>
        <p:spPr bwMode="auto">
          <a:xfrm>
            <a:off x="7772401" y="1186135"/>
            <a:ext cx="0" cy="4194969"/>
          </a:xfrm>
          <a:prstGeom prst="line">
            <a:avLst/>
          </a:prstGeom>
          <a:solidFill>
            <a:schemeClr val="accent1"/>
          </a:solid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AutoShape 46"/>
          <p:cNvSpPr>
            <a:spLocks noChangeArrowheads="1"/>
          </p:cNvSpPr>
          <p:nvPr/>
        </p:nvSpPr>
        <p:spPr bwMode="auto">
          <a:xfrm>
            <a:off x="3795420" y="2207054"/>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latin typeface="Tahoma" pitchFamily="34" charset="0"/>
                <a:ea typeface="ＭＳ Ｐゴシック" charset="-128"/>
                <a:cs typeface="Arial" pitchFamily="34" charset="0"/>
              </a:rPr>
              <a:t>802.11ak</a:t>
            </a:r>
          </a:p>
          <a:p>
            <a:pPr algn="ctr"/>
            <a:r>
              <a:rPr lang="en-US" sz="1200" b="1" dirty="0" smtClean="0">
                <a:latin typeface="Tahoma" pitchFamily="34" charset="0"/>
                <a:ea typeface="ＭＳ Ｐゴシック" charset="-128"/>
                <a:cs typeface="Arial" pitchFamily="34" charset="0"/>
              </a:rPr>
              <a:t>GLK</a:t>
            </a:r>
            <a:endParaRPr lang="en-US" sz="1200" b="1" dirty="0">
              <a:latin typeface="Tahoma" pitchFamily="34" charset="0"/>
              <a:ea typeface="ＭＳ Ｐゴシック" charset="-128"/>
              <a:cs typeface="Arial" pitchFamily="34" charset="0"/>
            </a:endParaRPr>
          </a:p>
        </p:txBody>
      </p:sp>
      <p:sp>
        <p:nvSpPr>
          <p:cNvPr id="42" name="AutoShape 46"/>
          <p:cNvSpPr>
            <a:spLocks noChangeArrowheads="1"/>
          </p:cNvSpPr>
          <p:nvPr/>
        </p:nvSpPr>
        <p:spPr bwMode="auto">
          <a:xfrm>
            <a:off x="2680912" y="353246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latin typeface="Tahoma" pitchFamily="34" charset="0"/>
                <a:ea typeface="ＭＳ Ｐゴシック" charset="-128"/>
                <a:cs typeface="Arial" pitchFamily="34" charset="0"/>
              </a:rPr>
              <a:t>802.11ax</a:t>
            </a:r>
          </a:p>
          <a:p>
            <a:pPr algn="ctr"/>
            <a:r>
              <a:rPr lang="en-US" sz="1200" b="1" dirty="0" smtClean="0">
                <a:latin typeface="Tahoma" pitchFamily="34" charset="0"/>
                <a:ea typeface="ＭＳ Ｐゴシック" charset="-128"/>
                <a:cs typeface="Arial" pitchFamily="34" charset="0"/>
              </a:rPr>
              <a:t>HEW</a:t>
            </a:r>
            <a:endParaRPr lang="en-US" sz="1200" b="1" dirty="0">
              <a:latin typeface="Tahoma" pitchFamily="34" charset="0"/>
              <a:ea typeface="ＭＳ Ｐゴシック" charset="-128"/>
              <a:cs typeface="Arial" pitchFamily="34" charset="0"/>
            </a:endParaRPr>
          </a:p>
        </p:txBody>
      </p:sp>
      <p:sp>
        <p:nvSpPr>
          <p:cNvPr id="45" name="AutoShape 46"/>
          <p:cNvSpPr>
            <a:spLocks noChangeArrowheads="1"/>
          </p:cNvSpPr>
          <p:nvPr/>
        </p:nvSpPr>
        <p:spPr bwMode="auto">
          <a:xfrm>
            <a:off x="2680912" y="413729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latin typeface="Tahoma" pitchFamily="34" charset="0"/>
                <a:ea typeface="ＭＳ Ｐゴシック" charset="-128"/>
                <a:cs typeface="Arial" pitchFamily="34" charset="0"/>
              </a:rPr>
              <a:t>802.11ay</a:t>
            </a:r>
          </a:p>
          <a:p>
            <a:pPr algn="ctr"/>
            <a:r>
              <a:rPr lang="en-US" sz="1200" b="1" dirty="0" smtClean="0">
                <a:latin typeface="Tahoma" pitchFamily="34" charset="0"/>
                <a:ea typeface="ＭＳ Ｐゴシック" charset="-128"/>
                <a:cs typeface="Arial" pitchFamily="34" charset="0"/>
              </a:rPr>
              <a:t>NG60</a:t>
            </a:r>
            <a:endParaRPr lang="en-US" sz="1200" b="1" dirty="0">
              <a:latin typeface="Tahoma" pitchFamily="34" charset="0"/>
              <a:ea typeface="ＭＳ Ｐゴシック" charset="-128"/>
              <a:cs typeface="Arial" pitchFamily="34" charset="0"/>
            </a:endParaRPr>
          </a:p>
        </p:txBody>
      </p:sp>
      <p:sp>
        <p:nvSpPr>
          <p:cNvPr id="49" name="AutoShape 31"/>
          <p:cNvSpPr>
            <a:spLocks noChangeArrowheads="1"/>
          </p:cNvSpPr>
          <p:nvPr/>
        </p:nvSpPr>
        <p:spPr bwMode="auto">
          <a:xfrm>
            <a:off x="6419850" y="1900510"/>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latin typeface="Tahoma" pitchFamily="34" charset="0"/>
                <a:ea typeface="ＭＳ Ｐゴシック" charset="-128"/>
                <a:cs typeface="Arial" pitchFamily="34" charset="0"/>
              </a:rPr>
              <a:t>802.11aa</a:t>
            </a:r>
          </a:p>
          <a:p>
            <a:pPr algn="ctr"/>
            <a:r>
              <a:rPr lang="en-US" sz="1000" b="1" dirty="0" smtClean="0">
                <a:latin typeface="Tahoma" pitchFamily="34" charset="0"/>
                <a:ea typeface="ＭＳ Ｐゴシック" charset="-128"/>
                <a:cs typeface="Arial" pitchFamily="34" charset="0"/>
              </a:rPr>
              <a:t>Video Transport</a:t>
            </a:r>
            <a:endParaRPr lang="en-US" sz="1000" b="1" dirty="0">
              <a:latin typeface="Tahoma" pitchFamily="34" charset="0"/>
              <a:ea typeface="ＭＳ Ｐゴシック" charset="-128"/>
              <a:cs typeface="Arial" pitchFamily="34" charset="0"/>
            </a:endParaRPr>
          </a:p>
        </p:txBody>
      </p:sp>
      <p:sp>
        <p:nvSpPr>
          <p:cNvPr id="51" name="AutoShape 11"/>
          <p:cNvSpPr>
            <a:spLocks noChangeArrowheads="1"/>
          </p:cNvSpPr>
          <p:nvPr/>
        </p:nvSpPr>
        <p:spPr bwMode="auto">
          <a:xfrm>
            <a:off x="8001000" y="120382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latin typeface="Arial" panose="020B0604020202020204" pitchFamily="34" charset="0"/>
                <a:cs typeface="Arial" panose="020B0604020202020204" pitchFamily="34" charset="0"/>
              </a:rPr>
              <a:t>802.11</a:t>
            </a:r>
          </a:p>
          <a:p>
            <a:pPr algn="ctr" eaLnBrk="0" hangingPunct="0">
              <a:defRPr/>
            </a:pPr>
            <a:r>
              <a:rPr lang="en-US" sz="1400" b="1" dirty="0">
                <a:latin typeface="Arial" panose="020B0604020202020204" pitchFamily="34" charset="0"/>
                <a:cs typeface="Arial" panose="020B0604020202020204" pitchFamily="34" charset="0"/>
              </a:rPr>
              <a:t>-2012</a:t>
            </a:r>
          </a:p>
        </p:txBody>
      </p:sp>
      <p:sp>
        <p:nvSpPr>
          <p:cNvPr id="52" name="Slide Number Placeholder 4"/>
          <p:cNvSpPr txBox="1">
            <a:spLocks/>
          </p:cNvSpPr>
          <p:nvPr/>
        </p:nvSpPr>
        <p:spPr>
          <a:xfrm>
            <a:off x="8458200" y="6396310"/>
            <a:ext cx="43815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06DC2-A86B-4567-B1B6-4A779827CDB5}" type="slidenum">
              <a:rPr lang="en-US" sz="800" b="1">
                <a:latin typeface="+mj-lt"/>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lang="en-US" sz="800" b="1" dirty="0">
              <a:latin typeface="+mj-lt"/>
            </a:endParaRPr>
          </a:p>
        </p:txBody>
      </p:sp>
      <p:sp>
        <p:nvSpPr>
          <p:cNvPr id="5" name="Date Placeholder 4"/>
          <p:cNvSpPr>
            <a:spLocks noGrp="1"/>
          </p:cNvSpPr>
          <p:nvPr>
            <p:ph type="dt" sz="half" idx="10"/>
          </p:nvPr>
        </p:nvSpPr>
        <p:spPr>
          <a:xfrm>
            <a:off x="956628" y="6226095"/>
            <a:ext cx="1643062" cy="262290"/>
          </a:xfrm>
        </p:spPr>
        <p:txBody>
          <a:bodyPr/>
          <a:lstStyle/>
          <a:p>
            <a:pPr>
              <a:defRPr/>
            </a:pPr>
            <a:r>
              <a:rPr lang="en-US" smtClean="0"/>
              <a:t>November 2015</a:t>
            </a:r>
            <a:endParaRPr lang="en-US" dirty="0"/>
          </a:p>
        </p:txBody>
      </p:sp>
      <p:sp>
        <p:nvSpPr>
          <p:cNvPr id="44" name="AutoShape 46"/>
          <p:cNvSpPr>
            <a:spLocks noChangeArrowheads="1"/>
          </p:cNvSpPr>
          <p:nvPr/>
        </p:nvSpPr>
        <p:spPr bwMode="auto">
          <a:xfrm>
            <a:off x="2680912" y="2913883"/>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latin typeface="Tahoma" pitchFamily="34" charset="0"/>
                <a:ea typeface="ＭＳ Ｐゴシック" charset="-128"/>
                <a:cs typeface="Arial" pitchFamily="34" charset="0"/>
              </a:rPr>
              <a:t>802.11az</a:t>
            </a:r>
          </a:p>
          <a:p>
            <a:pPr algn="ctr"/>
            <a:r>
              <a:rPr lang="en-US" sz="1200" b="1" dirty="0" smtClean="0">
                <a:latin typeface="Tahoma" pitchFamily="34" charset="0"/>
                <a:ea typeface="ＭＳ Ｐゴシック" charset="-128"/>
                <a:cs typeface="Arial" pitchFamily="34" charset="0"/>
              </a:rPr>
              <a:t>NGP</a:t>
            </a:r>
            <a:endParaRPr lang="en-US" sz="1200" b="1" dirty="0">
              <a:latin typeface="Tahoma" pitchFamily="34" charset="0"/>
              <a:ea typeface="ＭＳ Ｐゴシック" charset="-128"/>
              <a:cs typeface="Arial" pitchFamily="34" charset="0"/>
            </a:endParaRPr>
          </a:p>
        </p:txBody>
      </p:sp>
      <p:sp>
        <p:nvSpPr>
          <p:cNvPr id="46" name="AutoShape 46"/>
          <p:cNvSpPr>
            <a:spLocks noChangeArrowheads="1"/>
          </p:cNvSpPr>
          <p:nvPr/>
        </p:nvSpPr>
        <p:spPr bwMode="auto">
          <a:xfrm>
            <a:off x="1554773" y="3050766"/>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LRLP TIG</a:t>
            </a:r>
          </a:p>
          <a:p>
            <a:pPr algn="ctr"/>
            <a:r>
              <a:rPr lang="en-US" sz="1100" dirty="0" smtClean="0">
                <a:latin typeface="Tahoma" pitchFamily="34" charset="0"/>
                <a:ea typeface="ＭＳ Ｐゴシック" charset="-128"/>
                <a:cs typeface="Arial" pitchFamily="34" charset="0"/>
              </a:rPr>
              <a:t>Long Range</a:t>
            </a:r>
          </a:p>
          <a:p>
            <a:pPr algn="ctr"/>
            <a:r>
              <a:rPr lang="en-US" sz="1100" b="1" dirty="0" smtClean="0">
                <a:latin typeface="Tahoma" pitchFamily="34" charset="0"/>
                <a:ea typeface="ＭＳ Ｐゴシック" charset="-128"/>
                <a:cs typeface="Arial" pitchFamily="34" charset="0"/>
              </a:rPr>
              <a:t>Low Power</a:t>
            </a:r>
          </a:p>
        </p:txBody>
      </p:sp>
      <p:cxnSp>
        <p:nvCxnSpPr>
          <p:cNvPr id="3" name="Straight Arrow Connector 2"/>
          <p:cNvCxnSpPr>
            <a:stCxn id="40" idx="5"/>
          </p:cNvCxnSpPr>
          <p:nvPr/>
        </p:nvCxnSpPr>
        <p:spPr bwMode="auto">
          <a:xfrm>
            <a:off x="5914233" y="1513978"/>
            <a:ext cx="468563" cy="1257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AutoShape 49"/>
          <p:cNvSpPr>
            <a:spLocks noChangeArrowheads="1"/>
          </p:cNvSpPr>
          <p:nvPr/>
        </p:nvSpPr>
        <p:spPr bwMode="auto">
          <a:xfrm>
            <a:off x="4943929" y="351657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smtClean="0">
                <a:latin typeface="Tahoma" pitchFamily="34" charset="0"/>
                <a:ea typeface="ＭＳ Ｐゴシック" charset="-128"/>
                <a:cs typeface="Arial" charset="0"/>
              </a:rPr>
              <a:t>802.11ah</a:t>
            </a:r>
          </a:p>
          <a:p>
            <a:pPr algn="ctr">
              <a:defRPr/>
            </a:pPr>
            <a:r>
              <a:rPr lang="en-US" sz="1200" b="1" dirty="0" smtClean="0">
                <a:latin typeface="Tahoma" pitchFamily="34" charset="0"/>
                <a:ea typeface="ＭＳ Ｐゴシック" charset="-128"/>
                <a:cs typeface="Arial" charset="0"/>
              </a:rPr>
              <a:t>&lt; 1Ghz</a:t>
            </a:r>
            <a:endParaRPr lang="en-US" sz="1200" b="1" dirty="0">
              <a:latin typeface="Tahoma" pitchFamily="34" charset="0"/>
              <a:ea typeface="ＭＳ Ｐゴシック" charset="-128"/>
              <a:cs typeface="Arial" charset="0"/>
            </a:endParaRPr>
          </a:p>
        </p:txBody>
      </p:sp>
      <p:sp>
        <p:nvSpPr>
          <p:cNvPr id="7" name="Right Arrow 6"/>
          <p:cNvSpPr/>
          <p:nvPr/>
        </p:nvSpPr>
        <p:spPr bwMode="auto">
          <a:xfrm>
            <a:off x="4038600" y="3473414"/>
            <a:ext cx="914400" cy="663885"/>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8" name="Right Arrow 47"/>
          <p:cNvSpPr/>
          <p:nvPr/>
        </p:nvSpPr>
        <p:spPr bwMode="auto">
          <a:xfrm>
            <a:off x="2895600" y="1515499"/>
            <a:ext cx="914400" cy="663885"/>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90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1315" name="Rectangle 3"/>
          <p:cNvSpPr>
            <a:spLocks noGrp="1" noChangeArrowheads="1"/>
          </p:cNvSpPr>
          <p:nvPr>
            <p:ph type="title"/>
          </p:nvPr>
        </p:nvSpPr>
        <p:spPr/>
        <p:txBody>
          <a:bodyPr/>
          <a:lstStyle/>
          <a:p>
            <a:r>
              <a:rPr lang="en-US" smtClean="0"/>
              <a:t>PHY Project Sequence</a:t>
            </a:r>
            <a:endParaRPr lang="en-US"/>
          </a:p>
        </p:txBody>
      </p:sp>
      <p:sp>
        <p:nvSpPr>
          <p:cNvPr id="141314" name="Line 2"/>
          <p:cNvSpPr>
            <a:spLocks noChangeShapeType="1"/>
          </p:cNvSpPr>
          <p:nvPr/>
        </p:nvSpPr>
        <p:spPr bwMode="auto">
          <a:xfrm flipV="1">
            <a:off x="3051175" y="1560513"/>
            <a:ext cx="5029200" cy="3048000"/>
          </a:xfrm>
          <a:prstGeom prst="line">
            <a:avLst/>
          </a:prstGeom>
          <a:noFill/>
          <a:ln w="57150">
            <a:solidFill>
              <a:srgbClr val="FF6699"/>
            </a:solidFill>
            <a:round/>
            <a:headEnd/>
            <a:tailEnd/>
          </a:ln>
        </p:spPr>
        <p:txBody>
          <a:bodyPr/>
          <a:lstStyle/>
          <a:p>
            <a:endParaRPr lang="en-US"/>
          </a:p>
        </p:txBody>
      </p:sp>
      <p:grpSp>
        <p:nvGrpSpPr>
          <p:cNvPr id="2" name="Group 4"/>
          <p:cNvGrpSpPr>
            <a:grpSpLocks/>
          </p:cNvGrpSpPr>
          <p:nvPr/>
        </p:nvGrpSpPr>
        <p:grpSpPr bwMode="auto">
          <a:xfrm>
            <a:off x="1374775" y="1484313"/>
            <a:ext cx="7086600" cy="3886200"/>
            <a:chOff x="1008" y="1392"/>
            <a:chExt cx="3792" cy="2448"/>
          </a:xfrm>
        </p:grpSpPr>
        <p:sp>
          <p:nvSpPr>
            <p:cNvPr id="141317" name="Line 5"/>
            <p:cNvSpPr>
              <a:spLocks noChangeShapeType="1"/>
            </p:cNvSpPr>
            <p:nvPr/>
          </p:nvSpPr>
          <p:spPr bwMode="auto">
            <a:xfrm>
              <a:off x="1008" y="1392"/>
              <a:ext cx="0" cy="2448"/>
            </a:xfrm>
            <a:prstGeom prst="line">
              <a:avLst/>
            </a:prstGeom>
            <a:noFill/>
            <a:ln w="57150">
              <a:solidFill>
                <a:schemeClr val="tx1"/>
              </a:solidFill>
              <a:round/>
              <a:headEnd/>
              <a:tailEnd/>
            </a:ln>
          </p:spPr>
          <p:txBody>
            <a:bodyPr/>
            <a:lstStyle/>
            <a:p>
              <a:endParaRPr lang="en-US"/>
            </a:p>
          </p:txBody>
        </p:sp>
        <p:sp>
          <p:nvSpPr>
            <p:cNvPr id="141318" name="Line 6"/>
            <p:cNvSpPr>
              <a:spLocks noChangeShapeType="1"/>
            </p:cNvSpPr>
            <p:nvPr/>
          </p:nvSpPr>
          <p:spPr bwMode="auto">
            <a:xfrm>
              <a:off x="1008" y="3840"/>
              <a:ext cx="3792" cy="0"/>
            </a:xfrm>
            <a:prstGeom prst="line">
              <a:avLst/>
            </a:prstGeom>
            <a:noFill/>
            <a:ln w="57150">
              <a:solidFill>
                <a:schemeClr val="tx1"/>
              </a:solidFill>
              <a:round/>
              <a:headEnd/>
              <a:tailEnd/>
            </a:ln>
          </p:spPr>
          <p:txBody>
            <a:bodyPr/>
            <a:lstStyle/>
            <a:p>
              <a:endParaRPr lang="en-US"/>
            </a:p>
          </p:txBody>
        </p:sp>
      </p:grpSp>
      <p:grpSp>
        <p:nvGrpSpPr>
          <p:cNvPr id="3" name="Group 7"/>
          <p:cNvGrpSpPr>
            <a:grpSpLocks/>
          </p:cNvGrpSpPr>
          <p:nvPr/>
        </p:nvGrpSpPr>
        <p:grpSpPr bwMode="auto">
          <a:xfrm>
            <a:off x="1603375" y="5370513"/>
            <a:ext cx="1905000" cy="228600"/>
            <a:chOff x="768" y="3840"/>
            <a:chExt cx="1200" cy="144"/>
          </a:xfrm>
        </p:grpSpPr>
        <p:sp>
          <p:nvSpPr>
            <p:cNvPr id="141320" name="Line 8"/>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21" name="Line 9"/>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22" name="Line 10"/>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23" name="Line 11"/>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24" name="Line 12"/>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25" name="Line 13"/>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26" name="Line 14"/>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27" name="Line 15"/>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28" name="Line 16"/>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29" name="Line 17"/>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30" name="Line 18"/>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4" name="Group 19"/>
          <p:cNvGrpSpPr>
            <a:grpSpLocks/>
          </p:cNvGrpSpPr>
          <p:nvPr/>
        </p:nvGrpSpPr>
        <p:grpSpPr bwMode="auto">
          <a:xfrm>
            <a:off x="3508375" y="5370513"/>
            <a:ext cx="1905000" cy="228600"/>
            <a:chOff x="768" y="3840"/>
            <a:chExt cx="1200" cy="144"/>
          </a:xfrm>
        </p:grpSpPr>
        <p:sp>
          <p:nvSpPr>
            <p:cNvPr id="141332" name="Line 20"/>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33" name="Line 21"/>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34" name="Line 22"/>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35" name="Line 23"/>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36" name="Line 24"/>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37" name="Line 25"/>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38" name="Line 26"/>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39" name="Line 27"/>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40" name="Line 28"/>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41" name="Line 29"/>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42" name="Line 30"/>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5" name="Group 31"/>
          <p:cNvGrpSpPr>
            <a:grpSpLocks/>
          </p:cNvGrpSpPr>
          <p:nvPr/>
        </p:nvGrpSpPr>
        <p:grpSpPr bwMode="auto">
          <a:xfrm>
            <a:off x="5413375" y="5370513"/>
            <a:ext cx="1905000" cy="228600"/>
            <a:chOff x="768" y="3840"/>
            <a:chExt cx="1200" cy="144"/>
          </a:xfrm>
        </p:grpSpPr>
        <p:sp>
          <p:nvSpPr>
            <p:cNvPr id="141344" name="Line 32"/>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45" name="Line 33"/>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46" name="Line 34"/>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47" name="Line 35"/>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48" name="Line 36"/>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49" name="Line 37"/>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50" name="Line 38"/>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51" name="Line 39"/>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52" name="Line 40"/>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53" name="Line 41"/>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54" name="Line 42"/>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6" name="Group 43"/>
          <p:cNvGrpSpPr>
            <a:grpSpLocks/>
          </p:cNvGrpSpPr>
          <p:nvPr/>
        </p:nvGrpSpPr>
        <p:grpSpPr bwMode="auto">
          <a:xfrm>
            <a:off x="1222375" y="1704975"/>
            <a:ext cx="152400" cy="3638550"/>
            <a:chOff x="816" y="1344"/>
            <a:chExt cx="96" cy="1764"/>
          </a:xfrm>
        </p:grpSpPr>
        <p:sp>
          <p:nvSpPr>
            <p:cNvPr id="141356" name="Line 44"/>
            <p:cNvSpPr>
              <a:spLocks noChangeShapeType="1"/>
            </p:cNvSpPr>
            <p:nvPr/>
          </p:nvSpPr>
          <p:spPr bwMode="auto">
            <a:xfrm rot="5400000">
              <a:off x="864" y="1590"/>
              <a:ext cx="0" cy="95"/>
            </a:xfrm>
            <a:prstGeom prst="line">
              <a:avLst/>
            </a:prstGeom>
            <a:noFill/>
            <a:ln w="9525">
              <a:solidFill>
                <a:schemeClr val="tx1"/>
              </a:solidFill>
              <a:round/>
              <a:headEnd/>
              <a:tailEnd/>
            </a:ln>
          </p:spPr>
          <p:txBody>
            <a:bodyPr/>
            <a:lstStyle/>
            <a:p>
              <a:endParaRPr lang="en-US"/>
            </a:p>
          </p:txBody>
        </p:sp>
        <p:sp>
          <p:nvSpPr>
            <p:cNvPr id="141357" name="Line 45"/>
            <p:cNvSpPr>
              <a:spLocks noChangeShapeType="1"/>
            </p:cNvSpPr>
            <p:nvPr/>
          </p:nvSpPr>
          <p:spPr bwMode="auto">
            <a:xfrm rot="5400000">
              <a:off x="864" y="1884"/>
              <a:ext cx="0" cy="95"/>
            </a:xfrm>
            <a:prstGeom prst="line">
              <a:avLst/>
            </a:prstGeom>
            <a:noFill/>
            <a:ln w="9525">
              <a:solidFill>
                <a:schemeClr val="tx1"/>
              </a:solidFill>
              <a:round/>
              <a:headEnd/>
              <a:tailEnd/>
            </a:ln>
          </p:spPr>
          <p:txBody>
            <a:bodyPr/>
            <a:lstStyle/>
            <a:p>
              <a:endParaRPr lang="en-US"/>
            </a:p>
          </p:txBody>
        </p:sp>
        <p:sp>
          <p:nvSpPr>
            <p:cNvPr id="141358" name="Line 46"/>
            <p:cNvSpPr>
              <a:spLocks noChangeShapeType="1"/>
            </p:cNvSpPr>
            <p:nvPr/>
          </p:nvSpPr>
          <p:spPr bwMode="auto">
            <a:xfrm rot="5400000">
              <a:off x="865" y="2178"/>
              <a:ext cx="0" cy="95"/>
            </a:xfrm>
            <a:prstGeom prst="line">
              <a:avLst/>
            </a:prstGeom>
            <a:noFill/>
            <a:ln w="9525">
              <a:solidFill>
                <a:schemeClr val="tx1"/>
              </a:solidFill>
              <a:round/>
              <a:headEnd/>
              <a:tailEnd/>
            </a:ln>
          </p:spPr>
          <p:txBody>
            <a:bodyPr/>
            <a:lstStyle/>
            <a:p>
              <a:endParaRPr lang="en-US"/>
            </a:p>
          </p:txBody>
        </p:sp>
        <p:sp>
          <p:nvSpPr>
            <p:cNvPr id="141359" name="Line 47"/>
            <p:cNvSpPr>
              <a:spLocks noChangeShapeType="1"/>
            </p:cNvSpPr>
            <p:nvPr/>
          </p:nvSpPr>
          <p:spPr bwMode="auto">
            <a:xfrm rot="5400000">
              <a:off x="865" y="2472"/>
              <a:ext cx="0" cy="95"/>
            </a:xfrm>
            <a:prstGeom prst="line">
              <a:avLst/>
            </a:prstGeom>
            <a:noFill/>
            <a:ln w="9525">
              <a:solidFill>
                <a:schemeClr val="tx1"/>
              </a:solidFill>
              <a:round/>
              <a:headEnd/>
              <a:tailEnd/>
            </a:ln>
          </p:spPr>
          <p:txBody>
            <a:bodyPr/>
            <a:lstStyle/>
            <a:p>
              <a:endParaRPr lang="en-US"/>
            </a:p>
          </p:txBody>
        </p:sp>
        <p:sp>
          <p:nvSpPr>
            <p:cNvPr id="141360" name="Line 48"/>
            <p:cNvSpPr>
              <a:spLocks noChangeShapeType="1"/>
            </p:cNvSpPr>
            <p:nvPr/>
          </p:nvSpPr>
          <p:spPr bwMode="auto">
            <a:xfrm rot="5400000">
              <a:off x="865" y="2766"/>
              <a:ext cx="0" cy="95"/>
            </a:xfrm>
            <a:prstGeom prst="line">
              <a:avLst/>
            </a:prstGeom>
            <a:noFill/>
            <a:ln w="9525">
              <a:solidFill>
                <a:schemeClr val="tx1"/>
              </a:solidFill>
              <a:round/>
              <a:headEnd/>
              <a:tailEnd/>
            </a:ln>
          </p:spPr>
          <p:txBody>
            <a:bodyPr/>
            <a:lstStyle/>
            <a:p>
              <a:endParaRPr lang="en-US"/>
            </a:p>
          </p:txBody>
        </p:sp>
        <p:sp>
          <p:nvSpPr>
            <p:cNvPr id="141361" name="Line 49"/>
            <p:cNvSpPr>
              <a:spLocks noChangeShapeType="1"/>
            </p:cNvSpPr>
            <p:nvPr/>
          </p:nvSpPr>
          <p:spPr bwMode="auto">
            <a:xfrm rot="5400000">
              <a:off x="865" y="3060"/>
              <a:ext cx="0" cy="95"/>
            </a:xfrm>
            <a:prstGeom prst="line">
              <a:avLst/>
            </a:prstGeom>
            <a:noFill/>
            <a:ln w="9525">
              <a:solidFill>
                <a:schemeClr val="tx1"/>
              </a:solidFill>
              <a:round/>
              <a:headEnd/>
              <a:tailEnd/>
            </a:ln>
          </p:spPr>
          <p:txBody>
            <a:bodyPr/>
            <a:lstStyle/>
            <a:p>
              <a:endParaRPr lang="en-US"/>
            </a:p>
          </p:txBody>
        </p:sp>
        <p:sp>
          <p:nvSpPr>
            <p:cNvPr id="141362" name="Line 50"/>
            <p:cNvSpPr>
              <a:spLocks noChangeShapeType="1"/>
            </p:cNvSpPr>
            <p:nvPr/>
          </p:nvSpPr>
          <p:spPr bwMode="auto">
            <a:xfrm rot="5400000">
              <a:off x="865" y="1296"/>
              <a:ext cx="0" cy="95"/>
            </a:xfrm>
            <a:prstGeom prst="line">
              <a:avLst/>
            </a:prstGeom>
            <a:noFill/>
            <a:ln w="9525">
              <a:solidFill>
                <a:schemeClr val="tx1"/>
              </a:solidFill>
              <a:round/>
              <a:headEnd/>
              <a:tailEnd/>
            </a:ln>
          </p:spPr>
          <p:txBody>
            <a:bodyPr/>
            <a:lstStyle/>
            <a:p>
              <a:endParaRPr lang="en-US"/>
            </a:p>
          </p:txBody>
        </p:sp>
      </p:grpSp>
      <p:sp>
        <p:nvSpPr>
          <p:cNvPr id="141363" name="Text Box 51"/>
          <p:cNvSpPr txBox="1">
            <a:spLocks noChangeArrowheads="1"/>
          </p:cNvSpPr>
          <p:nvPr/>
        </p:nvSpPr>
        <p:spPr bwMode="auto">
          <a:xfrm>
            <a:off x="73025" y="5046663"/>
            <a:ext cx="1200150" cy="366712"/>
          </a:xfrm>
          <a:prstGeom prst="rect">
            <a:avLst/>
          </a:prstGeom>
          <a:noFill/>
          <a:ln w="9525">
            <a:noFill/>
            <a:miter lim="800000"/>
            <a:headEnd/>
            <a:tailEnd/>
          </a:ln>
        </p:spPr>
        <p:txBody>
          <a:bodyPr wrap="none">
            <a:spAutoFit/>
          </a:bodyPr>
          <a:lstStyle/>
          <a:p>
            <a:r>
              <a:rPr lang="en-US" sz="1800" b="1">
                <a:latin typeface="Arial" pitchFamily="34" charset="0"/>
              </a:rPr>
              <a:t>100 Kbps</a:t>
            </a:r>
          </a:p>
        </p:txBody>
      </p:sp>
      <p:sp>
        <p:nvSpPr>
          <p:cNvPr id="141364" name="Text Box 52"/>
          <p:cNvSpPr txBox="1">
            <a:spLocks noChangeArrowheads="1"/>
          </p:cNvSpPr>
          <p:nvPr/>
        </p:nvSpPr>
        <p:spPr bwMode="auto">
          <a:xfrm>
            <a:off x="288925" y="4454525"/>
            <a:ext cx="971550" cy="366713"/>
          </a:xfrm>
          <a:prstGeom prst="rect">
            <a:avLst/>
          </a:prstGeom>
          <a:noFill/>
          <a:ln w="9525">
            <a:noFill/>
            <a:miter lim="800000"/>
            <a:headEnd/>
            <a:tailEnd/>
          </a:ln>
        </p:spPr>
        <p:txBody>
          <a:bodyPr wrap="none">
            <a:spAutoFit/>
          </a:bodyPr>
          <a:lstStyle/>
          <a:p>
            <a:r>
              <a:rPr lang="en-US" sz="1800" b="1">
                <a:latin typeface="Arial" pitchFamily="34" charset="0"/>
              </a:rPr>
              <a:t>1 Mbps</a:t>
            </a:r>
          </a:p>
        </p:txBody>
      </p:sp>
      <p:sp>
        <p:nvSpPr>
          <p:cNvPr id="141365" name="Text Box 53"/>
          <p:cNvSpPr txBox="1">
            <a:spLocks noChangeArrowheads="1"/>
          </p:cNvSpPr>
          <p:nvPr/>
        </p:nvSpPr>
        <p:spPr bwMode="auto">
          <a:xfrm>
            <a:off x="161925" y="3863975"/>
            <a:ext cx="1098550" cy="366713"/>
          </a:xfrm>
          <a:prstGeom prst="rect">
            <a:avLst/>
          </a:prstGeom>
          <a:noFill/>
          <a:ln w="9525">
            <a:noFill/>
            <a:miter lim="800000"/>
            <a:headEnd/>
            <a:tailEnd/>
          </a:ln>
        </p:spPr>
        <p:txBody>
          <a:bodyPr wrap="none">
            <a:spAutoFit/>
          </a:bodyPr>
          <a:lstStyle/>
          <a:p>
            <a:r>
              <a:rPr lang="en-US" sz="1800" b="1">
                <a:latin typeface="Arial" pitchFamily="34" charset="0"/>
              </a:rPr>
              <a:t>10 Mbps</a:t>
            </a:r>
          </a:p>
        </p:txBody>
      </p:sp>
      <p:sp>
        <p:nvSpPr>
          <p:cNvPr id="141366" name="Text Box 54"/>
          <p:cNvSpPr txBox="1">
            <a:spLocks noChangeArrowheads="1"/>
          </p:cNvSpPr>
          <p:nvPr/>
        </p:nvSpPr>
        <p:spPr bwMode="auto">
          <a:xfrm>
            <a:off x="34925" y="3271838"/>
            <a:ext cx="1225550" cy="366712"/>
          </a:xfrm>
          <a:prstGeom prst="rect">
            <a:avLst/>
          </a:prstGeom>
          <a:noFill/>
          <a:ln w="9525">
            <a:noFill/>
            <a:miter lim="800000"/>
            <a:headEnd/>
            <a:tailEnd/>
          </a:ln>
        </p:spPr>
        <p:txBody>
          <a:bodyPr wrap="none">
            <a:spAutoFit/>
          </a:bodyPr>
          <a:lstStyle/>
          <a:p>
            <a:r>
              <a:rPr lang="en-US" sz="1800" b="1">
                <a:latin typeface="Arial" pitchFamily="34" charset="0"/>
              </a:rPr>
              <a:t>100 Mbps</a:t>
            </a:r>
          </a:p>
        </p:txBody>
      </p:sp>
      <p:sp>
        <p:nvSpPr>
          <p:cNvPr id="141367" name="Text Box 55"/>
          <p:cNvSpPr txBox="1">
            <a:spLocks noChangeArrowheads="1"/>
          </p:cNvSpPr>
          <p:nvPr/>
        </p:nvSpPr>
        <p:spPr bwMode="auto">
          <a:xfrm>
            <a:off x="301625" y="2681288"/>
            <a:ext cx="958850" cy="366712"/>
          </a:xfrm>
          <a:prstGeom prst="rect">
            <a:avLst/>
          </a:prstGeom>
          <a:noFill/>
          <a:ln w="9525">
            <a:noFill/>
            <a:miter lim="800000"/>
            <a:headEnd/>
            <a:tailEnd/>
          </a:ln>
        </p:spPr>
        <p:txBody>
          <a:bodyPr wrap="none">
            <a:spAutoFit/>
          </a:bodyPr>
          <a:lstStyle/>
          <a:p>
            <a:r>
              <a:rPr lang="en-US" sz="1800" b="1">
                <a:latin typeface="Arial" pitchFamily="34" charset="0"/>
              </a:rPr>
              <a:t>1 Gbps</a:t>
            </a:r>
          </a:p>
        </p:txBody>
      </p:sp>
      <p:sp>
        <p:nvSpPr>
          <p:cNvPr id="141368" name="Text Box 56"/>
          <p:cNvSpPr txBox="1">
            <a:spLocks noChangeArrowheads="1"/>
          </p:cNvSpPr>
          <p:nvPr/>
        </p:nvSpPr>
        <p:spPr bwMode="auto">
          <a:xfrm>
            <a:off x="174625" y="2089150"/>
            <a:ext cx="1085850" cy="366713"/>
          </a:xfrm>
          <a:prstGeom prst="rect">
            <a:avLst/>
          </a:prstGeom>
          <a:noFill/>
          <a:ln w="9525">
            <a:noFill/>
            <a:miter lim="800000"/>
            <a:headEnd/>
            <a:tailEnd/>
          </a:ln>
        </p:spPr>
        <p:txBody>
          <a:bodyPr wrap="none">
            <a:spAutoFit/>
          </a:bodyPr>
          <a:lstStyle/>
          <a:p>
            <a:r>
              <a:rPr lang="en-US" sz="1800" b="1">
                <a:latin typeface="Arial" pitchFamily="34" charset="0"/>
              </a:rPr>
              <a:t>10 Gbps</a:t>
            </a:r>
          </a:p>
        </p:txBody>
      </p:sp>
      <p:sp>
        <p:nvSpPr>
          <p:cNvPr id="141369" name="Text Box 57"/>
          <p:cNvSpPr txBox="1">
            <a:spLocks noChangeArrowheads="1"/>
          </p:cNvSpPr>
          <p:nvPr/>
        </p:nvSpPr>
        <p:spPr bwMode="auto">
          <a:xfrm>
            <a:off x="47625" y="1498600"/>
            <a:ext cx="1212850" cy="366713"/>
          </a:xfrm>
          <a:prstGeom prst="rect">
            <a:avLst/>
          </a:prstGeom>
          <a:noFill/>
          <a:ln w="9525">
            <a:noFill/>
            <a:miter lim="800000"/>
            <a:headEnd/>
            <a:tailEnd/>
          </a:ln>
        </p:spPr>
        <p:txBody>
          <a:bodyPr wrap="none">
            <a:spAutoFit/>
          </a:bodyPr>
          <a:lstStyle/>
          <a:p>
            <a:r>
              <a:rPr lang="en-US" sz="1800" b="1">
                <a:latin typeface="Arial" pitchFamily="34" charset="0"/>
              </a:rPr>
              <a:t>100 Gbps</a:t>
            </a:r>
          </a:p>
        </p:txBody>
      </p:sp>
      <p:sp>
        <p:nvSpPr>
          <p:cNvPr id="141370" name="Text Box 58"/>
          <p:cNvSpPr txBox="1">
            <a:spLocks noChangeArrowheads="1"/>
          </p:cNvSpPr>
          <p:nvPr/>
        </p:nvSpPr>
        <p:spPr bwMode="auto">
          <a:xfrm>
            <a:off x="1374775"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80</a:t>
            </a:r>
          </a:p>
        </p:txBody>
      </p:sp>
      <p:sp>
        <p:nvSpPr>
          <p:cNvPr id="141371" name="Text Box 59"/>
          <p:cNvSpPr txBox="1">
            <a:spLocks noChangeArrowheads="1"/>
          </p:cNvSpPr>
          <p:nvPr/>
        </p:nvSpPr>
        <p:spPr bwMode="auto">
          <a:xfrm>
            <a:off x="3289300"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90</a:t>
            </a:r>
          </a:p>
        </p:txBody>
      </p:sp>
      <p:sp>
        <p:nvSpPr>
          <p:cNvPr id="141372" name="Text Box 60"/>
          <p:cNvSpPr txBox="1">
            <a:spLocks noChangeArrowheads="1"/>
          </p:cNvSpPr>
          <p:nvPr/>
        </p:nvSpPr>
        <p:spPr bwMode="auto">
          <a:xfrm>
            <a:off x="5205413"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00</a:t>
            </a:r>
          </a:p>
        </p:txBody>
      </p:sp>
      <p:sp>
        <p:nvSpPr>
          <p:cNvPr id="141373" name="Text Box 61"/>
          <p:cNvSpPr txBox="1">
            <a:spLocks noChangeArrowheads="1"/>
          </p:cNvSpPr>
          <p:nvPr/>
        </p:nvSpPr>
        <p:spPr bwMode="auto">
          <a:xfrm>
            <a:off x="7121525"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10</a:t>
            </a:r>
          </a:p>
        </p:txBody>
      </p:sp>
      <p:grpSp>
        <p:nvGrpSpPr>
          <p:cNvPr id="7" name="Group 62"/>
          <p:cNvGrpSpPr>
            <a:grpSpLocks/>
          </p:cNvGrpSpPr>
          <p:nvPr/>
        </p:nvGrpSpPr>
        <p:grpSpPr bwMode="auto">
          <a:xfrm>
            <a:off x="6365875" y="5380038"/>
            <a:ext cx="1905000" cy="228600"/>
            <a:chOff x="768" y="3840"/>
            <a:chExt cx="1200" cy="144"/>
          </a:xfrm>
        </p:grpSpPr>
        <p:sp>
          <p:nvSpPr>
            <p:cNvPr id="141375" name="Line 63"/>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76" name="Line 64"/>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77" name="Line 65"/>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78" name="Line 66"/>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79" name="Line 67"/>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80" name="Line 68"/>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81" name="Line 69"/>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82" name="Line 70"/>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83" name="Line 71"/>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84" name="Line 72"/>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85" name="Line 73"/>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sp>
        <p:nvSpPr>
          <p:cNvPr id="141386" name="Text Box 74"/>
          <p:cNvSpPr txBox="1">
            <a:spLocks noChangeArrowheads="1"/>
          </p:cNvSpPr>
          <p:nvPr/>
        </p:nvSpPr>
        <p:spPr bwMode="auto">
          <a:xfrm>
            <a:off x="2332038"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85</a:t>
            </a:r>
          </a:p>
        </p:txBody>
      </p:sp>
      <p:sp>
        <p:nvSpPr>
          <p:cNvPr id="141387" name="Text Box 75"/>
          <p:cNvSpPr txBox="1">
            <a:spLocks noChangeArrowheads="1"/>
          </p:cNvSpPr>
          <p:nvPr/>
        </p:nvSpPr>
        <p:spPr bwMode="auto">
          <a:xfrm>
            <a:off x="4248150"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95</a:t>
            </a:r>
          </a:p>
        </p:txBody>
      </p:sp>
      <p:sp>
        <p:nvSpPr>
          <p:cNvPr id="141388" name="Text Box 76"/>
          <p:cNvSpPr txBox="1">
            <a:spLocks noChangeArrowheads="1"/>
          </p:cNvSpPr>
          <p:nvPr/>
        </p:nvSpPr>
        <p:spPr bwMode="auto">
          <a:xfrm>
            <a:off x="6164263"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05</a:t>
            </a:r>
          </a:p>
        </p:txBody>
      </p:sp>
      <p:sp>
        <p:nvSpPr>
          <p:cNvPr id="141389" name="Text Box 77"/>
          <p:cNvSpPr txBox="1">
            <a:spLocks noChangeArrowheads="1"/>
          </p:cNvSpPr>
          <p:nvPr/>
        </p:nvSpPr>
        <p:spPr bwMode="auto">
          <a:xfrm>
            <a:off x="8080375" y="5599113"/>
            <a:ext cx="438150" cy="366712"/>
          </a:xfrm>
          <a:prstGeom prst="rect">
            <a:avLst/>
          </a:prstGeom>
          <a:noFill/>
          <a:ln w="9525">
            <a:noFill/>
            <a:miter lim="800000"/>
            <a:headEnd/>
            <a:tailEnd/>
          </a:ln>
        </p:spPr>
        <p:txBody>
          <a:bodyPr wrap="none">
            <a:spAutoFit/>
          </a:bodyPr>
          <a:lstStyle/>
          <a:p>
            <a:r>
              <a:rPr lang="en-US" sz="1800" b="1">
                <a:latin typeface="Arial" pitchFamily="34" charset="0"/>
              </a:rPr>
              <a:t>15</a:t>
            </a:r>
          </a:p>
        </p:txBody>
      </p:sp>
      <p:sp>
        <p:nvSpPr>
          <p:cNvPr id="141390" name="Line 82"/>
          <p:cNvSpPr>
            <a:spLocks noChangeShapeType="1"/>
          </p:cNvSpPr>
          <p:nvPr/>
        </p:nvSpPr>
        <p:spPr bwMode="auto">
          <a:xfrm flipV="1">
            <a:off x="4575175" y="2551113"/>
            <a:ext cx="3581400" cy="2362200"/>
          </a:xfrm>
          <a:prstGeom prst="line">
            <a:avLst/>
          </a:prstGeom>
          <a:noFill/>
          <a:ln w="57150">
            <a:solidFill>
              <a:schemeClr val="accent1"/>
            </a:solidFill>
            <a:round/>
            <a:headEnd/>
            <a:tailEnd/>
          </a:ln>
        </p:spPr>
        <p:txBody>
          <a:bodyPr/>
          <a:lstStyle/>
          <a:p>
            <a:endParaRPr lang="en-US"/>
          </a:p>
        </p:txBody>
      </p:sp>
      <p:grpSp>
        <p:nvGrpSpPr>
          <p:cNvPr id="8" name="Group 107"/>
          <p:cNvGrpSpPr>
            <a:grpSpLocks/>
          </p:cNvGrpSpPr>
          <p:nvPr/>
        </p:nvGrpSpPr>
        <p:grpSpPr bwMode="auto">
          <a:xfrm>
            <a:off x="5032375" y="3236913"/>
            <a:ext cx="1909763" cy="228600"/>
            <a:chOff x="2256" y="3504"/>
            <a:chExt cx="1296" cy="144"/>
          </a:xfrm>
        </p:grpSpPr>
        <p:sp>
          <p:nvSpPr>
            <p:cNvPr id="141392" name="Line 108"/>
            <p:cNvSpPr>
              <a:spLocks noChangeShapeType="1"/>
            </p:cNvSpPr>
            <p:nvPr/>
          </p:nvSpPr>
          <p:spPr bwMode="auto">
            <a:xfrm>
              <a:off x="2256" y="3576"/>
              <a:ext cx="1290" cy="0"/>
            </a:xfrm>
            <a:prstGeom prst="line">
              <a:avLst/>
            </a:prstGeom>
            <a:noFill/>
            <a:ln w="38100">
              <a:solidFill>
                <a:srgbClr val="00FF00"/>
              </a:solidFill>
              <a:round/>
              <a:headEnd/>
              <a:tailEnd/>
            </a:ln>
          </p:spPr>
          <p:txBody>
            <a:bodyPr/>
            <a:lstStyle/>
            <a:p>
              <a:endParaRPr lang="en-US"/>
            </a:p>
          </p:txBody>
        </p:sp>
        <p:sp>
          <p:nvSpPr>
            <p:cNvPr id="141393" name="Line 109"/>
            <p:cNvSpPr>
              <a:spLocks noChangeShapeType="1"/>
            </p:cNvSpPr>
            <p:nvPr/>
          </p:nvSpPr>
          <p:spPr bwMode="auto">
            <a:xfrm>
              <a:off x="2256" y="3504"/>
              <a:ext cx="0" cy="144"/>
            </a:xfrm>
            <a:prstGeom prst="line">
              <a:avLst/>
            </a:prstGeom>
            <a:noFill/>
            <a:ln w="38100">
              <a:solidFill>
                <a:srgbClr val="00FF00"/>
              </a:solidFill>
              <a:round/>
              <a:headEnd/>
              <a:tailEnd/>
            </a:ln>
          </p:spPr>
          <p:txBody>
            <a:bodyPr/>
            <a:lstStyle/>
            <a:p>
              <a:endParaRPr lang="en-US"/>
            </a:p>
          </p:txBody>
        </p:sp>
        <p:sp>
          <p:nvSpPr>
            <p:cNvPr id="141394" name="Line 110"/>
            <p:cNvSpPr>
              <a:spLocks noChangeShapeType="1"/>
            </p:cNvSpPr>
            <p:nvPr/>
          </p:nvSpPr>
          <p:spPr bwMode="auto">
            <a:xfrm>
              <a:off x="3552" y="3504"/>
              <a:ext cx="0" cy="144"/>
            </a:xfrm>
            <a:prstGeom prst="line">
              <a:avLst/>
            </a:prstGeom>
            <a:noFill/>
            <a:ln w="38100">
              <a:solidFill>
                <a:srgbClr val="00FF00"/>
              </a:solidFill>
              <a:round/>
              <a:headEnd/>
              <a:tailEnd/>
            </a:ln>
          </p:spPr>
          <p:txBody>
            <a:bodyPr/>
            <a:lstStyle/>
            <a:p>
              <a:endParaRPr lang="en-US"/>
            </a:p>
          </p:txBody>
        </p:sp>
      </p:grpSp>
      <p:sp>
        <p:nvSpPr>
          <p:cNvPr id="141395" name="AutoShape 111"/>
          <p:cNvSpPr>
            <a:spLocks/>
          </p:cNvSpPr>
          <p:nvPr/>
        </p:nvSpPr>
        <p:spPr bwMode="auto">
          <a:xfrm>
            <a:off x="4067175" y="1604963"/>
            <a:ext cx="1447800" cy="609600"/>
          </a:xfrm>
          <a:prstGeom prst="borderCallout3">
            <a:avLst>
              <a:gd name="adj1" fmla="val 18750"/>
              <a:gd name="adj2" fmla="val 105264"/>
              <a:gd name="adj3" fmla="val 18750"/>
              <a:gd name="adj4" fmla="val 105264"/>
              <a:gd name="adj5" fmla="val 143231"/>
              <a:gd name="adj6" fmla="val 105264"/>
              <a:gd name="adj7" fmla="val 267708"/>
              <a:gd name="adj8" fmla="val 66778"/>
            </a:avLst>
          </a:prstGeom>
          <a:solidFill>
            <a:srgbClr val="00FF00"/>
          </a:solidFill>
          <a:ln w="28575">
            <a:solidFill>
              <a:srgbClr val="00FF00"/>
            </a:solidFill>
            <a:miter lim="800000"/>
            <a:headEnd/>
            <a:tailEnd/>
          </a:ln>
        </p:spPr>
        <p:txBody>
          <a:bodyPr/>
          <a:lstStyle/>
          <a:p>
            <a:pPr algn="ctr"/>
            <a:r>
              <a:rPr lang="en-US" sz="1800">
                <a:latin typeface="Arial" pitchFamily="34" charset="0"/>
              </a:rPr>
              <a:t>10 year</a:t>
            </a:r>
          </a:p>
          <a:p>
            <a:pPr algn="ctr"/>
            <a:r>
              <a:rPr lang="en-US" sz="1800">
                <a:latin typeface="Arial" pitchFamily="34" charset="0"/>
              </a:rPr>
              <a:t>yardstick</a:t>
            </a:r>
          </a:p>
        </p:txBody>
      </p:sp>
      <p:sp>
        <p:nvSpPr>
          <p:cNvPr id="141396" name="AutoShape 113"/>
          <p:cNvSpPr>
            <a:spLocks/>
          </p:cNvSpPr>
          <p:nvPr/>
        </p:nvSpPr>
        <p:spPr bwMode="auto">
          <a:xfrm flipH="1">
            <a:off x="1835150" y="2860675"/>
            <a:ext cx="1447800" cy="609600"/>
          </a:xfrm>
          <a:prstGeom prst="borderCallout3">
            <a:avLst>
              <a:gd name="adj1" fmla="val 18750"/>
              <a:gd name="adj2" fmla="val 105259"/>
              <a:gd name="adj3" fmla="val 18750"/>
              <a:gd name="adj4" fmla="val 105259"/>
              <a:gd name="adj5" fmla="val 139319"/>
              <a:gd name="adj6" fmla="val 105259"/>
              <a:gd name="adj7" fmla="val 261458"/>
              <a:gd name="adj8" fmla="val -2306"/>
            </a:avLst>
          </a:prstGeom>
          <a:solidFill>
            <a:srgbClr val="FF6699"/>
          </a:solidFill>
          <a:ln w="28575">
            <a:solidFill>
              <a:srgbClr val="FF6699"/>
            </a:solidFill>
            <a:miter lim="800000"/>
            <a:headEnd/>
            <a:tailEnd/>
          </a:ln>
        </p:spPr>
        <p:txBody>
          <a:bodyPr/>
          <a:lstStyle/>
          <a:p>
            <a:pPr algn="ctr"/>
            <a:r>
              <a:rPr lang="en-US" sz="3200">
                <a:latin typeface="Arial" pitchFamily="34" charset="0"/>
              </a:rPr>
              <a:t>802.3</a:t>
            </a:r>
          </a:p>
        </p:txBody>
      </p:sp>
      <p:sp>
        <p:nvSpPr>
          <p:cNvPr id="141397" name="AutoShape 114"/>
          <p:cNvSpPr>
            <a:spLocks/>
          </p:cNvSpPr>
          <p:nvPr/>
        </p:nvSpPr>
        <p:spPr bwMode="auto">
          <a:xfrm flipH="1">
            <a:off x="6480175" y="4303713"/>
            <a:ext cx="1447800" cy="609600"/>
          </a:xfrm>
          <a:prstGeom prst="borderCallout3">
            <a:avLst>
              <a:gd name="adj1" fmla="val 18750"/>
              <a:gd name="adj2" fmla="val -5264"/>
              <a:gd name="adj3" fmla="val 18750"/>
              <a:gd name="adj4" fmla="val -23250"/>
              <a:gd name="adj5" fmla="val -5731"/>
              <a:gd name="adj6" fmla="val -23250"/>
              <a:gd name="adj7" fmla="val -30208"/>
              <a:gd name="adj8" fmla="val 139912"/>
            </a:avLst>
          </a:prstGeom>
          <a:solidFill>
            <a:schemeClr val="accent1"/>
          </a:solidFill>
          <a:ln w="28575">
            <a:solidFill>
              <a:schemeClr val="accent1"/>
            </a:solidFill>
            <a:miter lim="800000"/>
            <a:headEnd/>
            <a:tailEnd/>
          </a:ln>
        </p:spPr>
        <p:txBody>
          <a:bodyPr/>
          <a:lstStyle/>
          <a:p>
            <a:pPr algn="ctr"/>
            <a:r>
              <a:rPr lang="en-US" sz="3200">
                <a:latin typeface="Arial" pitchFamily="34" charset="0"/>
              </a:rPr>
              <a:t>802.11</a:t>
            </a:r>
          </a:p>
        </p:txBody>
      </p:sp>
      <p:sp>
        <p:nvSpPr>
          <p:cNvPr id="15" name="Date Placeholder 14"/>
          <p:cNvSpPr>
            <a:spLocks noGrp="1"/>
          </p:cNvSpPr>
          <p:nvPr>
            <p:ph type="dt" sz="half" idx="11"/>
          </p:nvPr>
        </p:nvSpPr>
        <p:spPr/>
        <p:txBody>
          <a:bodyPr/>
          <a:lstStyle/>
          <a:p>
            <a:pPr>
              <a:defRPr/>
            </a:pPr>
            <a:r>
              <a:rPr lang="en-US" altLang="ja-JP" smtClean="0"/>
              <a:t>02 Sept 2015</a:t>
            </a:r>
            <a:endParaRPr lang="en-US" dirty="0"/>
          </a:p>
        </p:txBody>
      </p:sp>
      <p:sp>
        <p:nvSpPr>
          <p:cNvPr id="16" name="Slide Number Placeholder 15"/>
          <p:cNvSpPr>
            <a:spLocks noGrp="1"/>
          </p:cNvSpPr>
          <p:nvPr>
            <p:ph type="sldNum" sz="quarter" idx="10"/>
          </p:nvPr>
        </p:nvSpPr>
        <p:spPr/>
        <p:txBody>
          <a:bodyPr/>
          <a:lstStyle/>
          <a:p>
            <a:pPr>
              <a:defRPr/>
            </a:pPr>
            <a:fld id="{F0540D16-EBF5-0D44-A21F-B32E9F609578}" type="slidenum">
              <a:rPr lang="en-US" smtClean="0"/>
              <a:pPr>
                <a:defRPr/>
              </a:pPr>
              <a:t>15</a:t>
            </a:fld>
            <a:endParaRPr lang="en-US" dirty="0"/>
          </a:p>
        </p:txBody>
      </p:sp>
    </p:spTree>
    <p:extLst>
      <p:ext uri="{BB962C8B-B14F-4D97-AF65-F5344CB8AC3E}">
        <p14:creationId xmlns:p14="http://schemas.microsoft.com/office/powerpoint/2010/main" val="74689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2338" name="Rectangle 2"/>
          <p:cNvSpPr>
            <a:spLocks noGrp="1" noChangeArrowheads="1"/>
          </p:cNvSpPr>
          <p:nvPr>
            <p:ph type="title"/>
          </p:nvPr>
        </p:nvSpPr>
        <p:spPr/>
        <p:txBody>
          <a:bodyPr lIns="91440" tIns="45720" rIns="91440" bIns="45720" anchor="ctr"/>
          <a:lstStyle/>
          <a:p>
            <a:pPr eaLnBrk="1" hangingPunct="1"/>
            <a:r>
              <a:rPr lang="en-US"/>
              <a:t>802.11 Architecture Overview</a:t>
            </a:r>
          </a:p>
        </p:txBody>
      </p:sp>
      <p:sp>
        <p:nvSpPr>
          <p:cNvPr id="142339" name="Rectangle 3"/>
          <p:cNvSpPr>
            <a:spLocks noGrp="1" noChangeArrowheads="1"/>
          </p:cNvSpPr>
          <p:nvPr>
            <p:ph sz="quarter" idx="14"/>
          </p:nvPr>
        </p:nvSpPr>
        <p:spPr/>
        <p:txBody>
          <a:bodyPr lIns="91440" tIns="45720" rIns="91440" bIns="45720"/>
          <a:lstStyle/>
          <a:p>
            <a:pPr eaLnBrk="1" hangingPunct="1"/>
            <a:r>
              <a:rPr lang="en-US" dirty="0"/>
              <a:t>Multiple Over the Air PHY options</a:t>
            </a:r>
          </a:p>
          <a:p>
            <a:pPr eaLnBrk="1" hangingPunct="1"/>
            <a:r>
              <a:rPr lang="en-US" dirty="0"/>
              <a:t>One common </a:t>
            </a:r>
            <a:r>
              <a:rPr lang="en-US" dirty="0" smtClean="0"/>
              <a:t>MAC based on CSMA/CA</a:t>
            </a:r>
            <a:endParaRPr lang="en-US" dirty="0"/>
          </a:p>
        </p:txBody>
      </p:sp>
      <p:sp>
        <p:nvSpPr>
          <p:cNvPr id="777220" name="AutoShape 4"/>
          <p:cNvSpPr>
            <a:spLocks noChangeArrowheads="1"/>
          </p:cNvSpPr>
          <p:nvPr/>
        </p:nvSpPr>
        <p:spPr bwMode="auto">
          <a:xfrm>
            <a:off x="381000" y="3962400"/>
            <a:ext cx="8534400" cy="1676400"/>
          </a:xfrm>
          <a:prstGeom prst="cube">
            <a:avLst>
              <a:gd name="adj" fmla="val 25000"/>
            </a:avLst>
          </a:prstGeom>
          <a:gradFill rotWithShape="1">
            <a:gsLst>
              <a:gs pos="0">
                <a:schemeClr val="accent1"/>
              </a:gs>
              <a:gs pos="100000">
                <a:schemeClr val="accent1">
                  <a:gamma/>
                  <a:shade val="46275"/>
                  <a:invGamma/>
                </a:schemeClr>
              </a:gs>
            </a:gsLst>
            <a:lin ang="5400000" scaled="1"/>
          </a:gradFill>
          <a:ln>
            <a:noFill/>
          </a:ln>
          <a:effectLst>
            <a:prstShdw prst="shdw17" dist="17961" dir="2700000">
              <a:schemeClr val="accent1">
                <a:gamma/>
                <a:shade val="60000"/>
                <a:invGamma/>
              </a:schemeClr>
            </a:prstShdw>
          </a:effectLst>
          <a:extLst/>
        </p:spPr>
        <p:txBody>
          <a:bodyPr wrap="none" anchor="ctr"/>
          <a:lstStyle/>
          <a:p>
            <a:pPr algn="ctr" eaLnBrk="0" hangingPunct="0">
              <a:defRPr/>
            </a:pPr>
            <a:r>
              <a:rPr lang="en-US" sz="2400" b="1" dirty="0">
                <a:solidFill>
                  <a:schemeClr val="bg1"/>
                </a:solidFill>
                <a:latin typeface="Arial" charset="0"/>
                <a:ea typeface="ＭＳ Ｐゴシック" charset="-128"/>
              </a:rPr>
              <a:t>802.11 MAC</a:t>
            </a:r>
          </a:p>
        </p:txBody>
      </p:sp>
      <p:sp>
        <p:nvSpPr>
          <p:cNvPr id="142341" name="AutoShape 5"/>
          <p:cNvSpPr>
            <a:spLocks noChangeArrowheads="1"/>
          </p:cNvSpPr>
          <p:nvPr/>
        </p:nvSpPr>
        <p:spPr bwMode="auto">
          <a:xfrm>
            <a:off x="1616075"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b</a:t>
            </a:r>
          </a:p>
        </p:txBody>
      </p:sp>
      <p:sp>
        <p:nvSpPr>
          <p:cNvPr id="142342" name="AutoShape 6"/>
          <p:cNvSpPr>
            <a:spLocks noChangeArrowheads="1"/>
          </p:cNvSpPr>
          <p:nvPr/>
        </p:nvSpPr>
        <p:spPr bwMode="auto">
          <a:xfrm>
            <a:off x="2547937"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dirty="0">
                <a:latin typeface="Arial" pitchFamily="34" charset="0"/>
              </a:rPr>
              <a:t>g</a:t>
            </a:r>
          </a:p>
        </p:txBody>
      </p:sp>
      <p:sp>
        <p:nvSpPr>
          <p:cNvPr id="142343" name="AutoShape 7"/>
          <p:cNvSpPr>
            <a:spLocks noChangeArrowheads="1"/>
          </p:cNvSpPr>
          <p:nvPr/>
        </p:nvSpPr>
        <p:spPr bwMode="auto">
          <a:xfrm>
            <a:off x="3421062"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n</a:t>
            </a:r>
          </a:p>
        </p:txBody>
      </p:sp>
      <p:sp>
        <p:nvSpPr>
          <p:cNvPr id="142344" name="AutoShape 8"/>
          <p:cNvSpPr>
            <a:spLocks noChangeArrowheads="1"/>
          </p:cNvSpPr>
          <p:nvPr/>
        </p:nvSpPr>
        <p:spPr bwMode="auto">
          <a:xfrm>
            <a:off x="4294187" y="3052762"/>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ac</a:t>
            </a:r>
          </a:p>
        </p:txBody>
      </p:sp>
      <p:sp>
        <p:nvSpPr>
          <p:cNvPr id="142345" name="AutoShape 9"/>
          <p:cNvSpPr>
            <a:spLocks noChangeArrowheads="1"/>
          </p:cNvSpPr>
          <p:nvPr/>
        </p:nvSpPr>
        <p:spPr bwMode="auto">
          <a:xfrm>
            <a:off x="5168900" y="3052762"/>
            <a:ext cx="814387"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ad</a:t>
            </a:r>
          </a:p>
        </p:txBody>
      </p:sp>
      <p:sp>
        <p:nvSpPr>
          <p:cNvPr id="142346" name="AutoShape 10"/>
          <p:cNvSpPr>
            <a:spLocks noChangeArrowheads="1"/>
          </p:cNvSpPr>
          <p:nvPr/>
        </p:nvSpPr>
        <p:spPr bwMode="auto">
          <a:xfrm>
            <a:off x="685800" y="3052762"/>
            <a:ext cx="814387"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a</a:t>
            </a:r>
          </a:p>
        </p:txBody>
      </p:sp>
      <p:sp>
        <p:nvSpPr>
          <p:cNvPr id="142347" name="AutoShape 12"/>
          <p:cNvSpPr>
            <a:spLocks noChangeArrowheads="1"/>
          </p:cNvSpPr>
          <p:nvPr/>
        </p:nvSpPr>
        <p:spPr bwMode="auto">
          <a:xfrm>
            <a:off x="6083300" y="3048000"/>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err="1">
                <a:latin typeface="Arial" pitchFamily="34" charset="0"/>
              </a:rPr>
              <a:t>af</a:t>
            </a:r>
            <a:endParaRPr lang="en-US" sz="2400" dirty="0">
              <a:latin typeface="Arial" pitchFamily="34" charset="0"/>
            </a:endParaRPr>
          </a:p>
        </p:txBody>
      </p:sp>
      <p:sp>
        <p:nvSpPr>
          <p:cNvPr id="142348" name="AutoShape 13"/>
          <p:cNvSpPr>
            <a:spLocks noChangeArrowheads="1"/>
          </p:cNvSpPr>
          <p:nvPr/>
        </p:nvSpPr>
        <p:spPr bwMode="auto">
          <a:xfrm>
            <a:off x="6958012"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ah</a:t>
            </a:r>
          </a:p>
        </p:txBody>
      </p:sp>
      <p:sp>
        <p:nvSpPr>
          <p:cNvPr id="20" name="AutoShape 13"/>
          <p:cNvSpPr>
            <a:spLocks noChangeArrowheads="1"/>
          </p:cNvSpPr>
          <p:nvPr/>
        </p:nvSpPr>
        <p:spPr bwMode="auto">
          <a:xfrm>
            <a:off x="7924800"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smtClean="0">
                <a:latin typeface="Arial" pitchFamily="34" charset="0"/>
              </a:rPr>
              <a:t>ax</a:t>
            </a:r>
            <a:endParaRPr lang="en-US" sz="2400" dirty="0">
              <a:latin typeface="Arial" pitchFamily="34" charset="0"/>
            </a:endParaRPr>
          </a:p>
        </p:txBody>
      </p:sp>
      <p:sp>
        <p:nvSpPr>
          <p:cNvPr id="16" name="Date Placeholder 8"/>
          <p:cNvSpPr txBox="1">
            <a:spLocks/>
          </p:cNvSpPr>
          <p:nvPr/>
        </p:nvSpPr>
        <p:spPr>
          <a:xfrm>
            <a:off x="956628" y="6459185"/>
            <a:ext cx="1643062" cy="262290"/>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r>
              <a:rPr lang="en-US" smtClean="0"/>
              <a:t>02 Sept 2015</a:t>
            </a:r>
            <a:endParaRPr lang="en-US" dirty="0"/>
          </a:p>
        </p:txBody>
      </p:sp>
      <p:sp>
        <p:nvSpPr>
          <p:cNvPr id="5" name="Date Placeholder 4"/>
          <p:cNvSpPr>
            <a:spLocks noGrp="1"/>
          </p:cNvSpPr>
          <p:nvPr>
            <p:ph type="dt" sz="half" idx="16"/>
          </p:nvPr>
        </p:nvSpPr>
        <p:spPr/>
        <p:txBody>
          <a:bodyPr/>
          <a:lstStyle/>
          <a:p>
            <a:pPr>
              <a:defRPr/>
            </a:pPr>
            <a:r>
              <a:rPr lang="en-US" altLang="ja-JP" smtClean="0"/>
              <a:t>02 Sept 2015</a:t>
            </a:r>
            <a:endParaRPr lang="en-US" dirty="0"/>
          </a:p>
        </p:txBody>
      </p:sp>
      <p:sp>
        <p:nvSpPr>
          <p:cNvPr id="6" name="Slide Number Placeholder 5"/>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Tree>
    <p:extLst>
      <p:ext uri="{BB962C8B-B14F-4D97-AF65-F5344CB8AC3E}">
        <p14:creationId xmlns:p14="http://schemas.microsoft.com/office/powerpoint/2010/main" val="3331236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3362" name="Rectangle 2"/>
          <p:cNvSpPr>
            <a:spLocks noGrp="1" noChangeArrowheads="1"/>
          </p:cNvSpPr>
          <p:nvPr>
            <p:ph type="title"/>
          </p:nvPr>
        </p:nvSpPr>
        <p:spPr/>
        <p:txBody>
          <a:bodyPr lIns="91440" tIns="45720" rIns="91440" bIns="45720" anchor="t"/>
          <a:lstStyle/>
          <a:p>
            <a:pPr eaLnBrk="1" hangingPunct="1"/>
            <a:r>
              <a:rPr lang="en-US" sz="2400" smtClean="0"/>
              <a:t>Summary of Completed Major MAC Projects</a:t>
            </a:r>
            <a:endParaRPr lang="en-US" sz="2400" dirty="0"/>
          </a:p>
        </p:txBody>
      </p:sp>
      <p:sp>
        <p:nvSpPr>
          <p:cNvPr id="143363" name="Rectangle 3"/>
          <p:cNvSpPr>
            <a:spLocks noGrp="1" noChangeArrowheads="1"/>
          </p:cNvSpPr>
          <p:nvPr>
            <p:ph sz="quarter" idx="14"/>
          </p:nvPr>
        </p:nvSpPr>
        <p:spPr/>
        <p:txBody>
          <a:bodyPr lIns="91440" tIns="45720" rIns="91440" bIns="45720" numCol="2" spcCol="360000"/>
          <a:lstStyle/>
          <a:p>
            <a:pPr eaLnBrk="1" hangingPunct="1">
              <a:lnSpc>
                <a:spcPct val="80000"/>
              </a:lnSpc>
            </a:pPr>
            <a:r>
              <a:rPr lang="en-US" sz="1400" b="1" dirty="0" smtClean="0">
                <a:solidFill>
                  <a:schemeClr val="accent1"/>
                </a:solidFill>
              </a:rPr>
              <a:t>D – Country information</a:t>
            </a:r>
          </a:p>
          <a:p>
            <a:pPr eaLnBrk="1" hangingPunct="1">
              <a:lnSpc>
                <a:spcPct val="80000"/>
              </a:lnSpc>
            </a:pPr>
            <a:r>
              <a:rPr lang="en-US" sz="1400" b="1" dirty="0" smtClean="0">
                <a:solidFill>
                  <a:schemeClr val="accent1"/>
                </a:solidFill>
              </a:rPr>
              <a:t>E - </a:t>
            </a:r>
            <a:r>
              <a:rPr lang="en-US" sz="1400" b="1" dirty="0" err="1" smtClean="0">
                <a:solidFill>
                  <a:schemeClr val="accent1"/>
                </a:solidFill>
              </a:rPr>
              <a:t>QoS</a:t>
            </a:r>
            <a:endParaRPr lang="en-US" sz="1400" b="1" dirty="0" smtClean="0">
              <a:solidFill>
                <a:schemeClr val="accent1"/>
              </a:solidFill>
            </a:endParaRPr>
          </a:p>
          <a:p>
            <a:pPr eaLnBrk="1" hangingPunct="1">
              <a:lnSpc>
                <a:spcPct val="80000"/>
              </a:lnSpc>
            </a:pPr>
            <a:r>
              <a:rPr lang="en-US" sz="1400" b="1" dirty="0" smtClean="0">
                <a:solidFill>
                  <a:schemeClr val="accent1"/>
                </a:solidFill>
              </a:rPr>
              <a:t>F – Inter AP communication</a:t>
            </a:r>
          </a:p>
          <a:p>
            <a:pPr indent="-274320" eaLnBrk="1" hangingPunct="1">
              <a:spcBef>
                <a:spcPts val="1200"/>
              </a:spcBef>
            </a:pPr>
            <a:r>
              <a:rPr lang="en-US" sz="1400" b="1" dirty="0" smtClean="0">
                <a:solidFill>
                  <a:schemeClr val="accent1"/>
                </a:solidFill>
              </a:rPr>
              <a:t>H – DFS,TPC Spectrum sharing with radars in 5GHz</a:t>
            </a:r>
          </a:p>
          <a:p>
            <a:pPr eaLnBrk="1" hangingPunct="1">
              <a:lnSpc>
                <a:spcPct val="80000"/>
              </a:lnSpc>
            </a:pPr>
            <a:r>
              <a:rPr lang="en-US" sz="1400" b="1" dirty="0" smtClean="0">
                <a:solidFill>
                  <a:schemeClr val="accent1"/>
                </a:solidFill>
              </a:rPr>
              <a:t>J – Japan spectrum @ 4.9 GHz</a:t>
            </a:r>
          </a:p>
          <a:p>
            <a:pPr eaLnBrk="1" hangingPunct="1">
              <a:lnSpc>
                <a:spcPct val="80000"/>
              </a:lnSpc>
            </a:pPr>
            <a:r>
              <a:rPr lang="en-US" sz="1400" b="1" dirty="0" smtClean="0">
                <a:solidFill>
                  <a:schemeClr val="accent1"/>
                </a:solidFill>
              </a:rPr>
              <a:t>K – Radio Measurement</a:t>
            </a:r>
          </a:p>
          <a:p>
            <a:pPr eaLnBrk="1" hangingPunct="1">
              <a:lnSpc>
                <a:spcPct val="80000"/>
              </a:lnSpc>
            </a:pPr>
            <a:r>
              <a:rPr lang="en-US" sz="1400" b="1" dirty="0" smtClean="0">
                <a:solidFill>
                  <a:schemeClr val="accent1"/>
                </a:solidFill>
              </a:rPr>
              <a:t>P – Vehicular Environments</a:t>
            </a:r>
          </a:p>
          <a:p>
            <a:pPr eaLnBrk="1" hangingPunct="1">
              <a:lnSpc>
                <a:spcPct val="80000"/>
              </a:lnSpc>
            </a:pPr>
            <a:r>
              <a:rPr lang="en-US" sz="1400" b="1" dirty="0" smtClean="0">
                <a:solidFill>
                  <a:schemeClr val="accent1"/>
                </a:solidFill>
              </a:rPr>
              <a:t>R – Fast roaming</a:t>
            </a:r>
          </a:p>
          <a:p>
            <a:pPr eaLnBrk="1" hangingPunct="1">
              <a:lnSpc>
                <a:spcPct val="80000"/>
              </a:lnSpc>
            </a:pPr>
            <a:r>
              <a:rPr lang="en-US" sz="1400" b="1" dirty="0" smtClean="0">
                <a:solidFill>
                  <a:schemeClr val="accent1"/>
                </a:solidFill>
              </a:rPr>
              <a:t>S – MESH Networking</a:t>
            </a:r>
          </a:p>
          <a:p>
            <a:pPr eaLnBrk="1" hangingPunct="1">
              <a:lnSpc>
                <a:spcPct val="80000"/>
              </a:lnSpc>
            </a:pPr>
            <a:r>
              <a:rPr lang="en-US" sz="1400" b="1" dirty="0" smtClean="0">
                <a:solidFill>
                  <a:schemeClr val="accent1"/>
                </a:solidFill>
              </a:rPr>
              <a:t>U – Inter-Networking</a:t>
            </a:r>
          </a:p>
          <a:p>
            <a:pPr eaLnBrk="1" hangingPunct="1">
              <a:lnSpc>
                <a:spcPct val="80000"/>
              </a:lnSpc>
            </a:pPr>
            <a:r>
              <a:rPr lang="en-US" sz="1400" b="1" dirty="0" smtClean="0">
                <a:solidFill>
                  <a:schemeClr val="accent1"/>
                </a:solidFill>
              </a:rPr>
              <a:t>V – Network Management</a:t>
            </a:r>
          </a:p>
          <a:p>
            <a:pPr eaLnBrk="1" hangingPunct="1">
              <a:lnSpc>
                <a:spcPct val="80000"/>
              </a:lnSpc>
            </a:pPr>
            <a:r>
              <a:rPr lang="en-US" sz="1400" b="1" dirty="0" smtClean="0">
                <a:solidFill>
                  <a:schemeClr val="accent1"/>
                </a:solidFill>
              </a:rPr>
              <a:t>W – Secure Management Frames</a:t>
            </a:r>
          </a:p>
          <a:p>
            <a:pPr eaLnBrk="1" hangingPunct="1">
              <a:lnSpc>
                <a:spcPct val="80000"/>
              </a:lnSpc>
            </a:pPr>
            <a:r>
              <a:rPr lang="en-US" sz="1400" b="1" dirty="0" smtClean="0">
                <a:solidFill>
                  <a:schemeClr val="accent1"/>
                </a:solidFill>
              </a:rPr>
              <a:t>Z – Tunneled Direct Link</a:t>
            </a:r>
          </a:p>
          <a:p>
            <a:pPr eaLnBrk="1" hangingPunct="1">
              <a:lnSpc>
                <a:spcPct val="80000"/>
              </a:lnSpc>
            </a:pPr>
            <a:r>
              <a:rPr lang="en-US" sz="1400" b="1" dirty="0" smtClean="0">
                <a:solidFill>
                  <a:schemeClr val="accent1"/>
                </a:solidFill>
              </a:rPr>
              <a:t>AA – Video Transport</a:t>
            </a:r>
          </a:p>
          <a:p>
            <a:pPr eaLnBrk="1" hangingPunct="1">
              <a:lnSpc>
                <a:spcPct val="80000"/>
              </a:lnSpc>
            </a:pPr>
            <a:r>
              <a:rPr lang="en-US" sz="1400" b="1" dirty="0" smtClean="0">
                <a:solidFill>
                  <a:schemeClr val="accent1"/>
                </a:solidFill>
              </a:rPr>
              <a:t>AC – Very High Throughput (&lt;6GHz)</a:t>
            </a:r>
          </a:p>
          <a:p>
            <a:pPr eaLnBrk="1" hangingPunct="1">
              <a:lnSpc>
                <a:spcPct val="80000"/>
              </a:lnSpc>
            </a:pPr>
            <a:r>
              <a:rPr lang="en-US" sz="1400" b="1" dirty="0" smtClean="0">
                <a:solidFill>
                  <a:schemeClr val="accent1"/>
                </a:solidFill>
              </a:rPr>
              <a:t>AD – Very High Throughput (60GHz)</a:t>
            </a:r>
          </a:p>
          <a:p>
            <a:pPr eaLnBrk="1" hangingPunct="1">
              <a:lnSpc>
                <a:spcPct val="80000"/>
              </a:lnSpc>
            </a:pPr>
            <a:r>
              <a:rPr lang="en-US" sz="1400" b="1" dirty="0" smtClean="0">
                <a:solidFill>
                  <a:schemeClr val="accent1"/>
                </a:solidFill>
              </a:rPr>
              <a:t>AE – </a:t>
            </a:r>
            <a:r>
              <a:rPr lang="en-US" sz="1400" b="1" dirty="0" err="1" smtClean="0">
                <a:solidFill>
                  <a:schemeClr val="accent1"/>
                </a:solidFill>
              </a:rPr>
              <a:t>QoS</a:t>
            </a:r>
            <a:r>
              <a:rPr lang="en-US" sz="1400" b="1" dirty="0" smtClean="0">
                <a:solidFill>
                  <a:schemeClr val="accent1"/>
                </a:solidFill>
              </a:rPr>
              <a:t> for Management Frames</a:t>
            </a:r>
          </a:p>
          <a:p>
            <a:pPr marL="0" indent="0" eaLnBrk="1" hangingPunct="1">
              <a:lnSpc>
                <a:spcPct val="80000"/>
              </a:lnSpc>
              <a:buNone/>
            </a:pPr>
            <a:endParaRPr lang="en-US" sz="1400" b="1" dirty="0">
              <a:solidFill>
                <a:schemeClr val="accent1"/>
              </a:solidFill>
            </a:endParaRPr>
          </a:p>
        </p:txBody>
      </p:sp>
      <p:sp>
        <p:nvSpPr>
          <p:cNvPr id="9" name="Date Placeholder 8"/>
          <p:cNvSpPr>
            <a:spLocks noGrp="1"/>
          </p:cNvSpPr>
          <p:nvPr>
            <p:ph type="dt" sz="half" idx="16"/>
          </p:nvPr>
        </p:nvSpPr>
        <p:spPr/>
        <p:txBody>
          <a:bodyPr/>
          <a:lstStyle/>
          <a:p>
            <a:pPr>
              <a:defRPr/>
            </a:pPr>
            <a:r>
              <a:rPr lang="en-US" altLang="ja-JP" smtClean="0"/>
              <a:t>02 Sept 2015</a:t>
            </a:r>
            <a:endParaRPr lang="en-US" dirty="0"/>
          </a:p>
        </p:txBody>
      </p:sp>
      <p:sp>
        <p:nvSpPr>
          <p:cNvPr id="10" name="Slide Number Placeholder 9"/>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Tree>
    <p:extLst>
      <p:ext uri="{BB962C8B-B14F-4D97-AF65-F5344CB8AC3E}">
        <p14:creationId xmlns:p14="http://schemas.microsoft.com/office/powerpoint/2010/main" val="2946724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smtClean="0"/>
              <a:t>Current Projects</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18</a:t>
            </a:fld>
            <a:endParaRPr lang="en-US" dirty="0"/>
          </a:p>
        </p:txBody>
      </p:sp>
    </p:spTree>
    <p:extLst>
      <p:ext uri="{BB962C8B-B14F-4D97-AF65-F5344CB8AC3E}">
        <p14:creationId xmlns:p14="http://schemas.microsoft.com/office/powerpoint/2010/main" val="119523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smtClean="0"/>
              <a:t>TGah</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19</a:t>
            </a:fld>
            <a:endParaRPr lang="en-US" dirty="0"/>
          </a:p>
        </p:txBody>
      </p:sp>
    </p:spTree>
    <p:extLst>
      <p:ext uri="{BB962C8B-B14F-4D97-AF65-F5344CB8AC3E}">
        <p14:creationId xmlns:p14="http://schemas.microsoft.com/office/powerpoint/2010/main" val="2150929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18" name="Title 21"/>
          <p:cNvSpPr>
            <a:spLocks noGrp="1"/>
          </p:cNvSpPr>
          <p:nvPr>
            <p:ph type="title"/>
          </p:nvPr>
        </p:nvSpPr>
        <p:spPr/>
        <p:txBody>
          <a:bodyPr/>
          <a:lstStyle/>
          <a:p>
            <a:r>
              <a:rPr lang="en-GB" smtClean="0"/>
              <a:t>Before We Share our Opinions……</a:t>
            </a:r>
            <a:endParaRPr lang="en-GB" dirty="0"/>
          </a:p>
        </p:txBody>
      </p:sp>
      <p:sp>
        <p:nvSpPr>
          <p:cNvPr id="60419" name="Content Placeholder 22"/>
          <p:cNvSpPr>
            <a:spLocks noGrp="1"/>
          </p:cNvSpPr>
          <p:nvPr>
            <p:ph sz="quarter" idx="14"/>
          </p:nvPr>
        </p:nvSpPr>
        <p:spPr/>
        <p:txBody>
          <a:bodyPr/>
          <a:lstStyle/>
          <a:p>
            <a:r>
              <a:rPr lang="en-GB" dirty="0" smtClean="0"/>
              <a:t>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a:t>
            </a:r>
          </a:p>
          <a:p>
            <a:r>
              <a:rPr lang="en-GB" dirty="0" smtClean="0"/>
              <a:t>   IEEE-SA Standards Board Operation Manual (</a:t>
            </a:r>
            <a:r>
              <a:rPr lang="en-GB" dirty="0" err="1" smtClean="0"/>
              <a:t>subclause</a:t>
            </a:r>
            <a:r>
              <a:rPr lang="en-GB" dirty="0" smtClean="0"/>
              <a:t> 5.9.3)</a:t>
            </a:r>
            <a:endParaRPr lang="en-GB" dirty="0"/>
          </a:p>
        </p:txBody>
      </p:sp>
      <p:sp>
        <p:nvSpPr>
          <p:cNvPr id="9" name="Date Placeholder 8"/>
          <p:cNvSpPr>
            <a:spLocks noGrp="1"/>
          </p:cNvSpPr>
          <p:nvPr>
            <p:ph type="dt" sz="half" idx="16"/>
          </p:nvPr>
        </p:nvSpPr>
        <p:spPr/>
        <p:txBody>
          <a:bodyPr/>
          <a:lstStyle/>
          <a:p>
            <a:pPr>
              <a:defRPr/>
            </a:pPr>
            <a:r>
              <a:rPr lang="en-US" altLang="ja-JP" smtClean="0"/>
              <a:t>02 Sept 2015</a:t>
            </a:r>
            <a:endParaRPr lang="en-US" dirty="0"/>
          </a:p>
        </p:txBody>
      </p:sp>
      <p:sp>
        <p:nvSpPr>
          <p:cNvPr id="10" name="Slide Number Placeholder 9"/>
          <p:cNvSpPr>
            <a:spLocks noGrp="1"/>
          </p:cNvSpPr>
          <p:nvPr>
            <p:ph type="sldNum" sz="quarter" idx="15"/>
          </p:nvPr>
        </p:nvSpPr>
        <p:spPr/>
        <p:txBody>
          <a:bodyPr/>
          <a:lstStyle/>
          <a:p>
            <a:pPr>
              <a:defRPr/>
            </a:pPr>
            <a:fld id="{1F2884EB-C6E3-684C-A39B-0E652C4E0E60}" type="slidenum">
              <a:rPr lang="en-US" smtClean="0"/>
              <a:pPr>
                <a:defRPr/>
              </a:pPr>
              <a:t>2</a:t>
            </a:fld>
            <a:endParaRPr lang="en-US" dirty="0"/>
          </a:p>
        </p:txBody>
      </p:sp>
    </p:spTree>
    <p:extLst>
      <p:ext uri="{BB962C8B-B14F-4D97-AF65-F5344CB8AC3E}">
        <p14:creationId xmlns:p14="http://schemas.microsoft.com/office/powerpoint/2010/main" val="8221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GB" dirty="0" err="1" smtClean="0"/>
              <a:t>TGah</a:t>
            </a:r>
            <a:r>
              <a:rPr lang="en-GB" dirty="0" smtClean="0"/>
              <a:t> - Purpose</a:t>
            </a:r>
            <a:endParaRPr lang="en-US" dirty="0"/>
          </a:p>
        </p:txBody>
      </p:sp>
      <p:sp>
        <p:nvSpPr>
          <p:cNvPr id="6" name="Content Placeholder 5"/>
          <p:cNvSpPr>
            <a:spLocks noGrp="1"/>
          </p:cNvSpPr>
          <p:nvPr>
            <p:ph sz="quarter" idx="14"/>
          </p:nvPr>
        </p:nvSpPr>
        <p:spPr/>
        <p:txBody>
          <a:bodyPr/>
          <a:lstStyle/>
          <a:p>
            <a:r>
              <a:rPr lang="en-US" dirty="0"/>
              <a:t>The purpose of this amendment defines operation of license-exempt IEEE 802.11 wireless networks in frequency </a:t>
            </a:r>
            <a:r>
              <a:rPr lang="en-US" dirty="0" smtClean="0"/>
              <a:t>bands below </a:t>
            </a:r>
            <a:r>
              <a:rPr lang="en-US" dirty="0"/>
              <a:t>1 GHz excluding the TV White Space bands.</a:t>
            </a:r>
          </a:p>
        </p:txBody>
      </p:sp>
      <p:sp>
        <p:nvSpPr>
          <p:cNvPr id="8" name="Date Placeholder 7"/>
          <p:cNvSpPr>
            <a:spLocks noGrp="1"/>
          </p:cNvSpPr>
          <p:nvPr>
            <p:ph type="dt" sz="half" idx="16"/>
          </p:nvPr>
        </p:nvSpPr>
        <p:spPr/>
        <p:txBody>
          <a:bodyPr/>
          <a:lstStyle/>
          <a:p>
            <a:pPr>
              <a:defRPr/>
            </a:pPr>
            <a:r>
              <a:rPr lang="en-US" altLang="ja-JP" smtClean="0"/>
              <a:t>02 Sept 2015</a:t>
            </a:r>
            <a:endParaRPr lang="en-US" dirty="0"/>
          </a:p>
        </p:txBody>
      </p:sp>
      <p:sp>
        <p:nvSpPr>
          <p:cNvPr id="9" name="Slide Number Placeholder 8"/>
          <p:cNvSpPr>
            <a:spLocks noGrp="1"/>
          </p:cNvSpPr>
          <p:nvPr>
            <p:ph type="sldNum" sz="quarter" idx="15"/>
          </p:nvPr>
        </p:nvSpPr>
        <p:spPr/>
        <p:txBody>
          <a:bodyPr/>
          <a:lstStyle/>
          <a:p>
            <a:pPr>
              <a:defRPr/>
            </a:pPr>
            <a:fld id="{1F2884EB-C6E3-684C-A39B-0E652C4E0E60}" type="slidenum">
              <a:rPr lang="en-US" smtClean="0"/>
              <a:pPr>
                <a:defRPr/>
              </a:pPr>
              <a:t>20</a:t>
            </a:fld>
            <a:endParaRPr lang="en-US" dirty="0"/>
          </a:p>
        </p:txBody>
      </p:sp>
    </p:spTree>
    <p:extLst>
      <p:ext uri="{BB962C8B-B14F-4D97-AF65-F5344CB8AC3E}">
        <p14:creationId xmlns:p14="http://schemas.microsoft.com/office/powerpoint/2010/main" val="202196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69558" y="1325880"/>
            <a:ext cx="8557212" cy="5168705"/>
          </a:xfrm>
          <a:noFill/>
        </p:spPr>
        <p:txBody>
          <a:bodyPr/>
          <a:lstStyle/>
          <a:p>
            <a:r>
              <a:rPr lang="en-US" sz="1800" dirty="0"/>
              <a:t>This amendment defines an Orthogonal Frequency Division Multiplexing (OFDM) Physical layer (PHY) operating in </a:t>
            </a:r>
            <a:r>
              <a:rPr lang="en-US" sz="1800" dirty="0" smtClean="0"/>
              <a:t>the license-exempt </a:t>
            </a:r>
            <a:r>
              <a:rPr lang="en-US" sz="1800" dirty="0"/>
              <a:t>bands below 1 GHz, e.g., </a:t>
            </a:r>
            <a:endParaRPr lang="en-US" sz="1800" dirty="0" smtClean="0"/>
          </a:p>
          <a:p>
            <a:pPr lvl="1"/>
            <a:r>
              <a:rPr lang="en-US" sz="1600" dirty="0" smtClean="0"/>
              <a:t>868-868.6 </a:t>
            </a:r>
            <a:r>
              <a:rPr lang="en-US" sz="1600" dirty="0"/>
              <a:t>MHz (Europe), 950 MHz -958 MHz (Japan), 314-316 MHz, 430-434 </a:t>
            </a:r>
            <a:r>
              <a:rPr lang="en-US" sz="1600" dirty="0" smtClean="0"/>
              <a:t>MHz, </a:t>
            </a:r>
            <a:r>
              <a:rPr lang="en-US" sz="1600" dirty="0"/>
              <a:t>470-510 MHz, and 779-787 MHz (China), 917 - 923.5 MHz (Korea) and 902-928 MHz (USA), </a:t>
            </a:r>
          </a:p>
          <a:p>
            <a:pPr lvl="1"/>
            <a:r>
              <a:rPr lang="en-US" sz="1400" dirty="0" smtClean="0"/>
              <a:t>and </a:t>
            </a:r>
            <a:r>
              <a:rPr lang="en-US" sz="1400" dirty="0"/>
              <a:t>enhancements to the IEEE </a:t>
            </a:r>
            <a:r>
              <a:rPr lang="en-US" sz="1400" dirty="0" smtClean="0"/>
              <a:t>802.11 Medium </a:t>
            </a:r>
            <a:r>
              <a:rPr lang="en-US" sz="1400" dirty="0"/>
              <a:t>Access Control (MAC) to support this PHY, and provides mechanisms that </a:t>
            </a:r>
            <a:r>
              <a:rPr lang="en-US" sz="1400" dirty="0" smtClean="0"/>
              <a:t>enable coexistence </a:t>
            </a:r>
            <a:r>
              <a:rPr lang="en-US" sz="1400" dirty="0"/>
              <a:t>with other systems in </a:t>
            </a:r>
            <a:r>
              <a:rPr lang="en-US" sz="1400" dirty="0" smtClean="0"/>
              <a:t>the bands </a:t>
            </a:r>
            <a:r>
              <a:rPr lang="en-US" sz="1400" dirty="0"/>
              <a:t>including IEEE 802.15.4 and IEEE P802.15.4g.</a:t>
            </a:r>
          </a:p>
          <a:p>
            <a:r>
              <a:rPr lang="en-US" sz="1800" dirty="0"/>
              <a:t>The data rates defined in this amendment optimize the rate vs range performance of the specific channelization in a given band.</a:t>
            </a:r>
          </a:p>
          <a:p>
            <a:r>
              <a:rPr lang="en-US" sz="1800" dirty="0"/>
              <a:t>This amendment also adds support for:</a:t>
            </a:r>
          </a:p>
          <a:p>
            <a:pPr lvl="1"/>
            <a:r>
              <a:rPr lang="en-US" sz="1600" dirty="0"/>
              <a:t>-transmission range up to 1 km</a:t>
            </a:r>
          </a:p>
          <a:p>
            <a:pPr lvl="1"/>
            <a:r>
              <a:rPr lang="en-US" sz="1600" dirty="0"/>
              <a:t>-data rates &gt; 100 </a:t>
            </a:r>
            <a:r>
              <a:rPr lang="en-US" sz="1600" dirty="0" err="1"/>
              <a:t>kbit</a:t>
            </a:r>
            <a:r>
              <a:rPr lang="en-US" sz="1600" dirty="0"/>
              <a:t>/s</a:t>
            </a:r>
          </a:p>
          <a:p>
            <a:pPr lvl="1"/>
            <a:r>
              <a:rPr lang="en-US" sz="1600" dirty="0"/>
              <a:t>while maintaining the IEEE 802.11 WLAN user experience for fixed, outdoor, point to multi point applications</a:t>
            </a:r>
            <a:endParaRPr lang="en-GB" altLang="en-US" sz="1800" dirty="0" smtClean="0"/>
          </a:p>
        </p:txBody>
      </p:sp>
      <p:sp>
        <p:nvSpPr>
          <p:cNvPr id="2" name="Title 1"/>
          <p:cNvSpPr>
            <a:spLocks noGrp="1"/>
          </p:cNvSpPr>
          <p:nvPr>
            <p:ph type="title"/>
          </p:nvPr>
        </p:nvSpPr>
        <p:spPr/>
        <p:txBody>
          <a:bodyPr/>
          <a:lstStyle/>
          <a:p>
            <a:r>
              <a:rPr lang="en-GB" dirty="0" err="1" smtClean="0"/>
              <a:t>TGah</a:t>
            </a:r>
            <a:r>
              <a:rPr lang="en-GB" dirty="0" smtClean="0"/>
              <a:t> - Scope</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6" name="Date Placeholder 5"/>
          <p:cNvSpPr>
            <a:spLocks noGrp="1"/>
          </p:cNvSpPr>
          <p:nvPr>
            <p:ph type="dt" sz="half" idx="24"/>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21</a:t>
            </a:fld>
            <a:endParaRPr lang="en-US" dirty="0"/>
          </a:p>
        </p:txBody>
      </p:sp>
    </p:spTree>
    <p:extLst>
      <p:ext uri="{BB962C8B-B14F-4D97-AF65-F5344CB8AC3E}">
        <p14:creationId xmlns:p14="http://schemas.microsoft.com/office/powerpoint/2010/main" val="20748887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err="1" smtClean="0"/>
              <a:t>TGai</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22</a:t>
            </a:fld>
            <a:endParaRPr lang="en-US" dirty="0"/>
          </a:p>
        </p:txBody>
      </p:sp>
    </p:spTree>
    <p:extLst>
      <p:ext uri="{BB962C8B-B14F-4D97-AF65-F5344CB8AC3E}">
        <p14:creationId xmlns:p14="http://schemas.microsoft.com/office/powerpoint/2010/main" val="3258676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365760" y="1557338"/>
            <a:ext cx="8151816" cy="3300412"/>
          </a:xfrm>
          <a:noFill/>
        </p:spPr>
        <p:txBody>
          <a:bodyPr>
            <a:normAutofit fontScale="92500" lnSpcReduction="10000"/>
          </a:bodyPr>
          <a:lstStyle/>
          <a:p>
            <a:pPr marL="457200" lvl="1" indent="-457200">
              <a:spcBef>
                <a:spcPts val="1800"/>
              </a:spcBef>
              <a:buClrTx/>
              <a:buSzPct val="135000"/>
              <a:buBlip>
                <a:blip r:embed="rId3"/>
              </a:buBlip>
            </a:pPr>
            <a:r>
              <a:rPr lang="en-US" altLang="ja-JP" dirty="0" smtClean="0"/>
              <a:t>This amendment defines mechanisms that provide IEEE 802.11 networks with fast initial link set-up methods which do not degrade the security currently offered by Robust Security Network Association (RSNA) already defined in IEEE 802.11.</a:t>
            </a:r>
            <a:r>
              <a:rPr lang="ja-JP" altLang="en-US" dirty="0" smtClean="0"/>
              <a:t> </a:t>
            </a:r>
            <a:endParaRPr lang="en-US" altLang="ja-JP" dirty="0" smtClean="0"/>
          </a:p>
          <a:p>
            <a:pPr marL="457200" lvl="1" indent="-457200">
              <a:spcBef>
                <a:spcPts val="1800"/>
              </a:spcBef>
              <a:buClrTx/>
              <a:buSzPct val="135000"/>
              <a:buBlip>
                <a:blip r:embed="rId3"/>
              </a:buBlip>
            </a:pPr>
            <a:r>
              <a:rPr lang="en-US" altLang="en-US" dirty="0" smtClean="0"/>
              <a:t>The project’s primary need comes from an environment where mobile users are constantly entering and leaving the coverage area of an existing extended service set (ESS). </a:t>
            </a:r>
          </a:p>
          <a:p>
            <a:pPr marL="914400" lvl="3" indent="-457200">
              <a:buClrTx/>
              <a:buSzPct val="135000"/>
              <a:buBlip>
                <a:blip r:embed="rId3"/>
              </a:buBlip>
            </a:pPr>
            <a:r>
              <a:rPr lang="en-US" altLang="en-US" dirty="0" smtClean="0"/>
              <a:t>(a) scale with a high number of users simultaneously entering an ESS </a:t>
            </a:r>
          </a:p>
          <a:p>
            <a:pPr marL="914400" lvl="3" indent="-457200">
              <a:buClrTx/>
              <a:buSzPct val="135000"/>
              <a:buBlip>
                <a:blip r:embed="rId3"/>
              </a:buBlip>
            </a:pPr>
            <a:r>
              <a:rPr lang="en-US" altLang="en-US" dirty="0" smtClean="0"/>
              <a:t>(b) minimize the time spent within the initial link set-up phase</a:t>
            </a:r>
          </a:p>
          <a:p>
            <a:pPr marL="914400" lvl="3" indent="-457200">
              <a:buClrTx/>
              <a:buSzPct val="135000"/>
              <a:buBlip>
                <a:blip r:embed="rId3"/>
              </a:buBlip>
            </a:pPr>
            <a:r>
              <a:rPr lang="en-US" altLang="en-US" dirty="0" smtClean="0"/>
              <a:t>(c) securely provide initial authentication.</a:t>
            </a:r>
          </a:p>
          <a:p>
            <a:pPr marL="457200" lvl="1" indent="-457200">
              <a:spcBef>
                <a:spcPts val="1800"/>
              </a:spcBef>
              <a:buClrTx/>
              <a:buSzPct val="135000"/>
              <a:buBlip>
                <a:blip r:embed="rId3"/>
              </a:buBlip>
            </a:pPr>
            <a:endParaRPr lang="en-GB" altLang="en-US"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3" name="Title 1"/>
          <p:cNvSpPr>
            <a:spLocks noGrp="1"/>
          </p:cNvSpPr>
          <p:nvPr>
            <p:ph type="title"/>
          </p:nvPr>
        </p:nvSpPr>
        <p:spPr>
          <a:xfrm>
            <a:off x="365760" y="135133"/>
            <a:ext cx="8325805" cy="1076030"/>
          </a:xfrm>
        </p:spPr>
        <p:txBody>
          <a:bodyPr/>
          <a:lstStyle/>
          <a:p>
            <a:r>
              <a:rPr lang="en-GB" dirty="0" err="1" smtClean="0"/>
              <a:t>TGai</a:t>
            </a:r>
            <a:r>
              <a:rPr lang="en-GB" dirty="0" smtClean="0"/>
              <a:t> Purpose</a:t>
            </a:r>
            <a:endParaRPr lang="en-GB" dirty="0"/>
          </a:p>
        </p:txBody>
      </p:sp>
      <p:pic>
        <p:nvPicPr>
          <p:cNvPr id="6" name="Picture 3" descr="C:\Documents and Settings\ts03\My Documents\_CSR\IEEE\11ai\RE%3a_IEE_Tutorail_Photo_Possibilities\drive by info coll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4857750"/>
            <a:ext cx="2717800" cy="181026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7" name="Slide Number Placeholder 6"/>
          <p:cNvSpPr>
            <a:spLocks noGrp="1"/>
          </p:cNvSpPr>
          <p:nvPr>
            <p:ph type="sldNum" sz="quarter" idx="12"/>
          </p:nvPr>
        </p:nvSpPr>
        <p:spPr/>
        <p:txBody>
          <a:bodyPr/>
          <a:lstStyle/>
          <a:p>
            <a:pPr>
              <a:defRPr/>
            </a:pPr>
            <a:r>
              <a:rPr lang="en-GB" smtClean="0"/>
              <a:t>Slide </a:t>
            </a:r>
            <a:fld id="{BBF9C8A5-3FA4-4862-BC2F-7FB7CFA9D489}" type="slidenum">
              <a:rPr lang="en-GB" smtClean="0"/>
              <a:pPr>
                <a:defRPr/>
              </a:pPr>
              <a:t>23</a:t>
            </a:fld>
            <a:endParaRPr lang="en-GB"/>
          </a:p>
        </p:txBody>
      </p:sp>
    </p:spTree>
    <p:extLst>
      <p:ext uri="{BB962C8B-B14F-4D97-AF65-F5344CB8AC3E}">
        <p14:creationId xmlns:p14="http://schemas.microsoft.com/office/powerpoint/2010/main" val="3373533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539750" y="1557339"/>
            <a:ext cx="7582846" cy="1380171"/>
          </a:xfrm>
          <a:noFill/>
        </p:spPr>
        <p:txBody>
          <a:bodyPr/>
          <a:lstStyle/>
          <a:p>
            <a:pPr marL="0" indent="0">
              <a:spcBef>
                <a:spcPts val="0"/>
              </a:spcBef>
            </a:pPr>
            <a:r>
              <a:rPr lang="en-GB" altLang="en-US" sz="2000" dirty="0" smtClean="0"/>
              <a:t>Started in May 2010</a:t>
            </a:r>
          </a:p>
          <a:p>
            <a:pPr marL="0" indent="0">
              <a:spcBef>
                <a:spcPts val="0"/>
              </a:spcBef>
            </a:pPr>
            <a:r>
              <a:rPr lang="en-GB" altLang="en-US" sz="2000" dirty="0" smtClean="0"/>
              <a:t>Completed Working Group Letter Ballot Process </a:t>
            </a:r>
          </a:p>
          <a:p>
            <a:pPr marL="0" indent="0">
              <a:spcBef>
                <a:spcPts val="0"/>
              </a:spcBef>
            </a:pPr>
            <a:r>
              <a:rPr lang="en-GB" altLang="en-US" sz="2000" dirty="0" smtClean="0"/>
              <a:t>Sponsor Letter Ballot for Draft 6.0 – closes </a:t>
            </a:r>
            <a:r>
              <a:rPr lang="en-US" sz="2000" dirty="0" smtClean="0"/>
              <a:t>13-Sep-2015</a:t>
            </a:r>
            <a:endParaRPr lang="en-GB" altLang="en-US" sz="2000" dirty="0" smtClean="0"/>
          </a:p>
        </p:txBody>
      </p:sp>
      <p:sp>
        <p:nvSpPr>
          <p:cNvPr id="7" name="Title 1"/>
          <p:cNvSpPr>
            <a:spLocks noGrp="1"/>
          </p:cNvSpPr>
          <p:nvPr>
            <p:ph type="title"/>
          </p:nvPr>
        </p:nvSpPr>
        <p:spPr>
          <a:xfrm>
            <a:off x="365760" y="135133"/>
            <a:ext cx="8325805" cy="1076030"/>
          </a:xfrm>
        </p:spPr>
        <p:txBody>
          <a:bodyPr/>
          <a:lstStyle/>
          <a:p>
            <a:r>
              <a:rPr lang="en-GB" dirty="0" err="1" smtClean="0"/>
              <a:t>TGai</a:t>
            </a:r>
            <a:r>
              <a:rPr lang="en-GB" dirty="0" smtClean="0"/>
              <a:t> Progress</a:t>
            </a:r>
            <a:endParaRPr lang="en-GB" dirty="0"/>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56332" y="3074670"/>
            <a:ext cx="5632205" cy="29718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8" name="Slide Number Placeholder 7"/>
          <p:cNvSpPr>
            <a:spLocks noGrp="1"/>
          </p:cNvSpPr>
          <p:nvPr>
            <p:ph type="sldNum" sz="quarter" idx="12"/>
          </p:nvPr>
        </p:nvSpPr>
        <p:spPr/>
        <p:txBody>
          <a:bodyPr/>
          <a:lstStyle/>
          <a:p>
            <a:pPr>
              <a:defRPr/>
            </a:pPr>
            <a:r>
              <a:rPr lang="en-GB" smtClean="0"/>
              <a:t>Slide </a:t>
            </a:r>
            <a:fld id="{BBF9C8A5-3FA4-4862-BC2F-7FB7CFA9D489}" type="slidenum">
              <a:rPr lang="en-GB" smtClean="0"/>
              <a:pPr>
                <a:defRPr/>
              </a:pPr>
              <a:t>24</a:t>
            </a:fld>
            <a:endParaRPr lang="en-GB"/>
          </a:p>
        </p:txBody>
      </p:sp>
    </p:spTree>
    <p:extLst>
      <p:ext uri="{BB962C8B-B14F-4D97-AF65-F5344CB8AC3E}">
        <p14:creationId xmlns:p14="http://schemas.microsoft.com/office/powerpoint/2010/main" val="22482385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タイトル 2"/>
          <p:cNvSpPr>
            <a:spLocks noGrp="1"/>
          </p:cNvSpPr>
          <p:nvPr>
            <p:ph type="title"/>
          </p:nvPr>
        </p:nvSpPr>
        <p:spPr/>
        <p:txBody>
          <a:bodyPr/>
          <a:lstStyle/>
          <a:p>
            <a:r>
              <a:rPr lang="en-GB" dirty="0" err="1" smtClean="0"/>
              <a:t>TGai</a:t>
            </a:r>
            <a:r>
              <a:rPr lang="en-GB" dirty="0" smtClean="0"/>
              <a:t> Technical Highlights</a:t>
            </a:r>
            <a:endParaRPr lang="ja-JP" altLang="en-US" dirty="0"/>
          </a:p>
        </p:txBody>
      </p:sp>
      <p:sp>
        <p:nvSpPr>
          <p:cNvPr id="8" name="テキスト ボックス 287"/>
          <p:cNvSpPr txBox="1">
            <a:spLocks noChangeArrowheads="1"/>
          </p:cNvSpPr>
          <p:nvPr/>
        </p:nvSpPr>
        <p:spPr bwMode="auto">
          <a:xfrm>
            <a:off x="6955562" y="1396140"/>
            <a:ext cx="4365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9" name="テキスト ボックス 288"/>
          <p:cNvSpPr txBox="1">
            <a:spLocks noChangeArrowheads="1"/>
          </p:cNvSpPr>
          <p:nvPr/>
        </p:nvSpPr>
        <p:spPr bwMode="auto">
          <a:xfrm>
            <a:off x="4760050" y="1396140"/>
            <a:ext cx="519112"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10" name="テキスト ボックス 289"/>
          <p:cNvSpPr txBox="1">
            <a:spLocks noChangeArrowheads="1"/>
          </p:cNvSpPr>
          <p:nvPr/>
        </p:nvSpPr>
        <p:spPr bwMode="auto">
          <a:xfrm>
            <a:off x="8225562" y="1397727"/>
            <a:ext cx="712788" cy="2762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dirty="0">
                <a:solidFill>
                  <a:srgbClr val="FFFFFF"/>
                </a:solidFill>
                <a:latin typeface="Calibri" pitchFamily="-102" charset="0"/>
                <a:ea typeface="MS PGothic" pitchFamily="34" charset="-128"/>
                <a:cs typeface="MS PGothic" pitchFamily="34" charset="-128"/>
              </a:rPr>
              <a:t>DHCP</a:t>
            </a:r>
            <a:endParaRPr kumimoji="1" lang="ja-JP" altLang="en-US" sz="1300" dirty="0">
              <a:solidFill>
                <a:srgbClr val="FFFFFF"/>
              </a:solidFill>
              <a:latin typeface="Calibri" pitchFamily="-102" charset="0"/>
              <a:ea typeface="MS PGothic" pitchFamily="34" charset="-128"/>
              <a:cs typeface="MS PGothic" pitchFamily="34" charset="-128"/>
            </a:endParaRPr>
          </a:p>
        </p:txBody>
      </p:sp>
      <p:cxnSp>
        <p:nvCxnSpPr>
          <p:cNvPr id="11" name="直線コネクタ 290"/>
          <p:cNvCxnSpPr>
            <a:cxnSpLocks noChangeShapeType="1"/>
            <a:stCxn id="9" idx="2"/>
          </p:cNvCxnSpPr>
          <p:nvPr/>
        </p:nvCxnSpPr>
        <p:spPr bwMode="auto">
          <a:xfrm rot="5400000">
            <a:off x="4249668" y="2443096"/>
            <a:ext cx="1539875" cy="158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2" name="直線コネクタ 291"/>
          <p:cNvCxnSpPr>
            <a:cxnSpLocks noChangeShapeType="1"/>
            <a:stCxn id="8" idx="2"/>
          </p:cNvCxnSpPr>
          <p:nvPr/>
        </p:nvCxnSpPr>
        <p:spPr bwMode="auto">
          <a:xfrm rot="16200000" flipH="1">
            <a:off x="6408668" y="2439921"/>
            <a:ext cx="1538288" cy="6350"/>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3" name="直線コネクタ 292"/>
          <p:cNvCxnSpPr>
            <a:cxnSpLocks noChangeShapeType="1"/>
            <a:stCxn id="10" idx="2"/>
          </p:cNvCxnSpPr>
          <p:nvPr/>
        </p:nvCxnSpPr>
        <p:spPr bwMode="auto">
          <a:xfrm rot="5400000">
            <a:off x="7864406" y="2382771"/>
            <a:ext cx="1425575" cy="7937"/>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4" name="直線矢印コネクタ 294"/>
          <p:cNvCxnSpPr>
            <a:cxnSpLocks noChangeShapeType="1"/>
          </p:cNvCxnSpPr>
          <p:nvPr/>
        </p:nvCxnSpPr>
        <p:spPr bwMode="auto">
          <a:xfrm rot="10800000">
            <a:off x="5012462" y="1986690"/>
            <a:ext cx="2162175"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15" name="直線矢印コネクタ 296"/>
          <p:cNvCxnSpPr>
            <a:cxnSpLocks noChangeShapeType="1"/>
          </p:cNvCxnSpPr>
          <p:nvPr/>
        </p:nvCxnSpPr>
        <p:spPr bwMode="auto">
          <a:xfrm flipV="1">
            <a:off x="5025162" y="2121627"/>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6" name="直線矢印コネクタ 297"/>
          <p:cNvCxnSpPr>
            <a:cxnSpLocks noChangeShapeType="1"/>
          </p:cNvCxnSpPr>
          <p:nvPr/>
        </p:nvCxnSpPr>
        <p:spPr bwMode="auto">
          <a:xfrm rot="10800000">
            <a:off x="5012462" y="2226402"/>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7" name="直線矢印コネクタ 300"/>
          <p:cNvCxnSpPr>
            <a:cxnSpLocks noChangeShapeType="1"/>
          </p:cNvCxnSpPr>
          <p:nvPr/>
        </p:nvCxnSpPr>
        <p:spPr bwMode="auto">
          <a:xfrm>
            <a:off x="5028337" y="2550252"/>
            <a:ext cx="2146300" cy="0"/>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18" name="直線矢印コネクタ 301"/>
          <p:cNvCxnSpPr>
            <a:cxnSpLocks noChangeShapeType="1"/>
          </p:cNvCxnSpPr>
          <p:nvPr/>
        </p:nvCxnSpPr>
        <p:spPr bwMode="auto">
          <a:xfrm rot="10800000">
            <a:off x="5020400" y="2882040"/>
            <a:ext cx="2146300" cy="1587"/>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sp>
        <p:nvSpPr>
          <p:cNvPr id="19" name="テキスト ボックス 302"/>
          <p:cNvSpPr txBox="1">
            <a:spLocks noChangeArrowheads="1"/>
          </p:cNvSpPr>
          <p:nvPr/>
        </p:nvSpPr>
        <p:spPr bwMode="auto">
          <a:xfrm>
            <a:off x="5174387" y="1835877"/>
            <a:ext cx="1781175" cy="16192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Beacon/Probe 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0" name="テキスト ボックス 303"/>
          <p:cNvSpPr txBox="1">
            <a:spLocks noChangeArrowheads="1"/>
          </p:cNvSpPr>
          <p:nvPr/>
        </p:nvSpPr>
        <p:spPr bwMode="auto">
          <a:xfrm>
            <a:off x="5572850" y="2081940"/>
            <a:ext cx="1008062" cy="161925"/>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 Req/Resp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1" name="テキスト ボックス 305"/>
          <p:cNvSpPr txBox="1">
            <a:spLocks noChangeArrowheads="1"/>
          </p:cNvSpPr>
          <p:nvPr/>
        </p:nvSpPr>
        <p:spPr bwMode="auto">
          <a:xfrm>
            <a:off x="7692162" y="1396140"/>
            <a:ext cx="4238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22" name="直線コネクタ 306"/>
          <p:cNvCxnSpPr>
            <a:cxnSpLocks noChangeShapeType="1"/>
            <a:stCxn id="21" idx="2"/>
          </p:cNvCxnSpPr>
          <p:nvPr/>
        </p:nvCxnSpPr>
        <p:spPr bwMode="auto">
          <a:xfrm rot="16200000" flipH="1">
            <a:off x="7200831" y="2378008"/>
            <a:ext cx="1423988" cy="15875"/>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23" name="直線矢印コネクタ 307"/>
          <p:cNvCxnSpPr>
            <a:cxnSpLocks noChangeShapeType="1"/>
          </p:cNvCxnSpPr>
          <p:nvPr/>
        </p:nvCxnSpPr>
        <p:spPr bwMode="auto">
          <a:xfrm flipV="1">
            <a:off x="7120662" y="2121627"/>
            <a:ext cx="760413" cy="0"/>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4" name="直線矢印コネクタ 308"/>
          <p:cNvCxnSpPr>
            <a:cxnSpLocks noChangeShapeType="1"/>
          </p:cNvCxnSpPr>
          <p:nvPr/>
        </p:nvCxnSpPr>
        <p:spPr bwMode="auto">
          <a:xfrm rot="10800000">
            <a:off x="7120662" y="2243865"/>
            <a:ext cx="723900" cy="1587"/>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5" name="直線矢印コネクタ 309"/>
          <p:cNvCxnSpPr>
            <a:cxnSpLocks noChangeShapeType="1"/>
          </p:cNvCxnSpPr>
          <p:nvPr/>
        </p:nvCxnSpPr>
        <p:spPr bwMode="auto">
          <a:xfrm>
            <a:off x="7212737" y="2628040"/>
            <a:ext cx="1398588"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cxnSp>
        <p:nvCxnSpPr>
          <p:cNvPr id="26" name="直線矢印コネクタ 310"/>
          <p:cNvCxnSpPr>
            <a:cxnSpLocks noChangeShapeType="1"/>
          </p:cNvCxnSpPr>
          <p:nvPr/>
        </p:nvCxnSpPr>
        <p:spPr bwMode="auto">
          <a:xfrm rot="10800000" flipV="1">
            <a:off x="7192100" y="2777265"/>
            <a:ext cx="1400175"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sp>
        <p:nvSpPr>
          <p:cNvPr id="27" name="テキスト ボックス 311"/>
          <p:cNvSpPr txBox="1">
            <a:spLocks noChangeArrowheads="1"/>
          </p:cNvSpPr>
          <p:nvPr/>
        </p:nvSpPr>
        <p:spPr bwMode="auto">
          <a:xfrm>
            <a:off x="5625237" y="2655027"/>
            <a:ext cx="1344613" cy="1619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lang="en-US" altLang="ja-JP" sz="1000">
                <a:solidFill>
                  <a:srgbClr val="FFFFFF"/>
                </a:solidFill>
                <a:latin typeface="Calibri" pitchFamily="-102" charset="0"/>
                <a:ea typeface="MS PGothic" pitchFamily="34" charset="-128"/>
                <a:cs typeface="MS PGothic" pitchFamily="34" charset="-128"/>
              </a:rPr>
              <a:t>Association &amp; IP addr</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8" name="右矢印 360"/>
          <p:cNvSpPr>
            <a:spLocks noChangeArrowheads="1"/>
          </p:cNvSpPr>
          <p:nvPr/>
        </p:nvSpPr>
        <p:spPr bwMode="auto">
          <a:xfrm>
            <a:off x="4255225" y="2366102"/>
            <a:ext cx="642937" cy="628650"/>
          </a:xfrm>
          <a:prstGeom prst="rightArrow">
            <a:avLst>
              <a:gd name="adj1" fmla="val 50000"/>
              <a:gd name="adj2" fmla="val 50028"/>
            </a:avLst>
          </a:prstGeom>
          <a:solidFill>
            <a:srgbClr val="00B8FF"/>
          </a:solidFill>
          <a:ln w="9525">
            <a:solidFill>
              <a:schemeClr val="tx1"/>
            </a:solidFill>
            <a:round/>
            <a:headEnd/>
            <a:tailEnd/>
          </a:ln>
        </p:spPr>
        <p:txBody>
          <a:bodyPr lIns="68598" tIns="34299" rIns="68598" bIns="34299">
            <a:prstTxWarp prst="textNoShape">
              <a:avLst/>
            </a:prstTxWarp>
          </a:bodyPr>
          <a:lstStyle/>
          <a:p>
            <a:pPr defTabSz="336550">
              <a:buClr>
                <a:srgbClr val="000000"/>
              </a:buClr>
              <a:buSzPct val="100000"/>
            </a:pPr>
            <a:endParaRPr lang="ja-JP" altLang="en-US" sz="1800" dirty="0">
              <a:solidFill>
                <a:schemeClr val="bg1"/>
              </a:solidFill>
              <a:latin typeface="Times New Roman" pitchFamily="-102" charset="0"/>
              <a:ea typeface="MS Gothic" pitchFamily="49" charset="-128"/>
              <a:cs typeface="MS Gothic" pitchFamily="49" charset="-128"/>
            </a:endParaRPr>
          </a:p>
        </p:txBody>
      </p:sp>
      <p:grpSp>
        <p:nvGrpSpPr>
          <p:cNvPr id="29" name="Group 4"/>
          <p:cNvGrpSpPr>
            <a:grpSpLocks/>
          </p:cNvGrpSpPr>
          <p:nvPr/>
        </p:nvGrpSpPr>
        <p:grpSpPr bwMode="auto">
          <a:xfrm>
            <a:off x="63500" y="1470888"/>
            <a:ext cx="4278313" cy="4064000"/>
            <a:chOff x="148862" y="1033256"/>
            <a:chExt cx="5702451" cy="5417075"/>
          </a:xfrm>
        </p:grpSpPr>
        <p:sp>
          <p:nvSpPr>
            <p:cNvPr id="30" name="テキスト ボックス 312"/>
            <p:cNvSpPr txBox="1">
              <a:spLocks noChangeArrowheads="1"/>
            </p:cNvSpPr>
            <p:nvPr/>
          </p:nvSpPr>
          <p:spPr bwMode="auto">
            <a:xfrm>
              <a:off x="3074284" y="1033256"/>
              <a:ext cx="583151"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1" name="テキスト ボックス 313"/>
            <p:cNvSpPr txBox="1">
              <a:spLocks noChangeArrowheads="1"/>
            </p:cNvSpPr>
            <p:nvPr/>
          </p:nvSpPr>
          <p:spPr bwMode="auto">
            <a:xfrm>
              <a:off x="148862" y="1033259"/>
              <a:ext cx="690608"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2" name="テキスト ボックス 314"/>
            <p:cNvSpPr txBox="1">
              <a:spLocks noChangeArrowheads="1"/>
            </p:cNvSpPr>
            <p:nvPr/>
          </p:nvSpPr>
          <p:spPr bwMode="auto">
            <a:xfrm>
              <a:off x="4901120" y="1033260"/>
              <a:ext cx="95019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DHCP</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33" name="直線コネクタ 315"/>
            <p:cNvCxnSpPr>
              <a:cxnSpLocks noChangeShapeType="1"/>
              <a:stCxn id="31" idx="2"/>
            </p:cNvCxnSpPr>
            <p:nvPr/>
          </p:nvCxnSpPr>
          <p:spPr bwMode="auto">
            <a:xfrm rot="16200000" flipH="1">
              <a:off x="-2001153" y="3897910"/>
              <a:ext cx="5047741" cy="57101"/>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4" name="直線コネクタ 316"/>
            <p:cNvCxnSpPr>
              <a:cxnSpLocks noChangeShapeType="1"/>
              <a:stCxn id="30" idx="2"/>
            </p:cNvCxnSpPr>
            <p:nvPr/>
          </p:nvCxnSpPr>
          <p:spPr bwMode="auto">
            <a:xfrm rot="16200000" flipH="1">
              <a:off x="841993" y="3926455"/>
              <a:ext cx="5047742" cy="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5" name="直線コネクタ 317"/>
            <p:cNvCxnSpPr>
              <a:cxnSpLocks noChangeShapeType="1"/>
              <a:stCxn id="32" idx="2"/>
            </p:cNvCxnSpPr>
            <p:nvPr/>
          </p:nvCxnSpPr>
          <p:spPr bwMode="auto">
            <a:xfrm rot="5400000">
              <a:off x="2847122" y="3921233"/>
              <a:ext cx="5047736" cy="10453"/>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6" name="直線矢印コネクタ 323"/>
            <p:cNvCxnSpPr>
              <a:cxnSpLocks noChangeShapeType="1"/>
            </p:cNvCxnSpPr>
            <p:nvPr/>
          </p:nvCxnSpPr>
          <p:spPr bwMode="auto">
            <a:xfrm>
              <a:off x="501730" y="1976644"/>
              <a:ext cx="2864134"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7" name="直線矢印コネクタ 324"/>
            <p:cNvCxnSpPr>
              <a:cxnSpLocks noChangeShapeType="1"/>
            </p:cNvCxnSpPr>
            <p:nvPr/>
          </p:nvCxnSpPr>
          <p:spPr bwMode="auto">
            <a:xfrm rot="10800000" flipV="1">
              <a:off x="483964" y="2103637"/>
              <a:ext cx="2881900"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8" name="直線矢印コネクタ 325"/>
            <p:cNvCxnSpPr>
              <a:cxnSpLocks noChangeShapeType="1"/>
            </p:cNvCxnSpPr>
            <p:nvPr/>
          </p:nvCxnSpPr>
          <p:spPr bwMode="auto">
            <a:xfrm>
              <a:off x="505525" y="2256034"/>
              <a:ext cx="2860339" cy="2"/>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39" name="直線矢印コネクタ 326"/>
            <p:cNvCxnSpPr>
              <a:cxnSpLocks noChangeShapeType="1"/>
            </p:cNvCxnSpPr>
            <p:nvPr/>
          </p:nvCxnSpPr>
          <p:spPr bwMode="auto">
            <a:xfrm rot="10800000">
              <a:off x="505526" y="2395734"/>
              <a:ext cx="2860339" cy="1588"/>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40" name="直線矢印コネクタ 327"/>
            <p:cNvCxnSpPr>
              <a:cxnSpLocks noChangeShapeType="1"/>
            </p:cNvCxnSpPr>
            <p:nvPr/>
          </p:nvCxnSpPr>
          <p:spPr bwMode="auto">
            <a:xfrm rot="10800000">
              <a:off x="505526" y="2560829"/>
              <a:ext cx="2860342"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1" name="直線矢印コネクタ 328"/>
            <p:cNvCxnSpPr>
              <a:cxnSpLocks noChangeShapeType="1"/>
            </p:cNvCxnSpPr>
            <p:nvPr/>
          </p:nvCxnSpPr>
          <p:spPr bwMode="auto">
            <a:xfrm>
              <a:off x="501730" y="2700525"/>
              <a:ext cx="2864135"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2" name="直線矢印コネクタ 329"/>
            <p:cNvCxnSpPr>
              <a:cxnSpLocks noChangeShapeType="1"/>
            </p:cNvCxnSpPr>
            <p:nvPr/>
          </p:nvCxnSpPr>
          <p:spPr bwMode="auto">
            <a:xfrm>
              <a:off x="483963" y="2840235"/>
              <a:ext cx="3855903"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3" name="直線矢印コネクタ 330"/>
            <p:cNvCxnSpPr>
              <a:cxnSpLocks noChangeShapeType="1"/>
            </p:cNvCxnSpPr>
            <p:nvPr/>
          </p:nvCxnSpPr>
          <p:spPr bwMode="auto">
            <a:xfrm rot="10800000" flipV="1">
              <a:off x="494165" y="2979935"/>
              <a:ext cx="38457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4" name="直線矢印コネクタ 331"/>
            <p:cNvCxnSpPr>
              <a:cxnSpLocks noChangeShapeType="1"/>
            </p:cNvCxnSpPr>
            <p:nvPr/>
          </p:nvCxnSpPr>
          <p:spPr bwMode="auto">
            <a:xfrm>
              <a:off x="562622" y="5364901"/>
              <a:ext cx="2803238"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5" name="直線矢印コネクタ 332"/>
            <p:cNvCxnSpPr>
              <a:cxnSpLocks noChangeShapeType="1"/>
            </p:cNvCxnSpPr>
            <p:nvPr/>
          </p:nvCxnSpPr>
          <p:spPr bwMode="auto">
            <a:xfrm rot="10800000">
              <a:off x="523291" y="4890767"/>
              <a:ext cx="2842574" cy="1589"/>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6" name="直線矢印コネクタ 333"/>
            <p:cNvCxnSpPr>
              <a:cxnSpLocks noChangeShapeType="1"/>
            </p:cNvCxnSpPr>
            <p:nvPr/>
          </p:nvCxnSpPr>
          <p:spPr bwMode="auto">
            <a:xfrm>
              <a:off x="541064" y="5050019"/>
              <a:ext cx="2824802"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7" name="直線矢印コネクタ 334"/>
            <p:cNvCxnSpPr>
              <a:cxnSpLocks noChangeShapeType="1"/>
            </p:cNvCxnSpPr>
            <p:nvPr/>
          </p:nvCxnSpPr>
          <p:spPr bwMode="auto">
            <a:xfrm rot="10800000">
              <a:off x="505534" y="5208255"/>
              <a:ext cx="2860326"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8" name="直線矢印コネクタ 335"/>
            <p:cNvCxnSpPr>
              <a:cxnSpLocks noChangeShapeType="1"/>
            </p:cNvCxnSpPr>
            <p:nvPr/>
          </p:nvCxnSpPr>
          <p:spPr bwMode="auto">
            <a:xfrm>
              <a:off x="551268" y="5553812"/>
              <a:ext cx="4814496"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49" name="直線矢印コネクタ 336"/>
            <p:cNvCxnSpPr>
              <a:cxnSpLocks noChangeShapeType="1"/>
            </p:cNvCxnSpPr>
            <p:nvPr/>
          </p:nvCxnSpPr>
          <p:spPr bwMode="auto">
            <a:xfrm rot="10800000">
              <a:off x="505530" y="5709394"/>
              <a:ext cx="4860233" cy="2"/>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0" name="直線矢印コネクタ 337"/>
            <p:cNvCxnSpPr>
              <a:cxnSpLocks noChangeShapeType="1"/>
            </p:cNvCxnSpPr>
            <p:nvPr/>
          </p:nvCxnSpPr>
          <p:spPr bwMode="auto">
            <a:xfrm>
              <a:off x="505525" y="5879760"/>
              <a:ext cx="4870693"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1" name="直線矢印コネクタ 338"/>
            <p:cNvCxnSpPr>
              <a:cxnSpLocks noChangeShapeType="1"/>
            </p:cNvCxnSpPr>
            <p:nvPr/>
          </p:nvCxnSpPr>
          <p:spPr bwMode="auto">
            <a:xfrm rot="10800000">
              <a:off x="487762" y="6037993"/>
              <a:ext cx="4878002" cy="1"/>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52" name="テキスト ボックス 341"/>
            <p:cNvSpPr txBox="1">
              <a:spLocks noChangeArrowheads="1"/>
            </p:cNvSpPr>
            <p:nvPr/>
          </p:nvSpPr>
          <p:spPr bwMode="auto">
            <a:xfrm>
              <a:off x="1319393" y="1963944"/>
              <a:ext cx="1333779"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Authentication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3" name="テキスト ボックス 342"/>
            <p:cNvSpPr txBox="1">
              <a:spLocks noChangeArrowheads="1"/>
            </p:cNvSpPr>
            <p:nvPr/>
          </p:nvSpPr>
          <p:spPr bwMode="auto">
            <a:xfrm>
              <a:off x="1258090" y="2256033"/>
              <a:ext cx="1077366" cy="215388"/>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Association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4" name="テキスト ボックス 343"/>
            <p:cNvSpPr txBox="1">
              <a:spLocks noChangeArrowheads="1"/>
            </p:cNvSpPr>
            <p:nvPr/>
          </p:nvSpPr>
          <p:spPr bwMode="auto">
            <a:xfrm>
              <a:off x="1164124" y="4992811"/>
              <a:ext cx="1030357"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r>
                <a:rPr lang="en-US" altLang="ja-JP" sz="1000">
                  <a:solidFill>
                    <a:srgbClr val="FFFFFF"/>
                  </a:solidFill>
                  <a:latin typeface="Calibri" pitchFamily="-102" charset="0"/>
                  <a:ea typeface="MS PGothic" pitchFamily="34" charset="-128"/>
                  <a:cs typeface="MS PGothic" pitchFamily="34" charset="-128"/>
                </a:rPr>
                <a:t>OL Key</a:t>
              </a:r>
              <a:endParaRPr kumimoji="1" lang="en-US" altLang="ja-JP" sz="1000">
                <a:solidFill>
                  <a:srgbClr val="FFFFFF"/>
                </a:solidFill>
                <a:latin typeface="Calibri" pitchFamily="-102" charset="0"/>
                <a:ea typeface="MS PGothic" pitchFamily="34" charset="-128"/>
                <a:cs typeface="MS PGothic" pitchFamily="34" charset="-128"/>
              </a:endParaRPr>
            </a:p>
          </p:txBody>
        </p:sp>
        <p:sp>
          <p:nvSpPr>
            <p:cNvPr id="55" name="テキスト ボックス 344"/>
            <p:cNvSpPr txBox="1">
              <a:spLocks noChangeArrowheads="1"/>
            </p:cNvSpPr>
            <p:nvPr/>
          </p:nvSpPr>
          <p:spPr bwMode="auto">
            <a:xfrm>
              <a:off x="1107156" y="5709396"/>
              <a:ext cx="656421" cy="2153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983" eaLnBrk="1" fontAlgn="auto" hangingPunct="1">
                <a:spcBef>
                  <a:spcPts val="0"/>
                </a:spcBef>
                <a:spcAft>
                  <a:spcPts val="0"/>
                </a:spcAft>
                <a:defRPr/>
              </a:pPr>
              <a:r>
                <a:rPr kumimoji="1" lang="en-US" altLang="ja-JP" sz="1050" kern="0" dirty="0">
                  <a:solidFill>
                    <a:sysClr val="window" lastClr="FFFFFF"/>
                  </a:solidFill>
                  <a:latin typeface="Calibri"/>
                </a:rPr>
                <a:t>DHCP</a:t>
              </a:r>
            </a:p>
          </p:txBody>
        </p:sp>
        <p:sp>
          <p:nvSpPr>
            <p:cNvPr id="56" name="テキスト ボックス 345"/>
            <p:cNvSpPr txBox="1">
              <a:spLocks noChangeArrowheads="1"/>
            </p:cNvSpPr>
            <p:nvPr/>
          </p:nvSpPr>
          <p:spPr bwMode="auto">
            <a:xfrm>
              <a:off x="4057079" y="1033260"/>
              <a:ext cx="56557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57" name="直線コネクタ 346"/>
            <p:cNvCxnSpPr>
              <a:cxnSpLocks noChangeShapeType="1"/>
              <a:stCxn id="56" idx="2"/>
            </p:cNvCxnSpPr>
            <p:nvPr/>
          </p:nvCxnSpPr>
          <p:spPr bwMode="auto">
            <a:xfrm rot="16200000" flipH="1">
              <a:off x="1827307" y="3915150"/>
              <a:ext cx="5047734" cy="2261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58" name="直線矢印コネクタ 347"/>
            <p:cNvCxnSpPr>
              <a:cxnSpLocks noChangeShapeType="1"/>
            </p:cNvCxnSpPr>
            <p:nvPr/>
          </p:nvCxnSpPr>
          <p:spPr bwMode="auto">
            <a:xfrm>
              <a:off x="503406" y="3132336"/>
              <a:ext cx="385907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59" name="直線矢印コネクタ 348"/>
            <p:cNvCxnSpPr>
              <a:cxnSpLocks noChangeShapeType="1"/>
            </p:cNvCxnSpPr>
            <p:nvPr/>
          </p:nvCxnSpPr>
          <p:spPr bwMode="auto">
            <a:xfrm rot="10800000">
              <a:off x="487762" y="3272039"/>
              <a:ext cx="385210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0" name="直線矢印コネクタ 349"/>
            <p:cNvCxnSpPr>
              <a:cxnSpLocks noChangeShapeType="1"/>
            </p:cNvCxnSpPr>
            <p:nvPr/>
          </p:nvCxnSpPr>
          <p:spPr bwMode="auto">
            <a:xfrm>
              <a:off x="501723" y="3425356"/>
              <a:ext cx="3895242" cy="491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1" name="直線矢印コネクタ 350"/>
            <p:cNvCxnSpPr>
              <a:cxnSpLocks noChangeShapeType="1"/>
            </p:cNvCxnSpPr>
            <p:nvPr/>
          </p:nvCxnSpPr>
          <p:spPr bwMode="auto">
            <a:xfrm rot="10800000" flipV="1">
              <a:off x="505533" y="3565054"/>
              <a:ext cx="3834335"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2" name="直線矢印コネクタ 351"/>
            <p:cNvCxnSpPr>
              <a:cxnSpLocks noChangeShapeType="1"/>
            </p:cNvCxnSpPr>
            <p:nvPr/>
          </p:nvCxnSpPr>
          <p:spPr bwMode="auto">
            <a:xfrm>
              <a:off x="523290" y="3703843"/>
              <a:ext cx="3839194"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3" name="直線矢印コネクタ 352"/>
            <p:cNvCxnSpPr>
              <a:cxnSpLocks noChangeShapeType="1"/>
            </p:cNvCxnSpPr>
            <p:nvPr/>
          </p:nvCxnSpPr>
          <p:spPr bwMode="auto">
            <a:xfrm rot="10800000" flipV="1">
              <a:off x="494165" y="3843541"/>
              <a:ext cx="388124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4" name="直線矢印コネクタ 353"/>
            <p:cNvCxnSpPr>
              <a:cxnSpLocks noChangeShapeType="1"/>
            </p:cNvCxnSpPr>
            <p:nvPr/>
          </p:nvCxnSpPr>
          <p:spPr bwMode="auto">
            <a:xfrm>
              <a:off x="505533" y="3995944"/>
              <a:ext cx="3856950"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5" name="直線矢印コネクタ 354"/>
            <p:cNvCxnSpPr>
              <a:cxnSpLocks noChangeShapeType="1"/>
            </p:cNvCxnSpPr>
            <p:nvPr/>
          </p:nvCxnSpPr>
          <p:spPr bwMode="auto">
            <a:xfrm rot="10800000">
              <a:off x="551268" y="4135645"/>
              <a:ext cx="3811218"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6" name="直線矢印コネクタ 355"/>
            <p:cNvCxnSpPr>
              <a:cxnSpLocks noChangeShapeType="1"/>
            </p:cNvCxnSpPr>
            <p:nvPr/>
          </p:nvCxnSpPr>
          <p:spPr bwMode="auto">
            <a:xfrm>
              <a:off x="551267" y="4290552"/>
              <a:ext cx="3788599"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7" name="直線矢印コネクタ 356"/>
            <p:cNvCxnSpPr>
              <a:cxnSpLocks noChangeShapeType="1"/>
            </p:cNvCxnSpPr>
            <p:nvPr/>
          </p:nvCxnSpPr>
          <p:spPr bwMode="auto">
            <a:xfrm rot="10800000">
              <a:off x="541064" y="4428665"/>
              <a:ext cx="37988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8" name="直線矢印コネクタ 357"/>
            <p:cNvCxnSpPr>
              <a:cxnSpLocks noChangeShapeType="1"/>
            </p:cNvCxnSpPr>
            <p:nvPr/>
          </p:nvCxnSpPr>
          <p:spPr bwMode="auto">
            <a:xfrm>
              <a:off x="523290" y="4582655"/>
              <a:ext cx="385211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9" name="直線矢印コネクタ 358"/>
            <p:cNvCxnSpPr>
              <a:cxnSpLocks noChangeShapeType="1"/>
            </p:cNvCxnSpPr>
            <p:nvPr/>
          </p:nvCxnSpPr>
          <p:spPr bwMode="auto">
            <a:xfrm rot="10800000">
              <a:off x="523291" y="4722358"/>
              <a:ext cx="383919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sp>
          <p:nvSpPr>
            <p:cNvPr id="70" name="テキスト ボックス 359"/>
            <p:cNvSpPr txBox="1">
              <a:spLocks noChangeArrowheads="1"/>
            </p:cNvSpPr>
            <p:nvPr/>
          </p:nvSpPr>
          <p:spPr bwMode="auto">
            <a:xfrm>
              <a:off x="1038497" y="3349612"/>
              <a:ext cx="1940669" cy="430774"/>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p>
            <a:p>
              <a:pPr algn="ctr" defTabSz="685800" eaLnBrk="1" hangingPunct="1"/>
              <a:r>
                <a:rPr lang="en-US" altLang="ja-JP" sz="1000">
                  <a:solidFill>
                    <a:srgbClr val="FFFFFF"/>
                  </a:solidFill>
                  <a:latin typeface="Calibri" pitchFamily="-102" charset="0"/>
                  <a:ea typeface="MS PGothic" pitchFamily="34" charset="-128"/>
                  <a:cs typeface="MS PGothic" pitchFamily="34" charset="-128"/>
                </a:rPr>
                <a:t>(PEAP/MSCHAPv2)</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71" name="テキスト ボックス 78"/>
            <p:cNvSpPr txBox="1">
              <a:spLocks noChangeArrowheads="1"/>
            </p:cNvSpPr>
            <p:nvPr/>
          </p:nvSpPr>
          <p:spPr bwMode="auto">
            <a:xfrm>
              <a:off x="1367745" y="1033256"/>
              <a:ext cx="1320456" cy="492314"/>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11i</a:t>
              </a:r>
              <a:endParaRPr kumimoji="1" lang="ja-JP" altLang="en-US" sz="1800" dirty="0">
                <a:solidFill>
                  <a:schemeClr val="accent2"/>
                </a:solidFill>
                <a:ea typeface="MS PGothic" pitchFamily="34" charset="-128"/>
                <a:cs typeface="MS PGothic" pitchFamily="34" charset="-128"/>
              </a:endParaRPr>
            </a:p>
          </p:txBody>
        </p:sp>
      </p:grpSp>
      <p:sp>
        <p:nvSpPr>
          <p:cNvPr id="72" name="テキスト ボックス 79"/>
          <p:cNvSpPr txBox="1">
            <a:spLocks noChangeArrowheads="1"/>
          </p:cNvSpPr>
          <p:nvPr/>
        </p:nvSpPr>
        <p:spPr bwMode="auto">
          <a:xfrm>
            <a:off x="5606187" y="1397727"/>
            <a:ext cx="990600" cy="369888"/>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11ai</a:t>
            </a:r>
            <a:endParaRPr kumimoji="1" lang="ja-JP" altLang="en-US" sz="1800" dirty="0">
              <a:solidFill>
                <a:schemeClr val="accent2"/>
              </a:solidFill>
              <a:ea typeface="MS PGothic" pitchFamily="34" charset="-128"/>
              <a:cs typeface="MS PGothic" pitchFamily="34" charset="-128"/>
            </a:endParaRPr>
          </a:p>
        </p:txBody>
      </p:sp>
      <p:sp>
        <p:nvSpPr>
          <p:cNvPr id="73" name="TextBox 72"/>
          <p:cNvSpPr txBox="1"/>
          <p:nvPr/>
        </p:nvSpPr>
        <p:spPr>
          <a:xfrm>
            <a:off x="5279162" y="4238527"/>
            <a:ext cx="3659188" cy="1200329"/>
          </a:xfrm>
          <a:prstGeom prst="rect">
            <a:avLst/>
          </a:prstGeom>
          <a:noFill/>
        </p:spPr>
        <p:txBody>
          <a:bodyPr wrap="square" rtlCol="0">
            <a:spAutoFit/>
          </a:bodyPr>
          <a:lstStyle/>
          <a:p>
            <a:r>
              <a:rPr lang="en-GB" altLang="en-US" dirty="0" smtClean="0"/>
              <a:t>Improved </a:t>
            </a:r>
            <a:r>
              <a:rPr lang="en-GB" altLang="en-US" dirty="0"/>
              <a:t>Scanning, </a:t>
            </a:r>
            <a:endParaRPr lang="en-GB" altLang="en-US" dirty="0" smtClean="0"/>
          </a:p>
          <a:p>
            <a:r>
              <a:rPr lang="en-GB" altLang="en-US" dirty="0" smtClean="0"/>
              <a:t>FILS </a:t>
            </a:r>
            <a:r>
              <a:rPr lang="en-GB" altLang="en-US" dirty="0"/>
              <a:t>Authentication and higher layer setup </a:t>
            </a:r>
            <a:r>
              <a:rPr lang="en-GB" altLang="en-US" dirty="0" smtClean="0"/>
              <a:t>established</a:t>
            </a:r>
            <a:endParaRPr lang="en-GB" altLang="en-US" dirty="0"/>
          </a:p>
          <a:p>
            <a:endParaRPr lang="en-US" dirty="0"/>
          </a:p>
        </p:txBody>
      </p:sp>
      <p:sp>
        <p:nvSpPr>
          <p:cNvPr id="4" name="Date Placeholder 3"/>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err="1" smtClean="0"/>
              <a:t>TGaj</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26</a:t>
            </a:fld>
            <a:endParaRPr lang="en-US" dirty="0"/>
          </a:p>
        </p:txBody>
      </p:sp>
    </p:spTree>
    <p:extLst>
      <p:ext uri="{BB962C8B-B14F-4D97-AF65-F5344CB8AC3E}">
        <p14:creationId xmlns:p14="http://schemas.microsoft.com/office/powerpoint/2010/main" val="3648699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365760" y="1557338"/>
            <a:ext cx="8151816" cy="3300412"/>
          </a:xfrm>
          <a:noFill/>
        </p:spPr>
        <p:txBody>
          <a:bodyPr>
            <a:normAutofit fontScale="92500" lnSpcReduction="10000"/>
          </a:bodyPr>
          <a:lstStyle/>
          <a:p>
            <a:pPr marL="457200" lvl="1" indent="-457200">
              <a:spcBef>
                <a:spcPts val="1800"/>
              </a:spcBef>
              <a:buClrTx/>
              <a:buSzPct val="135000"/>
              <a:buBlip>
                <a:blip r:embed="rId3"/>
              </a:buBlip>
            </a:pPr>
            <a:r>
              <a:rPr lang="en-GB" altLang="ja-JP" dirty="0"/>
              <a:t>This amendment defines modifications to the IEEE P802.11ad Physical (PHY) layer and </a:t>
            </a:r>
            <a:r>
              <a:rPr lang="en-GB" altLang="ja-JP" dirty="0" smtClean="0"/>
              <a:t>the Medium </a:t>
            </a:r>
            <a:r>
              <a:rPr lang="en-GB" altLang="ja-JP" dirty="0"/>
              <a:t>Access Control (MAC) layer to enable operation in the Chinese 59-64 GHz frequency band. </a:t>
            </a:r>
            <a:endParaRPr lang="en-GB" altLang="ja-JP" dirty="0" smtClean="0"/>
          </a:p>
          <a:p>
            <a:pPr marL="457200" lvl="1" indent="-457200">
              <a:spcBef>
                <a:spcPts val="1800"/>
              </a:spcBef>
              <a:buClrTx/>
              <a:buSzPct val="135000"/>
              <a:buBlip>
                <a:blip r:embed="rId3"/>
              </a:buBlip>
            </a:pPr>
            <a:r>
              <a:rPr lang="en-GB" altLang="ja-JP" dirty="0" smtClean="0"/>
              <a:t>The </a:t>
            </a:r>
            <a:r>
              <a:rPr lang="en-GB" altLang="ja-JP" dirty="0"/>
              <a:t>amendment </a:t>
            </a:r>
            <a:r>
              <a:rPr lang="en-GB" altLang="ja-JP" dirty="0" smtClean="0"/>
              <a:t>maintains </a:t>
            </a:r>
            <a:r>
              <a:rPr lang="en-GB" altLang="ja-JP" dirty="0"/>
              <a:t>backward compatibility with 802.11ad when it operates in the 59-64 GHz frequency </a:t>
            </a:r>
            <a:r>
              <a:rPr lang="en-GB" altLang="ja-JP" dirty="0" smtClean="0"/>
              <a:t>band.</a:t>
            </a:r>
          </a:p>
          <a:p>
            <a:pPr marL="457200" lvl="1" indent="-457200">
              <a:spcBef>
                <a:spcPts val="1800"/>
              </a:spcBef>
              <a:buClrTx/>
              <a:buSzPct val="135000"/>
              <a:buBlip>
                <a:blip r:embed="rId3"/>
              </a:buBlip>
            </a:pPr>
            <a:r>
              <a:rPr lang="en-GB" altLang="ja-JP" dirty="0" smtClean="0"/>
              <a:t>The </a:t>
            </a:r>
            <a:r>
              <a:rPr lang="en-GB" altLang="ja-JP" dirty="0"/>
              <a:t>amendment </a:t>
            </a:r>
            <a:r>
              <a:rPr lang="en-GB" altLang="ja-JP" dirty="0" smtClean="0"/>
              <a:t>also defines </a:t>
            </a:r>
            <a:r>
              <a:rPr lang="en-GB" altLang="ja-JP" dirty="0"/>
              <a:t>modifications to the PHY and MAC layers to enable the operation in the Chinese 45 GHz frequency band. </a:t>
            </a:r>
            <a:r>
              <a:rPr lang="en-GB" altLang="ja-JP" dirty="0" smtClean="0"/>
              <a:t>The amendment </a:t>
            </a:r>
            <a:r>
              <a:rPr lang="en-GB" altLang="ja-JP" dirty="0"/>
              <a:t>maintains the 802.11 user </a:t>
            </a:r>
            <a:r>
              <a:rPr lang="en-GB" altLang="ja-JP" dirty="0" smtClean="0"/>
              <a:t>experience</a:t>
            </a:r>
            <a:r>
              <a:rPr lang="en-US" altLang="ja-JP" dirty="0" smtClean="0"/>
              <a:t>.</a:t>
            </a:r>
            <a:r>
              <a:rPr lang="ja-JP" altLang="en-US" dirty="0" smtClean="0"/>
              <a:t> </a:t>
            </a:r>
            <a:endParaRPr lang="en-US" altLang="ja-JP"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3" name="Title 1"/>
          <p:cNvSpPr>
            <a:spLocks noGrp="1"/>
          </p:cNvSpPr>
          <p:nvPr>
            <p:ph type="title"/>
          </p:nvPr>
        </p:nvSpPr>
        <p:spPr>
          <a:xfrm>
            <a:off x="365760" y="135133"/>
            <a:ext cx="8325805" cy="1076030"/>
          </a:xfrm>
        </p:spPr>
        <p:txBody>
          <a:bodyPr/>
          <a:lstStyle/>
          <a:p>
            <a:r>
              <a:rPr lang="en-GB" dirty="0" err="1" smtClean="0"/>
              <a:t>TGaj</a:t>
            </a:r>
            <a:r>
              <a:rPr lang="en-GB" dirty="0" smtClean="0"/>
              <a:t> Purpose</a:t>
            </a:r>
            <a:endParaRPr lang="en-GB" dirty="0"/>
          </a:p>
        </p:txBody>
      </p:sp>
      <p:sp>
        <p:nvSpPr>
          <p:cNvPr id="5" name="Date Placeholder 4"/>
          <p:cNvSpPr>
            <a:spLocks noGrp="1"/>
          </p:cNvSpPr>
          <p:nvPr>
            <p:ph type="dt" sz="half" idx="10"/>
          </p:nvPr>
        </p:nvSpPr>
        <p:spPr/>
        <p:txBody>
          <a:bodyPr/>
          <a:lstStyle/>
          <a:p>
            <a:pPr>
              <a:defRPr/>
            </a:pPr>
            <a:r>
              <a:rPr lang="en-US" smtClean="0"/>
              <a:t>02 Sept 2015</a:t>
            </a:r>
            <a:endParaRPr lang="en-GB"/>
          </a:p>
        </p:txBody>
      </p:sp>
    </p:spTree>
    <p:extLst>
      <p:ext uri="{BB962C8B-B14F-4D97-AF65-F5344CB8AC3E}">
        <p14:creationId xmlns:p14="http://schemas.microsoft.com/office/powerpoint/2010/main" val="29467897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539750" y="1557339"/>
            <a:ext cx="7582846" cy="2683191"/>
          </a:xfrm>
          <a:noFill/>
        </p:spPr>
        <p:txBody>
          <a:bodyPr/>
          <a:lstStyle/>
          <a:p>
            <a:pPr marL="457200" indent="-457200"/>
            <a:r>
              <a:rPr lang="en-GB" altLang="en-US" sz="2000" dirty="0" smtClean="0"/>
              <a:t>Started as a study group in January 2012</a:t>
            </a:r>
          </a:p>
          <a:p>
            <a:pPr marL="457200" indent="-457200"/>
            <a:r>
              <a:rPr lang="en-GB" altLang="en-US" sz="2000" dirty="0" smtClean="0"/>
              <a:t>Working towards initial letter of Draft 1.0</a:t>
            </a:r>
          </a:p>
          <a:p>
            <a:pPr marL="457200" indent="-457200"/>
            <a:r>
              <a:rPr lang="en-GB" altLang="en-US" sz="2000" dirty="0" smtClean="0"/>
              <a:t>60 GHz fairly stable</a:t>
            </a:r>
          </a:p>
          <a:p>
            <a:pPr marL="457200" indent="-457200"/>
            <a:r>
              <a:rPr lang="en-GB" altLang="en-US" sz="2000" dirty="0" smtClean="0"/>
              <a:t>45 GHz portion of the draft nearly selected</a:t>
            </a:r>
          </a:p>
        </p:txBody>
      </p:sp>
      <p:sp>
        <p:nvSpPr>
          <p:cNvPr id="7" name="Title 1"/>
          <p:cNvSpPr>
            <a:spLocks noGrp="1"/>
          </p:cNvSpPr>
          <p:nvPr>
            <p:ph type="title"/>
          </p:nvPr>
        </p:nvSpPr>
        <p:spPr>
          <a:xfrm>
            <a:off x="365760" y="135133"/>
            <a:ext cx="8325805" cy="1076030"/>
          </a:xfrm>
        </p:spPr>
        <p:txBody>
          <a:bodyPr/>
          <a:lstStyle/>
          <a:p>
            <a:r>
              <a:rPr lang="en-GB" dirty="0" err="1" smtClean="0"/>
              <a:t>TGaj</a:t>
            </a:r>
            <a:r>
              <a:rPr lang="en-GB" dirty="0" smtClean="0"/>
              <a:t> Progress</a:t>
            </a:r>
            <a:endParaRPr lang="en-GB" dirty="0"/>
          </a:p>
        </p:txBody>
      </p:sp>
      <p:sp>
        <p:nvSpPr>
          <p:cNvPr id="5" name="Date Placeholder 4"/>
          <p:cNvSpPr>
            <a:spLocks noGrp="1"/>
          </p:cNvSpPr>
          <p:nvPr>
            <p:ph type="dt" sz="half" idx="10"/>
          </p:nvPr>
        </p:nvSpPr>
        <p:spPr/>
        <p:txBody>
          <a:bodyPr/>
          <a:lstStyle/>
          <a:p>
            <a:pPr>
              <a:defRPr/>
            </a:pPr>
            <a:r>
              <a:rPr lang="en-US" smtClean="0"/>
              <a:t>02 Sept 2015</a:t>
            </a:r>
            <a:endParaRPr lang="en-GB"/>
          </a:p>
        </p:txBody>
      </p:sp>
    </p:spTree>
    <p:extLst>
      <p:ext uri="{BB962C8B-B14F-4D97-AF65-F5344CB8AC3E}">
        <p14:creationId xmlns:p14="http://schemas.microsoft.com/office/powerpoint/2010/main" val="15166299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タイトル 2"/>
          <p:cNvSpPr>
            <a:spLocks noGrp="1"/>
          </p:cNvSpPr>
          <p:nvPr>
            <p:ph type="title"/>
          </p:nvPr>
        </p:nvSpPr>
        <p:spPr/>
        <p:txBody>
          <a:bodyPr/>
          <a:lstStyle/>
          <a:p>
            <a:r>
              <a:rPr lang="en-GB" dirty="0" smtClean="0"/>
              <a:t>Technical Highlights</a:t>
            </a:r>
            <a:endParaRPr lang="ja-JP" altLang="en-US" dirty="0"/>
          </a:p>
        </p:txBody>
      </p:sp>
      <p:sp>
        <p:nvSpPr>
          <p:cNvPr id="7" name="Text Placeholder 3"/>
          <p:cNvSpPr txBox="1">
            <a:spLocks/>
          </p:cNvSpPr>
          <p:nvPr/>
        </p:nvSpPr>
        <p:spPr bwMode="auto">
          <a:xfrm>
            <a:off x="444500" y="1716621"/>
            <a:ext cx="6596380" cy="36277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0" fontAlgn="base" latinLnBrk="0" hangingPunct="0">
              <a:lnSpc>
                <a:spcPct val="100000"/>
              </a:lnSpc>
              <a:spcBef>
                <a:spcPts val="1200"/>
              </a:spcBef>
              <a:spcAft>
                <a:spcPct val="0"/>
              </a:spcAft>
              <a:buClr>
                <a:schemeClr val="bg2"/>
              </a:buClr>
              <a:buSzTx/>
              <a:buFont typeface="Arial" pitchFamily="-102" charset="0"/>
              <a:buNone/>
              <a:tabLst/>
              <a:defRPr/>
            </a:pPr>
            <a:r>
              <a:rPr kumimoji="0" lang="en-US" altLang="ja-JP" b="0" i="0" u="none" strike="noStrike" kern="0" cap="none" spc="0" normalizeH="0" baseline="0" noProof="0" dirty="0" smtClean="0">
                <a:ln>
                  <a:noFill/>
                </a:ln>
                <a:solidFill>
                  <a:schemeClr val="accent1">
                    <a:lumMod val="75000"/>
                  </a:schemeClr>
                </a:solidFill>
                <a:effectLst/>
                <a:uLnTx/>
                <a:uFillTx/>
                <a:latin typeface="+mn-lt"/>
                <a:ea typeface="MS PGothic" pitchFamily="34" charset="-128"/>
                <a:cs typeface="MS PGothic" pitchFamily="34" charset="-128"/>
              </a:rPr>
              <a:t>11aj</a:t>
            </a:r>
            <a:r>
              <a:rPr kumimoji="0" lang="en-US" altLang="ja-JP" b="0" i="0" u="none" strike="noStrike" kern="0" cap="none" spc="0" normalizeH="0" noProof="0" dirty="0" smtClean="0">
                <a:ln>
                  <a:noFill/>
                </a:ln>
                <a:solidFill>
                  <a:schemeClr val="accent1">
                    <a:lumMod val="75000"/>
                  </a:schemeClr>
                </a:solidFill>
                <a:effectLst/>
                <a:uLnTx/>
                <a:uFillTx/>
                <a:latin typeface="+mn-lt"/>
                <a:ea typeface="MS PGothic" pitchFamily="34" charset="-128"/>
                <a:cs typeface="MS PGothic" pitchFamily="34" charset="-128"/>
              </a:rPr>
              <a:t> is currently considering the following aspects</a:t>
            </a:r>
            <a:r>
              <a:rPr kumimoji="0" lang="en-US" altLang="ja-JP" b="0" i="0" u="none" strike="noStrike" kern="0" cap="none" spc="0" normalizeH="0" baseline="0" noProof="0" dirty="0" smtClean="0">
                <a:ln>
                  <a:noFill/>
                </a:ln>
                <a:solidFill>
                  <a:schemeClr val="accent1">
                    <a:lumMod val="75000"/>
                  </a:schemeClr>
                </a:solidFill>
                <a:effectLst/>
                <a:uLnTx/>
                <a:uFillTx/>
                <a:latin typeface="+mn-lt"/>
                <a:ea typeface="MS PGothic" pitchFamily="34" charset="-128"/>
                <a:cs typeface="MS PGothic" pitchFamily="34" charset="-128"/>
              </a:rPr>
              <a:t>:</a:t>
            </a:r>
            <a:endParaRPr kumimoji="0" lang="en-US" altLang="ja-JP" b="0" i="0" u="none" strike="noStrike" kern="0" cap="none" spc="0" normalizeH="0" baseline="0" noProof="0" dirty="0">
              <a:ln>
                <a:noFill/>
              </a:ln>
              <a:solidFill>
                <a:schemeClr val="accent1">
                  <a:lumMod val="75000"/>
                </a:schemeClr>
              </a:solidFill>
              <a:effectLst/>
              <a:uLnTx/>
              <a:uFillTx/>
              <a:latin typeface="+mn-lt"/>
              <a:ea typeface="+mn-ea"/>
              <a:cs typeface="+mn-cs"/>
            </a:endParaRPr>
          </a:p>
        </p:txBody>
      </p:sp>
      <p:sp>
        <p:nvSpPr>
          <p:cNvPr id="73" name="Content Placeholder 1"/>
          <p:cNvSpPr txBox="1">
            <a:spLocks/>
          </p:cNvSpPr>
          <p:nvPr/>
        </p:nvSpPr>
        <p:spPr bwMode="auto">
          <a:xfrm>
            <a:off x="631914" y="2214186"/>
            <a:ext cx="7071906" cy="4142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GB" altLang="en-US" sz="2000" dirty="0" smtClean="0"/>
              <a:t>Link </a:t>
            </a:r>
            <a:r>
              <a:rPr lang="en-GB" altLang="en-US" sz="2000" dirty="0"/>
              <a:t>Budget Analysis for 40-50 GHz Indoor </a:t>
            </a:r>
            <a:r>
              <a:rPr lang="en-GB" altLang="en-US" sz="2000" dirty="0" smtClean="0"/>
              <a:t>Usage</a:t>
            </a:r>
          </a:p>
          <a:p>
            <a:pPr marL="457200" indent="-457200">
              <a:buFont typeface="Arial" panose="020B0604020202020204" pitchFamily="34" charset="0"/>
              <a:buChar char="•"/>
            </a:pPr>
            <a:endParaRPr lang="en-GB" altLang="en-US" sz="2000" dirty="0"/>
          </a:p>
          <a:p>
            <a:pPr marL="457200" indent="-457200">
              <a:buFont typeface="Arial" panose="020B0604020202020204" pitchFamily="34" charset="0"/>
              <a:buChar char="•"/>
            </a:pPr>
            <a:r>
              <a:rPr lang="en-GB" altLang="en-US" sz="2000" dirty="0" smtClean="0"/>
              <a:t>Multi-Carrier </a:t>
            </a:r>
            <a:r>
              <a:rPr lang="en-GB" altLang="en-US" sz="2000" dirty="0"/>
              <a:t>Training Field for OFDM Transmission in </a:t>
            </a:r>
            <a:r>
              <a:rPr lang="en-GB" altLang="en-US" sz="2000" dirty="0" smtClean="0"/>
              <a:t>the 45GHz</a:t>
            </a:r>
          </a:p>
          <a:p>
            <a:pPr marL="457200" indent="-457200">
              <a:buFont typeface="Arial" panose="020B0604020202020204" pitchFamily="34" charset="0"/>
              <a:buChar char="•"/>
            </a:pPr>
            <a:endParaRPr lang="en-GB" altLang="en-US" sz="2000" dirty="0"/>
          </a:p>
          <a:p>
            <a:pPr marL="457200" indent="-457200">
              <a:buFont typeface="Arial" panose="020B0604020202020204" pitchFamily="34" charset="0"/>
              <a:buChar char="•"/>
            </a:pPr>
            <a:r>
              <a:rPr lang="en-GB" altLang="en-US" sz="2000" dirty="0" smtClean="0"/>
              <a:t>Packet </a:t>
            </a:r>
            <a:r>
              <a:rPr lang="en-GB" altLang="en-US" sz="2000" dirty="0"/>
              <a:t>Encoding Solution for 45GHz</a:t>
            </a:r>
          </a:p>
          <a:p>
            <a:pPr marL="233363" marR="0" lvl="0" indent="-233363" algn="l" defTabSz="914400" rtl="0" eaLnBrk="0" fontAlgn="base" latinLnBrk="0" hangingPunct="0">
              <a:lnSpc>
                <a:spcPct val="100000"/>
              </a:lnSpc>
              <a:spcBef>
                <a:spcPts val="1200"/>
              </a:spcBef>
              <a:spcAft>
                <a:spcPct val="0"/>
              </a:spcAft>
              <a:buClr>
                <a:schemeClr val="bg2"/>
              </a:buClr>
              <a:buSzTx/>
              <a:buFont typeface="Arial" pitchFamily="-102" charset="0"/>
              <a:buChar char="•"/>
              <a:tabLst/>
              <a:defRPr/>
            </a:pPr>
            <a:endParaRPr kumimoji="0" lang="en-US" altLang="ja-JP" sz="1200" b="0" i="0" u="none" strike="noStrike" kern="0" cap="none" spc="0" normalizeH="0" baseline="0" noProof="0" dirty="0">
              <a:ln>
                <a:noFill/>
              </a:ln>
              <a:solidFill>
                <a:srgbClr val="000000"/>
              </a:solidFill>
              <a:effectLst/>
              <a:uLnTx/>
              <a:uFillTx/>
              <a:latin typeface="+mn-lt"/>
              <a:ea typeface="+mn-ea"/>
              <a:cs typeface="+mn-cs"/>
            </a:endParaRPr>
          </a:p>
        </p:txBody>
      </p:sp>
      <p:sp>
        <p:nvSpPr>
          <p:cNvPr id="4" name="Date Placeholder 3"/>
          <p:cNvSpPr>
            <a:spLocks noGrp="1"/>
          </p:cNvSpPr>
          <p:nvPr>
            <p:ph type="dt" sz="half" idx="11"/>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0"/>
          </p:nvPr>
        </p:nvSpPr>
        <p:spPr/>
        <p:txBody>
          <a:bodyPr/>
          <a:lstStyle/>
          <a:p>
            <a:pPr>
              <a:defRPr/>
            </a:pPr>
            <a:fld id="{F0540D16-EBF5-0D44-A21F-B32E9F609578}" type="slidenum">
              <a:rPr lang="en-US" smtClean="0"/>
              <a:pPr>
                <a:defRPr/>
              </a:pPr>
              <a:t>29</a:t>
            </a:fld>
            <a:endParaRPr lang="en-US" dirty="0"/>
          </a:p>
        </p:txBody>
      </p:sp>
    </p:spTree>
    <p:extLst>
      <p:ext uri="{BB962C8B-B14F-4D97-AF65-F5344CB8AC3E}">
        <p14:creationId xmlns:p14="http://schemas.microsoft.com/office/powerpoint/2010/main" val="634111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smtClean="0"/>
              <a:t>The IEEE Standards Association process</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3</a:t>
            </a:fld>
            <a:endParaRPr lang="en-US" dirty="0"/>
          </a:p>
        </p:txBody>
      </p:sp>
    </p:spTree>
    <p:extLst>
      <p:ext uri="{BB962C8B-B14F-4D97-AF65-F5344CB8AC3E}">
        <p14:creationId xmlns:p14="http://schemas.microsoft.com/office/powerpoint/2010/main" val="661127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err="1" smtClean="0"/>
              <a:t>TGak</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30</a:t>
            </a:fld>
            <a:endParaRPr lang="en-US" dirty="0"/>
          </a:p>
        </p:txBody>
      </p:sp>
    </p:spTree>
    <p:extLst>
      <p:ext uri="{BB962C8B-B14F-4D97-AF65-F5344CB8AC3E}">
        <p14:creationId xmlns:p14="http://schemas.microsoft.com/office/powerpoint/2010/main" val="3258676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539750" y="1557338"/>
            <a:ext cx="7772400" cy="4589650"/>
          </a:xfrm>
          <a:noFill/>
        </p:spPr>
        <p:txBody>
          <a:bodyPr/>
          <a:lstStyle/>
          <a:p>
            <a:pPr marL="457200" indent="-457200"/>
            <a:r>
              <a:rPr lang="en-GB" altLang="en-US" dirty="0" smtClean="0"/>
              <a:t>This amendment enables an 802.11 connection to be used as a through link in a general network, not just as a connection to an end station at the edge of a network.</a:t>
            </a:r>
          </a:p>
          <a:p>
            <a:pPr marL="457200" indent="-457200"/>
            <a:endParaRPr lang="en-GB" altLang="en-US"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7174" name="Rectangle 3"/>
          <p:cNvSpPr>
            <a:spLocks noChangeArrowheads="1"/>
          </p:cNvSpPr>
          <p:nvPr/>
        </p:nvSpPr>
        <p:spPr bwMode="auto">
          <a:xfrm>
            <a:off x="539750" y="3288224"/>
            <a:ext cx="4540250" cy="314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Fully general mixed 802.11 and wired plug and play in the home.</a:t>
            </a:r>
          </a:p>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Data </a:t>
            </a:r>
            <a:r>
              <a:rPr lang="en-GB" altLang="en-US" sz="2000" b="0" dirty="0" err="1" smtClean="0">
                <a:latin typeface="Verdana" panose="020B0604030504040204" pitchFamily="34" charset="0"/>
                <a:ea typeface="Verdana" panose="020B0604030504040204" pitchFamily="34" charset="0"/>
                <a:cs typeface="Verdana" panose="020B0604030504040204" pitchFamily="34" charset="0"/>
              </a:rPr>
              <a:t>Center</a:t>
            </a:r>
            <a:r>
              <a:rPr lang="en-GB" altLang="en-US" sz="2000" b="0" dirty="0" smtClean="0">
                <a:latin typeface="Verdana" panose="020B0604030504040204" pitchFamily="34" charset="0"/>
                <a:ea typeface="Verdana" panose="020B0604030504040204" pitchFamily="34" charset="0"/>
                <a:cs typeface="Verdana" panose="020B0604030504040204" pitchFamily="34" charset="0"/>
              </a:rPr>
              <a:t> top-of-rack to top-of-rack connections for overflow traffic.</a:t>
            </a:r>
            <a:endParaRPr lang="en-GB" altLang="en-US" sz="2000" b="0" dirty="0">
              <a:latin typeface="Verdana" panose="020B0604030504040204" pitchFamily="34" charset="0"/>
              <a:ea typeface="Verdana" panose="020B0604030504040204" pitchFamily="34" charset="0"/>
              <a:cs typeface="Verdana" panose="020B0604030504040204" pitchFamily="34" charset="0"/>
            </a:endParaRPr>
          </a:p>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Industrial and Enterprise network use.</a:t>
            </a:r>
            <a:endParaRPr lang="en-GB" altLang="en-US" sz="2000" dirty="0"/>
          </a:p>
        </p:txBody>
      </p:sp>
      <p:sp>
        <p:nvSpPr>
          <p:cNvPr id="13" name="Title 1"/>
          <p:cNvSpPr>
            <a:spLocks noGrp="1"/>
          </p:cNvSpPr>
          <p:nvPr>
            <p:ph type="title"/>
          </p:nvPr>
        </p:nvSpPr>
        <p:spPr>
          <a:xfrm>
            <a:off x="365760" y="135133"/>
            <a:ext cx="8325805" cy="1076030"/>
          </a:xfrm>
        </p:spPr>
        <p:txBody>
          <a:bodyPr/>
          <a:lstStyle/>
          <a:p>
            <a:r>
              <a:rPr lang="en-GB" dirty="0" smtClean="0"/>
              <a:t>Purpose</a:t>
            </a:r>
            <a:endParaRPr lang="en-GB" dirty="0"/>
          </a:p>
        </p:txBody>
      </p:sp>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BBF9C8A5-3FA4-4862-BC2F-7FB7CFA9D489}" type="slidenum">
              <a:rPr lang="en-GB" smtClean="0"/>
              <a:pPr>
                <a:defRPr/>
              </a:pPr>
              <a:t>31</a:t>
            </a:fld>
            <a:endParaRPr lang="en-GB"/>
          </a:p>
        </p:txBody>
      </p:sp>
    </p:spTree>
    <p:extLst>
      <p:ext uri="{BB962C8B-B14F-4D97-AF65-F5344CB8AC3E}">
        <p14:creationId xmlns:p14="http://schemas.microsoft.com/office/powerpoint/2010/main" val="33735331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539750" y="1557338"/>
            <a:ext cx="7314712" cy="3341233"/>
          </a:xfrm>
          <a:noFill/>
        </p:spPr>
        <p:txBody>
          <a:bodyPr/>
          <a:lstStyle/>
          <a:p>
            <a:pPr marL="457200" indent="-457200"/>
            <a:r>
              <a:rPr lang="en-GB" altLang="en-US" dirty="0" smtClean="0"/>
              <a:t>General Link study group started in September 2012</a:t>
            </a:r>
          </a:p>
          <a:p>
            <a:pPr marL="457200" indent="-457200"/>
            <a:r>
              <a:rPr lang="en-GB" altLang="en-US" dirty="0" smtClean="0"/>
              <a:t>Proprietary implementations of General Link well established</a:t>
            </a:r>
            <a:endParaRPr lang="en-GB" altLang="en-US" dirty="0"/>
          </a:p>
          <a:p>
            <a:pPr marL="457200" indent="-457200"/>
            <a:r>
              <a:rPr lang="en-GB" altLang="en-US" dirty="0" smtClean="0"/>
              <a:t>D1.0 Initial letter ballot:</a:t>
            </a:r>
          </a:p>
          <a:p>
            <a:pPr marL="704850" lvl="1" indent="-457200"/>
            <a:r>
              <a:rPr lang="en-GB" altLang="en-US" dirty="0" smtClean="0"/>
              <a:t>437 comments to resolve</a:t>
            </a:r>
            <a:endParaRPr lang="en-GB" altLang="en-US" dirty="0"/>
          </a:p>
        </p:txBody>
      </p:sp>
      <p:sp>
        <p:nvSpPr>
          <p:cNvPr id="7" name="Title 1"/>
          <p:cNvSpPr>
            <a:spLocks noGrp="1"/>
          </p:cNvSpPr>
          <p:nvPr>
            <p:ph type="title"/>
          </p:nvPr>
        </p:nvSpPr>
        <p:spPr>
          <a:xfrm>
            <a:off x="365760" y="135133"/>
            <a:ext cx="8325805" cy="1076030"/>
          </a:xfrm>
        </p:spPr>
        <p:txBody>
          <a:bodyPr/>
          <a:lstStyle/>
          <a:p>
            <a:r>
              <a:rPr lang="en-GB" dirty="0" smtClean="0"/>
              <a:t>Progress</a:t>
            </a:r>
            <a:endParaRPr lang="en-GB" dirty="0"/>
          </a:p>
        </p:txBody>
      </p:sp>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BBF9C8A5-3FA4-4862-BC2F-7FB7CFA9D489}" type="slidenum">
              <a:rPr lang="en-GB" smtClean="0"/>
              <a:pPr>
                <a:defRPr/>
              </a:pPr>
              <a:t>32</a:t>
            </a:fld>
            <a:endParaRPr lang="en-GB"/>
          </a:p>
        </p:txBody>
      </p:sp>
    </p:spTree>
    <p:extLst>
      <p:ext uri="{BB962C8B-B14F-4D97-AF65-F5344CB8AC3E}">
        <p14:creationId xmlns:p14="http://schemas.microsoft.com/office/powerpoint/2010/main" val="22482385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err="1" smtClean="0"/>
              <a:t>TGaq</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33</a:t>
            </a:fld>
            <a:endParaRPr lang="en-US" dirty="0"/>
          </a:p>
        </p:txBody>
      </p:sp>
    </p:spTree>
    <p:extLst>
      <p:ext uri="{BB962C8B-B14F-4D97-AF65-F5344CB8AC3E}">
        <p14:creationId xmlns:p14="http://schemas.microsoft.com/office/powerpoint/2010/main" val="2962390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p:txBody>
          <a:bodyPr/>
          <a:lstStyle/>
          <a:p>
            <a:r>
              <a:rPr lang="en-GB" smtClean="0"/>
              <a:t>Purpose</a:t>
            </a:r>
            <a:endParaRPr lang="en-GB" dirty="0"/>
          </a:p>
        </p:txBody>
      </p:sp>
      <p:sp>
        <p:nvSpPr>
          <p:cNvPr id="7176" name="Rectangle 5"/>
          <p:cNvSpPr>
            <a:spLocks noGrp="1" noChangeArrowheads="1"/>
          </p:cNvSpPr>
          <p:nvPr>
            <p:ph sz="quarter" idx="14"/>
          </p:nvPr>
        </p:nvSpPr>
        <p:spPr/>
        <p:txBody>
          <a:bodyPr/>
          <a:lstStyle/>
          <a:p>
            <a:r>
              <a:rPr lang="en-GB" altLang="en-US" smtClean="0"/>
              <a:t>This amendment enables delivery of pre-association Service Discovery information by IEEE 802.11 stations (STAs).</a:t>
            </a:r>
          </a:p>
          <a:p>
            <a:endParaRPr lang="en-GB" altLang="en-US"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7174" name="Rectangle 3"/>
          <p:cNvSpPr>
            <a:spLocks noChangeArrowheads="1"/>
          </p:cNvSpPr>
          <p:nvPr/>
        </p:nvSpPr>
        <p:spPr bwMode="auto">
          <a:xfrm>
            <a:off x="539750" y="3086100"/>
            <a:ext cx="4274475" cy="335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Printer discovery in a hotel</a:t>
            </a:r>
          </a:p>
          <a:p>
            <a:pPr marL="342900" indent="-342900"/>
            <a:r>
              <a:rPr lang="en-GB" altLang="en-US" sz="2000" b="0" dirty="0">
                <a:latin typeface="Verdana" panose="020B0604030504040204" pitchFamily="34" charset="0"/>
                <a:ea typeface="Verdana" panose="020B0604030504040204" pitchFamily="34" charset="0"/>
                <a:cs typeface="Verdana" panose="020B0604030504040204" pitchFamily="34" charset="0"/>
              </a:rPr>
              <a:t>Pre-association protocol designed to discover services on a WLAN</a:t>
            </a:r>
          </a:p>
          <a:p>
            <a:pPr marL="342900" indent="-342900"/>
            <a:endParaRPr lang="en-GB" altLang="en-US" sz="2000" dirty="0"/>
          </a:p>
        </p:txBody>
      </p:sp>
      <p:grpSp>
        <p:nvGrpSpPr>
          <p:cNvPr id="2" name="Group 1"/>
          <p:cNvGrpSpPr/>
          <p:nvPr/>
        </p:nvGrpSpPr>
        <p:grpSpPr>
          <a:xfrm>
            <a:off x="4934124" y="2946276"/>
            <a:ext cx="3240087" cy="2952750"/>
            <a:chOff x="2327275" y="1448594"/>
            <a:chExt cx="4489450" cy="3960813"/>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Date Placeholder 17"/>
          <p:cNvSpPr>
            <a:spLocks noGrp="1"/>
          </p:cNvSpPr>
          <p:nvPr>
            <p:ph type="dt" sz="half" idx="16"/>
          </p:nvPr>
        </p:nvSpPr>
        <p:spPr/>
        <p:txBody>
          <a:bodyPr/>
          <a:lstStyle/>
          <a:p>
            <a:pPr>
              <a:defRPr/>
            </a:pPr>
            <a:r>
              <a:rPr lang="en-US" altLang="ja-JP" smtClean="0"/>
              <a:t>02 Sept 2015</a:t>
            </a:r>
            <a:endParaRPr lang="en-US" dirty="0"/>
          </a:p>
        </p:txBody>
      </p:sp>
      <p:sp>
        <p:nvSpPr>
          <p:cNvPr id="19" name="Slide Number Placeholder 18"/>
          <p:cNvSpPr>
            <a:spLocks noGrp="1"/>
          </p:cNvSpPr>
          <p:nvPr>
            <p:ph type="sldNum" sz="quarter" idx="15"/>
          </p:nvPr>
        </p:nvSpPr>
        <p:spPr/>
        <p:txBody>
          <a:bodyPr/>
          <a:lstStyle/>
          <a:p>
            <a:pPr>
              <a:defRPr/>
            </a:pPr>
            <a:fld id="{1F2884EB-C6E3-684C-A39B-0E652C4E0E60}" type="slidenum">
              <a:rPr lang="en-US" smtClean="0"/>
              <a:pPr>
                <a:defRPr/>
              </a:pPr>
              <a:t>34</a:t>
            </a:fld>
            <a:endParaRPr lang="en-US" dirty="0"/>
          </a:p>
        </p:txBody>
      </p:sp>
    </p:spTree>
    <p:extLst>
      <p:ext uri="{BB962C8B-B14F-4D97-AF65-F5344CB8AC3E}">
        <p14:creationId xmlns:p14="http://schemas.microsoft.com/office/powerpoint/2010/main" val="29424654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7" name="Title 1"/>
          <p:cNvSpPr>
            <a:spLocks noGrp="1"/>
          </p:cNvSpPr>
          <p:nvPr>
            <p:ph type="title"/>
          </p:nvPr>
        </p:nvSpPr>
        <p:spPr/>
        <p:txBody>
          <a:bodyPr/>
          <a:lstStyle/>
          <a:p>
            <a:r>
              <a:rPr lang="en-GB" smtClean="0"/>
              <a:t>Progress</a:t>
            </a:r>
            <a:endParaRPr lang="en-GB" dirty="0"/>
          </a:p>
        </p:txBody>
      </p:sp>
      <p:sp>
        <p:nvSpPr>
          <p:cNvPr id="5128" name="Rectangle 5"/>
          <p:cNvSpPr>
            <a:spLocks noGrp="1" noChangeArrowheads="1"/>
          </p:cNvSpPr>
          <p:nvPr>
            <p:ph idx="1"/>
          </p:nvPr>
        </p:nvSpPr>
        <p:spPr>
          <a:xfrm>
            <a:off x="365125" y="1497330"/>
            <a:ext cx="8326438" cy="4663440"/>
          </a:xfrm>
        </p:spPr>
        <p:txBody>
          <a:bodyPr/>
          <a:lstStyle/>
          <a:p>
            <a:r>
              <a:rPr lang="en-GB" altLang="en-US" sz="2000" dirty="0" smtClean="0"/>
              <a:t>Started November 2012</a:t>
            </a:r>
          </a:p>
          <a:p>
            <a:r>
              <a:rPr lang="en-GB" altLang="en-US" sz="2000" dirty="0" smtClean="0"/>
              <a:t>Service Discovery concept appeared in Fall 2012</a:t>
            </a:r>
          </a:p>
          <a:p>
            <a:r>
              <a:rPr lang="en-GB" altLang="en-US" sz="2000" dirty="0" smtClean="0"/>
              <a:t>Device discovery well established</a:t>
            </a:r>
          </a:p>
          <a:p>
            <a:r>
              <a:rPr lang="en-US" sz="2000" dirty="0" smtClean="0"/>
              <a:t>Letter Ballot 208 – D1.0</a:t>
            </a:r>
          </a:p>
          <a:p>
            <a:pPr lvl="2"/>
            <a:r>
              <a:rPr lang="en-US" sz="1600" dirty="0" smtClean="0"/>
              <a:t>702 comments</a:t>
            </a:r>
          </a:p>
          <a:p>
            <a:pPr lvl="2"/>
            <a:r>
              <a:rPr lang="en-US" sz="1600" dirty="0" smtClean="0"/>
              <a:t>Resolved 293 technical and 1 editorial comments</a:t>
            </a:r>
          </a:p>
          <a:p>
            <a:pPr lvl="2"/>
            <a:r>
              <a:rPr lang="en-US" sz="1600" dirty="0" smtClean="0"/>
              <a:t>43 technical remaining</a:t>
            </a:r>
          </a:p>
          <a:p>
            <a:r>
              <a:rPr lang="en-US" sz="2000" dirty="0" smtClean="0"/>
              <a:t>Internal Review </a:t>
            </a:r>
          </a:p>
          <a:p>
            <a:pPr lvl="1"/>
            <a:r>
              <a:rPr lang="en-US" sz="1800" dirty="0" smtClean="0"/>
              <a:t>Use D1.3 during August - September</a:t>
            </a:r>
          </a:p>
          <a:p>
            <a:pPr lvl="1"/>
            <a:r>
              <a:rPr lang="en-US" sz="1800" dirty="0" smtClean="0"/>
              <a:t>Remove inconsistencies</a:t>
            </a:r>
          </a:p>
          <a:p>
            <a:pPr lvl="1"/>
            <a:r>
              <a:rPr lang="en-US" sz="1800" dirty="0" smtClean="0"/>
              <a:t>Address missing issues</a:t>
            </a:r>
            <a:endParaRPr lang="en-US" sz="1800" dirty="0"/>
          </a:p>
        </p:txBody>
      </p:sp>
      <p:sp>
        <p:nvSpPr>
          <p:cNvPr id="20" name="Date Placeholder 19"/>
          <p:cNvSpPr>
            <a:spLocks noGrp="1"/>
          </p:cNvSpPr>
          <p:nvPr>
            <p:ph type="dt" sz="half" idx="10"/>
          </p:nvPr>
        </p:nvSpPr>
        <p:spPr/>
        <p:txBody>
          <a:bodyPr/>
          <a:lstStyle/>
          <a:p>
            <a:pPr>
              <a:defRPr/>
            </a:pPr>
            <a:r>
              <a:rPr lang="en-US" smtClean="0"/>
              <a:t>02 Sept 2015</a:t>
            </a:r>
            <a:endParaRPr lang="en-GB"/>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35</a:t>
            </a:fld>
            <a:endParaRPr lang="en-GB"/>
          </a:p>
        </p:txBody>
      </p:sp>
    </p:spTree>
    <p:extLst>
      <p:ext uri="{BB962C8B-B14F-4D97-AF65-F5344CB8AC3E}">
        <p14:creationId xmlns:p14="http://schemas.microsoft.com/office/powerpoint/2010/main" val="224951692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678538" y="1644650"/>
            <a:ext cx="4348231" cy="4849935"/>
          </a:xfrm>
          <a:noFill/>
        </p:spPr>
        <p:txBody>
          <a:bodyPr/>
          <a:lstStyle/>
          <a:p>
            <a:pPr marL="457200" indent="-457200"/>
            <a:r>
              <a:rPr lang="en-GB" altLang="en-US" sz="1400" dirty="0" smtClean="0"/>
              <a:t>Container MAC protocol to carry upper layer service discovery protocols (e.g. UPnP, Bonjour)</a:t>
            </a:r>
          </a:p>
          <a:p>
            <a:pPr marL="457200" indent="-457200"/>
            <a:r>
              <a:rPr lang="en-GB" altLang="en-US" sz="1400" dirty="0" smtClean="0"/>
              <a:t>Provisioning and configuration of services in the access point</a:t>
            </a:r>
          </a:p>
          <a:p>
            <a:pPr marL="857250" lvl="1" indent="-457200"/>
            <a:r>
              <a:rPr lang="en-GB" altLang="en-US" sz="1200" dirty="0"/>
              <a:t>S</a:t>
            </a:r>
            <a:r>
              <a:rPr lang="en-GB" altLang="en-US" sz="1200" dirty="0" smtClean="0"/>
              <a:t>ervice Transaction Proxy is a logical element connected to the access point</a:t>
            </a:r>
          </a:p>
          <a:p>
            <a:pPr marL="457200" indent="-457200"/>
            <a:r>
              <a:rPr lang="en-GB" altLang="en-US" sz="1400" dirty="0" smtClean="0"/>
              <a:t>Universal identification of services</a:t>
            </a:r>
          </a:p>
          <a:p>
            <a:pPr marL="857250" lvl="1" indent="-457200"/>
            <a:r>
              <a:rPr lang="en-GB" altLang="en-US" sz="1200" dirty="0" smtClean="0"/>
              <a:t>Using a hash name</a:t>
            </a:r>
          </a:p>
          <a:p>
            <a:pPr marL="857250" lvl="1" indent="-457200"/>
            <a:r>
              <a:rPr lang="en-GB" altLang="en-US" sz="1200" dirty="0" smtClean="0"/>
              <a:t>Provide service attributes (e.g. 3D printer capability or point of sale service)</a:t>
            </a:r>
          </a:p>
          <a:p>
            <a:pPr marL="457200" indent="-457200"/>
            <a:r>
              <a:rPr lang="en-GB" altLang="en-US" sz="1400" dirty="0" smtClean="0"/>
              <a:t>Currently considering request/response or broadcast concept</a:t>
            </a:r>
          </a:p>
        </p:txBody>
      </p:sp>
      <p:sp>
        <p:nvSpPr>
          <p:cNvPr id="2" name="Title 1"/>
          <p:cNvSpPr>
            <a:spLocks noGrp="1"/>
          </p:cNvSpPr>
          <p:nvPr>
            <p:ph type="title"/>
          </p:nvPr>
        </p:nvSpPr>
        <p:spPr/>
        <p:txBody>
          <a:bodyPr/>
          <a:lstStyle/>
          <a:p>
            <a:r>
              <a:rPr lang="en-GB" dirty="0" smtClean="0"/>
              <a:t>Technical Highlights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nvPr>
        </p:nvGraphicFramePr>
        <p:xfrm>
          <a:off x="365125" y="1765304"/>
          <a:ext cx="4206875" cy="4125904"/>
        </p:xfrm>
        <a:graphic>
          <a:graphicData uri="http://schemas.openxmlformats.org/presentationml/2006/ole">
            <mc:AlternateContent xmlns:mc="http://schemas.openxmlformats.org/markup-compatibility/2006">
              <mc:Choice xmlns:v="urn:schemas-microsoft-com:vml" Requires="v">
                <p:oleObj spid="_x0000_s2115" name="Visio" r:id="rId4" imgW="7493000" imgH="7353300" progId="">
                  <p:embed/>
                </p:oleObj>
              </mc:Choice>
              <mc:Fallback>
                <p:oleObj name="Visio" r:id="rId4" imgW="7493000" imgH="7353300" progId="">
                  <p:embed/>
                  <p:pic>
                    <p:nvPicPr>
                      <p:cNvPr id="0" name="Picture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65304"/>
                        <a:ext cx="4206875" cy="4125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24"/>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23"/>
          </p:nvPr>
        </p:nvSpPr>
        <p:spPr/>
        <p:txBody>
          <a:bodyPr/>
          <a:lstStyle/>
          <a:p>
            <a:pPr>
              <a:defRPr/>
            </a:pPr>
            <a:fld id="{C2DA4596-0E95-4845-A51E-381771D71C5B}" type="slidenum">
              <a:rPr lang="en-US" smtClean="0"/>
              <a:pPr>
                <a:defRPr/>
              </a:pPr>
              <a:t>36</a:t>
            </a:fld>
            <a:endParaRPr lang="en-US" dirty="0"/>
          </a:p>
        </p:txBody>
      </p:sp>
    </p:spTree>
    <p:extLst>
      <p:ext uri="{BB962C8B-B14F-4D97-AF65-F5344CB8AC3E}">
        <p14:creationId xmlns:p14="http://schemas.microsoft.com/office/powerpoint/2010/main" val="42807370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err="1" smtClean="0"/>
              <a:t>TGax</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37</a:t>
            </a:fld>
            <a:endParaRPr lang="en-US" dirty="0"/>
          </a:p>
        </p:txBody>
      </p:sp>
    </p:spTree>
    <p:extLst>
      <p:ext uri="{BB962C8B-B14F-4D97-AF65-F5344CB8AC3E}">
        <p14:creationId xmlns:p14="http://schemas.microsoft.com/office/powerpoint/2010/main" val="2567217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281490" y="1592238"/>
            <a:ext cx="4876848" cy="4445593"/>
          </a:xfrm>
          <a:noFill/>
        </p:spPr>
        <p:txBody>
          <a:bodyPr/>
          <a:lstStyle/>
          <a:p>
            <a:pPr marL="457200" indent="-457200"/>
            <a:r>
              <a:rPr lang="en-GB" altLang="en-US" sz="2000" dirty="0"/>
              <a:t>Improve </a:t>
            </a:r>
            <a:r>
              <a:rPr lang="en-GB" altLang="en-US" sz="2000" dirty="0" smtClean="0"/>
              <a:t>performance </a:t>
            </a:r>
            <a:r>
              <a:rPr lang="en-GB" altLang="en-US" sz="2000" dirty="0"/>
              <a:t>of WLAN deployments in dense </a:t>
            </a:r>
            <a:r>
              <a:rPr lang="en-GB" altLang="en-US" sz="2000" dirty="0" smtClean="0"/>
              <a:t>scenarios</a:t>
            </a:r>
          </a:p>
          <a:p>
            <a:pPr marL="704850" lvl="1" indent="-457200"/>
            <a:r>
              <a:rPr lang="en-GB" altLang="en-US" sz="1800" dirty="0" smtClean="0"/>
              <a:t>Targeting at least 4x improvement in the per-STA throughput compared to 802.11n and 802.11ac.</a:t>
            </a:r>
          </a:p>
          <a:p>
            <a:pPr marL="704850" lvl="1" indent="-457200"/>
            <a:r>
              <a:rPr lang="en-GB" altLang="en-US" sz="1800" dirty="0" smtClean="0"/>
              <a:t>Improved efficiency through spatial reuse and enhanced power save techniques.</a:t>
            </a:r>
          </a:p>
          <a:p>
            <a:pPr marL="457200" indent="-457200"/>
            <a:r>
              <a:rPr lang="en-GB" altLang="en-US" sz="2000" dirty="0" smtClean="0"/>
              <a:t>Dense </a:t>
            </a:r>
            <a:r>
              <a:rPr lang="en-GB" altLang="en-US" sz="2000" dirty="0"/>
              <a:t>scenarios are characterized by large number of access points and large number of associated STAs deployed in geographical limited region, e.g. </a:t>
            </a:r>
            <a:r>
              <a:rPr lang="en-GB" altLang="en-US" sz="2000" dirty="0" smtClean="0"/>
              <a:t>a stadium </a:t>
            </a:r>
            <a:r>
              <a:rPr lang="en-GB" altLang="en-US" sz="2000" dirty="0"/>
              <a:t>or an airport</a:t>
            </a:r>
            <a:r>
              <a:rPr lang="en-GB" altLang="en-US" sz="2000" dirty="0" smtClean="0"/>
              <a:t>.</a:t>
            </a:r>
            <a:endParaRPr lang="en-GB" altLang="en-US" sz="2000" dirty="0"/>
          </a:p>
          <a:p>
            <a:pPr marL="457200" indent="-457200"/>
            <a:endParaRPr lang="en-GB" altLang="en-US" sz="2000"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3" name="Title 1"/>
          <p:cNvSpPr>
            <a:spLocks noGrp="1"/>
          </p:cNvSpPr>
          <p:nvPr>
            <p:ph type="title"/>
          </p:nvPr>
        </p:nvSpPr>
        <p:spPr>
          <a:xfrm>
            <a:off x="365760" y="135133"/>
            <a:ext cx="8325805" cy="1076030"/>
          </a:xfrm>
        </p:spPr>
        <p:txBody>
          <a:bodyPr/>
          <a:lstStyle/>
          <a:p>
            <a:r>
              <a:rPr lang="en-GB" dirty="0" smtClean="0"/>
              <a:t>Purpose</a:t>
            </a:r>
            <a:endParaRPr lang="en-GB" dirty="0"/>
          </a:p>
        </p:txBody>
      </p:sp>
      <p:pic>
        <p:nvPicPr>
          <p:cNvPr id="5" name="Picture 4" descr="terminal-2.jpg"/>
          <p:cNvPicPr>
            <a:picLocks noChangeAspect="1"/>
          </p:cNvPicPr>
          <p:nvPr/>
        </p:nvPicPr>
        <p:blipFill>
          <a:blip r:embed="rId3"/>
          <a:stretch>
            <a:fillRect/>
          </a:stretch>
        </p:blipFill>
        <p:spPr>
          <a:xfrm>
            <a:off x="5553877" y="1731837"/>
            <a:ext cx="3251269" cy="2435314"/>
          </a:xfrm>
          <a:prstGeom prst="rect">
            <a:avLst/>
          </a:prstGeom>
        </p:spPr>
      </p:pic>
      <p:grpSp>
        <p:nvGrpSpPr>
          <p:cNvPr id="6" name="グループ化 2"/>
          <p:cNvGrpSpPr>
            <a:grpSpLocks/>
          </p:cNvGrpSpPr>
          <p:nvPr/>
        </p:nvGrpSpPr>
        <p:grpSpPr bwMode="auto">
          <a:xfrm>
            <a:off x="5553877" y="1876298"/>
            <a:ext cx="846137" cy="673100"/>
            <a:chOff x="4499992" y="3645024"/>
            <a:chExt cx="1008112" cy="1008112"/>
          </a:xfrm>
        </p:grpSpPr>
        <p:pic>
          <p:nvPicPr>
            <p:cNvPr id="7" name="Picture 5" descr="C:\Users\inoue\AppData\Local\Microsoft\Windows\Temporary Internet Files\Content.IE5\11LLC03L\MC900432567[1].png"/>
            <p:cNvPicPr>
              <a:picLocks noChangeAspect="1" noChangeArrowheads="1"/>
            </p:cNvPicPr>
            <p:nvPr/>
          </p:nvPicPr>
          <p:blipFill>
            <a:blip r:embed="rId4"/>
            <a:srcRect/>
            <a:stretch>
              <a:fillRect/>
            </a:stretch>
          </p:blipFill>
          <p:spPr bwMode="auto">
            <a:xfrm>
              <a:off x="4716016" y="3645024"/>
              <a:ext cx="720080" cy="720080"/>
            </a:xfrm>
            <a:prstGeom prst="rect">
              <a:avLst/>
            </a:prstGeom>
            <a:noFill/>
            <a:ln w="9525">
              <a:noFill/>
              <a:miter lim="800000"/>
              <a:headEnd/>
              <a:tailEnd/>
            </a:ln>
          </p:spPr>
        </p:pic>
        <p:grpSp>
          <p:nvGrpSpPr>
            <p:cNvPr id="8" name="グループ化 28"/>
            <p:cNvGrpSpPr>
              <a:grpSpLocks/>
            </p:cNvGrpSpPr>
            <p:nvPr/>
          </p:nvGrpSpPr>
          <p:grpSpPr bwMode="auto">
            <a:xfrm rot="10800000">
              <a:off x="4499992" y="3789040"/>
              <a:ext cx="1008112" cy="864096"/>
              <a:chOff x="2555776" y="3068960"/>
              <a:chExt cx="2232248" cy="2304256"/>
            </a:xfrm>
          </p:grpSpPr>
          <p:sp>
            <p:nvSpPr>
              <p:cNvPr id="9"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0"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1"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grpSp>
        <p:nvGrpSpPr>
          <p:cNvPr id="14" name="グループ化 8"/>
          <p:cNvGrpSpPr>
            <a:grpSpLocks/>
          </p:cNvGrpSpPr>
          <p:nvPr/>
        </p:nvGrpSpPr>
        <p:grpSpPr bwMode="auto">
          <a:xfrm>
            <a:off x="7827965" y="2022198"/>
            <a:ext cx="863600" cy="863600"/>
            <a:chOff x="5076056" y="2996952"/>
            <a:chExt cx="864096" cy="864097"/>
          </a:xfrm>
        </p:grpSpPr>
        <p:pic>
          <p:nvPicPr>
            <p:cNvPr id="15" name="Picture 7" descr="C:\Users\inoue\AppData\Local\Microsoft\Windows\Temporary Internet Files\Content.IE5\CJ1NB1WV\MC900398499[1].wmf"/>
            <p:cNvPicPr>
              <a:picLocks noChangeAspect="1" noChangeArrowheads="1"/>
            </p:cNvPicPr>
            <p:nvPr/>
          </p:nvPicPr>
          <p:blipFill>
            <a:blip r:embed="rId5"/>
            <a:srcRect/>
            <a:stretch>
              <a:fillRect/>
            </a:stretch>
          </p:blipFill>
          <p:spPr bwMode="auto">
            <a:xfrm>
              <a:off x="5292081" y="2996952"/>
              <a:ext cx="470094" cy="432048"/>
            </a:xfrm>
            <a:prstGeom prst="rect">
              <a:avLst/>
            </a:prstGeom>
            <a:noFill/>
            <a:ln w="9525">
              <a:noFill/>
              <a:miter lim="800000"/>
              <a:headEnd/>
              <a:tailEnd/>
            </a:ln>
          </p:spPr>
        </p:pic>
        <p:grpSp>
          <p:nvGrpSpPr>
            <p:cNvPr id="16" name="グループ化 6"/>
            <p:cNvGrpSpPr>
              <a:grpSpLocks/>
            </p:cNvGrpSpPr>
            <p:nvPr/>
          </p:nvGrpSpPr>
          <p:grpSpPr bwMode="auto">
            <a:xfrm rot="10800000">
              <a:off x="5076056" y="3068961"/>
              <a:ext cx="864096" cy="792088"/>
              <a:chOff x="2555776" y="3068960"/>
              <a:chExt cx="2232248" cy="2304256"/>
            </a:xfrm>
          </p:grpSpPr>
          <p:sp>
            <p:nvSpPr>
              <p:cNvPr id="17"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8"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9"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20" name="Date Placeholder 19"/>
          <p:cNvSpPr>
            <a:spLocks noGrp="1"/>
          </p:cNvSpPr>
          <p:nvPr>
            <p:ph type="dt" sz="half" idx="10"/>
          </p:nvPr>
        </p:nvSpPr>
        <p:spPr/>
        <p:txBody>
          <a:bodyPr/>
          <a:lstStyle/>
          <a:p>
            <a:pPr>
              <a:defRPr/>
            </a:pPr>
            <a:r>
              <a:rPr lang="en-US" smtClean="0"/>
              <a:t>02 Sept 2015</a:t>
            </a:r>
            <a:endParaRPr lang="en-GB"/>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38</a:t>
            </a:fld>
            <a:endParaRPr lang="en-GB"/>
          </a:p>
        </p:txBody>
      </p:sp>
    </p:spTree>
    <p:extLst>
      <p:ext uri="{BB962C8B-B14F-4D97-AF65-F5344CB8AC3E}">
        <p14:creationId xmlns:p14="http://schemas.microsoft.com/office/powerpoint/2010/main" val="9168654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539750" y="1417320"/>
            <a:ext cx="7724140" cy="4812030"/>
          </a:xfrm>
          <a:noFill/>
        </p:spPr>
        <p:txBody>
          <a:bodyPr/>
          <a:lstStyle/>
          <a:p>
            <a:pPr marL="457200" indent="-457200"/>
            <a:r>
              <a:rPr lang="en-GB" altLang="en-US" sz="2000" dirty="0" smtClean="0"/>
              <a:t>The TG has started the development of the Specification Framework document</a:t>
            </a:r>
          </a:p>
          <a:p>
            <a:pPr marL="704850" lvl="1" indent="-457200"/>
            <a:r>
              <a:rPr lang="en-GB" altLang="en-US" dirty="0" smtClean="0"/>
              <a:t>A High level requirement document guiding the development of the 802.11ax detailed specification </a:t>
            </a:r>
          </a:p>
          <a:p>
            <a:pPr marL="457200" indent="-457200"/>
            <a:r>
              <a:rPr lang="en-GB" altLang="en-US" sz="2000" dirty="0" smtClean="0"/>
              <a:t>Letter Ballot is planned for 1H 2016</a:t>
            </a:r>
          </a:p>
          <a:p>
            <a:r>
              <a:rPr lang="en-US" sz="2000" b="1" dirty="0"/>
              <a:t>Task Group Documents – the latest revisions (as of May 27</a:t>
            </a:r>
            <a:r>
              <a:rPr lang="en-US" sz="2000" b="1" baseline="30000" dirty="0"/>
              <a:t>st</a:t>
            </a:r>
            <a:r>
              <a:rPr lang="en-US" sz="2000" b="1" dirty="0"/>
              <a:t>, 2015)</a:t>
            </a:r>
            <a:endParaRPr lang="ja-JP" altLang="en-US" sz="2000" dirty="0"/>
          </a:p>
          <a:p>
            <a:pPr lvl="1"/>
            <a:r>
              <a:rPr lang="en-US" sz="1100" u="sng" dirty="0">
                <a:hlinkClick r:id="rId3"/>
              </a:rPr>
              <a:t>11-14-0165-01</a:t>
            </a:r>
            <a:r>
              <a:rPr lang="en-US" sz="1100" dirty="0"/>
              <a:t> PAR and </a:t>
            </a:r>
            <a:r>
              <a:rPr lang="en-US" sz="1100" u="sng" dirty="0">
                <a:hlinkClick r:id="rId4"/>
              </a:rPr>
              <a:t>11-14-0169-01</a:t>
            </a:r>
            <a:r>
              <a:rPr lang="en-US" sz="1100" dirty="0"/>
              <a:t> CSD</a:t>
            </a:r>
            <a:endParaRPr lang="ja-JP" altLang="en-US" sz="1100" dirty="0"/>
          </a:p>
          <a:p>
            <a:pPr lvl="1"/>
            <a:r>
              <a:rPr lang="en-US" sz="1100" u="sng" dirty="0">
                <a:hlinkClick r:id="rId5"/>
              </a:rPr>
              <a:t>11-14-0938-04</a:t>
            </a:r>
            <a:r>
              <a:rPr lang="en-US" sz="1100" dirty="0"/>
              <a:t> </a:t>
            </a:r>
            <a:r>
              <a:rPr lang="en-US" sz="1100" dirty="0" err="1"/>
              <a:t>TGax</a:t>
            </a:r>
            <a:r>
              <a:rPr lang="en-US" sz="1100" dirty="0"/>
              <a:t> Selection Procedure</a:t>
            </a:r>
            <a:endParaRPr lang="ja-JP" altLang="en-US" sz="1100" dirty="0"/>
          </a:p>
          <a:p>
            <a:pPr lvl="1"/>
            <a:r>
              <a:rPr lang="en-US" sz="1100" u="sng" dirty="0">
                <a:hlinkClick r:id="rId6"/>
              </a:rPr>
              <a:t>11-14-0980-14</a:t>
            </a:r>
            <a:r>
              <a:rPr lang="en-US" sz="1100" dirty="0"/>
              <a:t> </a:t>
            </a:r>
            <a:r>
              <a:rPr lang="en-US" sz="1100" dirty="0" err="1"/>
              <a:t>TGax</a:t>
            </a:r>
            <a:r>
              <a:rPr lang="en-US" sz="1100" dirty="0"/>
              <a:t> Simulation Scenarios</a:t>
            </a:r>
            <a:endParaRPr lang="ja-JP" altLang="en-US" sz="1100" dirty="0"/>
          </a:p>
          <a:p>
            <a:pPr lvl="1"/>
            <a:r>
              <a:rPr lang="en-US" sz="1100" u="sng" dirty="0">
                <a:hlinkClick r:id="rId7"/>
              </a:rPr>
              <a:t>11-14-0571-10</a:t>
            </a:r>
            <a:r>
              <a:rPr lang="en-US" sz="1100" dirty="0"/>
              <a:t> </a:t>
            </a:r>
            <a:r>
              <a:rPr lang="en-US" sz="1100" dirty="0" err="1"/>
              <a:t>TGax</a:t>
            </a:r>
            <a:r>
              <a:rPr lang="en-US" sz="1100" dirty="0"/>
              <a:t> Evaluation Methodology</a:t>
            </a:r>
            <a:endParaRPr lang="ja-JP" altLang="en-US" sz="1100" dirty="0"/>
          </a:p>
          <a:p>
            <a:pPr lvl="1"/>
            <a:r>
              <a:rPr lang="en-US" sz="1100" u="sng" dirty="0">
                <a:hlinkClick r:id="rId8"/>
              </a:rPr>
              <a:t>11-14-0882-04</a:t>
            </a:r>
            <a:r>
              <a:rPr lang="en-US" sz="1100" dirty="0"/>
              <a:t> </a:t>
            </a:r>
            <a:r>
              <a:rPr lang="en-US" sz="1100" dirty="0" err="1"/>
              <a:t>TGax</a:t>
            </a:r>
            <a:r>
              <a:rPr lang="en-US" sz="1100" dirty="0"/>
              <a:t> Channel Models</a:t>
            </a:r>
            <a:endParaRPr lang="ja-JP" altLang="en-US" sz="1100" dirty="0"/>
          </a:p>
          <a:p>
            <a:pPr lvl="1"/>
            <a:r>
              <a:rPr lang="en-US" sz="1100" u="sng" dirty="0">
                <a:hlinkClick r:id="rId9"/>
              </a:rPr>
              <a:t>11-14-1009-02</a:t>
            </a:r>
            <a:r>
              <a:rPr lang="en-US" sz="1100" dirty="0"/>
              <a:t> </a:t>
            </a:r>
            <a:r>
              <a:rPr lang="en-US" sz="1100" dirty="0" err="1"/>
              <a:t>TGax</a:t>
            </a:r>
            <a:r>
              <a:rPr lang="en-US" sz="1100" dirty="0"/>
              <a:t> Functional Requirements</a:t>
            </a:r>
            <a:endParaRPr lang="ja-JP" altLang="en-US" sz="1100" dirty="0"/>
          </a:p>
          <a:p>
            <a:pPr lvl="1"/>
            <a:r>
              <a:rPr lang="en-US" sz="1100" u="sng" dirty="0">
                <a:hlinkClick r:id="rId10"/>
              </a:rPr>
              <a:t>11-15-0132-06</a:t>
            </a:r>
            <a:r>
              <a:rPr lang="en-US" sz="1100" dirty="0"/>
              <a:t> </a:t>
            </a:r>
            <a:r>
              <a:rPr lang="en-US" sz="1100" dirty="0" err="1"/>
              <a:t>TGax</a:t>
            </a:r>
            <a:r>
              <a:rPr lang="en-US" sz="1100" dirty="0"/>
              <a:t> Specification Framework (unapproved new version </a:t>
            </a:r>
            <a:r>
              <a:rPr lang="en-US" sz="1100" u="sng" dirty="0">
                <a:hlinkClick r:id="rId11"/>
              </a:rPr>
              <a:t>11-15-0132-07</a:t>
            </a:r>
            <a:r>
              <a:rPr lang="en-US" sz="1100" dirty="0"/>
              <a:t> available</a:t>
            </a:r>
            <a:r>
              <a:rPr lang="en-US" sz="1100" dirty="0" smtClean="0"/>
              <a:t>)</a:t>
            </a:r>
            <a:endParaRPr lang="en-GB" altLang="en-US" sz="1100" dirty="0" smtClean="0"/>
          </a:p>
          <a:p>
            <a:pPr marL="0" indent="0">
              <a:buNone/>
            </a:pPr>
            <a:endParaRPr lang="en-GB" altLang="en-US" sz="2000" dirty="0" smtClean="0"/>
          </a:p>
        </p:txBody>
      </p:sp>
      <p:sp>
        <p:nvSpPr>
          <p:cNvPr id="7" name="Title 1"/>
          <p:cNvSpPr>
            <a:spLocks noGrp="1"/>
          </p:cNvSpPr>
          <p:nvPr>
            <p:ph type="title"/>
          </p:nvPr>
        </p:nvSpPr>
        <p:spPr>
          <a:xfrm>
            <a:off x="365760" y="135133"/>
            <a:ext cx="8325805" cy="1076030"/>
          </a:xfrm>
        </p:spPr>
        <p:txBody>
          <a:bodyPr/>
          <a:lstStyle/>
          <a:p>
            <a:r>
              <a:rPr lang="en-GB" dirty="0" smtClean="0"/>
              <a:t>Progress</a:t>
            </a:r>
            <a:endParaRPr lang="en-GB" dirty="0"/>
          </a:p>
        </p:txBody>
      </p:sp>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BBF9C8A5-3FA4-4862-BC2F-7FB7CFA9D489}" type="slidenum">
              <a:rPr lang="en-GB" smtClean="0"/>
              <a:pPr>
                <a:defRPr/>
              </a:pPr>
              <a:t>39</a:t>
            </a:fld>
            <a:endParaRPr lang="en-GB"/>
          </a:p>
        </p:txBody>
      </p:sp>
    </p:spTree>
    <p:extLst>
      <p:ext uri="{BB962C8B-B14F-4D97-AF65-F5344CB8AC3E}">
        <p14:creationId xmlns:p14="http://schemas.microsoft.com/office/powerpoint/2010/main" val="9654748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p:txBody>
          <a:bodyPr/>
          <a:lstStyle/>
          <a:p>
            <a:pPr eaLnBrk="1" hangingPunct="1"/>
            <a:r>
              <a:rPr lang="en-US" altLang="en-US" dirty="0" smtClean="0">
                <a:ea typeface="ＭＳ Ｐゴシック" pitchFamily="34" charset="-128"/>
              </a:rPr>
              <a:t>IEEE-SA Individual and Corporate Standards Development</a:t>
            </a:r>
          </a:p>
        </p:txBody>
      </p:sp>
      <p:sp>
        <p:nvSpPr>
          <p:cNvPr id="28675" name="Content Placeholder 2"/>
          <p:cNvSpPr>
            <a:spLocks noGrp="1"/>
          </p:cNvSpPr>
          <p:nvPr>
            <p:ph idx="4294967295"/>
          </p:nvPr>
        </p:nvSpPr>
        <p:spPr>
          <a:xfrm>
            <a:off x="956628" y="1588770"/>
            <a:ext cx="7772400" cy="4648200"/>
          </a:xfrm>
        </p:spPr>
        <p:txBody>
          <a:bodyPr/>
          <a:lstStyle/>
          <a:p>
            <a:pPr eaLnBrk="1" hangingPunct="1">
              <a:buFont typeface="Wingdings" pitchFamily="2" charset="2"/>
              <a:buNone/>
            </a:pPr>
            <a:r>
              <a:rPr lang="en-US" altLang="en-US" sz="2400" i="1" dirty="0" smtClean="0">
                <a:ea typeface="ＭＳ Ｐゴシック" pitchFamily="34" charset="-128"/>
              </a:rPr>
              <a:t>Open, </a:t>
            </a:r>
            <a:r>
              <a:rPr lang="en-US" altLang="en-US" sz="2400" i="1" dirty="0" smtClean="0">
                <a:ea typeface="ＭＳ Ｐゴシック" pitchFamily="34" charset="-128"/>
              </a:rPr>
              <a:t>consensus-based </a:t>
            </a:r>
            <a:r>
              <a:rPr lang="en-US" altLang="en-US" sz="2400" i="1" dirty="0" smtClean="0">
                <a:ea typeface="ＭＳ Ｐゴシック" pitchFamily="34" charset="-128"/>
              </a:rPr>
              <a:t>process</a:t>
            </a:r>
          </a:p>
          <a:p>
            <a:pPr eaLnBrk="1" hangingPunct="1">
              <a:lnSpc>
                <a:spcPct val="90000"/>
              </a:lnSpc>
            </a:pPr>
            <a:r>
              <a:rPr lang="en-US" altLang="en-US" sz="2000" dirty="0" smtClean="0">
                <a:ea typeface="ＭＳ Ｐゴシック" pitchFamily="34" charset="-128"/>
              </a:rPr>
              <a:t>Open – anybody can participate (payment of meeting fees may be needed)</a:t>
            </a:r>
          </a:p>
          <a:p>
            <a:pPr eaLnBrk="1" hangingPunct="1">
              <a:lnSpc>
                <a:spcPct val="90000"/>
              </a:lnSpc>
            </a:pPr>
            <a:r>
              <a:rPr lang="en-US" altLang="en-US" sz="2000" dirty="0" smtClean="0">
                <a:ea typeface="ＭＳ Ｐゴシック" pitchFamily="34" charset="-128"/>
              </a:rPr>
              <a:t>Individual </a:t>
            </a:r>
            <a:r>
              <a:rPr lang="en-US" altLang="en-US" sz="2000" dirty="0" smtClean="0">
                <a:ea typeface="ＭＳ Ｐゴシック" pitchFamily="34" charset="-128"/>
              </a:rPr>
              <a:t>standards development</a:t>
            </a:r>
          </a:p>
          <a:p>
            <a:pPr lvl="1" eaLnBrk="1" hangingPunct="1">
              <a:lnSpc>
                <a:spcPct val="90000"/>
              </a:lnSpc>
            </a:pPr>
            <a:r>
              <a:rPr lang="en-US" altLang="en-US" sz="2000" dirty="0" smtClean="0">
                <a:ea typeface="ＭＳ Ｐゴシック" pitchFamily="34" charset="-128"/>
              </a:rPr>
              <a:t>Each individual has one vote</a:t>
            </a:r>
            <a:endParaRPr lang="en-US" altLang="en-US" sz="2200" dirty="0" smtClean="0">
              <a:ea typeface="ＭＳ Ｐゴシック" pitchFamily="34" charset="-128"/>
            </a:endParaRPr>
          </a:p>
          <a:p>
            <a:pPr eaLnBrk="1" hangingPunct="1"/>
            <a:r>
              <a:rPr lang="en-US" altLang="en-US" sz="2000" dirty="0" smtClean="0">
                <a:ea typeface="ＭＳ Ｐゴシック" pitchFamily="34" charset="-128"/>
              </a:rPr>
              <a:t>Corporate standards development</a:t>
            </a:r>
          </a:p>
          <a:p>
            <a:pPr lvl="1" eaLnBrk="1" hangingPunct="1"/>
            <a:r>
              <a:rPr lang="en-US" altLang="en-US" sz="2000" dirty="0" smtClean="0">
                <a:ea typeface="ＭＳ Ｐゴシック" pitchFamily="34" charset="-128"/>
              </a:rPr>
              <a:t>One company/one vote</a:t>
            </a:r>
          </a:p>
          <a:p>
            <a:pPr eaLnBrk="1" hangingPunct="1">
              <a:lnSpc>
                <a:spcPct val="90000"/>
              </a:lnSpc>
            </a:pPr>
            <a:r>
              <a:rPr lang="en-US" altLang="en-US" sz="2000" dirty="0" smtClean="0">
                <a:ea typeface="ＭＳ Ｐゴシック" pitchFamily="34" charset="-128"/>
              </a:rPr>
              <a:t>Results </a:t>
            </a:r>
            <a:r>
              <a:rPr lang="en-US" altLang="en-US" sz="2000" dirty="0" smtClean="0">
                <a:ea typeface="ＭＳ Ｐゴシック" pitchFamily="34" charset="-128"/>
              </a:rPr>
              <a:t>frequently adopted by national, regional, and international standards bodies</a:t>
            </a:r>
          </a:p>
          <a:p>
            <a:pPr eaLnBrk="1" hangingPunct="1"/>
            <a:endParaRPr lang="en-US" altLang="en-US" sz="1200" dirty="0" smtClean="0">
              <a:ea typeface="ＭＳ Ｐゴシック" pitchFamily="34" charset="-128"/>
            </a:endParaRPr>
          </a:p>
          <a:p>
            <a:pPr eaLnBrk="1" hangingPunct="1"/>
            <a:endParaRPr lang="en-US" altLang="en-US" sz="1800" dirty="0" smtClean="0">
              <a:ea typeface="ＭＳ Ｐゴシック" pitchFamily="34" charset="-128"/>
            </a:endParaRPr>
          </a:p>
          <a:p>
            <a:pPr eaLnBrk="1" hangingPunct="1"/>
            <a:endParaRPr lang="en-US" altLang="en-US" sz="1800" dirty="0" smtClean="0">
              <a:ea typeface="ＭＳ Ｐゴシック" pitchFamily="34" charset="-128"/>
            </a:endParaRPr>
          </a:p>
        </p:txBody>
      </p:sp>
      <p:sp>
        <p:nvSpPr>
          <p:cNvPr id="4" name="Date Placeholder 3"/>
          <p:cNvSpPr>
            <a:spLocks noGrp="1"/>
          </p:cNvSpPr>
          <p:nvPr>
            <p:ph type="dt" sz="half" idx="11"/>
          </p:nvPr>
        </p:nvSpPr>
        <p:spPr/>
        <p:txBody>
          <a:bodyPr/>
          <a:lstStyle/>
          <a:p>
            <a:pPr>
              <a:defRPr/>
            </a:pPr>
            <a:r>
              <a:rPr lang="en-US" altLang="ja-JP" smtClean="0"/>
              <a:t>02 Sept 2015</a:t>
            </a:r>
            <a:endParaRPr lang="en-US" dirty="0"/>
          </a:p>
        </p:txBody>
      </p:sp>
      <p:sp>
        <p:nvSpPr>
          <p:cNvPr id="5" name="Slide Number Placeholder 4"/>
          <p:cNvSpPr>
            <a:spLocks noGrp="1"/>
          </p:cNvSpPr>
          <p:nvPr>
            <p:ph type="sldNum" sz="quarter" idx="10"/>
          </p:nvPr>
        </p:nvSpPr>
        <p:spPr/>
        <p:txBody>
          <a:bodyPr/>
          <a:lstStyle/>
          <a:p>
            <a:pPr>
              <a:defRPr/>
            </a:pPr>
            <a:fld id="{F0540D16-EBF5-0D44-A21F-B32E9F609578}" type="slidenum">
              <a:rPr lang="en-US" smtClean="0"/>
              <a:pPr>
                <a:defRPr/>
              </a:pPr>
              <a:t>4</a:t>
            </a:fld>
            <a:endParaRPr lang="en-US" dirty="0"/>
          </a:p>
        </p:txBody>
      </p:sp>
    </p:spTree>
    <p:extLst>
      <p:ext uri="{BB962C8B-B14F-4D97-AF65-F5344CB8AC3E}">
        <p14:creationId xmlns:p14="http://schemas.microsoft.com/office/powerpoint/2010/main" val="3294950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678538" y="1644650"/>
            <a:ext cx="4348231" cy="4849935"/>
          </a:xfrm>
          <a:noFill/>
        </p:spPr>
        <p:txBody>
          <a:bodyPr/>
          <a:lstStyle/>
          <a:p>
            <a:pPr marL="457200" indent="-457200"/>
            <a:r>
              <a:rPr lang="en-GB" altLang="en-US" sz="1800" dirty="0"/>
              <a:t>Support </a:t>
            </a:r>
            <a:r>
              <a:rPr lang="en-GB" altLang="en-US" sz="1800" dirty="0" smtClean="0"/>
              <a:t>multi-user (MU) </a:t>
            </a:r>
            <a:r>
              <a:rPr lang="en-GB" altLang="en-US" sz="1800" dirty="0"/>
              <a:t>transmissions both in the frequency and in the spatial domains</a:t>
            </a:r>
          </a:p>
          <a:p>
            <a:pPr marL="704850" lvl="1" indent="-457200"/>
            <a:r>
              <a:rPr lang="en-GB" altLang="en-US" sz="1600" dirty="0"/>
              <a:t>Extend IEEE 802.11ac DL MU-MIMO </a:t>
            </a:r>
            <a:r>
              <a:rPr lang="en-GB" altLang="en-US" sz="1600" dirty="0" smtClean="0"/>
              <a:t>to UL direction</a:t>
            </a:r>
            <a:endParaRPr lang="en-GB" altLang="en-US" sz="1600" dirty="0"/>
          </a:p>
          <a:p>
            <a:pPr marL="704850" lvl="1" indent="-457200"/>
            <a:r>
              <a:rPr lang="en-GB" altLang="en-US" sz="1600" dirty="0"/>
              <a:t>Introduce OFDMA PHY layer and  the associated scheduling to ensure per STA throughput.</a:t>
            </a:r>
          </a:p>
          <a:p>
            <a:pPr marL="704850" lvl="1" indent="-457200"/>
            <a:r>
              <a:rPr lang="en-GB" altLang="en-US" sz="1600" dirty="0"/>
              <a:t>MAC enhancements to support newly introduced </a:t>
            </a:r>
            <a:r>
              <a:rPr lang="en-GB" altLang="en-US" sz="1600" dirty="0" smtClean="0"/>
              <a:t>mechanisms</a:t>
            </a:r>
          </a:p>
          <a:p>
            <a:pPr marL="704850" lvl="1" indent="-457200"/>
            <a:r>
              <a:rPr lang="en-GB" altLang="en-US" sz="1600" dirty="0" smtClean="0"/>
              <a:t>Compatible with legacy devices.</a:t>
            </a:r>
          </a:p>
        </p:txBody>
      </p:sp>
      <p:sp>
        <p:nvSpPr>
          <p:cNvPr id="2" name="Title 1"/>
          <p:cNvSpPr>
            <a:spLocks noGrp="1"/>
          </p:cNvSpPr>
          <p:nvPr>
            <p:ph type="title"/>
          </p:nvPr>
        </p:nvSpPr>
        <p:spPr/>
        <p:txBody>
          <a:bodyPr/>
          <a:lstStyle/>
          <a:p>
            <a:r>
              <a:rPr lang="en-GB" dirty="0" smtClean="0"/>
              <a:t>Technical Highlights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pSp>
        <p:nvGrpSpPr>
          <p:cNvPr id="41" name="Group 40"/>
          <p:cNvGrpSpPr/>
          <p:nvPr/>
        </p:nvGrpSpPr>
        <p:grpSpPr>
          <a:xfrm>
            <a:off x="152400" y="1591408"/>
            <a:ext cx="4836757" cy="3541733"/>
            <a:chOff x="152400" y="304800"/>
            <a:chExt cx="8605798" cy="5053779"/>
          </a:xfrm>
        </p:grpSpPr>
        <p:cxnSp>
          <p:nvCxnSpPr>
            <p:cNvPr id="42" name="Straight Arrow Connector 41"/>
            <p:cNvCxnSpPr/>
            <p:nvPr/>
          </p:nvCxnSpPr>
          <p:spPr>
            <a:xfrm flipV="1">
              <a:off x="1828800" y="685800"/>
              <a:ext cx="0" cy="2743200"/>
            </a:xfrm>
            <a:prstGeom prst="straightConnector1">
              <a:avLst/>
            </a:prstGeom>
            <a:ln w="349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828800" y="3429000"/>
              <a:ext cx="6400800" cy="0"/>
            </a:xfrm>
            <a:prstGeom prst="straightConnector1">
              <a:avLst/>
            </a:prstGeom>
            <a:ln w="349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52400" y="3429000"/>
              <a:ext cx="1676400" cy="1676400"/>
            </a:xfrm>
            <a:prstGeom prst="straightConnector1">
              <a:avLst/>
            </a:prstGeom>
            <a:ln w="349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828800" y="2514600"/>
              <a:ext cx="5486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a:off x="1828800" y="1600200"/>
              <a:ext cx="5486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Left Brace 46"/>
            <p:cNvSpPr/>
            <p:nvPr/>
          </p:nvSpPr>
          <p:spPr>
            <a:xfrm>
              <a:off x="1066800" y="1600200"/>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48" name="Left Brace 47"/>
            <p:cNvSpPr/>
            <p:nvPr/>
          </p:nvSpPr>
          <p:spPr>
            <a:xfrm>
              <a:off x="1066800" y="2514600"/>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cxnSp>
          <p:nvCxnSpPr>
            <p:cNvPr id="49" name="Straight Connector 48"/>
            <p:cNvCxnSpPr/>
            <p:nvPr/>
          </p:nvCxnSpPr>
          <p:spPr>
            <a:xfrm>
              <a:off x="1828800" y="18288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28800" y="20574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28800" y="22860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447800" y="2895600"/>
              <a:ext cx="5486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a:off x="457200" y="3886200"/>
              <a:ext cx="5486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54" name="Straight Connector 53"/>
            <p:cNvCxnSpPr/>
            <p:nvPr/>
          </p:nvCxnSpPr>
          <p:spPr>
            <a:xfrm>
              <a:off x="2743200" y="1600200"/>
              <a:ext cx="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506117" y="1847050"/>
              <a:ext cx="881092" cy="410708"/>
            </a:xfrm>
            <a:prstGeom prst="rect">
              <a:avLst/>
            </a:prstGeom>
            <a:noFill/>
          </p:spPr>
          <p:txBody>
            <a:bodyPr wrap="none" rtlCol="0">
              <a:spAutoFit/>
            </a:bodyPr>
            <a:lstStyle/>
            <a:p>
              <a:r>
                <a:rPr lang="en-US" sz="900" dirty="0" smtClean="0"/>
                <a:t>20 MHz</a:t>
              </a:r>
              <a:endParaRPr lang="en-US" sz="900" dirty="0"/>
            </a:p>
          </p:txBody>
        </p:sp>
        <p:sp>
          <p:nvSpPr>
            <p:cNvPr id="56" name="TextBox 55"/>
            <p:cNvSpPr txBox="1"/>
            <p:nvPr/>
          </p:nvSpPr>
          <p:spPr>
            <a:xfrm>
              <a:off x="1778440" y="1066800"/>
              <a:ext cx="981708" cy="483090"/>
            </a:xfrm>
            <a:prstGeom prst="rect">
              <a:avLst/>
            </a:prstGeom>
            <a:noFill/>
          </p:spPr>
          <p:txBody>
            <a:bodyPr wrap="none" rtlCol="0">
              <a:spAutoFit/>
            </a:bodyPr>
            <a:lstStyle/>
            <a:p>
              <a:pPr algn="ctr"/>
              <a:r>
                <a:rPr lang="en-US" sz="800" dirty="0" smtClean="0"/>
                <a:t>PHY</a:t>
              </a:r>
            </a:p>
            <a:p>
              <a:pPr algn="ctr"/>
              <a:r>
                <a:rPr lang="en-US" sz="800" dirty="0" smtClean="0"/>
                <a:t>Header</a:t>
              </a:r>
              <a:endParaRPr lang="en-US" sz="800" dirty="0"/>
            </a:p>
          </p:txBody>
        </p:sp>
        <p:sp>
          <p:nvSpPr>
            <p:cNvPr id="57" name="TextBox 56"/>
            <p:cNvSpPr txBox="1"/>
            <p:nvPr/>
          </p:nvSpPr>
          <p:spPr>
            <a:xfrm>
              <a:off x="7924801" y="3505199"/>
              <a:ext cx="833397" cy="329379"/>
            </a:xfrm>
            <a:prstGeom prst="rect">
              <a:avLst/>
            </a:prstGeom>
            <a:noFill/>
          </p:spPr>
          <p:txBody>
            <a:bodyPr wrap="none" rtlCol="0">
              <a:spAutoFit/>
            </a:bodyPr>
            <a:lstStyle/>
            <a:p>
              <a:r>
                <a:rPr lang="en-US" sz="900" dirty="0" smtClean="0"/>
                <a:t>Time</a:t>
              </a:r>
              <a:endParaRPr lang="en-US" sz="900" dirty="0"/>
            </a:p>
          </p:txBody>
        </p:sp>
        <p:sp>
          <p:nvSpPr>
            <p:cNvPr id="58" name="TextBox 57"/>
            <p:cNvSpPr txBox="1"/>
            <p:nvPr/>
          </p:nvSpPr>
          <p:spPr>
            <a:xfrm>
              <a:off x="1828798" y="304800"/>
              <a:ext cx="784909" cy="329379"/>
            </a:xfrm>
            <a:prstGeom prst="rect">
              <a:avLst/>
            </a:prstGeom>
            <a:noFill/>
          </p:spPr>
          <p:txBody>
            <a:bodyPr wrap="none" rtlCol="0">
              <a:spAutoFit/>
            </a:bodyPr>
            <a:lstStyle/>
            <a:p>
              <a:r>
                <a:rPr lang="en-US" sz="900" dirty="0" smtClean="0"/>
                <a:t>Freq</a:t>
              </a:r>
              <a:endParaRPr lang="en-US" sz="900" dirty="0"/>
            </a:p>
          </p:txBody>
        </p:sp>
        <p:sp>
          <p:nvSpPr>
            <p:cNvPr id="59" name="TextBox 58"/>
            <p:cNvSpPr txBox="1"/>
            <p:nvPr/>
          </p:nvSpPr>
          <p:spPr>
            <a:xfrm>
              <a:off x="304800" y="5029200"/>
              <a:ext cx="950335" cy="329379"/>
            </a:xfrm>
            <a:prstGeom prst="rect">
              <a:avLst/>
            </a:prstGeom>
            <a:noFill/>
          </p:spPr>
          <p:txBody>
            <a:bodyPr wrap="none" rtlCol="0">
              <a:spAutoFit/>
            </a:bodyPr>
            <a:lstStyle/>
            <a:p>
              <a:r>
                <a:rPr lang="en-US" sz="900" dirty="0" smtClean="0"/>
                <a:t>Space</a:t>
              </a:r>
              <a:endParaRPr lang="en-US" sz="900" dirty="0"/>
            </a:p>
          </p:txBody>
        </p:sp>
        <p:sp>
          <p:nvSpPr>
            <p:cNvPr id="60" name="TextBox 59"/>
            <p:cNvSpPr txBox="1"/>
            <p:nvPr/>
          </p:nvSpPr>
          <p:spPr>
            <a:xfrm rot="16200000">
              <a:off x="506117" y="2837652"/>
              <a:ext cx="881092" cy="410708"/>
            </a:xfrm>
            <a:prstGeom prst="rect">
              <a:avLst/>
            </a:prstGeom>
            <a:noFill/>
          </p:spPr>
          <p:txBody>
            <a:bodyPr wrap="none" rtlCol="0">
              <a:spAutoFit/>
            </a:bodyPr>
            <a:lstStyle/>
            <a:p>
              <a:r>
                <a:rPr lang="en-US" sz="900" dirty="0" smtClean="0"/>
                <a:t>20 MHz</a:t>
              </a:r>
              <a:endParaRPr lang="en-US" sz="900" dirty="0"/>
            </a:p>
          </p:txBody>
        </p:sp>
        <p:sp>
          <p:nvSpPr>
            <p:cNvPr id="61" name="Right Brace 60"/>
            <p:cNvSpPr/>
            <p:nvPr/>
          </p:nvSpPr>
          <p:spPr>
            <a:xfrm>
              <a:off x="7315200" y="1600200"/>
              <a:ext cx="228600" cy="22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62" name="TextBox 61"/>
            <p:cNvSpPr txBox="1"/>
            <p:nvPr/>
          </p:nvSpPr>
          <p:spPr>
            <a:xfrm>
              <a:off x="4419601" y="1600200"/>
              <a:ext cx="890440" cy="263504"/>
            </a:xfrm>
            <a:prstGeom prst="rect">
              <a:avLst/>
            </a:prstGeom>
            <a:noFill/>
          </p:spPr>
          <p:txBody>
            <a:bodyPr wrap="none" rtlCol="0">
              <a:spAutoFit/>
            </a:bodyPr>
            <a:lstStyle/>
            <a:p>
              <a:r>
                <a:rPr lang="en-US" sz="600" dirty="0" smtClean="0"/>
                <a:t>STA#10</a:t>
              </a:r>
              <a:endParaRPr lang="en-US" sz="600" dirty="0"/>
            </a:p>
          </p:txBody>
        </p:sp>
        <p:sp>
          <p:nvSpPr>
            <p:cNvPr id="63" name="TextBox 62"/>
            <p:cNvSpPr txBox="1"/>
            <p:nvPr/>
          </p:nvSpPr>
          <p:spPr>
            <a:xfrm>
              <a:off x="4419601" y="1828800"/>
              <a:ext cx="890440" cy="263504"/>
            </a:xfrm>
            <a:prstGeom prst="rect">
              <a:avLst/>
            </a:prstGeom>
            <a:noFill/>
          </p:spPr>
          <p:txBody>
            <a:bodyPr wrap="none" rtlCol="0">
              <a:spAutoFit/>
            </a:bodyPr>
            <a:lstStyle/>
            <a:p>
              <a:r>
                <a:rPr lang="en-US" sz="600" dirty="0" smtClean="0"/>
                <a:t>STA#35</a:t>
              </a:r>
              <a:endParaRPr lang="en-US" sz="600" dirty="0"/>
            </a:p>
          </p:txBody>
        </p:sp>
        <p:sp>
          <p:nvSpPr>
            <p:cNvPr id="64" name="TextBox 63"/>
            <p:cNvSpPr txBox="1"/>
            <p:nvPr/>
          </p:nvSpPr>
          <p:spPr>
            <a:xfrm>
              <a:off x="4419601" y="2285999"/>
              <a:ext cx="890440" cy="263504"/>
            </a:xfrm>
            <a:prstGeom prst="rect">
              <a:avLst/>
            </a:prstGeom>
            <a:noFill/>
          </p:spPr>
          <p:txBody>
            <a:bodyPr wrap="none" rtlCol="0">
              <a:spAutoFit/>
            </a:bodyPr>
            <a:lstStyle/>
            <a:p>
              <a:r>
                <a:rPr lang="en-US" sz="600" dirty="0" smtClean="0"/>
                <a:t>STA#54</a:t>
              </a:r>
              <a:endParaRPr lang="en-US" sz="600" dirty="0"/>
            </a:p>
          </p:txBody>
        </p:sp>
        <p:sp>
          <p:nvSpPr>
            <p:cNvPr id="65" name="TextBox 64"/>
            <p:cNvSpPr txBox="1"/>
            <p:nvPr/>
          </p:nvSpPr>
          <p:spPr>
            <a:xfrm>
              <a:off x="4419601" y="2057399"/>
              <a:ext cx="890440" cy="263504"/>
            </a:xfrm>
            <a:prstGeom prst="rect">
              <a:avLst/>
            </a:prstGeom>
            <a:noFill/>
          </p:spPr>
          <p:txBody>
            <a:bodyPr wrap="none" rtlCol="0">
              <a:spAutoFit/>
            </a:bodyPr>
            <a:lstStyle/>
            <a:p>
              <a:r>
                <a:rPr lang="en-US" sz="600" dirty="0" smtClean="0"/>
                <a:t>STA#26</a:t>
              </a:r>
              <a:endParaRPr lang="en-US" sz="600" dirty="0"/>
            </a:p>
          </p:txBody>
        </p:sp>
        <p:sp>
          <p:nvSpPr>
            <p:cNvPr id="66" name="TextBox 65"/>
            <p:cNvSpPr txBox="1"/>
            <p:nvPr/>
          </p:nvSpPr>
          <p:spPr>
            <a:xfrm>
              <a:off x="7379153" y="1447799"/>
              <a:ext cx="676528" cy="395256"/>
            </a:xfrm>
            <a:prstGeom prst="rect">
              <a:avLst/>
            </a:prstGeom>
            <a:noFill/>
          </p:spPr>
          <p:txBody>
            <a:bodyPr wrap="none" rtlCol="0">
              <a:spAutoFit/>
            </a:bodyPr>
            <a:lstStyle/>
            <a:p>
              <a:pPr algn="ctr"/>
              <a:r>
                <a:rPr lang="en-US" sz="600" dirty="0" smtClean="0"/>
                <a:t>Sub-</a:t>
              </a:r>
            </a:p>
            <a:p>
              <a:pPr algn="ctr"/>
              <a:r>
                <a:rPr lang="en-US" sz="600" dirty="0" smtClean="0"/>
                <a:t>Band</a:t>
              </a:r>
              <a:endParaRPr lang="en-US" sz="600" dirty="0"/>
            </a:p>
          </p:txBody>
        </p:sp>
        <p:sp>
          <p:nvSpPr>
            <p:cNvPr id="67" name="TextBox 66"/>
            <p:cNvSpPr txBox="1"/>
            <p:nvPr/>
          </p:nvSpPr>
          <p:spPr>
            <a:xfrm>
              <a:off x="4267199" y="1066800"/>
              <a:ext cx="1161393" cy="329379"/>
            </a:xfrm>
            <a:prstGeom prst="rect">
              <a:avLst/>
            </a:prstGeom>
            <a:noFill/>
          </p:spPr>
          <p:txBody>
            <a:bodyPr wrap="none" rtlCol="0">
              <a:spAutoFit/>
            </a:bodyPr>
            <a:lstStyle/>
            <a:p>
              <a:r>
                <a:rPr lang="en-US" sz="900" b="1" dirty="0" smtClean="0">
                  <a:solidFill>
                    <a:srgbClr val="00B0F0"/>
                  </a:solidFill>
                </a:rPr>
                <a:t>OFDMA</a:t>
              </a:r>
              <a:endParaRPr lang="en-US" sz="900" b="1" dirty="0">
                <a:solidFill>
                  <a:srgbClr val="00B0F0"/>
                </a:solidFill>
              </a:endParaRPr>
            </a:p>
          </p:txBody>
        </p:sp>
        <p:sp>
          <p:nvSpPr>
            <p:cNvPr id="68" name="TextBox 67"/>
            <p:cNvSpPr txBox="1"/>
            <p:nvPr/>
          </p:nvSpPr>
          <p:spPr>
            <a:xfrm>
              <a:off x="6568990" y="2514599"/>
              <a:ext cx="850510" cy="263504"/>
            </a:xfrm>
            <a:prstGeom prst="rect">
              <a:avLst/>
            </a:prstGeom>
            <a:noFill/>
          </p:spPr>
          <p:txBody>
            <a:bodyPr wrap="none" rtlCol="0">
              <a:spAutoFit/>
            </a:bodyPr>
            <a:lstStyle/>
            <a:p>
              <a:r>
                <a:rPr lang="en-US" sz="600" dirty="0" smtClean="0"/>
                <a:t>STA #3</a:t>
              </a:r>
              <a:endParaRPr lang="en-US" sz="600" dirty="0"/>
            </a:p>
          </p:txBody>
        </p:sp>
        <p:sp>
          <p:nvSpPr>
            <p:cNvPr id="69" name="TextBox 68"/>
            <p:cNvSpPr txBox="1"/>
            <p:nvPr/>
          </p:nvSpPr>
          <p:spPr>
            <a:xfrm>
              <a:off x="6200409" y="2895599"/>
              <a:ext cx="850510" cy="263504"/>
            </a:xfrm>
            <a:prstGeom prst="rect">
              <a:avLst/>
            </a:prstGeom>
            <a:noFill/>
          </p:spPr>
          <p:txBody>
            <a:bodyPr wrap="none" rtlCol="0">
              <a:spAutoFit/>
            </a:bodyPr>
            <a:lstStyle/>
            <a:p>
              <a:r>
                <a:rPr lang="en-US" sz="600" dirty="0" smtClean="0"/>
                <a:t>STA #8</a:t>
              </a:r>
              <a:endParaRPr lang="en-US" sz="600" dirty="0"/>
            </a:p>
          </p:txBody>
        </p:sp>
        <p:sp>
          <p:nvSpPr>
            <p:cNvPr id="70" name="TextBox 69"/>
            <p:cNvSpPr txBox="1"/>
            <p:nvPr/>
          </p:nvSpPr>
          <p:spPr>
            <a:xfrm>
              <a:off x="5122874" y="3886199"/>
              <a:ext cx="938926" cy="263504"/>
            </a:xfrm>
            <a:prstGeom prst="rect">
              <a:avLst/>
            </a:prstGeom>
            <a:noFill/>
          </p:spPr>
          <p:txBody>
            <a:bodyPr wrap="none" rtlCol="0">
              <a:spAutoFit/>
            </a:bodyPr>
            <a:lstStyle/>
            <a:p>
              <a:r>
                <a:rPr lang="en-US" sz="600" dirty="0" smtClean="0"/>
                <a:t>STA #19</a:t>
              </a:r>
              <a:endParaRPr lang="en-US" sz="600" dirty="0"/>
            </a:p>
          </p:txBody>
        </p:sp>
        <p:sp>
          <p:nvSpPr>
            <p:cNvPr id="71" name="TextBox 70"/>
            <p:cNvSpPr txBox="1"/>
            <p:nvPr/>
          </p:nvSpPr>
          <p:spPr>
            <a:xfrm>
              <a:off x="1828798" y="2514599"/>
              <a:ext cx="864769" cy="285463"/>
            </a:xfrm>
            <a:prstGeom prst="rect">
              <a:avLst/>
            </a:prstGeom>
            <a:noFill/>
          </p:spPr>
          <p:txBody>
            <a:bodyPr wrap="none" rtlCol="0">
              <a:spAutoFit/>
            </a:bodyPr>
            <a:lstStyle/>
            <a:p>
              <a:r>
                <a:rPr lang="en-US" sz="700" dirty="0" smtClean="0">
                  <a:solidFill>
                    <a:schemeClr val="accent2">
                      <a:lumMod val="75000"/>
                    </a:schemeClr>
                  </a:solidFill>
                </a:rPr>
                <a:t>SS 1,2</a:t>
              </a:r>
              <a:endParaRPr lang="en-US" sz="700" dirty="0">
                <a:solidFill>
                  <a:schemeClr val="accent2">
                    <a:lumMod val="75000"/>
                  </a:schemeClr>
                </a:solidFill>
              </a:endParaRPr>
            </a:p>
          </p:txBody>
        </p:sp>
        <p:sp>
          <p:nvSpPr>
            <p:cNvPr id="72" name="TextBox 71"/>
            <p:cNvSpPr txBox="1"/>
            <p:nvPr/>
          </p:nvSpPr>
          <p:spPr>
            <a:xfrm>
              <a:off x="1447800" y="2895599"/>
              <a:ext cx="1024490" cy="285463"/>
            </a:xfrm>
            <a:prstGeom prst="rect">
              <a:avLst/>
            </a:prstGeom>
            <a:noFill/>
          </p:spPr>
          <p:txBody>
            <a:bodyPr wrap="none" rtlCol="0">
              <a:spAutoFit/>
            </a:bodyPr>
            <a:lstStyle/>
            <a:p>
              <a:r>
                <a:rPr lang="en-US" sz="700" dirty="0" smtClean="0">
                  <a:solidFill>
                    <a:schemeClr val="accent2">
                      <a:lumMod val="75000"/>
                    </a:schemeClr>
                  </a:solidFill>
                </a:rPr>
                <a:t>SS 3,4,5</a:t>
              </a:r>
              <a:endParaRPr lang="en-US" sz="700" dirty="0">
                <a:solidFill>
                  <a:schemeClr val="accent2">
                    <a:lumMod val="75000"/>
                  </a:schemeClr>
                </a:solidFill>
              </a:endParaRPr>
            </a:p>
          </p:txBody>
        </p:sp>
        <p:sp>
          <p:nvSpPr>
            <p:cNvPr id="73" name="TextBox 72"/>
            <p:cNvSpPr txBox="1"/>
            <p:nvPr/>
          </p:nvSpPr>
          <p:spPr>
            <a:xfrm>
              <a:off x="457200" y="3886199"/>
              <a:ext cx="705049" cy="285463"/>
            </a:xfrm>
            <a:prstGeom prst="rect">
              <a:avLst/>
            </a:prstGeom>
            <a:noFill/>
          </p:spPr>
          <p:txBody>
            <a:bodyPr wrap="none" rtlCol="0">
              <a:spAutoFit/>
            </a:bodyPr>
            <a:lstStyle/>
            <a:p>
              <a:r>
                <a:rPr lang="en-US" sz="700" dirty="0" smtClean="0">
                  <a:solidFill>
                    <a:schemeClr val="accent2">
                      <a:lumMod val="75000"/>
                    </a:schemeClr>
                  </a:solidFill>
                </a:rPr>
                <a:t>SS 6</a:t>
              </a:r>
              <a:endParaRPr lang="en-US" sz="700" dirty="0">
                <a:solidFill>
                  <a:schemeClr val="accent2">
                    <a:lumMod val="75000"/>
                  </a:schemeClr>
                </a:solidFill>
              </a:endParaRPr>
            </a:p>
          </p:txBody>
        </p:sp>
        <p:sp>
          <p:nvSpPr>
            <p:cNvPr id="74" name="TextBox 73"/>
            <p:cNvSpPr txBox="1"/>
            <p:nvPr/>
          </p:nvSpPr>
          <p:spPr>
            <a:xfrm>
              <a:off x="3657600" y="4876800"/>
              <a:ext cx="1460869" cy="329379"/>
            </a:xfrm>
            <a:prstGeom prst="rect">
              <a:avLst/>
            </a:prstGeom>
            <a:noFill/>
          </p:spPr>
          <p:txBody>
            <a:bodyPr wrap="none" rtlCol="0">
              <a:spAutoFit/>
            </a:bodyPr>
            <a:lstStyle/>
            <a:p>
              <a:r>
                <a:rPr lang="en-US" sz="900" b="1" dirty="0" smtClean="0">
                  <a:solidFill>
                    <a:srgbClr val="00B0F0"/>
                  </a:solidFill>
                </a:rPr>
                <a:t>MU-MIMO</a:t>
              </a:r>
              <a:endParaRPr lang="en-US" sz="900" b="1" dirty="0">
                <a:solidFill>
                  <a:srgbClr val="00B0F0"/>
                </a:solidFill>
              </a:endParaRPr>
            </a:p>
          </p:txBody>
        </p:sp>
        <p:sp>
          <p:nvSpPr>
            <p:cNvPr id="75" name="Right Brace 74"/>
            <p:cNvSpPr/>
            <p:nvPr/>
          </p:nvSpPr>
          <p:spPr>
            <a:xfrm>
              <a:off x="7315200" y="1828800"/>
              <a:ext cx="228600" cy="22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76" name="Right Brace 75"/>
            <p:cNvSpPr/>
            <p:nvPr/>
          </p:nvSpPr>
          <p:spPr>
            <a:xfrm>
              <a:off x="7315200" y="2057400"/>
              <a:ext cx="228600" cy="22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77" name="Right Brace 76"/>
            <p:cNvSpPr/>
            <p:nvPr/>
          </p:nvSpPr>
          <p:spPr>
            <a:xfrm>
              <a:off x="7315200" y="2286000"/>
              <a:ext cx="228600" cy="22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cxnSp>
          <p:nvCxnSpPr>
            <p:cNvPr id="78" name="Straight Connector 77"/>
            <p:cNvCxnSpPr/>
            <p:nvPr/>
          </p:nvCxnSpPr>
          <p:spPr>
            <a:xfrm>
              <a:off x="2362200" y="28956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371600" y="3886200"/>
              <a:ext cx="0" cy="914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Date Placeholder 5"/>
          <p:cNvSpPr>
            <a:spLocks noGrp="1"/>
          </p:cNvSpPr>
          <p:nvPr>
            <p:ph type="dt" sz="half" idx="24"/>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40</a:t>
            </a:fld>
            <a:endParaRPr lang="en-US" dirty="0"/>
          </a:p>
        </p:txBody>
      </p:sp>
    </p:spTree>
    <p:extLst>
      <p:ext uri="{BB962C8B-B14F-4D97-AF65-F5344CB8AC3E}">
        <p14:creationId xmlns:p14="http://schemas.microsoft.com/office/powerpoint/2010/main" val="40607908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pPr algn="ctr"/>
            <a:r>
              <a:rPr lang="en-US" dirty="0" err="1" smtClean="0"/>
              <a:t>TGay</a:t>
            </a:r>
            <a:endParaRPr lang="en-US" dirty="0"/>
          </a:p>
        </p:txBody>
      </p:sp>
      <p:sp>
        <p:nvSpPr>
          <p:cNvPr id="8" name="Date Placeholder 7"/>
          <p:cNvSpPr>
            <a:spLocks noGrp="1"/>
          </p:cNvSpPr>
          <p:nvPr>
            <p:ph type="dt" sz="half" idx="11"/>
          </p:nvPr>
        </p:nvSpPr>
        <p:spPr/>
        <p:txBody>
          <a:bodyPr/>
          <a:lstStyle/>
          <a:p>
            <a:pPr>
              <a:defRPr/>
            </a:pPr>
            <a:r>
              <a:rPr lang="en-US" altLang="ja-JP" smtClean="0"/>
              <a:t>02 Sept 2015</a:t>
            </a:r>
            <a:endParaRPr lang="en-US" dirty="0"/>
          </a:p>
        </p:txBody>
      </p:sp>
      <p:sp>
        <p:nvSpPr>
          <p:cNvPr id="9" name="Slide Number Placeholder 8"/>
          <p:cNvSpPr>
            <a:spLocks noGrp="1"/>
          </p:cNvSpPr>
          <p:nvPr>
            <p:ph type="sldNum" sz="quarter" idx="10"/>
          </p:nvPr>
        </p:nvSpPr>
        <p:spPr/>
        <p:txBody>
          <a:bodyPr/>
          <a:lstStyle/>
          <a:p>
            <a:pPr>
              <a:defRPr/>
            </a:pPr>
            <a:fld id="{FF742EE6-F228-A848-AAD6-425DE94CFCF2}" type="slidenum">
              <a:rPr lang="en-US" smtClean="0"/>
              <a:pPr>
                <a:defRPr/>
              </a:pPr>
              <a:t>41</a:t>
            </a:fld>
            <a:endParaRPr lang="en-US" dirty="0"/>
          </a:p>
        </p:txBody>
      </p:sp>
    </p:spTree>
    <p:extLst>
      <p:ext uri="{BB962C8B-B14F-4D97-AF65-F5344CB8AC3E}">
        <p14:creationId xmlns:p14="http://schemas.microsoft.com/office/powerpoint/2010/main" val="1798055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Purpose</a:t>
            </a:r>
            <a:endParaRPr lang="en-US" dirty="0"/>
          </a:p>
        </p:txBody>
      </p:sp>
      <p:sp>
        <p:nvSpPr>
          <p:cNvPr id="6" name="Content Placeholder 5"/>
          <p:cNvSpPr>
            <a:spLocks noGrp="1"/>
          </p:cNvSpPr>
          <p:nvPr>
            <p:ph sz="quarter" idx="14"/>
          </p:nvPr>
        </p:nvSpPr>
        <p:spPr/>
        <p:txBody>
          <a:bodyPr/>
          <a:lstStyle/>
          <a:p>
            <a:r>
              <a:rPr lang="en-HK" dirty="0" smtClean="0"/>
              <a:t>Expected </a:t>
            </a:r>
            <a:r>
              <a:rPr lang="en-HK" dirty="0"/>
              <a:t>to </a:t>
            </a:r>
            <a:r>
              <a:rPr lang="en-HK" dirty="0" smtClean="0"/>
              <a:t>develop mode </a:t>
            </a:r>
            <a:r>
              <a:rPr lang="en-HK" dirty="0"/>
              <a:t>of operation capable of supporting a maximum throughput of at least 20 gigabits per second (measured at the MAC data service access point), while maintaining or </a:t>
            </a:r>
            <a:r>
              <a:rPr lang="en-HK" dirty="0" smtClean="0"/>
              <a:t>improving </a:t>
            </a:r>
            <a:r>
              <a:rPr lang="en-HK" dirty="0"/>
              <a:t>the power efficiency per station.  </a:t>
            </a:r>
            <a:endParaRPr lang="en-HK" dirty="0" smtClean="0"/>
          </a:p>
          <a:p>
            <a:endParaRPr lang="en-HK" dirty="0" smtClean="0"/>
          </a:p>
          <a:p>
            <a:endParaRPr lang="en-HK" dirty="0" smtClean="0"/>
          </a:p>
          <a:p>
            <a:endParaRPr lang="en-HK" dirty="0"/>
          </a:p>
        </p:txBody>
      </p:sp>
      <p:graphicFrame>
        <p:nvGraphicFramePr>
          <p:cNvPr id="9" name="Table 8"/>
          <p:cNvGraphicFramePr>
            <a:graphicFrameLocks noGrp="1"/>
          </p:cNvGraphicFramePr>
          <p:nvPr>
            <p:extLst>
              <p:ext uri="{D42A27DB-BD31-4B8C-83A1-F6EECF244321}">
                <p14:modId xmlns:p14="http://schemas.microsoft.com/office/powerpoint/2010/main" val="3083602835"/>
              </p:ext>
            </p:extLst>
          </p:nvPr>
        </p:nvGraphicFramePr>
        <p:xfrm>
          <a:off x="365125" y="3976529"/>
          <a:ext cx="8326438" cy="1280160"/>
        </p:xfrm>
        <a:graphic>
          <a:graphicData uri="http://schemas.openxmlformats.org/drawingml/2006/table">
            <a:tbl>
              <a:tblPr/>
              <a:tblGrid>
                <a:gridCol w="3590925"/>
                <a:gridCol w="4735513"/>
              </a:tblGrid>
              <a:tr h="0">
                <a:tc>
                  <a:txBody>
                    <a:bodyPr/>
                    <a:lstStyle/>
                    <a:p>
                      <a:r>
                        <a:rPr lang="en-HK" dirty="0">
                          <a:effectLst/>
                        </a:rPr>
                        <a:t>Project Authorization </a:t>
                      </a:r>
                      <a:r>
                        <a:rPr lang="en-HK" dirty="0" smtClean="0">
                          <a:effectLst/>
                        </a:rPr>
                        <a:t>Request </a:t>
                      </a:r>
                      <a:r>
                        <a:rPr lang="en-HK" dirty="0">
                          <a:effectLst/>
                        </a:rPr>
                        <a:t>(PAR)</a:t>
                      </a:r>
                    </a:p>
                  </a:txBody>
                  <a:tcPr anchor="ctr">
                    <a:lnL>
                      <a:noFill/>
                    </a:lnL>
                    <a:lnR>
                      <a:noFill/>
                    </a:lnR>
                    <a:lnT>
                      <a:noFill/>
                    </a:lnT>
                    <a:lnB>
                      <a:noFill/>
                    </a:lnB>
                    <a:solidFill>
                      <a:srgbClr val="FFFFFF"/>
                    </a:solidFill>
                  </a:tcPr>
                </a:tc>
                <a:tc>
                  <a:txBody>
                    <a:bodyPr/>
                    <a:lstStyle/>
                    <a:p>
                      <a:r>
                        <a:rPr lang="en-HK" dirty="0">
                          <a:hlinkClick r:id="rId2"/>
                        </a:rPr>
                        <a:t>11-14/1151r8</a:t>
                      </a:r>
                      <a:r>
                        <a:rPr lang="en-HK" dirty="0"/>
                        <a:t>   </a:t>
                      </a:r>
                    </a:p>
                  </a:txBody>
                  <a:tcPr anchor="ctr">
                    <a:lnL>
                      <a:noFill/>
                    </a:lnL>
                    <a:lnR>
                      <a:noFill/>
                    </a:lnR>
                    <a:lnT>
                      <a:noFill/>
                    </a:lnT>
                    <a:lnB>
                      <a:noFill/>
                    </a:lnB>
                    <a:solidFill>
                      <a:srgbClr val="FFFFFF"/>
                    </a:solidFill>
                  </a:tcPr>
                </a:tc>
              </a:tr>
              <a:tr h="0">
                <a:tc>
                  <a:txBody>
                    <a:bodyPr/>
                    <a:lstStyle/>
                    <a:p>
                      <a:r>
                        <a:rPr lang="en-HK">
                          <a:effectLst/>
                        </a:rPr>
                        <a:t>Critera for Standards Development (CSD)</a:t>
                      </a:r>
                    </a:p>
                  </a:txBody>
                  <a:tcPr anchor="ctr">
                    <a:lnL>
                      <a:noFill/>
                    </a:lnL>
                    <a:lnR>
                      <a:noFill/>
                    </a:lnR>
                    <a:lnT>
                      <a:noFill/>
                    </a:lnT>
                    <a:lnB>
                      <a:noFill/>
                    </a:lnB>
                    <a:solidFill>
                      <a:srgbClr val="FFFFFF"/>
                    </a:solidFill>
                  </a:tcPr>
                </a:tc>
                <a:tc>
                  <a:txBody>
                    <a:bodyPr/>
                    <a:lstStyle/>
                    <a:p>
                      <a:r>
                        <a:rPr lang="en-HK" dirty="0">
                          <a:hlinkClick r:id="rId3"/>
                        </a:rPr>
                        <a:t>11-14/1152r8</a:t>
                      </a:r>
                      <a:r>
                        <a:rPr lang="en-HK" dirty="0"/>
                        <a:t>   </a:t>
                      </a:r>
                    </a:p>
                  </a:txBody>
                  <a:tcPr anchor="ctr">
                    <a:lnL>
                      <a:noFill/>
                    </a:lnL>
                    <a:lnR>
                      <a:noFill/>
                    </a:lnR>
                    <a:lnT>
                      <a:noFill/>
                    </a:lnT>
                    <a:lnB>
                      <a:noFill/>
                    </a:lnB>
                    <a:solidFill>
                      <a:srgbClr val="FFFFFF"/>
                    </a:solidFill>
                  </a:tcPr>
                </a:tc>
              </a:tr>
            </a:tbl>
          </a:graphicData>
        </a:graphic>
      </p:graphicFrame>
      <p:sp>
        <p:nvSpPr>
          <p:cNvPr id="10" name="Rectangle 2">
            <a:hlinkClick r:id="rId3"/>
          </p:cNvPr>
          <p:cNvSpPr>
            <a:spLocks noChangeArrowheads="1"/>
          </p:cNvSpPr>
          <p:nvPr/>
        </p:nvSpPr>
        <p:spPr bwMode="auto">
          <a:xfrm>
            <a:off x="365125" y="319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Date Placeholder 10"/>
          <p:cNvSpPr>
            <a:spLocks noGrp="1"/>
          </p:cNvSpPr>
          <p:nvPr>
            <p:ph type="dt" sz="half" idx="16"/>
          </p:nvPr>
        </p:nvSpPr>
        <p:spPr/>
        <p:txBody>
          <a:bodyPr/>
          <a:lstStyle/>
          <a:p>
            <a:pPr>
              <a:defRPr/>
            </a:pPr>
            <a:r>
              <a:rPr lang="en-US" altLang="ja-JP" smtClean="0"/>
              <a:t>02 Sept 2015</a:t>
            </a:r>
            <a:endParaRPr lang="en-US" dirty="0"/>
          </a:p>
        </p:txBody>
      </p:sp>
      <p:sp>
        <p:nvSpPr>
          <p:cNvPr id="12" name="Slide Number Placeholder 11"/>
          <p:cNvSpPr>
            <a:spLocks noGrp="1"/>
          </p:cNvSpPr>
          <p:nvPr>
            <p:ph type="sldNum" sz="quarter" idx="15"/>
          </p:nvPr>
        </p:nvSpPr>
        <p:spPr/>
        <p:txBody>
          <a:bodyPr/>
          <a:lstStyle/>
          <a:p>
            <a:pPr>
              <a:defRPr/>
            </a:pPr>
            <a:fld id="{1F2884EB-C6E3-684C-A39B-0E652C4E0E60}" type="slidenum">
              <a:rPr lang="en-US" smtClean="0"/>
              <a:pPr>
                <a:defRPr/>
              </a:pPr>
              <a:t>42</a:t>
            </a:fld>
            <a:endParaRPr lang="en-US" dirty="0"/>
          </a:p>
        </p:txBody>
      </p:sp>
    </p:spTree>
    <p:extLst>
      <p:ext uri="{BB962C8B-B14F-4D97-AF65-F5344CB8AC3E}">
        <p14:creationId xmlns:p14="http://schemas.microsoft.com/office/powerpoint/2010/main" val="1387759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sz="quarter" idx="14"/>
          </p:nvPr>
        </p:nvSpPr>
        <p:spPr/>
        <p:txBody>
          <a:bodyPr/>
          <a:lstStyle/>
          <a:p>
            <a:r>
              <a:rPr lang="en-US" dirty="0" smtClean="0"/>
              <a:t>New Task Group </a:t>
            </a:r>
          </a:p>
          <a:p>
            <a:pPr lvl="1"/>
            <a:r>
              <a:rPr lang="en-US" dirty="0" smtClean="0"/>
              <a:t>Initial Task Group Meeting May 2015</a:t>
            </a:r>
          </a:p>
          <a:p>
            <a:r>
              <a:rPr lang="en-US" dirty="0" smtClean="0"/>
              <a:t>July Session 14 presentations made</a:t>
            </a:r>
          </a:p>
          <a:p>
            <a:endParaRPr lang="en-US" dirty="0"/>
          </a:p>
        </p:txBody>
      </p:sp>
      <p:sp>
        <p:nvSpPr>
          <p:cNvPr id="6" name="Date Placeholder 5"/>
          <p:cNvSpPr>
            <a:spLocks noGrp="1"/>
          </p:cNvSpPr>
          <p:nvPr>
            <p:ph type="dt" sz="half" idx="16"/>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5"/>
          </p:nvPr>
        </p:nvSpPr>
        <p:spPr/>
        <p:txBody>
          <a:bodyPr/>
          <a:lstStyle/>
          <a:p>
            <a:pPr>
              <a:defRPr/>
            </a:pPr>
            <a:fld id="{1F2884EB-C6E3-684C-A39B-0E652C4E0E60}" type="slidenum">
              <a:rPr lang="en-US" smtClean="0"/>
              <a:pPr>
                <a:defRPr/>
              </a:pPr>
              <a:t>43</a:t>
            </a:fld>
            <a:endParaRPr lang="en-US" dirty="0"/>
          </a:p>
        </p:txBody>
      </p:sp>
    </p:spTree>
    <p:extLst>
      <p:ext uri="{BB962C8B-B14F-4D97-AF65-F5344CB8AC3E}">
        <p14:creationId xmlns:p14="http://schemas.microsoft.com/office/powerpoint/2010/main" val="2227907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Technical highlights</a:t>
            </a:r>
            <a:endParaRPr lang="en-GB" dirty="0"/>
          </a:p>
        </p:txBody>
      </p:sp>
      <p:sp>
        <p:nvSpPr>
          <p:cNvPr id="3" name="Content Placeholder 2"/>
          <p:cNvSpPr>
            <a:spLocks noGrp="1"/>
          </p:cNvSpPr>
          <p:nvPr>
            <p:ph sz="quarter" idx="14"/>
          </p:nvPr>
        </p:nvSpPr>
        <p:spPr/>
        <p:txBody>
          <a:bodyPr/>
          <a:lstStyle/>
          <a:p>
            <a:r>
              <a:rPr lang="en-GB" dirty="0" smtClean="0"/>
              <a:t>Current generation 60 GHz (802.11ad) achieves 7Gbps</a:t>
            </a:r>
          </a:p>
          <a:p>
            <a:endParaRPr lang="en-GB" dirty="0"/>
          </a:p>
          <a:p>
            <a:r>
              <a:rPr lang="en-GB" dirty="0" smtClean="0"/>
              <a:t>Next Generation 60 GHz increases throughput,  range and reliability</a:t>
            </a:r>
          </a:p>
          <a:p>
            <a:endParaRPr lang="en-GB" dirty="0"/>
          </a:p>
          <a:p>
            <a:r>
              <a:rPr lang="en-GB" dirty="0" smtClean="0"/>
              <a:t>Technical approaches are likely to include channel bonding </a:t>
            </a:r>
            <a:r>
              <a:rPr lang="en-GB" smtClean="0"/>
              <a:t>and MIMO </a:t>
            </a:r>
            <a:endParaRPr lang="en-GB" dirty="0"/>
          </a:p>
        </p:txBody>
      </p:sp>
      <p:sp>
        <p:nvSpPr>
          <p:cNvPr id="7" name="Date Placeholder 6"/>
          <p:cNvSpPr>
            <a:spLocks noGrp="1"/>
          </p:cNvSpPr>
          <p:nvPr>
            <p:ph type="dt" sz="half" idx="16"/>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44</a:t>
            </a:fld>
            <a:endParaRPr lang="en-US" dirty="0"/>
          </a:p>
        </p:txBody>
      </p:sp>
    </p:spTree>
    <p:extLst>
      <p:ext uri="{BB962C8B-B14F-4D97-AF65-F5344CB8AC3E}">
        <p14:creationId xmlns:p14="http://schemas.microsoft.com/office/powerpoint/2010/main" val="546483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pPr algn="ctr"/>
            <a:r>
              <a:rPr lang="en-US" dirty="0" err="1" smtClean="0"/>
              <a:t>TGaz</a:t>
            </a:r>
            <a:endParaRPr lang="en-US" dirty="0"/>
          </a:p>
        </p:txBody>
      </p:sp>
      <p:sp>
        <p:nvSpPr>
          <p:cNvPr id="8" name="Date Placeholder 7"/>
          <p:cNvSpPr>
            <a:spLocks noGrp="1"/>
          </p:cNvSpPr>
          <p:nvPr>
            <p:ph type="dt" sz="half" idx="11"/>
          </p:nvPr>
        </p:nvSpPr>
        <p:spPr/>
        <p:txBody>
          <a:bodyPr/>
          <a:lstStyle/>
          <a:p>
            <a:pPr>
              <a:defRPr/>
            </a:pPr>
            <a:r>
              <a:rPr lang="en-US" altLang="ja-JP" smtClean="0"/>
              <a:t>02 Sept 2015</a:t>
            </a:r>
            <a:endParaRPr lang="en-US" dirty="0"/>
          </a:p>
        </p:txBody>
      </p:sp>
      <p:sp>
        <p:nvSpPr>
          <p:cNvPr id="9" name="Slide Number Placeholder 8"/>
          <p:cNvSpPr>
            <a:spLocks noGrp="1"/>
          </p:cNvSpPr>
          <p:nvPr>
            <p:ph type="sldNum" sz="quarter" idx="10"/>
          </p:nvPr>
        </p:nvSpPr>
        <p:spPr/>
        <p:txBody>
          <a:bodyPr/>
          <a:lstStyle/>
          <a:p>
            <a:pPr>
              <a:defRPr/>
            </a:pPr>
            <a:fld id="{FF742EE6-F228-A848-AAD6-425DE94CFCF2}" type="slidenum">
              <a:rPr lang="en-US" smtClean="0"/>
              <a:pPr>
                <a:defRPr/>
              </a:pPr>
              <a:t>45</a:t>
            </a:fld>
            <a:endParaRPr lang="en-US" dirty="0"/>
          </a:p>
        </p:txBody>
      </p:sp>
    </p:spTree>
    <p:extLst>
      <p:ext uri="{BB962C8B-B14F-4D97-AF65-F5344CB8AC3E}">
        <p14:creationId xmlns:p14="http://schemas.microsoft.com/office/powerpoint/2010/main" val="2043638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Purpose</a:t>
            </a:r>
            <a:endParaRPr lang="en-US" dirty="0"/>
          </a:p>
        </p:txBody>
      </p:sp>
      <p:sp>
        <p:nvSpPr>
          <p:cNvPr id="6" name="Content Placeholder 5"/>
          <p:cNvSpPr>
            <a:spLocks noGrp="1"/>
          </p:cNvSpPr>
          <p:nvPr>
            <p:ph sz="quarter" idx="14"/>
          </p:nvPr>
        </p:nvSpPr>
        <p:spPr/>
        <p:txBody>
          <a:bodyPr/>
          <a:lstStyle/>
          <a:p>
            <a:r>
              <a:rPr lang="en-GB" sz="1600" dirty="0" smtClean="0"/>
              <a:t>IEEE </a:t>
            </a:r>
            <a:r>
              <a:rPr lang="en-GB" sz="1600" dirty="0" err="1"/>
              <a:t>Std</a:t>
            </a:r>
            <a:r>
              <a:rPr lang="en-GB" sz="1600" dirty="0"/>
              <a:t> 802.11-2007 includes support for timing measurement.</a:t>
            </a:r>
          </a:p>
          <a:p>
            <a:r>
              <a:rPr lang="en-GB" sz="1600" dirty="0"/>
              <a:t>When published,  IEEE </a:t>
            </a:r>
            <a:r>
              <a:rPr lang="en-GB" sz="1600" dirty="0" err="1"/>
              <a:t>Std</a:t>
            </a:r>
            <a:r>
              <a:rPr lang="en-GB" sz="1600" dirty="0"/>
              <a:t> 802.11-2016/2017 will include “fine timing measurement” that allows location to determined to ~3m using 802.11n/802.11ac.</a:t>
            </a:r>
          </a:p>
          <a:p>
            <a:r>
              <a:rPr lang="en-GB" sz="1600" dirty="0"/>
              <a:t>The Next Generation Positioning study group will improve location accuracy and scalability and will consider new usages such as directionality and ranging</a:t>
            </a:r>
          </a:p>
          <a:p>
            <a:endParaRPr lang="en-HK" dirty="0" smtClean="0"/>
          </a:p>
          <a:p>
            <a:endParaRPr lang="en-HK" dirty="0" smtClean="0"/>
          </a:p>
          <a:p>
            <a:endParaRPr lang="en-HK" dirty="0"/>
          </a:p>
        </p:txBody>
      </p:sp>
      <p:graphicFrame>
        <p:nvGraphicFramePr>
          <p:cNvPr id="9" name="Table 8"/>
          <p:cNvGraphicFramePr>
            <a:graphicFrameLocks noGrp="1"/>
          </p:cNvGraphicFramePr>
          <p:nvPr>
            <p:extLst>
              <p:ext uri="{D42A27DB-BD31-4B8C-83A1-F6EECF244321}">
                <p14:modId xmlns:p14="http://schemas.microsoft.com/office/powerpoint/2010/main" val="3175622387"/>
              </p:ext>
            </p:extLst>
          </p:nvPr>
        </p:nvGraphicFramePr>
        <p:xfrm>
          <a:off x="365125" y="4937143"/>
          <a:ext cx="8326438" cy="1280160"/>
        </p:xfrm>
        <a:graphic>
          <a:graphicData uri="http://schemas.openxmlformats.org/drawingml/2006/table">
            <a:tbl>
              <a:tblPr/>
              <a:tblGrid>
                <a:gridCol w="3590925"/>
                <a:gridCol w="4735513"/>
              </a:tblGrid>
              <a:tr h="0">
                <a:tc>
                  <a:txBody>
                    <a:bodyPr/>
                    <a:lstStyle/>
                    <a:p>
                      <a:r>
                        <a:rPr lang="en-HK" dirty="0">
                          <a:effectLst/>
                        </a:rPr>
                        <a:t>Project Authorization </a:t>
                      </a:r>
                      <a:r>
                        <a:rPr lang="en-HK" dirty="0" smtClean="0">
                          <a:effectLst/>
                        </a:rPr>
                        <a:t>Request </a:t>
                      </a:r>
                      <a:r>
                        <a:rPr lang="en-HK" dirty="0">
                          <a:effectLst/>
                        </a:rPr>
                        <a:t>(PAR)</a:t>
                      </a:r>
                    </a:p>
                  </a:txBody>
                  <a:tcPr anchor="ctr">
                    <a:lnL>
                      <a:noFill/>
                    </a:lnL>
                    <a:lnR>
                      <a:noFill/>
                    </a:lnR>
                    <a:lnT>
                      <a:noFill/>
                    </a:lnT>
                    <a:lnB>
                      <a:noFill/>
                    </a:lnB>
                    <a:solidFill>
                      <a:srgbClr val="FFFFFF"/>
                    </a:solidFill>
                  </a:tcPr>
                </a:tc>
                <a:tc>
                  <a:txBody>
                    <a:bodyPr/>
                    <a:lstStyle/>
                    <a:p>
                      <a:r>
                        <a:rPr lang="en-HK" dirty="0" smtClean="0">
                          <a:hlinkClick r:id="rId2"/>
                        </a:rPr>
                        <a:t>11-15/30r8</a:t>
                      </a:r>
                      <a:endParaRPr lang="en-HK" dirty="0"/>
                    </a:p>
                  </a:txBody>
                  <a:tcPr anchor="ctr">
                    <a:lnL>
                      <a:noFill/>
                    </a:lnL>
                    <a:lnR>
                      <a:noFill/>
                    </a:lnR>
                    <a:lnT>
                      <a:noFill/>
                    </a:lnT>
                    <a:lnB>
                      <a:noFill/>
                    </a:lnB>
                    <a:solidFill>
                      <a:srgbClr val="FFFFFF"/>
                    </a:solidFill>
                  </a:tcPr>
                </a:tc>
              </a:tr>
              <a:tr h="0">
                <a:tc>
                  <a:txBody>
                    <a:bodyPr/>
                    <a:lstStyle/>
                    <a:p>
                      <a:r>
                        <a:rPr lang="en-HK">
                          <a:effectLst/>
                        </a:rPr>
                        <a:t>Critera for Standards Development (CSD)</a:t>
                      </a:r>
                    </a:p>
                  </a:txBody>
                  <a:tcPr anchor="ctr">
                    <a:lnL>
                      <a:noFill/>
                    </a:lnL>
                    <a:lnR>
                      <a:noFill/>
                    </a:lnR>
                    <a:lnT>
                      <a:noFill/>
                    </a:lnT>
                    <a:lnB>
                      <a:noFill/>
                    </a:lnB>
                    <a:solidFill>
                      <a:srgbClr val="FFFFFF"/>
                    </a:solidFill>
                  </a:tcPr>
                </a:tc>
                <a:tc>
                  <a:txBody>
                    <a:bodyPr/>
                    <a:lstStyle/>
                    <a:p>
                      <a:r>
                        <a:rPr lang="en-HK" dirty="0" smtClean="0">
                          <a:hlinkClick r:id="rId3"/>
                        </a:rPr>
                        <a:t>11-15/262r4</a:t>
                      </a:r>
                      <a:r>
                        <a:rPr lang="en-HK" dirty="0"/>
                        <a:t>  </a:t>
                      </a:r>
                    </a:p>
                  </a:txBody>
                  <a:tcPr anchor="ctr">
                    <a:lnL>
                      <a:noFill/>
                    </a:lnL>
                    <a:lnR>
                      <a:noFill/>
                    </a:lnR>
                    <a:lnT>
                      <a:noFill/>
                    </a:lnT>
                    <a:lnB>
                      <a:noFill/>
                    </a:lnB>
                    <a:solidFill>
                      <a:srgbClr val="FFFFFF"/>
                    </a:solidFill>
                  </a:tcPr>
                </a:tc>
              </a:tr>
            </a:tbl>
          </a:graphicData>
        </a:graphic>
      </p:graphicFrame>
      <p:sp>
        <p:nvSpPr>
          <p:cNvPr id="10" name="Rectangle 2">
            <a:hlinkClick r:id="rId4"/>
          </p:cNvPr>
          <p:cNvSpPr>
            <a:spLocks noChangeArrowheads="1"/>
          </p:cNvSpPr>
          <p:nvPr/>
        </p:nvSpPr>
        <p:spPr bwMode="auto">
          <a:xfrm>
            <a:off x="365125" y="319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Date Placeholder 10"/>
          <p:cNvSpPr>
            <a:spLocks noGrp="1"/>
          </p:cNvSpPr>
          <p:nvPr>
            <p:ph type="dt" sz="half" idx="16"/>
          </p:nvPr>
        </p:nvSpPr>
        <p:spPr/>
        <p:txBody>
          <a:bodyPr/>
          <a:lstStyle/>
          <a:p>
            <a:pPr>
              <a:defRPr/>
            </a:pPr>
            <a:r>
              <a:rPr lang="en-US" altLang="ja-JP" smtClean="0"/>
              <a:t>02 Sept 2015</a:t>
            </a:r>
            <a:endParaRPr lang="en-US" dirty="0"/>
          </a:p>
        </p:txBody>
      </p:sp>
      <p:sp>
        <p:nvSpPr>
          <p:cNvPr id="12" name="Slide Number Placeholder 11"/>
          <p:cNvSpPr>
            <a:spLocks noGrp="1"/>
          </p:cNvSpPr>
          <p:nvPr>
            <p:ph type="sldNum" sz="quarter" idx="15"/>
          </p:nvPr>
        </p:nvSpPr>
        <p:spPr/>
        <p:txBody>
          <a:bodyPr/>
          <a:lstStyle/>
          <a:p>
            <a:pPr>
              <a:defRPr/>
            </a:pPr>
            <a:fld id="{1F2884EB-C6E3-684C-A39B-0E652C4E0E60}" type="slidenum">
              <a:rPr lang="en-US" smtClean="0"/>
              <a:pPr>
                <a:defRPr/>
              </a:pPr>
              <a:t>46</a:t>
            </a:fld>
            <a:endParaRPr lang="en-US" dirty="0"/>
          </a:p>
        </p:txBody>
      </p:sp>
    </p:spTree>
    <p:extLst>
      <p:ext uri="{BB962C8B-B14F-4D97-AF65-F5344CB8AC3E}">
        <p14:creationId xmlns:p14="http://schemas.microsoft.com/office/powerpoint/2010/main" val="2639030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sz="quarter" idx="14"/>
          </p:nvPr>
        </p:nvSpPr>
        <p:spPr/>
        <p:txBody>
          <a:bodyPr/>
          <a:lstStyle/>
          <a:p>
            <a:r>
              <a:rPr lang="en-US" dirty="0" smtClean="0"/>
              <a:t>Task group is considering inputs to usage models and other technical documents</a:t>
            </a:r>
            <a:endParaRPr lang="en-US" dirty="0" smtClean="0"/>
          </a:p>
          <a:p>
            <a:pPr marL="0" indent="0">
              <a:buNone/>
            </a:pPr>
            <a:endParaRPr lang="en-US" dirty="0"/>
          </a:p>
        </p:txBody>
      </p:sp>
      <p:sp>
        <p:nvSpPr>
          <p:cNvPr id="6" name="Date Placeholder 5"/>
          <p:cNvSpPr>
            <a:spLocks noGrp="1"/>
          </p:cNvSpPr>
          <p:nvPr>
            <p:ph type="dt" sz="half" idx="16"/>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5"/>
          </p:nvPr>
        </p:nvSpPr>
        <p:spPr/>
        <p:txBody>
          <a:bodyPr/>
          <a:lstStyle/>
          <a:p>
            <a:pPr>
              <a:defRPr/>
            </a:pPr>
            <a:fld id="{1F2884EB-C6E3-684C-A39B-0E652C4E0E60}" type="slidenum">
              <a:rPr lang="en-US" smtClean="0"/>
              <a:pPr>
                <a:defRPr/>
              </a:pPr>
              <a:t>47</a:t>
            </a:fld>
            <a:endParaRPr lang="en-US" dirty="0"/>
          </a:p>
        </p:txBody>
      </p:sp>
    </p:spTree>
    <p:extLst>
      <p:ext uri="{BB962C8B-B14F-4D97-AF65-F5344CB8AC3E}">
        <p14:creationId xmlns:p14="http://schemas.microsoft.com/office/powerpoint/2010/main" val="769374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pPr algn="ctr"/>
            <a:r>
              <a:rPr lang="en-US" dirty="0" smtClean="0"/>
              <a:t>Standing Committees</a:t>
            </a:r>
            <a:br>
              <a:rPr lang="en-US" dirty="0" smtClean="0"/>
            </a:br>
            <a:r>
              <a:rPr lang="en-US" dirty="0" smtClean="0"/>
              <a:t>(SC)</a:t>
            </a:r>
            <a:endParaRPr lang="en-US" dirty="0"/>
          </a:p>
        </p:txBody>
      </p:sp>
      <p:sp>
        <p:nvSpPr>
          <p:cNvPr id="7" name="Date Placeholder 6"/>
          <p:cNvSpPr>
            <a:spLocks noGrp="1"/>
          </p:cNvSpPr>
          <p:nvPr>
            <p:ph type="dt" sz="half" idx="11"/>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0"/>
          </p:nvPr>
        </p:nvSpPr>
        <p:spPr/>
        <p:txBody>
          <a:bodyPr/>
          <a:lstStyle/>
          <a:p>
            <a:pPr>
              <a:defRPr/>
            </a:pPr>
            <a:fld id="{FF742EE6-F228-A848-AAD6-425DE94CFCF2}" type="slidenum">
              <a:rPr lang="en-US" smtClean="0"/>
              <a:pPr>
                <a:defRPr/>
              </a:pPr>
              <a:t>48</a:t>
            </a:fld>
            <a:endParaRPr lang="en-US" dirty="0"/>
          </a:p>
        </p:txBody>
      </p:sp>
    </p:spTree>
    <p:extLst>
      <p:ext uri="{BB962C8B-B14F-4D97-AF65-F5344CB8AC3E}">
        <p14:creationId xmlns:p14="http://schemas.microsoft.com/office/powerpoint/2010/main" val="124785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smtClean="0"/>
              <a:t>ARC SC</a:t>
            </a:r>
            <a:endParaRPr lang="en-GB" dirty="0"/>
          </a:p>
        </p:txBody>
      </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F742EE6-F228-A848-AAD6-425DE94CFCF2}" type="slidenum">
              <a:rPr lang="en-US" smtClean="0"/>
              <a:pPr>
                <a:defRPr/>
              </a:pPr>
              <a:t>49</a:t>
            </a:fld>
            <a:endParaRPr lang="en-US" dirty="0"/>
          </a:p>
        </p:txBody>
      </p:sp>
    </p:spTree>
    <p:extLst>
      <p:ext uri="{BB962C8B-B14F-4D97-AF65-F5344CB8AC3E}">
        <p14:creationId xmlns:p14="http://schemas.microsoft.com/office/powerpoint/2010/main" val="55381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698" name="Rectangle 2"/>
          <p:cNvSpPr>
            <a:spLocks noGrp="1" noChangeArrowheads="1"/>
          </p:cNvSpPr>
          <p:nvPr>
            <p:ph type="title"/>
          </p:nvPr>
        </p:nvSpPr>
        <p:spPr/>
        <p:txBody>
          <a:bodyPr lIns="90488" tIns="44450" rIns="90488" bIns="44450"/>
          <a:lstStyle/>
          <a:p>
            <a:pPr eaLnBrk="1" hangingPunct="1"/>
            <a:r>
              <a:rPr lang="en-US" altLang="en-US" dirty="0" smtClean="0">
                <a:ea typeface="ＭＳ Ｐゴシック" pitchFamily="34" charset="-128"/>
              </a:rPr>
              <a:t>IEEE Standards Development: Process Flow</a:t>
            </a:r>
            <a:endParaRPr lang="en-US" altLang="en-US" sz="2000" dirty="0" smtClean="0">
              <a:ea typeface="ＭＳ Ｐゴシック" pitchFamily="34" charset="-128"/>
            </a:endParaRPr>
          </a:p>
        </p:txBody>
      </p:sp>
      <p:grpSp>
        <p:nvGrpSpPr>
          <p:cNvPr id="3" name="Group 2"/>
          <p:cNvGrpSpPr/>
          <p:nvPr/>
        </p:nvGrpSpPr>
        <p:grpSpPr>
          <a:xfrm>
            <a:off x="92336" y="1104145"/>
            <a:ext cx="8933554" cy="5306973"/>
            <a:chOff x="114300" y="760452"/>
            <a:chExt cx="8933554" cy="5306973"/>
          </a:xfrm>
        </p:grpSpPr>
        <p:sp>
          <p:nvSpPr>
            <p:cNvPr id="14" name="Rounded Rectangle 13"/>
            <p:cNvSpPr/>
            <p:nvPr/>
          </p:nvSpPr>
          <p:spPr>
            <a:xfrm>
              <a:off x="5802630" y="760452"/>
              <a:ext cx="3245224" cy="248770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99" name="Flowchart: Preparation 4"/>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dirty="0">
                  <a:solidFill>
                    <a:schemeClr val="bg1"/>
                  </a:solidFill>
                </a:rPr>
                <a:t>Idea!</a:t>
              </a:r>
            </a:p>
          </p:txBody>
        </p:sp>
        <p:sp>
          <p:nvSpPr>
            <p:cNvPr id="29700" name="Flowchart: Process 5"/>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a:solidFill>
                    <a:schemeClr val="bg1"/>
                  </a:solidFill>
                </a:rPr>
                <a:t>Project Approval Process</a:t>
              </a:r>
            </a:p>
          </p:txBody>
        </p:sp>
        <p:sp>
          <p:nvSpPr>
            <p:cNvPr id="29701" name="Flowchart: Process 7"/>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a:solidFill>
                    <a:schemeClr val="bg1"/>
                  </a:solidFill>
                </a:rPr>
                <a:t>Develop Draft Standard </a:t>
              </a:r>
              <a:endParaRPr lang="en-US" altLang="en-US" sz="1600" b="1" dirty="0" smtClean="0">
                <a:solidFill>
                  <a:schemeClr val="bg1"/>
                </a:solidFill>
              </a:endParaRPr>
            </a:p>
            <a:p>
              <a:r>
                <a:rPr lang="en-US" altLang="en-US" sz="1400" b="1" dirty="0" smtClean="0">
                  <a:solidFill>
                    <a:schemeClr val="bg1"/>
                  </a:solidFill>
                </a:rPr>
                <a:t>(</a:t>
              </a:r>
              <a:r>
                <a:rPr lang="en-US" altLang="en-US" sz="1400" b="1" dirty="0">
                  <a:solidFill>
                    <a:schemeClr val="bg1"/>
                  </a:solidFill>
                </a:rPr>
                <a:t>in Working Group)</a:t>
              </a:r>
            </a:p>
          </p:txBody>
        </p:sp>
        <p:sp>
          <p:nvSpPr>
            <p:cNvPr id="9" name="Flowchart: Process 8"/>
            <p:cNvSpPr/>
            <p:nvPr/>
          </p:nvSpPr>
          <p:spPr bwMode="auto">
            <a:xfrm>
              <a:off x="3962400" y="3960813"/>
              <a:ext cx="1371600" cy="688975"/>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b="1" dirty="0">
                  <a:latin typeface="Arial" pitchFamily="28" charset="0"/>
                  <a:ea typeface="ＭＳ Ｐゴシック" pitchFamily="28" charset="-128"/>
                  <a:cs typeface="ＭＳ Ｐゴシック" pitchFamily="28" charset="-128"/>
                </a:rPr>
                <a:t>Sponsor Ballot</a:t>
              </a:r>
            </a:p>
          </p:txBody>
        </p:sp>
        <p:sp>
          <p:nvSpPr>
            <p:cNvPr id="29703" name="Flowchart: Process 9"/>
            <p:cNvSpPr>
              <a:spLocks noChangeArrowheads="1"/>
            </p:cNvSpPr>
            <p:nvPr/>
          </p:nvSpPr>
          <p:spPr bwMode="auto">
            <a:xfrm>
              <a:off x="5715000" y="3886200"/>
              <a:ext cx="1752600" cy="838200"/>
            </a:xfrm>
            <a:prstGeom prst="flowChartProcess">
              <a:avLst/>
            </a:prstGeom>
            <a:solidFill>
              <a:schemeClr val="accent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IEEE-SA Standards Board Approval Process</a:t>
              </a:r>
            </a:p>
          </p:txBody>
        </p:sp>
        <p:sp>
          <p:nvSpPr>
            <p:cNvPr id="29704" name="Flowchart: Process 10"/>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Publish Standard</a:t>
              </a:r>
            </a:p>
          </p:txBody>
        </p:sp>
        <p:cxnSp>
          <p:nvCxnSpPr>
            <p:cNvPr id="29705" name="Straight Arrow Connector 12"/>
            <p:cNvCxnSpPr>
              <a:cxnSpLocks noChangeShapeType="1"/>
              <a:stCxn id="29699" idx="2"/>
            </p:cNvCxnSpPr>
            <p:nvPr/>
          </p:nvCxnSpPr>
          <p:spPr bwMode="auto">
            <a:xfrm>
              <a:off x="762000" y="2667000"/>
              <a:ext cx="0" cy="1219200"/>
            </a:xfrm>
            <a:prstGeom prst="straightConnector1">
              <a:avLst/>
            </a:prstGeom>
            <a:noFill/>
            <a:ln w="9525" algn="ctr">
              <a:solidFill>
                <a:schemeClr val="tx1"/>
              </a:solidFill>
              <a:round/>
              <a:headEnd/>
              <a:tailEnd type="arrow" w="med" len="med"/>
            </a:ln>
          </p:spPr>
        </p:cxnSp>
        <p:cxnSp>
          <p:nvCxnSpPr>
            <p:cNvPr id="29706" name="Straight Arrow Connector 14" descr="Maximum 4 Years"/>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p:spPr>
        </p:cxnSp>
        <p:cxnSp>
          <p:nvCxnSpPr>
            <p:cNvPr id="29707" name="Straight Arrow Connector 22"/>
            <p:cNvCxnSpPr>
              <a:cxnSpLocks noChangeShapeType="1"/>
              <a:stCxn id="29700" idx="3"/>
              <a:endCxn id="29701" idx="1"/>
            </p:cNvCxnSpPr>
            <p:nvPr/>
          </p:nvCxnSpPr>
          <p:spPr bwMode="auto">
            <a:xfrm>
              <a:off x="1181100" y="4305300"/>
              <a:ext cx="419100" cy="0"/>
            </a:xfrm>
            <a:prstGeom prst="straightConnector1">
              <a:avLst/>
            </a:prstGeom>
            <a:noFill/>
            <a:ln w="9525" algn="ctr">
              <a:solidFill>
                <a:schemeClr val="tx1"/>
              </a:solidFill>
              <a:round/>
              <a:headEnd/>
              <a:tailEnd type="arrow" w="med" len="med"/>
            </a:ln>
          </p:spPr>
        </p:cxnSp>
        <p:cxnSp>
          <p:nvCxnSpPr>
            <p:cNvPr id="29708" name="Straight Arrow Connector 40"/>
            <p:cNvCxnSpPr>
              <a:cxnSpLocks noChangeShapeType="1"/>
              <a:stCxn id="29701"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p:spPr>
        </p:cxnSp>
        <p:cxnSp>
          <p:nvCxnSpPr>
            <p:cNvPr id="29709" name="Straight Arrow Connector 51"/>
            <p:cNvCxnSpPr>
              <a:cxnSpLocks noChangeShapeType="1"/>
              <a:stCxn id="9" idx="3"/>
              <a:endCxn id="29703" idx="1"/>
            </p:cNvCxnSpPr>
            <p:nvPr/>
          </p:nvCxnSpPr>
          <p:spPr bwMode="auto">
            <a:xfrm>
              <a:off x="5334000" y="4305300"/>
              <a:ext cx="381000" cy="0"/>
            </a:xfrm>
            <a:prstGeom prst="straightConnector1">
              <a:avLst/>
            </a:prstGeom>
            <a:noFill/>
            <a:ln w="9525" algn="ctr">
              <a:solidFill>
                <a:schemeClr val="tx1"/>
              </a:solidFill>
              <a:round/>
              <a:headEnd/>
              <a:tailEnd type="arrow" w="med" len="med"/>
            </a:ln>
          </p:spPr>
        </p:cxnSp>
        <p:sp>
          <p:nvSpPr>
            <p:cNvPr id="29710" name="Rectangle 67"/>
            <p:cNvSpPr>
              <a:spLocks noChangeArrowheads="1"/>
            </p:cNvSpPr>
            <p:nvPr/>
          </p:nvSpPr>
          <p:spPr bwMode="auto">
            <a:xfrm>
              <a:off x="3200400" y="3124200"/>
              <a:ext cx="2286000" cy="304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a:t>Maximum of 4 years</a:t>
              </a:r>
            </a:p>
          </p:txBody>
        </p:sp>
        <p:cxnSp>
          <p:nvCxnSpPr>
            <p:cNvPr id="29711" name="Straight Arrow Connector 75"/>
            <p:cNvCxnSpPr>
              <a:cxnSpLocks noChangeShapeType="1"/>
              <a:stCxn id="29703" idx="3"/>
              <a:endCxn id="29704" idx="1"/>
            </p:cNvCxnSpPr>
            <p:nvPr/>
          </p:nvCxnSpPr>
          <p:spPr bwMode="auto">
            <a:xfrm>
              <a:off x="7467600" y="4305300"/>
              <a:ext cx="457200" cy="0"/>
            </a:xfrm>
            <a:prstGeom prst="straightConnector1">
              <a:avLst/>
            </a:prstGeom>
            <a:noFill/>
            <a:ln w="9525" algn="ctr">
              <a:solidFill>
                <a:schemeClr val="tx1"/>
              </a:solidFill>
              <a:round/>
              <a:headEnd/>
              <a:tailEnd type="arrow" w="med" len="med"/>
            </a:ln>
          </p:spPr>
        </p:cxnSp>
        <p:sp>
          <p:nvSpPr>
            <p:cNvPr id="97" name="Flowchart: Process 96"/>
            <p:cNvSpPr/>
            <p:nvPr/>
          </p:nvSpPr>
          <p:spPr bwMode="auto">
            <a:xfrm>
              <a:off x="2667000" y="5457825"/>
              <a:ext cx="3200400" cy="609600"/>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latin typeface="Arial" pitchFamily="28" charset="0"/>
                  <a:ea typeface="ＭＳ Ｐゴシック" pitchFamily="28" charset="-128"/>
                  <a:cs typeface="ＭＳ Ｐゴシック" pitchFamily="28" charset="-128"/>
                </a:rPr>
                <a:t>Revise or Withdraw Standards</a:t>
              </a:r>
            </a:p>
          </p:txBody>
        </p:sp>
        <p:cxnSp>
          <p:nvCxnSpPr>
            <p:cNvPr id="29713" name="Straight Arrow Connector 103"/>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p:spPr>
        </p:cxnSp>
        <p:cxnSp>
          <p:nvCxnSpPr>
            <p:cNvPr id="29714" name="Elbow Connector 131"/>
            <p:cNvCxnSpPr>
              <a:cxnSpLocks noChangeShapeType="1"/>
              <a:stCxn id="97" idx="1"/>
              <a:endCxn id="29700"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p:spPr>
        </p:cxnSp>
        <p:cxnSp>
          <p:nvCxnSpPr>
            <p:cNvPr id="29715" name="Shape 137"/>
            <p:cNvCxnSpPr>
              <a:cxnSpLocks noChangeShapeType="1"/>
              <a:stCxn id="29704"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p:spPr>
        </p:cxnSp>
        <p:sp>
          <p:nvSpPr>
            <p:cNvPr id="29716" name="Rectangle 142"/>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b="1"/>
                <a:t>Maximum of 10 years</a:t>
              </a:r>
            </a:p>
          </p:txBody>
        </p:sp>
        <p:sp>
          <p:nvSpPr>
            <p:cNvPr id="25" name="Flowchart: Process 24"/>
            <p:cNvSpPr/>
            <p:nvPr/>
          </p:nvSpPr>
          <p:spPr bwMode="auto">
            <a:xfrm>
              <a:off x="6324599" y="880575"/>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latin typeface="Arial" pitchFamily="28" charset="0"/>
                  <a:ea typeface="ＭＳ Ｐゴシック" pitchFamily="28" charset="-128"/>
                  <a:cs typeface="ＭＳ Ｐゴシック" pitchFamily="28" charset="-128"/>
                </a:rPr>
                <a:t>Decide / Choose Technology</a:t>
              </a:r>
              <a:endParaRPr lang="en-US" sz="1200" b="1" dirty="0">
                <a:latin typeface="Arial" pitchFamily="28" charset="0"/>
                <a:ea typeface="ＭＳ Ｐゴシック" pitchFamily="28" charset="-128"/>
                <a:cs typeface="ＭＳ Ｐゴシック" pitchFamily="28" charset="-128"/>
              </a:endParaRPr>
            </a:p>
          </p:txBody>
        </p:sp>
        <p:sp>
          <p:nvSpPr>
            <p:cNvPr id="26" name="Flowchart: Process 25"/>
            <p:cNvSpPr/>
            <p:nvPr/>
          </p:nvSpPr>
          <p:spPr bwMode="auto">
            <a:xfrm>
              <a:off x="6324599" y="1261574"/>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latin typeface="Arial" pitchFamily="28" charset="0"/>
                  <a:ea typeface="ＭＳ Ｐゴシック" pitchFamily="28" charset="-128"/>
                  <a:cs typeface="ＭＳ Ｐゴシック" pitchFamily="28" charset="-128"/>
                </a:rPr>
                <a:t>Write / update a Draft</a:t>
              </a:r>
              <a:endParaRPr lang="en-US" sz="1200" b="1" dirty="0">
                <a:latin typeface="Arial" pitchFamily="28" charset="0"/>
                <a:ea typeface="ＭＳ Ｐゴシック" pitchFamily="28" charset="-128"/>
                <a:cs typeface="ＭＳ Ｐゴシック" pitchFamily="28" charset="-128"/>
              </a:endParaRPr>
            </a:p>
          </p:txBody>
        </p:sp>
        <p:sp>
          <p:nvSpPr>
            <p:cNvPr id="27" name="Flowchart: Process 26"/>
            <p:cNvSpPr/>
            <p:nvPr/>
          </p:nvSpPr>
          <p:spPr bwMode="auto">
            <a:xfrm>
              <a:off x="6324599" y="1636200"/>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latin typeface="Arial" pitchFamily="28" charset="0"/>
                  <a:ea typeface="ＭＳ Ｐゴシック" pitchFamily="28" charset="-128"/>
                  <a:cs typeface="ＭＳ Ｐゴシック" pitchFamily="28" charset="-128"/>
                </a:rPr>
                <a:t>Ballot Draft</a:t>
              </a:r>
              <a:endParaRPr lang="en-US" sz="1200" b="1" dirty="0">
                <a:latin typeface="Arial" pitchFamily="28" charset="0"/>
                <a:ea typeface="ＭＳ Ｐゴシック" pitchFamily="28" charset="-128"/>
                <a:cs typeface="ＭＳ Ｐゴシック" pitchFamily="28" charset="-128"/>
              </a:endParaRPr>
            </a:p>
          </p:txBody>
        </p:sp>
        <p:sp>
          <p:nvSpPr>
            <p:cNvPr id="28" name="Flowchart: Process 27"/>
            <p:cNvSpPr/>
            <p:nvPr/>
          </p:nvSpPr>
          <p:spPr bwMode="auto">
            <a:xfrm>
              <a:off x="6324599" y="2023574"/>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latin typeface="Arial" pitchFamily="28" charset="0"/>
                  <a:ea typeface="ＭＳ Ｐゴシック" pitchFamily="28" charset="-128"/>
                  <a:cs typeface="ＭＳ Ｐゴシック" pitchFamily="28" charset="-128"/>
                </a:rPr>
                <a:t>Resolve Comments</a:t>
              </a:r>
              <a:endParaRPr lang="en-US" sz="1200" b="1" dirty="0">
                <a:latin typeface="Arial" pitchFamily="28" charset="0"/>
                <a:ea typeface="ＭＳ Ｐゴシック" pitchFamily="28" charset="-128"/>
                <a:cs typeface="ＭＳ Ｐゴシック" pitchFamily="28" charset="-128"/>
              </a:endParaRPr>
            </a:p>
          </p:txBody>
        </p:sp>
        <p:sp>
          <p:nvSpPr>
            <p:cNvPr id="4" name="Diamond 3"/>
            <p:cNvSpPr/>
            <p:nvPr/>
          </p:nvSpPr>
          <p:spPr>
            <a:xfrm>
              <a:off x="7077635" y="2426823"/>
              <a:ext cx="779929" cy="670696"/>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dirty="0" smtClean="0">
                  <a:solidFill>
                    <a:schemeClr val="tx1"/>
                  </a:solidFill>
                </a:rPr>
                <a:t>Done?</a:t>
              </a:r>
              <a:endParaRPr lang="en-GB" sz="600" dirty="0">
                <a:solidFill>
                  <a:schemeClr val="tx1"/>
                </a:solidFill>
              </a:endParaRPr>
            </a:p>
          </p:txBody>
        </p:sp>
        <p:cxnSp>
          <p:nvCxnSpPr>
            <p:cNvPr id="8" name="Elbow Connector 7"/>
            <p:cNvCxnSpPr>
              <a:stCxn id="4" idx="3"/>
              <a:endCxn id="26" idx="3"/>
            </p:cNvCxnSpPr>
            <p:nvPr/>
          </p:nvCxnSpPr>
          <p:spPr>
            <a:xfrm flipV="1">
              <a:off x="7857564" y="1401531"/>
              <a:ext cx="753036" cy="1360640"/>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5" idx="2"/>
              <a:endCxn id="26" idx="0"/>
            </p:cNvCxnSpPr>
            <p:nvPr/>
          </p:nvCxnSpPr>
          <p:spPr>
            <a:xfrm>
              <a:off x="7467600" y="1160488"/>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467600" y="1541487"/>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470775" y="1922488"/>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4" idx="0"/>
            </p:cNvCxnSpPr>
            <p:nvPr/>
          </p:nvCxnSpPr>
          <p:spPr>
            <a:xfrm flipH="1">
              <a:off x="7467600" y="2303487"/>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7464425" y="3097519"/>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600200" y="1401531"/>
              <a:ext cx="4202430" cy="24846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429000" y="3233692"/>
              <a:ext cx="2895599" cy="6525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Date Placeholder 5"/>
          <p:cNvSpPr>
            <a:spLocks noGrp="1"/>
          </p:cNvSpPr>
          <p:nvPr>
            <p:ph type="dt" sz="half" idx="11"/>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5</a:t>
            </a:fld>
            <a:endParaRPr lang="en-US" dirty="0"/>
          </a:p>
        </p:txBody>
      </p:sp>
    </p:spTree>
    <p:extLst>
      <p:ext uri="{BB962C8B-B14F-4D97-AF65-F5344CB8AC3E}">
        <p14:creationId xmlns:p14="http://schemas.microsoft.com/office/powerpoint/2010/main" val="24558536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539750" y="1557338"/>
            <a:ext cx="7772400" cy="3429235"/>
          </a:xfrm>
          <a:noFill/>
        </p:spPr>
        <p:txBody>
          <a:bodyPr/>
          <a:lstStyle/>
          <a:p>
            <a:pPr marL="457200" indent="-457200"/>
            <a:r>
              <a:rPr lang="en-GB" altLang="en-US" dirty="0" smtClean="0"/>
              <a:t>As a Standing Committee (SC), the </a:t>
            </a:r>
            <a:r>
              <a:rPr lang="en-GB" altLang="en-US" dirty="0" err="1" smtClean="0"/>
              <a:t>ARChitecture</a:t>
            </a:r>
            <a:r>
              <a:rPr lang="en-GB" altLang="en-US" dirty="0" smtClean="0"/>
              <a:t> SC meets on an ongoing basis, to discuss various topics of an 802.11 architectural nature.  Some examples:</a:t>
            </a:r>
          </a:p>
          <a:p>
            <a:pPr marL="457200" indent="-457200"/>
            <a:endParaRPr lang="en-GB" altLang="en-US" dirty="0" smtClean="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7174" name="Rectangle 3"/>
          <p:cNvSpPr>
            <a:spLocks noChangeArrowheads="1"/>
          </p:cNvSpPr>
          <p:nvPr/>
        </p:nvSpPr>
        <p:spPr bwMode="auto">
          <a:xfrm>
            <a:off x="539750" y="3237470"/>
            <a:ext cx="4274475" cy="32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Architectural clauses and models in the standard, as questions, or needs for update or clarification arise.</a:t>
            </a:r>
          </a:p>
          <a:p>
            <a:pPr marL="342900" indent="-342900"/>
            <a:r>
              <a:rPr lang="en-GB" altLang="en-US" sz="2000" b="0" dirty="0" smtClean="0">
                <a:latin typeface="Verdana" panose="020B0604030504040204" pitchFamily="34" charset="0"/>
                <a:ea typeface="Verdana" panose="020B0604030504040204" pitchFamily="34" charset="0"/>
                <a:cs typeface="Verdana" panose="020B0604030504040204" pitchFamily="34" charset="0"/>
              </a:rPr>
              <a:t>Relationships with outside groups on 802.11 architectural topics, or topics that don’t fit elsewhere, such as IETF, 802 O&amp;A, and 802.1.</a:t>
            </a:r>
            <a:endParaRPr lang="en-GB" altLang="en-US" sz="2000" b="0" dirty="0">
              <a:latin typeface="Verdana" panose="020B0604030504040204" pitchFamily="34" charset="0"/>
              <a:ea typeface="Verdana" panose="020B0604030504040204" pitchFamily="34" charset="0"/>
              <a:cs typeface="Verdana" panose="020B0604030504040204" pitchFamily="34" charset="0"/>
            </a:endParaRPr>
          </a:p>
          <a:p>
            <a:pPr marL="342900" indent="-342900"/>
            <a:endParaRPr lang="en-GB" altLang="en-US" sz="2000" dirty="0"/>
          </a:p>
        </p:txBody>
      </p:sp>
      <p:sp>
        <p:nvSpPr>
          <p:cNvPr id="13" name="Title 1"/>
          <p:cNvSpPr>
            <a:spLocks noGrp="1"/>
          </p:cNvSpPr>
          <p:nvPr>
            <p:ph type="title"/>
          </p:nvPr>
        </p:nvSpPr>
        <p:spPr>
          <a:xfrm>
            <a:off x="365760" y="135133"/>
            <a:ext cx="8325805" cy="1076030"/>
          </a:xfrm>
        </p:spPr>
        <p:txBody>
          <a:bodyPr/>
          <a:lstStyle/>
          <a:p>
            <a:r>
              <a:rPr lang="en-GB" dirty="0" smtClean="0"/>
              <a:t>Purpose</a:t>
            </a:r>
            <a:endParaRPr lang="en-GB" dirty="0"/>
          </a:p>
        </p:txBody>
      </p:sp>
      <p:pic>
        <p:nvPicPr>
          <p:cNvPr id="4100" name="Picture 4" descr="3D Architecture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693" y="3447535"/>
            <a:ext cx="3958028" cy="247216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r>
              <a:rPr lang="en-US" smtClean="0"/>
              <a:t>02 Sept 2015</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BBF9C8A5-3FA4-4862-BC2F-7FB7CFA9D489}" type="slidenum">
              <a:rPr lang="en-GB" smtClean="0"/>
              <a:pPr>
                <a:defRPr/>
              </a:pPr>
              <a:t>50</a:t>
            </a:fld>
            <a:endParaRPr lang="en-GB"/>
          </a:p>
        </p:txBody>
      </p:sp>
    </p:spTree>
    <p:extLst>
      <p:ext uri="{BB962C8B-B14F-4D97-AF65-F5344CB8AC3E}">
        <p14:creationId xmlns:p14="http://schemas.microsoft.com/office/powerpoint/2010/main" val="63367180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930346" y="1927654"/>
            <a:ext cx="4096423" cy="4566931"/>
          </a:xfrm>
          <a:noFill/>
        </p:spPr>
        <p:txBody>
          <a:bodyPr/>
          <a:lstStyle/>
          <a:p>
            <a:pPr marL="457200" indent="-457200"/>
            <a:r>
              <a:rPr lang="en-GB" altLang="en-US" sz="1400" dirty="0" smtClean="0"/>
              <a:t>Models for STA architecture and related concepts, and overall system architecture, included in the Standard in clauses 4 and 5, generally.  </a:t>
            </a:r>
            <a:endParaRPr lang="en-GB" altLang="en-US" sz="1400" dirty="0"/>
          </a:p>
          <a:p>
            <a:pPr marL="457200" indent="-457200"/>
            <a:r>
              <a:rPr lang="en-GB" altLang="en-US" sz="1400" dirty="0" smtClean="0"/>
              <a:t>Evolution of the models, either to consider amendments to the Standard, or as clarification is needed</a:t>
            </a:r>
          </a:p>
          <a:p>
            <a:pPr marL="457200" indent="-457200"/>
            <a:r>
              <a:rPr lang="en-GB" altLang="en-US" sz="1400" dirty="0" smtClean="0"/>
              <a:t>Define how 802.11 technologies fit into 802, 802.1 and IETF use cases.</a:t>
            </a:r>
            <a:endParaRPr lang="en-GB" altLang="en-US" sz="1200" dirty="0" smtClean="0"/>
          </a:p>
        </p:txBody>
      </p:sp>
      <p:sp>
        <p:nvSpPr>
          <p:cNvPr id="2" name="Title 1"/>
          <p:cNvSpPr>
            <a:spLocks noGrp="1"/>
          </p:cNvSpPr>
          <p:nvPr>
            <p:ph type="title"/>
          </p:nvPr>
        </p:nvSpPr>
        <p:spPr/>
        <p:txBody>
          <a:bodyPr/>
          <a:lstStyle/>
          <a:p>
            <a:r>
              <a:rPr lang="en-GB" dirty="0" smtClean="0"/>
              <a:t>Technical Highlights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923638"/>
            <a:ext cx="4517684" cy="392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24"/>
          </p:nvPr>
        </p:nvSpPr>
        <p:spPr/>
        <p:txBody>
          <a:bodyPr/>
          <a:lstStyle/>
          <a:p>
            <a:pPr>
              <a:defRPr/>
            </a:pPr>
            <a:r>
              <a:rPr lang="en-US" altLang="ja-JP" smtClean="0"/>
              <a:t>02 Sept 2015</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51</a:t>
            </a:fld>
            <a:endParaRPr lang="en-US" dirty="0"/>
          </a:p>
        </p:txBody>
      </p:sp>
    </p:spTree>
    <p:extLst>
      <p:ext uri="{BB962C8B-B14F-4D97-AF65-F5344CB8AC3E}">
        <p14:creationId xmlns:p14="http://schemas.microsoft.com/office/powerpoint/2010/main" val="65891686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US" dirty="0" smtClean="0"/>
              <a:t>         Regulatory SC</a:t>
            </a:r>
            <a:endParaRPr lang="en-US" dirty="0"/>
          </a:p>
        </p:txBody>
      </p:sp>
      <p:sp>
        <p:nvSpPr>
          <p:cNvPr id="3" name="Date Placeholder 2"/>
          <p:cNvSpPr>
            <a:spLocks noGrp="1"/>
          </p:cNvSpPr>
          <p:nvPr>
            <p:ph type="dt" sz="half" idx="11"/>
          </p:nvPr>
        </p:nvSpPr>
        <p:spPr/>
        <p:txBody>
          <a:bodyPr/>
          <a:lstStyle/>
          <a:p>
            <a:pPr>
              <a:defRPr/>
            </a:pPr>
            <a:r>
              <a:rPr lang="en-US" altLang="ja-JP" smtClean="0"/>
              <a:t>02 Sept 2015</a:t>
            </a:r>
            <a:endParaRPr lang="en-US" dirty="0"/>
          </a:p>
        </p:txBody>
      </p:sp>
      <p:sp>
        <p:nvSpPr>
          <p:cNvPr id="4" name="Slide Number Placeholder 3"/>
          <p:cNvSpPr>
            <a:spLocks noGrp="1"/>
          </p:cNvSpPr>
          <p:nvPr>
            <p:ph type="sldNum" sz="quarter" idx="10"/>
          </p:nvPr>
        </p:nvSpPr>
        <p:spPr/>
        <p:txBody>
          <a:bodyPr/>
          <a:lstStyle/>
          <a:p>
            <a:pPr>
              <a:defRPr/>
            </a:pPr>
            <a:fld id="{FF742EE6-F228-A848-AAD6-425DE94CFCF2}" type="slidenum">
              <a:rPr lang="en-US" smtClean="0"/>
              <a:pPr>
                <a:defRPr/>
              </a:pPr>
              <a:t>52</a:t>
            </a:fld>
            <a:endParaRPr lang="en-US" dirty="0"/>
          </a:p>
        </p:txBody>
      </p:sp>
    </p:spTree>
    <p:extLst>
      <p:ext uri="{BB962C8B-B14F-4D97-AF65-F5344CB8AC3E}">
        <p14:creationId xmlns:p14="http://schemas.microsoft.com/office/powerpoint/2010/main" val="2532718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Purpose</a:t>
            </a:r>
            <a:endParaRPr lang="en-US" dirty="0"/>
          </a:p>
        </p:txBody>
      </p:sp>
      <p:sp>
        <p:nvSpPr>
          <p:cNvPr id="6" name="Content Placeholder 5"/>
          <p:cNvSpPr>
            <a:spLocks noGrp="1"/>
          </p:cNvSpPr>
          <p:nvPr>
            <p:ph sz="quarter" idx="14"/>
          </p:nvPr>
        </p:nvSpPr>
        <p:spPr>
          <a:xfrm>
            <a:off x="365760" y="1645920"/>
            <a:ext cx="8326438" cy="4710430"/>
          </a:xfrm>
        </p:spPr>
        <p:txBody>
          <a:bodyPr/>
          <a:lstStyle/>
          <a:p>
            <a:r>
              <a:rPr lang="en-US" dirty="0" smtClean="0"/>
              <a:t>Wireless standards all depend on the availability of RF spectrum for their deployment</a:t>
            </a:r>
          </a:p>
          <a:p>
            <a:r>
              <a:rPr lang="en-US" dirty="0" smtClean="0"/>
              <a:t>Spectrum allocations and rules vary worldwide</a:t>
            </a:r>
          </a:p>
          <a:p>
            <a:r>
              <a:rPr lang="en-US" dirty="0" smtClean="0"/>
              <a:t>The massive growth of wireless applications is forcing regulators to make changes</a:t>
            </a:r>
          </a:p>
          <a:p>
            <a:r>
              <a:rPr lang="en-US" dirty="0" smtClean="0"/>
              <a:t>The Regulatory SC provides IEEE 802.11 with information about spectrum availability and changes</a:t>
            </a:r>
          </a:p>
          <a:p>
            <a:r>
              <a:rPr lang="en-US" dirty="0" smtClean="0"/>
              <a:t>Where needed, the group lobbies regulators for changes to accommodate new standards </a:t>
            </a:r>
            <a:endParaRPr lang="en-US" dirty="0"/>
          </a:p>
        </p:txBody>
      </p:sp>
      <p:sp>
        <p:nvSpPr>
          <p:cNvPr id="7" name="Date Placeholder 6"/>
          <p:cNvSpPr>
            <a:spLocks noGrp="1"/>
          </p:cNvSpPr>
          <p:nvPr>
            <p:ph type="dt" sz="half" idx="16"/>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53</a:t>
            </a:fld>
            <a:endParaRPr lang="en-US" dirty="0"/>
          </a:p>
        </p:txBody>
      </p:sp>
    </p:spTree>
    <p:extLst>
      <p:ext uri="{BB962C8B-B14F-4D97-AF65-F5344CB8AC3E}">
        <p14:creationId xmlns:p14="http://schemas.microsoft.com/office/powerpoint/2010/main" val="12558121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ctr"/>
            <a:r>
              <a:rPr lang="en-GB" dirty="0" smtClean="0"/>
              <a:t>Study Groups</a:t>
            </a:r>
            <a:endParaRPr lang="en-GB" dirty="0"/>
          </a:p>
        </p:txBody>
      </p:sp>
      <p:sp>
        <p:nvSpPr>
          <p:cNvPr id="3" name="Date Placeholder 2"/>
          <p:cNvSpPr>
            <a:spLocks noGrp="1"/>
          </p:cNvSpPr>
          <p:nvPr>
            <p:ph type="dt" sz="half" idx="11"/>
          </p:nvPr>
        </p:nvSpPr>
        <p:spPr/>
        <p:txBody>
          <a:bodyPr/>
          <a:lstStyle/>
          <a:p>
            <a:pPr>
              <a:defRPr/>
            </a:pPr>
            <a:r>
              <a:rPr lang="en-US" altLang="ja-JP" smtClean="0"/>
              <a:t>02 Sept 2015</a:t>
            </a:r>
            <a:endParaRPr lang="en-US" dirty="0"/>
          </a:p>
        </p:txBody>
      </p:sp>
      <p:sp>
        <p:nvSpPr>
          <p:cNvPr id="6" name="Slide Number Placeholder 5"/>
          <p:cNvSpPr>
            <a:spLocks noGrp="1"/>
          </p:cNvSpPr>
          <p:nvPr>
            <p:ph type="sldNum" sz="quarter" idx="10"/>
          </p:nvPr>
        </p:nvSpPr>
        <p:spPr/>
        <p:txBody>
          <a:bodyPr/>
          <a:lstStyle/>
          <a:p>
            <a:pPr>
              <a:defRPr/>
            </a:pPr>
            <a:fld id="{FF742EE6-F228-A848-AAD6-425DE94CFCF2}" type="slidenum">
              <a:rPr lang="en-US" smtClean="0"/>
              <a:pPr>
                <a:defRPr/>
              </a:pPr>
              <a:t>54</a:t>
            </a:fld>
            <a:endParaRPr lang="en-US" dirty="0"/>
          </a:p>
        </p:txBody>
      </p:sp>
    </p:spTree>
    <p:extLst>
      <p:ext uri="{BB962C8B-B14F-4D97-AF65-F5344CB8AC3E}">
        <p14:creationId xmlns:p14="http://schemas.microsoft.com/office/powerpoint/2010/main" val="3303528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342900" y="2417899"/>
            <a:ext cx="8469630" cy="1143000"/>
          </a:xfrm>
        </p:spPr>
        <p:txBody>
          <a:bodyPr/>
          <a:lstStyle/>
          <a:p>
            <a:pPr algn="ctr"/>
            <a:r>
              <a:rPr lang="en-US" sz="4400" dirty="0" smtClean="0"/>
              <a:t>Technical Interest Groups (TIG)</a:t>
            </a:r>
            <a:endParaRPr lang="en-US" sz="4400" dirty="0"/>
          </a:p>
        </p:txBody>
      </p:sp>
      <p:sp>
        <p:nvSpPr>
          <p:cNvPr id="7" name="Date Placeholder 6"/>
          <p:cNvSpPr>
            <a:spLocks noGrp="1"/>
          </p:cNvSpPr>
          <p:nvPr>
            <p:ph type="dt" sz="half" idx="11"/>
          </p:nvPr>
        </p:nvSpPr>
        <p:spPr/>
        <p:txBody>
          <a:bodyPr/>
          <a:lstStyle/>
          <a:p>
            <a:pPr>
              <a:defRPr/>
            </a:pPr>
            <a:r>
              <a:rPr lang="en-US" altLang="ja-JP" smtClean="0"/>
              <a:t>02 Sept 2015</a:t>
            </a:r>
            <a:endParaRPr lang="en-US" dirty="0"/>
          </a:p>
        </p:txBody>
      </p:sp>
      <p:sp>
        <p:nvSpPr>
          <p:cNvPr id="8" name="Slide Number Placeholder 7"/>
          <p:cNvSpPr>
            <a:spLocks noGrp="1"/>
          </p:cNvSpPr>
          <p:nvPr>
            <p:ph type="sldNum" sz="quarter" idx="10"/>
          </p:nvPr>
        </p:nvSpPr>
        <p:spPr/>
        <p:txBody>
          <a:bodyPr/>
          <a:lstStyle/>
          <a:p>
            <a:pPr>
              <a:defRPr/>
            </a:pPr>
            <a:fld id="{FF742EE6-F228-A848-AAD6-425DE94CFCF2}" type="slidenum">
              <a:rPr lang="en-US" smtClean="0"/>
              <a:pPr>
                <a:defRPr/>
              </a:pPr>
              <a:t>55</a:t>
            </a:fld>
            <a:endParaRPr lang="en-US" dirty="0"/>
          </a:p>
        </p:txBody>
      </p:sp>
    </p:spTree>
    <p:extLst>
      <p:ext uri="{BB962C8B-B14F-4D97-AF65-F5344CB8AC3E}">
        <p14:creationId xmlns:p14="http://schemas.microsoft.com/office/powerpoint/2010/main" val="3165443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Long Range Low Power (LRLP)</a:t>
            </a:r>
            <a:endParaRPr lang="en-US" dirty="0"/>
          </a:p>
        </p:txBody>
      </p:sp>
      <p:sp>
        <p:nvSpPr>
          <p:cNvPr id="7" name="Content Placeholder 6"/>
          <p:cNvSpPr>
            <a:spLocks noGrp="1"/>
          </p:cNvSpPr>
          <p:nvPr>
            <p:ph sz="quarter" idx="14"/>
          </p:nvPr>
        </p:nvSpPr>
        <p:spPr/>
        <p:txBody>
          <a:bodyPr/>
          <a:lstStyle/>
          <a:p>
            <a:pPr marL="506412" indent="-342900">
              <a:buFont typeface="Wingdings" panose="05000000000000000000" pitchFamily="2" charset="2"/>
              <a:buChar char="Ø"/>
            </a:pPr>
            <a:r>
              <a:rPr lang="en-GB" b="1" dirty="0" smtClean="0"/>
              <a:t>TIG Charter:</a:t>
            </a:r>
          </a:p>
          <a:p>
            <a:pPr lvl="2"/>
            <a:r>
              <a:rPr lang="en-GB" sz="2000" dirty="0" smtClean="0"/>
              <a:t>Specify </a:t>
            </a:r>
            <a:r>
              <a:rPr lang="en-GB" sz="2000" dirty="0"/>
              <a:t>LRLP requirements and use cases</a:t>
            </a:r>
            <a:endParaRPr lang="en-US" sz="2000" dirty="0"/>
          </a:p>
          <a:p>
            <a:pPr lvl="2"/>
            <a:r>
              <a:rPr lang="en-GB" sz="2000" dirty="0"/>
              <a:t>Establish technical feasibility of achieving the requirements for range, power consumption, and integration with 802.11 and coexistence with other 802 wireless protocols</a:t>
            </a:r>
            <a:endParaRPr lang="en-US" sz="2000" dirty="0"/>
          </a:p>
          <a:p>
            <a:pPr lvl="2"/>
            <a:r>
              <a:rPr lang="en-GB" sz="2000" dirty="0"/>
              <a:t>Generate the technical material needed to initiate standardization</a:t>
            </a:r>
            <a:endParaRPr lang="en-US" sz="2000" dirty="0"/>
          </a:p>
          <a:p>
            <a:pPr lvl="2"/>
            <a:r>
              <a:rPr lang="en-GB" sz="2000" dirty="0"/>
              <a:t>The TIG will generate a report containing the results of these tasks within four 802.11 sessions.</a:t>
            </a:r>
            <a:endParaRPr lang="en-US" sz="2000" dirty="0"/>
          </a:p>
          <a:p>
            <a:endParaRPr lang="en-US" dirty="0"/>
          </a:p>
        </p:txBody>
      </p:sp>
      <p:sp>
        <p:nvSpPr>
          <p:cNvPr id="8" name="Date Placeholder 7"/>
          <p:cNvSpPr>
            <a:spLocks noGrp="1"/>
          </p:cNvSpPr>
          <p:nvPr>
            <p:ph type="dt" sz="half" idx="16"/>
          </p:nvPr>
        </p:nvSpPr>
        <p:spPr/>
        <p:txBody>
          <a:bodyPr/>
          <a:lstStyle/>
          <a:p>
            <a:pPr>
              <a:defRPr/>
            </a:pPr>
            <a:r>
              <a:rPr lang="en-US" altLang="ja-JP" smtClean="0"/>
              <a:t>02 Sept 2015</a:t>
            </a:r>
            <a:endParaRPr lang="en-US" dirty="0"/>
          </a:p>
        </p:txBody>
      </p:sp>
      <p:sp>
        <p:nvSpPr>
          <p:cNvPr id="9" name="Slide Number Placeholder 8"/>
          <p:cNvSpPr>
            <a:spLocks noGrp="1"/>
          </p:cNvSpPr>
          <p:nvPr>
            <p:ph type="sldNum" sz="quarter" idx="15"/>
          </p:nvPr>
        </p:nvSpPr>
        <p:spPr/>
        <p:txBody>
          <a:bodyPr/>
          <a:lstStyle/>
          <a:p>
            <a:pPr>
              <a:defRPr/>
            </a:pPr>
            <a:fld id="{1F2884EB-C6E3-684C-A39B-0E652C4E0E60}" type="slidenum">
              <a:rPr lang="en-US" smtClean="0"/>
              <a:pPr>
                <a:defRPr/>
              </a:pPr>
              <a:t>56</a:t>
            </a:fld>
            <a:endParaRPr lang="en-US" dirty="0"/>
          </a:p>
        </p:txBody>
      </p:sp>
    </p:spTree>
    <p:extLst>
      <p:ext uri="{BB962C8B-B14F-4D97-AF65-F5344CB8AC3E}">
        <p14:creationId xmlns:p14="http://schemas.microsoft.com/office/powerpoint/2010/main" val="298277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722" name="Rectangle 2"/>
          <p:cNvSpPr>
            <a:spLocks noGrp="1" noChangeArrowheads="1"/>
          </p:cNvSpPr>
          <p:nvPr>
            <p:ph type="title"/>
          </p:nvPr>
        </p:nvSpPr>
        <p:spPr/>
        <p:txBody>
          <a:bodyPr lIns="90488" tIns="44450" rIns="90488" bIns="44450"/>
          <a:lstStyle/>
          <a:p>
            <a:pPr eaLnBrk="1" hangingPunct="1"/>
            <a:r>
              <a:rPr lang="en-US" altLang="en-US" dirty="0" smtClean="0">
                <a:ea typeface="ＭＳ Ｐゴシック" pitchFamily="34" charset="-128"/>
              </a:rPr>
              <a:t>IEEE Standards Development: Project Authorization</a:t>
            </a:r>
          </a:p>
        </p:txBody>
      </p:sp>
      <p:sp>
        <p:nvSpPr>
          <p:cNvPr id="30723" name="Rectangle 3"/>
          <p:cNvSpPr>
            <a:spLocks noGrp="1" noChangeArrowheads="1"/>
          </p:cNvSpPr>
          <p:nvPr>
            <p:ph type="body" idx="4294967295"/>
          </p:nvPr>
        </p:nvSpPr>
        <p:spPr>
          <a:xfrm>
            <a:off x="1295400" y="2079625"/>
            <a:ext cx="7848600" cy="3810000"/>
          </a:xfrm>
        </p:spPr>
        <p:txBody>
          <a:bodyPr lIns="90488" tIns="44450" rIns="90488" bIns="44450"/>
          <a:lstStyle/>
          <a:p>
            <a:pPr eaLnBrk="1" hangingPunct="1">
              <a:lnSpc>
                <a:spcPct val="90000"/>
              </a:lnSpc>
            </a:pPr>
            <a:r>
              <a:rPr lang="en-US" altLang="en-US" sz="2400" dirty="0" smtClean="0">
                <a:ea typeface="ＭＳ Ｐゴシック" pitchFamily="34" charset="-128"/>
              </a:rPr>
              <a:t>A project may be started by any individual     or company</a:t>
            </a:r>
          </a:p>
          <a:p>
            <a:pPr eaLnBrk="1" hangingPunct="1">
              <a:lnSpc>
                <a:spcPct val="90000"/>
              </a:lnSpc>
            </a:pPr>
            <a:r>
              <a:rPr lang="en-US" altLang="en-US" sz="2400" dirty="0" smtClean="0">
                <a:ea typeface="ＭＳ Ｐゴシック" pitchFamily="34" charset="-128"/>
              </a:rPr>
              <a:t>Each project must be supported by a technical group in the IEEE</a:t>
            </a:r>
          </a:p>
          <a:p>
            <a:pPr lvl="1" eaLnBrk="1" hangingPunct="1">
              <a:lnSpc>
                <a:spcPct val="90000"/>
              </a:lnSpc>
            </a:pPr>
            <a:r>
              <a:rPr lang="en-US" altLang="en-US" sz="2000" dirty="0" smtClean="0">
                <a:ea typeface="ＭＳ Ｐゴシック" pitchFamily="34" charset="-128"/>
              </a:rPr>
              <a:t>Referred to as a “Sponsor”</a:t>
            </a:r>
          </a:p>
          <a:p>
            <a:pPr lvl="1" eaLnBrk="1" hangingPunct="1">
              <a:lnSpc>
                <a:spcPct val="90000"/>
              </a:lnSpc>
            </a:pPr>
            <a:r>
              <a:rPr lang="en-US" altLang="en-US" sz="2000" dirty="0" smtClean="0">
                <a:ea typeface="ＭＳ Ｐゴシック" pitchFamily="34" charset="-128"/>
              </a:rPr>
              <a:t>Official developer of standard</a:t>
            </a:r>
          </a:p>
          <a:p>
            <a:pPr eaLnBrk="1" hangingPunct="1">
              <a:lnSpc>
                <a:spcPct val="90000"/>
              </a:lnSpc>
            </a:pPr>
            <a:r>
              <a:rPr lang="en-US" altLang="en-US" sz="2400" dirty="0" smtClean="0">
                <a:ea typeface="ＭＳ Ｐゴシック" pitchFamily="34" charset="-128"/>
              </a:rPr>
              <a:t>Projects approved through document called Project Authorization Request (PAR)</a:t>
            </a:r>
          </a:p>
          <a:p>
            <a:pPr lvl="1" eaLnBrk="1" hangingPunct="1">
              <a:lnSpc>
                <a:spcPct val="90000"/>
              </a:lnSpc>
            </a:pPr>
            <a:r>
              <a:rPr lang="en-US" altLang="en-US" sz="2400" dirty="0" smtClean="0">
                <a:ea typeface="ＭＳ Ｐゴシック" pitchFamily="34" charset="-128"/>
              </a:rPr>
              <a:t>Summarizes details of project </a:t>
            </a:r>
          </a:p>
        </p:txBody>
      </p:sp>
      <p:pic>
        <p:nvPicPr>
          <p:cNvPr id="30724" name="Picture 3" descr="C:\Documents and Settings\jsteinha\Local Settings\Temporary Internet Files\Content.IE5\N3PEGZWZ\MCj043255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1"/>
          </p:nvPr>
        </p:nvSpPr>
        <p:spPr/>
        <p:txBody>
          <a:bodyPr/>
          <a:lstStyle/>
          <a:p>
            <a:pPr>
              <a:defRPr/>
            </a:pPr>
            <a:r>
              <a:rPr lang="en-US" altLang="ja-JP" smtClean="0"/>
              <a:t>02 Sept 2015</a:t>
            </a:r>
            <a:endParaRPr lang="en-US" dirty="0"/>
          </a:p>
        </p:txBody>
      </p:sp>
      <p:sp>
        <p:nvSpPr>
          <p:cNvPr id="6" name="Slide Number Placeholder 5"/>
          <p:cNvSpPr>
            <a:spLocks noGrp="1"/>
          </p:cNvSpPr>
          <p:nvPr>
            <p:ph type="sldNum" sz="quarter" idx="10"/>
          </p:nvPr>
        </p:nvSpPr>
        <p:spPr/>
        <p:txBody>
          <a:bodyPr/>
          <a:lstStyle/>
          <a:p>
            <a:pPr>
              <a:defRPr/>
            </a:pPr>
            <a:fld id="{F0540D16-EBF5-0D44-A21F-B32E9F609578}" type="slidenum">
              <a:rPr lang="en-US" smtClean="0"/>
              <a:pPr>
                <a:defRPr/>
              </a:pPr>
              <a:t>6</a:t>
            </a:fld>
            <a:endParaRPr lang="en-US" dirty="0"/>
          </a:p>
        </p:txBody>
      </p:sp>
    </p:spTree>
    <p:extLst>
      <p:ext uri="{BB962C8B-B14F-4D97-AF65-F5344CB8AC3E}">
        <p14:creationId xmlns:p14="http://schemas.microsoft.com/office/powerpoint/2010/main" val="19893947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1746" name="Rectangle 2"/>
          <p:cNvSpPr>
            <a:spLocks noGrp="1" noChangeArrowheads="1"/>
          </p:cNvSpPr>
          <p:nvPr>
            <p:ph type="title"/>
          </p:nvPr>
        </p:nvSpPr>
        <p:spPr/>
        <p:txBody>
          <a:bodyPr lIns="90488" tIns="44450" rIns="90488" bIns="44450"/>
          <a:lstStyle/>
          <a:p>
            <a:pPr eaLnBrk="1" hangingPunct="1"/>
            <a:r>
              <a:rPr lang="en-US" altLang="en-US" dirty="0" smtClean="0">
                <a:ea typeface="ＭＳ Ｐゴシック" pitchFamily="34" charset="-128"/>
              </a:rPr>
              <a:t>IEEE Standards Development: Develop Draft Standard</a:t>
            </a:r>
          </a:p>
        </p:txBody>
      </p:sp>
      <p:sp>
        <p:nvSpPr>
          <p:cNvPr id="31747" name="Rectangle 3"/>
          <p:cNvSpPr>
            <a:spLocks noGrp="1" noChangeArrowheads="1"/>
          </p:cNvSpPr>
          <p:nvPr>
            <p:ph type="body" idx="4294967295"/>
          </p:nvPr>
        </p:nvSpPr>
        <p:spPr>
          <a:xfrm>
            <a:off x="0" y="1752600"/>
            <a:ext cx="7924800" cy="4537075"/>
          </a:xfrm>
        </p:spPr>
        <p:txBody>
          <a:bodyPr lIns="90488" tIns="44450" rIns="90488" bIns="44450"/>
          <a:lstStyle/>
          <a:p>
            <a:pPr eaLnBrk="1" hangingPunct="1">
              <a:lnSpc>
                <a:spcPct val="85000"/>
              </a:lnSpc>
              <a:spcBef>
                <a:spcPct val="50000"/>
              </a:spcBef>
            </a:pPr>
            <a:r>
              <a:rPr lang="en-US" altLang="en-US" sz="2400" dirty="0" smtClean="0">
                <a:ea typeface="ＭＳ Ｐゴシック" pitchFamily="34" charset="-128"/>
              </a:rPr>
              <a:t>A standard </a:t>
            </a:r>
            <a:r>
              <a:rPr lang="en-US" altLang="en-US" sz="2400" dirty="0" smtClean="0">
                <a:ea typeface="ＭＳ Ｐゴシック" pitchFamily="34" charset="-128"/>
              </a:rPr>
              <a:t>is written by </a:t>
            </a:r>
            <a:r>
              <a:rPr lang="en-US" altLang="en-US" sz="2400" dirty="0" smtClean="0">
                <a:ea typeface="ＭＳ Ｐゴシック" pitchFamily="34" charset="-128"/>
              </a:rPr>
              <a:t>a working </a:t>
            </a:r>
            <a:r>
              <a:rPr lang="en-US" altLang="en-US" sz="2400" dirty="0" smtClean="0">
                <a:ea typeface="ＭＳ Ｐゴシック" pitchFamily="34" charset="-128"/>
              </a:rPr>
              <a:t>group</a:t>
            </a:r>
          </a:p>
          <a:p>
            <a:pPr lvl="1" eaLnBrk="1" hangingPunct="1">
              <a:lnSpc>
                <a:spcPct val="85000"/>
              </a:lnSpc>
              <a:spcBef>
                <a:spcPct val="50000"/>
              </a:spcBef>
            </a:pPr>
            <a:r>
              <a:rPr lang="en-US" altLang="en-US" sz="2400" dirty="0" smtClean="0">
                <a:ea typeface="ＭＳ Ｐゴシック" pitchFamily="34" charset="-128"/>
              </a:rPr>
              <a:t>The working </a:t>
            </a:r>
            <a:r>
              <a:rPr lang="en-US" altLang="en-US" sz="2400" dirty="0" smtClean="0">
                <a:ea typeface="ＭＳ Ｐゴシック" pitchFamily="34" charset="-128"/>
              </a:rPr>
              <a:t>group consists of </a:t>
            </a:r>
            <a:r>
              <a:rPr lang="en-US" altLang="en-US" sz="2400" dirty="0" smtClean="0">
                <a:ea typeface="ＭＳ Ｐゴシック" pitchFamily="34" charset="-128"/>
              </a:rPr>
              <a:t>participants</a:t>
            </a:r>
            <a:r>
              <a:rPr lang="en-US" altLang="en-US" sz="2400" dirty="0" smtClean="0">
                <a:ea typeface="ＭＳ Ｐゴシック" pitchFamily="34" charset="-128"/>
              </a:rPr>
              <a:t> </a:t>
            </a:r>
            <a:r>
              <a:rPr lang="en-US" altLang="en-US" sz="2400" dirty="0" smtClean="0">
                <a:ea typeface="ＭＳ Ｐゴシック" pitchFamily="34" charset="-128"/>
              </a:rPr>
              <a:t>interested in creating the standard</a:t>
            </a:r>
          </a:p>
          <a:p>
            <a:pPr eaLnBrk="1" hangingPunct="1">
              <a:lnSpc>
                <a:spcPct val="85000"/>
              </a:lnSpc>
              <a:spcBef>
                <a:spcPct val="50000"/>
              </a:spcBef>
            </a:pPr>
            <a:r>
              <a:rPr lang="en-US" altLang="en-US" sz="2400" dirty="0" smtClean="0">
                <a:ea typeface="ＭＳ Ｐゴシック" pitchFamily="34" charset="-128"/>
              </a:rPr>
              <a:t>The working </a:t>
            </a:r>
            <a:r>
              <a:rPr lang="en-US" altLang="en-US" sz="2400" dirty="0" smtClean="0">
                <a:ea typeface="ＭＳ Ｐゴシック" pitchFamily="34" charset="-128"/>
              </a:rPr>
              <a:t>group chooses </a:t>
            </a:r>
            <a:r>
              <a:rPr lang="en-US" altLang="en-US" sz="2400" dirty="0" smtClean="0">
                <a:ea typeface="ＭＳ Ｐゴシック" pitchFamily="34" charset="-128"/>
              </a:rPr>
              <a:t>a way </a:t>
            </a:r>
            <a:r>
              <a:rPr lang="en-US" altLang="en-US" sz="2400" dirty="0" smtClean="0">
                <a:ea typeface="ＭＳ Ｐゴシック" pitchFamily="34" charset="-128"/>
              </a:rPr>
              <a:t>to create </a:t>
            </a:r>
            <a:r>
              <a:rPr lang="en-US" altLang="en-US" sz="2400" dirty="0" smtClean="0">
                <a:ea typeface="ＭＳ Ｐゴシック" pitchFamily="34" charset="-128"/>
              </a:rPr>
              <a:t>the first </a:t>
            </a:r>
            <a:r>
              <a:rPr lang="en-US" altLang="en-US" sz="2400" dirty="0" smtClean="0">
                <a:ea typeface="ＭＳ Ｐゴシック" pitchFamily="34" charset="-128"/>
              </a:rPr>
              <a:t>draft document</a:t>
            </a:r>
          </a:p>
          <a:p>
            <a:pPr lvl="1" eaLnBrk="1" hangingPunct="1">
              <a:lnSpc>
                <a:spcPct val="85000"/>
              </a:lnSpc>
              <a:spcBef>
                <a:spcPct val="50000"/>
              </a:spcBef>
            </a:pPr>
            <a:r>
              <a:rPr lang="en-US" altLang="en-US" dirty="0" smtClean="0">
                <a:ea typeface="ＭＳ Ｐゴシック" pitchFamily="34" charset="-128"/>
              </a:rPr>
              <a:t>The </a:t>
            </a:r>
            <a:r>
              <a:rPr lang="en-US" altLang="en-US" dirty="0">
                <a:ea typeface="ＭＳ Ｐゴシック" pitchFamily="34" charset="-128"/>
              </a:rPr>
              <a:t>g</a:t>
            </a:r>
            <a:r>
              <a:rPr lang="en-US" altLang="en-US" sz="2000" dirty="0" smtClean="0">
                <a:ea typeface="ＭＳ Ｐゴシック" pitchFamily="34" charset="-128"/>
              </a:rPr>
              <a:t>roup </a:t>
            </a:r>
            <a:r>
              <a:rPr lang="en-US" altLang="en-US" sz="2000" dirty="0" smtClean="0">
                <a:ea typeface="ＭＳ Ｐゴシック" pitchFamily="34" charset="-128"/>
              </a:rPr>
              <a:t>writes initial </a:t>
            </a:r>
            <a:r>
              <a:rPr lang="en-US" altLang="en-US" sz="2000" dirty="0" smtClean="0">
                <a:ea typeface="ＭＳ Ｐゴシック" pitchFamily="34" charset="-128"/>
              </a:rPr>
              <a:t>draft, or</a:t>
            </a:r>
            <a:endParaRPr lang="en-US" altLang="en-US" sz="2000" dirty="0" smtClean="0">
              <a:ea typeface="ＭＳ Ｐゴシック" pitchFamily="34" charset="-128"/>
            </a:endParaRPr>
          </a:p>
          <a:p>
            <a:pPr lvl="1" eaLnBrk="1" hangingPunct="1">
              <a:lnSpc>
                <a:spcPct val="85000"/>
              </a:lnSpc>
              <a:spcBef>
                <a:spcPct val="50000"/>
              </a:spcBef>
            </a:pPr>
            <a:r>
              <a:rPr lang="en-US" altLang="en-US" sz="2000" dirty="0" smtClean="0">
                <a:ea typeface="ＭＳ Ｐゴシック" pitchFamily="34" charset="-128"/>
              </a:rPr>
              <a:t>The draft </a:t>
            </a:r>
            <a:r>
              <a:rPr lang="en-US" altLang="en-US" sz="2000" dirty="0" smtClean="0">
                <a:ea typeface="ＭＳ Ｐゴシック" pitchFamily="34" charset="-128"/>
              </a:rPr>
              <a:t>developed from existing                             documents and specifications</a:t>
            </a:r>
          </a:p>
          <a:p>
            <a:pPr eaLnBrk="1" hangingPunct="1">
              <a:lnSpc>
                <a:spcPct val="85000"/>
              </a:lnSpc>
              <a:spcBef>
                <a:spcPct val="50000"/>
              </a:spcBef>
            </a:pPr>
            <a:r>
              <a:rPr lang="en-US" altLang="en-US" sz="2400" dirty="0" smtClean="0">
                <a:ea typeface="ＭＳ Ｐゴシック" pitchFamily="34" charset="-128"/>
              </a:rPr>
              <a:t>Draft document </a:t>
            </a:r>
            <a:r>
              <a:rPr lang="en-US" altLang="en-US" sz="2400" dirty="0" smtClean="0">
                <a:ea typeface="ＭＳ Ｐゴシック" pitchFamily="34" charset="-128"/>
              </a:rPr>
              <a:t>are refined </a:t>
            </a:r>
            <a:r>
              <a:rPr lang="en-US" altLang="en-US" sz="2400" dirty="0" smtClean="0">
                <a:ea typeface="ＭＳ Ｐゴシック" pitchFamily="34" charset="-128"/>
              </a:rPr>
              <a:t>in </a:t>
            </a:r>
            <a:r>
              <a:rPr lang="en-US" altLang="en-US" sz="2400" dirty="0" smtClean="0">
                <a:ea typeface="ＭＳ Ｐゴシック" pitchFamily="34" charset="-128"/>
              </a:rPr>
              <a:t>the working </a:t>
            </a:r>
            <a:r>
              <a:rPr lang="en-US" altLang="en-US" sz="2400" dirty="0" smtClean="0">
                <a:ea typeface="ＭＳ Ｐゴシック" pitchFamily="34" charset="-128"/>
              </a:rPr>
              <a:t>group through multiple iterations and review</a:t>
            </a:r>
            <a:endParaRPr lang="en-US" altLang="en-US" sz="2000" dirty="0" smtClean="0">
              <a:ea typeface="ＭＳ Ｐゴシック" pitchFamily="34" charset="-128"/>
            </a:endParaRPr>
          </a:p>
          <a:p>
            <a:pPr lvl="1" eaLnBrk="1" hangingPunct="1">
              <a:lnSpc>
                <a:spcPct val="85000"/>
              </a:lnSpc>
              <a:spcBef>
                <a:spcPct val="50000"/>
              </a:spcBef>
            </a:pPr>
            <a:endParaRPr lang="en-US" altLang="en-US" sz="2000" dirty="0" smtClean="0">
              <a:ea typeface="ＭＳ Ｐゴシック" pitchFamily="34" charset="-128"/>
            </a:endParaRPr>
          </a:p>
        </p:txBody>
      </p:sp>
      <p:pic>
        <p:nvPicPr>
          <p:cNvPr id="31748" name="Picture 9" descr="C:\Documents and Settings\jsteinha\Local Settings\Temporary Internet Files\Content.IE5\N3PEGZWZ\MPj0433169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29000"/>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1"/>
          </p:nvPr>
        </p:nvSpPr>
        <p:spPr/>
        <p:txBody>
          <a:bodyPr/>
          <a:lstStyle/>
          <a:p>
            <a:pPr>
              <a:defRPr/>
            </a:pPr>
            <a:r>
              <a:rPr lang="en-US" altLang="ja-JP" smtClean="0"/>
              <a:t>02 Sept 2015</a:t>
            </a:r>
            <a:endParaRPr lang="en-US" dirty="0"/>
          </a:p>
        </p:txBody>
      </p:sp>
      <p:sp>
        <p:nvSpPr>
          <p:cNvPr id="6" name="Slide Number Placeholder 5"/>
          <p:cNvSpPr>
            <a:spLocks noGrp="1"/>
          </p:cNvSpPr>
          <p:nvPr>
            <p:ph type="sldNum" sz="quarter" idx="10"/>
          </p:nvPr>
        </p:nvSpPr>
        <p:spPr/>
        <p:txBody>
          <a:bodyPr/>
          <a:lstStyle/>
          <a:p>
            <a:pPr>
              <a:defRPr/>
            </a:pPr>
            <a:fld id="{F0540D16-EBF5-0D44-A21F-B32E9F609578}" type="slidenum">
              <a:rPr lang="en-US" smtClean="0"/>
              <a:pPr>
                <a:defRPr/>
              </a:pPr>
              <a:t>7</a:t>
            </a:fld>
            <a:endParaRPr lang="en-US" dirty="0"/>
          </a:p>
        </p:txBody>
      </p:sp>
    </p:spTree>
    <p:extLst>
      <p:ext uri="{BB962C8B-B14F-4D97-AF65-F5344CB8AC3E}">
        <p14:creationId xmlns:p14="http://schemas.microsoft.com/office/powerpoint/2010/main" val="26008808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770" name="Rectangle 2"/>
          <p:cNvSpPr>
            <a:spLocks noGrp="1" noChangeArrowheads="1"/>
          </p:cNvSpPr>
          <p:nvPr>
            <p:ph type="title"/>
          </p:nvPr>
        </p:nvSpPr>
        <p:spPr/>
        <p:txBody>
          <a:bodyPr lIns="90488" tIns="44450" rIns="90488" bIns="44450"/>
          <a:lstStyle/>
          <a:p>
            <a:pPr eaLnBrk="1" hangingPunct="1"/>
            <a:r>
              <a:rPr lang="en-US" altLang="en-US" dirty="0" smtClean="0">
                <a:ea typeface="ＭＳ Ｐゴシック" pitchFamily="34" charset="-128"/>
              </a:rPr>
              <a:t>IEEE Standards Development: Consensus process</a:t>
            </a:r>
          </a:p>
        </p:txBody>
      </p:sp>
      <p:sp>
        <p:nvSpPr>
          <p:cNvPr id="32771" name="Rectangle 3"/>
          <p:cNvSpPr>
            <a:spLocks noGrp="1" noChangeArrowheads="1"/>
          </p:cNvSpPr>
          <p:nvPr>
            <p:ph type="body" idx="4294967295"/>
          </p:nvPr>
        </p:nvSpPr>
        <p:spPr>
          <a:xfrm>
            <a:off x="117475" y="2251710"/>
            <a:ext cx="7848600" cy="3886200"/>
          </a:xfrm>
        </p:spPr>
        <p:txBody>
          <a:bodyPr lIns="90488" tIns="44450" rIns="90488" bIns="44450"/>
          <a:lstStyle/>
          <a:p>
            <a:pPr eaLnBrk="1" hangingPunct="1">
              <a:lnSpc>
                <a:spcPct val="80000"/>
              </a:lnSpc>
            </a:pPr>
            <a:r>
              <a:rPr lang="en-US" altLang="en-US" sz="2400" dirty="0" smtClean="0">
                <a:ea typeface="ＭＳ Ｐゴシック" pitchFamily="34" charset="-128"/>
              </a:rPr>
              <a:t>Consensus is determined through a ballot</a:t>
            </a:r>
          </a:p>
          <a:p>
            <a:pPr eaLnBrk="1" hangingPunct="1">
              <a:lnSpc>
                <a:spcPct val="80000"/>
              </a:lnSpc>
              <a:spcAft>
                <a:spcPts val="600"/>
              </a:spcAft>
            </a:pPr>
            <a:r>
              <a:rPr lang="en-US" altLang="en-US" sz="2400" dirty="0" smtClean="0">
                <a:ea typeface="ＭＳ Ｐゴシック" pitchFamily="34" charset="-128"/>
              </a:rPr>
              <a:t>Interested </a:t>
            </a:r>
            <a:r>
              <a:rPr lang="en-US" altLang="en-US" sz="2400" dirty="0" smtClean="0">
                <a:ea typeface="ＭＳ Ｐゴシック" pitchFamily="34" charset="-128"/>
              </a:rPr>
              <a:t>individuals or </a:t>
            </a:r>
            <a:r>
              <a:rPr lang="en-US" altLang="en-US" sz="2400" dirty="0" smtClean="0">
                <a:ea typeface="ＭＳ Ｐゴシック" pitchFamily="34" charset="-128"/>
              </a:rPr>
              <a:t>organizations are invited to ballot on draft standards</a:t>
            </a:r>
          </a:p>
          <a:p>
            <a:pPr eaLnBrk="1" hangingPunct="1">
              <a:lnSpc>
                <a:spcPct val="80000"/>
              </a:lnSpc>
              <a:spcAft>
                <a:spcPts val="600"/>
              </a:spcAft>
            </a:pPr>
            <a:r>
              <a:rPr lang="en-US" altLang="en-US" sz="2400" dirty="0" smtClean="0">
                <a:ea typeface="ＭＳ Ｐゴシック" pitchFamily="34" charset="-128"/>
              </a:rPr>
              <a:t>A ballot </a:t>
            </a:r>
            <a:r>
              <a:rPr lang="en-US" altLang="en-US" sz="2400" dirty="0" smtClean="0">
                <a:ea typeface="ＭＳ Ｐゴシック" pitchFamily="34" charset="-128"/>
              </a:rPr>
              <a:t>group receives document, reviews it, and votes/comments on it</a:t>
            </a:r>
          </a:p>
          <a:p>
            <a:pPr lvl="1" eaLnBrk="1" hangingPunct="1">
              <a:lnSpc>
                <a:spcPct val="80000"/>
              </a:lnSpc>
            </a:pPr>
            <a:r>
              <a:rPr lang="en-US" altLang="en-US" sz="2400" dirty="0" smtClean="0">
                <a:ea typeface="ＭＳ Ｐゴシック" pitchFamily="34" charset="-128"/>
              </a:rPr>
              <a:t>Vote yes (approve), no (disapprove), abstain</a:t>
            </a:r>
          </a:p>
          <a:p>
            <a:pPr lvl="1" eaLnBrk="1" hangingPunct="1">
              <a:lnSpc>
                <a:spcPct val="80000"/>
              </a:lnSpc>
              <a:spcAft>
                <a:spcPts val="600"/>
              </a:spcAft>
            </a:pPr>
            <a:r>
              <a:rPr lang="en-US" altLang="en-US" sz="2400" dirty="0" smtClean="0">
                <a:ea typeface="ＭＳ Ｐゴシック" pitchFamily="34" charset="-128"/>
              </a:rPr>
              <a:t>Can offer comments on document as well</a:t>
            </a:r>
          </a:p>
          <a:p>
            <a:pPr eaLnBrk="1" hangingPunct="1">
              <a:lnSpc>
                <a:spcPct val="80000"/>
              </a:lnSpc>
            </a:pPr>
            <a:r>
              <a:rPr lang="en-US" altLang="en-US" sz="2400" dirty="0" smtClean="0">
                <a:ea typeface="ＭＳ Ｐゴシック" pitchFamily="34" charset="-128"/>
              </a:rPr>
              <a:t>Ultimate approval of standard is granted by </a:t>
            </a:r>
            <a:r>
              <a:rPr lang="en-US" altLang="en-US" sz="2400" dirty="0" smtClean="0">
                <a:ea typeface="ＭＳ Ｐゴシック" pitchFamily="34" charset="-128"/>
              </a:rPr>
              <a:t>the IEEE-SA </a:t>
            </a:r>
            <a:r>
              <a:rPr lang="en-US" altLang="en-US" sz="2400" dirty="0" smtClean="0">
                <a:ea typeface="ＭＳ Ｐゴシック" pitchFamily="34" charset="-128"/>
              </a:rPr>
              <a:t>Standards Board</a:t>
            </a:r>
          </a:p>
          <a:p>
            <a:pPr eaLnBrk="1" hangingPunct="1">
              <a:lnSpc>
                <a:spcPct val="80000"/>
              </a:lnSpc>
            </a:pPr>
            <a:endParaRPr lang="en-US" altLang="en-US" sz="2400" dirty="0" smtClean="0">
              <a:ea typeface="ＭＳ Ｐゴシック" pitchFamily="34" charset="-128"/>
            </a:endParaRPr>
          </a:p>
        </p:txBody>
      </p:sp>
      <p:pic>
        <p:nvPicPr>
          <p:cNvPr id="32772" name="Picture 4" descr="C:\Documents and Settings\jsteinha\Local Settings\Temporary Internet Files\Content.IE5\JN5466UE\MCj0304687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211263"/>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1"/>
          </p:nvPr>
        </p:nvSpPr>
        <p:spPr/>
        <p:txBody>
          <a:bodyPr/>
          <a:lstStyle/>
          <a:p>
            <a:pPr>
              <a:defRPr/>
            </a:pPr>
            <a:r>
              <a:rPr lang="en-US" altLang="ja-JP" smtClean="0"/>
              <a:t>02 Sept 2015</a:t>
            </a:r>
            <a:endParaRPr lang="en-US" dirty="0"/>
          </a:p>
        </p:txBody>
      </p:sp>
      <p:sp>
        <p:nvSpPr>
          <p:cNvPr id="5" name="Slide Number Placeholder 4"/>
          <p:cNvSpPr>
            <a:spLocks noGrp="1"/>
          </p:cNvSpPr>
          <p:nvPr>
            <p:ph type="sldNum" sz="quarter" idx="10"/>
          </p:nvPr>
        </p:nvSpPr>
        <p:spPr/>
        <p:txBody>
          <a:bodyPr/>
          <a:lstStyle/>
          <a:p>
            <a:pPr>
              <a:defRPr/>
            </a:pPr>
            <a:fld id="{F0540D16-EBF5-0D44-A21F-B32E9F609578}" type="slidenum">
              <a:rPr lang="en-US" smtClean="0"/>
              <a:pPr>
                <a:defRPr/>
              </a:pPr>
              <a:t>8</a:t>
            </a:fld>
            <a:endParaRPr lang="en-US" dirty="0"/>
          </a:p>
        </p:txBody>
      </p:sp>
    </p:spTree>
    <p:extLst>
      <p:ext uri="{BB962C8B-B14F-4D97-AF65-F5344CB8AC3E}">
        <p14:creationId xmlns:p14="http://schemas.microsoft.com/office/powerpoint/2010/main" val="15620854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3794" name="Rectangle 2"/>
          <p:cNvSpPr>
            <a:spLocks noGrp="1" noChangeArrowheads="1"/>
          </p:cNvSpPr>
          <p:nvPr>
            <p:ph type="title"/>
          </p:nvPr>
        </p:nvSpPr>
        <p:spPr/>
        <p:txBody>
          <a:bodyPr lIns="90488" tIns="44450" rIns="90488" bIns="44450"/>
          <a:lstStyle/>
          <a:p>
            <a:r>
              <a:rPr lang="en-US" altLang="en-US" dirty="0">
                <a:ea typeface="ＭＳ Ｐゴシック" pitchFamily="34" charset="-128"/>
              </a:rPr>
              <a:t>IEEE Standards Development: Publication </a:t>
            </a:r>
            <a:r>
              <a:rPr lang="en-US" altLang="en-US" dirty="0" smtClean="0">
                <a:ea typeface="ＭＳ Ｐゴシック" pitchFamily="34" charset="-128"/>
              </a:rPr>
              <a:t>&amp; Maintenance</a:t>
            </a:r>
          </a:p>
        </p:txBody>
      </p:sp>
      <p:sp>
        <p:nvSpPr>
          <p:cNvPr id="33795" name="Rectangle 3"/>
          <p:cNvSpPr>
            <a:spLocks noGrp="1" noChangeArrowheads="1"/>
          </p:cNvSpPr>
          <p:nvPr>
            <p:ph sz="quarter" idx="14"/>
          </p:nvPr>
        </p:nvSpPr>
        <p:spPr/>
        <p:txBody>
          <a:bodyPr lIns="90488" tIns="44450" rIns="90488" bIns="44450"/>
          <a:lstStyle/>
          <a:p>
            <a:pPr eaLnBrk="1" hangingPunct="1">
              <a:spcBef>
                <a:spcPct val="50000"/>
              </a:spcBef>
            </a:pPr>
            <a:r>
              <a:rPr lang="en-US" altLang="en-US" sz="2000" dirty="0" smtClean="0">
                <a:ea typeface="ＭＳ Ｐゴシック" pitchFamily="34" charset="-128"/>
              </a:rPr>
              <a:t>Standard published after approval</a:t>
            </a:r>
          </a:p>
          <a:p>
            <a:pPr eaLnBrk="1" hangingPunct="1">
              <a:spcBef>
                <a:spcPct val="50000"/>
              </a:spcBef>
            </a:pPr>
            <a:r>
              <a:rPr lang="en-US" altLang="en-US" sz="2000" dirty="0" smtClean="0">
                <a:ea typeface="ＭＳ Ｐゴシック" pitchFamily="34" charset="-128"/>
              </a:rPr>
              <a:t>Standard is valid for 10 years after approval</a:t>
            </a:r>
          </a:p>
          <a:p>
            <a:pPr lvl="1" eaLnBrk="1" hangingPunct="1">
              <a:spcBef>
                <a:spcPct val="50000"/>
              </a:spcBef>
            </a:pPr>
            <a:r>
              <a:rPr lang="en-US" altLang="en-US" dirty="0" smtClean="0">
                <a:ea typeface="ＭＳ Ｐゴシック" pitchFamily="34" charset="-128"/>
              </a:rPr>
              <a:t>After 10 years, must be revised or withdrawn</a:t>
            </a:r>
          </a:p>
        </p:txBody>
      </p:sp>
      <p:sp>
        <p:nvSpPr>
          <p:cNvPr id="4" name="Date Placeholder 3"/>
          <p:cNvSpPr>
            <a:spLocks noGrp="1"/>
          </p:cNvSpPr>
          <p:nvPr>
            <p:ph type="dt" sz="half" idx="16"/>
          </p:nvPr>
        </p:nvSpPr>
        <p:spPr/>
        <p:txBody>
          <a:bodyPr/>
          <a:lstStyle/>
          <a:p>
            <a:pPr>
              <a:defRPr/>
            </a:pPr>
            <a:r>
              <a:rPr lang="en-US" altLang="ja-JP" smtClean="0"/>
              <a:t>02 Sept 2015</a:t>
            </a:r>
            <a:endParaRPr lang="en-US" dirty="0"/>
          </a:p>
        </p:txBody>
      </p:sp>
      <p:sp>
        <p:nvSpPr>
          <p:cNvPr id="5" name="Slide Number Placeholder 4"/>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Tree>
    <p:extLst>
      <p:ext uri="{BB962C8B-B14F-4D97-AF65-F5344CB8AC3E}">
        <p14:creationId xmlns:p14="http://schemas.microsoft.com/office/powerpoint/2010/main" val="2680671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7601</TotalTime>
  <Words>3650</Words>
  <Application>Microsoft Office PowerPoint</Application>
  <PresentationFormat>On-screen Show (4:3)</PresentationFormat>
  <Paragraphs>720</Paragraphs>
  <Slides>56</Slides>
  <Notes>44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0" baseType="lpstr">
      <vt:lpstr>MS Gothic</vt:lpstr>
      <vt:lpstr>ＭＳ 明朝</vt:lpstr>
      <vt:lpstr>MS PGothic</vt:lpstr>
      <vt:lpstr>MS PGothic</vt:lpstr>
      <vt:lpstr>Arial</vt:lpstr>
      <vt:lpstr>Calibri</vt:lpstr>
      <vt:lpstr>Lucida Grande</vt:lpstr>
      <vt:lpstr>Myriad Pro</vt:lpstr>
      <vt:lpstr>Tahoma</vt:lpstr>
      <vt:lpstr>Times New Roman</vt:lpstr>
      <vt:lpstr>Verdana</vt:lpstr>
      <vt:lpstr>Wingdings</vt:lpstr>
      <vt:lpstr>ieee_presentation_template</vt:lpstr>
      <vt:lpstr>Visio</vt:lpstr>
      <vt:lpstr>What is IEEE 802.11 doing?</vt:lpstr>
      <vt:lpstr>Before We Share our Opinions……</vt:lpstr>
      <vt:lpstr>The IEEE Standards Association process</vt:lpstr>
      <vt:lpstr>IEEE-SA Individual and Corporate Standards Development</vt:lpstr>
      <vt:lpstr>IEEE Standards Development: Process Flow</vt:lpstr>
      <vt:lpstr>IEEE Standards Development: Project Authorization</vt:lpstr>
      <vt:lpstr>IEEE Standards Development: Develop Draft Standard</vt:lpstr>
      <vt:lpstr>IEEE Standards Development: Consensus process</vt:lpstr>
      <vt:lpstr>IEEE Standards Development: Publication &amp; Maintenance</vt:lpstr>
      <vt:lpstr>Introduction to IEEE 802.11</vt:lpstr>
      <vt:lpstr>IEEE 802.11 Introduction</vt:lpstr>
      <vt:lpstr>IEEE 802.11 Scope</vt:lpstr>
      <vt:lpstr>IEEE 802.11 Revisions</vt:lpstr>
      <vt:lpstr>IEEE 802.11 Standards Pipeline</vt:lpstr>
      <vt:lpstr>PHY Project Sequence</vt:lpstr>
      <vt:lpstr>802.11 Architecture Overview</vt:lpstr>
      <vt:lpstr>Summary of Completed Major MAC Projects</vt:lpstr>
      <vt:lpstr>Current Projects</vt:lpstr>
      <vt:lpstr>TGah</vt:lpstr>
      <vt:lpstr>TGah - Purpose</vt:lpstr>
      <vt:lpstr>TGah - Scope</vt:lpstr>
      <vt:lpstr>TGai</vt:lpstr>
      <vt:lpstr>TGai Purpose</vt:lpstr>
      <vt:lpstr>TGai Progress</vt:lpstr>
      <vt:lpstr>TGai Technical Highlights</vt:lpstr>
      <vt:lpstr>TGaj</vt:lpstr>
      <vt:lpstr>TGaj Purpose</vt:lpstr>
      <vt:lpstr>TGaj Progress</vt:lpstr>
      <vt:lpstr>Technical Highlights</vt:lpstr>
      <vt:lpstr>TGak</vt:lpstr>
      <vt:lpstr>Purpose</vt:lpstr>
      <vt:lpstr>Progress</vt:lpstr>
      <vt:lpstr>TGaq</vt:lpstr>
      <vt:lpstr>Purpose</vt:lpstr>
      <vt:lpstr>Progress</vt:lpstr>
      <vt:lpstr>Technical Highlights</vt:lpstr>
      <vt:lpstr>TGax</vt:lpstr>
      <vt:lpstr>Purpose</vt:lpstr>
      <vt:lpstr>Progress</vt:lpstr>
      <vt:lpstr>Technical Highlights</vt:lpstr>
      <vt:lpstr>TGay</vt:lpstr>
      <vt:lpstr>Purpose</vt:lpstr>
      <vt:lpstr>Progress</vt:lpstr>
      <vt:lpstr>Technical highlights</vt:lpstr>
      <vt:lpstr>TGaz</vt:lpstr>
      <vt:lpstr>Purpose</vt:lpstr>
      <vt:lpstr>Progress</vt:lpstr>
      <vt:lpstr>Standing Committees (SC)</vt:lpstr>
      <vt:lpstr>ARC SC</vt:lpstr>
      <vt:lpstr>Purpose</vt:lpstr>
      <vt:lpstr>Technical Highlights</vt:lpstr>
      <vt:lpstr>         Regulatory SC</vt:lpstr>
      <vt:lpstr>Purpose</vt:lpstr>
      <vt:lpstr>Study Groups</vt:lpstr>
      <vt:lpstr>Technical Interest Groups (TIG)</vt:lpstr>
      <vt:lpstr>Long Range Low Power (LRLP)</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IEEE 802.11 Doing?</dc:title>
  <dc:subject>Update presentation on 802.11 activities</dc:subject>
  <dc:creator>Jon Rosdahl</dc:creator>
  <dc:description>Presentation given Sept 2, 2015 in Tokyo, Japan to Wi-Biz leaders.</dc:description>
  <cp:lastModifiedBy>Adrian Stephens 9</cp:lastModifiedBy>
  <cp:revision>196</cp:revision>
  <cp:lastPrinted>2015-08-30T07:33:54Z</cp:lastPrinted>
  <dcterms:created xsi:type="dcterms:W3CDTF">2015-01-15T22:22:02Z</dcterms:created>
  <dcterms:modified xsi:type="dcterms:W3CDTF">2015-11-26T13:45:58Z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1421133211</vt:lpwstr>
  </property>
</Properties>
</file>