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sldIdLst>
    <p:sldId id="260" r:id="rId2"/>
    <p:sldId id="257" r:id="rId3"/>
    <p:sldId id="280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  <a:sym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CBECD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6" autoAdjust="0"/>
  </p:normalViewPr>
  <p:slideViewPr>
    <p:cSldViewPr>
      <p:cViewPr varScale="1">
        <p:scale>
          <a:sx n="91" d="100"/>
          <a:sy n="91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B6E729-1D16-47B3-9463-2E509DC32494}" type="datetimeFigureOut">
              <a:rPr lang="en-US" altLang="ja-JP"/>
              <a:pPr/>
              <a:t>7/18/2011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D7F1E-3D6D-4D05-8CBB-5B7299D930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0134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A37DFC-7ADD-44EC-A8AD-F94384D350E2}" type="slidenum">
              <a:rPr lang="en-US" altLang="ja-JP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>
              <a:sym typeface="Times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  <p:sldLayoutId id="2147484175" r:id="rId12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Times" charset="0"/>
        <a:buChar char="–"/>
        <a:defRPr sz="2800">
          <a:solidFill>
            <a:schemeClr val="tx1"/>
          </a:solidFill>
          <a:latin typeface="+mn-lt"/>
          <a:sym typeface="Times" charset="0"/>
        </a:defRPr>
      </a:lvl2pPr>
      <a:lvl3pPr marL="112553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imes" charset="0"/>
        <a:buChar char="•"/>
        <a:defRPr sz="2400">
          <a:solidFill>
            <a:schemeClr val="tx1"/>
          </a:solidFill>
          <a:latin typeface="+mn-lt"/>
          <a:sym typeface="Times" charset="0"/>
        </a:defRPr>
      </a:lvl3pPr>
      <a:lvl4pPr marL="14684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charset="0"/>
        <a:buChar char="–"/>
        <a:defRPr sz="2000">
          <a:solidFill>
            <a:schemeClr val="tx1"/>
          </a:solidFill>
          <a:latin typeface="+mn-lt"/>
          <a:sym typeface="Times" charset="0"/>
        </a:defRPr>
      </a:lvl4pPr>
      <a:lvl5pPr marL="18113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5pPr>
      <a:lvl6pPr marL="22685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6pPr>
      <a:lvl7pPr marL="27257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7pPr>
      <a:lvl8pPr marL="31829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8pPr>
      <a:lvl9pPr marL="36401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8229600" cy="12827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ctr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sz="3600" b="1" dirty="0" smtClean="0">
                <a:latin typeface="Trebuchet MS" pitchFamily="34" charset="0"/>
                <a:ea typeface="ＭＳ Ｐゴシック" pitchFamily="50" charset="-128"/>
                <a:cs typeface="Arial" pitchFamily="34" charset="0"/>
                <a:sym typeface="Arial" pitchFamily="34" charset="0"/>
              </a:rPr>
              <a:t>Second WATO Meeting</a:t>
            </a:r>
            <a:endParaRPr lang="en-US" altLang="ja-JP" sz="3600" b="1" dirty="0" smtClean="0">
              <a:latin typeface="Trebuchet MS" pitchFamily="34" charset="0"/>
              <a:ea typeface="ＭＳ Ｐゴシック" pitchFamily="50" charset="-128"/>
              <a:sym typeface="Arial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57300"/>
            <a:ext cx="8229600" cy="52578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ctr" eaLnBrk="1" hangingPunct="1">
              <a:lnSpc>
                <a:spcPct val="90000"/>
              </a:lnSpc>
              <a:buFont typeface="Times" charset="0"/>
              <a:buNone/>
            </a:pPr>
            <a:endParaRPr lang="en-US" altLang="ja-JP" dirty="0" smtClean="0">
              <a:latin typeface="Trebuchet MS" pitchFamily="34" charset="0"/>
              <a:ea typeface="ＭＳ Ｐゴシック" pitchFamily="50" charset="-128"/>
              <a:sym typeface="Arial" pitchFamily="34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charset="0"/>
              <a:buNone/>
            </a:pPr>
            <a:endParaRPr lang="en-US" altLang="ja-JP" dirty="0" smtClean="0">
              <a:latin typeface="Trebuchet MS" pitchFamily="34" charset="0"/>
              <a:ea typeface="ＭＳ Ｐゴシック" pitchFamily="50" charset="-128"/>
              <a:sym typeface="Arial" pitchFamily="34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charset="0"/>
              <a:buNone/>
            </a:pPr>
            <a:endParaRPr lang="en-US" altLang="ja-JP" dirty="0" smtClean="0">
              <a:latin typeface="Trebuchet MS" pitchFamily="34" charset="0"/>
              <a:ea typeface="ＭＳ Ｐゴシック" pitchFamily="50" charset="-128"/>
              <a:sym typeface="Arial" pitchFamily="34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charset="0"/>
              <a:buNone/>
            </a:pPr>
            <a:endParaRPr lang="en-US" altLang="ja-JP" dirty="0" smtClean="0">
              <a:latin typeface="Trebuchet MS" pitchFamily="34" charset="0"/>
              <a:ea typeface="ＭＳ Ｐゴシック" pitchFamily="50" charset="-128"/>
              <a:cs typeface="Arial" pitchFamily="34" charset="0"/>
              <a:sym typeface="Arial" pitchFamily="34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charset="0"/>
              <a:buNone/>
            </a:pPr>
            <a:endParaRPr lang="en-US" altLang="ja-JP" dirty="0">
              <a:latin typeface="Trebuchet MS" pitchFamily="34" charset="0"/>
              <a:ea typeface="ＭＳ Ｐゴシック" pitchFamily="50" charset="-128"/>
              <a:cs typeface="Arial" pitchFamily="34" charset="0"/>
              <a:sym typeface="Arial" pitchFamily="34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dirty="0" smtClean="0">
                <a:latin typeface="Trebuchet MS" pitchFamily="34" charset="0"/>
                <a:ea typeface="ＭＳ Ｐゴシック" pitchFamily="50" charset="-128"/>
                <a:cs typeface="Arial" pitchFamily="34" charset="0"/>
                <a:sym typeface="Arial" pitchFamily="34" charset="0"/>
              </a:rPr>
              <a:t>San </a:t>
            </a:r>
            <a:r>
              <a:rPr lang="en-US" altLang="ja-JP" dirty="0" smtClean="0">
                <a:latin typeface="Trebuchet MS" pitchFamily="34" charset="0"/>
                <a:ea typeface="ＭＳ Ｐゴシック" pitchFamily="50" charset="-128"/>
                <a:cs typeface="Arial" pitchFamily="34" charset="0"/>
                <a:sym typeface="Arial" pitchFamily="34" charset="0"/>
              </a:rPr>
              <a:t>Francisco, USA, </a:t>
            </a:r>
            <a:r>
              <a:rPr lang="en-US" altLang="ja-JP" dirty="0" smtClean="0">
                <a:latin typeface="Trebuchet MS" pitchFamily="34" charset="0"/>
                <a:ea typeface="ＭＳ Ｐゴシック" pitchFamily="50" charset="-128"/>
                <a:cs typeface="Arial" pitchFamily="34" charset="0"/>
                <a:sym typeface="Arial" pitchFamily="34" charset="0"/>
              </a:rPr>
              <a:t>19</a:t>
            </a:r>
            <a:r>
              <a:rPr lang="en-US" altLang="ja-JP" dirty="0" smtClean="0">
                <a:latin typeface="Trebuchet MS" pitchFamily="34" charset="0"/>
                <a:ea typeface="ＭＳ Ｐゴシック" pitchFamily="50" charset="-128"/>
                <a:cs typeface="Arial" pitchFamily="34" charset="0"/>
                <a:sym typeface="Arial" pitchFamily="34" charset="0"/>
              </a:rPr>
              <a:t> </a:t>
            </a:r>
            <a:r>
              <a:rPr lang="en-US" altLang="ja-JP" dirty="0" smtClean="0">
                <a:latin typeface="Trebuchet MS" pitchFamily="34" charset="0"/>
                <a:ea typeface="ＭＳ Ｐゴシック" pitchFamily="50" charset="-128"/>
                <a:cs typeface="Arial" pitchFamily="34" charset="0"/>
                <a:sym typeface="Arial" pitchFamily="34" charset="0"/>
              </a:rPr>
              <a:t>July 2011</a:t>
            </a:r>
            <a:endParaRPr lang="en-US" altLang="ja-JP" dirty="0" smtClean="0">
              <a:latin typeface="Trebuchet MS" pitchFamily="34" charset="0"/>
              <a:ea typeface="ＭＳ Ｐゴシック" pitchFamily="50" charset="-128"/>
              <a:sym typeface="Arial" pitchFamily="34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charset="0"/>
              <a:buNone/>
            </a:pPr>
            <a:endParaRPr lang="en-US" altLang="ja-JP" dirty="0" smtClean="0">
              <a:latin typeface="Trebuchet MS" pitchFamily="34" charset="0"/>
              <a:ea typeface="ＭＳ Ｐゴシック" pitchFamily="50" charset="-128"/>
              <a:sym typeface="Arial" pitchFamily="34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charset="0"/>
              <a:buNone/>
            </a:pPr>
            <a:endParaRPr lang="en-US" altLang="ja-JP" i="1" dirty="0" smtClean="0">
              <a:latin typeface="Trebuchet MS" pitchFamily="34" charset="0"/>
              <a:ea typeface="ＭＳ Ｐゴシック" pitchFamily="50" charset="-128"/>
              <a:sym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8229600" cy="6985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b="1" dirty="0" smtClean="0">
                <a:latin typeface="Trebuchet MS" pitchFamily="34" charset="0"/>
                <a:ea typeface="ＭＳ Ｐゴシック" pitchFamily="50" charset="-128"/>
              </a:rPr>
              <a:t>Agenda</a:t>
            </a:r>
            <a:endParaRPr lang="en-US" altLang="ja-JP" b="1" u="sng" dirty="0" smtClean="0">
              <a:latin typeface="Trebuchet MS" pitchFamily="34" charset="0"/>
              <a:ea typeface="ＭＳ Ｐゴシック" pitchFamily="50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73834"/>
              </p:ext>
            </p:extLst>
          </p:nvPr>
        </p:nvGraphicFramePr>
        <p:xfrm>
          <a:off x="304800" y="1143000"/>
          <a:ext cx="8534399" cy="541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292"/>
                <a:gridCol w="1761687"/>
                <a:gridCol w="4602621"/>
                <a:gridCol w="1447799"/>
              </a:tblGrid>
              <a:tr h="3731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rebuchet MS" pitchFamily="34" charset="0"/>
                        </a:rPr>
                        <a:t>Item</a:t>
                      </a:r>
                      <a:endParaRPr lang="ja-JP" sz="1800" kern="100" dirty="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Time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Description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rebuchet MS" pitchFamily="34" charset="0"/>
                        </a:rPr>
                        <a:t>Note</a:t>
                      </a:r>
                      <a:endParaRPr lang="ja-JP" sz="1800" kern="100" dirty="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1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1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09:00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rebuchet MS" pitchFamily="34" charset="0"/>
                        </a:rPr>
                        <a:t>Introduction</a:t>
                      </a:r>
                      <a:endParaRPr lang="ja-JP" sz="1800" kern="100" dirty="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802.16 WG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6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2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09:05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rebuchet MS" pitchFamily="34" charset="0"/>
                        </a:rPr>
                        <a:t>IEEE presentation:</a:t>
                      </a:r>
                      <a:endParaRPr lang="ja-JP" sz="1800" kern="100" dirty="0">
                        <a:effectLst/>
                        <a:latin typeface="Trebuchet MS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kern="100" dirty="0">
                          <a:effectLst/>
                          <a:latin typeface="Trebuchet MS" pitchFamily="34" charset="0"/>
                        </a:rPr>
                        <a:t>Status of standards development pertinent to IEEE </a:t>
                      </a:r>
                      <a:r>
                        <a:rPr lang="en-US" sz="1800" kern="100" dirty="0" err="1">
                          <a:effectLst/>
                          <a:latin typeface="Trebuchet MS" pitchFamily="34" charset="0"/>
                        </a:rPr>
                        <a:t>Std</a:t>
                      </a:r>
                      <a:r>
                        <a:rPr lang="en-US" sz="1800" kern="100" dirty="0">
                          <a:effectLst/>
                          <a:latin typeface="Trebuchet MS" pitchFamily="34" charset="0"/>
                        </a:rPr>
                        <a:t> 802.16</a:t>
                      </a:r>
                      <a:endParaRPr lang="ja-JP" sz="1800" kern="100" dirty="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rebuchet MS" pitchFamily="34" charset="0"/>
                        </a:rPr>
                        <a:t>802.16 WG</a:t>
                      </a:r>
                      <a:endParaRPr lang="ja-JP" sz="1800" kern="100" dirty="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5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3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09:30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Presentations: Status of transpositions</a:t>
                      </a:r>
                      <a:endParaRPr lang="ja-JP" sz="1800" kern="100">
                        <a:effectLst/>
                        <a:latin typeface="Trebuchet MS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ARIB</a:t>
                      </a:r>
                      <a:endParaRPr lang="ja-JP" sz="1800" kern="100">
                        <a:effectLst/>
                        <a:latin typeface="Trebuchet MS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TTA</a:t>
                      </a:r>
                      <a:endParaRPr lang="ja-JP" sz="1800" kern="100">
                        <a:effectLst/>
                        <a:latin typeface="Trebuchet MS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WiMAX Forum</a:t>
                      </a:r>
                      <a:endParaRPr lang="ja-JP" sz="1800" kern="100">
                        <a:effectLst/>
                        <a:latin typeface="Trebuchet MS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IEEE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All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1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4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10:15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Coffee Break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 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5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10:45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Any other business and concluding remarks</a:t>
                      </a:r>
                      <a:endParaRPr lang="ja-JP" sz="1800" kern="100">
                        <a:effectLst/>
                        <a:latin typeface="Trebuchet MS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Next meeting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 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0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6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11:30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rebuchet MS" pitchFamily="34" charset="0"/>
                        </a:rPr>
                        <a:t>Adjournment </a:t>
                      </a:r>
                      <a:endParaRPr lang="ja-JP" sz="1800" kern="10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rebuchet MS" pitchFamily="34" charset="0"/>
                        </a:rPr>
                        <a:t> </a:t>
                      </a:r>
                      <a:endParaRPr lang="ja-JP" sz="1800" kern="100" dirty="0">
                        <a:effectLst/>
                        <a:latin typeface="Trebuchet MS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8229600" cy="6985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b="1" dirty="0">
                <a:latin typeface="Trebuchet MS" pitchFamily="34" charset="0"/>
                <a:ea typeface="ＭＳ Ｐゴシック" pitchFamily="50" charset="-128"/>
              </a:rPr>
              <a:t>Participating Members and Delegates</a:t>
            </a:r>
            <a:endParaRPr lang="en-US" altLang="ja-JP" b="1" dirty="0" smtClean="0">
              <a:latin typeface="Trebuchet MS" pitchFamily="34" charset="0"/>
              <a:ea typeface="ＭＳ Ｐゴシック" pitchFamily="50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626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r>
              <a:rPr lang="en-US" altLang="ja-JP" b="1" u="sng" dirty="0" smtClean="0">
                <a:latin typeface="Trebuchet MS" pitchFamily="34" charset="0"/>
                <a:ea typeface="ＭＳ Ｐゴシック" pitchFamily="50" charset="-128"/>
              </a:rPr>
              <a:t>ARIB</a:t>
            </a:r>
            <a:endParaRPr lang="en-US" altLang="ja-JP" b="1" u="sng" dirty="0" smtClean="0">
              <a:latin typeface="Trebuchet MS" pitchFamily="34" charset="0"/>
              <a:ea typeface="ＭＳ Ｐゴシック" pitchFamily="50" charset="-128"/>
            </a:endParaRP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r>
              <a:rPr lang="en-US" altLang="ja-JP" sz="2400" dirty="0">
                <a:latin typeface="Trebuchet MS" pitchFamily="34" charset="0"/>
                <a:ea typeface="ＭＳ Ｐゴシック" pitchFamily="50" charset="-128"/>
              </a:rPr>
              <a:t>Yoshinori </a:t>
            </a:r>
            <a:r>
              <a:rPr lang="en-US" altLang="ja-JP" sz="2400" dirty="0" smtClean="0">
                <a:latin typeface="Trebuchet MS" pitchFamily="34" charset="0"/>
                <a:ea typeface="ＭＳ Ｐゴシック" pitchFamily="50" charset="-128"/>
              </a:rPr>
              <a:t>Ohmura, Satoshi Imata, Takashi </a:t>
            </a:r>
            <a:r>
              <a:rPr lang="en-US" altLang="ja-JP" sz="2400" dirty="0">
                <a:latin typeface="Trebuchet MS" pitchFamily="34" charset="0"/>
                <a:ea typeface="ＭＳ Ｐゴシック" pitchFamily="50" charset="-128"/>
              </a:rPr>
              <a:t>Shono</a:t>
            </a: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endParaRPr lang="en-US" altLang="ja-JP" sz="1000" b="1" u="sng" dirty="0" smtClean="0">
              <a:latin typeface="Trebuchet MS" pitchFamily="34" charset="0"/>
              <a:ea typeface="ＭＳ Ｐゴシック" pitchFamily="50" charset="-128"/>
            </a:endParaRP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r>
              <a:rPr lang="en-US" altLang="ja-JP" b="1" u="sng" dirty="0" smtClean="0">
                <a:latin typeface="Trebuchet MS" pitchFamily="34" charset="0"/>
                <a:ea typeface="ＭＳ Ｐゴシック" pitchFamily="50" charset="-128"/>
              </a:rPr>
              <a:t>TTA</a:t>
            </a:r>
            <a:endParaRPr lang="en-US" altLang="ja-JP" b="1" u="sng" dirty="0">
              <a:latin typeface="Trebuchet MS" pitchFamily="34" charset="0"/>
              <a:ea typeface="ＭＳ Ｐゴシック" pitchFamily="50" charset="-128"/>
            </a:endParaRP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r>
              <a:rPr lang="en-US" altLang="ja-JP" sz="2400" dirty="0" err="1" smtClean="0">
                <a:latin typeface="Trebuchet MS" pitchFamily="34" charset="0"/>
                <a:ea typeface="ＭＳ Ｐゴシック" pitchFamily="50" charset="-128"/>
              </a:rPr>
              <a:t>Elly</a:t>
            </a:r>
            <a:r>
              <a:rPr lang="en-US" altLang="ja-JP" sz="2400" dirty="0" smtClean="0">
                <a:latin typeface="Trebuchet MS" pitchFamily="34" charset="0"/>
                <a:ea typeface="ＭＳ Ｐゴシック" pitchFamily="50" charset="-128"/>
              </a:rPr>
              <a:t> </a:t>
            </a:r>
            <a:r>
              <a:rPr lang="en-US" altLang="ja-JP" sz="2400" dirty="0">
                <a:latin typeface="Trebuchet MS" pitchFamily="34" charset="0"/>
                <a:ea typeface="ＭＳ Ｐゴシック" pitchFamily="50" charset="-128"/>
              </a:rPr>
              <a:t>Kim</a:t>
            </a: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endParaRPr lang="en-US" altLang="ja-JP" sz="1000" b="1" u="sng" dirty="0" smtClean="0">
              <a:latin typeface="Trebuchet MS" pitchFamily="34" charset="0"/>
              <a:ea typeface="ＭＳ Ｐゴシック" pitchFamily="50" charset="-128"/>
            </a:endParaRP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r>
              <a:rPr lang="en-US" altLang="ja-JP" b="1" u="sng" dirty="0" err="1" smtClean="0">
                <a:latin typeface="Trebuchet MS" pitchFamily="34" charset="0"/>
                <a:ea typeface="ＭＳ Ｐゴシック" pitchFamily="50" charset="-128"/>
              </a:rPr>
              <a:t>WiMAX</a:t>
            </a:r>
            <a:r>
              <a:rPr lang="en-US" altLang="ja-JP" b="1" u="sng" dirty="0" smtClean="0">
                <a:latin typeface="Trebuchet MS" pitchFamily="34" charset="0"/>
                <a:ea typeface="ＭＳ Ｐゴシック" pitchFamily="50" charset="-128"/>
              </a:rPr>
              <a:t> Forum</a:t>
            </a:r>
            <a:endParaRPr lang="en-US" altLang="ja-JP" b="1" u="sng" dirty="0">
              <a:latin typeface="Trebuchet MS" pitchFamily="34" charset="0"/>
              <a:ea typeface="ＭＳ Ｐゴシック" pitchFamily="50" charset="-128"/>
            </a:endParaRP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r>
              <a:rPr lang="en-US" altLang="ja-JP" sz="2400" dirty="0" smtClean="0">
                <a:latin typeface="Trebuchet MS" pitchFamily="34" charset="0"/>
                <a:ea typeface="ＭＳ Ｐゴシック" pitchFamily="50" charset="-128"/>
              </a:rPr>
              <a:t>Jayne </a:t>
            </a:r>
            <a:r>
              <a:rPr lang="en-US" altLang="ja-JP" sz="2400" dirty="0">
                <a:latin typeface="Trebuchet MS" pitchFamily="34" charset="0"/>
                <a:ea typeface="ＭＳ Ｐゴシック" pitchFamily="50" charset="-128"/>
              </a:rPr>
              <a:t>Stancavage</a:t>
            </a: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endParaRPr lang="en-US" altLang="ja-JP" sz="1000" b="1" u="sng" dirty="0" smtClean="0">
              <a:latin typeface="Trebuchet MS" pitchFamily="34" charset="0"/>
              <a:ea typeface="ＭＳ Ｐゴシック" pitchFamily="50" charset="-128"/>
            </a:endParaRP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r>
              <a:rPr lang="en-US" altLang="ja-JP" b="1" u="sng" dirty="0" smtClean="0">
                <a:latin typeface="Trebuchet MS" pitchFamily="34" charset="0"/>
                <a:ea typeface="ＭＳ Ｐゴシック" pitchFamily="50" charset="-128"/>
              </a:rPr>
              <a:t>IEEE</a:t>
            </a:r>
            <a:endParaRPr lang="en-US" altLang="ja-JP" b="1" u="sng" dirty="0">
              <a:latin typeface="Trebuchet MS" pitchFamily="34" charset="0"/>
              <a:ea typeface="ＭＳ Ｐゴシック" pitchFamily="50" charset="-128"/>
            </a:endParaRPr>
          </a:p>
          <a:p>
            <a:pPr marL="342900" lvl="1" indent="-342900" eaLnBrk="1" hangingPunct="1">
              <a:spcBef>
                <a:spcPts val="800"/>
              </a:spcBef>
              <a:buSzPct val="125000"/>
              <a:buNone/>
            </a:pPr>
            <a:r>
              <a:rPr lang="en-US" altLang="ja-JP" sz="2400" dirty="0" smtClean="0">
                <a:latin typeface="Trebuchet MS" pitchFamily="34" charset="0"/>
                <a:ea typeface="ＭＳ Ｐゴシック" pitchFamily="50" charset="-128"/>
              </a:rPr>
              <a:t>Roger Marks, Terry </a:t>
            </a:r>
            <a:r>
              <a:rPr lang="en-US" altLang="ja-JP" sz="2400" dirty="0" err="1" smtClean="0">
                <a:latin typeface="Trebuchet MS" pitchFamily="34" charset="0"/>
                <a:ea typeface="ＭＳ Ｐゴシック" pitchFamily="50" charset="-128"/>
              </a:rPr>
              <a:t>DeCourcelle</a:t>
            </a:r>
            <a:r>
              <a:rPr lang="en-US" altLang="ja-JP" sz="2400" dirty="0" smtClean="0">
                <a:latin typeface="Trebuchet MS" pitchFamily="34" charset="0"/>
                <a:ea typeface="ＭＳ Ｐゴシック" pitchFamily="50" charset="-128"/>
              </a:rPr>
              <a:t>, Takashi Shono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8229600" cy="6985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b="1" dirty="0" smtClean="0">
                <a:latin typeface="Trebuchet MS" pitchFamily="34" charset="0"/>
                <a:ea typeface="ＭＳ Ｐゴシック" pitchFamily="50" charset="-128"/>
              </a:rPr>
              <a:t>Objectives </a:t>
            </a:r>
            <a:r>
              <a:rPr lang="en-US" altLang="ja-JP" b="1" dirty="0" smtClean="0">
                <a:latin typeface="Trebuchet MS" pitchFamily="34" charset="0"/>
                <a:ea typeface="ＭＳ Ｐゴシック" pitchFamily="50" charset="-128"/>
              </a:rPr>
              <a:t>for </a:t>
            </a:r>
            <a:r>
              <a:rPr lang="en-US" altLang="ja-JP" b="1" dirty="0" smtClean="0">
                <a:latin typeface="Trebuchet MS" pitchFamily="34" charset="0"/>
                <a:ea typeface="ＭＳ Ｐゴシック" pitchFamily="50" charset="-128"/>
              </a:rPr>
              <a:t>the Meeting</a:t>
            </a:r>
            <a:endParaRPr lang="en-US" altLang="ja-JP" b="1" dirty="0" smtClean="0">
              <a:latin typeface="Trebuchet MS" pitchFamily="34" charset="0"/>
              <a:ea typeface="ＭＳ Ｐゴシック" pitchFamily="50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626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342900" eaLnBrk="1" hangingPunct="1">
              <a:buSzPct val="125000"/>
            </a:pPr>
            <a:r>
              <a:rPr lang="en-US" altLang="ja-JP" sz="2800" b="1" dirty="0" smtClean="0">
                <a:latin typeface="Trebuchet MS" pitchFamily="34" charset="0"/>
                <a:ea typeface="ＭＳ Ｐゴシック" pitchFamily="50" charset="-128"/>
              </a:rPr>
              <a:t>Objective #1: </a:t>
            </a:r>
            <a:r>
              <a:rPr lang="en-US" altLang="ja-JP" sz="2800" dirty="0" smtClean="0">
                <a:latin typeface="Trebuchet MS" pitchFamily="34" charset="0"/>
                <a:ea typeface="ＭＳ Ｐゴシック" pitchFamily="50" charset="-128"/>
              </a:rPr>
              <a:t>Help ensure that transpositions of </a:t>
            </a:r>
            <a:r>
              <a:rPr lang="en-US" altLang="ja-JP" sz="2800" dirty="0" err="1" smtClean="0">
                <a:latin typeface="Trebuchet MS" pitchFamily="34" charset="0"/>
                <a:ea typeface="ＭＳ Ｐゴシック" pitchFamily="50" charset="-128"/>
              </a:rPr>
              <a:t>WirelessMAN</a:t>
            </a:r>
            <a:r>
              <a:rPr lang="en-US" altLang="ja-JP" sz="2800" dirty="0" smtClean="0">
                <a:latin typeface="Trebuchet MS" pitchFamily="34" charset="0"/>
                <a:ea typeface="ＭＳ Ｐゴシック" pitchFamily="50" charset="-128"/>
              </a:rPr>
              <a:t>-Advanced GCS complete in time in the right way</a:t>
            </a:r>
            <a:endParaRPr lang="en-US" altLang="ja-JP" sz="2000" b="1" dirty="0">
              <a:latin typeface="Trebuchet MS" pitchFamily="34" charset="0"/>
              <a:ea typeface="ＭＳ Ｐゴシック" pitchFamily="50" charset="-128"/>
            </a:endParaRPr>
          </a:p>
          <a:p>
            <a:pPr marL="742950" lvl="1" eaLnBrk="1" hangingPunct="1">
              <a:buSzPct val="125000"/>
            </a:pP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Clarifications: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It should be noted that the same URL is fine for all clauses of each specification in the transposition table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Some editorial changes were made to Certification C at the last WP 5D meeting although it isn’t notified to Transposing Organizations – Please refer to IEEE’s draft Certification C</a:t>
            </a:r>
          </a:p>
          <a:p>
            <a:pPr marL="742950" lvl="1" eaLnBrk="1" hangingPunct="1">
              <a:buSzPct val="125000"/>
            </a:pP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Schedule/plan </a:t>
            </a:r>
            <a:r>
              <a:rPr lang="en-US" altLang="ja-JP" sz="2000" dirty="0">
                <a:latin typeface="Trebuchet MS" pitchFamily="34" charset="0"/>
                <a:ea typeface="ＭＳ Ｐゴシック" pitchFamily="50" charset="-128"/>
              </a:rPr>
              <a:t>for </a:t>
            </a: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transposition - Any issues?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Liaison </a:t>
            </a:r>
            <a:r>
              <a:rPr lang="en-US" altLang="ja-JP" sz="1600" dirty="0">
                <a:latin typeface="Trebuchet MS" pitchFamily="34" charset="0"/>
                <a:ea typeface="ＭＳ Ｐゴシック" pitchFamily="50" charset="-128"/>
              </a:rPr>
              <a:t>from ARIB (L802.16-11/0035</a:t>
            </a: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), raising two issues for transpositions - Agreement and documentation</a:t>
            </a:r>
            <a:endParaRPr lang="en-US" altLang="ja-JP" sz="1600" dirty="0">
              <a:latin typeface="Trebuchet MS" pitchFamily="34" charset="0"/>
              <a:ea typeface="ＭＳ Ｐゴシック" pitchFamily="50" charset="-128"/>
            </a:endParaRPr>
          </a:p>
          <a:p>
            <a:pPr marL="742950" lvl="1" eaLnBrk="1" hangingPunct="1">
              <a:buSzPct val="125000"/>
            </a:pP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Deviations </a:t>
            </a:r>
            <a:r>
              <a:rPr lang="en-US" altLang="ja-JP" sz="2000" dirty="0">
                <a:latin typeface="Trebuchet MS" pitchFamily="34" charset="0"/>
                <a:ea typeface="ＭＳ Ｐゴシック" pitchFamily="50" charset="-128"/>
              </a:rPr>
              <a:t>in transposed </a:t>
            </a: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standards – Please be aware of “Note 1” of Certification C, saying:</a:t>
            </a:r>
            <a:endParaRPr lang="en-US" altLang="ja-JP" sz="1800" b="1" dirty="0">
              <a:latin typeface="Trebuchet MS" pitchFamily="34" charset="0"/>
              <a:ea typeface="ＭＳ Ｐゴシック" pitchFamily="50" charset="-128"/>
            </a:endParaRPr>
          </a:p>
          <a:p>
            <a:pPr marL="742950" lvl="2" indent="0" eaLnBrk="1" hangingPunct="1">
              <a:buSzPct val="125000"/>
              <a:buNone/>
            </a:pPr>
            <a:r>
              <a:rPr lang="en-US" altLang="ja-JP" sz="1600" b="1" i="1" dirty="0" smtClean="0">
                <a:solidFill>
                  <a:schemeClr val="accent6"/>
                </a:solidFill>
                <a:latin typeface="Trebuchet MS" pitchFamily="34" charset="0"/>
                <a:ea typeface="ＭＳ Ｐゴシック" pitchFamily="50" charset="-128"/>
              </a:rPr>
              <a:t>Note </a:t>
            </a:r>
            <a:r>
              <a:rPr lang="en-US" altLang="ja-JP" sz="1600" b="1" i="1" dirty="0">
                <a:solidFill>
                  <a:schemeClr val="accent6"/>
                </a:solidFill>
                <a:latin typeface="Trebuchet MS" pitchFamily="34" charset="0"/>
                <a:ea typeface="ＭＳ Ｐゴシック" pitchFamily="50" charset="-128"/>
              </a:rPr>
              <a:t>1: Transposing Organization shall clearly indicate the specific text of any differing/exception material (e.g., regional differences</a:t>
            </a:r>
            <a:r>
              <a:rPr lang="en-US" altLang="ja-JP" sz="1600" b="1" i="1" dirty="0" smtClean="0">
                <a:solidFill>
                  <a:schemeClr val="accent6"/>
                </a:solidFill>
                <a:latin typeface="Trebuchet MS" pitchFamily="34" charset="0"/>
                <a:ea typeface="ＭＳ Ｐゴシック" pitchFamily="50" charset="-128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8229600" cy="6985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b="1" dirty="0" smtClean="0">
                <a:latin typeface="Trebuchet MS" pitchFamily="34" charset="0"/>
                <a:ea typeface="ＭＳ Ｐゴシック" pitchFamily="50" charset="-128"/>
              </a:rPr>
              <a:t>Objectives </a:t>
            </a:r>
            <a:r>
              <a:rPr lang="en-US" altLang="ja-JP" b="1" dirty="0" smtClean="0">
                <a:latin typeface="Trebuchet MS" pitchFamily="34" charset="0"/>
                <a:ea typeface="ＭＳ Ｐゴシック" pitchFamily="50" charset="-128"/>
              </a:rPr>
              <a:t>for </a:t>
            </a:r>
            <a:r>
              <a:rPr lang="en-US" altLang="ja-JP" b="1" dirty="0" smtClean="0">
                <a:latin typeface="Trebuchet MS" pitchFamily="34" charset="0"/>
                <a:ea typeface="ＭＳ Ｐゴシック" pitchFamily="50" charset="-128"/>
              </a:rPr>
              <a:t>the Meeting</a:t>
            </a:r>
            <a:endParaRPr lang="en-US" altLang="ja-JP" b="1" dirty="0" smtClean="0">
              <a:latin typeface="Trebuchet MS" pitchFamily="34" charset="0"/>
              <a:ea typeface="ＭＳ Ｐゴシック" pitchFamily="50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626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342900" eaLnBrk="1" hangingPunct="1">
              <a:buSzPct val="125000"/>
            </a:pPr>
            <a:r>
              <a:rPr lang="en-US" altLang="ja-JP" sz="2800" b="1" dirty="0" smtClean="0">
                <a:latin typeface="Trebuchet MS" pitchFamily="34" charset="0"/>
                <a:ea typeface="ＭＳ Ｐゴシック" pitchFamily="50" charset="-128"/>
              </a:rPr>
              <a:t>Objective #2: </a:t>
            </a:r>
            <a:r>
              <a:rPr lang="en-US" altLang="ja-JP" sz="2800" dirty="0" smtClean="0">
                <a:latin typeface="Trebuchet MS" pitchFamily="34" charset="0"/>
                <a:ea typeface="ＭＳ Ｐゴシック" pitchFamily="50" charset="-128"/>
              </a:rPr>
              <a:t>Commence a preparation for a revision of Rec. ITU-R M.[IMT.RSPEC]</a:t>
            </a:r>
          </a:p>
          <a:p>
            <a:pPr marL="742950" lvl="1" eaLnBrk="1" hangingPunct="1">
              <a:buSzPct val="125000"/>
            </a:pP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IEEE</a:t>
            </a:r>
            <a:r>
              <a:rPr lang="en-US" altLang="ja-JP" sz="2000" dirty="0">
                <a:latin typeface="Trebuchet MS" pitchFamily="34" charset="0"/>
                <a:ea typeface="ＭＳ Ｐゴシック" pitchFamily="50" charset="-128"/>
              </a:rPr>
              <a:t>, as </a:t>
            </a:r>
            <a:r>
              <a:rPr lang="en-US" altLang="ja-JP" sz="2000" dirty="0" err="1">
                <a:latin typeface="Trebuchet MS" pitchFamily="34" charset="0"/>
                <a:ea typeface="ＭＳ Ｐゴシック" pitchFamily="50" charset="-128"/>
              </a:rPr>
              <a:t>WirelessMAN</a:t>
            </a:r>
            <a:r>
              <a:rPr lang="en-US" altLang="ja-JP" sz="2000" dirty="0">
                <a:latin typeface="Trebuchet MS" pitchFamily="34" charset="0"/>
                <a:ea typeface="ＭＳ Ｐゴシック" pitchFamily="50" charset="-128"/>
              </a:rPr>
              <a:t>-Advanced GCS Proponent, to advise WATO members of its </a:t>
            </a: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new </a:t>
            </a:r>
            <a:r>
              <a:rPr lang="en-US" altLang="ja-JP" sz="2000" dirty="0">
                <a:latin typeface="Trebuchet MS" pitchFamily="34" charset="0"/>
                <a:ea typeface="ＭＳ Ｐゴシック" pitchFamily="50" charset="-128"/>
              </a:rPr>
              <a:t>projects relating to </a:t>
            </a:r>
            <a:r>
              <a:rPr lang="en-US" altLang="ja-JP" sz="2000" dirty="0" err="1" smtClean="0">
                <a:latin typeface="Trebuchet MS" pitchFamily="34" charset="0"/>
                <a:ea typeface="ＭＳ Ｐゴシック" pitchFamily="50" charset="-128"/>
              </a:rPr>
              <a:t>WirelessMAN</a:t>
            </a: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-Advanced: </a:t>
            </a:r>
            <a:r>
              <a:rPr lang="en-US" altLang="ja-JP" sz="2000" b="1" dirty="0">
                <a:latin typeface="Trebuchet MS" pitchFamily="34" charset="0"/>
                <a:ea typeface="ＭＳ Ｐゴシック" pitchFamily="50" charset="-128"/>
              </a:rPr>
              <a:t>P802.16Rev3</a:t>
            </a:r>
            <a:r>
              <a:rPr lang="en-US" altLang="ja-JP" sz="2000" dirty="0">
                <a:latin typeface="Trebuchet MS" pitchFamily="34" charset="0"/>
                <a:ea typeface="ＭＳ Ｐゴシック" pitchFamily="50" charset="-128"/>
              </a:rPr>
              <a:t> and </a:t>
            </a:r>
            <a:r>
              <a:rPr lang="en-US" altLang="ja-JP" sz="2000" b="1" dirty="0" smtClean="0">
                <a:latin typeface="Trebuchet MS" pitchFamily="34" charset="0"/>
                <a:ea typeface="ＭＳ Ｐゴシック" pitchFamily="50" charset="-128"/>
              </a:rPr>
              <a:t>P802.16.1</a:t>
            </a:r>
            <a:endParaRPr lang="en-US" altLang="ja-JP" sz="1600" b="1" i="1" dirty="0">
              <a:latin typeface="Trebuchet MS" pitchFamily="34" charset="0"/>
              <a:ea typeface="ＭＳ Ｐゴシック" pitchFamily="50" charset="-128"/>
            </a:endParaRPr>
          </a:p>
          <a:p>
            <a:pPr marL="742950" lvl="1" eaLnBrk="1" hangingPunct="1">
              <a:buSzPct val="125000"/>
            </a:pP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Ask for opinions on timing </a:t>
            </a:r>
            <a:r>
              <a:rPr lang="en-US" altLang="ja-JP" sz="2000" dirty="0">
                <a:latin typeface="Trebuchet MS" pitchFamily="34" charset="0"/>
                <a:ea typeface="ＭＳ Ｐゴシック" pitchFamily="50" charset="-128"/>
              </a:rPr>
              <a:t>of revision of IMT.RSPEC – </a:t>
            </a:r>
            <a:r>
              <a:rPr lang="en-US" altLang="ja-JP" sz="2000" dirty="0" smtClean="0">
                <a:latin typeface="Trebuchet MS" pitchFamily="34" charset="0"/>
                <a:ea typeface="ＭＳ Ｐゴシック" pitchFamily="50" charset="-128"/>
              </a:rPr>
              <a:t>If we would get Annex 2 updated by the end of 2013, we need to notify WP 5D of our intent at their October meeting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Meeting Y-1: October 2011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Meeting Y: [April] 2012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Meeting Y+1: [October] 2012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Meeting Y+2A: [February] 2013</a:t>
            </a:r>
          </a:p>
          <a:p>
            <a:pPr marL="1085850" lvl="2" eaLnBrk="1" hangingPunct="1">
              <a:buSzPct val="125000"/>
            </a:pPr>
            <a:r>
              <a:rPr lang="en-US" altLang="ja-JP" sz="1600" dirty="0">
                <a:latin typeface="Trebuchet MS" pitchFamily="34" charset="0"/>
                <a:ea typeface="ＭＳ Ｐゴシック" pitchFamily="50" charset="-128"/>
              </a:rPr>
              <a:t>Meeting </a:t>
            </a: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Y+2B: [June] </a:t>
            </a:r>
            <a:r>
              <a:rPr lang="en-US" altLang="ja-JP" sz="1600" dirty="0">
                <a:latin typeface="Trebuchet MS" pitchFamily="34" charset="0"/>
                <a:ea typeface="ＭＳ Ｐゴシック" pitchFamily="50" charset="-128"/>
              </a:rPr>
              <a:t>2013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Transpositions: Between [June] 2013 and [September] 2013</a:t>
            </a:r>
          </a:p>
          <a:p>
            <a:pPr marL="1085850" lvl="2" eaLnBrk="1" hangingPunct="1">
              <a:buSzPct val="125000"/>
            </a:pPr>
            <a:r>
              <a:rPr lang="en-US" altLang="ja-JP" sz="1600" dirty="0" smtClean="0">
                <a:latin typeface="Trebuchet MS" pitchFamily="34" charset="0"/>
                <a:ea typeface="ＭＳ Ｐゴシック" pitchFamily="50" charset="-128"/>
              </a:rPr>
              <a:t>SG 5: [November] 2013</a:t>
            </a:r>
          </a:p>
        </p:txBody>
      </p:sp>
    </p:spTree>
    <p:extLst>
      <p:ext uri="{BB962C8B-B14F-4D97-AF65-F5344CB8AC3E}">
        <p14:creationId xmlns:p14="http://schemas.microsoft.com/office/powerpoint/2010/main" val="3225676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32994</TotalTime>
  <Pages>0</Pages>
  <Words>364</Words>
  <Characters>0</Characters>
  <Application>Microsoft Office PowerPoint</Application>
  <PresentationFormat>On-screen Show (4:3)</PresentationFormat>
  <Lines>0</Lines>
  <Paragraphs>75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Second WATO Meeting</vt:lpstr>
      <vt:lpstr>Agenda</vt:lpstr>
      <vt:lpstr>Participating Members and Delegates</vt:lpstr>
      <vt:lpstr>Objectives for the Meeting</vt:lpstr>
      <vt:lpstr>Objectives for the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Takashi Shono</cp:lastModifiedBy>
  <cp:revision>512</cp:revision>
  <dcterms:modified xsi:type="dcterms:W3CDTF">2011-07-20T03:04:46Z</dcterms:modified>
</cp:coreProperties>
</file>