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notesSlides/notesSlide1.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2.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4"/>
  </p:notesMasterIdLst>
  <p:sldIdLst>
    <p:sldId id="256" r:id="rId2"/>
    <p:sldId id="257" r:id="rId3"/>
    <p:sldId id="258" r:id="rId4"/>
    <p:sldId id="259" r:id="rId5"/>
    <p:sldId id="260" r:id="rId6"/>
    <p:sldId id="261" r:id="rId7"/>
    <p:sldId id="262" r:id="rId8"/>
    <p:sldId id="263" r:id="rId9"/>
    <p:sldId id="334" r:id="rId10"/>
    <p:sldId id="264" r:id="rId11"/>
    <p:sldId id="335" r:id="rId12"/>
    <p:sldId id="265" r:id="rId13"/>
    <p:sldId id="336" r:id="rId14"/>
    <p:sldId id="340" r:id="rId15"/>
    <p:sldId id="342" r:id="rId16"/>
    <p:sldId id="271" r:id="rId17"/>
    <p:sldId id="268" r:id="rId18"/>
    <p:sldId id="269" r:id="rId19"/>
    <p:sldId id="270" r:id="rId20"/>
    <p:sldId id="272" r:id="rId21"/>
    <p:sldId id="273" r:id="rId22"/>
    <p:sldId id="274" r:id="rId23"/>
    <p:sldId id="346" r:id="rId24"/>
    <p:sldId id="347" r:id="rId25"/>
    <p:sldId id="348" r:id="rId26"/>
    <p:sldId id="277" r:id="rId27"/>
    <p:sldId id="278" r:id="rId28"/>
    <p:sldId id="343" r:id="rId29"/>
    <p:sldId id="344" r:id="rId30"/>
    <p:sldId id="280" r:id="rId31"/>
    <p:sldId id="284" r:id="rId32"/>
    <p:sldId id="286" r:id="rId33"/>
    <p:sldId id="287" r:id="rId34"/>
    <p:sldId id="285" r:id="rId35"/>
    <p:sldId id="288" r:id="rId36"/>
    <p:sldId id="289" r:id="rId37"/>
    <p:sldId id="351" r:id="rId38"/>
    <p:sldId id="290" r:id="rId39"/>
    <p:sldId id="291" r:id="rId40"/>
    <p:sldId id="292" r:id="rId41"/>
    <p:sldId id="325" r:id="rId42"/>
    <p:sldId id="326" r:id="rId43"/>
    <p:sldId id="295" r:id="rId44"/>
    <p:sldId id="296" r:id="rId45"/>
    <p:sldId id="297" r:id="rId46"/>
    <p:sldId id="298" r:id="rId47"/>
    <p:sldId id="299" r:id="rId48"/>
    <p:sldId id="300" r:id="rId49"/>
    <p:sldId id="301" r:id="rId50"/>
    <p:sldId id="302" r:id="rId51"/>
    <p:sldId id="303" r:id="rId52"/>
    <p:sldId id="304" r:id="rId53"/>
    <p:sldId id="306" r:id="rId54"/>
    <p:sldId id="307" r:id="rId55"/>
    <p:sldId id="308" r:id="rId56"/>
    <p:sldId id="305" r:id="rId57"/>
    <p:sldId id="309" r:id="rId58"/>
    <p:sldId id="310" r:id="rId59"/>
    <p:sldId id="311" r:id="rId60"/>
    <p:sldId id="312" r:id="rId61"/>
    <p:sldId id="313" r:id="rId62"/>
    <p:sldId id="314" r:id="rId63"/>
    <p:sldId id="315" r:id="rId64"/>
    <p:sldId id="316" r:id="rId65"/>
    <p:sldId id="317" r:id="rId66"/>
    <p:sldId id="321" r:id="rId67"/>
    <p:sldId id="322" r:id="rId68"/>
    <p:sldId id="324" r:id="rId69"/>
    <p:sldId id="318" r:id="rId70"/>
    <p:sldId id="319" r:id="rId71"/>
    <p:sldId id="332" r:id="rId72"/>
    <p:sldId id="333" r:id="rId73"/>
    <p:sldId id="320" r:id="rId74"/>
    <p:sldId id="349" r:id="rId75"/>
    <p:sldId id="345" r:id="rId76"/>
    <p:sldId id="339" r:id="rId77"/>
    <p:sldId id="327" r:id="rId78"/>
    <p:sldId id="328" r:id="rId79"/>
    <p:sldId id="329" r:id="rId80"/>
    <p:sldId id="337" r:id="rId81"/>
    <p:sldId id="338" r:id="rId82"/>
    <p:sldId id="341" r:id="rId83"/>
  </p:sldIdLst>
  <p:sldSz cx="9144000" cy="6858000" type="screen4x3"/>
  <p:notesSz cx="6858000" cy="9144000"/>
  <p:defaultTextStyle>
    <a:lvl1pPr defTabSz="457200">
      <a:defRPr>
        <a:latin typeface="Calibri"/>
        <a:ea typeface="Calibri"/>
        <a:cs typeface="Calibri"/>
        <a:sym typeface="Calibri"/>
      </a:defRPr>
    </a:lvl1pPr>
    <a:lvl2pPr indent="457200" defTabSz="457200">
      <a:defRPr>
        <a:latin typeface="Calibri"/>
        <a:ea typeface="Calibri"/>
        <a:cs typeface="Calibri"/>
        <a:sym typeface="Calibri"/>
      </a:defRPr>
    </a:lvl2pPr>
    <a:lvl3pPr indent="914400" defTabSz="457200">
      <a:defRPr>
        <a:latin typeface="Calibri"/>
        <a:ea typeface="Calibri"/>
        <a:cs typeface="Calibri"/>
        <a:sym typeface="Calibri"/>
      </a:defRPr>
    </a:lvl3pPr>
    <a:lvl4pPr indent="1371600" defTabSz="457200">
      <a:defRPr>
        <a:latin typeface="Calibri"/>
        <a:ea typeface="Calibri"/>
        <a:cs typeface="Calibri"/>
        <a:sym typeface="Calibri"/>
      </a:defRPr>
    </a:lvl4pPr>
    <a:lvl5pPr indent="1828800" defTabSz="457200">
      <a:defRPr>
        <a:latin typeface="Calibri"/>
        <a:ea typeface="Calibri"/>
        <a:cs typeface="Calibri"/>
        <a:sym typeface="Calibri"/>
      </a:defRPr>
    </a:lvl5pPr>
    <a:lvl6pPr indent="2286000" defTabSz="457200">
      <a:defRPr>
        <a:latin typeface="Calibri"/>
        <a:ea typeface="Calibri"/>
        <a:cs typeface="Calibri"/>
        <a:sym typeface="Calibri"/>
      </a:defRPr>
    </a:lvl6pPr>
    <a:lvl7pPr indent="2743200" defTabSz="457200">
      <a:defRPr>
        <a:latin typeface="Calibri"/>
        <a:ea typeface="Calibri"/>
        <a:cs typeface="Calibri"/>
        <a:sym typeface="Calibri"/>
      </a:defRPr>
    </a:lvl7pPr>
    <a:lvl8pPr indent="3200400" defTabSz="457200">
      <a:defRPr>
        <a:latin typeface="Calibri"/>
        <a:ea typeface="Calibri"/>
        <a:cs typeface="Calibri"/>
        <a:sym typeface="Calibri"/>
      </a:defRPr>
    </a:lvl8pPr>
    <a:lvl9pPr indent="3657600" defTabSz="457200">
      <a:defRPr>
        <a:latin typeface="Calibri"/>
        <a:ea typeface="Calibri"/>
        <a:cs typeface="Calibri"/>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BERT GROW" initials="RG" lastIdx="6" clrIdx="0"/>
  <p:cmAuthor id="1" name="ROBERT GROW"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710" autoAdjust="0"/>
  </p:normalViewPr>
  <p:slideViewPr>
    <p:cSldViewPr snapToGrid="0" snapToObjects="1">
      <p:cViewPr varScale="1">
        <p:scale>
          <a:sx n="80" d="100"/>
          <a:sy n="80" d="100"/>
        </p:scale>
        <p:origin x="-1056" y="-96"/>
      </p:cViewPr>
      <p:guideLst>
        <p:guide orient="horz" pos="2160"/>
        <p:guide pos="2880"/>
      </p:guideLst>
    </p:cSldViewPr>
  </p:slideViewPr>
  <p:outlineViewPr>
    <p:cViewPr>
      <p:scale>
        <a:sx n="33" d="100"/>
        <a:sy n="33" d="100"/>
      </p:scale>
      <p:origin x="0" y="3573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notesMaster" Target="notesMasters/notesMaster1.xml"/><Relationship Id="rId85" Type="http://schemas.openxmlformats.org/officeDocument/2006/relationships/printerSettings" Target="printerSettings/printerSettings1.bin"/><Relationship Id="rId86" Type="http://schemas.openxmlformats.org/officeDocument/2006/relationships/commentAuthors" Target="commentAuthors.xml"/><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ES"/>
  <c:roundedCorners val="0"/>
  <c:style val="18"/>
  <c:chart>
    <c:title>
      <c:tx>
        <c:rich>
          <a:bodyPr rot="0"/>
          <a:lstStyle/>
          <a:p>
            <a:pPr lvl="0"/>
            <a:endParaRPr lang="es-ES"/>
          </a:p>
        </c:rich>
      </c:tx>
      <c:layout/>
      <c:overlay val="1"/>
    </c:title>
    <c:autoTitleDeleted val="0"/>
    <c:view3D>
      <c:rotX val="15"/>
      <c:hPercent val="32"/>
      <c:rotY val="0"/>
      <c:depthPercent val="50"/>
      <c:rAngAx val="0"/>
      <c:perspective val="30"/>
    </c:view3D>
    <c:floor>
      <c:thickness val="0"/>
      <c:spPr>
        <a:noFill/>
        <a:ln>
          <a:noFill/>
        </a:ln>
        <a:effectLst/>
      </c:spPr>
    </c:floor>
    <c:sideWall>
      <c:thickness val="0"/>
      <c:spPr>
        <a:noFill/>
        <a:ln>
          <a:noFill/>
        </a:ln>
        <a:effectLst/>
      </c:spPr>
    </c:sideWall>
    <c:backWall>
      <c:thickness val="0"/>
      <c:spPr>
        <a:noFill/>
        <a:ln>
          <a:noFill/>
        </a:ln>
        <a:effectLst/>
      </c:spPr>
    </c:backWall>
    <c:plotArea>
      <c:layout>
        <c:manualLayout>
          <c:layoutTarget val="inner"/>
          <c:xMode val="edge"/>
          <c:yMode val="edge"/>
          <c:x val="0.005"/>
          <c:y val="0.005"/>
          <c:w val="1.0"/>
          <c:h val="1.0"/>
        </c:manualLayout>
      </c:layout>
      <c:bar3DChart>
        <c:barDir val="col"/>
        <c:grouping val="clustered"/>
        <c:varyColors val="0"/>
        <c:ser>
          <c:idx val="0"/>
          <c:order val="0"/>
          <c:tx>
            <c:strRef>
              <c:f>Sheet1!$A$2</c:f>
              <c:strCache>
                <c:ptCount val="1"/>
                <c:pt idx="0">
                  <c:v>Population Penetration HBB </c:v>
                </c:pt>
              </c:strCache>
            </c:strRef>
          </c:tx>
          <c:spPr>
            <a:solidFill>
              <a:srgbClr val="4F81BD"/>
            </a:solidFill>
            <a:ln w="12700" cap="flat">
              <a:noFill/>
              <a:miter lim="400000"/>
            </a:ln>
            <a:effectLst/>
          </c:spPr>
          <c:invertIfNegative val="0"/>
          <c:cat>
            <c:strRef>
              <c:f>Sheet1!$B$1:$H$1</c:f>
              <c:strCache>
                <c:ptCount val="7"/>
                <c:pt idx="0">
                  <c:v>2014</c:v>
                </c:pt>
                <c:pt idx="1">
                  <c:v>2015</c:v>
                </c:pt>
                <c:pt idx="2">
                  <c:v>2016</c:v>
                </c:pt>
                <c:pt idx="3">
                  <c:v>2017</c:v>
                </c:pt>
                <c:pt idx="4">
                  <c:v>2018</c:v>
                </c:pt>
                <c:pt idx="5">
                  <c:v>2019</c:v>
                </c:pt>
                <c:pt idx="6">
                  <c:v>2020</c:v>
                </c:pt>
              </c:strCache>
            </c:strRef>
          </c:cat>
          <c:val>
            <c:numRef>
              <c:f>Sheet1!$B$2:$H$2</c:f>
              <c:numCache>
                <c:formatCode>General</c:formatCode>
                <c:ptCount val="7"/>
                <c:pt idx="0">
                  <c:v>0.058</c:v>
                </c:pt>
                <c:pt idx="1">
                  <c:v>0.072</c:v>
                </c:pt>
                <c:pt idx="2">
                  <c:v>0.095</c:v>
                </c:pt>
                <c:pt idx="3">
                  <c:v>0.112</c:v>
                </c:pt>
                <c:pt idx="4">
                  <c:v>0.144</c:v>
                </c:pt>
                <c:pt idx="5">
                  <c:v>0.175</c:v>
                </c:pt>
                <c:pt idx="6">
                  <c:v>0.2</c:v>
                </c:pt>
              </c:numCache>
            </c:numRef>
          </c:val>
        </c:ser>
        <c:dLbls>
          <c:showLegendKey val="0"/>
          <c:showVal val="0"/>
          <c:showCatName val="0"/>
          <c:showSerName val="0"/>
          <c:showPercent val="0"/>
          <c:showBubbleSize val="0"/>
        </c:dLbls>
        <c:gapWidth val="150"/>
        <c:shape val="box"/>
        <c:axId val="-2029028472"/>
        <c:axId val="-1992269000"/>
        <c:axId val="-2029634648"/>
      </c:bar3DChart>
      <c:catAx>
        <c:axId val="-2029028472"/>
        <c:scaling>
          <c:orientation val="minMax"/>
        </c:scaling>
        <c:delete val="0"/>
        <c:axPos val="b"/>
        <c:numFmt formatCode="#,##0;[Red]#,##0" sourceLinked="0"/>
        <c:majorTickMark val="out"/>
        <c:minorTickMark val="none"/>
        <c:tickLblPos val="low"/>
        <c:spPr>
          <a:ln w="12700" cap="flat">
            <a:noFill/>
            <a:prstDash val="solid"/>
            <a:miter lim="400000"/>
          </a:ln>
        </c:spPr>
        <c:txPr>
          <a:bodyPr rot="0"/>
          <a:lstStyle/>
          <a:p>
            <a:pPr lvl="0">
              <a:defRPr sz="1000" b="0" i="0" u="none" strike="noStrike">
                <a:solidFill>
                  <a:srgbClr val="000000"/>
                </a:solidFill>
                <a:effectLst/>
                <a:latin typeface="Calibri"/>
              </a:defRPr>
            </a:pPr>
            <a:endParaRPr lang="es-ES"/>
          </a:p>
        </c:txPr>
        <c:crossAx val="-1992269000"/>
        <c:crosses val="autoZero"/>
        <c:auto val="1"/>
        <c:lblAlgn val="ctr"/>
        <c:lblOffset val="100"/>
        <c:noMultiLvlLbl val="1"/>
      </c:catAx>
      <c:valAx>
        <c:axId val="-1992269000"/>
        <c:scaling>
          <c:orientation val="minMax"/>
        </c:scaling>
        <c:delete val="0"/>
        <c:axPos val="l"/>
        <c:majorGridlines>
          <c:spPr>
            <a:ln w="12700" cap="flat">
              <a:solidFill>
                <a:srgbClr val="888888"/>
              </a:solidFill>
              <a:prstDash val="solid"/>
              <a:bevel/>
            </a:ln>
          </c:spPr>
        </c:majorGridlines>
        <c:numFmt formatCode="0.00%" sourceLinked="0"/>
        <c:majorTickMark val="out"/>
        <c:minorTickMark val="none"/>
        <c:tickLblPos val="nextTo"/>
        <c:spPr>
          <a:ln w="12700" cap="flat">
            <a:noFill/>
            <a:prstDash val="solid"/>
            <a:miter lim="400000"/>
          </a:ln>
        </c:spPr>
        <c:txPr>
          <a:bodyPr rot="0"/>
          <a:lstStyle/>
          <a:p>
            <a:pPr lvl="0">
              <a:defRPr sz="1000" b="0" i="0" u="none" strike="noStrike">
                <a:solidFill>
                  <a:srgbClr val="000000"/>
                </a:solidFill>
                <a:effectLst/>
                <a:latin typeface="Calibri"/>
              </a:defRPr>
            </a:pPr>
            <a:endParaRPr lang="es-ES"/>
          </a:p>
        </c:txPr>
        <c:crossAx val="-2029028472"/>
        <c:crosses val="autoZero"/>
        <c:crossBetween val="between"/>
        <c:majorUnit val="0.05"/>
        <c:minorUnit val="0.025"/>
      </c:valAx>
      <c:serAx>
        <c:axId val="-2029634648"/>
        <c:scaling>
          <c:orientation val="minMax"/>
        </c:scaling>
        <c:delete val="0"/>
        <c:axPos val="b"/>
        <c:majorTickMark val="out"/>
        <c:minorTickMark val="none"/>
        <c:tickLblPos val="none"/>
        <c:spPr>
          <a:ln w="12700" cap="flat">
            <a:noFill/>
            <a:prstDash val="solid"/>
            <a:miter lim="400000"/>
          </a:ln>
        </c:spPr>
        <c:txPr>
          <a:bodyPr rot="0"/>
          <a:lstStyle/>
          <a:p>
            <a:pPr lvl="0"/>
            <a:endParaRPr lang="es-ES"/>
          </a:p>
        </c:txPr>
        <c:crossAx val="-1992269000"/>
        <c:crosses val="autoZero"/>
        <c:tickLblSkip val="1"/>
      </c:ser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 Id="rId2"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52" name="Shape 52"/>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37941044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prstGeom prst="rect">
            <a:avLst/>
          </a:prstGeom>
        </p:spPr>
        <p:txBody>
          <a:bodyPr/>
          <a:lstStyle/>
          <a:p>
            <a:pPr lvl="0"/>
            <a:endParaRPr/>
          </a:p>
        </p:txBody>
      </p:sp>
      <p:sp>
        <p:nvSpPr>
          <p:cNvPr id="118" name="Shape 118"/>
          <p:cNvSpPr>
            <a:spLocks noGrp="1"/>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lvl="0">
              <a:defRPr sz="1800"/>
            </a:pPr>
            <a:r>
              <a:rPr sz="1200"/>
              <a:t>Important to note 650 nm valley and low attenuation in green for future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prstGeom prst="rect">
            <a:avLst/>
          </a:prstGeom>
        </p:spPr>
        <p:txBody>
          <a:bodyPr/>
          <a:lstStyle/>
          <a:p>
            <a:pPr lvl="0"/>
            <a:endParaRPr/>
          </a:p>
        </p:txBody>
      </p:sp>
      <p:sp>
        <p:nvSpPr>
          <p:cNvPr id="165" name="Shape 165"/>
          <p:cNvSpPr>
            <a:spLocks noGrp="1"/>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lvl="0">
              <a:defRPr sz="1800"/>
            </a:pPr>
            <a:r>
              <a:rPr sz="1200"/>
              <a:t>Need to acknowledge that graphs are unreadable, explain green line and axis and what curve means if kept.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Diapositiva de título">
    <p:spTree>
      <p:nvGrpSpPr>
        <p:cNvPr id="1" name=""/>
        <p:cNvGrpSpPr/>
        <p:nvPr/>
      </p:nvGrpSpPr>
      <p:grpSpPr>
        <a:xfrm>
          <a:off x="0" y="0"/>
          <a:ext cx="0" cy="0"/>
          <a:chOff x="0" y="0"/>
          <a:chExt cx="0" cy="0"/>
        </a:xfrm>
      </p:grpSpPr>
      <p:sp>
        <p:nvSpPr>
          <p:cNvPr id="7" name="Shape 7"/>
          <p:cNvSpPr>
            <a:spLocks noGrp="1"/>
          </p:cNvSpPr>
          <p:nvPr>
            <p:ph type="title"/>
          </p:nvPr>
        </p:nvSpPr>
        <p:spPr>
          <a:xfrm>
            <a:off x="685800" y="1844675"/>
            <a:ext cx="7772400" cy="2041525"/>
          </a:xfrm>
          <a:prstGeom prst="rect">
            <a:avLst/>
          </a:prstGeom>
        </p:spPr>
        <p:txBody>
          <a:bodyPr/>
          <a:lstStyle/>
          <a:p>
            <a:pPr lvl="0">
              <a:defRPr sz="1800"/>
            </a:pPr>
            <a:r>
              <a:rPr sz="4400"/>
              <a:t>Clic para editar título</a:t>
            </a:r>
          </a:p>
        </p:txBody>
      </p:sp>
      <p:sp>
        <p:nvSpPr>
          <p:cNvPr id="8" name="Shape 8"/>
          <p:cNvSpPr>
            <a:spLocks noGrp="1"/>
          </p:cNvSpPr>
          <p:nvPr>
            <p:ph type="body" idx="1"/>
          </p:nvPr>
        </p:nvSpPr>
        <p:spPr>
          <a:xfrm>
            <a:off x="1371600" y="3886200"/>
            <a:ext cx="6400800" cy="2971800"/>
          </a:xfrm>
          <a:prstGeom prst="rect">
            <a:avLst/>
          </a:prstGeom>
        </p:spPr>
        <p:txBody>
          <a:bodyPr/>
          <a:lstStyle>
            <a:lvl1pPr marL="0" indent="0" algn="ctr">
              <a:buSzTx/>
              <a:buFontTx/>
              <a:buNone/>
              <a:defRPr>
                <a:solidFill>
                  <a:srgbClr val="888888"/>
                </a:solidFill>
              </a:defRPr>
            </a:lvl1pPr>
          </a:lstStyle>
          <a:p>
            <a:pPr lvl="0">
              <a:defRPr sz="1800">
                <a:solidFill>
                  <a:srgbClr val="000000"/>
                </a:solidFill>
              </a:defRPr>
            </a:pPr>
            <a:r>
              <a:rPr sz="3200">
                <a:solidFill>
                  <a:srgbClr val="888888"/>
                </a:solidFill>
              </a:rPr>
              <a:t>Haga clic para modificar el estilo de subtítulo del patrón</a:t>
            </a:r>
          </a:p>
        </p:txBody>
      </p:sp>
      <p:sp>
        <p:nvSpPr>
          <p:cNvPr id="5" name="Shape 4"/>
          <p:cNvSpPr>
            <a:spLocks noGrp="1"/>
          </p:cNvSpPr>
          <p:nvPr>
            <p:ph type="sldNum" sz="quarter" idx="2"/>
          </p:nvPr>
        </p:nvSpPr>
        <p:spPr>
          <a:xfrm>
            <a:off x="8092628" y="6583680"/>
            <a:ext cx="937072" cy="269241"/>
          </a:xfrm>
          <a:prstGeom prst="rect">
            <a:avLst/>
          </a:prstGeom>
          <a:ln w="12700">
            <a:miter lim="400000"/>
          </a:ln>
        </p:spPr>
        <p:txBody>
          <a:bodyPr lIns="45719" rIns="45719" anchor="ctr">
            <a:spAutoFit/>
          </a:bodyPr>
          <a:lstStyle>
            <a:lvl1pPr algn="r">
              <a:defRPr sz="1200"/>
            </a:lvl1pPr>
          </a:lstStyle>
          <a:p>
            <a:pPr lvl="0"/>
            <a:fld id="{86CB4B4D-7CA3-9044-876B-883B54F8677D}" type="slidenum">
              <a:t>‹Nr.›</a:t>
            </a:fld>
            <a:endParaRPr/>
          </a:p>
        </p:txBody>
      </p:sp>
      <p:sp>
        <p:nvSpPr>
          <p:cNvPr id="6" name="Shape 5"/>
          <p:cNvSpPr/>
          <p:nvPr userDrawn="1"/>
        </p:nvSpPr>
        <p:spPr>
          <a:xfrm>
            <a:off x="163513" y="6647180"/>
            <a:ext cx="8222418" cy="218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800"/>
            </a:lvl1pPr>
          </a:lstStyle>
          <a:p>
            <a:pPr lvl="0">
              <a:defRPr sz="1800"/>
            </a:pPr>
            <a:r>
              <a:rPr sz="800"/>
              <a:t>November the 3rd 2014											IEEE 802 Tutorial on Gigabit over Plastic Optical Fiber</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ítulo y texto vertical">
    <p:spTree>
      <p:nvGrpSpPr>
        <p:cNvPr id="1" name=""/>
        <p:cNvGrpSpPr/>
        <p:nvPr/>
      </p:nvGrpSpPr>
      <p:grpSpPr>
        <a:xfrm>
          <a:off x="0" y="0"/>
          <a:ext cx="0" cy="0"/>
          <a:chOff x="0" y="0"/>
          <a:chExt cx="0" cy="0"/>
        </a:xfrm>
      </p:grpSpPr>
      <p:sp>
        <p:nvSpPr>
          <p:cNvPr id="40" name="Shape 40"/>
          <p:cNvSpPr>
            <a:spLocks noGrp="1"/>
          </p:cNvSpPr>
          <p:nvPr>
            <p:ph type="title"/>
          </p:nvPr>
        </p:nvSpPr>
        <p:spPr>
          <a:prstGeom prst="rect">
            <a:avLst/>
          </a:prstGeom>
        </p:spPr>
        <p:txBody>
          <a:bodyPr/>
          <a:lstStyle/>
          <a:p>
            <a:pPr lvl="0">
              <a:defRPr sz="1800"/>
            </a:pPr>
            <a:r>
              <a:rPr sz="4400"/>
              <a:t>Clic para editar título</a:t>
            </a:r>
          </a:p>
        </p:txBody>
      </p:sp>
      <p:sp>
        <p:nvSpPr>
          <p:cNvPr id="41" name="Shape 41"/>
          <p:cNvSpPr>
            <a:spLocks noGrp="1"/>
          </p:cNvSpPr>
          <p:nvPr>
            <p:ph type="body" idx="1"/>
          </p:nvPr>
        </p:nvSpPr>
        <p:spPr>
          <a:prstGeom prst="rect">
            <a:avLst/>
          </a:prstGeom>
        </p:spPr>
        <p:txBody>
          <a:bodyPr/>
          <a:lstStyle/>
          <a:p>
            <a:pPr lvl="0">
              <a:defRPr sz="1800"/>
            </a:pPr>
            <a:r>
              <a:rPr sz="3200"/>
              <a:t>Haga clic para modificar el estilo de texto del patrón</a:t>
            </a:r>
          </a:p>
          <a:p>
            <a:pPr lvl="1">
              <a:defRPr sz="1800"/>
            </a:pPr>
            <a:r>
              <a:rPr sz="3200"/>
              <a:t>Segundo nivel</a:t>
            </a:r>
          </a:p>
          <a:p>
            <a:pPr lvl="2">
              <a:defRPr sz="1800"/>
            </a:pPr>
            <a:r>
              <a:rPr sz="3200"/>
              <a:t>Tercer nivel</a:t>
            </a:r>
          </a:p>
          <a:p>
            <a:pPr lvl="3">
              <a:defRPr sz="1800"/>
            </a:pPr>
            <a:r>
              <a:rPr sz="3200"/>
              <a:t>Cuarto nivel</a:t>
            </a:r>
          </a:p>
          <a:p>
            <a:pPr lvl="4">
              <a:defRPr sz="1800"/>
            </a:pPr>
            <a:r>
              <a:rPr sz="3200"/>
              <a:t>Quinto nivel</a:t>
            </a:r>
          </a:p>
        </p:txBody>
      </p:sp>
      <p:sp>
        <p:nvSpPr>
          <p:cNvPr id="42" name="Shape 42"/>
          <p:cNvSpPr>
            <a:spLocks noGrp="1"/>
          </p:cNvSpPr>
          <p:nvPr>
            <p:ph type="sldNum" sz="quarter" idx="2"/>
          </p:nvPr>
        </p:nvSpPr>
        <p:spPr>
          <a:xfrm>
            <a:off x="6553200" y="6404292"/>
            <a:ext cx="2133600" cy="269241"/>
          </a:xfrm>
          <a:prstGeom prst="rect">
            <a:avLst/>
          </a:prstGeom>
        </p:spPr>
        <p:txBody>
          <a:bodyPr/>
          <a:lstStyle>
            <a:lvl1pPr>
              <a:defRPr>
                <a:solidFill>
                  <a:srgbClr val="888888"/>
                </a:solidFill>
              </a:defRPr>
            </a:lvl1pPr>
          </a:lstStyle>
          <a:p>
            <a:pPr lvl="0"/>
            <a:fld id="{86CB4B4D-7CA3-9044-876B-883B54F8677D}" type="slidenum">
              <a:t>‹Nr.›</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ítulo vertical y texto">
    <p:spTree>
      <p:nvGrpSpPr>
        <p:cNvPr id="1" name=""/>
        <p:cNvGrpSpPr/>
        <p:nvPr/>
      </p:nvGrpSpPr>
      <p:grpSpPr>
        <a:xfrm>
          <a:off x="0" y="0"/>
          <a:ext cx="0" cy="0"/>
          <a:chOff x="0" y="0"/>
          <a:chExt cx="0" cy="0"/>
        </a:xfrm>
      </p:grpSpPr>
      <p:sp>
        <p:nvSpPr>
          <p:cNvPr id="44" name="Shape 44"/>
          <p:cNvSpPr>
            <a:spLocks noGrp="1"/>
          </p:cNvSpPr>
          <p:nvPr>
            <p:ph type="title"/>
          </p:nvPr>
        </p:nvSpPr>
        <p:spPr>
          <a:xfrm>
            <a:off x="6629400" y="0"/>
            <a:ext cx="2057400" cy="6400802"/>
          </a:xfrm>
          <a:prstGeom prst="rect">
            <a:avLst/>
          </a:prstGeom>
        </p:spPr>
        <p:txBody>
          <a:bodyPr/>
          <a:lstStyle/>
          <a:p>
            <a:pPr lvl="0">
              <a:defRPr sz="1800"/>
            </a:pPr>
            <a:r>
              <a:rPr sz="4400"/>
              <a:t>Clic para editar título</a:t>
            </a:r>
          </a:p>
        </p:txBody>
      </p:sp>
      <p:sp>
        <p:nvSpPr>
          <p:cNvPr id="45" name="Shape 45"/>
          <p:cNvSpPr>
            <a:spLocks noGrp="1"/>
          </p:cNvSpPr>
          <p:nvPr>
            <p:ph type="body" idx="1"/>
          </p:nvPr>
        </p:nvSpPr>
        <p:spPr>
          <a:xfrm>
            <a:off x="457200" y="274638"/>
            <a:ext cx="6019800" cy="6583363"/>
          </a:xfrm>
          <a:prstGeom prst="rect">
            <a:avLst/>
          </a:prstGeom>
        </p:spPr>
        <p:txBody>
          <a:bodyPr/>
          <a:lstStyle/>
          <a:p>
            <a:pPr lvl="0">
              <a:defRPr sz="1800"/>
            </a:pPr>
            <a:r>
              <a:rPr sz="3200"/>
              <a:t>Haga clic para modificar el estilo de texto del patrón</a:t>
            </a:r>
          </a:p>
          <a:p>
            <a:pPr lvl="1">
              <a:defRPr sz="1800"/>
            </a:pPr>
            <a:r>
              <a:rPr sz="3200"/>
              <a:t>Segundo nivel</a:t>
            </a:r>
          </a:p>
          <a:p>
            <a:pPr lvl="2">
              <a:defRPr sz="1800"/>
            </a:pPr>
            <a:r>
              <a:rPr sz="3200"/>
              <a:t>Tercer nivel</a:t>
            </a:r>
          </a:p>
          <a:p>
            <a:pPr lvl="3">
              <a:defRPr sz="1800"/>
            </a:pPr>
            <a:r>
              <a:rPr sz="3200"/>
              <a:t>Cuarto nivel</a:t>
            </a:r>
          </a:p>
          <a:p>
            <a:pPr lvl="4">
              <a:defRPr sz="1800"/>
            </a:pPr>
            <a:r>
              <a:rPr sz="3200"/>
              <a:t>Quinto nivel</a:t>
            </a:r>
          </a:p>
        </p:txBody>
      </p:sp>
      <p:sp>
        <p:nvSpPr>
          <p:cNvPr id="46" name="Shape 46"/>
          <p:cNvSpPr>
            <a:spLocks noGrp="1"/>
          </p:cNvSpPr>
          <p:nvPr>
            <p:ph type="sldNum" sz="quarter" idx="2"/>
          </p:nvPr>
        </p:nvSpPr>
        <p:spPr>
          <a:xfrm>
            <a:off x="6553200" y="6404292"/>
            <a:ext cx="2133600" cy="269241"/>
          </a:xfrm>
          <a:prstGeom prst="rect">
            <a:avLst/>
          </a:prstGeom>
        </p:spPr>
        <p:txBody>
          <a:bodyPr/>
          <a:lstStyle>
            <a:lvl1pPr>
              <a:defRPr>
                <a:solidFill>
                  <a:srgbClr val="888888"/>
                </a:solidFill>
              </a:defRPr>
            </a:lvl1pPr>
          </a:lstStyle>
          <a:p>
            <a:pPr lvl="0"/>
            <a:fld id="{86CB4B4D-7CA3-9044-876B-883B54F8677D}" type="slidenum">
              <a:t>‹Nr.›</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ítulo y viñetas">
    <p:spTree>
      <p:nvGrpSpPr>
        <p:cNvPr id="1" name=""/>
        <p:cNvGrpSpPr/>
        <p:nvPr/>
      </p:nvGrpSpPr>
      <p:grpSpPr>
        <a:xfrm>
          <a:off x="0" y="0"/>
          <a:ext cx="0" cy="0"/>
          <a:chOff x="0" y="0"/>
          <a:chExt cx="0" cy="0"/>
        </a:xfrm>
      </p:grpSpPr>
      <p:sp>
        <p:nvSpPr>
          <p:cNvPr id="48" name="Shape 48"/>
          <p:cNvSpPr>
            <a:spLocks noGrp="1"/>
          </p:cNvSpPr>
          <p:nvPr>
            <p:ph type="body" idx="1"/>
          </p:nvPr>
        </p:nvSpPr>
        <p:spPr>
          <a:prstGeom prst="rect">
            <a:avLst/>
          </a:prstGeom>
        </p:spPr>
        <p:txBody>
          <a:bodyPr/>
          <a:lstStyle>
            <a:lvl1pPr>
              <a:spcBef>
                <a:spcPts val="600"/>
              </a:spcBef>
              <a:defRPr sz="2700"/>
            </a:lvl1pPr>
            <a:lvl2pPr marL="897402" indent="-361639">
              <a:spcBef>
                <a:spcPts val="600"/>
              </a:spcBef>
              <a:defRPr sz="2700"/>
            </a:lvl2pPr>
            <a:lvl3pPr marL="1168125" indent="-280554">
              <a:spcBef>
                <a:spcPts val="600"/>
              </a:spcBef>
              <a:buChar char="‣"/>
              <a:defRPr sz="2700"/>
            </a:lvl3pPr>
            <a:lvl4pPr marL="1665514" indent="-293914">
              <a:spcBef>
                <a:spcPts val="600"/>
              </a:spcBef>
              <a:buSzPct val="33000"/>
              <a:defRPr sz="2700"/>
            </a:lvl4pPr>
            <a:lvl5pPr marL="2137410" indent="-308610">
              <a:spcBef>
                <a:spcPts val="600"/>
              </a:spcBef>
              <a:buSzPct val="25000"/>
              <a:defRPr sz="2700"/>
            </a:lvl5pPr>
          </a:lstStyle>
          <a:p>
            <a:pPr lvl="0">
              <a:defRPr sz="1800"/>
            </a:pPr>
            <a:r>
              <a:rPr sz="2700"/>
              <a:t>Nivel de texto 1</a:t>
            </a:r>
          </a:p>
          <a:p>
            <a:pPr lvl="1">
              <a:defRPr sz="1800"/>
            </a:pPr>
            <a:r>
              <a:rPr sz="2700"/>
              <a:t>Nivel de texto 2</a:t>
            </a:r>
          </a:p>
          <a:p>
            <a:pPr lvl="2">
              <a:defRPr sz="1800"/>
            </a:pPr>
            <a:r>
              <a:rPr sz="2700"/>
              <a:t>Nivel de texto 3</a:t>
            </a:r>
          </a:p>
          <a:p>
            <a:pPr lvl="3">
              <a:defRPr sz="1800"/>
            </a:pPr>
            <a:r>
              <a:rPr sz="2700"/>
              <a:t>Nivel de texto 4</a:t>
            </a:r>
          </a:p>
          <a:p>
            <a:pPr lvl="4">
              <a:defRPr sz="1800"/>
            </a:pPr>
            <a:r>
              <a:rPr sz="2700"/>
              <a:t>Nivel de texto 5</a:t>
            </a:r>
          </a:p>
        </p:txBody>
      </p:sp>
      <p:sp>
        <p:nvSpPr>
          <p:cNvPr id="49" name="Shape 49"/>
          <p:cNvSpPr>
            <a:spLocks noGrp="1"/>
          </p:cNvSpPr>
          <p:nvPr>
            <p:ph type="title"/>
          </p:nvPr>
        </p:nvSpPr>
        <p:spPr>
          <a:prstGeom prst="rect">
            <a:avLst/>
          </a:prstGeom>
        </p:spPr>
        <p:txBody>
          <a:bodyPr/>
          <a:lstStyle>
            <a:lvl1pPr>
              <a:defRPr sz="5600"/>
            </a:lvl1pPr>
          </a:lstStyle>
          <a:p>
            <a:pPr lvl="0">
              <a:defRPr sz="1800"/>
            </a:pPr>
            <a:r>
              <a:rPr sz="5600"/>
              <a:t>Texto del título</a:t>
            </a:r>
          </a:p>
        </p:txBody>
      </p:sp>
      <p:sp>
        <p:nvSpPr>
          <p:cNvPr id="5" name="Shape 4"/>
          <p:cNvSpPr>
            <a:spLocks noGrp="1"/>
          </p:cNvSpPr>
          <p:nvPr>
            <p:ph type="sldNum" sz="quarter" idx="2"/>
          </p:nvPr>
        </p:nvSpPr>
        <p:spPr>
          <a:xfrm>
            <a:off x="8092628" y="6583680"/>
            <a:ext cx="937072" cy="269241"/>
          </a:xfrm>
          <a:prstGeom prst="rect">
            <a:avLst/>
          </a:prstGeom>
          <a:ln w="12700">
            <a:miter lim="400000"/>
          </a:ln>
        </p:spPr>
        <p:txBody>
          <a:bodyPr lIns="45719" rIns="45719" anchor="ctr">
            <a:spAutoFit/>
          </a:bodyPr>
          <a:lstStyle>
            <a:lvl1pPr algn="r">
              <a:defRPr sz="1200"/>
            </a:lvl1pPr>
          </a:lstStyle>
          <a:p>
            <a:pPr lvl="0"/>
            <a:fld id="{86CB4B4D-7CA3-9044-876B-883B54F8677D}" type="slidenum">
              <a:t>‹Nr.›</a:t>
            </a:fld>
            <a:endParaRPr/>
          </a:p>
        </p:txBody>
      </p:sp>
      <p:sp>
        <p:nvSpPr>
          <p:cNvPr id="6" name="Shape 5"/>
          <p:cNvSpPr/>
          <p:nvPr userDrawn="1"/>
        </p:nvSpPr>
        <p:spPr>
          <a:xfrm>
            <a:off x="163513" y="6647180"/>
            <a:ext cx="8222418" cy="218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800"/>
            </a:lvl1pPr>
          </a:lstStyle>
          <a:p>
            <a:pPr lvl="0">
              <a:defRPr sz="1800"/>
            </a:pPr>
            <a:r>
              <a:rPr sz="800"/>
              <a:t>November the 3rd 2014											IEEE 802 Tutorial on Gigabit over Plastic Optical Fiber</a:t>
            </a: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pPr lvl="0">
              <a:defRPr sz="1800"/>
            </a:pPr>
            <a:r>
              <a:rPr sz="4400"/>
              <a:t>Clic para editar título</a:t>
            </a:r>
          </a:p>
        </p:txBody>
      </p:sp>
      <p:sp>
        <p:nvSpPr>
          <p:cNvPr id="12" name="Shape 12"/>
          <p:cNvSpPr>
            <a:spLocks noGrp="1"/>
          </p:cNvSpPr>
          <p:nvPr>
            <p:ph type="body" idx="1"/>
          </p:nvPr>
        </p:nvSpPr>
        <p:spPr>
          <a:prstGeom prst="rect">
            <a:avLst/>
          </a:prstGeom>
        </p:spPr>
        <p:txBody>
          <a:bodyPr/>
          <a:lstStyle/>
          <a:p>
            <a:pPr lvl="0">
              <a:defRPr sz="1800"/>
            </a:pPr>
            <a:r>
              <a:rPr sz="3200"/>
              <a:t>Haga clic para modificar el estilo de texto del patrón</a:t>
            </a:r>
          </a:p>
          <a:p>
            <a:pPr lvl="1">
              <a:defRPr sz="1800"/>
            </a:pPr>
            <a:r>
              <a:rPr sz="3200"/>
              <a:t>Segundo nivel</a:t>
            </a:r>
          </a:p>
          <a:p>
            <a:pPr lvl="2">
              <a:defRPr sz="1800"/>
            </a:pPr>
            <a:r>
              <a:rPr sz="3200"/>
              <a:t>Tercer nivel</a:t>
            </a:r>
          </a:p>
          <a:p>
            <a:pPr lvl="3">
              <a:defRPr sz="1800"/>
            </a:pPr>
            <a:r>
              <a:rPr sz="3200"/>
              <a:t>Cuarto nivel</a:t>
            </a:r>
          </a:p>
          <a:p>
            <a:pPr lvl="4">
              <a:defRPr sz="1800"/>
            </a:pPr>
            <a:r>
              <a:rPr sz="3200"/>
              <a:t>Quinto nivel</a:t>
            </a:r>
          </a:p>
        </p:txBody>
      </p:sp>
      <p:sp>
        <p:nvSpPr>
          <p:cNvPr id="13" name="Shape 13"/>
          <p:cNvSpPr>
            <a:spLocks noGrp="1"/>
          </p:cNvSpPr>
          <p:nvPr>
            <p:ph type="sldNum" sz="quarter" idx="2"/>
          </p:nvPr>
        </p:nvSpPr>
        <p:spPr>
          <a:prstGeom prst="rect">
            <a:avLst/>
          </a:prstGeom>
        </p:spPr>
        <p:txBody>
          <a:bodyPr/>
          <a:lstStyle/>
          <a:p>
            <a:pPr lvl="0"/>
            <a:fld id="{86CB4B4D-7CA3-9044-876B-883B54F8677D}" type="slidenum">
              <a:t>‹Nr.›</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Encabezado de sección">
    <p:spTree>
      <p:nvGrpSpPr>
        <p:cNvPr id="1" name=""/>
        <p:cNvGrpSpPr/>
        <p:nvPr/>
      </p:nvGrpSpPr>
      <p:grpSpPr>
        <a:xfrm>
          <a:off x="0" y="0"/>
          <a:ext cx="0" cy="0"/>
          <a:chOff x="0" y="0"/>
          <a:chExt cx="0" cy="0"/>
        </a:xfrm>
      </p:grpSpPr>
      <p:sp>
        <p:nvSpPr>
          <p:cNvPr id="15" name="Shape 15"/>
          <p:cNvSpPr>
            <a:spLocks noGrp="1"/>
          </p:cNvSpPr>
          <p:nvPr>
            <p:ph type="title"/>
          </p:nvPr>
        </p:nvSpPr>
        <p:spPr>
          <a:xfrm>
            <a:off x="722312" y="4406900"/>
            <a:ext cx="7772401" cy="1362075"/>
          </a:xfrm>
          <a:prstGeom prst="rect">
            <a:avLst/>
          </a:prstGeom>
        </p:spPr>
        <p:txBody>
          <a:bodyPr anchor="t"/>
          <a:lstStyle>
            <a:lvl1pPr algn="l">
              <a:defRPr sz="4000" b="1" cap="all"/>
            </a:lvl1pPr>
          </a:lstStyle>
          <a:p>
            <a:pPr lvl="0">
              <a:defRPr sz="1800" b="0" cap="none"/>
            </a:pPr>
            <a:r>
              <a:rPr sz="4000" b="1" cap="all"/>
              <a:t>Clic para editar título</a:t>
            </a:r>
          </a:p>
        </p:txBody>
      </p:sp>
      <p:sp>
        <p:nvSpPr>
          <p:cNvPr id="16" name="Shape 16"/>
          <p:cNvSpPr>
            <a:spLocks noGrp="1"/>
          </p:cNvSpPr>
          <p:nvPr>
            <p:ph type="body"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stStyle>
          <a:p>
            <a:pPr lvl="0">
              <a:defRPr sz="1800">
                <a:solidFill>
                  <a:srgbClr val="000000"/>
                </a:solidFill>
              </a:defRPr>
            </a:pPr>
            <a:r>
              <a:rPr sz="2000">
                <a:solidFill>
                  <a:srgbClr val="888888"/>
                </a:solidFill>
              </a:rPr>
              <a:t>Haga clic para modificar el estilo de texto del patrón</a:t>
            </a:r>
          </a:p>
        </p:txBody>
      </p:sp>
      <p:sp>
        <p:nvSpPr>
          <p:cNvPr id="5" name="Shape 4"/>
          <p:cNvSpPr>
            <a:spLocks noGrp="1"/>
          </p:cNvSpPr>
          <p:nvPr>
            <p:ph type="sldNum" sz="quarter" idx="2"/>
          </p:nvPr>
        </p:nvSpPr>
        <p:spPr>
          <a:xfrm>
            <a:off x="8092628" y="6583680"/>
            <a:ext cx="937072" cy="269241"/>
          </a:xfrm>
          <a:prstGeom prst="rect">
            <a:avLst/>
          </a:prstGeom>
          <a:ln w="12700">
            <a:miter lim="400000"/>
          </a:ln>
        </p:spPr>
        <p:txBody>
          <a:bodyPr lIns="45719" rIns="45719" anchor="ctr">
            <a:spAutoFit/>
          </a:bodyPr>
          <a:lstStyle>
            <a:lvl1pPr algn="r">
              <a:defRPr sz="1200"/>
            </a:lvl1pPr>
          </a:lstStyle>
          <a:p>
            <a:pPr lvl="0"/>
            <a:fld id="{86CB4B4D-7CA3-9044-876B-883B54F8677D}" type="slidenum">
              <a:t>‹Nr.›</a:t>
            </a:fld>
            <a:endParaRPr/>
          </a:p>
        </p:txBody>
      </p:sp>
      <p:sp>
        <p:nvSpPr>
          <p:cNvPr id="6" name="Shape 5"/>
          <p:cNvSpPr/>
          <p:nvPr userDrawn="1"/>
        </p:nvSpPr>
        <p:spPr>
          <a:xfrm>
            <a:off x="163513" y="6647180"/>
            <a:ext cx="8222418" cy="218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800"/>
            </a:lvl1pPr>
          </a:lstStyle>
          <a:p>
            <a:pPr lvl="0">
              <a:defRPr sz="1800"/>
            </a:pPr>
            <a:r>
              <a:rPr sz="800"/>
              <a:t>November the 3rd 2014											IEEE 802 Tutorial on Gigabit over Plastic Optical Fiber</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Dos objetos">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pPr>
            <a:r>
              <a:rPr sz="4400"/>
              <a:t>Clic para editar título</a:t>
            </a:r>
          </a:p>
        </p:txBody>
      </p:sp>
      <p:sp>
        <p:nvSpPr>
          <p:cNvPr id="20" name="Shape 20"/>
          <p:cNvSpPr>
            <a:spLocks noGrp="1"/>
          </p:cNvSpPr>
          <p:nvPr>
            <p:ph type="body" idx="1"/>
          </p:nvPr>
        </p:nvSpPr>
        <p:spPr>
          <a:xfrm>
            <a:off x="457200" y="1600200"/>
            <a:ext cx="4038600" cy="5257800"/>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Haga clic para modificar el estilo de texto del patrón</a:t>
            </a:r>
          </a:p>
          <a:p>
            <a:pPr lvl="1">
              <a:defRPr sz="1800"/>
            </a:pPr>
            <a:r>
              <a:rPr sz="2800"/>
              <a:t>Segundo nivel</a:t>
            </a:r>
          </a:p>
          <a:p>
            <a:pPr lvl="2">
              <a:defRPr sz="1800"/>
            </a:pPr>
            <a:r>
              <a:rPr sz="2800"/>
              <a:t>Tercer nivel</a:t>
            </a:r>
          </a:p>
          <a:p>
            <a:pPr lvl="3">
              <a:defRPr sz="1800"/>
            </a:pPr>
            <a:r>
              <a:rPr sz="2800"/>
              <a:t>Cuarto nivel</a:t>
            </a:r>
          </a:p>
          <a:p>
            <a:pPr lvl="4">
              <a:defRPr sz="1800"/>
            </a:pPr>
            <a:r>
              <a:rPr sz="2800"/>
              <a:t>Quinto nivel</a:t>
            </a:r>
          </a:p>
        </p:txBody>
      </p:sp>
      <p:sp>
        <p:nvSpPr>
          <p:cNvPr id="5" name="Shape 4"/>
          <p:cNvSpPr>
            <a:spLocks noGrp="1"/>
          </p:cNvSpPr>
          <p:nvPr>
            <p:ph type="sldNum" sz="quarter" idx="2"/>
          </p:nvPr>
        </p:nvSpPr>
        <p:spPr>
          <a:xfrm>
            <a:off x="8092628" y="6583680"/>
            <a:ext cx="937072" cy="269241"/>
          </a:xfrm>
          <a:prstGeom prst="rect">
            <a:avLst/>
          </a:prstGeom>
          <a:ln w="12700">
            <a:miter lim="400000"/>
          </a:ln>
        </p:spPr>
        <p:txBody>
          <a:bodyPr lIns="45719" rIns="45719" anchor="ctr">
            <a:spAutoFit/>
          </a:bodyPr>
          <a:lstStyle>
            <a:lvl1pPr algn="r">
              <a:defRPr sz="1200"/>
            </a:lvl1pPr>
          </a:lstStyle>
          <a:p>
            <a:pPr lvl="0"/>
            <a:fld id="{86CB4B4D-7CA3-9044-876B-883B54F8677D}" type="slidenum">
              <a:t>‹Nr.›</a:t>
            </a:fld>
            <a:endParaRPr/>
          </a:p>
        </p:txBody>
      </p:sp>
      <p:sp>
        <p:nvSpPr>
          <p:cNvPr id="6" name="Shape 5"/>
          <p:cNvSpPr/>
          <p:nvPr userDrawn="1"/>
        </p:nvSpPr>
        <p:spPr>
          <a:xfrm>
            <a:off x="163513" y="6647180"/>
            <a:ext cx="8222418" cy="218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800"/>
            </a:lvl1pPr>
          </a:lstStyle>
          <a:p>
            <a:pPr lvl="0">
              <a:defRPr sz="1800"/>
            </a:pPr>
            <a:r>
              <a:rPr sz="800"/>
              <a:t>November the 3rd 2014											IEEE 802 Tutorial on Gigabit over Plastic Optical Fiber</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ación">
    <p:spTree>
      <p:nvGrpSpPr>
        <p:cNvPr id="1" name=""/>
        <p:cNvGrpSpPr/>
        <p:nvPr/>
      </p:nvGrpSpPr>
      <p:grpSpPr>
        <a:xfrm>
          <a:off x="0" y="0"/>
          <a:ext cx="0" cy="0"/>
          <a:chOff x="0" y="0"/>
          <a:chExt cx="0" cy="0"/>
        </a:xfrm>
      </p:grpSpPr>
      <p:sp>
        <p:nvSpPr>
          <p:cNvPr id="23" name="Shape 23"/>
          <p:cNvSpPr>
            <a:spLocks noGrp="1"/>
          </p:cNvSpPr>
          <p:nvPr>
            <p:ph type="title"/>
          </p:nvPr>
        </p:nvSpPr>
        <p:spPr>
          <a:xfrm>
            <a:off x="457200" y="256810"/>
            <a:ext cx="8229600" cy="1178656"/>
          </a:xfrm>
          <a:prstGeom prst="rect">
            <a:avLst/>
          </a:prstGeom>
        </p:spPr>
        <p:txBody>
          <a:bodyPr/>
          <a:lstStyle/>
          <a:p>
            <a:pPr lvl="0">
              <a:defRPr sz="1800"/>
            </a:pPr>
            <a:r>
              <a:rPr sz="4400"/>
              <a:t>Clic para editar título</a:t>
            </a:r>
          </a:p>
        </p:txBody>
      </p:sp>
      <p:sp>
        <p:nvSpPr>
          <p:cNvPr id="24" name="Shape 24"/>
          <p:cNvSpPr>
            <a:spLocks noGrp="1"/>
          </p:cNvSpPr>
          <p:nvPr>
            <p:ph type="body" idx="1"/>
          </p:nvPr>
        </p:nvSpPr>
        <p:spPr>
          <a:xfrm>
            <a:off x="457200" y="1435465"/>
            <a:ext cx="4040188" cy="739410"/>
          </a:xfrm>
          <a:prstGeom prst="rect">
            <a:avLst/>
          </a:prstGeom>
        </p:spPr>
        <p:txBody>
          <a:bodyPr anchor="b"/>
          <a:lstStyle>
            <a:lvl1pPr marL="0" indent="0">
              <a:spcBef>
                <a:spcPts val="500"/>
              </a:spcBef>
              <a:buSzTx/>
              <a:buFontTx/>
              <a:buNone/>
              <a:defRPr sz="2400" b="1"/>
            </a:lvl1pPr>
          </a:lstStyle>
          <a:p>
            <a:pPr lvl="0">
              <a:defRPr sz="1800" b="0"/>
            </a:pPr>
            <a:r>
              <a:rPr sz="2400" b="1"/>
              <a:t>Haga clic para modificar el estilo de texto del patrón</a:t>
            </a:r>
          </a:p>
        </p:txBody>
      </p:sp>
      <p:sp>
        <p:nvSpPr>
          <p:cNvPr id="25" name="Shape 25"/>
          <p:cNvSpPr>
            <a:spLocks noGrp="1"/>
          </p:cNvSpPr>
          <p:nvPr>
            <p:ph type="sldNum" sz="quarter" idx="2"/>
          </p:nvPr>
        </p:nvSpPr>
        <p:spPr>
          <a:xfrm>
            <a:off x="6553200" y="6404292"/>
            <a:ext cx="2133600" cy="269241"/>
          </a:xfrm>
          <a:prstGeom prst="rect">
            <a:avLst/>
          </a:prstGeom>
        </p:spPr>
        <p:txBody>
          <a:bodyPr/>
          <a:lstStyle>
            <a:lvl1pPr>
              <a:defRPr>
                <a:solidFill>
                  <a:srgbClr val="888888"/>
                </a:solidFill>
              </a:defRPr>
            </a:lvl1pPr>
          </a:lstStyle>
          <a:p>
            <a:pPr lvl="0"/>
            <a:fld id="{86CB4B4D-7CA3-9044-876B-883B54F8677D}" type="slidenum">
              <a:t>‹Nr.›</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Sólo el título">
    <p:spTree>
      <p:nvGrpSpPr>
        <p:cNvPr id="1" name=""/>
        <p:cNvGrpSpPr/>
        <p:nvPr/>
      </p:nvGrpSpPr>
      <p:grpSpPr>
        <a:xfrm>
          <a:off x="0" y="0"/>
          <a:ext cx="0" cy="0"/>
          <a:chOff x="0" y="0"/>
          <a:chExt cx="0" cy="0"/>
        </a:xfrm>
      </p:grpSpPr>
      <p:sp>
        <p:nvSpPr>
          <p:cNvPr id="27" name="Shape 27"/>
          <p:cNvSpPr>
            <a:spLocks noGrp="1"/>
          </p:cNvSpPr>
          <p:nvPr>
            <p:ph type="title"/>
          </p:nvPr>
        </p:nvSpPr>
        <p:spPr>
          <a:prstGeom prst="rect">
            <a:avLst/>
          </a:prstGeom>
        </p:spPr>
        <p:txBody>
          <a:bodyPr/>
          <a:lstStyle/>
          <a:p>
            <a:pPr lvl="0">
              <a:defRPr sz="1800"/>
            </a:pPr>
            <a:r>
              <a:rPr sz="4400"/>
              <a:t>Clic para editar título</a:t>
            </a:r>
          </a:p>
        </p:txBody>
      </p:sp>
      <p:sp>
        <p:nvSpPr>
          <p:cNvPr id="28" name="Shape 28"/>
          <p:cNvSpPr>
            <a:spLocks noGrp="1"/>
          </p:cNvSpPr>
          <p:nvPr>
            <p:ph type="sldNum" sz="quarter" idx="2"/>
          </p:nvPr>
        </p:nvSpPr>
        <p:spPr>
          <a:xfrm>
            <a:off x="6553200" y="6404292"/>
            <a:ext cx="2133600" cy="269241"/>
          </a:xfrm>
          <a:prstGeom prst="rect">
            <a:avLst/>
          </a:prstGeom>
        </p:spPr>
        <p:txBody>
          <a:bodyPr/>
          <a:lstStyle>
            <a:lvl1pPr>
              <a:defRPr>
                <a:solidFill>
                  <a:srgbClr val="888888"/>
                </a:solidFill>
              </a:defRPr>
            </a:lvl1pPr>
          </a:lstStyle>
          <a:p>
            <a:pPr lvl="0"/>
            <a:fld id="{86CB4B4D-7CA3-9044-876B-883B54F8677D}" type="slidenum">
              <a:t>‹Nr.›</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En blanco">
    <p:spTree>
      <p:nvGrpSpPr>
        <p:cNvPr id="1" name=""/>
        <p:cNvGrpSpPr/>
        <p:nvPr/>
      </p:nvGrpSpPr>
      <p:grpSpPr>
        <a:xfrm>
          <a:off x="0" y="0"/>
          <a:ext cx="0" cy="0"/>
          <a:chOff x="0" y="0"/>
          <a:chExt cx="0" cy="0"/>
        </a:xfrm>
      </p:grpSpPr>
      <p:sp>
        <p:nvSpPr>
          <p:cNvPr id="30" name="Shape 30"/>
          <p:cNvSpPr>
            <a:spLocks noGrp="1"/>
          </p:cNvSpPr>
          <p:nvPr>
            <p:ph type="sldNum" sz="quarter" idx="2"/>
          </p:nvPr>
        </p:nvSpPr>
        <p:spPr>
          <a:xfrm>
            <a:off x="6553200" y="6404292"/>
            <a:ext cx="2133600" cy="269241"/>
          </a:xfrm>
          <a:prstGeom prst="rect">
            <a:avLst/>
          </a:prstGeom>
        </p:spPr>
        <p:txBody>
          <a:bodyPr/>
          <a:lstStyle>
            <a:lvl1pPr>
              <a:defRPr>
                <a:solidFill>
                  <a:srgbClr val="888888"/>
                </a:solidFill>
              </a:defRPr>
            </a:lvl1pPr>
          </a:lstStyle>
          <a:p>
            <a:pPr lvl="0"/>
            <a:fld id="{86CB4B4D-7CA3-9044-876B-883B54F8677D}" type="slidenum">
              <a:t>‹Nr.›</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ido con título">
    <p:spTree>
      <p:nvGrpSpPr>
        <p:cNvPr id="1" name=""/>
        <p:cNvGrpSpPr/>
        <p:nvPr/>
      </p:nvGrpSpPr>
      <p:grpSpPr>
        <a:xfrm>
          <a:off x="0" y="0"/>
          <a:ext cx="0" cy="0"/>
          <a:chOff x="0" y="0"/>
          <a:chExt cx="0" cy="0"/>
        </a:xfrm>
      </p:grpSpPr>
      <p:sp>
        <p:nvSpPr>
          <p:cNvPr id="32" name="Shape 32"/>
          <p:cNvSpPr>
            <a:spLocks noGrp="1"/>
          </p:cNvSpPr>
          <p:nvPr>
            <p:ph type="title"/>
          </p:nvPr>
        </p:nvSpPr>
        <p:spPr>
          <a:xfrm>
            <a:off x="457200" y="0"/>
            <a:ext cx="3008314" cy="1435100"/>
          </a:xfrm>
          <a:prstGeom prst="rect">
            <a:avLst/>
          </a:prstGeom>
        </p:spPr>
        <p:txBody>
          <a:bodyPr anchor="b"/>
          <a:lstStyle>
            <a:lvl1pPr algn="l">
              <a:defRPr sz="2000" b="1"/>
            </a:lvl1pPr>
          </a:lstStyle>
          <a:p>
            <a:pPr lvl="0">
              <a:defRPr sz="1800" b="0"/>
            </a:pPr>
            <a:r>
              <a:rPr sz="2000" b="1"/>
              <a:t>Clic para editar título</a:t>
            </a:r>
          </a:p>
        </p:txBody>
      </p:sp>
      <p:sp>
        <p:nvSpPr>
          <p:cNvPr id="33" name="Shape 33"/>
          <p:cNvSpPr>
            <a:spLocks noGrp="1"/>
          </p:cNvSpPr>
          <p:nvPr>
            <p:ph type="body" idx="1"/>
          </p:nvPr>
        </p:nvSpPr>
        <p:spPr>
          <a:xfrm>
            <a:off x="3575050" y="273050"/>
            <a:ext cx="5111750" cy="6584950"/>
          </a:xfrm>
          <a:prstGeom prst="rect">
            <a:avLst/>
          </a:prstGeom>
        </p:spPr>
        <p:txBody>
          <a:bodyPr/>
          <a:lstStyle/>
          <a:p>
            <a:pPr lvl="0">
              <a:defRPr sz="1800"/>
            </a:pPr>
            <a:r>
              <a:rPr sz="3200"/>
              <a:t>Haga clic para modificar el estilo de texto del patrón</a:t>
            </a:r>
          </a:p>
          <a:p>
            <a:pPr lvl="1">
              <a:defRPr sz="1800"/>
            </a:pPr>
            <a:r>
              <a:rPr sz="3200"/>
              <a:t>Segundo nivel</a:t>
            </a:r>
          </a:p>
          <a:p>
            <a:pPr lvl="2">
              <a:defRPr sz="1800"/>
            </a:pPr>
            <a:r>
              <a:rPr sz="3200"/>
              <a:t>Tercer nivel</a:t>
            </a:r>
          </a:p>
          <a:p>
            <a:pPr lvl="3">
              <a:defRPr sz="1800"/>
            </a:pPr>
            <a:r>
              <a:rPr sz="3200"/>
              <a:t>Cuarto nivel</a:t>
            </a:r>
          </a:p>
          <a:p>
            <a:pPr lvl="4">
              <a:defRPr sz="1800"/>
            </a:pPr>
            <a:r>
              <a:rPr sz="3200"/>
              <a:t>Quinto nivel</a:t>
            </a:r>
          </a:p>
        </p:txBody>
      </p:sp>
      <p:sp>
        <p:nvSpPr>
          <p:cNvPr id="34" name="Shape 34"/>
          <p:cNvSpPr>
            <a:spLocks noGrp="1"/>
          </p:cNvSpPr>
          <p:nvPr>
            <p:ph type="sldNum" sz="quarter" idx="2"/>
          </p:nvPr>
        </p:nvSpPr>
        <p:spPr>
          <a:xfrm>
            <a:off x="6553200" y="6404292"/>
            <a:ext cx="2133600" cy="269241"/>
          </a:xfrm>
          <a:prstGeom prst="rect">
            <a:avLst/>
          </a:prstGeom>
        </p:spPr>
        <p:txBody>
          <a:bodyPr/>
          <a:lstStyle>
            <a:lvl1pPr>
              <a:defRPr>
                <a:solidFill>
                  <a:srgbClr val="888888"/>
                </a:solidFill>
              </a:defRPr>
            </a:lvl1pPr>
          </a:lstStyle>
          <a:p>
            <a:pPr lvl="0"/>
            <a:fld id="{86CB4B4D-7CA3-9044-876B-883B54F8677D}" type="slidenum">
              <a:t>‹Nr.›</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Imagen con título">
    <p:spTree>
      <p:nvGrpSpPr>
        <p:cNvPr id="1" name=""/>
        <p:cNvGrpSpPr/>
        <p:nvPr/>
      </p:nvGrpSpPr>
      <p:grpSpPr>
        <a:xfrm>
          <a:off x="0" y="0"/>
          <a:ext cx="0" cy="0"/>
          <a:chOff x="0" y="0"/>
          <a:chExt cx="0" cy="0"/>
        </a:xfrm>
      </p:grpSpPr>
      <p:sp>
        <p:nvSpPr>
          <p:cNvPr id="36" name="Shape 36"/>
          <p:cNvSpPr>
            <a:spLocks noGrp="1"/>
          </p:cNvSpPr>
          <p:nvPr>
            <p:ph type="title"/>
          </p:nvPr>
        </p:nvSpPr>
        <p:spPr>
          <a:xfrm>
            <a:off x="1792288" y="4800600"/>
            <a:ext cx="5486401" cy="566738"/>
          </a:xfrm>
          <a:prstGeom prst="rect">
            <a:avLst/>
          </a:prstGeom>
        </p:spPr>
        <p:txBody>
          <a:bodyPr anchor="b"/>
          <a:lstStyle>
            <a:lvl1pPr algn="l">
              <a:defRPr sz="2000" b="1"/>
            </a:lvl1pPr>
          </a:lstStyle>
          <a:p>
            <a:pPr lvl="0">
              <a:defRPr sz="1800" b="0"/>
            </a:pPr>
            <a:r>
              <a:rPr sz="2000" b="1"/>
              <a:t>Clic para editar título</a:t>
            </a:r>
          </a:p>
        </p:txBody>
      </p:sp>
      <p:sp>
        <p:nvSpPr>
          <p:cNvPr id="37" name="Shape 37"/>
          <p:cNvSpPr>
            <a:spLocks noGrp="1"/>
          </p:cNvSpPr>
          <p:nvPr>
            <p:ph type="body" idx="1"/>
          </p:nvPr>
        </p:nvSpPr>
        <p:spPr>
          <a:xfrm>
            <a:off x="1792288" y="5367337"/>
            <a:ext cx="5486401" cy="804863"/>
          </a:xfrm>
          <a:prstGeom prst="rect">
            <a:avLst/>
          </a:prstGeom>
        </p:spPr>
        <p:txBody>
          <a:bodyPr/>
          <a:lstStyle>
            <a:lvl1pPr marL="0" indent="0">
              <a:spcBef>
                <a:spcPts val="300"/>
              </a:spcBef>
              <a:buSzTx/>
              <a:buFontTx/>
              <a:buNone/>
              <a:defRPr sz="1400"/>
            </a:lvl1pPr>
          </a:lstStyle>
          <a:p>
            <a:pPr lvl="0">
              <a:defRPr sz="1800"/>
            </a:pPr>
            <a:r>
              <a:rPr sz="1400"/>
              <a:t>Haga clic para modificar el estilo de texto del patrón</a:t>
            </a:r>
          </a:p>
        </p:txBody>
      </p:sp>
      <p:sp>
        <p:nvSpPr>
          <p:cNvPr id="38" name="Shape 38"/>
          <p:cNvSpPr>
            <a:spLocks noGrp="1"/>
          </p:cNvSpPr>
          <p:nvPr>
            <p:ph type="sldNum" sz="quarter" idx="2"/>
          </p:nvPr>
        </p:nvSpPr>
        <p:spPr>
          <a:xfrm>
            <a:off x="6553200" y="6404292"/>
            <a:ext cx="2133600" cy="269241"/>
          </a:xfrm>
          <a:prstGeom prst="rect">
            <a:avLst/>
          </a:prstGeom>
        </p:spPr>
        <p:txBody>
          <a:bodyPr/>
          <a:lstStyle>
            <a:lvl1pPr>
              <a:defRPr>
                <a:solidFill>
                  <a:srgbClr val="888888"/>
                </a:solidFill>
              </a:defRPr>
            </a:lvl1pPr>
          </a:lstStyle>
          <a:p>
            <a:pPr lvl="0"/>
            <a:fld id="{86CB4B4D-7CA3-9044-876B-883B54F8677D}" type="slidenum">
              <a:t>‹Nr.›</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6"/>
            <a:ext cx="8229600" cy="1508125"/>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p>
            <a:pPr lvl="0">
              <a:defRPr sz="1800"/>
            </a:pPr>
            <a:r>
              <a:rPr sz="4400"/>
              <a:t>Clic para editar título</a:t>
            </a:r>
          </a:p>
        </p:txBody>
      </p:sp>
      <p:sp>
        <p:nvSpPr>
          <p:cNvPr id="3" name="Shape 3"/>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pPr lvl="0">
              <a:defRPr sz="1800"/>
            </a:pPr>
            <a:r>
              <a:rPr sz="3200"/>
              <a:t>Haga clic para modificar el estilo de texto del patrón</a:t>
            </a:r>
          </a:p>
          <a:p>
            <a:pPr lvl="1">
              <a:defRPr sz="1800"/>
            </a:pPr>
            <a:r>
              <a:rPr sz="3200"/>
              <a:t>Segundo nivel</a:t>
            </a:r>
          </a:p>
          <a:p>
            <a:pPr lvl="2">
              <a:defRPr sz="1800"/>
            </a:pPr>
            <a:r>
              <a:rPr sz="3200"/>
              <a:t>Tercer nivel</a:t>
            </a:r>
          </a:p>
          <a:p>
            <a:pPr lvl="3">
              <a:defRPr sz="1800"/>
            </a:pPr>
            <a:r>
              <a:rPr sz="3200"/>
              <a:t>Cuarto nivel</a:t>
            </a:r>
          </a:p>
          <a:p>
            <a:pPr lvl="4">
              <a:defRPr sz="1800"/>
            </a:pPr>
            <a:r>
              <a:rPr sz="3200"/>
              <a:t>Quinto nivel</a:t>
            </a:r>
          </a:p>
        </p:txBody>
      </p:sp>
      <p:sp>
        <p:nvSpPr>
          <p:cNvPr id="4" name="Shape 4"/>
          <p:cNvSpPr>
            <a:spLocks noGrp="1"/>
          </p:cNvSpPr>
          <p:nvPr>
            <p:ph type="sldNum" sz="quarter" idx="2"/>
          </p:nvPr>
        </p:nvSpPr>
        <p:spPr>
          <a:xfrm>
            <a:off x="8092628" y="6583680"/>
            <a:ext cx="937072" cy="269241"/>
          </a:xfrm>
          <a:prstGeom prst="rect">
            <a:avLst/>
          </a:prstGeom>
          <a:ln w="12700">
            <a:miter lim="400000"/>
          </a:ln>
        </p:spPr>
        <p:txBody>
          <a:bodyPr lIns="45719" rIns="45719" anchor="ctr">
            <a:spAutoFit/>
          </a:bodyPr>
          <a:lstStyle>
            <a:lvl1pPr algn="r">
              <a:defRPr sz="1200"/>
            </a:lvl1pPr>
          </a:lstStyle>
          <a:p>
            <a:pPr lvl="0"/>
            <a:fld id="{86CB4B4D-7CA3-9044-876B-883B54F8677D}" type="slidenum">
              <a:t>‹Nr.›</a:t>
            </a:fld>
            <a:endParaRPr/>
          </a:p>
        </p:txBody>
      </p:sp>
      <p:sp>
        <p:nvSpPr>
          <p:cNvPr id="5" name="Shape 5"/>
          <p:cNvSpPr/>
          <p:nvPr/>
        </p:nvSpPr>
        <p:spPr>
          <a:xfrm>
            <a:off x="163513" y="6647180"/>
            <a:ext cx="8222418" cy="218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800"/>
            </a:lvl1pPr>
          </a:lstStyle>
          <a:p>
            <a:pPr lvl="0">
              <a:defRPr sz="1800"/>
            </a:pPr>
            <a:r>
              <a:rPr sz="800"/>
              <a:t>November the 3rd 2014											IEEE 802 Tutorial on Gigabit over Plastic Optical Fiber</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xmlns:p14="http://schemas.microsoft.com/office/powerpoint/2010/main" spd="med"/>
  <p:txStyles>
    <p:titleStyle>
      <a:lvl1pPr algn="ctr" defTabSz="457200">
        <a:defRPr sz="4400">
          <a:latin typeface="Calibri"/>
          <a:ea typeface="Calibri"/>
          <a:cs typeface="Calibri"/>
          <a:sym typeface="Calibri"/>
        </a:defRPr>
      </a:lvl1pPr>
      <a:lvl2pPr algn="ctr" defTabSz="457200">
        <a:defRPr sz="4400">
          <a:latin typeface="Calibri"/>
          <a:ea typeface="Calibri"/>
          <a:cs typeface="Calibri"/>
          <a:sym typeface="Calibri"/>
        </a:defRPr>
      </a:lvl2pPr>
      <a:lvl3pPr algn="ctr" defTabSz="457200">
        <a:defRPr sz="4400">
          <a:latin typeface="Calibri"/>
          <a:ea typeface="Calibri"/>
          <a:cs typeface="Calibri"/>
          <a:sym typeface="Calibri"/>
        </a:defRPr>
      </a:lvl3pPr>
      <a:lvl4pPr algn="ctr" defTabSz="457200">
        <a:defRPr sz="4400">
          <a:latin typeface="Calibri"/>
          <a:ea typeface="Calibri"/>
          <a:cs typeface="Calibri"/>
          <a:sym typeface="Calibri"/>
        </a:defRPr>
      </a:lvl4pPr>
      <a:lvl5pPr algn="ctr" defTabSz="457200">
        <a:defRPr sz="4400">
          <a:latin typeface="Calibri"/>
          <a:ea typeface="Calibri"/>
          <a:cs typeface="Calibri"/>
          <a:sym typeface="Calibri"/>
        </a:defRPr>
      </a:lvl5pPr>
      <a:lvl6pPr algn="ctr" defTabSz="457200">
        <a:defRPr sz="4400">
          <a:latin typeface="Calibri"/>
          <a:ea typeface="Calibri"/>
          <a:cs typeface="Calibri"/>
          <a:sym typeface="Calibri"/>
        </a:defRPr>
      </a:lvl6pPr>
      <a:lvl7pPr algn="ctr" defTabSz="457200">
        <a:defRPr sz="4400">
          <a:latin typeface="Calibri"/>
          <a:ea typeface="Calibri"/>
          <a:cs typeface="Calibri"/>
          <a:sym typeface="Calibri"/>
        </a:defRPr>
      </a:lvl7pPr>
      <a:lvl8pPr algn="ctr" defTabSz="457200">
        <a:defRPr sz="4400">
          <a:latin typeface="Calibri"/>
          <a:ea typeface="Calibri"/>
          <a:cs typeface="Calibri"/>
          <a:sym typeface="Calibri"/>
        </a:defRPr>
      </a:lvl8pPr>
      <a:lvl9pPr algn="ctr" defTabSz="457200">
        <a:defRPr sz="4400">
          <a:latin typeface="Calibri"/>
          <a:ea typeface="Calibri"/>
          <a:cs typeface="Calibri"/>
          <a:sym typeface="Calibri"/>
        </a:defRPr>
      </a:lvl9pPr>
    </p:titleStyle>
    <p:bodyStyle>
      <a:lvl1pPr marL="342900" indent="-342900" defTabSz="457200">
        <a:spcBef>
          <a:spcPts val="700"/>
        </a:spcBef>
        <a:buSzPct val="100000"/>
        <a:buFont typeface="Arial"/>
        <a:buChar char="•"/>
        <a:defRPr sz="3200">
          <a:latin typeface="Calibri"/>
          <a:ea typeface="Calibri"/>
          <a:cs typeface="Calibri"/>
          <a:sym typeface="Calibri"/>
        </a:defRPr>
      </a:lvl1pPr>
      <a:lvl2pPr marL="783771" indent="-326571" defTabSz="457200">
        <a:spcBef>
          <a:spcPts val="700"/>
        </a:spcBef>
        <a:buSzPct val="100000"/>
        <a:buFont typeface="Arial"/>
        <a:buChar char="–"/>
        <a:defRPr sz="3200">
          <a:latin typeface="Calibri"/>
          <a:ea typeface="Calibri"/>
          <a:cs typeface="Calibri"/>
          <a:sym typeface="Calibri"/>
        </a:defRPr>
      </a:lvl2pPr>
      <a:lvl3pPr marL="1219200" indent="-304800" defTabSz="457200">
        <a:spcBef>
          <a:spcPts val="700"/>
        </a:spcBef>
        <a:buSzPct val="100000"/>
        <a:buFont typeface="Arial"/>
        <a:buChar char="•"/>
        <a:defRPr sz="3200">
          <a:latin typeface="Calibri"/>
          <a:ea typeface="Calibri"/>
          <a:cs typeface="Calibri"/>
          <a:sym typeface="Calibri"/>
        </a:defRPr>
      </a:lvl3pPr>
      <a:lvl4pPr marL="1737360" indent="-365760" defTabSz="457200">
        <a:spcBef>
          <a:spcPts val="700"/>
        </a:spcBef>
        <a:buSzPct val="100000"/>
        <a:buFont typeface="Arial"/>
        <a:buChar char="–"/>
        <a:defRPr sz="3200">
          <a:latin typeface="Calibri"/>
          <a:ea typeface="Calibri"/>
          <a:cs typeface="Calibri"/>
          <a:sym typeface="Calibri"/>
        </a:defRPr>
      </a:lvl4pPr>
      <a:lvl5pPr marL="2194560" indent="-365760" defTabSz="457200">
        <a:spcBef>
          <a:spcPts val="700"/>
        </a:spcBef>
        <a:buSzPct val="100000"/>
        <a:buFont typeface="Arial"/>
        <a:buChar char="»"/>
        <a:defRPr sz="3200">
          <a:latin typeface="Calibri"/>
          <a:ea typeface="Calibri"/>
          <a:cs typeface="Calibri"/>
          <a:sym typeface="Calibri"/>
        </a:defRPr>
      </a:lvl5pPr>
      <a:lvl6pPr marL="2651760" indent="-365760" defTabSz="457200">
        <a:spcBef>
          <a:spcPts val="700"/>
        </a:spcBef>
        <a:buSzPct val="100000"/>
        <a:buFont typeface="Arial"/>
        <a:buChar char="•"/>
        <a:defRPr sz="3200">
          <a:latin typeface="Calibri"/>
          <a:ea typeface="Calibri"/>
          <a:cs typeface="Calibri"/>
          <a:sym typeface="Calibri"/>
        </a:defRPr>
      </a:lvl6pPr>
      <a:lvl7pPr marL="3108960" indent="-365760" defTabSz="457200">
        <a:spcBef>
          <a:spcPts val="700"/>
        </a:spcBef>
        <a:buSzPct val="100000"/>
        <a:buFont typeface="Arial"/>
        <a:buChar char="•"/>
        <a:defRPr sz="3200">
          <a:latin typeface="Calibri"/>
          <a:ea typeface="Calibri"/>
          <a:cs typeface="Calibri"/>
          <a:sym typeface="Calibri"/>
        </a:defRPr>
      </a:lvl7pPr>
      <a:lvl8pPr marL="3566159" indent="-365759" defTabSz="457200">
        <a:spcBef>
          <a:spcPts val="700"/>
        </a:spcBef>
        <a:buSzPct val="100000"/>
        <a:buFont typeface="Arial"/>
        <a:buChar char="•"/>
        <a:defRPr sz="3200">
          <a:latin typeface="Calibri"/>
          <a:ea typeface="Calibri"/>
          <a:cs typeface="Calibri"/>
          <a:sym typeface="Calibri"/>
        </a:defRPr>
      </a:lvl8pPr>
      <a:lvl9pPr marL="4023359" indent="-365759" defTabSz="457200">
        <a:spcBef>
          <a:spcPts val="700"/>
        </a:spcBef>
        <a:buSzPct val="100000"/>
        <a:buFont typeface="Arial"/>
        <a:buChar char="•"/>
        <a:defRPr sz="3200">
          <a:latin typeface="Calibri"/>
          <a:ea typeface="Calibri"/>
          <a:cs typeface="Calibri"/>
          <a:sym typeface="Calibri"/>
        </a:defRPr>
      </a:lvl9pPr>
    </p:bodyStyle>
    <p:otherStyle>
      <a:lvl1pPr algn="r" defTabSz="457200">
        <a:defRPr sz="1200">
          <a:solidFill>
            <a:schemeClr val="tx1"/>
          </a:solidFill>
          <a:latin typeface="+mn-lt"/>
          <a:ea typeface="+mn-ea"/>
          <a:cs typeface="+mn-cs"/>
          <a:sym typeface="Calibri"/>
        </a:defRPr>
      </a:lvl1pPr>
      <a:lvl2pPr indent="457200" algn="r" defTabSz="457200">
        <a:defRPr sz="1200">
          <a:solidFill>
            <a:schemeClr val="tx1"/>
          </a:solidFill>
          <a:latin typeface="+mn-lt"/>
          <a:ea typeface="+mn-ea"/>
          <a:cs typeface="+mn-cs"/>
          <a:sym typeface="Calibri"/>
        </a:defRPr>
      </a:lvl2pPr>
      <a:lvl3pPr indent="914400" algn="r" defTabSz="457200">
        <a:defRPr sz="1200">
          <a:solidFill>
            <a:schemeClr val="tx1"/>
          </a:solidFill>
          <a:latin typeface="+mn-lt"/>
          <a:ea typeface="+mn-ea"/>
          <a:cs typeface="+mn-cs"/>
          <a:sym typeface="Calibri"/>
        </a:defRPr>
      </a:lvl3pPr>
      <a:lvl4pPr indent="1371600" algn="r" defTabSz="457200">
        <a:defRPr sz="1200">
          <a:solidFill>
            <a:schemeClr val="tx1"/>
          </a:solidFill>
          <a:latin typeface="+mn-lt"/>
          <a:ea typeface="+mn-ea"/>
          <a:cs typeface="+mn-cs"/>
          <a:sym typeface="Calibri"/>
        </a:defRPr>
      </a:lvl4pPr>
      <a:lvl5pPr indent="1828800" algn="r" defTabSz="457200">
        <a:defRPr sz="1200">
          <a:solidFill>
            <a:schemeClr val="tx1"/>
          </a:solidFill>
          <a:latin typeface="+mn-lt"/>
          <a:ea typeface="+mn-ea"/>
          <a:cs typeface="+mn-cs"/>
          <a:sym typeface="Calibri"/>
        </a:defRPr>
      </a:lvl5pPr>
      <a:lvl6pPr indent="2286000" algn="r" defTabSz="457200">
        <a:defRPr sz="1200">
          <a:solidFill>
            <a:schemeClr val="tx1"/>
          </a:solidFill>
          <a:latin typeface="+mn-lt"/>
          <a:ea typeface="+mn-ea"/>
          <a:cs typeface="+mn-cs"/>
          <a:sym typeface="Calibri"/>
        </a:defRPr>
      </a:lvl6pPr>
      <a:lvl7pPr indent="2743200" algn="r" defTabSz="457200">
        <a:defRPr sz="1200">
          <a:solidFill>
            <a:schemeClr val="tx1"/>
          </a:solidFill>
          <a:latin typeface="+mn-lt"/>
          <a:ea typeface="+mn-ea"/>
          <a:cs typeface="+mn-cs"/>
          <a:sym typeface="Calibri"/>
        </a:defRPr>
      </a:lvl7pPr>
      <a:lvl8pPr indent="3200400" algn="r" defTabSz="457200">
        <a:defRPr sz="1200">
          <a:solidFill>
            <a:schemeClr val="tx1"/>
          </a:solidFill>
          <a:latin typeface="+mn-lt"/>
          <a:ea typeface="+mn-ea"/>
          <a:cs typeface="+mn-cs"/>
          <a:sym typeface="Calibri"/>
        </a:defRPr>
      </a:lvl8pPr>
      <a:lvl9pPr indent="3657600" algn="r" defTabSz="457200">
        <a:defRPr sz="12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wmf"/><Relationship Id="rId5" Type="http://schemas.openxmlformats.org/officeDocument/2006/relationships/image" Target="../media/image3.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5.wmf"/><Relationship Id="rId5" Type="http://schemas.openxmlformats.org/officeDocument/2006/relationships/oleObject" Target="../embeddings/oleObject3.bin"/><Relationship Id="rId6" Type="http://schemas.openxmlformats.org/officeDocument/2006/relationships/image" Target="../media/image6.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7.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8.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emf"/></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emf"/><Relationship Id="rId5"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png"/><Relationship Id="rId6" Type="http://schemas.openxmlformats.org/officeDocument/2006/relationships/image" Target="../media/image31.jpeg"/><Relationship Id="rId7"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jpeg"/><Relationship Id="rId7" Type="http://schemas.openxmlformats.org/officeDocument/2006/relationships/image" Target="../media/image53.jpeg"/><Relationship Id="rId8"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1" Type="http://schemas.openxmlformats.org/officeDocument/2006/relationships/image" Target="../media/image77.png"/><Relationship Id="rId12" Type="http://schemas.openxmlformats.org/officeDocument/2006/relationships/image" Target="../media/image78.png"/><Relationship Id="rId13" Type="http://schemas.openxmlformats.org/officeDocument/2006/relationships/image" Target="../media/image79.png"/><Relationship Id="rId14" Type="http://schemas.openxmlformats.org/officeDocument/2006/relationships/image" Target="../media/image80.png"/><Relationship Id="rId15" Type="http://schemas.openxmlformats.org/officeDocument/2006/relationships/image" Target="../media/image81.png"/><Relationship Id="rId16"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9" Type="http://schemas.openxmlformats.org/officeDocument/2006/relationships/image" Target="../media/image75.png"/><Relationship Id="rId10" Type="http://schemas.openxmlformats.org/officeDocument/2006/relationships/image" Target="../media/image76.png"/></Relationships>
</file>

<file path=ppt/slides/_rels/slide71.xml.rels><?xml version="1.0" encoding="UTF-8" standalone="yes"?>
<Relationships xmlns="http://schemas.openxmlformats.org/package/2006/relationships"><Relationship Id="rId11" Type="http://schemas.openxmlformats.org/officeDocument/2006/relationships/image" Target="../media/image92.png"/><Relationship Id="rId12"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image" Target="../media/image83.png"/><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89.png"/><Relationship Id="rId9" Type="http://schemas.openxmlformats.org/officeDocument/2006/relationships/image" Target="../media/image90.png"/><Relationship Id="rId10" Type="http://schemas.openxmlformats.org/officeDocument/2006/relationships/image" Target="../media/image91.png"/></Relationships>
</file>

<file path=ppt/slides/_rels/slide72.xml.rels><?xml version="1.0" encoding="UTF-8" standalone="yes"?>
<Relationships xmlns="http://schemas.openxmlformats.org/package/2006/relationships"><Relationship Id="rId11" Type="http://schemas.openxmlformats.org/officeDocument/2006/relationships/image" Target="../media/image102.png"/><Relationship Id="rId12" Type="http://schemas.openxmlformats.org/officeDocument/2006/relationships/image" Target="../media/image103.png"/><Relationship Id="rId13" Type="http://schemas.openxmlformats.org/officeDocument/2006/relationships/image" Target="../media/image104.png"/><Relationship Id="rId14" Type="http://schemas.openxmlformats.org/officeDocument/2006/relationships/image" Target="../media/image105.png"/><Relationship Id="rId15" Type="http://schemas.openxmlformats.org/officeDocument/2006/relationships/image" Target="../media/image106.png"/><Relationship Id="rId16" Type="http://schemas.openxmlformats.org/officeDocument/2006/relationships/image" Target="../media/image107.png"/><Relationship Id="rId17"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image" Target="../media/image94.png"/><Relationship Id="rId3" Type="http://schemas.openxmlformats.org/officeDocument/2006/relationships/image" Target="../media/image92.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98.png"/><Relationship Id="rId8" Type="http://schemas.openxmlformats.org/officeDocument/2006/relationships/image" Target="../media/image99.png"/><Relationship Id="rId9" Type="http://schemas.openxmlformats.org/officeDocument/2006/relationships/image" Target="../media/image100.png"/><Relationship Id="rId10" Type="http://schemas.openxmlformats.org/officeDocument/2006/relationships/image" Target="../media/image10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10.emf"/><Relationship Id="rId4" Type="http://schemas.openxmlformats.org/officeDocument/2006/relationships/image" Target="../media/image111.emf"/><Relationship Id="rId5" Type="http://schemas.openxmlformats.org/officeDocument/2006/relationships/image" Target="../media/image112.emf"/><Relationship Id="rId1" Type="http://schemas.openxmlformats.org/officeDocument/2006/relationships/slideLayout" Target="../slideLayouts/slideLayout2.xml"/><Relationship Id="rId2" Type="http://schemas.openxmlformats.org/officeDocument/2006/relationships/image" Target="../media/image109.emf"/></Relationships>
</file>

<file path=ppt/slides/_rels/slide78.xml.rels><?xml version="1.0" encoding="UTF-8" standalone="yes"?>
<Relationships xmlns="http://schemas.openxmlformats.org/package/2006/relationships"><Relationship Id="rId3" Type="http://schemas.openxmlformats.org/officeDocument/2006/relationships/image" Target="../media/image114.emf"/><Relationship Id="rId4" Type="http://schemas.openxmlformats.org/officeDocument/2006/relationships/image" Target="../media/image115.emf"/><Relationship Id="rId5" Type="http://schemas.openxmlformats.org/officeDocument/2006/relationships/image" Target="../media/image116.emf"/><Relationship Id="rId1" Type="http://schemas.openxmlformats.org/officeDocument/2006/relationships/slideLayout" Target="../slideLayouts/slideLayout2.xml"/><Relationship Id="rId2" Type="http://schemas.openxmlformats.org/officeDocument/2006/relationships/image" Target="../media/image113.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 Id="rId3" Type="http://schemas.openxmlformats.org/officeDocument/2006/relationships/image" Target="../media/image11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54"/>
          <p:cNvSpPr>
            <a:spLocks noGrp="1"/>
          </p:cNvSpPr>
          <p:nvPr>
            <p:ph type="title"/>
          </p:nvPr>
        </p:nvSpPr>
        <p:spPr>
          <a:xfrm>
            <a:off x="685800" y="2130425"/>
            <a:ext cx="7772400" cy="1470025"/>
          </a:xfrm>
          <a:prstGeom prst="rect">
            <a:avLst/>
          </a:prstGeom>
        </p:spPr>
        <p:txBody>
          <a:bodyPr/>
          <a:lstStyle/>
          <a:p>
            <a:pPr lvl="0">
              <a:defRPr sz="1800"/>
            </a:pPr>
            <a:r>
              <a:rPr sz="4400" dirty="0"/>
              <a:t>Tutorial:  Gigabit Ethernet Over Plastic Optical Fiber (GEPOF)</a:t>
            </a:r>
          </a:p>
        </p:txBody>
      </p:sp>
      <p:sp>
        <p:nvSpPr>
          <p:cNvPr id="55" name="Shape 55"/>
          <p:cNvSpPr>
            <a:spLocks noGrp="1"/>
          </p:cNvSpPr>
          <p:nvPr>
            <p:ph type="body" idx="1"/>
          </p:nvPr>
        </p:nvSpPr>
        <p:spPr>
          <a:xfrm>
            <a:off x="1371600" y="3886200"/>
            <a:ext cx="6400800" cy="1752600"/>
          </a:xfrm>
          <a:prstGeom prst="rect">
            <a:avLst/>
          </a:prstGeom>
        </p:spPr>
        <p:txBody>
          <a:bodyPr/>
          <a:lstStyle/>
          <a:p>
            <a:pPr lvl="0">
              <a:defRPr sz="1800">
                <a:solidFill>
                  <a:srgbClr val="000000"/>
                </a:solidFill>
              </a:defRPr>
            </a:pPr>
            <a:r>
              <a:rPr sz="3200" dirty="0">
                <a:solidFill>
                  <a:srgbClr val="888888"/>
                </a:solidFill>
              </a:rPr>
              <a:t>IEEE 802 plenary </a:t>
            </a:r>
            <a:r>
              <a:rPr lang="en-US" sz="3200" dirty="0" smtClean="0">
                <a:solidFill>
                  <a:srgbClr val="888888"/>
                </a:solidFill>
              </a:rPr>
              <a:t>session</a:t>
            </a:r>
            <a:endParaRPr sz="3200" dirty="0">
              <a:solidFill>
                <a:srgbClr val="888888"/>
              </a:solidFill>
            </a:endParaRPr>
          </a:p>
          <a:p>
            <a:pPr lvl="0">
              <a:defRPr sz="1800">
                <a:solidFill>
                  <a:srgbClr val="000000"/>
                </a:solidFill>
              </a:defRPr>
            </a:pPr>
            <a:r>
              <a:rPr sz="3200" dirty="0">
                <a:solidFill>
                  <a:srgbClr val="888888"/>
                </a:solidFill>
              </a:rPr>
              <a:t>3 November 2014</a:t>
            </a:r>
          </a:p>
        </p:txBody>
      </p:sp>
      <p:sp>
        <p:nvSpPr>
          <p:cNvPr id="56" name="Shape 56"/>
          <p:cNvSpPr>
            <a:spLocks noGrp="1"/>
          </p:cNvSpPr>
          <p:nvPr>
            <p:ph type="sldNum" sz="quarter" idx="2"/>
          </p:nvPr>
        </p:nvSpPr>
        <p:spPr>
          <a:xfrm>
            <a:off x="6944377" y="6538912"/>
            <a:ext cx="2133600" cy="269241"/>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888888"/>
                </a:solidFill>
              </a:rPr>
              <a:t>1</a:t>
            </a:fld>
            <a:endParaRPr sz="1200" dirty="0">
              <a:solidFill>
                <a:srgbClr val="888888"/>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hape 86"/>
          <p:cNvSpPr>
            <a:spLocks noGrp="1"/>
          </p:cNvSpPr>
          <p:nvPr>
            <p:ph type="title"/>
          </p:nvPr>
        </p:nvSpPr>
        <p:spPr>
          <a:xfrm>
            <a:off x="457200" y="274638"/>
            <a:ext cx="8229600" cy="1143001"/>
          </a:xfrm>
          <a:prstGeom prst="rect">
            <a:avLst/>
          </a:prstGeom>
        </p:spPr>
        <p:txBody>
          <a:bodyPr/>
          <a:lstStyle/>
          <a:p>
            <a:pPr lvl="0">
              <a:defRPr sz="1800"/>
            </a:pPr>
            <a:r>
              <a:rPr sz="4400"/>
              <a:t>Introduction to POF</a:t>
            </a:r>
          </a:p>
        </p:txBody>
      </p:sp>
      <p:sp>
        <p:nvSpPr>
          <p:cNvPr id="87" name="Shape 87"/>
          <p:cNvSpPr>
            <a:spLocks noGrp="1"/>
          </p:cNvSpPr>
          <p:nvPr>
            <p:ph type="body" idx="1"/>
          </p:nvPr>
        </p:nvSpPr>
        <p:spPr>
          <a:xfrm>
            <a:off x="457200" y="1600199"/>
            <a:ext cx="8229600" cy="4928130"/>
          </a:xfrm>
          <a:prstGeom prst="rect">
            <a:avLst/>
          </a:prstGeom>
        </p:spPr>
        <p:txBody>
          <a:bodyPr/>
          <a:lstStyle/>
          <a:p>
            <a:pPr lvl="0">
              <a:lnSpc>
                <a:spcPct val="90000"/>
              </a:lnSpc>
              <a:spcBef>
                <a:spcPts val="600"/>
              </a:spcBef>
              <a:defRPr sz="1800"/>
            </a:pPr>
            <a:r>
              <a:rPr sz="2700" dirty="0"/>
              <a:t>The Plastic Optical Fiber is made of 1mm PMMA</a:t>
            </a:r>
          </a:p>
          <a:p>
            <a:pPr lvl="0">
              <a:lnSpc>
                <a:spcPct val="90000"/>
              </a:lnSpc>
              <a:spcBef>
                <a:spcPts val="600"/>
              </a:spcBef>
              <a:defRPr sz="1800"/>
            </a:pPr>
            <a:r>
              <a:rPr sz="2700" dirty="0"/>
              <a:t>Proposed POF is Step Index (SI-POF) according to:</a:t>
            </a:r>
            <a:br>
              <a:rPr sz="2700" dirty="0"/>
            </a:br>
            <a:r>
              <a:rPr sz="2700" b="1" i="1" dirty="0"/>
              <a:t>IEC 60793-2-40 .ed.3:2009: Type A4a.2</a:t>
            </a:r>
          </a:p>
          <a:p>
            <a:pPr lvl="0">
              <a:lnSpc>
                <a:spcPct val="90000"/>
              </a:lnSpc>
              <a:spcBef>
                <a:spcPts val="600"/>
              </a:spcBef>
              <a:defRPr sz="1800"/>
            </a:pPr>
            <a:r>
              <a:rPr lang="es-ES_tradnl" sz="2700" dirty="0" smtClean="0"/>
              <a:t>&lt; </a:t>
            </a:r>
            <a:r>
              <a:rPr sz="2700" dirty="0" smtClean="0"/>
              <a:t>18 </a:t>
            </a:r>
            <a:r>
              <a:rPr sz="2700" dirty="0"/>
              <a:t>dB/100m if equilibrium mode distribution launch</a:t>
            </a:r>
          </a:p>
          <a:p>
            <a:pPr lvl="0">
              <a:lnSpc>
                <a:spcPct val="90000"/>
              </a:lnSpc>
              <a:spcBef>
                <a:spcPts val="600"/>
              </a:spcBef>
              <a:defRPr sz="1800"/>
            </a:pPr>
            <a:r>
              <a:rPr lang="es-ES_tradnl" sz="2700" dirty="0" err="1" smtClean="0"/>
              <a:t>Optical</a:t>
            </a:r>
            <a:r>
              <a:rPr lang="es-ES_tradnl" sz="2700" dirty="0" smtClean="0"/>
              <a:t> </a:t>
            </a:r>
            <a:r>
              <a:rPr lang="es-ES_tradnl" sz="2700" dirty="0"/>
              <a:t>b</a:t>
            </a:r>
            <a:r>
              <a:rPr sz="2700" dirty="0" smtClean="0"/>
              <a:t>andwidth </a:t>
            </a:r>
            <a:r>
              <a:rPr lang="es-ES_tradnl" sz="2700" dirty="0"/>
              <a:t>&gt;</a:t>
            </a:r>
            <a:r>
              <a:rPr sz="2700" dirty="0" smtClean="0"/>
              <a:t> </a:t>
            </a:r>
            <a:r>
              <a:rPr sz="2700" dirty="0"/>
              <a:t>40 MHz at 100m</a:t>
            </a:r>
          </a:p>
          <a:p>
            <a:pPr lvl="0">
              <a:lnSpc>
                <a:spcPct val="90000"/>
              </a:lnSpc>
              <a:spcBef>
                <a:spcPts val="600"/>
              </a:spcBef>
              <a:defRPr sz="1800"/>
            </a:pPr>
            <a:r>
              <a:rPr sz="2700" dirty="0"/>
              <a:t>Negligible temperature dependence</a:t>
            </a:r>
          </a:p>
          <a:p>
            <a:pPr lvl="0">
              <a:lnSpc>
                <a:spcPct val="90000"/>
              </a:lnSpc>
              <a:spcBef>
                <a:spcPts val="600"/>
              </a:spcBef>
              <a:defRPr sz="1800"/>
            </a:pPr>
            <a:r>
              <a:rPr sz="2700" dirty="0"/>
              <a:t>Different jacketing </a:t>
            </a:r>
            <a:r>
              <a:rPr lang="en-US" sz="2700" dirty="0" smtClean="0"/>
              <a:t>available for</a:t>
            </a:r>
            <a:br>
              <a:rPr lang="en-US" sz="2700" dirty="0" smtClean="0"/>
            </a:br>
            <a:r>
              <a:rPr lang="en-US" sz="2700" dirty="0" smtClean="0"/>
              <a:t>various applications</a:t>
            </a:r>
            <a:endParaRPr sz="2700" dirty="0"/>
          </a:p>
          <a:p>
            <a:pPr lvl="0">
              <a:lnSpc>
                <a:spcPct val="90000"/>
              </a:lnSpc>
              <a:spcBef>
                <a:spcPts val="600"/>
              </a:spcBef>
              <a:defRPr sz="1800"/>
            </a:pPr>
            <a:r>
              <a:rPr sz="2700" dirty="0"/>
              <a:t>Dual </a:t>
            </a:r>
            <a:r>
              <a:rPr lang="en-US" sz="2700" dirty="0" smtClean="0"/>
              <a:t>fiber </a:t>
            </a:r>
            <a:r>
              <a:rPr sz="2700" dirty="0" smtClean="0"/>
              <a:t>full </a:t>
            </a:r>
            <a:r>
              <a:rPr sz="2700" dirty="0"/>
              <a:t>duplex operation</a:t>
            </a:r>
          </a:p>
        </p:txBody>
      </p:sp>
      <p:pic>
        <p:nvPicPr>
          <p:cNvPr id="89" name="image2.png"/>
          <p:cNvPicPr/>
          <p:nvPr/>
        </p:nvPicPr>
        <p:blipFill>
          <a:blip r:embed="rId2">
            <a:extLst/>
          </a:blip>
          <a:stretch>
            <a:fillRect/>
          </a:stretch>
        </p:blipFill>
        <p:spPr>
          <a:xfrm>
            <a:off x="6089215" y="4124761"/>
            <a:ext cx="2999814" cy="1953617"/>
          </a:xfrm>
          <a:prstGeom prst="rect">
            <a:avLst/>
          </a:prstGeom>
          <a:ln w="12700">
            <a:miter lim="400000"/>
          </a:ln>
        </p:spPr>
      </p:pic>
      <p:sp>
        <p:nvSpPr>
          <p:cNvPr id="90" name="Shape 9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10</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4"/>
          <p:cNvGraphicFramePr>
            <a:graphicFrameLocks noChangeAspect="1"/>
          </p:cNvGraphicFramePr>
          <p:nvPr>
            <p:extLst>
              <p:ext uri="{D42A27DB-BD31-4B8C-83A1-F6EECF244321}">
                <p14:modId xmlns:p14="http://schemas.microsoft.com/office/powerpoint/2010/main" val="3415714224"/>
              </p:ext>
            </p:extLst>
          </p:nvPr>
        </p:nvGraphicFramePr>
        <p:xfrm>
          <a:off x="539751" y="1533374"/>
          <a:ext cx="4925542" cy="2530785"/>
        </p:xfrm>
        <a:graphic>
          <a:graphicData uri="http://schemas.openxmlformats.org/presentationml/2006/ole">
            <mc:AlternateContent xmlns:mc="http://schemas.openxmlformats.org/markup-compatibility/2006">
              <mc:Choice xmlns:v="urn:schemas-microsoft-com:vml" Requires="v">
                <p:oleObj spid="_x0000_s19468" name="Bild" r:id="rId3" imgW="6371844" imgH="3247644" progId="Word.Picture.8">
                  <p:embed/>
                </p:oleObj>
              </mc:Choice>
              <mc:Fallback>
                <p:oleObj name="Bild" r:id="rId3" imgW="6371844" imgH="3247644"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1" y="1533374"/>
                        <a:ext cx="4925542" cy="2530785"/>
                      </a:xfrm>
                      <a:prstGeom prst="rect">
                        <a:avLst/>
                      </a:prstGeom>
                      <a:noFill/>
                    </p:spPr>
                  </p:pic>
                </p:oleObj>
              </mc:Fallback>
            </mc:AlternateContent>
          </a:graphicData>
        </a:graphic>
      </p:graphicFrame>
      <p:sp>
        <p:nvSpPr>
          <p:cNvPr id="8193" name="Rectangle 1"/>
          <p:cNvSpPr>
            <a:spLocks noGrp="1" noChangeArrowheads="1"/>
          </p:cNvSpPr>
          <p:nvPr>
            <p:ph type="title"/>
          </p:nvPr>
        </p:nvSpPr>
        <p:spPr/>
        <p:txBody>
          <a:bodyPr tIns="32146" bIns="32146"/>
          <a:lstStyle/>
          <a:p>
            <a:pPr eaLnBrk="1" hangingPunct="1">
              <a:defRPr/>
            </a:pPr>
            <a:r>
              <a:rPr lang="en-US" smtClean="0"/>
              <a:t>Light transmission in SI-POF</a:t>
            </a:r>
          </a:p>
        </p:txBody>
      </p:sp>
      <p:sp>
        <p:nvSpPr>
          <p:cNvPr id="18" name="Marcador de número de diapositiva 3"/>
          <p:cNvSpPr>
            <a:spLocks noGrp="1"/>
          </p:cNvSpPr>
          <p:nvPr>
            <p:ph type="sldNum" sz="quarter" idx="2"/>
          </p:nvPr>
        </p:nvSpPr>
        <p:spPr>
          <a:prstGeom prst="rect">
            <a:avLst/>
          </a:prstGeom>
        </p:spPr>
        <p:txBody>
          <a:bodyPr lIns="64291" tIns="32146" rIns="64291" bIns="32146"/>
          <a:lstStyle/>
          <a:p>
            <a:pPr>
              <a:defRPr/>
            </a:pPr>
            <a:fld id="{905F4EEA-0304-274C-B471-5BB8CE0A17E7}" type="slidenum">
              <a:rPr lang="en-US"/>
              <a:pPr>
                <a:defRPr/>
              </a:pPr>
              <a:t>11</a:t>
            </a:fld>
            <a:endParaRPr lang="en-US"/>
          </a:p>
        </p:txBody>
      </p:sp>
      <p:sp>
        <p:nvSpPr>
          <p:cNvPr id="8196" name="Oval 3"/>
          <p:cNvSpPr>
            <a:spLocks/>
          </p:cNvSpPr>
          <p:nvPr/>
        </p:nvSpPr>
        <p:spPr bwMode="auto">
          <a:xfrm>
            <a:off x="3920133" y="2992808"/>
            <a:ext cx="1134070" cy="410766"/>
          </a:xfrm>
          <a:prstGeom prst="ellipse">
            <a:avLst/>
          </a:prstGeom>
          <a:noFill/>
          <a:ln w="63500">
            <a:solidFill>
              <a:srgbClr val="AE00F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8197" name="Rectangle 4"/>
          <p:cNvSpPr>
            <a:spLocks/>
          </p:cNvSpPr>
          <p:nvPr/>
        </p:nvSpPr>
        <p:spPr bwMode="auto">
          <a:xfrm>
            <a:off x="3790653" y="1493216"/>
            <a:ext cx="3726731" cy="615553"/>
          </a:xfrm>
          <a:prstGeom prst="rect">
            <a:avLst/>
          </a:prstGeom>
          <a:solidFill>
            <a:srgbClr val="FFFFFF"/>
          </a:solidFill>
          <a:ln w="12700">
            <a:solidFill>
              <a:srgbClr val="AE00F0"/>
            </a:solidFill>
            <a:miter lim="800000"/>
            <a:headEnd/>
            <a:tailEnd/>
          </a:ln>
        </p:spPr>
        <p:txBody>
          <a:bodyPr wrap="none" lIns="0" tIns="0" rIns="0" bIns="0" anchor="b">
            <a:spAutoFit/>
          </a:bodyPr>
          <a:lstStyle/>
          <a:p>
            <a:r>
              <a:rPr lang="en-US" sz="2000">
                <a:solidFill>
                  <a:schemeClr val="tx1"/>
                </a:solidFill>
                <a:latin typeface="Calibri" charset="0"/>
                <a:ea typeface="ＭＳ Ｐゴシック" charset="0"/>
                <a:sym typeface="Calibri" charset="0"/>
              </a:rPr>
              <a:t>Area of higher attenuation</a:t>
            </a:r>
          </a:p>
          <a:p>
            <a:r>
              <a:rPr lang="en-US" sz="2000">
                <a:solidFill>
                  <a:schemeClr val="tx1"/>
                </a:solidFill>
                <a:latin typeface="Calibri" charset="0"/>
                <a:ea typeface="ＭＳ Ｐゴシック" charset="0"/>
                <a:sym typeface="Calibri" charset="0"/>
              </a:rPr>
              <a:t>that produces differential mode att.</a:t>
            </a:r>
          </a:p>
        </p:txBody>
      </p:sp>
      <p:sp>
        <p:nvSpPr>
          <p:cNvPr id="8198" name="Line 5"/>
          <p:cNvSpPr>
            <a:spLocks noChangeShapeType="1"/>
          </p:cNvSpPr>
          <p:nvPr/>
        </p:nvSpPr>
        <p:spPr bwMode="auto">
          <a:xfrm rot="10800000" flipH="1">
            <a:off x="4596557" y="2103189"/>
            <a:ext cx="387326" cy="871760"/>
          </a:xfrm>
          <a:prstGeom prst="line">
            <a:avLst/>
          </a:prstGeom>
          <a:noFill/>
          <a:ln w="63500">
            <a:solidFill>
              <a:srgbClr val="AE00F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8199" name="Rectangle 6"/>
          <p:cNvSpPr>
            <a:spLocks/>
          </p:cNvSpPr>
          <p:nvPr/>
        </p:nvSpPr>
        <p:spPr bwMode="auto">
          <a:xfrm>
            <a:off x="5741790" y="2554717"/>
            <a:ext cx="32829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b">
            <a:spAutoFit/>
          </a:bodyPr>
          <a:lstStyle/>
          <a:p>
            <a:pPr algn="l"/>
            <a:r>
              <a:rPr lang="en-US" dirty="0">
                <a:solidFill>
                  <a:schemeClr val="tx1"/>
                </a:solidFill>
                <a:latin typeface="Calibri" charset="0"/>
                <a:ea typeface="ＭＳ Ｐゴシック" charset="0"/>
                <a:sym typeface="Calibri" charset="0"/>
              </a:rPr>
              <a:t>Angle of rays </a:t>
            </a:r>
            <a:r>
              <a:rPr lang="en-US" dirty="0" smtClean="0">
                <a:solidFill>
                  <a:schemeClr val="tx1"/>
                </a:solidFill>
                <a:latin typeface="Calibri" charset="0"/>
                <a:ea typeface="ＭＳ Ｐゴシック" charset="0"/>
                <a:sym typeface="Calibri" charset="0"/>
              </a:rPr>
              <a:t>in respect </a:t>
            </a:r>
            <a:r>
              <a:rPr lang="en-US" dirty="0">
                <a:solidFill>
                  <a:schemeClr val="tx1"/>
                </a:solidFill>
                <a:latin typeface="Calibri" charset="0"/>
                <a:ea typeface="ＭＳ Ｐゴシック" charset="0"/>
                <a:sym typeface="Calibri" charset="0"/>
              </a:rPr>
              <a:t>fiber axis is</a:t>
            </a:r>
          </a:p>
          <a:p>
            <a:pPr algn="l"/>
            <a:r>
              <a:rPr lang="en-US" dirty="0">
                <a:solidFill>
                  <a:schemeClr val="tx1"/>
                </a:solidFill>
                <a:latin typeface="Calibri" charset="0"/>
                <a:ea typeface="ＭＳ Ｐゴシック" charset="0"/>
                <a:sym typeface="Calibri" charset="0"/>
              </a:rPr>
              <a:t>intrinsically related to </a:t>
            </a:r>
            <a:r>
              <a:rPr lang="en-US" dirty="0" smtClean="0">
                <a:solidFill>
                  <a:schemeClr val="tx1"/>
                </a:solidFill>
                <a:latin typeface="Calibri" charset="0"/>
                <a:ea typeface="ＭＳ Ｐゴシック" charset="0"/>
                <a:sym typeface="Calibri" charset="0"/>
              </a:rPr>
              <a:t>TEM </a:t>
            </a:r>
            <a:r>
              <a:rPr lang="en-US" dirty="0">
                <a:solidFill>
                  <a:schemeClr val="tx1"/>
                </a:solidFill>
                <a:latin typeface="Calibri" charset="0"/>
                <a:ea typeface="ＭＳ Ｐゴシック" charset="0"/>
                <a:sym typeface="Calibri" charset="0"/>
              </a:rPr>
              <a:t>mode </a:t>
            </a:r>
          </a:p>
          <a:p>
            <a:pPr algn="l"/>
            <a:r>
              <a:rPr lang="en-US" dirty="0">
                <a:solidFill>
                  <a:schemeClr val="tx1"/>
                </a:solidFill>
                <a:latin typeface="Calibri" charset="0"/>
                <a:ea typeface="ＭＳ Ｐゴシック" charset="0"/>
                <a:sym typeface="Calibri" charset="0"/>
              </a:rPr>
              <a:t>in step-index fibers</a:t>
            </a:r>
          </a:p>
        </p:txBody>
      </p:sp>
      <p:pic>
        <p:nvPicPr>
          <p:cNvPr id="820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895" y="4920258"/>
            <a:ext cx="8045648" cy="6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201" name="Oval 8"/>
          <p:cNvSpPr>
            <a:spLocks/>
          </p:cNvSpPr>
          <p:nvPr/>
        </p:nvSpPr>
        <p:spPr bwMode="auto">
          <a:xfrm>
            <a:off x="2089547" y="4929187"/>
            <a:ext cx="705445" cy="634008"/>
          </a:xfrm>
          <a:prstGeom prst="ellipse">
            <a:avLst/>
          </a:prstGeom>
          <a:noFill/>
          <a:ln w="25400">
            <a:solidFill>
              <a:srgbClr val="D90B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8202" name="Oval 9"/>
          <p:cNvSpPr>
            <a:spLocks/>
          </p:cNvSpPr>
          <p:nvPr/>
        </p:nvSpPr>
        <p:spPr bwMode="auto">
          <a:xfrm>
            <a:off x="3902274" y="4777383"/>
            <a:ext cx="705445" cy="866180"/>
          </a:xfrm>
          <a:prstGeom prst="ellipse">
            <a:avLst/>
          </a:prstGeom>
          <a:noFill/>
          <a:ln w="25400">
            <a:solidFill>
              <a:srgbClr val="D90B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8203" name="Oval 10"/>
          <p:cNvSpPr>
            <a:spLocks/>
          </p:cNvSpPr>
          <p:nvPr/>
        </p:nvSpPr>
        <p:spPr bwMode="auto">
          <a:xfrm>
            <a:off x="5848945" y="4536281"/>
            <a:ext cx="2723555" cy="1339453"/>
          </a:xfrm>
          <a:prstGeom prst="ellipse">
            <a:avLst/>
          </a:prstGeom>
          <a:noFill/>
          <a:ln w="25400">
            <a:solidFill>
              <a:srgbClr val="D90B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8204" name="Rectangle 11"/>
          <p:cNvSpPr>
            <a:spLocks/>
          </p:cNvSpPr>
          <p:nvPr/>
        </p:nvSpPr>
        <p:spPr bwMode="auto">
          <a:xfrm>
            <a:off x="296913" y="4310390"/>
            <a:ext cx="224420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b">
            <a:spAutoFit/>
          </a:bodyPr>
          <a:lstStyle/>
          <a:p>
            <a:r>
              <a:rPr lang="en-US" sz="1700">
                <a:solidFill>
                  <a:srgbClr val="D90B00"/>
                </a:solidFill>
                <a:latin typeface="Helvetica Neue" charset="0"/>
                <a:ea typeface="ＭＳ Ｐゴシック" charset="0"/>
                <a:sym typeface="Helvetica Neue" charset="0"/>
              </a:rPr>
              <a:t>Differential mode delay</a:t>
            </a:r>
          </a:p>
        </p:txBody>
      </p:sp>
      <p:sp>
        <p:nvSpPr>
          <p:cNvPr id="8205" name="Line 12"/>
          <p:cNvSpPr>
            <a:spLocks noChangeShapeType="1"/>
          </p:cNvSpPr>
          <p:nvPr/>
        </p:nvSpPr>
        <p:spPr bwMode="auto">
          <a:xfrm rot="10800000">
            <a:off x="1817192" y="4534049"/>
            <a:ext cx="608335" cy="471041"/>
          </a:xfrm>
          <a:prstGeom prst="line">
            <a:avLst/>
          </a:prstGeom>
          <a:noFill/>
          <a:ln w="25400">
            <a:solidFill>
              <a:srgbClr val="D90B0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8206" name="Rectangle 13"/>
          <p:cNvSpPr>
            <a:spLocks/>
          </p:cNvSpPr>
          <p:nvPr/>
        </p:nvSpPr>
        <p:spPr bwMode="auto">
          <a:xfrm>
            <a:off x="3490392" y="4194304"/>
            <a:ext cx="19749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b">
            <a:spAutoFit/>
          </a:bodyPr>
          <a:lstStyle/>
          <a:p>
            <a:r>
              <a:rPr lang="en-US" sz="1700">
                <a:solidFill>
                  <a:srgbClr val="D90B00"/>
                </a:solidFill>
                <a:latin typeface="Helvetica Neue" charset="0"/>
                <a:ea typeface="ＭＳ Ｐゴシック" charset="0"/>
                <a:sym typeface="Helvetica Neue" charset="0"/>
              </a:rPr>
              <a:t>Relative mode delay</a:t>
            </a:r>
          </a:p>
        </p:txBody>
      </p:sp>
      <p:sp>
        <p:nvSpPr>
          <p:cNvPr id="8207" name="Line 14"/>
          <p:cNvSpPr>
            <a:spLocks noChangeShapeType="1"/>
          </p:cNvSpPr>
          <p:nvPr/>
        </p:nvSpPr>
        <p:spPr bwMode="auto">
          <a:xfrm rot="10800000" flipH="1">
            <a:off x="4259461" y="4414615"/>
            <a:ext cx="248915" cy="353839"/>
          </a:xfrm>
          <a:prstGeom prst="line">
            <a:avLst/>
          </a:prstGeom>
          <a:noFill/>
          <a:ln w="25400">
            <a:solidFill>
              <a:srgbClr val="D90B0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8208" name="Line 15"/>
          <p:cNvSpPr>
            <a:spLocks noChangeShapeType="1"/>
          </p:cNvSpPr>
          <p:nvPr/>
        </p:nvSpPr>
        <p:spPr bwMode="auto">
          <a:xfrm rot="10800000" flipH="1">
            <a:off x="7385968" y="4195838"/>
            <a:ext cx="325934" cy="331514"/>
          </a:xfrm>
          <a:prstGeom prst="line">
            <a:avLst/>
          </a:prstGeom>
          <a:noFill/>
          <a:ln w="25400">
            <a:solidFill>
              <a:srgbClr val="D90B0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8209" name="Rectangle 16"/>
          <p:cNvSpPr>
            <a:spLocks/>
          </p:cNvSpPr>
          <p:nvPr/>
        </p:nvSpPr>
        <p:spPr bwMode="auto">
          <a:xfrm>
            <a:off x="7054454" y="3926414"/>
            <a:ext cx="126399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b">
            <a:spAutoFit/>
          </a:bodyPr>
          <a:lstStyle/>
          <a:p>
            <a:r>
              <a:rPr lang="en-US" sz="1700">
                <a:solidFill>
                  <a:srgbClr val="D90B00"/>
                </a:solidFill>
                <a:latin typeface="Helvetica Neue" charset="0"/>
                <a:ea typeface="ＭＳ Ｐゴシック" charset="0"/>
                <a:sym typeface="Helvetica Neue" charset="0"/>
              </a:rPr>
              <a:t>Mode mixing</a:t>
            </a:r>
          </a:p>
        </p:txBody>
      </p:sp>
      <p:sp>
        <p:nvSpPr>
          <p:cNvPr id="19" name="CuadroTexto 18"/>
          <p:cNvSpPr txBox="1"/>
          <p:nvPr/>
        </p:nvSpPr>
        <p:spPr>
          <a:xfrm>
            <a:off x="457200" y="3657111"/>
            <a:ext cx="2508247" cy="25391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1050" dirty="0" err="1"/>
              <a:t>Optische</a:t>
            </a:r>
            <a:r>
              <a:rPr lang="en-US" sz="1050" dirty="0"/>
              <a:t> </a:t>
            </a:r>
            <a:r>
              <a:rPr lang="en-US" sz="1050" dirty="0" err="1" smtClean="0"/>
              <a:t>Nachrichtentechnik</a:t>
            </a:r>
            <a:r>
              <a:rPr lang="en-US" sz="1050" dirty="0" smtClean="0"/>
              <a:t>:</a:t>
            </a:r>
            <a:r>
              <a:rPr lang="en-GB" sz="1050" dirty="0" smtClean="0"/>
              <a:t>: Olaf </a:t>
            </a:r>
            <a:r>
              <a:rPr lang="en-GB" sz="1050" dirty="0" err="1" smtClean="0"/>
              <a:t>Ziemann</a:t>
            </a:r>
            <a:endParaRPr lang="en-GB" sz="1050" dirty="0" smtClean="0"/>
          </a:p>
        </p:txBody>
      </p:sp>
    </p:spTree>
    <p:extLst>
      <p:ext uri="{BB962C8B-B14F-4D97-AF65-F5344CB8AC3E}">
        <p14:creationId xmlns:p14="http://schemas.microsoft.com/office/powerpoint/2010/main" val="245644395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a:spLocks noGrp="1"/>
          </p:cNvSpPr>
          <p:nvPr>
            <p:ph type="title"/>
          </p:nvPr>
        </p:nvSpPr>
        <p:spPr>
          <a:xfrm>
            <a:off x="457200" y="274638"/>
            <a:ext cx="8229600" cy="1143001"/>
          </a:xfrm>
          <a:prstGeom prst="rect">
            <a:avLst/>
          </a:prstGeom>
        </p:spPr>
        <p:txBody>
          <a:bodyPr/>
          <a:lstStyle/>
          <a:p>
            <a:pPr lvl="0">
              <a:defRPr sz="1800"/>
            </a:pPr>
            <a:r>
              <a:rPr sz="4400"/>
              <a:t>Introduction to POF</a:t>
            </a:r>
          </a:p>
        </p:txBody>
      </p:sp>
      <p:sp>
        <p:nvSpPr>
          <p:cNvPr id="116" name="Shape 11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12</a:t>
            </a:fld>
            <a:endParaRPr sz="1200"/>
          </a:p>
        </p:txBody>
      </p:sp>
      <p:grpSp>
        <p:nvGrpSpPr>
          <p:cNvPr id="27" name="Agrupar 26"/>
          <p:cNvGrpSpPr/>
          <p:nvPr/>
        </p:nvGrpSpPr>
        <p:grpSpPr>
          <a:xfrm>
            <a:off x="271489" y="-1377163"/>
            <a:ext cx="7419894" cy="9680449"/>
            <a:chOff x="917073" y="372087"/>
            <a:chExt cx="10360527" cy="12544045"/>
          </a:xfrm>
        </p:grpSpPr>
        <p:pic>
          <p:nvPicPr>
            <p:cNvPr id="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565" y="372087"/>
              <a:ext cx="8866035" cy="12544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9" name="Rectangle 3"/>
            <p:cNvSpPr>
              <a:spLocks/>
            </p:cNvSpPr>
            <p:nvPr/>
          </p:nvSpPr>
          <p:spPr bwMode="auto">
            <a:xfrm>
              <a:off x="5986064" y="8020387"/>
              <a:ext cx="660399" cy="1435100"/>
            </a:xfrm>
            <a:prstGeom prst="rect">
              <a:avLst/>
            </a:prstGeom>
            <a:solidFill>
              <a:srgbClr val="558E28">
                <a:alpha val="42999"/>
              </a:srgbClr>
            </a:solidFill>
            <a:ln>
              <a:noFill/>
            </a:ln>
            <a:extLst>
              <a:ext uri="{91240B29-F687-4f45-9708-019B960494DF}">
                <a14:hiddenLine xmlns:a14="http://schemas.microsoft.com/office/drawing/2010/main" w="25400" cap="flat">
                  <a:solidFill>
                    <a:schemeClr val="tx1">
                      <a:alpha val="42999"/>
                    </a:schemeClr>
                  </a:solidFill>
                  <a:miter lim="800000"/>
                  <a:headEnd type="none" w="med" len="med"/>
                  <a:tailEnd type="none" w="med" len="med"/>
                </a14:hiddenLine>
              </a:ext>
            </a:extLst>
          </p:spPr>
          <p:txBody>
            <a:bodyPr lIns="0" tIns="0" rIns="0" bIns="0"/>
            <a:lstStyle/>
            <a:p>
              <a:endParaRPr lang="en-GB"/>
            </a:p>
          </p:txBody>
        </p:sp>
        <p:sp>
          <p:nvSpPr>
            <p:cNvPr id="30" name="Rectangle 4"/>
            <p:cNvSpPr>
              <a:spLocks/>
            </p:cNvSpPr>
            <p:nvPr/>
          </p:nvSpPr>
          <p:spPr bwMode="auto">
            <a:xfrm>
              <a:off x="7386820" y="8020387"/>
              <a:ext cx="520699" cy="1435100"/>
            </a:xfrm>
            <a:prstGeom prst="rect">
              <a:avLst/>
            </a:prstGeom>
            <a:solidFill>
              <a:srgbClr val="F3EB00">
                <a:alpha val="42999"/>
              </a:srgbClr>
            </a:solidFill>
            <a:ln>
              <a:noFill/>
            </a:ln>
            <a:extLst>
              <a:ext uri="{91240B29-F687-4f45-9708-019B960494DF}">
                <a14:hiddenLine xmlns:a14="http://schemas.microsoft.com/office/drawing/2010/main" w="25400" cap="flat">
                  <a:solidFill>
                    <a:schemeClr val="tx1">
                      <a:alpha val="42999"/>
                    </a:schemeClr>
                  </a:solidFill>
                  <a:miter lim="800000"/>
                  <a:headEnd type="none" w="med" len="med"/>
                  <a:tailEnd type="none" w="med" len="med"/>
                </a14:hiddenLine>
              </a:ext>
            </a:extLst>
          </p:spPr>
          <p:txBody>
            <a:bodyPr lIns="0" tIns="0" rIns="0" bIns="0"/>
            <a:lstStyle/>
            <a:p>
              <a:endParaRPr lang="en-GB"/>
            </a:p>
          </p:txBody>
        </p:sp>
        <p:sp>
          <p:nvSpPr>
            <p:cNvPr id="31" name="Rectangle 5"/>
            <p:cNvSpPr>
              <a:spLocks/>
            </p:cNvSpPr>
            <p:nvPr/>
          </p:nvSpPr>
          <p:spPr bwMode="auto">
            <a:xfrm>
              <a:off x="9099549" y="7728288"/>
              <a:ext cx="520699" cy="1727200"/>
            </a:xfrm>
            <a:prstGeom prst="rect">
              <a:avLst/>
            </a:prstGeom>
            <a:solidFill>
              <a:srgbClr val="D90B00">
                <a:alpha val="42999"/>
              </a:srgbClr>
            </a:solidFill>
            <a:ln>
              <a:noFill/>
            </a:ln>
            <a:extLst>
              <a:ext uri="{91240B29-F687-4f45-9708-019B960494DF}">
                <a14:hiddenLine xmlns:a14="http://schemas.microsoft.com/office/drawing/2010/main" w="25400" cap="flat">
                  <a:solidFill>
                    <a:schemeClr val="tx1">
                      <a:alpha val="42999"/>
                    </a:schemeClr>
                  </a:solidFill>
                  <a:miter lim="800000"/>
                  <a:headEnd type="none" w="med" len="med"/>
                  <a:tailEnd type="none" w="med" len="med"/>
                </a14:hiddenLine>
              </a:ext>
            </a:extLst>
          </p:spPr>
          <p:txBody>
            <a:bodyPr lIns="0" tIns="0" rIns="0" bIns="0"/>
            <a:lstStyle/>
            <a:p>
              <a:endParaRPr lang="en-GB"/>
            </a:p>
          </p:txBody>
        </p:sp>
        <p:sp>
          <p:nvSpPr>
            <p:cNvPr id="32" name="Rectangle 6"/>
            <p:cNvSpPr>
              <a:spLocks/>
            </p:cNvSpPr>
            <p:nvPr/>
          </p:nvSpPr>
          <p:spPr bwMode="auto">
            <a:xfrm>
              <a:off x="4965699" y="8020387"/>
              <a:ext cx="660399" cy="1435100"/>
            </a:xfrm>
            <a:prstGeom prst="rect">
              <a:avLst/>
            </a:prstGeom>
            <a:solidFill>
              <a:srgbClr val="003DCC">
                <a:alpha val="42999"/>
              </a:srgbClr>
            </a:solidFill>
            <a:ln>
              <a:noFill/>
            </a:ln>
            <a:extLst>
              <a:ext uri="{91240B29-F687-4f45-9708-019B960494DF}">
                <a14:hiddenLine xmlns:a14="http://schemas.microsoft.com/office/drawing/2010/main" w="25400" cap="flat">
                  <a:solidFill>
                    <a:schemeClr val="tx1">
                      <a:alpha val="42999"/>
                    </a:schemeClr>
                  </a:solidFill>
                  <a:miter lim="800000"/>
                  <a:headEnd type="none" w="med" len="med"/>
                  <a:tailEnd type="none" w="med" len="med"/>
                </a14:hiddenLine>
              </a:ext>
            </a:extLst>
          </p:spPr>
          <p:txBody>
            <a:bodyPr lIns="0" tIns="0" rIns="0" bIns="0"/>
            <a:lstStyle/>
            <a:p>
              <a:endParaRPr lang="en-GB"/>
            </a:p>
          </p:txBody>
        </p:sp>
        <p:sp>
          <p:nvSpPr>
            <p:cNvPr id="33" name="Rectangle 7"/>
            <p:cNvSpPr>
              <a:spLocks/>
            </p:cNvSpPr>
            <p:nvPr/>
          </p:nvSpPr>
          <p:spPr bwMode="auto">
            <a:xfrm>
              <a:off x="917073" y="10361649"/>
              <a:ext cx="4734428" cy="30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b">
              <a:spAutoFit/>
            </a:bodyPr>
            <a:lstStyle/>
            <a:p>
              <a:r>
                <a:rPr lang="en-US" sz="1600" dirty="0">
                  <a:solidFill>
                    <a:schemeClr val="tx1"/>
                  </a:solidFill>
                  <a:latin typeface="Calibri" charset="0"/>
                  <a:ea typeface="ＭＳ Ｐゴシック" charset="0"/>
                  <a:cs typeface="Calibri" charset="0"/>
                  <a:sym typeface="Calibri" charset="0"/>
                </a:rPr>
                <a:t>Obtained with laser collimated light source</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p:txBody>
          <a:bodyPr tIns="32146" bIns="32146">
            <a:noAutofit/>
          </a:bodyPr>
          <a:lstStyle/>
          <a:p>
            <a:pPr eaLnBrk="1" hangingPunct="1">
              <a:defRPr/>
            </a:pPr>
            <a:r>
              <a:rPr lang="en-US" dirty="0" smtClean="0"/>
              <a:t>Introduction to POF -</a:t>
            </a:r>
            <a:r>
              <a:rPr lang="en-US" dirty="0"/>
              <a:t> </a:t>
            </a:r>
            <a:r>
              <a:rPr lang="en-US" dirty="0" smtClean="0"/>
              <a:t>mode mixing</a:t>
            </a:r>
          </a:p>
        </p:txBody>
      </p:sp>
      <p:sp>
        <p:nvSpPr>
          <p:cNvPr id="9218" name="Rectangle 2"/>
          <p:cNvSpPr>
            <a:spLocks noGrp="1" noChangeArrowheads="1"/>
          </p:cNvSpPr>
          <p:nvPr>
            <p:ph type="body" idx="1"/>
          </p:nvPr>
        </p:nvSpPr>
        <p:spPr/>
        <p:txBody>
          <a:bodyPr tIns="32146" bIns="32146">
            <a:normAutofit fontScale="62500" lnSpcReduction="20000"/>
          </a:bodyPr>
          <a:lstStyle/>
          <a:p>
            <a:pPr eaLnBrk="1" hangingPunct="1">
              <a:defRPr/>
            </a:pPr>
            <a:r>
              <a:rPr lang="en-US" dirty="0" smtClean="0"/>
              <a:t>POF has a big mode mixing effect</a:t>
            </a:r>
          </a:p>
          <a:p>
            <a:pPr eaLnBrk="1" hangingPunct="1">
              <a:defRPr/>
            </a:pPr>
            <a:r>
              <a:rPr lang="en-US" dirty="0" smtClean="0"/>
              <a:t>Bending and length brings the launching mode distribution into the </a:t>
            </a:r>
            <a:r>
              <a:rPr lang="en-US" u="sng" dirty="0" smtClean="0"/>
              <a:t>E</a:t>
            </a:r>
            <a:r>
              <a:rPr lang="en-US" dirty="0" smtClean="0"/>
              <a:t>quilibrium </a:t>
            </a:r>
            <a:r>
              <a:rPr lang="en-US" u="sng" dirty="0" smtClean="0"/>
              <a:t>M</a:t>
            </a:r>
            <a:r>
              <a:rPr lang="en-US" dirty="0" smtClean="0"/>
              <a:t>ode </a:t>
            </a:r>
            <a:r>
              <a:rPr lang="en-US" u="sng" dirty="0" smtClean="0"/>
              <a:t>D</a:t>
            </a:r>
            <a:r>
              <a:rPr lang="en-US" dirty="0" smtClean="0"/>
              <a:t>istribution (EMD)</a:t>
            </a:r>
          </a:p>
          <a:p>
            <a:pPr eaLnBrk="1" hangingPunct="1">
              <a:defRPr/>
            </a:pPr>
            <a:endParaRPr lang="en-US" dirty="0"/>
          </a:p>
          <a:p>
            <a:pPr eaLnBrk="1" hangingPunct="1">
              <a:defRPr/>
            </a:pPr>
            <a:endParaRPr lang="en-US" dirty="0" smtClean="0"/>
          </a:p>
          <a:p>
            <a:pPr marL="0" indent="0" eaLnBrk="1" hangingPunct="1">
              <a:buNone/>
              <a:defRPr/>
            </a:pPr>
            <a:endParaRPr lang="en-US" dirty="0" smtClean="0"/>
          </a:p>
          <a:p>
            <a:pPr eaLnBrk="1" hangingPunct="1">
              <a:defRPr/>
            </a:pPr>
            <a:endParaRPr lang="en-US" dirty="0" smtClean="0"/>
          </a:p>
          <a:p>
            <a:pPr eaLnBrk="1" hangingPunct="1">
              <a:defRPr/>
            </a:pPr>
            <a:endParaRPr lang="en-US" dirty="0" smtClean="0"/>
          </a:p>
          <a:p>
            <a:pPr eaLnBrk="1" hangingPunct="1">
              <a:defRPr/>
            </a:pPr>
            <a:endParaRPr lang="en-US" dirty="0" smtClean="0"/>
          </a:p>
          <a:p>
            <a:pPr eaLnBrk="1" hangingPunct="1">
              <a:defRPr/>
            </a:pPr>
            <a:endParaRPr lang="en-US" dirty="0" smtClean="0"/>
          </a:p>
          <a:p>
            <a:pPr eaLnBrk="1" hangingPunct="1">
              <a:defRPr/>
            </a:pPr>
            <a:endParaRPr lang="en-US" dirty="0" smtClean="0"/>
          </a:p>
          <a:p>
            <a:pPr eaLnBrk="1" hangingPunct="1">
              <a:defRPr/>
            </a:pPr>
            <a:r>
              <a:rPr lang="en-US" dirty="0" err="1" smtClean="0"/>
              <a:t>Bandwidth·sqrt</a:t>
            </a:r>
            <a:r>
              <a:rPr lang="en-US" dirty="0" smtClean="0"/>
              <a:t> (Length) Product and Attenuation/Length approximate constants in EMD</a:t>
            </a:r>
          </a:p>
          <a:p>
            <a:pPr eaLnBrk="1" hangingPunct="1">
              <a:defRPr/>
            </a:pPr>
            <a:r>
              <a:rPr lang="en-US" dirty="0" smtClean="0"/>
              <a:t>Typically, light sources are manufactured to launch almost EMD to have predictable performance and avoid excessive mode conversion in bends</a:t>
            </a:r>
          </a:p>
        </p:txBody>
      </p:sp>
      <p:sp>
        <p:nvSpPr>
          <p:cNvPr id="8" name="Marcador de número de diapositiva 3"/>
          <p:cNvSpPr>
            <a:spLocks noGrp="1"/>
          </p:cNvSpPr>
          <p:nvPr>
            <p:ph type="sldNum" sz="quarter" idx="2"/>
          </p:nvPr>
        </p:nvSpPr>
        <p:spPr>
          <a:prstGeom prst="rect">
            <a:avLst/>
          </a:prstGeom>
        </p:spPr>
        <p:txBody>
          <a:bodyPr lIns="64291" tIns="32146" rIns="64291" bIns="32146"/>
          <a:lstStyle/>
          <a:p>
            <a:pPr>
              <a:defRPr/>
            </a:pPr>
            <a:fld id="{A52DEB2A-DF8D-2746-9D1F-C5EA5547EC28}" type="slidenum">
              <a:rPr lang="en-US"/>
              <a:pPr>
                <a:defRPr/>
              </a:pPr>
              <a:t>13</a:t>
            </a:fld>
            <a:endParaRPr lang="en-US"/>
          </a:p>
        </p:txBody>
      </p:sp>
      <p:sp>
        <p:nvSpPr>
          <p:cNvPr id="9222" name="Rectangle 5"/>
          <p:cNvSpPr>
            <a:spLocks/>
          </p:cNvSpPr>
          <p:nvPr/>
        </p:nvSpPr>
        <p:spPr bwMode="auto">
          <a:xfrm>
            <a:off x="5536406" y="2896581"/>
            <a:ext cx="28977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b">
            <a:spAutoFit/>
          </a:bodyPr>
          <a:lstStyle/>
          <a:p>
            <a:pPr algn="l"/>
            <a:r>
              <a:rPr lang="en-US" sz="1700" dirty="0">
                <a:solidFill>
                  <a:schemeClr val="tx1"/>
                </a:solidFill>
                <a:latin typeface="Calibri" charset="0"/>
                <a:ea typeface="ＭＳ Ｐゴシック" charset="0"/>
                <a:sym typeface="Calibri" charset="0"/>
              </a:rPr>
              <a:t>Discontinuities and impurities</a:t>
            </a:r>
          </a:p>
          <a:p>
            <a:pPr algn="l"/>
            <a:r>
              <a:rPr lang="en-US" sz="1700" dirty="0">
                <a:solidFill>
                  <a:schemeClr val="tx1"/>
                </a:solidFill>
                <a:latin typeface="Calibri" charset="0"/>
                <a:ea typeface="ＭＳ Ｐゴシック" charset="0"/>
                <a:sym typeface="Calibri" charset="0"/>
              </a:rPr>
              <a:t>of PMMA speed up mode mixing</a:t>
            </a:r>
          </a:p>
        </p:txBody>
      </p:sp>
      <p:sp>
        <p:nvSpPr>
          <p:cNvPr id="9223" name="Rectangle 6"/>
          <p:cNvSpPr>
            <a:spLocks/>
          </p:cNvSpPr>
          <p:nvPr/>
        </p:nvSpPr>
        <p:spPr bwMode="auto">
          <a:xfrm>
            <a:off x="864170" y="4253893"/>
            <a:ext cx="29086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b">
            <a:spAutoFit/>
          </a:bodyPr>
          <a:lstStyle/>
          <a:p>
            <a:pPr algn="r"/>
            <a:r>
              <a:rPr lang="en-US" sz="1700">
                <a:solidFill>
                  <a:schemeClr val="tx1"/>
                </a:solidFill>
                <a:latin typeface="Calibri" charset="0"/>
                <a:ea typeface="ＭＳ Ｐゴシック" charset="0"/>
                <a:sym typeface="Calibri" charset="0"/>
              </a:rPr>
              <a:t>Irregularities in the core-clad</a:t>
            </a:r>
          </a:p>
          <a:p>
            <a:pPr algn="r"/>
            <a:r>
              <a:rPr lang="en-US" sz="1700">
                <a:solidFill>
                  <a:schemeClr val="tx1"/>
                </a:solidFill>
                <a:latin typeface="Calibri" charset="0"/>
                <a:ea typeface="ＭＳ Ｐゴシック" charset="0"/>
                <a:sym typeface="Calibri" charset="0"/>
              </a:rPr>
              <a:t>boundary also ease mode mixing</a:t>
            </a:r>
          </a:p>
        </p:txBody>
      </p:sp>
      <p:sp>
        <p:nvSpPr>
          <p:cNvPr id="10" name="CuadroTexto 9"/>
          <p:cNvSpPr txBox="1"/>
          <p:nvPr/>
        </p:nvSpPr>
        <p:spPr>
          <a:xfrm>
            <a:off x="636900" y="3633147"/>
            <a:ext cx="2508247" cy="25391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1050" dirty="0" err="1"/>
              <a:t>Optische</a:t>
            </a:r>
            <a:r>
              <a:rPr lang="en-US" sz="1050" dirty="0"/>
              <a:t> </a:t>
            </a:r>
            <a:r>
              <a:rPr lang="en-US" sz="1050" dirty="0" err="1" smtClean="0"/>
              <a:t>Nachrichtentechnik</a:t>
            </a:r>
            <a:r>
              <a:rPr lang="en-US" sz="1050" dirty="0" smtClean="0"/>
              <a:t>:</a:t>
            </a:r>
            <a:r>
              <a:rPr lang="en-GB" sz="1050" dirty="0" smtClean="0"/>
              <a:t>: Olaf </a:t>
            </a:r>
            <a:r>
              <a:rPr lang="en-GB" sz="1050" dirty="0" err="1" smtClean="0"/>
              <a:t>Ziemann</a:t>
            </a:r>
            <a:endParaRPr lang="en-GB" sz="1050" dirty="0" smtClean="0"/>
          </a:p>
        </p:txBody>
      </p:sp>
      <p:graphicFrame>
        <p:nvGraphicFramePr>
          <p:cNvPr id="11" name="Object 4"/>
          <p:cNvGraphicFramePr>
            <a:graphicFrameLocks noChangeAspect="1"/>
          </p:cNvGraphicFramePr>
          <p:nvPr>
            <p:extLst>
              <p:ext uri="{D42A27DB-BD31-4B8C-83A1-F6EECF244321}">
                <p14:modId xmlns:p14="http://schemas.microsoft.com/office/powerpoint/2010/main" val="751322588"/>
              </p:ext>
            </p:extLst>
          </p:nvPr>
        </p:nvGraphicFramePr>
        <p:xfrm>
          <a:off x="684214" y="2487049"/>
          <a:ext cx="4095946" cy="1140412"/>
        </p:xfrm>
        <a:graphic>
          <a:graphicData uri="http://schemas.openxmlformats.org/presentationml/2006/ole">
            <mc:AlternateContent xmlns:mc="http://schemas.openxmlformats.org/markup-compatibility/2006">
              <mc:Choice xmlns:v="urn:schemas-microsoft-com:vml" Requires="v">
                <p:oleObj spid="_x0000_s20503" name="Bild" r:id="rId3" imgW="6414516" imgH="1804416" progId="Word.Picture.8">
                  <p:embed/>
                </p:oleObj>
              </mc:Choice>
              <mc:Fallback>
                <p:oleObj name="Bild" r:id="rId3" imgW="6414516" imgH="1804416"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4" y="2487049"/>
                        <a:ext cx="4095946" cy="1140412"/>
                      </a:xfrm>
                      <a:prstGeom prst="rect">
                        <a:avLst/>
                      </a:prstGeom>
                      <a:noFill/>
                    </p:spPr>
                  </p:pic>
                </p:oleObj>
              </mc:Fallback>
            </mc:AlternateContent>
          </a:graphicData>
        </a:graphic>
      </p:graphicFrame>
      <p:graphicFrame>
        <p:nvGraphicFramePr>
          <p:cNvPr id="12" name="Object 6"/>
          <p:cNvGraphicFramePr>
            <a:graphicFrameLocks noChangeAspect="1"/>
          </p:cNvGraphicFramePr>
          <p:nvPr>
            <p:extLst>
              <p:ext uri="{D42A27DB-BD31-4B8C-83A1-F6EECF244321}">
                <p14:modId xmlns:p14="http://schemas.microsoft.com/office/powerpoint/2010/main" val="1767488570"/>
              </p:ext>
            </p:extLst>
          </p:nvPr>
        </p:nvGraphicFramePr>
        <p:xfrm>
          <a:off x="4048334" y="3628617"/>
          <a:ext cx="4515258" cy="1442264"/>
        </p:xfrm>
        <a:graphic>
          <a:graphicData uri="http://schemas.openxmlformats.org/presentationml/2006/ole">
            <mc:AlternateContent xmlns:mc="http://schemas.openxmlformats.org/markup-compatibility/2006">
              <mc:Choice xmlns:v="urn:schemas-microsoft-com:vml" Requires="v">
                <p:oleObj spid="_x0000_s20504" name="Bild" r:id="rId5" imgW="5039868" imgH="1661160" progId="Word.Picture.8">
                  <p:embed/>
                </p:oleObj>
              </mc:Choice>
              <mc:Fallback>
                <p:oleObj name="Bild" r:id="rId5" imgW="5039868" imgH="1661160" progId="Word.Pictur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8334" y="3628617"/>
                        <a:ext cx="4515258" cy="1442264"/>
                      </a:xfrm>
                      <a:prstGeom prst="rect">
                        <a:avLst/>
                      </a:prstGeom>
                      <a:noFill/>
                    </p:spPr>
                  </p:pic>
                </p:oleObj>
              </mc:Fallback>
            </mc:AlternateContent>
          </a:graphicData>
        </a:graphic>
      </p:graphicFrame>
    </p:spTree>
    <p:extLst>
      <p:ext uri="{BB962C8B-B14F-4D97-AF65-F5344CB8AC3E}">
        <p14:creationId xmlns:p14="http://schemas.microsoft.com/office/powerpoint/2010/main" val="61892889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p:txBody>
          <a:bodyPr tIns="32146" bIns="32146"/>
          <a:lstStyle/>
          <a:p>
            <a:pPr eaLnBrk="1" hangingPunct="1">
              <a:defRPr/>
            </a:pPr>
            <a:r>
              <a:rPr lang="en-US" dirty="0" smtClean="0"/>
              <a:t>Bending</a:t>
            </a:r>
          </a:p>
        </p:txBody>
      </p:sp>
      <p:sp>
        <p:nvSpPr>
          <p:cNvPr id="4" name="Marcador de número de diapositiva 3"/>
          <p:cNvSpPr>
            <a:spLocks noGrp="1"/>
          </p:cNvSpPr>
          <p:nvPr>
            <p:ph type="sldNum" sz="quarter" idx="2"/>
          </p:nvPr>
        </p:nvSpPr>
        <p:spPr>
          <a:prstGeom prst="rect">
            <a:avLst/>
          </a:prstGeom>
        </p:spPr>
        <p:txBody>
          <a:bodyPr lIns="64291" tIns="32146" rIns="64291" bIns="32146"/>
          <a:lstStyle/>
          <a:p>
            <a:pPr>
              <a:defRPr/>
            </a:pPr>
            <a:fld id="{49AC1A88-1C22-104A-91F6-1433FDA0C0E7}" type="slidenum">
              <a:rPr lang="en-US"/>
              <a:pPr>
                <a:defRPr/>
              </a:pPr>
              <a:t>14</a:t>
            </a:fld>
            <a:endParaRPr lang="en-US" dirty="0"/>
          </a:p>
        </p:txBody>
      </p:sp>
      <p:sp>
        <p:nvSpPr>
          <p:cNvPr id="7" name="CuadroTexto 6"/>
          <p:cNvSpPr txBox="1"/>
          <p:nvPr/>
        </p:nvSpPr>
        <p:spPr>
          <a:xfrm>
            <a:off x="5632280" y="5914116"/>
            <a:ext cx="2508247" cy="25391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sz="1050" dirty="0" err="1"/>
              <a:t>Optische</a:t>
            </a:r>
            <a:r>
              <a:rPr lang="en-US" sz="1050" dirty="0"/>
              <a:t> </a:t>
            </a:r>
            <a:r>
              <a:rPr lang="en-US" sz="1050" dirty="0" err="1" smtClean="0"/>
              <a:t>Nachrichtentechnik</a:t>
            </a:r>
            <a:r>
              <a:rPr lang="en-US" sz="1050" dirty="0" smtClean="0"/>
              <a:t>:</a:t>
            </a:r>
            <a:r>
              <a:rPr lang="en-GB" sz="1050" dirty="0" smtClean="0"/>
              <a:t>: Olaf </a:t>
            </a:r>
            <a:r>
              <a:rPr lang="en-GB" sz="1050" dirty="0" err="1" smtClean="0"/>
              <a:t>Ziemann</a:t>
            </a:r>
            <a:endParaRPr lang="en-GB" sz="1050" dirty="0" smtClean="0"/>
          </a:p>
        </p:txBody>
      </p:sp>
      <p:graphicFrame>
        <p:nvGraphicFramePr>
          <p:cNvPr id="8" name="Object 4"/>
          <p:cNvGraphicFramePr>
            <a:graphicFrameLocks noChangeAspect="1"/>
          </p:cNvGraphicFramePr>
          <p:nvPr>
            <p:extLst>
              <p:ext uri="{D42A27DB-BD31-4B8C-83A1-F6EECF244321}">
                <p14:modId xmlns:p14="http://schemas.microsoft.com/office/powerpoint/2010/main" val="2142735715"/>
              </p:ext>
            </p:extLst>
          </p:nvPr>
        </p:nvGraphicFramePr>
        <p:xfrm>
          <a:off x="684213" y="1003300"/>
          <a:ext cx="7634287" cy="5524500"/>
        </p:xfrm>
        <a:graphic>
          <a:graphicData uri="http://schemas.openxmlformats.org/presentationml/2006/ole">
            <mc:AlternateContent xmlns:mc="http://schemas.openxmlformats.org/markup-compatibility/2006">
              <mc:Choice xmlns:v="urn:schemas-microsoft-com:vml" Requires="v">
                <p:oleObj spid="_x0000_s21516" name="Imagen" r:id="rId3" imgW="8128000" imgH="5829300" progId="Word.Picture.8">
                  <p:embed/>
                </p:oleObj>
              </mc:Choice>
              <mc:Fallback>
                <p:oleObj name="Imagen" r:id="rId3" imgW="8128000" imgH="5829300" progId="Word.Picture.8">
                  <p:embed/>
                  <p:pic>
                    <p:nvPicPr>
                      <p:cNvPr id="0" name=""/>
                      <p:cNvPicPr>
                        <a:picLocks noChangeAspect="1" noChangeArrowheads="1"/>
                      </p:cNvPicPr>
                      <p:nvPr/>
                    </p:nvPicPr>
                    <p:blipFill>
                      <a:blip r:embed="rId4"/>
                      <a:srcRect/>
                      <a:stretch>
                        <a:fillRect/>
                      </a:stretch>
                    </p:blipFill>
                    <p:spPr bwMode="auto">
                      <a:xfrm>
                        <a:off x="684213" y="1003300"/>
                        <a:ext cx="7634287" cy="552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0054167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Bending</a:t>
            </a:r>
            <a:endParaRPr lang="en-GB" dirty="0"/>
          </a:p>
        </p:txBody>
      </p:sp>
      <p:sp>
        <p:nvSpPr>
          <p:cNvPr id="3" name="Marcador de texto 2"/>
          <p:cNvSpPr>
            <a:spLocks noGrp="1"/>
          </p:cNvSpPr>
          <p:nvPr>
            <p:ph type="body" idx="1"/>
          </p:nvPr>
        </p:nvSpPr>
        <p:spPr/>
        <p:txBody>
          <a:bodyPr/>
          <a:lstStyle/>
          <a:p>
            <a:r>
              <a:rPr lang="en-GB" dirty="0" smtClean="0"/>
              <a:t>During bending the mode distribution changes</a:t>
            </a:r>
          </a:p>
          <a:p>
            <a:pPr lvl="1"/>
            <a:r>
              <a:rPr lang="en-GB" dirty="0" smtClean="0"/>
              <a:t>Different mode distributions represents different channel responses in terms of bandwidth and attenuation</a:t>
            </a:r>
          </a:p>
          <a:p>
            <a:pPr lvl="1"/>
            <a:r>
              <a:rPr lang="en-GB" dirty="0" smtClean="0"/>
              <a:t>Dynamic bending requires continuous equalization of the channel response</a:t>
            </a:r>
          </a:p>
          <a:p>
            <a:endParaRPr lang="en-GB" dirty="0" smtClean="0"/>
          </a:p>
          <a:p>
            <a:r>
              <a:rPr lang="en-GB" dirty="0" smtClean="0"/>
              <a:t>There are backup slides with detailed technical description of the optical channel</a:t>
            </a:r>
            <a:endParaRPr lang="en-GB" dirty="0"/>
          </a:p>
        </p:txBody>
      </p:sp>
      <p:sp>
        <p:nvSpPr>
          <p:cNvPr id="4" name="Marcador de número de diapositiva 3"/>
          <p:cNvSpPr>
            <a:spLocks noGrp="1"/>
          </p:cNvSpPr>
          <p:nvPr>
            <p:ph type="sldNum" sz="quarter" idx="2"/>
          </p:nvPr>
        </p:nvSpPr>
        <p:spPr>
          <a:xfrm>
            <a:off x="8092628" y="6583680"/>
            <a:ext cx="937072" cy="269241"/>
          </a:xfrm>
          <a:prstGeom prst="rect">
            <a:avLst/>
          </a:prstGeom>
        </p:spPr>
        <p:txBody>
          <a:bodyPr lIns="64291" tIns="32146" rIns="64291" bIns="32146"/>
          <a:lstStyle/>
          <a:p>
            <a:pPr>
              <a:defRPr/>
            </a:pPr>
            <a:fld id="{49AC1A88-1C22-104A-91F6-1433FDA0C0E7}" type="slidenum">
              <a:rPr lang="en-US"/>
              <a:pPr>
                <a:defRPr/>
              </a:pPr>
              <a:t>15</a:t>
            </a:fld>
            <a:endParaRPr lang="en-US" dirty="0"/>
          </a:p>
        </p:txBody>
      </p:sp>
    </p:spTree>
    <p:extLst>
      <p:ext uri="{BB962C8B-B14F-4D97-AF65-F5344CB8AC3E}">
        <p14:creationId xmlns:p14="http://schemas.microsoft.com/office/powerpoint/2010/main" val="407848357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p:cNvSpPr>
          <p:nvPr>
            <p:ph type="title"/>
          </p:nvPr>
        </p:nvSpPr>
        <p:spPr>
          <a:xfrm>
            <a:off x="457200" y="274638"/>
            <a:ext cx="8229600" cy="1143001"/>
          </a:xfrm>
          <a:prstGeom prst="rect">
            <a:avLst/>
          </a:prstGeom>
        </p:spPr>
        <p:txBody>
          <a:bodyPr/>
          <a:lstStyle/>
          <a:p>
            <a:pPr lvl="0">
              <a:defRPr sz="1800"/>
            </a:pPr>
            <a:r>
              <a:rPr lang="en-GB" sz="4400" dirty="0" smtClean="0"/>
              <a:t>Bending effects</a:t>
            </a:r>
            <a:endParaRPr lang="en-GB" sz="4400" dirty="0"/>
          </a:p>
        </p:txBody>
      </p:sp>
      <p:sp>
        <p:nvSpPr>
          <p:cNvPr id="147" name="Shape 147"/>
          <p:cNvSpPr>
            <a:spLocks noGrp="1"/>
          </p:cNvSpPr>
          <p:nvPr>
            <p:ph type="body" idx="1"/>
          </p:nvPr>
        </p:nvSpPr>
        <p:spPr>
          <a:xfrm>
            <a:off x="457200" y="1254124"/>
            <a:ext cx="8229600" cy="1285878"/>
          </a:xfrm>
          <a:prstGeom prst="rect">
            <a:avLst/>
          </a:prstGeom>
        </p:spPr>
        <p:txBody>
          <a:bodyPr>
            <a:noAutofit/>
          </a:bodyPr>
          <a:lstStyle/>
          <a:p>
            <a:pPr lvl="0">
              <a:lnSpc>
                <a:spcPct val="80000"/>
              </a:lnSpc>
              <a:spcBef>
                <a:spcPts val="400"/>
              </a:spcBef>
              <a:defRPr sz="1800"/>
            </a:pPr>
            <a:r>
              <a:rPr sz="2000" dirty="0"/>
              <a:t>Down to 5 mm. No losses at 25 mm bending radius (Automotive)</a:t>
            </a:r>
          </a:p>
          <a:p>
            <a:pPr lvl="0">
              <a:lnSpc>
                <a:spcPct val="80000"/>
              </a:lnSpc>
              <a:spcBef>
                <a:spcPts val="400"/>
              </a:spcBef>
              <a:defRPr sz="1800"/>
            </a:pPr>
            <a:r>
              <a:rPr sz="2000" dirty="0"/>
              <a:t>Bending reduce optical power, and destroy higher modes improving bandwidth</a:t>
            </a:r>
          </a:p>
          <a:p>
            <a:pPr lvl="0">
              <a:lnSpc>
                <a:spcPct val="80000"/>
              </a:lnSpc>
              <a:spcBef>
                <a:spcPts val="400"/>
              </a:spcBef>
              <a:defRPr sz="1800"/>
            </a:pPr>
            <a:r>
              <a:rPr sz="2000" dirty="0"/>
              <a:t>Objectives can be reached even with bending</a:t>
            </a:r>
          </a:p>
        </p:txBody>
      </p:sp>
      <p:sp>
        <p:nvSpPr>
          <p:cNvPr id="149" name="Shape 14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16</a:t>
            </a:fld>
            <a:endParaRPr sz="1200"/>
          </a:p>
        </p:txBody>
      </p:sp>
      <p:graphicFrame>
        <p:nvGraphicFramePr>
          <p:cNvPr id="6" name="Object 3"/>
          <p:cNvGraphicFramePr>
            <a:graphicFrameLocks/>
          </p:cNvGraphicFramePr>
          <p:nvPr>
            <p:extLst>
              <p:ext uri="{D42A27DB-BD31-4B8C-83A1-F6EECF244321}">
                <p14:modId xmlns:p14="http://schemas.microsoft.com/office/powerpoint/2010/main" val="1805018040"/>
              </p:ext>
            </p:extLst>
          </p:nvPr>
        </p:nvGraphicFramePr>
        <p:xfrm>
          <a:off x="563990" y="2488690"/>
          <a:ext cx="8122810" cy="4231287"/>
        </p:xfrm>
        <a:graphic>
          <a:graphicData uri="http://schemas.openxmlformats.org/presentationml/2006/ole">
            <mc:AlternateContent xmlns:mc="http://schemas.openxmlformats.org/markup-compatibility/2006">
              <mc:Choice xmlns:v="urn:schemas-microsoft-com:vml" Requires="v">
                <p:oleObj spid="_x0000_s12331" name="Chart" r:id="rId3" imgW="11936508" imgH="6637758" progId="MSGraph.Chart.8">
                  <p:embed/>
                </p:oleObj>
              </mc:Choice>
              <mc:Fallback>
                <p:oleObj name="Chart" r:id="rId3" imgW="11936508" imgH="6637758" progId="MSGraph.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990" y="2488690"/>
                        <a:ext cx="8122810" cy="4231287"/>
                      </a:xfrm>
                      <a:prstGeom prst="rect">
                        <a:avLst/>
                      </a:prstGeom>
                      <a:noFill/>
                      <a:ln>
                        <a:noFill/>
                      </a:ln>
                      <a:effectLst/>
                    </p:spPr>
                  </p:pic>
                </p:oleObj>
              </mc:Fallback>
            </mc:AlternateContent>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p:cNvSpPr>
          <p:nvPr>
            <p:ph type="title"/>
          </p:nvPr>
        </p:nvSpPr>
        <p:spPr>
          <a:xfrm>
            <a:off x="457200" y="274638"/>
            <a:ext cx="8229600" cy="1143001"/>
          </a:xfrm>
          <a:prstGeom prst="rect">
            <a:avLst/>
          </a:prstGeom>
        </p:spPr>
        <p:txBody>
          <a:bodyPr/>
          <a:lstStyle/>
          <a:p>
            <a:pPr lvl="0">
              <a:defRPr sz="1800"/>
            </a:pPr>
            <a:r>
              <a:rPr sz="4400"/>
              <a:t>LED light source</a:t>
            </a:r>
          </a:p>
        </p:txBody>
      </p:sp>
      <p:sp>
        <p:nvSpPr>
          <p:cNvPr id="129" name="Shape 129"/>
          <p:cNvSpPr>
            <a:spLocks noGrp="1"/>
          </p:cNvSpPr>
          <p:nvPr>
            <p:ph type="body" idx="1"/>
          </p:nvPr>
        </p:nvSpPr>
        <p:spPr>
          <a:xfrm>
            <a:off x="333328" y="1698201"/>
            <a:ext cx="8399841" cy="5384532"/>
          </a:xfrm>
          <a:prstGeom prst="rect">
            <a:avLst/>
          </a:prstGeom>
        </p:spPr>
        <p:txBody>
          <a:bodyPr>
            <a:normAutofit/>
          </a:bodyPr>
          <a:lstStyle/>
          <a:p>
            <a:pPr lvl="0">
              <a:lnSpc>
                <a:spcPct val="80000"/>
              </a:lnSpc>
              <a:spcBef>
                <a:spcPts val="600"/>
              </a:spcBef>
              <a:defRPr sz="1800"/>
            </a:pPr>
            <a:r>
              <a:rPr sz="2400" dirty="0"/>
              <a:t>650 nm (red) LED</a:t>
            </a:r>
          </a:p>
          <a:p>
            <a:pPr marL="742950" lvl="1" indent="-285750">
              <a:lnSpc>
                <a:spcPct val="80000"/>
              </a:lnSpc>
              <a:spcBef>
                <a:spcPts val="500"/>
              </a:spcBef>
              <a:defRPr sz="1800"/>
            </a:pPr>
            <a:r>
              <a:rPr sz="2000" dirty="0"/>
              <a:t>Qualified for automotive up to 95ºC (HTOL 3000 h) </a:t>
            </a:r>
          </a:p>
          <a:p>
            <a:pPr marL="742950" lvl="1" indent="-285750">
              <a:lnSpc>
                <a:spcPct val="80000"/>
              </a:lnSpc>
              <a:spcBef>
                <a:spcPts val="500"/>
              </a:spcBef>
              <a:defRPr sz="1800"/>
            </a:pPr>
            <a:r>
              <a:rPr sz="2000" dirty="0"/>
              <a:t>105ºC Automotive feasibility demonstrated</a:t>
            </a:r>
          </a:p>
          <a:p>
            <a:pPr lvl="0">
              <a:lnSpc>
                <a:spcPct val="80000"/>
              </a:lnSpc>
              <a:spcBef>
                <a:spcPts val="600"/>
              </a:spcBef>
              <a:defRPr sz="1800"/>
            </a:pPr>
            <a:r>
              <a:rPr sz="2400" dirty="0"/>
              <a:t>AOP: Average optical power coupled into </a:t>
            </a:r>
            <a:r>
              <a:rPr sz="2400" dirty="0" smtClean="0"/>
              <a:t>fiber</a:t>
            </a:r>
            <a:endParaRPr lang="es-ES_tradnl" sz="2400" dirty="0" smtClean="0"/>
          </a:p>
          <a:p>
            <a:pPr lvl="0">
              <a:lnSpc>
                <a:spcPct val="80000"/>
              </a:lnSpc>
              <a:spcBef>
                <a:spcPts val="600"/>
              </a:spcBef>
              <a:defRPr sz="1800"/>
            </a:pPr>
            <a:endParaRPr sz="2400" dirty="0"/>
          </a:p>
          <a:p>
            <a:pPr lvl="0">
              <a:lnSpc>
                <a:spcPct val="80000"/>
              </a:lnSpc>
              <a:spcBef>
                <a:spcPts val="600"/>
              </a:spcBef>
              <a:defRPr sz="1800"/>
            </a:pPr>
            <a:endParaRPr sz="2400" dirty="0"/>
          </a:p>
          <a:p>
            <a:pPr lvl="0">
              <a:lnSpc>
                <a:spcPct val="80000"/>
              </a:lnSpc>
              <a:spcBef>
                <a:spcPts val="600"/>
              </a:spcBef>
              <a:defRPr sz="1800"/>
            </a:pPr>
            <a:endParaRPr sz="2400" dirty="0"/>
          </a:p>
          <a:p>
            <a:pPr lvl="0">
              <a:lnSpc>
                <a:spcPct val="80000"/>
              </a:lnSpc>
              <a:spcBef>
                <a:spcPts val="600"/>
              </a:spcBef>
              <a:defRPr sz="1800"/>
            </a:pPr>
            <a:r>
              <a:rPr sz="2400" dirty="0"/>
              <a:t>Linearity</a:t>
            </a:r>
          </a:p>
          <a:p>
            <a:pPr marL="0" lvl="1" indent="457200">
              <a:lnSpc>
                <a:spcPct val="80000"/>
              </a:lnSpc>
              <a:spcBef>
                <a:spcPts val="500"/>
              </a:spcBef>
              <a:buSzTx/>
              <a:buNone/>
              <a:defRPr sz="1800"/>
            </a:pPr>
            <a:r>
              <a:rPr sz="2000" dirty="0"/>
              <a:t>-20 / -30 dBc typical. (2</a:t>
            </a:r>
            <a:r>
              <a:rPr sz="2000" baseline="30000" dirty="0"/>
              <a:t>nd</a:t>
            </a:r>
            <a:r>
              <a:rPr sz="2000" dirty="0"/>
              <a:t> / 3</a:t>
            </a:r>
            <a:r>
              <a:rPr sz="2000" baseline="30000" dirty="0"/>
              <a:t>rd</a:t>
            </a:r>
            <a:r>
              <a:rPr sz="2000" dirty="0"/>
              <a:t> harmonic distortion).</a:t>
            </a:r>
            <a:br>
              <a:rPr sz="2000" dirty="0"/>
            </a:br>
            <a:r>
              <a:rPr sz="2000" dirty="0"/>
              <a:t>Varies with temperature and manufacturer</a:t>
            </a:r>
          </a:p>
          <a:p>
            <a:pPr lvl="0">
              <a:lnSpc>
                <a:spcPct val="80000"/>
              </a:lnSpc>
              <a:spcBef>
                <a:spcPts val="600"/>
              </a:spcBef>
              <a:defRPr sz="1800"/>
            </a:pPr>
            <a:r>
              <a:rPr sz="2400" dirty="0"/>
              <a:t>Bandwidth </a:t>
            </a:r>
            <a:r>
              <a:rPr sz="1600" dirty="0"/>
              <a:t>(E to E @ -3 dB)</a:t>
            </a:r>
            <a:r>
              <a:rPr sz="2400" dirty="0"/>
              <a:t>: Typically 75Mhz.</a:t>
            </a:r>
            <a:br>
              <a:rPr sz="2400" dirty="0"/>
            </a:br>
            <a:r>
              <a:rPr sz="2400" dirty="0"/>
              <a:t>Improved with driver pre-emphasis up to 150 MHz</a:t>
            </a:r>
          </a:p>
          <a:p>
            <a:pPr lvl="0">
              <a:lnSpc>
                <a:spcPct val="80000"/>
              </a:lnSpc>
              <a:spcBef>
                <a:spcPts val="600"/>
              </a:spcBef>
              <a:defRPr sz="1800"/>
            </a:pPr>
            <a:r>
              <a:rPr sz="2400" dirty="0"/>
              <a:t>Different </a:t>
            </a:r>
            <a:r>
              <a:rPr sz="2400" dirty="0" smtClean="0"/>
              <a:t>launch </a:t>
            </a:r>
            <a:r>
              <a:rPr sz="2400" dirty="0"/>
              <a:t>condition depending </a:t>
            </a:r>
            <a:r>
              <a:rPr sz="2400" dirty="0" smtClean="0"/>
              <a:t>o</a:t>
            </a:r>
            <a:r>
              <a:rPr lang="en-US" sz="2400" dirty="0"/>
              <a:t>n</a:t>
            </a:r>
            <a:r>
              <a:rPr sz="2400" dirty="0" smtClean="0"/>
              <a:t> </a:t>
            </a:r>
            <a:r>
              <a:rPr sz="2400" dirty="0"/>
              <a:t>the manufacturer. After lens the </a:t>
            </a:r>
            <a:r>
              <a:rPr sz="2400" dirty="0" smtClean="0"/>
              <a:t>launch </a:t>
            </a:r>
            <a:r>
              <a:rPr sz="2400" dirty="0"/>
              <a:t>Numerical Aperture is </a:t>
            </a:r>
            <a:r>
              <a:rPr sz="2400" dirty="0" smtClean="0"/>
              <a:t>ap</a:t>
            </a:r>
            <a:r>
              <a:rPr lang="en-US" sz="2400" dirty="0" smtClean="0"/>
              <a:t>p</a:t>
            </a:r>
            <a:r>
              <a:rPr sz="2400" dirty="0" smtClean="0"/>
              <a:t>rox</a:t>
            </a:r>
            <a:r>
              <a:rPr lang="en-US" sz="2400" dirty="0" smtClean="0"/>
              <a:t>imately</a:t>
            </a:r>
            <a:r>
              <a:rPr sz="2400" dirty="0" smtClean="0"/>
              <a:t> </a:t>
            </a:r>
            <a:r>
              <a:rPr sz="2400" dirty="0"/>
              <a:t>0.3</a:t>
            </a:r>
          </a:p>
        </p:txBody>
      </p:sp>
      <p:graphicFrame>
        <p:nvGraphicFramePr>
          <p:cNvPr id="130" name="Table 130"/>
          <p:cNvGraphicFramePr/>
          <p:nvPr>
            <p:extLst>
              <p:ext uri="{D42A27DB-BD31-4B8C-83A1-F6EECF244321}">
                <p14:modId xmlns:p14="http://schemas.microsoft.com/office/powerpoint/2010/main" val="3824678433"/>
              </p:ext>
            </p:extLst>
          </p:nvPr>
        </p:nvGraphicFramePr>
        <p:xfrm>
          <a:off x="384645" y="3240416"/>
          <a:ext cx="8399840" cy="741680"/>
        </p:xfrm>
        <a:graphic>
          <a:graphicData uri="http://schemas.openxmlformats.org/drawingml/2006/table">
            <a:tbl>
              <a:tblPr firstRow="1" bandRow="1">
                <a:tableStyleId>{4C3C2611-4C71-4FC5-86AE-919BDF0F9419}</a:tableStyleId>
              </a:tblPr>
              <a:tblGrid>
                <a:gridCol w="1049980"/>
                <a:gridCol w="1049980"/>
                <a:gridCol w="1049980"/>
                <a:gridCol w="1049980"/>
                <a:gridCol w="1049980"/>
                <a:gridCol w="1049980"/>
                <a:gridCol w="1049980"/>
                <a:gridCol w="1049980"/>
              </a:tblGrid>
              <a:tr h="370840">
                <a:tc>
                  <a:txBody>
                    <a:bodyPr/>
                    <a:lstStyle/>
                    <a:p>
                      <a:pPr lvl="0" algn="ctr">
                        <a:defRPr sz="1800" b="0" i="0">
                          <a:solidFill>
                            <a:srgbClr val="000000"/>
                          </a:solidFill>
                        </a:defRPr>
                      </a:pPr>
                      <a:r>
                        <a:rPr b="1">
                          <a:solidFill>
                            <a:srgbClr val="FFFFFF"/>
                          </a:solidFill>
                        </a:rPr>
                        <a:t>Temp</a:t>
                      </a:r>
                    </a:p>
                  </a:txBody>
                  <a:tcPr marL="45720" marR="45720" horzOverflow="overflow"/>
                </a:tc>
                <a:tc>
                  <a:txBody>
                    <a:bodyPr/>
                    <a:lstStyle/>
                    <a:p>
                      <a:pPr lvl="0" algn="ctr">
                        <a:defRPr sz="1800" b="0" i="0">
                          <a:solidFill>
                            <a:srgbClr val="000000"/>
                          </a:solidFill>
                        </a:defRPr>
                      </a:pPr>
                      <a:r>
                        <a:rPr b="1">
                          <a:solidFill>
                            <a:srgbClr val="FFFFFF"/>
                          </a:solidFill>
                        </a:rPr>
                        <a:t>-40ºC</a:t>
                      </a:r>
                    </a:p>
                  </a:txBody>
                  <a:tcPr marL="45720" marR="45720" horzOverflow="overflow"/>
                </a:tc>
                <a:tc>
                  <a:txBody>
                    <a:bodyPr/>
                    <a:lstStyle/>
                    <a:p>
                      <a:pPr lvl="0" algn="ctr">
                        <a:defRPr sz="1800" b="0" i="0">
                          <a:solidFill>
                            <a:srgbClr val="000000"/>
                          </a:solidFill>
                        </a:defRPr>
                      </a:pPr>
                      <a:r>
                        <a:rPr b="1">
                          <a:solidFill>
                            <a:srgbClr val="FFFFFF"/>
                          </a:solidFill>
                        </a:rPr>
                        <a:t>0ºC</a:t>
                      </a:r>
                    </a:p>
                  </a:txBody>
                  <a:tcPr marL="45720" marR="45720" horzOverflow="overflow"/>
                </a:tc>
                <a:tc>
                  <a:txBody>
                    <a:bodyPr/>
                    <a:lstStyle/>
                    <a:p>
                      <a:pPr lvl="0" algn="ctr">
                        <a:defRPr sz="1800" b="0" i="0">
                          <a:solidFill>
                            <a:srgbClr val="000000"/>
                          </a:solidFill>
                        </a:defRPr>
                      </a:pPr>
                      <a:r>
                        <a:rPr b="1">
                          <a:solidFill>
                            <a:srgbClr val="FFFFFF"/>
                          </a:solidFill>
                        </a:rPr>
                        <a:t>20ºC</a:t>
                      </a:r>
                    </a:p>
                  </a:txBody>
                  <a:tcPr marL="45720" marR="45720" horzOverflow="overflow"/>
                </a:tc>
                <a:tc>
                  <a:txBody>
                    <a:bodyPr/>
                    <a:lstStyle/>
                    <a:p>
                      <a:pPr lvl="0" algn="ctr">
                        <a:defRPr sz="1800" b="0" i="0">
                          <a:solidFill>
                            <a:srgbClr val="000000"/>
                          </a:solidFill>
                        </a:defRPr>
                      </a:pPr>
                      <a:r>
                        <a:rPr b="1">
                          <a:solidFill>
                            <a:srgbClr val="FFFFFF"/>
                          </a:solidFill>
                        </a:rPr>
                        <a:t>70ºC</a:t>
                      </a:r>
                    </a:p>
                  </a:txBody>
                  <a:tcPr marL="45720" marR="45720" horzOverflow="overflow"/>
                </a:tc>
                <a:tc>
                  <a:txBody>
                    <a:bodyPr/>
                    <a:lstStyle/>
                    <a:p>
                      <a:pPr lvl="0" algn="ctr">
                        <a:defRPr sz="1800" b="0" i="0">
                          <a:solidFill>
                            <a:srgbClr val="000000"/>
                          </a:solidFill>
                        </a:defRPr>
                      </a:pPr>
                      <a:r>
                        <a:rPr b="1">
                          <a:solidFill>
                            <a:srgbClr val="FFFFFF"/>
                          </a:solidFill>
                        </a:rPr>
                        <a:t>85ºC</a:t>
                      </a:r>
                    </a:p>
                  </a:txBody>
                  <a:tcPr marL="45720" marR="45720" horzOverflow="overflow"/>
                </a:tc>
                <a:tc>
                  <a:txBody>
                    <a:bodyPr/>
                    <a:lstStyle/>
                    <a:p>
                      <a:pPr lvl="0" algn="ctr">
                        <a:defRPr sz="1800" b="0" i="0">
                          <a:solidFill>
                            <a:srgbClr val="000000"/>
                          </a:solidFill>
                        </a:defRPr>
                      </a:pPr>
                      <a:r>
                        <a:rPr b="1">
                          <a:solidFill>
                            <a:srgbClr val="FFFFFF"/>
                          </a:solidFill>
                        </a:rPr>
                        <a:t>95ºC</a:t>
                      </a:r>
                    </a:p>
                  </a:txBody>
                  <a:tcPr marL="45720" marR="45720" horzOverflow="overflow"/>
                </a:tc>
                <a:tc>
                  <a:txBody>
                    <a:bodyPr/>
                    <a:lstStyle/>
                    <a:p>
                      <a:pPr lvl="0" algn="ctr">
                        <a:defRPr sz="1800" b="0" i="0">
                          <a:solidFill>
                            <a:srgbClr val="000000"/>
                          </a:solidFill>
                        </a:defRPr>
                      </a:pPr>
                      <a:r>
                        <a:rPr b="1">
                          <a:solidFill>
                            <a:srgbClr val="FFFFFF"/>
                          </a:solidFill>
                        </a:rPr>
                        <a:t>105ºC</a:t>
                      </a:r>
                    </a:p>
                  </a:txBody>
                  <a:tcPr marL="45720" marR="45720" horzOverflow="overflow"/>
                </a:tc>
              </a:tr>
              <a:tr h="370840">
                <a:tc>
                  <a:txBody>
                    <a:bodyPr/>
                    <a:lstStyle/>
                    <a:p>
                      <a:pPr lvl="0" algn="ctr">
                        <a:defRPr sz="1800" b="0" i="0"/>
                      </a:pPr>
                      <a:r>
                        <a:rPr b="1" i="1"/>
                        <a:t>AOP</a:t>
                      </a:r>
                    </a:p>
                  </a:txBody>
                  <a:tcPr marL="45720" marR="45720" horzOverflow="overflow"/>
                </a:tc>
                <a:tc>
                  <a:txBody>
                    <a:bodyPr/>
                    <a:lstStyle/>
                    <a:p>
                      <a:pPr lvl="0" algn="ctr">
                        <a:defRPr sz="1800" b="0" i="0"/>
                      </a:pPr>
                      <a:r>
                        <a:rPr b="1" i="1"/>
                        <a:t>-1.8 dBm</a:t>
                      </a:r>
                    </a:p>
                  </a:txBody>
                  <a:tcPr marL="45720" marR="45720" horzOverflow="overflow"/>
                </a:tc>
                <a:tc>
                  <a:txBody>
                    <a:bodyPr/>
                    <a:lstStyle/>
                    <a:p>
                      <a:pPr lvl="0" algn="ctr">
                        <a:defRPr sz="1800" b="0" i="0"/>
                      </a:pPr>
                      <a:r>
                        <a:rPr b="1" i="1"/>
                        <a:t>-2.5 dBm</a:t>
                      </a:r>
                    </a:p>
                  </a:txBody>
                  <a:tcPr marL="45720" marR="45720" horzOverflow="overflow"/>
                </a:tc>
                <a:tc>
                  <a:txBody>
                    <a:bodyPr/>
                    <a:lstStyle/>
                    <a:p>
                      <a:pPr lvl="0" algn="ctr">
                        <a:defRPr sz="1800" b="0" i="0"/>
                      </a:pPr>
                      <a:r>
                        <a:rPr b="1" i="1"/>
                        <a:t>-3.0 dBm</a:t>
                      </a:r>
                    </a:p>
                  </a:txBody>
                  <a:tcPr marL="45720" marR="45720" horzOverflow="overflow"/>
                </a:tc>
                <a:tc>
                  <a:txBody>
                    <a:bodyPr/>
                    <a:lstStyle/>
                    <a:p>
                      <a:pPr lvl="0" algn="ctr">
                        <a:defRPr sz="1800" b="0" i="0"/>
                      </a:pPr>
                      <a:r>
                        <a:rPr b="1" i="1"/>
                        <a:t>-5.2 dBm</a:t>
                      </a:r>
                    </a:p>
                  </a:txBody>
                  <a:tcPr marL="45720" marR="45720" horzOverflow="overflow"/>
                </a:tc>
                <a:tc>
                  <a:txBody>
                    <a:bodyPr/>
                    <a:lstStyle/>
                    <a:p>
                      <a:pPr lvl="0" algn="ctr">
                        <a:defRPr sz="1800" b="0" i="0"/>
                      </a:pPr>
                      <a:r>
                        <a:rPr b="1" i="1"/>
                        <a:t>-5.8 dBm</a:t>
                      </a:r>
                    </a:p>
                  </a:txBody>
                  <a:tcPr marL="45720" marR="45720" horzOverflow="overflow"/>
                </a:tc>
                <a:tc>
                  <a:txBody>
                    <a:bodyPr/>
                    <a:lstStyle/>
                    <a:p>
                      <a:pPr lvl="0" algn="ctr">
                        <a:defRPr sz="1800" b="0" i="0"/>
                      </a:pPr>
                      <a:r>
                        <a:rPr b="1" i="1"/>
                        <a:t>-7.0 dBm</a:t>
                      </a:r>
                    </a:p>
                  </a:txBody>
                  <a:tcPr marL="45720" marR="45720" horzOverflow="overflow"/>
                </a:tc>
                <a:tc>
                  <a:txBody>
                    <a:bodyPr/>
                    <a:lstStyle/>
                    <a:p>
                      <a:pPr lvl="0" algn="ctr">
                        <a:defRPr sz="1800" b="0" i="0"/>
                      </a:pPr>
                      <a:r>
                        <a:rPr b="1" i="1" dirty="0"/>
                        <a:t>-7.5 dBm</a:t>
                      </a:r>
                    </a:p>
                  </a:txBody>
                  <a:tcPr marL="45720" marR="45720" horzOverflow="overflow"/>
                </a:tc>
              </a:tr>
            </a:tbl>
          </a:graphicData>
        </a:graphic>
      </p:graphicFrame>
      <p:pic>
        <p:nvPicPr>
          <p:cNvPr id="131" name="image6.png"/>
          <p:cNvPicPr/>
          <p:nvPr/>
        </p:nvPicPr>
        <p:blipFill>
          <a:blip r:embed="rId2">
            <a:extLst/>
          </a:blip>
          <a:stretch>
            <a:fillRect/>
          </a:stretch>
        </p:blipFill>
        <p:spPr>
          <a:xfrm>
            <a:off x="7521877" y="376521"/>
            <a:ext cx="1622124" cy="2104602"/>
          </a:xfrm>
          <a:prstGeom prst="rect">
            <a:avLst/>
          </a:prstGeom>
          <a:ln w="12700">
            <a:miter lim="400000"/>
          </a:ln>
        </p:spPr>
      </p:pic>
      <p:sp>
        <p:nvSpPr>
          <p:cNvPr id="132" name="Shape 13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17</a:t>
            </a:fld>
            <a:endParaRPr sz="1200"/>
          </a:p>
        </p:txBody>
      </p:sp>
      <p:pic>
        <p:nvPicPr>
          <p:cNvPr id="7" name="Imagen 6"/>
          <p:cNvPicPr>
            <a:picLocks noChangeAspect="1"/>
          </p:cNvPicPr>
          <p:nvPr/>
        </p:nvPicPr>
        <p:blipFill>
          <a:blip r:embed="rId3"/>
          <a:stretch>
            <a:fillRect/>
          </a:stretch>
        </p:blipFill>
        <p:spPr>
          <a:xfrm>
            <a:off x="7407577" y="168934"/>
            <a:ext cx="1622123" cy="2104601"/>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xfrm>
            <a:off x="457200" y="274638"/>
            <a:ext cx="8229600" cy="1143001"/>
          </a:xfrm>
          <a:prstGeom prst="rect">
            <a:avLst/>
          </a:prstGeom>
        </p:spPr>
        <p:txBody>
          <a:bodyPr/>
          <a:lstStyle/>
          <a:p>
            <a:pPr lvl="0">
              <a:defRPr sz="1800"/>
            </a:pPr>
            <a:r>
              <a:rPr sz="4400"/>
              <a:t>Receiver</a:t>
            </a:r>
          </a:p>
        </p:txBody>
      </p:sp>
      <p:sp>
        <p:nvSpPr>
          <p:cNvPr id="135" name="Shape 135"/>
          <p:cNvSpPr>
            <a:spLocks noGrp="1"/>
          </p:cNvSpPr>
          <p:nvPr>
            <p:ph type="body" idx="1"/>
          </p:nvPr>
        </p:nvSpPr>
        <p:spPr>
          <a:xfrm>
            <a:off x="457200" y="1600199"/>
            <a:ext cx="8229600" cy="4911849"/>
          </a:xfrm>
          <a:prstGeom prst="rect">
            <a:avLst/>
          </a:prstGeom>
        </p:spPr>
        <p:txBody>
          <a:bodyPr>
            <a:normAutofit/>
          </a:bodyPr>
          <a:lstStyle/>
          <a:p>
            <a:pPr marL="339470" lvl="0" indent="-339470" defTabSz="452627">
              <a:lnSpc>
                <a:spcPct val="80000"/>
              </a:lnSpc>
              <a:spcBef>
                <a:spcPts val="600"/>
              </a:spcBef>
              <a:defRPr sz="1800"/>
            </a:pPr>
            <a:r>
              <a:rPr sz="2800" dirty="0"/>
              <a:t>Si-PIN Photo Diode(PD) is normally used</a:t>
            </a:r>
          </a:p>
          <a:p>
            <a:pPr marL="735520" lvl="1" indent="-282892" defTabSz="452627">
              <a:lnSpc>
                <a:spcPct val="80000"/>
              </a:lnSpc>
              <a:spcBef>
                <a:spcPts val="500"/>
              </a:spcBef>
              <a:defRPr sz="1800"/>
            </a:pPr>
            <a:r>
              <a:rPr sz="2400" dirty="0"/>
              <a:t>400 um -&gt; 600 um PD diameter</a:t>
            </a:r>
          </a:p>
          <a:p>
            <a:pPr marL="339470" lvl="0" indent="-339470" defTabSz="452627">
              <a:lnSpc>
                <a:spcPct val="80000"/>
              </a:lnSpc>
              <a:spcBef>
                <a:spcPts val="600"/>
              </a:spcBef>
              <a:defRPr sz="1800"/>
            </a:pPr>
            <a:r>
              <a:rPr sz="2800" dirty="0"/>
              <a:t>Both, PD pseudo-differential and PD single ended solutions are available</a:t>
            </a:r>
          </a:p>
          <a:p>
            <a:pPr marL="339470" lvl="0" indent="-339470" defTabSz="452627">
              <a:lnSpc>
                <a:spcPct val="80000"/>
              </a:lnSpc>
              <a:spcBef>
                <a:spcPts val="600"/>
              </a:spcBef>
              <a:defRPr sz="1800"/>
            </a:pPr>
            <a:r>
              <a:rPr sz="2800" dirty="0"/>
              <a:t>Might be embedded</a:t>
            </a:r>
            <a:br>
              <a:rPr sz="2800" dirty="0"/>
            </a:br>
            <a:r>
              <a:rPr sz="2800" dirty="0"/>
              <a:t>with TIA (Trans Impedance</a:t>
            </a:r>
            <a:br>
              <a:rPr sz="2800" dirty="0"/>
            </a:br>
            <a:r>
              <a:rPr sz="2800" dirty="0"/>
              <a:t> Amplifier) to reduce EMS</a:t>
            </a:r>
            <a:br>
              <a:rPr sz="2800" dirty="0"/>
            </a:br>
            <a:r>
              <a:rPr sz="2800" dirty="0"/>
              <a:t>(Electro Magnetic Susceptibility)</a:t>
            </a:r>
          </a:p>
          <a:p>
            <a:pPr marL="339470" lvl="0" indent="-339470" defTabSz="452627">
              <a:lnSpc>
                <a:spcPct val="80000"/>
              </a:lnSpc>
              <a:spcBef>
                <a:spcPts val="600"/>
              </a:spcBef>
              <a:defRPr sz="1800"/>
            </a:pPr>
            <a:r>
              <a:rPr sz="2800" dirty="0"/>
              <a:t>Low dependency of</a:t>
            </a:r>
            <a:br>
              <a:rPr sz="2800" dirty="0"/>
            </a:br>
            <a:r>
              <a:rPr sz="2800" dirty="0"/>
              <a:t>response with temperature</a:t>
            </a:r>
          </a:p>
          <a:p>
            <a:pPr marL="339470" lvl="0" indent="-339470" defTabSz="452627">
              <a:lnSpc>
                <a:spcPct val="80000"/>
              </a:lnSpc>
              <a:spcBef>
                <a:spcPts val="600"/>
              </a:spcBef>
              <a:defRPr sz="1800"/>
            </a:pPr>
            <a:r>
              <a:rPr sz="2800" dirty="0"/>
              <a:t>TIA bandwidth and noise depends on received power</a:t>
            </a:r>
          </a:p>
        </p:txBody>
      </p:sp>
      <p:pic>
        <p:nvPicPr>
          <p:cNvPr id="136" name="image7.png"/>
          <p:cNvPicPr/>
          <p:nvPr/>
        </p:nvPicPr>
        <p:blipFill>
          <a:blip r:embed="rId2">
            <a:extLst/>
          </a:blip>
          <a:stretch>
            <a:fillRect/>
          </a:stretch>
        </p:blipFill>
        <p:spPr>
          <a:xfrm>
            <a:off x="7241348" y="53398"/>
            <a:ext cx="1850140" cy="2345379"/>
          </a:xfrm>
          <a:prstGeom prst="rect">
            <a:avLst/>
          </a:prstGeom>
          <a:ln w="12700">
            <a:miter lim="400000"/>
          </a:ln>
        </p:spPr>
      </p:pic>
      <p:pic>
        <p:nvPicPr>
          <p:cNvPr id="137" name="image8.png"/>
          <p:cNvPicPr/>
          <p:nvPr/>
        </p:nvPicPr>
        <p:blipFill>
          <a:blip r:embed="rId3">
            <a:extLst/>
          </a:blip>
          <a:stretch>
            <a:fillRect/>
          </a:stretch>
        </p:blipFill>
        <p:spPr>
          <a:xfrm>
            <a:off x="5992379" y="3031850"/>
            <a:ext cx="3111937" cy="2304466"/>
          </a:xfrm>
          <a:prstGeom prst="rect">
            <a:avLst/>
          </a:prstGeom>
          <a:ln w="12700">
            <a:miter lim="400000"/>
          </a:ln>
        </p:spPr>
      </p:pic>
      <p:sp>
        <p:nvSpPr>
          <p:cNvPr id="138" name="Shape 13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18</a:t>
            </a:fld>
            <a:endParaRPr sz="1200"/>
          </a:p>
        </p:txBody>
      </p:sp>
      <p:pic>
        <p:nvPicPr>
          <p:cNvPr id="7" name="Imagen 6"/>
          <p:cNvPicPr>
            <a:picLocks noChangeAspect="1"/>
          </p:cNvPicPr>
          <p:nvPr/>
        </p:nvPicPr>
        <p:blipFill>
          <a:blip r:embed="rId4"/>
          <a:stretch>
            <a:fillRect/>
          </a:stretch>
        </p:blipFill>
        <p:spPr>
          <a:xfrm>
            <a:off x="7241349" y="53398"/>
            <a:ext cx="1850139" cy="2345379"/>
          </a:xfrm>
          <a:prstGeom prst="rect">
            <a:avLst/>
          </a:prstGeom>
        </p:spPr>
      </p:pic>
      <p:pic>
        <p:nvPicPr>
          <p:cNvPr id="8" name="Imagen 7"/>
          <p:cNvPicPr>
            <a:picLocks noChangeAspect="1"/>
          </p:cNvPicPr>
          <p:nvPr/>
        </p:nvPicPr>
        <p:blipFill>
          <a:blip r:embed="rId5"/>
          <a:stretch>
            <a:fillRect/>
          </a:stretch>
        </p:blipFill>
        <p:spPr>
          <a:xfrm>
            <a:off x="5917764" y="2890747"/>
            <a:ext cx="3111936" cy="2304465"/>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457200" y="274638"/>
            <a:ext cx="8229600" cy="1143001"/>
          </a:xfrm>
          <a:prstGeom prst="rect">
            <a:avLst/>
          </a:prstGeom>
        </p:spPr>
        <p:txBody>
          <a:bodyPr/>
          <a:lstStyle/>
          <a:p>
            <a:pPr lvl="0">
              <a:defRPr sz="1800"/>
            </a:pPr>
            <a:r>
              <a:rPr sz="4400" dirty="0"/>
              <a:t>PD </a:t>
            </a:r>
            <a:r>
              <a:rPr sz="4400" dirty="0" smtClean="0"/>
              <a:t>Responsi</a:t>
            </a:r>
            <a:r>
              <a:rPr lang="es-ES_tradnl" sz="4400" dirty="0" smtClean="0"/>
              <a:t>ti</a:t>
            </a:r>
            <a:r>
              <a:rPr sz="4400" dirty="0" smtClean="0"/>
              <a:t>vity</a:t>
            </a:r>
            <a:endParaRPr sz="4400" dirty="0"/>
          </a:p>
        </p:txBody>
      </p:sp>
      <p:pic>
        <p:nvPicPr>
          <p:cNvPr id="141" name="image9.png"/>
          <p:cNvPicPr/>
          <p:nvPr/>
        </p:nvPicPr>
        <p:blipFill>
          <a:blip r:embed="rId2">
            <a:extLst/>
          </a:blip>
          <a:stretch>
            <a:fillRect/>
          </a:stretch>
        </p:blipFill>
        <p:spPr>
          <a:xfrm>
            <a:off x="741986" y="846626"/>
            <a:ext cx="7417374" cy="5922308"/>
          </a:xfrm>
          <a:prstGeom prst="rect">
            <a:avLst/>
          </a:prstGeom>
          <a:ln w="12700">
            <a:miter lim="400000"/>
          </a:ln>
        </p:spPr>
      </p:pic>
      <p:sp>
        <p:nvSpPr>
          <p:cNvPr id="142" name="Shape 142"/>
          <p:cNvSpPr/>
          <p:nvPr/>
        </p:nvSpPr>
        <p:spPr>
          <a:xfrm>
            <a:off x="4272715" y="1417638"/>
            <a:ext cx="542357" cy="4562234"/>
          </a:xfrm>
          <a:prstGeom prst="rect">
            <a:avLst/>
          </a:prstGeom>
          <a:solidFill>
            <a:srgbClr val="C0504D">
              <a:alpha val="33000"/>
            </a:srgbClr>
          </a:solidFill>
          <a:ln w="12700">
            <a:miter lim="400000"/>
          </a:ln>
          <a:effectLst>
            <a:outerShdw blurRad="38100" dist="23000" dir="5400000" rotWithShape="0">
              <a:srgbClr val="000000">
                <a:alpha val="35000"/>
              </a:srgbClr>
            </a:outerShdw>
          </a:effectLst>
        </p:spPr>
        <p:txBody>
          <a:bodyPr lIns="0" tIns="0" rIns="0" bIns="0" anchor="ctr"/>
          <a:lstStyle/>
          <a:p>
            <a:pPr lvl="0" algn="ctr">
              <a:defRPr>
                <a:solidFill>
                  <a:srgbClr val="FFFFFF"/>
                </a:solidFill>
              </a:defRPr>
            </a:pPr>
            <a:endParaRPr/>
          </a:p>
        </p:txBody>
      </p:sp>
      <p:sp>
        <p:nvSpPr>
          <p:cNvPr id="143" name="Shape 143"/>
          <p:cNvSpPr/>
          <p:nvPr/>
        </p:nvSpPr>
        <p:spPr>
          <a:xfrm>
            <a:off x="3326893" y="1417638"/>
            <a:ext cx="509289" cy="4562234"/>
          </a:xfrm>
          <a:prstGeom prst="rect">
            <a:avLst/>
          </a:prstGeom>
          <a:solidFill>
            <a:srgbClr val="CCFFCC">
              <a:alpha val="33000"/>
            </a:srgbClr>
          </a:solidFill>
          <a:ln w="12700">
            <a:miter lim="400000"/>
          </a:ln>
          <a:effectLst>
            <a:outerShdw blurRad="38100" dist="23000" dir="5400000" rotWithShape="0">
              <a:srgbClr val="000000">
                <a:alpha val="35000"/>
              </a:srgbClr>
            </a:outerShdw>
          </a:effectLst>
        </p:spPr>
        <p:txBody>
          <a:bodyPr lIns="0" tIns="0" rIns="0" bIns="0" anchor="ctr"/>
          <a:lstStyle/>
          <a:p>
            <a:pPr lvl="0" algn="ctr">
              <a:defRPr>
                <a:solidFill>
                  <a:srgbClr val="FFFFFF"/>
                </a:solidFill>
              </a:defRPr>
            </a:pPr>
            <a:endParaRPr/>
          </a:p>
        </p:txBody>
      </p:sp>
      <p:sp>
        <p:nvSpPr>
          <p:cNvPr id="144" name="Shape 14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19</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a:spLocks noGrp="1"/>
          </p:cNvSpPr>
          <p:nvPr>
            <p:ph type="title"/>
          </p:nvPr>
        </p:nvSpPr>
        <p:spPr>
          <a:prstGeom prst="rect">
            <a:avLst/>
          </a:prstGeom>
        </p:spPr>
        <p:txBody>
          <a:bodyPr/>
          <a:lstStyle/>
          <a:p>
            <a:pPr lvl="0">
              <a:defRPr sz="1800"/>
            </a:pPr>
            <a:r>
              <a:rPr sz="4400"/>
              <a:t>Panel</a:t>
            </a:r>
          </a:p>
        </p:txBody>
      </p:sp>
      <p:sp>
        <p:nvSpPr>
          <p:cNvPr id="59" name="Shape 59"/>
          <p:cNvSpPr>
            <a:spLocks noGrp="1"/>
          </p:cNvSpPr>
          <p:nvPr>
            <p:ph type="body" idx="1"/>
          </p:nvPr>
        </p:nvSpPr>
        <p:spPr>
          <a:prstGeom prst="rect">
            <a:avLst/>
          </a:prstGeom>
        </p:spPr>
        <p:txBody>
          <a:bodyPr/>
          <a:lstStyle/>
          <a:p>
            <a:pPr lvl="0">
              <a:defRPr sz="1800"/>
            </a:pPr>
            <a:r>
              <a:rPr sz="3200" dirty="0"/>
              <a:t>Bob Grow, GEPOF SG Chair, RMG Consulting</a:t>
            </a:r>
          </a:p>
          <a:p>
            <a:pPr lvl="0">
              <a:defRPr sz="1800"/>
            </a:pPr>
            <a:r>
              <a:rPr sz="3200" dirty="0"/>
              <a:t>Carlos Pardo, KDPOF</a:t>
            </a:r>
          </a:p>
          <a:p>
            <a:pPr lvl="0">
              <a:defRPr sz="1800"/>
            </a:pPr>
            <a:r>
              <a:rPr sz="3200" dirty="0"/>
              <a:t>Naoshi Serizawa, Yazaki Corporation</a:t>
            </a:r>
          </a:p>
          <a:p>
            <a:pPr lvl="0">
              <a:defRPr sz="1800"/>
            </a:pPr>
            <a:r>
              <a:rPr sz="3200" dirty="0"/>
              <a:t>Thomas Lichtenegger, Avago Technologies</a:t>
            </a:r>
          </a:p>
        </p:txBody>
      </p:sp>
      <p:sp>
        <p:nvSpPr>
          <p:cNvPr id="60" name="Shape 6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2</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p:cNvSpPr>
          <p:nvPr>
            <p:ph type="title"/>
          </p:nvPr>
        </p:nvSpPr>
        <p:spPr>
          <a:xfrm>
            <a:off x="457200" y="274638"/>
            <a:ext cx="8229600" cy="1143001"/>
          </a:xfrm>
          <a:prstGeom prst="rect">
            <a:avLst/>
          </a:prstGeom>
        </p:spPr>
        <p:txBody>
          <a:bodyPr/>
          <a:lstStyle/>
          <a:p>
            <a:pPr lvl="0">
              <a:defRPr sz="1800"/>
            </a:pPr>
            <a:r>
              <a:rPr sz="4400"/>
              <a:t>Connections (In-line connector)</a:t>
            </a:r>
          </a:p>
        </p:txBody>
      </p:sp>
      <p:sp>
        <p:nvSpPr>
          <p:cNvPr id="152" name="Shape 152"/>
          <p:cNvSpPr>
            <a:spLocks noGrp="1"/>
          </p:cNvSpPr>
          <p:nvPr>
            <p:ph type="body" idx="1"/>
          </p:nvPr>
        </p:nvSpPr>
        <p:spPr>
          <a:xfrm>
            <a:off x="457200" y="1600200"/>
            <a:ext cx="8229600" cy="4525963"/>
          </a:xfrm>
          <a:prstGeom prst="rect">
            <a:avLst/>
          </a:prstGeom>
        </p:spPr>
        <p:txBody>
          <a:bodyPr/>
          <a:lstStyle/>
          <a:p>
            <a:pPr lvl="0">
              <a:defRPr sz="1800"/>
            </a:pPr>
            <a:r>
              <a:rPr sz="3200" dirty="0"/>
              <a:t>From 1.0 dB to 2.5 dB attenuation</a:t>
            </a:r>
          </a:p>
          <a:p>
            <a:pPr lvl="0">
              <a:defRPr sz="1800"/>
            </a:pPr>
            <a:r>
              <a:rPr sz="3200" dirty="0"/>
              <a:t>No real </a:t>
            </a:r>
            <a:r>
              <a:rPr sz="3200"/>
              <a:t>impact </a:t>
            </a:r>
            <a:r>
              <a:rPr lang="en-US" sz="3200" smtClean="0"/>
              <a:t>on </a:t>
            </a:r>
            <a:r>
              <a:rPr sz="3200" smtClean="0"/>
              <a:t>bandwidth</a:t>
            </a:r>
            <a:endParaRPr sz="3200" dirty="0"/>
          </a:p>
        </p:txBody>
      </p:sp>
      <p:pic>
        <p:nvPicPr>
          <p:cNvPr id="153" name="image11.png"/>
          <p:cNvPicPr/>
          <p:nvPr/>
        </p:nvPicPr>
        <p:blipFill>
          <a:blip r:embed="rId2">
            <a:extLst/>
          </a:blip>
          <a:stretch>
            <a:fillRect/>
          </a:stretch>
        </p:blipFill>
        <p:spPr>
          <a:xfrm>
            <a:off x="4534779" y="3142892"/>
            <a:ext cx="3605885" cy="3114174"/>
          </a:xfrm>
          <a:prstGeom prst="rect">
            <a:avLst/>
          </a:prstGeom>
          <a:ln w="12700">
            <a:miter lim="400000"/>
          </a:ln>
        </p:spPr>
      </p:pic>
      <p:pic>
        <p:nvPicPr>
          <p:cNvPr id="154" name="image12.png"/>
          <p:cNvPicPr/>
          <p:nvPr/>
        </p:nvPicPr>
        <p:blipFill>
          <a:blip r:embed="rId3">
            <a:extLst/>
          </a:blip>
          <a:stretch>
            <a:fillRect/>
          </a:stretch>
        </p:blipFill>
        <p:spPr>
          <a:xfrm>
            <a:off x="770238" y="3289413"/>
            <a:ext cx="3175001" cy="2717801"/>
          </a:xfrm>
          <a:prstGeom prst="rect">
            <a:avLst/>
          </a:prstGeom>
          <a:ln w="12700">
            <a:miter lim="400000"/>
          </a:ln>
        </p:spPr>
      </p:pic>
      <p:sp>
        <p:nvSpPr>
          <p:cNvPr id="155" name="Shape 15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20</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p:cNvSpPr>
          <p:nvPr>
            <p:ph type="title"/>
          </p:nvPr>
        </p:nvSpPr>
        <p:spPr>
          <a:xfrm>
            <a:off x="162812" y="274638"/>
            <a:ext cx="8840763" cy="1143001"/>
          </a:xfrm>
          <a:prstGeom prst="rect">
            <a:avLst/>
          </a:prstGeom>
        </p:spPr>
        <p:txBody>
          <a:bodyPr/>
          <a:lstStyle>
            <a:lvl1pPr defTabSz="397763">
              <a:defRPr sz="3393"/>
            </a:lvl1pPr>
          </a:lstStyle>
          <a:p>
            <a:pPr lvl="0">
              <a:defRPr sz="1800"/>
            </a:pPr>
            <a:r>
              <a:rPr sz="3393" dirty="0"/>
              <a:t>Length objectives </a:t>
            </a:r>
            <a:r>
              <a:rPr lang="en-US" sz="3393" dirty="0" smtClean="0"/>
              <a:t>consider application </a:t>
            </a:r>
            <a:r>
              <a:rPr sz="3393" dirty="0" smtClean="0"/>
              <a:t> </a:t>
            </a:r>
            <a:r>
              <a:rPr sz="3393" dirty="0"/>
              <a:t>temperature </a:t>
            </a:r>
            <a:r>
              <a:rPr sz="3393" dirty="0" smtClean="0"/>
              <a:t>&amp; connection</a:t>
            </a:r>
            <a:r>
              <a:rPr lang="en-US" sz="3393" dirty="0" smtClean="0"/>
              <a:t> requirements</a:t>
            </a:r>
            <a:endParaRPr sz="3393" dirty="0"/>
          </a:p>
        </p:txBody>
      </p:sp>
      <p:sp>
        <p:nvSpPr>
          <p:cNvPr id="158" name="Shape 158"/>
          <p:cNvSpPr>
            <a:spLocks noGrp="1"/>
          </p:cNvSpPr>
          <p:nvPr>
            <p:ph type="body" idx="1"/>
          </p:nvPr>
        </p:nvSpPr>
        <p:spPr>
          <a:xfrm>
            <a:off x="457200" y="1855933"/>
            <a:ext cx="8229600" cy="4460754"/>
          </a:xfrm>
          <a:prstGeom prst="rect">
            <a:avLst/>
          </a:prstGeom>
        </p:spPr>
        <p:txBody>
          <a:bodyPr/>
          <a:lstStyle/>
          <a:p>
            <a:pPr marL="0" lvl="0" indent="0">
              <a:spcBef>
                <a:spcPts val="600"/>
              </a:spcBef>
              <a:buSzTx/>
              <a:buNone/>
              <a:defRPr sz="1800"/>
            </a:pPr>
            <a:r>
              <a:rPr sz="2800" dirty="0"/>
              <a:t>Root cause: LED AOP decrease with increased temperature </a:t>
            </a:r>
          </a:p>
          <a:p>
            <a:pPr marL="300037" lvl="0" indent="-300037">
              <a:spcBef>
                <a:spcPts val="600"/>
              </a:spcBef>
              <a:defRPr sz="1800"/>
            </a:pPr>
            <a:r>
              <a:rPr sz="2800" dirty="0"/>
              <a:t>Automotive (-40ºC to +105ºC):</a:t>
            </a:r>
          </a:p>
          <a:p>
            <a:pPr marL="0" lvl="1" indent="457200">
              <a:spcBef>
                <a:spcPts val="500"/>
              </a:spcBef>
              <a:buSzTx/>
              <a:buNone/>
              <a:defRPr sz="1800"/>
            </a:pPr>
            <a:r>
              <a:rPr sz="2400" dirty="0"/>
              <a:t>15 m with 4 connections</a:t>
            </a:r>
            <a:endParaRPr sz="2800" dirty="0"/>
          </a:p>
          <a:p>
            <a:pPr marL="0" lvl="1" indent="457200">
              <a:spcBef>
                <a:spcPts val="500"/>
              </a:spcBef>
              <a:buSzTx/>
              <a:buNone/>
              <a:defRPr sz="1800"/>
            </a:pPr>
            <a:r>
              <a:rPr sz="2400" dirty="0"/>
              <a:t>40 m no </a:t>
            </a:r>
            <a:r>
              <a:rPr sz="2400" dirty="0" smtClean="0"/>
              <a:t>connections</a:t>
            </a:r>
            <a:endParaRPr sz="2400" dirty="0"/>
          </a:p>
          <a:p>
            <a:pPr marL="300037" lvl="0" indent="-300037">
              <a:spcBef>
                <a:spcPts val="600"/>
              </a:spcBef>
              <a:defRPr sz="1800"/>
            </a:pPr>
            <a:r>
              <a:rPr sz="2800" dirty="0"/>
              <a:t>Industrial and Home Networking (-20ºC to 85ºC):</a:t>
            </a:r>
          </a:p>
          <a:p>
            <a:pPr marL="0" lvl="1" indent="457200">
              <a:spcBef>
                <a:spcPts val="500"/>
              </a:spcBef>
              <a:buSzTx/>
              <a:buNone/>
              <a:defRPr sz="1800"/>
            </a:pPr>
            <a:r>
              <a:rPr sz="2400" dirty="0"/>
              <a:t>50 m with 1 </a:t>
            </a:r>
            <a:r>
              <a:rPr sz="2400" dirty="0" smtClean="0"/>
              <a:t>connection</a:t>
            </a:r>
            <a:endParaRPr lang="en-US" sz="2400" dirty="0" smtClean="0"/>
          </a:p>
          <a:p>
            <a:r>
              <a:rPr lang="en-US" sz="2800" dirty="0" smtClean="0">
                <a:effectLst/>
              </a:rPr>
              <a:t>All three length objectives can be met with a single PHY specification</a:t>
            </a:r>
            <a:endParaRPr lang="en-US" sz="2800" dirty="0">
              <a:effectLst/>
            </a:endParaRPr>
          </a:p>
        </p:txBody>
      </p:sp>
      <p:sp>
        <p:nvSpPr>
          <p:cNvPr id="159" name="Shape 15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21</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p:cNvSpPr>
          <p:nvPr>
            <p:ph type="title"/>
          </p:nvPr>
        </p:nvSpPr>
        <p:spPr>
          <a:xfrm>
            <a:off x="457200" y="274638"/>
            <a:ext cx="8229600" cy="1143001"/>
          </a:xfrm>
          <a:prstGeom prst="rect">
            <a:avLst/>
          </a:prstGeom>
        </p:spPr>
        <p:txBody>
          <a:bodyPr/>
          <a:lstStyle/>
          <a:p>
            <a:pPr lvl="0">
              <a:defRPr sz="1800"/>
            </a:pPr>
            <a:r>
              <a:rPr sz="4400" dirty="0" smtClean="0"/>
              <a:t>VDE </a:t>
            </a:r>
            <a:r>
              <a:rPr lang="en-US" sz="4400" dirty="0" smtClean="0"/>
              <a:t>proposal</a:t>
            </a:r>
            <a:endParaRPr sz="4400" dirty="0"/>
          </a:p>
        </p:txBody>
      </p:sp>
      <p:sp>
        <p:nvSpPr>
          <p:cNvPr id="162" name="Shape 162"/>
          <p:cNvSpPr>
            <a:spLocks noGrp="1"/>
          </p:cNvSpPr>
          <p:nvPr>
            <p:ph type="body" idx="1"/>
          </p:nvPr>
        </p:nvSpPr>
        <p:spPr>
          <a:xfrm>
            <a:off x="316080" y="1417637"/>
            <a:ext cx="8228156" cy="5073172"/>
          </a:xfrm>
          <a:prstGeom prst="rect">
            <a:avLst/>
          </a:prstGeom>
        </p:spPr>
        <p:txBody>
          <a:bodyPr>
            <a:normAutofit lnSpcReduction="10000"/>
          </a:bodyPr>
          <a:lstStyle/>
          <a:p>
            <a:pPr marL="404132" lvl="1" indent="-404132">
              <a:lnSpc>
                <a:spcPct val="90000"/>
              </a:lnSpc>
              <a:buChar char="•"/>
              <a:defRPr sz="1800"/>
            </a:pPr>
            <a:r>
              <a:rPr sz="3300" dirty="0"/>
              <a:t>Provided to 802.3 as a </a:t>
            </a:r>
            <a:r>
              <a:rPr sz="3300" dirty="0" smtClean="0"/>
              <a:t>contribution</a:t>
            </a:r>
            <a:endParaRPr lang="en-US" sz="3300" dirty="0" smtClean="0"/>
          </a:p>
          <a:p>
            <a:pPr marL="435429" lvl="2" indent="0">
              <a:lnSpc>
                <a:spcPct val="90000"/>
              </a:lnSpc>
              <a:buNone/>
              <a:defRPr sz="1800"/>
            </a:pPr>
            <a:r>
              <a:rPr lang="en-US" sz="3300" dirty="0"/>
              <a:t>E</a:t>
            </a:r>
            <a:r>
              <a:rPr sz="3300" dirty="0" smtClean="0"/>
              <a:t>conomical </a:t>
            </a:r>
            <a:r>
              <a:rPr sz="3300" dirty="0"/>
              <a:t>and technical </a:t>
            </a:r>
            <a:r>
              <a:rPr sz="3300" dirty="0" smtClean="0"/>
              <a:t>feasibility</a:t>
            </a:r>
            <a:endParaRPr lang="en-US" sz="3300" dirty="0" smtClean="0"/>
          </a:p>
          <a:p>
            <a:pPr marL="435429" lvl="2" indent="0">
              <a:lnSpc>
                <a:spcPct val="90000"/>
              </a:lnSpc>
              <a:buNone/>
              <a:defRPr sz="1800"/>
            </a:pPr>
            <a:r>
              <a:rPr lang="en-US" sz="3300" dirty="0" smtClean="0"/>
              <a:t>SG has not adopted technical proposals</a:t>
            </a:r>
            <a:endParaRPr sz="2800" dirty="0"/>
          </a:p>
          <a:p>
            <a:pPr marL="342900" lvl="1" indent="-342900">
              <a:lnSpc>
                <a:spcPct val="90000"/>
              </a:lnSpc>
              <a:spcBef>
                <a:spcPts val="600"/>
              </a:spcBef>
              <a:buChar char="•"/>
              <a:defRPr sz="1800"/>
            </a:pPr>
            <a:endParaRPr sz="3300" dirty="0"/>
          </a:p>
          <a:p>
            <a:pPr marL="404132" lvl="1" indent="-404132">
              <a:lnSpc>
                <a:spcPct val="90000"/>
              </a:lnSpc>
              <a:buChar char="•"/>
              <a:defRPr sz="1800"/>
            </a:pPr>
            <a:r>
              <a:rPr sz="3300" dirty="0"/>
              <a:t>PAM-16 with THP (312.5 Mbaud)</a:t>
            </a:r>
            <a:endParaRPr sz="2800" dirty="0"/>
          </a:p>
          <a:p>
            <a:pPr marL="0" lvl="1" indent="457200">
              <a:lnSpc>
                <a:spcPct val="90000"/>
              </a:lnSpc>
              <a:spcBef>
                <a:spcPts val="600"/>
              </a:spcBef>
              <a:buSzTx/>
              <a:buNone/>
              <a:defRPr sz="1800"/>
            </a:pPr>
            <a:r>
              <a:rPr sz="2800" dirty="0"/>
              <a:t>Optimum solution for current LED, Fibre and PD </a:t>
            </a:r>
            <a:r>
              <a:rPr sz="2800" dirty="0" smtClean="0"/>
              <a:t>and</a:t>
            </a:r>
            <a:r>
              <a:rPr lang="en-US" sz="2800" dirty="0" smtClean="0"/>
              <a:t/>
            </a:r>
            <a:br>
              <a:rPr lang="en-US" sz="2800" dirty="0" smtClean="0"/>
            </a:br>
            <a:r>
              <a:rPr lang="en-US" sz="2800" dirty="0" smtClean="0"/>
              <a:t>	</a:t>
            </a:r>
            <a:r>
              <a:rPr sz="2800" dirty="0" smtClean="0"/>
              <a:t>feasible </a:t>
            </a:r>
            <a:r>
              <a:rPr sz="2800" dirty="0"/>
              <a:t>TIA</a:t>
            </a:r>
          </a:p>
          <a:p>
            <a:pPr lvl="0">
              <a:lnSpc>
                <a:spcPct val="90000"/>
              </a:lnSpc>
              <a:defRPr sz="1800"/>
            </a:pPr>
            <a:r>
              <a:rPr sz="3200" dirty="0"/>
              <a:t>THP is used to:</a:t>
            </a:r>
          </a:p>
          <a:p>
            <a:pPr marL="0" lvl="1" indent="457200">
              <a:lnSpc>
                <a:spcPct val="90000"/>
              </a:lnSpc>
              <a:spcBef>
                <a:spcPts val="600"/>
              </a:spcBef>
              <a:buSzTx/>
              <a:buNone/>
              <a:defRPr sz="1800"/>
            </a:pPr>
            <a:r>
              <a:rPr sz="2800" dirty="0"/>
              <a:t>Solve Inter Symbol Interference (ISI) in combination </a:t>
            </a:r>
            <a:r>
              <a:rPr lang="en-US" sz="2800" dirty="0" smtClean="0"/>
              <a:t/>
            </a:r>
            <a:br>
              <a:rPr lang="en-US" sz="2800" dirty="0" smtClean="0"/>
            </a:br>
            <a:r>
              <a:rPr lang="en-US" sz="2800" dirty="0" smtClean="0"/>
              <a:t>	</a:t>
            </a:r>
            <a:r>
              <a:rPr sz="2800" dirty="0" smtClean="0"/>
              <a:t>with </a:t>
            </a:r>
            <a:r>
              <a:rPr sz="2800" dirty="0"/>
              <a:t>high spectral efficiency coded modulation </a:t>
            </a:r>
          </a:p>
          <a:p>
            <a:pPr marL="0" lvl="1" indent="457200">
              <a:lnSpc>
                <a:spcPct val="90000"/>
              </a:lnSpc>
              <a:spcBef>
                <a:spcPts val="600"/>
              </a:spcBef>
              <a:buSzTx/>
              <a:buNone/>
              <a:defRPr sz="1800"/>
            </a:pPr>
            <a:r>
              <a:rPr sz="2800" dirty="0"/>
              <a:t>Allows whitening of TIA non-white noise</a:t>
            </a:r>
          </a:p>
        </p:txBody>
      </p:sp>
      <p:sp>
        <p:nvSpPr>
          <p:cNvPr id="163" name="Shape 16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22</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ln/>
        </p:spPr>
        <p:txBody>
          <a:bodyPr tIns="32146" bIns="32146"/>
          <a:lstStyle/>
          <a:p>
            <a:r>
              <a:rPr lang="en-US"/>
              <a:t>Sensitivity based on Shannon capacity</a:t>
            </a:r>
          </a:p>
        </p:txBody>
      </p:sp>
      <p:sp>
        <p:nvSpPr>
          <p:cNvPr id="53" name="Marcador de número de diapositiva 3"/>
          <p:cNvSpPr>
            <a:spLocks noGrp="1"/>
          </p:cNvSpPr>
          <p:nvPr>
            <p:ph type="sldNum" sz="quarter" idx="2"/>
          </p:nvPr>
        </p:nvSpPr>
        <p:spPr>
          <a:prstGeom prst="rect">
            <a:avLst/>
          </a:prstGeom>
        </p:spPr>
        <p:txBody>
          <a:bodyPr lIns="64291" tIns="32146" rIns="64291" bIns="32146"/>
          <a:lstStyle/>
          <a:p>
            <a:fld id="{50FB9963-8659-6144-9C78-9F2F249693C9}" type="slidenum">
              <a:rPr lang="en-US"/>
              <a:pPr/>
              <a:t>23</a:t>
            </a:fld>
            <a:endParaRPr lang="en-US"/>
          </a:p>
        </p:txBody>
      </p:sp>
      <p:sp>
        <p:nvSpPr>
          <p:cNvPr id="20482" name="Rectangle 2"/>
          <p:cNvSpPr>
            <a:spLocks/>
          </p:cNvSpPr>
          <p:nvPr/>
        </p:nvSpPr>
        <p:spPr bwMode="auto">
          <a:xfrm>
            <a:off x="526852" y="2068083"/>
            <a:ext cx="875109" cy="892969"/>
          </a:xfrm>
          <a:prstGeom prst="rect">
            <a:avLst/>
          </a:prstGeom>
          <a:solidFill>
            <a:srgbClr val="FFFFFF"/>
          </a:solidFill>
          <a:ln w="25400" cap="flat">
            <a:solidFill>
              <a:schemeClr val="tx1"/>
            </a:solidFill>
            <a:prstDash val="solid"/>
            <a:miter lim="800000"/>
            <a:headEnd type="none" w="med" len="med"/>
            <a:tailEnd type="none" w="med" len="med"/>
          </a:ln>
        </p:spPr>
        <p:txBody>
          <a:bodyPr lIns="0" tIns="0" rIns="0" bIns="0" anchor="ctr"/>
          <a:lstStyle/>
          <a:p>
            <a:pPr algn="ctr"/>
            <a:r>
              <a:rPr lang="en-US" sz="1300">
                <a:solidFill>
                  <a:schemeClr val="tx1"/>
                </a:solidFill>
                <a:latin typeface="Helvetica Neue" charset="0"/>
                <a:ea typeface="ＭＳ Ｐゴシック" charset="0"/>
                <a:cs typeface="Helvetica Neue" charset="0"/>
                <a:sym typeface="Helvetica Neue" charset="0"/>
              </a:rPr>
              <a:t>Info Source</a:t>
            </a:r>
          </a:p>
        </p:txBody>
      </p:sp>
      <p:sp>
        <p:nvSpPr>
          <p:cNvPr id="20483" name="Rectangle 3"/>
          <p:cNvSpPr>
            <a:spLocks/>
          </p:cNvSpPr>
          <p:nvPr/>
        </p:nvSpPr>
        <p:spPr bwMode="auto">
          <a:xfrm>
            <a:off x="1687711" y="2068083"/>
            <a:ext cx="875109" cy="892969"/>
          </a:xfrm>
          <a:prstGeom prst="rect">
            <a:avLst/>
          </a:prstGeom>
          <a:solidFill>
            <a:srgbClr val="FFFFFF"/>
          </a:solidFill>
          <a:ln w="25400" cap="flat">
            <a:solidFill>
              <a:schemeClr val="tx1"/>
            </a:solidFill>
            <a:prstDash val="solid"/>
            <a:miter lim="800000"/>
            <a:headEnd type="none" w="med" len="med"/>
            <a:tailEnd type="none" w="med" len="med"/>
          </a:ln>
        </p:spPr>
        <p:txBody>
          <a:bodyPr lIns="0" tIns="0" rIns="0" bIns="0" anchor="ctr"/>
          <a:lstStyle/>
          <a:p>
            <a:pPr algn="ctr"/>
            <a:r>
              <a:rPr lang="en-US" sz="1300">
                <a:solidFill>
                  <a:schemeClr val="tx1"/>
                </a:solidFill>
                <a:latin typeface="Helvetica Neue" charset="0"/>
                <a:ea typeface="ＭＳ Ｐゴシック" charset="0"/>
                <a:cs typeface="Helvetica Neue" charset="0"/>
                <a:sym typeface="Helvetica Neue" charset="0"/>
              </a:rPr>
              <a:t>Encoder</a:t>
            </a:r>
          </a:p>
        </p:txBody>
      </p:sp>
      <p:sp>
        <p:nvSpPr>
          <p:cNvPr id="20484" name="Rectangle 4"/>
          <p:cNvSpPr>
            <a:spLocks/>
          </p:cNvSpPr>
          <p:nvPr/>
        </p:nvSpPr>
        <p:spPr bwMode="auto">
          <a:xfrm>
            <a:off x="2848571" y="2068083"/>
            <a:ext cx="875109" cy="892969"/>
          </a:xfrm>
          <a:prstGeom prst="rect">
            <a:avLst/>
          </a:prstGeom>
          <a:solidFill>
            <a:srgbClr val="FFFFFF"/>
          </a:solidFill>
          <a:ln w="25400" cap="flat">
            <a:solidFill>
              <a:schemeClr val="tx1"/>
            </a:solidFill>
            <a:prstDash val="solid"/>
            <a:miter lim="800000"/>
            <a:headEnd type="none" w="med" len="med"/>
            <a:tailEnd type="none" w="med" len="med"/>
          </a:ln>
        </p:spPr>
        <p:txBody>
          <a:bodyPr lIns="0" tIns="0" rIns="0" bIns="0" anchor="ctr"/>
          <a:lstStyle/>
          <a:p>
            <a:pPr algn="ctr"/>
            <a:r>
              <a:rPr lang="en-US" sz="1300">
                <a:solidFill>
                  <a:schemeClr val="tx1"/>
                </a:solidFill>
                <a:latin typeface="Helvetica Neue" charset="0"/>
                <a:ea typeface="ＭＳ Ｐゴシック" charset="0"/>
                <a:cs typeface="Helvetica Neue" charset="0"/>
                <a:sym typeface="Helvetica Neue" charset="0"/>
              </a:rPr>
              <a:t>DAC</a:t>
            </a:r>
          </a:p>
        </p:txBody>
      </p:sp>
      <p:sp>
        <p:nvSpPr>
          <p:cNvPr id="20485" name="Rectangle 5"/>
          <p:cNvSpPr>
            <a:spLocks/>
          </p:cNvSpPr>
          <p:nvPr/>
        </p:nvSpPr>
        <p:spPr bwMode="auto">
          <a:xfrm>
            <a:off x="4009430" y="2068083"/>
            <a:ext cx="875109" cy="892969"/>
          </a:xfrm>
          <a:prstGeom prst="rect">
            <a:avLst/>
          </a:prstGeom>
          <a:solidFill>
            <a:srgbClr val="FFFFFF"/>
          </a:solidFill>
          <a:ln w="25400" cap="flat">
            <a:solidFill>
              <a:schemeClr val="tx1"/>
            </a:solidFill>
            <a:prstDash val="solid"/>
            <a:miter lim="800000"/>
            <a:headEnd type="none" w="med" len="med"/>
            <a:tailEnd type="none" w="med" len="med"/>
          </a:ln>
        </p:spPr>
        <p:txBody>
          <a:bodyPr lIns="0" tIns="0" rIns="0" bIns="0" anchor="ctr"/>
          <a:lstStyle/>
          <a:p>
            <a:pPr algn="ctr"/>
            <a:r>
              <a:rPr lang="en-US" sz="1300">
                <a:solidFill>
                  <a:schemeClr val="tx1"/>
                </a:solidFill>
                <a:latin typeface="Helvetica Neue" charset="0"/>
                <a:ea typeface="ＭＳ Ｐゴシック" charset="0"/>
                <a:cs typeface="Helvetica Neue" charset="0"/>
                <a:sym typeface="Helvetica Neue" charset="0"/>
              </a:rPr>
              <a:t>Driver + LED</a:t>
            </a:r>
          </a:p>
        </p:txBody>
      </p:sp>
      <p:sp>
        <p:nvSpPr>
          <p:cNvPr id="20486" name="Rectangle 6"/>
          <p:cNvSpPr>
            <a:spLocks/>
          </p:cNvSpPr>
          <p:nvPr/>
        </p:nvSpPr>
        <p:spPr bwMode="auto">
          <a:xfrm>
            <a:off x="5170289" y="2068083"/>
            <a:ext cx="875109" cy="892969"/>
          </a:xfrm>
          <a:prstGeom prst="rect">
            <a:avLst/>
          </a:prstGeom>
          <a:solidFill>
            <a:srgbClr val="FFFFFF"/>
          </a:solidFill>
          <a:ln w="25400" cap="flat">
            <a:solidFill>
              <a:schemeClr val="tx1"/>
            </a:solidFill>
            <a:prstDash val="solid"/>
            <a:miter lim="800000"/>
            <a:headEnd type="none" w="med" len="med"/>
            <a:tailEnd type="none" w="med" len="med"/>
          </a:ln>
        </p:spPr>
        <p:txBody>
          <a:bodyPr lIns="0" tIns="0" rIns="0" bIns="0" anchor="ctr"/>
          <a:lstStyle/>
          <a:p>
            <a:pPr algn="ctr"/>
            <a:r>
              <a:rPr lang="en-US" sz="1300">
                <a:solidFill>
                  <a:schemeClr val="tx1"/>
                </a:solidFill>
                <a:latin typeface="Helvetica Neue" charset="0"/>
                <a:ea typeface="ＭＳ Ｐゴシック" charset="0"/>
                <a:cs typeface="Helvetica Neue" charset="0"/>
                <a:sym typeface="Helvetica Neue" charset="0"/>
              </a:rPr>
              <a:t>POF</a:t>
            </a:r>
          </a:p>
        </p:txBody>
      </p:sp>
      <p:sp>
        <p:nvSpPr>
          <p:cNvPr id="20487" name="Rectangle 7"/>
          <p:cNvSpPr>
            <a:spLocks/>
          </p:cNvSpPr>
          <p:nvPr/>
        </p:nvSpPr>
        <p:spPr bwMode="auto">
          <a:xfrm>
            <a:off x="6331148" y="2068083"/>
            <a:ext cx="892969" cy="892969"/>
          </a:xfrm>
          <a:prstGeom prst="rect">
            <a:avLst/>
          </a:prstGeom>
          <a:solidFill>
            <a:srgbClr val="FFFFFF"/>
          </a:solidFill>
          <a:ln w="25400" cap="flat">
            <a:solidFill>
              <a:schemeClr val="tx1"/>
            </a:solidFill>
            <a:prstDash val="solid"/>
            <a:miter lim="800000"/>
            <a:headEnd type="none" w="med" len="med"/>
            <a:tailEnd type="none" w="med" len="med"/>
          </a:ln>
        </p:spPr>
        <p:txBody>
          <a:bodyPr lIns="0" tIns="0" rIns="0" bIns="0" anchor="ctr"/>
          <a:lstStyle/>
          <a:p>
            <a:pPr algn="ctr"/>
            <a:r>
              <a:rPr lang="en-US" sz="1300">
                <a:solidFill>
                  <a:schemeClr val="tx1"/>
                </a:solidFill>
                <a:latin typeface="Helvetica Neue" charset="0"/>
                <a:ea typeface="ＭＳ Ｐゴシック" charset="0"/>
                <a:cs typeface="Helvetica Neue" charset="0"/>
                <a:sym typeface="Helvetica Neue" charset="0"/>
              </a:rPr>
              <a:t>Variable Attenuator</a:t>
            </a:r>
          </a:p>
        </p:txBody>
      </p:sp>
      <p:sp>
        <p:nvSpPr>
          <p:cNvPr id="20488" name="Rectangle 8"/>
          <p:cNvSpPr>
            <a:spLocks/>
          </p:cNvSpPr>
          <p:nvPr/>
        </p:nvSpPr>
        <p:spPr bwMode="auto">
          <a:xfrm>
            <a:off x="7492008" y="2068083"/>
            <a:ext cx="875109" cy="892969"/>
          </a:xfrm>
          <a:prstGeom prst="rect">
            <a:avLst/>
          </a:prstGeom>
          <a:solidFill>
            <a:srgbClr val="FFFFFF"/>
          </a:solidFill>
          <a:ln w="25400" cap="flat">
            <a:solidFill>
              <a:schemeClr val="tx1"/>
            </a:solidFill>
            <a:prstDash val="solid"/>
            <a:miter lim="800000"/>
            <a:headEnd type="none" w="med" len="med"/>
            <a:tailEnd type="none" w="med" len="med"/>
          </a:ln>
        </p:spPr>
        <p:txBody>
          <a:bodyPr lIns="0" tIns="0" rIns="0" bIns="0" anchor="ctr"/>
          <a:lstStyle/>
          <a:p>
            <a:pPr algn="ctr"/>
            <a:r>
              <a:rPr lang="en-US" sz="1300">
                <a:solidFill>
                  <a:schemeClr val="tx1"/>
                </a:solidFill>
                <a:latin typeface="Helvetica Neue" charset="0"/>
                <a:ea typeface="ＭＳ Ｐゴシック" charset="0"/>
                <a:cs typeface="Helvetica Neue" charset="0"/>
                <a:sym typeface="Helvetica Neue" charset="0"/>
              </a:rPr>
              <a:t>Photo-diode</a:t>
            </a:r>
          </a:p>
        </p:txBody>
      </p:sp>
      <p:sp>
        <p:nvSpPr>
          <p:cNvPr id="20489" name="Rectangle 9"/>
          <p:cNvSpPr>
            <a:spLocks/>
          </p:cNvSpPr>
          <p:nvPr/>
        </p:nvSpPr>
        <p:spPr bwMode="auto">
          <a:xfrm>
            <a:off x="7492008" y="4389801"/>
            <a:ext cx="875109" cy="892969"/>
          </a:xfrm>
          <a:prstGeom prst="rect">
            <a:avLst/>
          </a:prstGeom>
          <a:solidFill>
            <a:srgbClr val="FFFFFF"/>
          </a:solidFill>
          <a:ln w="25400" cap="flat">
            <a:solidFill>
              <a:schemeClr val="tx1"/>
            </a:solidFill>
            <a:prstDash val="solid"/>
            <a:miter lim="800000"/>
            <a:headEnd type="none" w="med" len="med"/>
            <a:tailEnd type="none" w="med" len="med"/>
          </a:ln>
        </p:spPr>
        <p:txBody>
          <a:bodyPr lIns="0" tIns="0" rIns="0" bIns="0" anchor="ctr"/>
          <a:lstStyle/>
          <a:p>
            <a:pPr algn="ctr"/>
            <a:r>
              <a:rPr lang="en-US" sz="1300">
                <a:solidFill>
                  <a:schemeClr val="tx1"/>
                </a:solidFill>
                <a:latin typeface="Helvetica Neue" charset="0"/>
                <a:ea typeface="ＭＳ Ｐゴシック" charset="0"/>
                <a:cs typeface="Helvetica Neue" charset="0"/>
                <a:sym typeface="Helvetica Neue" charset="0"/>
              </a:rPr>
              <a:t>TIA</a:t>
            </a:r>
          </a:p>
        </p:txBody>
      </p:sp>
      <p:sp>
        <p:nvSpPr>
          <p:cNvPr id="20490" name="Rectangle 10"/>
          <p:cNvSpPr>
            <a:spLocks/>
          </p:cNvSpPr>
          <p:nvPr/>
        </p:nvSpPr>
        <p:spPr bwMode="auto">
          <a:xfrm>
            <a:off x="6331149" y="4389801"/>
            <a:ext cx="875109" cy="892969"/>
          </a:xfrm>
          <a:prstGeom prst="rect">
            <a:avLst/>
          </a:prstGeom>
          <a:solidFill>
            <a:srgbClr val="FFFFFF"/>
          </a:solidFill>
          <a:ln w="25400" cap="flat">
            <a:solidFill>
              <a:schemeClr val="tx1"/>
            </a:solidFill>
            <a:prstDash val="solid"/>
            <a:miter lim="800000"/>
            <a:headEnd type="none" w="med" len="med"/>
            <a:tailEnd type="none" w="med" len="med"/>
          </a:ln>
        </p:spPr>
        <p:txBody>
          <a:bodyPr lIns="0" tIns="0" rIns="0" bIns="0" anchor="ctr"/>
          <a:lstStyle/>
          <a:p>
            <a:pPr algn="ctr"/>
            <a:r>
              <a:rPr lang="en-US" sz="1300">
                <a:solidFill>
                  <a:schemeClr val="tx1"/>
                </a:solidFill>
                <a:latin typeface="Helvetica Neue" charset="0"/>
                <a:ea typeface="ＭＳ Ｐゴシック" charset="0"/>
                <a:cs typeface="Helvetica Neue" charset="0"/>
                <a:sym typeface="Helvetica Neue" charset="0"/>
              </a:rPr>
              <a:t>Antialias Filter</a:t>
            </a:r>
          </a:p>
        </p:txBody>
      </p:sp>
      <p:sp>
        <p:nvSpPr>
          <p:cNvPr id="20491" name="Rectangle 11"/>
          <p:cNvSpPr>
            <a:spLocks/>
          </p:cNvSpPr>
          <p:nvPr/>
        </p:nvSpPr>
        <p:spPr bwMode="auto">
          <a:xfrm>
            <a:off x="5170289" y="4389801"/>
            <a:ext cx="875109" cy="892969"/>
          </a:xfrm>
          <a:prstGeom prst="rect">
            <a:avLst/>
          </a:prstGeom>
          <a:solidFill>
            <a:srgbClr val="FFFFFF"/>
          </a:solidFill>
          <a:ln w="25400" cap="flat">
            <a:solidFill>
              <a:schemeClr val="tx1"/>
            </a:solidFill>
            <a:prstDash val="solid"/>
            <a:miter lim="800000"/>
            <a:headEnd type="none" w="med" len="med"/>
            <a:tailEnd type="none" w="med" len="med"/>
          </a:ln>
        </p:spPr>
        <p:txBody>
          <a:bodyPr lIns="0" tIns="0" rIns="0" bIns="0" anchor="ctr"/>
          <a:lstStyle/>
          <a:p>
            <a:pPr algn="ctr"/>
            <a:r>
              <a:rPr lang="en-US" sz="1300">
                <a:solidFill>
                  <a:schemeClr val="tx1"/>
                </a:solidFill>
                <a:latin typeface="Helvetica Neue" charset="0"/>
                <a:ea typeface="ＭＳ Ｐゴシック" charset="0"/>
                <a:cs typeface="Helvetica Neue" charset="0"/>
                <a:sym typeface="Helvetica Neue" charset="0"/>
              </a:rPr>
              <a:t>ADC</a:t>
            </a:r>
          </a:p>
        </p:txBody>
      </p:sp>
      <p:sp>
        <p:nvSpPr>
          <p:cNvPr id="20492" name="Rectangle 12"/>
          <p:cNvSpPr>
            <a:spLocks/>
          </p:cNvSpPr>
          <p:nvPr/>
        </p:nvSpPr>
        <p:spPr bwMode="auto">
          <a:xfrm>
            <a:off x="4009430" y="4389801"/>
            <a:ext cx="875109" cy="892969"/>
          </a:xfrm>
          <a:prstGeom prst="rect">
            <a:avLst/>
          </a:prstGeom>
          <a:solidFill>
            <a:srgbClr val="FFFFFF"/>
          </a:solidFill>
          <a:ln w="25400" cap="flat">
            <a:solidFill>
              <a:schemeClr val="tx1"/>
            </a:solidFill>
            <a:prstDash val="solid"/>
            <a:miter lim="800000"/>
            <a:headEnd type="none" w="med" len="med"/>
            <a:tailEnd type="none" w="med" len="med"/>
          </a:ln>
        </p:spPr>
        <p:txBody>
          <a:bodyPr lIns="0" tIns="0" rIns="0" bIns="0" anchor="ctr"/>
          <a:lstStyle/>
          <a:p>
            <a:pPr algn="ctr"/>
            <a:r>
              <a:rPr lang="en-US" sz="1300">
                <a:solidFill>
                  <a:schemeClr val="tx1"/>
                </a:solidFill>
                <a:latin typeface="Helvetica Neue" charset="0"/>
                <a:ea typeface="ＭＳ Ｐゴシック" charset="0"/>
                <a:cs typeface="Helvetica Neue" charset="0"/>
                <a:sym typeface="Helvetica Neue" charset="0"/>
              </a:rPr>
              <a:t>Equalizer</a:t>
            </a:r>
          </a:p>
        </p:txBody>
      </p:sp>
      <p:sp>
        <p:nvSpPr>
          <p:cNvPr id="20493" name="Rectangle 13"/>
          <p:cNvSpPr>
            <a:spLocks/>
          </p:cNvSpPr>
          <p:nvPr/>
        </p:nvSpPr>
        <p:spPr bwMode="auto">
          <a:xfrm>
            <a:off x="2777133" y="4389801"/>
            <a:ext cx="946547" cy="892969"/>
          </a:xfrm>
          <a:prstGeom prst="rect">
            <a:avLst/>
          </a:prstGeom>
          <a:solidFill>
            <a:srgbClr val="FFFFFF"/>
          </a:solidFill>
          <a:ln w="25400" cap="flat">
            <a:solidFill>
              <a:schemeClr val="tx1"/>
            </a:solidFill>
            <a:prstDash val="solid"/>
            <a:miter lim="800000"/>
            <a:headEnd type="none" w="med" len="med"/>
            <a:tailEnd type="none" w="med" len="med"/>
          </a:ln>
        </p:spPr>
        <p:txBody>
          <a:bodyPr lIns="0" tIns="0" rIns="0" bIns="0" anchor="ctr"/>
          <a:lstStyle/>
          <a:p>
            <a:pPr algn="ctr"/>
            <a:r>
              <a:rPr lang="en-US" sz="1300">
                <a:solidFill>
                  <a:schemeClr val="tx1"/>
                </a:solidFill>
                <a:latin typeface="Helvetica Neue" charset="0"/>
                <a:ea typeface="ＭＳ Ｐゴシック" charset="0"/>
                <a:cs typeface="Helvetica Neue" charset="0"/>
                <a:sym typeface="Helvetica Neue" charset="0"/>
              </a:rPr>
              <a:t>Decoder</a:t>
            </a:r>
          </a:p>
        </p:txBody>
      </p:sp>
      <p:sp>
        <p:nvSpPr>
          <p:cNvPr id="20494" name="Rectangle 14"/>
          <p:cNvSpPr>
            <a:spLocks/>
          </p:cNvSpPr>
          <p:nvPr/>
        </p:nvSpPr>
        <p:spPr bwMode="auto">
          <a:xfrm>
            <a:off x="1607344" y="4389801"/>
            <a:ext cx="875109" cy="892969"/>
          </a:xfrm>
          <a:prstGeom prst="rect">
            <a:avLst/>
          </a:prstGeom>
          <a:solidFill>
            <a:srgbClr val="FFFFFF"/>
          </a:solidFill>
          <a:ln w="25400" cap="flat">
            <a:solidFill>
              <a:schemeClr val="tx1"/>
            </a:solidFill>
            <a:prstDash val="solid"/>
            <a:miter lim="800000"/>
            <a:headEnd type="none" w="med" len="med"/>
            <a:tailEnd type="none" w="med" len="med"/>
          </a:ln>
        </p:spPr>
        <p:txBody>
          <a:bodyPr lIns="0" tIns="0" rIns="0" bIns="0" anchor="ctr"/>
          <a:lstStyle/>
          <a:p>
            <a:pPr algn="ctr"/>
            <a:r>
              <a:rPr lang="en-US" sz="1300">
                <a:solidFill>
                  <a:schemeClr val="tx1"/>
                </a:solidFill>
                <a:latin typeface="Helvetica Neue" charset="0"/>
                <a:ea typeface="ＭＳ Ｐゴシック" charset="0"/>
                <a:cs typeface="Helvetica Neue" charset="0"/>
                <a:sym typeface="Helvetica Neue" charset="0"/>
              </a:rPr>
              <a:t>Info Sink</a:t>
            </a:r>
          </a:p>
        </p:txBody>
      </p:sp>
      <p:sp>
        <p:nvSpPr>
          <p:cNvPr id="20495" name="Line 15"/>
          <p:cNvSpPr>
            <a:spLocks noChangeShapeType="1"/>
          </p:cNvSpPr>
          <p:nvPr/>
        </p:nvSpPr>
        <p:spPr bwMode="auto">
          <a:xfrm flipH="1">
            <a:off x="1401961" y="2523497"/>
            <a:ext cx="276820" cy="0"/>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a:endParaRPr lang="en-GB"/>
          </a:p>
        </p:txBody>
      </p:sp>
      <p:sp>
        <p:nvSpPr>
          <p:cNvPr id="20496" name="Line 16"/>
          <p:cNvSpPr>
            <a:spLocks noChangeShapeType="1"/>
          </p:cNvSpPr>
          <p:nvPr/>
        </p:nvSpPr>
        <p:spPr bwMode="auto">
          <a:xfrm flipH="1">
            <a:off x="2562820" y="2523497"/>
            <a:ext cx="276820" cy="0"/>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a:endParaRPr lang="en-GB"/>
          </a:p>
        </p:txBody>
      </p:sp>
      <p:sp>
        <p:nvSpPr>
          <p:cNvPr id="20497" name="Line 17"/>
          <p:cNvSpPr>
            <a:spLocks noChangeShapeType="1"/>
          </p:cNvSpPr>
          <p:nvPr/>
        </p:nvSpPr>
        <p:spPr bwMode="auto">
          <a:xfrm flipH="1">
            <a:off x="3732610" y="2523497"/>
            <a:ext cx="276820" cy="0"/>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a:endParaRPr lang="en-GB"/>
          </a:p>
        </p:txBody>
      </p:sp>
      <p:sp>
        <p:nvSpPr>
          <p:cNvPr id="20498" name="Line 18"/>
          <p:cNvSpPr>
            <a:spLocks noChangeShapeType="1"/>
          </p:cNvSpPr>
          <p:nvPr/>
        </p:nvSpPr>
        <p:spPr bwMode="auto">
          <a:xfrm flipH="1">
            <a:off x="4884539" y="2523497"/>
            <a:ext cx="276820" cy="0"/>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a:endParaRPr lang="en-GB"/>
          </a:p>
        </p:txBody>
      </p:sp>
      <p:sp>
        <p:nvSpPr>
          <p:cNvPr id="20499" name="Line 19"/>
          <p:cNvSpPr>
            <a:spLocks noChangeShapeType="1"/>
          </p:cNvSpPr>
          <p:nvPr/>
        </p:nvSpPr>
        <p:spPr bwMode="auto">
          <a:xfrm flipH="1">
            <a:off x="6045399" y="2523497"/>
            <a:ext cx="276820" cy="0"/>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a:endParaRPr lang="en-GB"/>
          </a:p>
        </p:txBody>
      </p:sp>
      <p:sp>
        <p:nvSpPr>
          <p:cNvPr id="20500" name="Line 20"/>
          <p:cNvSpPr>
            <a:spLocks noChangeShapeType="1"/>
          </p:cNvSpPr>
          <p:nvPr/>
        </p:nvSpPr>
        <p:spPr bwMode="auto">
          <a:xfrm flipH="1">
            <a:off x="7206258" y="2523497"/>
            <a:ext cx="276820" cy="0"/>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a:endParaRPr lang="en-GB"/>
          </a:p>
        </p:txBody>
      </p:sp>
      <p:sp>
        <p:nvSpPr>
          <p:cNvPr id="20501" name="Line 21"/>
          <p:cNvSpPr>
            <a:spLocks noChangeShapeType="1"/>
          </p:cNvSpPr>
          <p:nvPr/>
        </p:nvSpPr>
        <p:spPr bwMode="auto">
          <a:xfrm rot="10800000" flipH="1">
            <a:off x="7938492" y="2969981"/>
            <a:ext cx="0" cy="1419820"/>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a:endParaRPr lang="en-GB"/>
          </a:p>
        </p:txBody>
      </p:sp>
      <p:sp>
        <p:nvSpPr>
          <p:cNvPr id="20502" name="Line 22"/>
          <p:cNvSpPr>
            <a:spLocks noChangeShapeType="1"/>
          </p:cNvSpPr>
          <p:nvPr/>
        </p:nvSpPr>
        <p:spPr bwMode="auto">
          <a:xfrm>
            <a:off x="7206258" y="4845215"/>
            <a:ext cx="276820" cy="0"/>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a:endParaRPr lang="en-GB"/>
          </a:p>
        </p:txBody>
      </p:sp>
      <p:sp>
        <p:nvSpPr>
          <p:cNvPr id="20503" name="Line 23"/>
          <p:cNvSpPr>
            <a:spLocks noChangeShapeType="1"/>
          </p:cNvSpPr>
          <p:nvPr/>
        </p:nvSpPr>
        <p:spPr bwMode="auto">
          <a:xfrm>
            <a:off x="6045399" y="4845215"/>
            <a:ext cx="276820" cy="0"/>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a:endParaRPr lang="en-GB"/>
          </a:p>
        </p:txBody>
      </p:sp>
      <p:sp>
        <p:nvSpPr>
          <p:cNvPr id="20504" name="Line 24"/>
          <p:cNvSpPr>
            <a:spLocks noChangeShapeType="1"/>
          </p:cNvSpPr>
          <p:nvPr/>
        </p:nvSpPr>
        <p:spPr bwMode="auto">
          <a:xfrm>
            <a:off x="4884539" y="4845215"/>
            <a:ext cx="276820" cy="0"/>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a:endParaRPr lang="en-GB"/>
          </a:p>
        </p:txBody>
      </p:sp>
      <p:sp>
        <p:nvSpPr>
          <p:cNvPr id="20505" name="Line 25"/>
          <p:cNvSpPr>
            <a:spLocks noChangeShapeType="1"/>
          </p:cNvSpPr>
          <p:nvPr/>
        </p:nvSpPr>
        <p:spPr bwMode="auto">
          <a:xfrm>
            <a:off x="3723680" y="4845215"/>
            <a:ext cx="276820" cy="0"/>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a:endParaRPr lang="en-GB"/>
          </a:p>
        </p:txBody>
      </p:sp>
      <p:sp>
        <p:nvSpPr>
          <p:cNvPr id="20506" name="Line 26"/>
          <p:cNvSpPr>
            <a:spLocks noChangeShapeType="1"/>
          </p:cNvSpPr>
          <p:nvPr/>
        </p:nvSpPr>
        <p:spPr bwMode="auto">
          <a:xfrm>
            <a:off x="2491383" y="4845215"/>
            <a:ext cx="276820" cy="0"/>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a:endParaRPr lang="en-GB"/>
          </a:p>
        </p:txBody>
      </p:sp>
      <p:sp>
        <p:nvSpPr>
          <p:cNvPr id="20507" name="Line 27"/>
          <p:cNvSpPr>
            <a:spLocks noChangeShapeType="1"/>
          </p:cNvSpPr>
          <p:nvPr/>
        </p:nvSpPr>
        <p:spPr bwMode="auto">
          <a:xfrm flipH="1">
            <a:off x="2116336" y="2961052"/>
            <a:ext cx="0" cy="440904"/>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a:endParaRPr lang="en-GB"/>
          </a:p>
        </p:txBody>
      </p:sp>
      <p:sp>
        <p:nvSpPr>
          <p:cNvPr id="20508" name="Line 28"/>
          <p:cNvSpPr>
            <a:spLocks noChangeShapeType="1"/>
          </p:cNvSpPr>
          <p:nvPr/>
        </p:nvSpPr>
        <p:spPr bwMode="auto">
          <a:xfrm flipH="1">
            <a:off x="3098602" y="2961052"/>
            <a:ext cx="0" cy="440904"/>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a:endParaRPr lang="en-GB"/>
          </a:p>
        </p:txBody>
      </p:sp>
      <p:sp>
        <p:nvSpPr>
          <p:cNvPr id="20509" name="Line 29"/>
          <p:cNvSpPr>
            <a:spLocks noChangeShapeType="1"/>
          </p:cNvSpPr>
          <p:nvPr/>
        </p:nvSpPr>
        <p:spPr bwMode="auto">
          <a:xfrm flipH="1">
            <a:off x="3455789" y="2961052"/>
            <a:ext cx="0" cy="440904"/>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a:endParaRPr lang="en-GB"/>
          </a:p>
        </p:txBody>
      </p:sp>
      <p:sp>
        <p:nvSpPr>
          <p:cNvPr id="20510" name="Rectangle 30"/>
          <p:cNvSpPr>
            <a:spLocks/>
          </p:cNvSpPr>
          <p:nvPr/>
        </p:nvSpPr>
        <p:spPr bwMode="auto">
          <a:xfrm>
            <a:off x="1807146" y="3457512"/>
            <a:ext cx="57131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wrap="none" lIns="0" tIns="0" rIns="0" bIns="0" anchor="b">
            <a:spAutoFit/>
          </a:bodyPr>
          <a:lstStyle/>
          <a:p>
            <a:pPr algn="ctr"/>
            <a:r>
              <a:rPr lang="en-US" sz="1300">
                <a:solidFill>
                  <a:schemeClr val="tx1"/>
                </a:solidFill>
                <a:latin typeface="Helvetica Neue" charset="0"/>
                <a:ea typeface="ＭＳ Ｐゴシック" charset="0"/>
                <a:cs typeface="Helvetica Neue" charset="0"/>
                <a:sym typeface="Helvetica Neue" charset="0"/>
              </a:rPr>
              <a:t>M-PAM</a:t>
            </a:r>
          </a:p>
        </p:txBody>
      </p:sp>
      <p:sp>
        <p:nvSpPr>
          <p:cNvPr id="20511" name="Rectangle 31"/>
          <p:cNvSpPr>
            <a:spLocks/>
          </p:cNvSpPr>
          <p:nvPr/>
        </p:nvSpPr>
        <p:spPr bwMode="auto">
          <a:xfrm>
            <a:off x="2753693" y="3430723"/>
            <a:ext cx="47448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wrap="none" lIns="0" tIns="0" rIns="0" bIns="0" anchor="b">
            <a:spAutoFit/>
          </a:bodyPr>
          <a:lstStyle/>
          <a:p>
            <a:pPr algn="ctr"/>
            <a:r>
              <a:rPr lang="en-US" sz="1300">
                <a:solidFill>
                  <a:schemeClr val="tx1"/>
                </a:solidFill>
                <a:latin typeface="Helvetica Neue" charset="0"/>
                <a:ea typeface="ＭＳ Ｐゴシック" charset="0"/>
                <a:cs typeface="Helvetica Neue" charset="0"/>
                <a:sym typeface="Helvetica Neue" charset="0"/>
              </a:rPr>
              <a:t>ENOB</a:t>
            </a:r>
          </a:p>
        </p:txBody>
      </p:sp>
      <p:sp>
        <p:nvSpPr>
          <p:cNvPr id="20512" name="Rectangle 32"/>
          <p:cNvSpPr>
            <a:spLocks/>
          </p:cNvSpPr>
          <p:nvPr/>
        </p:nvSpPr>
        <p:spPr bwMode="auto">
          <a:xfrm>
            <a:off x="3354215" y="3430723"/>
            <a:ext cx="16771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wrap="none" lIns="0" tIns="0" rIns="0" bIns="0" anchor="b">
            <a:spAutoFit/>
          </a:bodyPr>
          <a:lstStyle/>
          <a:p>
            <a:pPr algn="ctr"/>
            <a:r>
              <a:rPr lang="en-US" sz="1300">
                <a:solidFill>
                  <a:schemeClr val="tx1"/>
                </a:solidFill>
                <a:latin typeface="Helvetica Neue" charset="0"/>
                <a:ea typeface="ＭＳ Ｐゴシック" charset="0"/>
                <a:cs typeface="Helvetica Neue" charset="0"/>
                <a:sym typeface="Helvetica Neue" charset="0"/>
              </a:rPr>
              <a:t>F</a:t>
            </a:r>
            <a:r>
              <a:rPr lang="en-US" sz="1300" baseline="-6000">
                <a:solidFill>
                  <a:schemeClr val="tx1"/>
                </a:solidFill>
                <a:latin typeface="Helvetica Neue" charset="0"/>
                <a:ea typeface="ＭＳ Ｐゴシック" charset="0"/>
                <a:cs typeface="Helvetica Neue" charset="0"/>
                <a:sym typeface="Helvetica Neue" charset="0"/>
              </a:rPr>
              <a:t>S</a:t>
            </a:r>
          </a:p>
        </p:txBody>
      </p:sp>
      <p:sp>
        <p:nvSpPr>
          <p:cNvPr id="20513" name="Line 33"/>
          <p:cNvSpPr>
            <a:spLocks noChangeShapeType="1"/>
          </p:cNvSpPr>
          <p:nvPr/>
        </p:nvSpPr>
        <p:spPr bwMode="auto">
          <a:xfrm flipH="1">
            <a:off x="5456039" y="5282770"/>
            <a:ext cx="0" cy="440904"/>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a:endParaRPr lang="en-GB"/>
          </a:p>
        </p:txBody>
      </p:sp>
      <p:sp>
        <p:nvSpPr>
          <p:cNvPr id="20514" name="Line 34"/>
          <p:cNvSpPr>
            <a:spLocks noChangeShapeType="1"/>
          </p:cNvSpPr>
          <p:nvPr/>
        </p:nvSpPr>
        <p:spPr bwMode="auto">
          <a:xfrm flipH="1">
            <a:off x="5813227" y="5282770"/>
            <a:ext cx="0" cy="440904"/>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a:endParaRPr lang="en-GB"/>
          </a:p>
        </p:txBody>
      </p:sp>
      <p:sp>
        <p:nvSpPr>
          <p:cNvPr id="20515" name="Rectangle 35"/>
          <p:cNvSpPr>
            <a:spLocks/>
          </p:cNvSpPr>
          <p:nvPr/>
        </p:nvSpPr>
        <p:spPr bwMode="auto">
          <a:xfrm>
            <a:off x="5114479" y="5752442"/>
            <a:ext cx="47448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wrap="none" lIns="0" tIns="0" rIns="0" bIns="0" anchor="b">
            <a:spAutoFit/>
          </a:bodyPr>
          <a:lstStyle/>
          <a:p>
            <a:pPr algn="ctr"/>
            <a:r>
              <a:rPr lang="en-US" sz="1300">
                <a:solidFill>
                  <a:schemeClr val="tx1"/>
                </a:solidFill>
                <a:latin typeface="Helvetica Neue" charset="0"/>
                <a:ea typeface="ＭＳ Ｐゴシック" charset="0"/>
                <a:cs typeface="Helvetica Neue" charset="0"/>
                <a:sym typeface="Helvetica Neue" charset="0"/>
              </a:rPr>
              <a:t>ENOB</a:t>
            </a:r>
          </a:p>
        </p:txBody>
      </p:sp>
      <p:sp>
        <p:nvSpPr>
          <p:cNvPr id="20516" name="Rectangle 36"/>
          <p:cNvSpPr>
            <a:spLocks/>
          </p:cNvSpPr>
          <p:nvPr/>
        </p:nvSpPr>
        <p:spPr bwMode="auto">
          <a:xfrm>
            <a:off x="5709420" y="5752442"/>
            <a:ext cx="16771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wrap="none" lIns="0" tIns="0" rIns="0" bIns="0" anchor="b">
            <a:spAutoFit/>
          </a:bodyPr>
          <a:lstStyle/>
          <a:p>
            <a:pPr algn="ctr"/>
            <a:r>
              <a:rPr lang="en-US" sz="1300">
                <a:solidFill>
                  <a:schemeClr val="tx1"/>
                </a:solidFill>
                <a:latin typeface="Helvetica Neue" charset="0"/>
                <a:ea typeface="ＭＳ Ｐゴシック" charset="0"/>
                <a:cs typeface="Helvetica Neue" charset="0"/>
                <a:sym typeface="Helvetica Neue" charset="0"/>
              </a:rPr>
              <a:t>F</a:t>
            </a:r>
            <a:r>
              <a:rPr lang="en-US" sz="1300" baseline="-6000">
                <a:solidFill>
                  <a:schemeClr val="tx1"/>
                </a:solidFill>
                <a:latin typeface="Helvetica Neue" charset="0"/>
                <a:ea typeface="ＭＳ Ｐゴシック" charset="0"/>
                <a:cs typeface="Helvetica Neue" charset="0"/>
                <a:sym typeface="Helvetica Neue" charset="0"/>
              </a:rPr>
              <a:t>S</a:t>
            </a:r>
          </a:p>
        </p:txBody>
      </p:sp>
      <p:sp>
        <p:nvSpPr>
          <p:cNvPr id="20517" name="Line 37"/>
          <p:cNvSpPr>
            <a:spLocks noChangeShapeType="1"/>
          </p:cNvSpPr>
          <p:nvPr/>
        </p:nvSpPr>
        <p:spPr bwMode="auto">
          <a:xfrm flipH="1">
            <a:off x="6974086" y="5282770"/>
            <a:ext cx="0" cy="440904"/>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a:endParaRPr lang="en-GB"/>
          </a:p>
        </p:txBody>
      </p:sp>
      <p:sp>
        <p:nvSpPr>
          <p:cNvPr id="20518" name="Rectangle 38"/>
          <p:cNvSpPr>
            <a:spLocks/>
          </p:cNvSpPr>
          <p:nvPr/>
        </p:nvSpPr>
        <p:spPr bwMode="auto">
          <a:xfrm>
            <a:off x="6876976" y="5752442"/>
            <a:ext cx="15537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wrap="none" lIns="0" tIns="0" rIns="0" bIns="0" anchor="b">
            <a:spAutoFit/>
          </a:bodyPr>
          <a:lstStyle/>
          <a:p>
            <a:pPr algn="ctr"/>
            <a:r>
              <a:rPr lang="en-US" sz="1300">
                <a:solidFill>
                  <a:schemeClr val="tx1"/>
                </a:solidFill>
                <a:latin typeface="Helvetica Neue" charset="0"/>
                <a:ea typeface="ＭＳ Ｐゴシック" charset="0"/>
                <a:cs typeface="Helvetica Neue" charset="0"/>
                <a:sym typeface="Helvetica Neue" charset="0"/>
              </a:rPr>
              <a:t>F</a:t>
            </a:r>
            <a:r>
              <a:rPr lang="en-US" sz="1300" baseline="-6000">
                <a:solidFill>
                  <a:schemeClr val="tx1"/>
                </a:solidFill>
                <a:latin typeface="Helvetica Neue" charset="0"/>
                <a:ea typeface="ＭＳ Ｐゴシック" charset="0"/>
                <a:cs typeface="Helvetica Neue" charset="0"/>
                <a:sym typeface="Helvetica Neue" charset="0"/>
              </a:rPr>
              <a:t>c</a:t>
            </a:r>
          </a:p>
        </p:txBody>
      </p:sp>
      <p:sp>
        <p:nvSpPr>
          <p:cNvPr id="20519" name="Line 39"/>
          <p:cNvSpPr>
            <a:spLocks noChangeShapeType="1"/>
          </p:cNvSpPr>
          <p:nvPr/>
        </p:nvSpPr>
        <p:spPr bwMode="auto">
          <a:xfrm flipH="1">
            <a:off x="6616898" y="5282770"/>
            <a:ext cx="0" cy="440904"/>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a:endParaRPr lang="en-GB"/>
          </a:p>
        </p:txBody>
      </p:sp>
      <p:sp>
        <p:nvSpPr>
          <p:cNvPr id="20520" name="Rectangle 40"/>
          <p:cNvSpPr>
            <a:spLocks/>
          </p:cNvSpPr>
          <p:nvPr/>
        </p:nvSpPr>
        <p:spPr bwMode="auto">
          <a:xfrm>
            <a:off x="6424911" y="5752442"/>
            <a:ext cx="37189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wrap="none" lIns="0" tIns="0" rIns="0" bIns="0" anchor="b">
            <a:spAutoFit/>
          </a:bodyPr>
          <a:lstStyle/>
          <a:p>
            <a:pPr algn="ctr"/>
            <a:r>
              <a:rPr lang="en-US" sz="1300">
                <a:solidFill>
                  <a:schemeClr val="tx1"/>
                </a:solidFill>
                <a:latin typeface="Helvetica Neue" charset="0"/>
                <a:ea typeface="ＭＳ Ｐゴシック" charset="0"/>
                <a:cs typeface="Helvetica Neue" charset="0"/>
                <a:sym typeface="Helvetica Neue" charset="0"/>
              </a:rPr>
              <a:t>Type</a:t>
            </a:r>
          </a:p>
        </p:txBody>
      </p:sp>
      <p:sp>
        <p:nvSpPr>
          <p:cNvPr id="20521" name="Rectangle 41"/>
          <p:cNvSpPr>
            <a:spLocks/>
          </p:cNvSpPr>
          <p:nvPr/>
        </p:nvSpPr>
        <p:spPr bwMode="auto">
          <a:xfrm>
            <a:off x="526852" y="3514692"/>
            <a:ext cx="875109" cy="892969"/>
          </a:xfrm>
          <a:prstGeom prst="rect">
            <a:avLst/>
          </a:prstGeom>
          <a:solidFill>
            <a:srgbClr val="FFFFFF"/>
          </a:solidFill>
          <a:ln w="25400" cap="flat">
            <a:solidFill>
              <a:schemeClr val="tx1"/>
            </a:solidFill>
            <a:prstDash val="solid"/>
            <a:miter lim="800000"/>
            <a:headEnd type="none" w="med" len="med"/>
            <a:tailEnd type="none" w="med" len="med"/>
          </a:ln>
        </p:spPr>
        <p:txBody>
          <a:bodyPr lIns="0" tIns="0" rIns="0" bIns="0" anchor="ctr"/>
          <a:lstStyle/>
          <a:p>
            <a:pPr algn="ctr"/>
            <a:r>
              <a:rPr lang="en-US" sz="1300">
                <a:solidFill>
                  <a:schemeClr val="tx1"/>
                </a:solidFill>
                <a:latin typeface="Helvetica Neue" charset="0"/>
                <a:ea typeface="ＭＳ Ｐゴシック" charset="0"/>
                <a:cs typeface="Helvetica Neue" charset="0"/>
                <a:sym typeface="Helvetica Neue" charset="0"/>
              </a:rPr>
              <a:t>BER Tester</a:t>
            </a:r>
          </a:p>
        </p:txBody>
      </p:sp>
      <p:sp>
        <p:nvSpPr>
          <p:cNvPr id="20522" name="Line 42"/>
          <p:cNvSpPr>
            <a:spLocks noChangeShapeType="1"/>
          </p:cNvSpPr>
          <p:nvPr/>
        </p:nvSpPr>
        <p:spPr bwMode="auto">
          <a:xfrm rot="10800000" flipH="1">
            <a:off x="955477" y="2959936"/>
            <a:ext cx="0" cy="554756"/>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a:endParaRPr lang="en-GB"/>
          </a:p>
        </p:txBody>
      </p:sp>
      <p:sp>
        <p:nvSpPr>
          <p:cNvPr id="20523" name="Freeform 43"/>
          <p:cNvSpPr>
            <a:spLocks/>
          </p:cNvSpPr>
          <p:nvPr/>
        </p:nvSpPr>
        <p:spPr bwMode="auto">
          <a:xfrm>
            <a:off x="955477" y="4407661"/>
            <a:ext cx="651867" cy="464344"/>
          </a:xfrm>
          <a:custGeom>
            <a:avLst/>
            <a:gdLst>
              <a:gd name="T0" fmla="*/ 21600 w 21600"/>
              <a:gd name="T1" fmla="*/ 21600 h 21600"/>
              <a:gd name="T2" fmla="*/ 0 w 21600"/>
              <a:gd name="T3" fmla="*/ 21600 h 21600"/>
              <a:gd name="T4" fmla="*/ 0 w 21600"/>
              <a:gd name="T5" fmla="*/ 0 h 21600"/>
            </a:gdLst>
            <a:ahLst/>
            <a:cxnLst>
              <a:cxn ang="0">
                <a:pos x="T0" y="T1"/>
              </a:cxn>
              <a:cxn ang="0">
                <a:pos x="T2" y="T3"/>
              </a:cxn>
              <a:cxn ang="0">
                <a:pos x="T4" y="T5"/>
              </a:cxn>
            </a:cxnLst>
            <a:rect l="0" t="0" r="r" b="b"/>
            <a:pathLst>
              <a:path w="21600" h="21600">
                <a:moveTo>
                  <a:pt x="21600" y="21600"/>
                </a:moveTo>
                <a:lnTo>
                  <a:pt x="0" y="21600"/>
                </a:lnTo>
                <a:lnTo>
                  <a:pt x="0" y="0"/>
                </a:lnTo>
              </a:path>
            </a:pathLst>
          </a:custGeom>
          <a:noFill/>
          <a:ln w="25400" cap="flat">
            <a:solidFill>
              <a:schemeClr val="tx1"/>
            </a:solidFill>
            <a:prstDash val="solid"/>
            <a:miter lim="800000"/>
            <a:headEnd type="none"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pPr algn="ctr"/>
            <a:endParaRPr lang="en-GB"/>
          </a:p>
        </p:txBody>
      </p:sp>
      <p:sp>
        <p:nvSpPr>
          <p:cNvPr id="20524" name="Line 44"/>
          <p:cNvSpPr>
            <a:spLocks noChangeShapeType="1"/>
          </p:cNvSpPr>
          <p:nvPr/>
        </p:nvSpPr>
        <p:spPr bwMode="auto">
          <a:xfrm flipH="1">
            <a:off x="2955727" y="5282770"/>
            <a:ext cx="0" cy="440904"/>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a:endParaRPr lang="en-GB"/>
          </a:p>
        </p:txBody>
      </p:sp>
      <p:sp>
        <p:nvSpPr>
          <p:cNvPr id="20525" name="Rectangle 45"/>
          <p:cNvSpPr>
            <a:spLocks/>
          </p:cNvSpPr>
          <p:nvPr/>
        </p:nvSpPr>
        <p:spPr bwMode="auto">
          <a:xfrm>
            <a:off x="2651002" y="5752442"/>
            <a:ext cx="57131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wrap="none" lIns="0" tIns="0" rIns="0" bIns="0" anchor="b">
            <a:spAutoFit/>
          </a:bodyPr>
          <a:lstStyle/>
          <a:p>
            <a:pPr algn="ctr"/>
            <a:r>
              <a:rPr lang="en-US" sz="1300">
                <a:solidFill>
                  <a:schemeClr val="tx1"/>
                </a:solidFill>
                <a:latin typeface="Helvetica Neue" charset="0"/>
                <a:ea typeface="ＭＳ Ｐゴシック" charset="0"/>
                <a:cs typeface="Helvetica Neue" charset="0"/>
                <a:sym typeface="Helvetica Neue" charset="0"/>
              </a:rPr>
              <a:t>M-PAM</a:t>
            </a:r>
          </a:p>
        </p:txBody>
      </p:sp>
      <p:sp>
        <p:nvSpPr>
          <p:cNvPr id="20526" name="Line 46"/>
          <p:cNvSpPr>
            <a:spLocks noChangeShapeType="1"/>
          </p:cNvSpPr>
          <p:nvPr/>
        </p:nvSpPr>
        <p:spPr bwMode="auto">
          <a:xfrm flipH="1">
            <a:off x="3536156" y="5282770"/>
            <a:ext cx="0" cy="440904"/>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a:endParaRPr lang="en-GB"/>
          </a:p>
        </p:txBody>
      </p:sp>
      <p:sp>
        <p:nvSpPr>
          <p:cNvPr id="20527" name="Rectangle 47"/>
          <p:cNvSpPr>
            <a:spLocks/>
          </p:cNvSpPr>
          <p:nvPr/>
        </p:nvSpPr>
        <p:spPr bwMode="auto">
          <a:xfrm>
            <a:off x="3241477" y="5748840"/>
            <a:ext cx="5403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wrap="none" lIns="0" tIns="0" rIns="0" bIns="0" anchor="b">
            <a:spAutoFit/>
          </a:bodyPr>
          <a:lstStyle/>
          <a:p>
            <a:pPr algn="ctr"/>
            <a:r>
              <a:rPr lang="en-US" sz="1300">
                <a:solidFill>
                  <a:schemeClr val="tx1"/>
                </a:solidFill>
                <a:latin typeface="Helvetica Neue" charset="0"/>
                <a:ea typeface="ＭＳ Ｐゴシック" charset="0"/>
                <a:cs typeface="Helvetica Neue" charset="0"/>
                <a:sym typeface="Helvetica Neue" charset="0"/>
              </a:rPr>
              <a:t>Coding</a:t>
            </a:r>
          </a:p>
          <a:p>
            <a:pPr algn="ctr"/>
            <a:r>
              <a:rPr lang="en-US" sz="1300">
                <a:solidFill>
                  <a:schemeClr val="tx1"/>
                </a:solidFill>
                <a:latin typeface="Helvetica Neue" charset="0"/>
                <a:ea typeface="ＭＳ Ｐゴシック" charset="0"/>
                <a:cs typeface="Helvetica Neue" charset="0"/>
                <a:sym typeface="Helvetica Neue" charset="0"/>
              </a:rPr>
              <a:t>gain</a:t>
            </a:r>
          </a:p>
        </p:txBody>
      </p:sp>
      <p:sp>
        <p:nvSpPr>
          <p:cNvPr id="20528" name="Rectangle 48"/>
          <p:cNvSpPr>
            <a:spLocks/>
          </p:cNvSpPr>
          <p:nvPr/>
        </p:nvSpPr>
        <p:spPr bwMode="auto">
          <a:xfrm>
            <a:off x="6024191" y="1363233"/>
            <a:ext cx="143293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b">
            <a:spAutoFit/>
          </a:bodyPr>
          <a:lstStyle/>
          <a:p>
            <a:pPr algn="ctr"/>
            <a:r>
              <a:rPr lang="en-US" sz="2000" b="1">
                <a:solidFill>
                  <a:srgbClr val="D90B00"/>
                </a:solidFill>
                <a:latin typeface="Helvetica Neue" charset="0"/>
                <a:ea typeface="ＭＳ Ｐゴシック" charset="0"/>
                <a:cs typeface="Helvetica Neue" charset="0"/>
                <a:sym typeface="Helvetica Neue" charset="0"/>
              </a:rPr>
              <a:t>Increase </a:t>
            </a:r>
          </a:p>
          <a:p>
            <a:pPr algn="ctr"/>
            <a:r>
              <a:rPr lang="en-US" sz="2000" b="1">
                <a:solidFill>
                  <a:srgbClr val="D90B00"/>
                </a:solidFill>
                <a:latin typeface="Helvetica Neue" charset="0"/>
                <a:ea typeface="ＭＳ Ｐゴシック" charset="0"/>
                <a:cs typeface="Helvetica Neue" charset="0"/>
                <a:sym typeface="Helvetica Neue" charset="0"/>
              </a:rPr>
              <a:t>Attenuation</a:t>
            </a:r>
          </a:p>
        </p:txBody>
      </p:sp>
      <p:sp>
        <p:nvSpPr>
          <p:cNvPr id="20529" name="Rectangle 49"/>
          <p:cNvSpPr>
            <a:spLocks/>
          </p:cNvSpPr>
          <p:nvPr/>
        </p:nvSpPr>
        <p:spPr bwMode="auto">
          <a:xfrm>
            <a:off x="187524" y="5434575"/>
            <a:ext cx="1964531" cy="669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b"/>
          <a:lstStyle/>
          <a:p>
            <a:pPr algn="ctr"/>
            <a:r>
              <a:rPr lang="en-US" sz="2000" b="1">
                <a:solidFill>
                  <a:srgbClr val="D90B00"/>
                </a:solidFill>
                <a:latin typeface="Helvetica Neue" charset="0"/>
                <a:ea typeface="ＭＳ Ｐゴシック" charset="0"/>
                <a:cs typeface="Helvetica Neue" charset="0"/>
                <a:sym typeface="Helvetica Neue" charset="0"/>
              </a:rPr>
              <a:t>While keeping</a:t>
            </a:r>
          </a:p>
          <a:p>
            <a:pPr algn="ctr"/>
            <a:r>
              <a:rPr lang="en-US" sz="2000" b="1">
                <a:solidFill>
                  <a:srgbClr val="D90B00"/>
                </a:solidFill>
                <a:latin typeface="Helvetica Neue" charset="0"/>
                <a:ea typeface="ＭＳ Ｐゴシック" charset="0"/>
                <a:cs typeface="Helvetica Neue" charset="0"/>
                <a:sym typeface="Helvetica Neue" charset="0"/>
              </a:rPr>
              <a:t>BER &lt; 10</a:t>
            </a:r>
            <a:r>
              <a:rPr lang="en-US" sz="2000" b="1" baseline="32000">
                <a:solidFill>
                  <a:srgbClr val="D90B00"/>
                </a:solidFill>
                <a:latin typeface="Helvetica Neue" charset="0"/>
                <a:ea typeface="ＭＳ Ｐゴシック" charset="0"/>
                <a:cs typeface="Helvetica Neue" charset="0"/>
                <a:sym typeface="Helvetica Neue" charset="0"/>
              </a:rPr>
              <a:t>-12</a:t>
            </a:r>
          </a:p>
        </p:txBody>
      </p:sp>
      <p:sp>
        <p:nvSpPr>
          <p:cNvPr id="20530" name="Rectangle 50"/>
          <p:cNvSpPr>
            <a:spLocks/>
          </p:cNvSpPr>
          <p:nvPr/>
        </p:nvSpPr>
        <p:spPr bwMode="auto">
          <a:xfrm>
            <a:off x="5794251" y="3140628"/>
            <a:ext cx="122649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wrap="none" lIns="0" tIns="0" rIns="0" bIns="0" anchor="b">
            <a:spAutoFit/>
          </a:bodyPr>
          <a:lstStyle/>
          <a:p>
            <a:pPr algn="ctr"/>
            <a:r>
              <a:rPr lang="en-US" sz="1700" b="1">
                <a:solidFill>
                  <a:srgbClr val="D90B00"/>
                </a:solidFill>
                <a:latin typeface="Helvetica Neue" charset="0"/>
                <a:ea typeface="ＭＳ Ｐゴシック" charset="0"/>
                <a:cs typeface="Helvetica Neue" charset="0"/>
                <a:sym typeface="Helvetica Neue" charset="0"/>
              </a:rPr>
              <a:t>Measure </a:t>
            </a:r>
          </a:p>
          <a:p>
            <a:pPr algn="ctr"/>
            <a:r>
              <a:rPr lang="en-US" sz="1700" b="1">
                <a:solidFill>
                  <a:srgbClr val="D90B00"/>
                </a:solidFill>
                <a:latin typeface="Helvetica Neue" charset="0"/>
                <a:ea typeface="ＭＳ Ｐゴシック" charset="0"/>
                <a:cs typeface="Helvetica Neue" charset="0"/>
                <a:sym typeface="Helvetica Neue" charset="0"/>
              </a:rPr>
              <a:t>Sensitivity</a:t>
            </a:r>
          </a:p>
          <a:p>
            <a:pPr algn="ctr"/>
            <a:r>
              <a:rPr lang="en-US" sz="1700" b="1">
                <a:solidFill>
                  <a:srgbClr val="D90B00"/>
                </a:solidFill>
                <a:latin typeface="Helvetica Neue" charset="0"/>
                <a:ea typeface="ＭＳ Ｐゴシック" charset="0"/>
                <a:cs typeface="Helvetica Neue" charset="0"/>
                <a:sym typeface="Helvetica Neue" charset="0"/>
              </a:rPr>
              <a:t>(min power)</a:t>
            </a:r>
          </a:p>
        </p:txBody>
      </p:sp>
      <p:sp>
        <p:nvSpPr>
          <p:cNvPr id="20531" name="Line 51"/>
          <p:cNvSpPr>
            <a:spLocks noChangeShapeType="1"/>
          </p:cNvSpPr>
          <p:nvPr/>
        </p:nvSpPr>
        <p:spPr bwMode="auto">
          <a:xfrm flipH="1">
            <a:off x="7116961" y="2568145"/>
            <a:ext cx="205383" cy="1119560"/>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a:endParaRPr lang="en-GB"/>
          </a:p>
        </p:txBody>
      </p:sp>
    </p:spTree>
    <p:extLst>
      <p:ext uri="{BB962C8B-B14F-4D97-AF65-F5344CB8AC3E}">
        <p14:creationId xmlns:p14="http://schemas.microsoft.com/office/powerpoint/2010/main" val="143591288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457200" y="92077"/>
            <a:ext cx="8229600" cy="995650"/>
          </a:xfrm>
          <a:ln/>
        </p:spPr>
        <p:txBody>
          <a:bodyPr tIns="32146" bIns="32146"/>
          <a:lstStyle/>
          <a:p>
            <a:r>
              <a:rPr lang="en-US" dirty="0"/>
              <a:t>Sensitivity for 15m + 4 </a:t>
            </a:r>
            <a:r>
              <a:rPr lang="en-US" dirty="0" smtClean="0"/>
              <a:t>connections</a:t>
            </a:r>
            <a:endParaRPr lang="en-US" dirty="0"/>
          </a:p>
        </p:txBody>
      </p:sp>
      <p:sp>
        <p:nvSpPr>
          <p:cNvPr id="8" name="Marcador de número de diapositiva 3"/>
          <p:cNvSpPr>
            <a:spLocks noGrp="1"/>
          </p:cNvSpPr>
          <p:nvPr>
            <p:ph type="sldNum" sz="quarter" idx="2"/>
          </p:nvPr>
        </p:nvSpPr>
        <p:spPr>
          <a:prstGeom prst="rect">
            <a:avLst/>
          </a:prstGeom>
        </p:spPr>
        <p:txBody>
          <a:bodyPr lIns="64291" tIns="32146" rIns="64291" bIns="32146"/>
          <a:lstStyle/>
          <a:p>
            <a:fld id="{374387B3-72C2-E140-81B4-8EBC87DEC5A0}" type="slidenum">
              <a:rPr lang="en-US"/>
              <a:pPr/>
              <a:t>24</a:t>
            </a:fld>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l="11929" t="42863" r="37265" b="25159"/>
          <a:stretch>
            <a:fillRect/>
          </a:stretch>
        </p:blipFill>
        <p:spPr bwMode="auto">
          <a:xfrm>
            <a:off x="1647527" y="1022450"/>
            <a:ext cx="5527477" cy="4922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1507" name="Rectangle 3"/>
          <p:cNvSpPr>
            <a:spLocks/>
          </p:cNvSpPr>
          <p:nvPr/>
        </p:nvSpPr>
        <p:spPr bwMode="auto">
          <a:xfrm>
            <a:off x="2922241" y="2302163"/>
            <a:ext cx="323165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b">
            <a:spAutoFit/>
          </a:bodyPr>
          <a:lstStyle/>
          <a:p>
            <a:r>
              <a:rPr lang="en-US" sz="2100">
                <a:solidFill>
                  <a:schemeClr val="tx1"/>
                </a:solidFill>
                <a:latin typeface="Calibri" charset="0"/>
                <a:ea typeface="ＭＳ Ｐゴシック" charset="0"/>
                <a:cs typeface="Calibri" charset="0"/>
                <a:sym typeface="Calibri" charset="0"/>
              </a:rPr>
              <a:t>Target by link budget analysis</a:t>
            </a:r>
          </a:p>
        </p:txBody>
      </p:sp>
      <p:sp>
        <p:nvSpPr>
          <p:cNvPr id="21508" name="Rectangle 4"/>
          <p:cNvSpPr>
            <a:spLocks/>
          </p:cNvSpPr>
          <p:nvPr/>
        </p:nvSpPr>
        <p:spPr bwMode="auto">
          <a:xfrm>
            <a:off x="3511599" y="6138512"/>
            <a:ext cx="20426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b">
            <a:spAutoFit/>
          </a:bodyPr>
          <a:lstStyle/>
          <a:p>
            <a:r>
              <a:rPr lang="en-US" sz="2100" dirty="0">
                <a:solidFill>
                  <a:schemeClr val="tx1"/>
                </a:solidFill>
                <a:latin typeface="Calibri" charset="0"/>
                <a:ea typeface="ＭＳ Ｐゴシック" charset="0"/>
                <a:cs typeface="Calibri" charset="0"/>
                <a:sym typeface="Calibri" charset="0"/>
              </a:rPr>
              <a:t>Symbol rate (MHz)</a:t>
            </a:r>
          </a:p>
        </p:txBody>
      </p:sp>
      <p:sp>
        <p:nvSpPr>
          <p:cNvPr id="21509" name="Rectangle 5"/>
          <p:cNvSpPr>
            <a:spLocks/>
          </p:cNvSpPr>
          <p:nvPr/>
        </p:nvSpPr>
        <p:spPr bwMode="auto">
          <a:xfrm rot="-5400000">
            <a:off x="456669" y="3262395"/>
            <a:ext cx="183923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b">
            <a:spAutoFit/>
          </a:bodyPr>
          <a:lstStyle/>
          <a:p>
            <a:r>
              <a:rPr lang="en-US" sz="2100">
                <a:solidFill>
                  <a:schemeClr val="tx1"/>
                </a:solidFill>
                <a:latin typeface="Calibri" charset="0"/>
                <a:ea typeface="ＭＳ Ｐゴシック" charset="0"/>
                <a:cs typeface="Calibri" charset="0"/>
                <a:sym typeface="Calibri" charset="0"/>
              </a:rPr>
              <a:t>Sensitivity (dBm)</a:t>
            </a:r>
          </a:p>
        </p:txBody>
      </p:sp>
      <p:sp>
        <p:nvSpPr>
          <p:cNvPr id="21510" name="Rectangle 6"/>
          <p:cNvSpPr>
            <a:spLocks/>
          </p:cNvSpPr>
          <p:nvPr/>
        </p:nvSpPr>
        <p:spPr bwMode="auto">
          <a:xfrm>
            <a:off x="2467943" y="1087726"/>
            <a:ext cx="450743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b">
            <a:spAutoFit/>
          </a:bodyPr>
          <a:lstStyle/>
          <a:p>
            <a:r>
              <a:rPr lang="en-US" sz="2100">
                <a:solidFill>
                  <a:schemeClr val="tx1"/>
                </a:solidFill>
                <a:latin typeface="Calibri" charset="0"/>
                <a:ea typeface="ＭＳ Ｐゴシック" charset="0"/>
                <a:cs typeface="Calibri" charset="0"/>
                <a:sym typeface="Calibri" charset="0"/>
              </a:rPr>
              <a:t>Sensitivity as function of M levels of PAM</a:t>
            </a:r>
          </a:p>
        </p:txBody>
      </p:sp>
    </p:spTree>
    <p:extLst>
      <p:ext uri="{BB962C8B-B14F-4D97-AF65-F5344CB8AC3E}">
        <p14:creationId xmlns:p14="http://schemas.microsoft.com/office/powerpoint/2010/main" val="400175320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92077"/>
            <a:ext cx="8229600" cy="995649"/>
          </a:xfrm>
          <a:ln/>
        </p:spPr>
        <p:txBody>
          <a:bodyPr tIns="32146" bIns="32146"/>
          <a:lstStyle/>
          <a:p>
            <a:r>
              <a:rPr lang="en-US" dirty="0"/>
              <a:t>Sensitivity for 50m + 1 </a:t>
            </a:r>
            <a:r>
              <a:rPr lang="en-US" dirty="0" smtClean="0"/>
              <a:t>connections</a:t>
            </a:r>
            <a:endParaRPr lang="en-US" dirty="0"/>
          </a:p>
        </p:txBody>
      </p:sp>
      <p:sp>
        <p:nvSpPr>
          <p:cNvPr id="9" name="Marcador de número de diapositiva 3"/>
          <p:cNvSpPr>
            <a:spLocks noGrp="1"/>
          </p:cNvSpPr>
          <p:nvPr>
            <p:ph type="sldNum" sz="quarter" idx="2"/>
          </p:nvPr>
        </p:nvSpPr>
        <p:spPr>
          <a:prstGeom prst="rect">
            <a:avLst/>
          </a:prstGeom>
        </p:spPr>
        <p:txBody>
          <a:bodyPr lIns="64291" tIns="32146" rIns="64291" bIns="32146"/>
          <a:lstStyle/>
          <a:p>
            <a:fld id="{6BDF0B95-A9F9-7B4C-9EC6-2322FAFEF01F}" type="slidenum">
              <a:rPr lang="en-US"/>
              <a:pPr/>
              <a:t>25</a:t>
            </a:fld>
            <a:endParaRPr lang="en-US"/>
          </a:p>
        </p:txBody>
      </p:sp>
      <p:pic>
        <p:nvPicPr>
          <p:cNvPr id="22529" name="Picture 1"/>
          <p:cNvPicPr>
            <a:picLocks noChangeAspect="1" noChangeArrowheads="1"/>
          </p:cNvPicPr>
          <p:nvPr/>
        </p:nvPicPr>
        <p:blipFill>
          <a:blip r:embed="rId2">
            <a:extLst>
              <a:ext uri="{28A0092B-C50C-407E-A947-70E740481C1C}">
                <a14:useLocalDpi xmlns:a14="http://schemas.microsoft.com/office/drawing/2010/main" val="0"/>
              </a:ext>
            </a:extLst>
          </a:blip>
          <a:srcRect l="12067" t="49982" r="37868" b="25304"/>
          <a:stretch>
            <a:fillRect/>
          </a:stretch>
        </p:blipFill>
        <p:spPr bwMode="auto">
          <a:xfrm>
            <a:off x="1571625" y="1621855"/>
            <a:ext cx="6161484" cy="4304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2531" name="Text Box 3"/>
          <p:cNvSpPr txBox="1">
            <a:spLocks noChangeArrowheads="1"/>
          </p:cNvSpPr>
          <p:nvPr/>
        </p:nvSpPr>
        <p:spPr bwMode="auto">
          <a:xfrm>
            <a:off x="8512225" y="6420445"/>
            <a:ext cx="234404"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64291" tIns="32146" rIns="64291" bIns="32146"/>
          <a:lstStyle>
            <a:lvl1pPr algn="l">
              <a:defRPr sz="1200">
                <a:solidFill>
                  <a:schemeClr val="tx1"/>
                </a:solidFill>
                <a:latin typeface="Helvetica Neue Light" charset="0"/>
                <a:ea typeface="ＭＳ Ｐゴシック" charset="0"/>
              </a:defRPr>
            </a:lvl1pPr>
            <a:lvl2pPr algn="l">
              <a:defRPr sz="1200">
                <a:solidFill>
                  <a:schemeClr val="tx1"/>
                </a:solidFill>
                <a:latin typeface="Helvetica Neue Light" charset="0"/>
                <a:ea typeface="ＭＳ Ｐゴシック" charset="0"/>
              </a:defRPr>
            </a:lvl2pPr>
            <a:lvl3pPr algn="l">
              <a:defRPr sz="1200">
                <a:solidFill>
                  <a:schemeClr val="tx1"/>
                </a:solidFill>
                <a:latin typeface="Helvetica Neue Light" charset="0"/>
                <a:ea typeface="ＭＳ Ｐゴシック" charset="0"/>
              </a:defRPr>
            </a:lvl3pPr>
            <a:lvl4pPr algn="l">
              <a:defRPr sz="1200">
                <a:solidFill>
                  <a:schemeClr val="tx1"/>
                </a:solidFill>
                <a:latin typeface="Helvetica Neue Light" charset="0"/>
                <a:ea typeface="ＭＳ Ｐゴシック" charset="0"/>
              </a:defRPr>
            </a:lvl4pPr>
            <a:lvl5pPr algn="l">
              <a:defRPr sz="1200">
                <a:solidFill>
                  <a:schemeClr val="tx1"/>
                </a:solidFill>
                <a:latin typeface="Helvetica Neue Light" charset="0"/>
                <a:ea typeface="ＭＳ Ｐゴシック" charset="0"/>
              </a:defRPr>
            </a:lvl5pPr>
            <a:lvl6pPr fontAlgn="base">
              <a:spcBef>
                <a:spcPct val="0"/>
              </a:spcBef>
              <a:spcAft>
                <a:spcPct val="0"/>
              </a:spcAft>
              <a:defRPr sz="1200">
                <a:solidFill>
                  <a:schemeClr val="tx1"/>
                </a:solidFill>
                <a:latin typeface="Helvetica Neue Light" charset="0"/>
                <a:ea typeface="ＭＳ Ｐゴシック" charset="0"/>
              </a:defRPr>
            </a:lvl6pPr>
            <a:lvl7pPr fontAlgn="base">
              <a:spcBef>
                <a:spcPct val="0"/>
              </a:spcBef>
              <a:spcAft>
                <a:spcPct val="0"/>
              </a:spcAft>
              <a:defRPr sz="1200">
                <a:solidFill>
                  <a:schemeClr val="tx1"/>
                </a:solidFill>
                <a:latin typeface="Helvetica Neue Light" charset="0"/>
                <a:ea typeface="ＭＳ Ｐゴシック" charset="0"/>
              </a:defRPr>
            </a:lvl7pPr>
            <a:lvl8pPr fontAlgn="base">
              <a:spcBef>
                <a:spcPct val="0"/>
              </a:spcBef>
              <a:spcAft>
                <a:spcPct val="0"/>
              </a:spcAft>
              <a:defRPr sz="1200">
                <a:solidFill>
                  <a:schemeClr val="tx1"/>
                </a:solidFill>
                <a:latin typeface="Helvetica Neue Light" charset="0"/>
                <a:ea typeface="ＭＳ Ｐゴシック" charset="0"/>
              </a:defRPr>
            </a:lvl8pPr>
            <a:lvl9pPr fontAlgn="base">
              <a:spcBef>
                <a:spcPct val="0"/>
              </a:spcBef>
              <a:spcAft>
                <a:spcPct val="0"/>
              </a:spcAft>
              <a:defRPr sz="1200">
                <a:solidFill>
                  <a:schemeClr val="tx1"/>
                </a:solidFill>
                <a:latin typeface="Helvetica Neue Light" charset="0"/>
                <a:ea typeface="ＭＳ Ｐゴシック" charset="0"/>
              </a:defRPr>
            </a:lvl9pPr>
          </a:lstStyle>
          <a:p>
            <a:pPr algn="r"/>
            <a:fld id="{069E5B49-6CA4-1A42-B5FA-A920F4467EB2}" type="slidenum">
              <a:rPr lang="en-US">
                <a:latin typeface="Calibri" charset="0"/>
                <a:cs typeface="Calibri" charset="0"/>
                <a:sym typeface="Calibri" charset="0"/>
              </a:rPr>
              <a:pPr algn="r"/>
              <a:t>25</a:t>
            </a:fld>
            <a:endParaRPr lang="en-US">
              <a:latin typeface="Calibri" charset="0"/>
              <a:cs typeface="Calibri" charset="0"/>
              <a:sym typeface="Calibri" charset="0"/>
            </a:endParaRPr>
          </a:p>
        </p:txBody>
      </p:sp>
      <p:sp>
        <p:nvSpPr>
          <p:cNvPr id="22532" name="Rectangle 4"/>
          <p:cNvSpPr>
            <a:spLocks/>
          </p:cNvSpPr>
          <p:nvPr/>
        </p:nvSpPr>
        <p:spPr bwMode="auto">
          <a:xfrm>
            <a:off x="2118569" y="2659351"/>
            <a:ext cx="323165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b">
            <a:spAutoFit/>
          </a:bodyPr>
          <a:lstStyle/>
          <a:p>
            <a:r>
              <a:rPr lang="en-US" sz="2100">
                <a:solidFill>
                  <a:schemeClr val="tx1"/>
                </a:solidFill>
                <a:latin typeface="Calibri" charset="0"/>
                <a:ea typeface="ＭＳ Ｐゴシック" charset="0"/>
                <a:cs typeface="Calibri" charset="0"/>
                <a:sym typeface="Calibri" charset="0"/>
              </a:rPr>
              <a:t>Target by link budget analysis</a:t>
            </a:r>
          </a:p>
        </p:txBody>
      </p:sp>
      <p:sp>
        <p:nvSpPr>
          <p:cNvPr id="22533" name="Rectangle 5"/>
          <p:cNvSpPr>
            <a:spLocks/>
          </p:cNvSpPr>
          <p:nvPr/>
        </p:nvSpPr>
        <p:spPr bwMode="auto">
          <a:xfrm>
            <a:off x="3511599" y="5936546"/>
            <a:ext cx="20426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b">
            <a:spAutoFit/>
          </a:bodyPr>
          <a:lstStyle/>
          <a:p>
            <a:r>
              <a:rPr lang="en-US" sz="2100">
                <a:solidFill>
                  <a:schemeClr val="tx1"/>
                </a:solidFill>
                <a:latin typeface="Calibri" charset="0"/>
                <a:ea typeface="ＭＳ Ｐゴシック" charset="0"/>
                <a:cs typeface="Calibri" charset="0"/>
                <a:sym typeface="Calibri" charset="0"/>
              </a:rPr>
              <a:t>Symbol rate (MHz)</a:t>
            </a:r>
          </a:p>
        </p:txBody>
      </p:sp>
      <p:sp>
        <p:nvSpPr>
          <p:cNvPr id="22534" name="Rectangle 6"/>
          <p:cNvSpPr>
            <a:spLocks/>
          </p:cNvSpPr>
          <p:nvPr/>
        </p:nvSpPr>
        <p:spPr bwMode="auto">
          <a:xfrm rot="-5400000">
            <a:off x="456669" y="3262395"/>
            <a:ext cx="183923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b">
            <a:spAutoFit/>
          </a:bodyPr>
          <a:lstStyle/>
          <a:p>
            <a:r>
              <a:rPr lang="en-US" sz="2100">
                <a:solidFill>
                  <a:schemeClr val="tx1"/>
                </a:solidFill>
                <a:latin typeface="Calibri" charset="0"/>
                <a:ea typeface="ＭＳ Ｐゴシック" charset="0"/>
                <a:cs typeface="Calibri" charset="0"/>
                <a:sym typeface="Calibri" charset="0"/>
              </a:rPr>
              <a:t>Sensitivity (dBm)</a:t>
            </a:r>
          </a:p>
        </p:txBody>
      </p:sp>
      <p:sp>
        <p:nvSpPr>
          <p:cNvPr id="22535" name="Rectangle 7"/>
          <p:cNvSpPr>
            <a:spLocks/>
          </p:cNvSpPr>
          <p:nvPr/>
        </p:nvSpPr>
        <p:spPr bwMode="auto">
          <a:xfrm>
            <a:off x="2467943" y="1087726"/>
            <a:ext cx="450743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b">
            <a:spAutoFit/>
          </a:bodyPr>
          <a:lstStyle/>
          <a:p>
            <a:r>
              <a:rPr lang="en-US" sz="2100" dirty="0">
                <a:solidFill>
                  <a:schemeClr val="tx1"/>
                </a:solidFill>
                <a:latin typeface="Calibri" charset="0"/>
                <a:ea typeface="ＭＳ Ｐゴシック" charset="0"/>
                <a:cs typeface="Calibri" charset="0"/>
                <a:sym typeface="Calibri" charset="0"/>
              </a:rPr>
              <a:t>Sensitivity as function of M levels of PAM</a:t>
            </a:r>
          </a:p>
        </p:txBody>
      </p:sp>
    </p:spTree>
    <p:extLst>
      <p:ext uri="{BB962C8B-B14F-4D97-AF65-F5344CB8AC3E}">
        <p14:creationId xmlns:p14="http://schemas.microsoft.com/office/powerpoint/2010/main" val="37096300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p:cNvSpPr>
          <p:nvPr>
            <p:ph type="title"/>
          </p:nvPr>
        </p:nvSpPr>
        <p:spPr>
          <a:xfrm>
            <a:off x="457200" y="274638"/>
            <a:ext cx="8229600" cy="1143001"/>
          </a:xfrm>
          <a:prstGeom prst="rect">
            <a:avLst/>
          </a:prstGeom>
        </p:spPr>
        <p:txBody>
          <a:bodyPr/>
          <a:lstStyle/>
          <a:p>
            <a:pPr lvl="0">
              <a:defRPr sz="1800"/>
            </a:pPr>
            <a:r>
              <a:rPr sz="4400" dirty="0" smtClean="0"/>
              <a:t>VDE</a:t>
            </a:r>
            <a:r>
              <a:rPr lang="en-US" sz="4400" dirty="0" smtClean="0"/>
              <a:t> data encapsulation</a:t>
            </a:r>
            <a:endParaRPr sz="4400" dirty="0"/>
          </a:p>
        </p:txBody>
      </p:sp>
      <p:sp>
        <p:nvSpPr>
          <p:cNvPr id="176" name="Shape 176"/>
          <p:cNvSpPr>
            <a:spLocks noGrp="1"/>
          </p:cNvSpPr>
          <p:nvPr>
            <p:ph type="body" idx="1"/>
          </p:nvPr>
        </p:nvSpPr>
        <p:spPr>
          <a:xfrm>
            <a:off x="224878" y="1417637"/>
            <a:ext cx="8651252" cy="1995652"/>
          </a:xfrm>
          <a:prstGeom prst="rect">
            <a:avLst/>
          </a:prstGeom>
        </p:spPr>
        <p:txBody>
          <a:bodyPr/>
          <a:lstStyle/>
          <a:p>
            <a:pPr lvl="0">
              <a:lnSpc>
                <a:spcPct val="80000"/>
              </a:lnSpc>
              <a:spcBef>
                <a:spcPts val="400"/>
              </a:spcBef>
              <a:defRPr sz="1800"/>
            </a:pPr>
            <a:r>
              <a:rPr sz="2000"/>
              <a:t>Periodic transmission structure</a:t>
            </a:r>
          </a:p>
          <a:p>
            <a:pPr marL="0" lvl="1" indent="457200">
              <a:lnSpc>
                <a:spcPct val="80000"/>
              </a:lnSpc>
              <a:spcBef>
                <a:spcPts val="400"/>
              </a:spcBef>
              <a:buSzTx/>
              <a:buNone/>
              <a:defRPr sz="1800"/>
            </a:pPr>
            <a:r>
              <a:rPr sz="1700"/>
              <a:t>To have a fast link establishment (Less than 50 ms)</a:t>
            </a:r>
          </a:p>
          <a:p>
            <a:pPr marL="0" lvl="1" indent="457200">
              <a:lnSpc>
                <a:spcPct val="80000"/>
              </a:lnSpc>
              <a:spcBef>
                <a:spcPts val="400"/>
              </a:spcBef>
              <a:buSzTx/>
              <a:buNone/>
              <a:defRPr sz="1800"/>
            </a:pPr>
            <a:r>
              <a:rPr sz="1700"/>
              <a:t>To have big tolerance to clock frequency mismatch (&gt;+-200 ppm)</a:t>
            </a:r>
          </a:p>
          <a:p>
            <a:pPr marL="0" lvl="1" indent="457200">
              <a:lnSpc>
                <a:spcPct val="80000"/>
              </a:lnSpc>
              <a:spcBef>
                <a:spcPts val="400"/>
              </a:spcBef>
              <a:buSzTx/>
              <a:buNone/>
              <a:defRPr sz="1800"/>
            </a:pPr>
            <a:r>
              <a:rPr sz="1700"/>
              <a:t>To have a fast negotiation of THP TX coefficients</a:t>
            </a:r>
          </a:p>
          <a:p>
            <a:pPr marL="0" lvl="1" indent="457200">
              <a:lnSpc>
                <a:spcPct val="80000"/>
              </a:lnSpc>
              <a:spcBef>
                <a:spcPts val="400"/>
              </a:spcBef>
              <a:buSzTx/>
              <a:buNone/>
              <a:defRPr sz="1800"/>
            </a:pPr>
            <a:r>
              <a:rPr sz="1700"/>
              <a:t>To track and equalize channel changes with temperature, bending and vibration</a:t>
            </a:r>
          </a:p>
          <a:p>
            <a:pPr marL="0" lvl="1" indent="457200">
              <a:lnSpc>
                <a:spcPct val="80000"/>
              </a:lnSpc>
              <a:spcBef>
                <a:spcPts val="400"/>
              </a:spcBef>
              <a:buSzTx/>
              <a:buNone/>
              <a:defRPr sz="1800"/>
            </a:pPr>
            <a:r>
              <a:rPr sz="1700"/>
              <a:t>To implement Low Power Idle mode (EEE)</a:t>
            </a:r>
          </a:p>
        </p:txBody>
      </p:sp>
      <p:sp>
        <p:nvSpPr>
          <p:cNvPr id="178" name="Shape 17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26</a:t>
            </a:fld>
            <a:endParaRPr sz="1200"/>
          </a:p>
        </p:txBody>
      </p:sp>
      <p:pic>
        <p:nvPicPr>
          <p:cNvPr id="2" name="Imagen 1"/>
          <p:cNvPicPr>
            <a:picLocks noChangeAspect="1"/>
          </p:cNvPicPr>
          <p:nvPr/>
        </p:nvPicPr>
        <p:blipFill>
          <a:blip r:embed="rId2"/>
          <a:stretch>
            <a:fillRect/>
          </a:stretch>
        </p:blipFill>
        <p:spPr>
          <a:xfrm>
            <a:off x="155743" y="3320026"/>
            <a:ext cx="8921877" cy="3108607"/>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p:cNvSpPr>
          <p:nvPr>
            <p:ph type="title"/>
          </p:nvPr>
        </p:nvSpPr>
        <p:spPr>
          <a:xfrm>
            <a:off x="457200" y="274638"/>
            <a:ext cx="8229600" cy="1143001"/>
          </a:xfrm>
          <a:prstGeom prst="rect">
            <a:avLst/>
          </a:prstGeom>
        </p:spPr>
        <p:txBody>
          <a:bodyPr/>
          <a:lstStyle/>
          <a:p>
            <a:pPr lvl="0">
              <a:defRPr sz="1800"/>
            </a:pPr>
            <a:r>
              <a:rPr sz="4400" dirty="0" smtClean="0"/>
              <a:t>VDE </a:t>
            </a:r>
            <a:r>
              <a:rPr lang="en-US" sz="4400" dirty="0" smtClean="0"/>
              <a:t>encoding</a:t>
            </a:r>
            <a:endParaRPr sz="4400" dirty="0"/>
          </a:p>
        </p:txBody>
      </p:sp>
      <p:sp>
        <p:nvSpPr>
          <p:cNvPr id="181" name="Shape 181"/>
          <p:cNvSpPr>
            <a:spLocks noGrp="1"/>
          </p:cNvSpPr>
          <p:nvPr>
            <p:ph type="body" idx="1"/>
          </p:nvPr>
        </p:nvSpPr>
        <p:spPr>
          <a:xfrm>
            <a:off x="457200" y="1600200"/>
            <a:ext cx="8229600" cy="2145483"/>
          </a:xfrm>
          <a:prstGeom prst="rect">
            <a:avLst/>
          </a:prstGeom>
        </p:spPr>
        <p:txBody>
          <a:bodyPr/>
          <a:lstStyle/>
          <a:p>
            <a:pPr lvl="0">
              <a:lnSpc>
                <a:spcPct val="80000"/>
              </a:lnSpc>
              <a:spcBef>
                <a:spcPts val="600"/>
              </a:spcBef>
              <a:defRPr sz="1800"/>
            </a:pPr>
            <a:r>
              <a:rPr sz="2700"/>
              <a:t>MLCC with three levels based on BCH component codes</a:t>
            </a:r>
          </a:p>
          <a:p>
            <a:pPr marL="742950" lvl="1" indent="-285750">
              <a:lnSpc>
                <a:spcPct val="80000"/>
              </a:lnSpc>
              <a:spcBef>
                <a:spcPts val="500"/>
              </a:spcBef>
              <a:defRPr sz="1800"/>
            </a:pPr>
            <a:r>
              <a:rPr sz="2300"/>
              <a:t>Low cost implementation</a:t>
            </a:r>
          </a:p>
          <a:p>
            <a:pPr marL="742950" lvl="1" indent="-285750">
              <a:lnSpc>
                <a:spcPct val="80000"/>
              </a:lnSpc>
              <a:spcBef>
                <a:spcPts val="500"/>
              </a:spcBef>
              <a:defRPr sz="1800"/>
            </a:pPr>
            <a:r>
              <a:rPr sz="2300"/>
              <a:t>Low power implementation</a:t>
            </a:r>
          </a:p>
          <a:p>
            <a:pPr marL="742950" lvl="1" indent="-285750">
              <a:lnSpc>
                <a:spcPct val="80000"/>
              </a:lnSpc>
              <a:spcBef>
                <a:spcPts val="500"/>
              </a:spcBef>
              <a:defRPr sz="1800"/>
            </a:pPr>
            <a:r>
              <a:rPr sz="2300"/>
              <a:t>Coding gain of 6.7dB @ BER 10</a:t>
            </a:r>
            <a:r>
              <a:rPr sz="2300" baseline="30000"/>
              <a:t>-12</a:t>
            </a:r>
            <a:r>
              <a:rPr sz="2300"/>
              <a:t> with multi-stage hard decoding</a:t>
            </a:r>
          </a:p>
        </p:txBody>
      </p:sp>
      <p:sp>
        <p:nvSpPr>
          <p:cNvPr id="183" name="Shape 18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27</a:t>
            </a:fld>
            <a:endParaRPr sz="1200"/>
          </a:p>
        </p:txBody>
      </p:sp>
      <p:pic>
        <p:nvPicPr>
          <p:cNvPr id="2" name="Imagen 1"/>
          <p:cNvPicPr>
            <a:picLocks noChangeAspect="1"/>
          </p:cNvPicPr>
          <p:nvPr/>
        </p:nvPicPr>
        <p:blipFill>
          <a:blip r:embed="rId2"/>
          <a:stretch>
            <a:fillRect/>
          </a:stretch>
        </p:blipFill>
        <p:spPr>
          <a:xfrm>
            <a:off x="429511" y="3452117"/>
            <a:ext cx="8675721" cy="2983896"/>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457200" y="92076"/>
            <a:ext cx="8229600" cy="1316671"/>
          </a:xfrm>
          <a:ln/>
        </p:spPr>
        <p:txBody>
          <a:bodyPr tIns="32146" bIns="32146"/>
          <a:lstStyle/>
          <a:p>
            <a:r>
              <a:rPr lang="en-US" dirty="0"/>
              <a:t>Non </a:t>
            </a:r>
            <a:r>
              <a:rPr lang="en-US" dirty="0" smtClean="0"/>
              <a:t>linearity</a:t>
            </a:r>
            <a:endParaRPr lang="en-US" dirty="0"/>
          </a:p>
        </p:txBody>
      </p:sp>
      <p:sp>
        <p:nvSpPr>
          <p:cNvPr id="24" name="Marcador de número de diapositiva 3"/>
          <p:cNvSpPr>
            <a:spLocks noGrp="1"/>
          </p:cNvSpPr>
          <p:nvPr>
            <p:ph type="sldNum" sz="quarter" idx="2"/>
          </p:nvPr>
        </p:nvSpPr>
        <p:spPr>
          <a:prstGeom prst="rect">
            <a:avLst/>
          </a:prstGeom>
        </p:spPr>
        <p:txBody>
          <a:bodyPr lIns="64291" tIns="32146" rIns="64291" bIns="32146"/>
          <a:lstStyle/>
          <a:p>
            <a:fld id="{8438A44D-6C24-444F-B3A0-46DE2E09BF74}" type="slidenum">
              <a:rPr lang="en-US"/>
              <a:pPr/>
              <a:t>28</a:t>
            </a:fld>
            <a:endParaRPr lang="en-US"/>
          </a:p>
        </p:txBody>
      </p:sp>
      <p:sp>
        <p:nvSpPr>
          <p:cNvPr id="23554" name="Rectangle 2"/>
          <p:cNvSpPr>
            <a:spLocks/>
          </p:cNvSpPr>
          <p:nvPr/>
        </p:nvSpPr>
        <p:spPr bwMode="auto">
          <a:xfrm>
            <a:off x="1812727" y="1408747"/>
            <a:ext cx="875109" cy="892969"/>
          </a:xfrm>
          <a:prstGeom prst="rect">
            <a:avLst/>
          </a:prstGeom>
          <a:solidFill>
            <a:srgbClr val="FFFFFF"/>
          </a:solidFill>
          <a:ln w="25400" cap="flat">
            <a:solidFill>
              <a:schemeClr val="tx1"/>
            </a:solidFill>
            <a:prstDash val="solid"/>
            <a:miter lim="800000"/>
            <a:headEnd type="none" w="med" len="med"/>
            <a:tailEnd type="none" w="med" len="med"/>
          </a:ln>
        </p:spPr>
        <p:txBody>
          <a:bodyPr lIns="0" tIns="0" rIns="0" bIns="0" anchor="ctr"/>
          <a:lstStyle/>
          <a:p>
            <a:pPr algn="ctr"/>
            <a:r>
              <a:rPr lang="en-US" sz="1500" dirty="0">
                <a:solidFill>
                  <a:schemeClr val="tx1"/>
                </a:solidFill>
                <a:latin typeface="Calibri" charset="0"/>
                <a:ea typeface="ＭＳ Ｐゴシック" charset="0"/>
                <a:cs typeface="Calibri" charset="0"/>
                <a:sym typeface="Calibri" charset="0"/>
              </a:rPr>
              <a:t>Driver + LED</a:t>
            </a:r>
          </a:p>
        </p:txBody>
      </p:sp>
      <p:sp>
        <p:nvSpPr>
          <p:cNvPr id="23555" name="Rectangle 3"/>
          <p:cNvSpPr>
            <a:spLocks/>
          </p:cNvSpPr>
          <p:nvPr/>
        </p:nvSpPr>
        <p:spPr bwMode="auto">
          <a:xfrm>
            <a:off x="2973586" y="1408747"/>
            <a:ext cx="875109" cy="892969"/>
          </a:xfrm>
          <a:prstGeom prst="rect">
            <a:avLst/>
          </a:prstGeom>
          <a:solidFill>
            <a:srgbClr val="FFFFFF"/>
          </a:solidFill>
          <a:ln w="25400" cap="flat">
            <a:solidFill>
              <a:schemeClr val="tx1"/>
            </a:solidFill>
            <a:prstDash val="solid"/>
            <a:miter lim="800000"/>
            <a:headEnd type="none" w="med" len="med"/>
            <a:tailEnd type="none" w="med" len="med"/>
          </a:ln>
        </p:spPr>
        <p:txBody>
          <a:bodyPr lIns="0" tIns="0" rIns="0" bIns="0" anchor="ctr"/>
          <a:lstStyle/>
          <a:p>
            <a:pPr algn="ctr"/>
            <a:r>
              <a:rPr lang="en-US" sz="1500">
                <a:solidFill>
                  <a:schemeClr val="tx1"/>
                </a:solidFill>
                <a:latin typeface="Calibri" charset="0"/>
                <a:ea typeface="ＭＳ Ｐゴシック" charset="0"/>
                <a:cs typeface="Calibri" charset="0"/>
                <a:sym typeface="Calibri" charset="0"/>
              </a:rPr>
              <a:t>POF</a:t>
            </a:r>
          </a:p>
        </p:txBody>
      </p:sp>
      <p:sp>
        <p:nvSpPr>
          <p:cNvPr id="23556" name="Rectangle 4"/>
          <p:cNvSpPr>
            <a:spLocks/>
          </p:cNvSpPr>
          <p:nvPr/>
        </p:nvSpPr>
        <p:spPr bwMode="auto">
          <a:xfrm>
            <a:off x="4134446" y="1408747"/>
            <a:ext cx="875109" cy="892969"/>
          </a:xfrm>
          <a:prstGeom prst="rect">
            <a:avLst/>
          </a:prstGeom>
          <a:solidFill>
            <a:srgbClr val="FFFFFF"/>
          </a:solidFill>
          <a:ln w="25400" cap="flat">
            <a:solidFill>
              <a:schemeClr val="tx1"/>
            </a:solidFill>
            <a:prstDash val="solid"/>
            <a:miter lim="800000"/>
            <a:headEnd type="none" w="med" len="med"/>
            <a:tailEnd type="none" w="med" len="med"/>
          </a:ln>
        </p:spPr>
        <p:txBody>
          <a:bodyPr lIns="0" tIns="0" rIns="0" bIns="0" anchor="ctr"/>
          <a:lstStyle/>
          <a:p>
            <a:pPr algn="ctr"/>
            <a:r>
              <a:rPr lang="en-US" sz="1500">
                <a:solidFill>
                  <a:schemeClr val="tx1"/>
                </a:solidFill>
                <a:latin typeface="Calibri" charset="0"/>
                <a:ea typeface="ＭＳ Ｐゴシック" charset="0"/>
                <a:cs typeface="Calibri" charset="0"/>
                <a:sym typeface="Calibri" charset="0"/>
              </a:rPr>
              <a:t>Photo-diode</a:t>
            </a:r>
          </a:p>
        </p:txBody>
      </p:sp>
      <p:sp>
        <p:nvSpPr>
          <p:cNvPr id="23557" name="Line 5"/>
          <p:cNvSpPr>
            <a:spLocks noChangeShapeType="1"/>
          </p:cNvSpPr>
          <p:nvPr/>
        </p:nvSpPr>
        <p:spPr bwMode="auto">
          <a:xfrm flipH="1">
            <a:off x="1535906" y="1864161"/>
            <a:ext cx="276820" cy="0"/>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23558" name="Line 6"/>
          <p:cNvSpPr>
            <a:spLocks noChangeShapeType="1"/>
          </p:cNvSpPr>
          <p:nvPr/>
        </p:nvSpPr>
        <p:spPr bwMode="auto">
          <a:xfrm flipH="1">
            <a:off x="2687836" y="1864161"/>
            <a:ext cx="276820" cy="0"/>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23559" name="Line 7"/>
          <p:cNvSpPr>
            <a:spLocks noChangeShapeType="1"/>
          </p:cNvSpPr>
          <p:nvPr/>
        </p:nvSpPr>
        <p:spPr bwMode="auto">
          <a:xfrm flipH="1">
            <a:off x="3848695" y="1864161"/>
            <a:ext cx="276820" cy="0"/>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23560" name="Rectangle 8"/>
          <p:cNvSpPr>
            <a:spLocks/>
          </p:cNvSpPr>
          <p:nvPr/>
        </p:nvSpPr>
        <p:spPr bwMode="auto">
          <a:xfrm>
            <a:off x="5286375" y="1408747"/>
            <a:ext cx="875109" cy="892969"/>
          </a:xfrm>
          <a:prstGeom prst="rect">
            <a:avLst/>
          </a:prstGeom>
          <a:solidFill>
            <a:srgbClr val="FFFFFF"/>
          </a:solidFill>
          <a:ln w="25400" cap="flat">
            <a:solidFill>
              <a:schemeClr val="tx1"/>
            </a:solidFill>
            <a:prstDash val="solid"/>
            <a:miter lim="800000"/>
            <a:headEnd type="none" w="med" len="med"/>
            <a:tailEnd type="none" w="med" len="med"/>
          </a:ln>
        </p:spPr>
        <p:txBody>
          <a:bodyPr lIns="0" tIns="0" rIns="0" bIns="0" anchor="ctr"/>
          <a:lstStyle/>
          <a:p>
            <a:pPr algn="ctr"/>
            <a:r>
              <a:rPr lang="en-US" sz="1500">
                <a:solidFill>
                  <a:schemeClr val="tx1"/>
                </a:solidFill>
                <a:latin typeface="Calibri" charset="0"/>
                <a:ea typeface="ＭＳ Ｐゴシック" charset="0"/>
                <a:cs typeface="Calibri" charset="0"/>
                <a:sym typeface="Calibri" charset="0"/>
              </a:rPr>
              <a:t>TIA</a:t>
            </a:r>
          </a:p>
        </p:txBody>
      </p:sp>
      <p:sp>
        <p:nvSpPr>
          <p:cNvPr id="23561" name="Line 9"/>
          <p:cNvSpPr>
            <a:spLocks noChangeShapeType="1"/>
          </p:cNvSpPr>
          <p:nvPr/>
        </p:nvSpPr>
        <p:spPr bwMode="auto">
          <a:xfrm flipH="1">
            <a:off x="5009555" y="1864161"/>
            <a:ext cx="276820" cy="0"/>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23562" name="Rectangle 10"/>
          <p:cNvSpPr>
            <a:spLocks/>
          </p:cNvSpPr>
          <p:nvPr/>
        </p:nvSpPr>
        <p:spPr bwMode="auto">
          <a:xfrm>
            <a:off x="6456164" y="1408747"/>
            <a:ext cx="875109" cy="892969"/>
          </a:xfrm>
          <a:prstGeom prst="rect">
            <a:avLst/>
          </a:prstGeom>
          <a:solidFill>
            <a:srgbClr val="FFFFFF"/>
          </a:solidFill>
          <a:ln w="25400" cap="flat">
            <a:solidFill>
              <a:schemeClr val="tx1"/>
            </a:solidFill>
            <a:prstDash val="solid"/>
            <a:miter lim="800000"/>
            <a:headEnd type="none" w="med" len="med"/>
            <a:tailEnd type="none" w="med" len="med"/>
          </a:ln>
        </p:spPr>
        <p:txBody>
          <a:bodyPr lIns="0" tIns="0" rIns="0" bIns="0" anchor="ctr"/>
          <a:lstStyle/>
          <a:p>
            <a:pPr algn="ctr"/>
            <a:r>
              <a:rPr lang="en-US" sz="1500">
                <a:solidFill>
                  <a:schemeClr val="tx1"/>
                </a:solidFill>
                <a:latin typeface="Calibri" charset="0"/>
                <a:ea typeface="ＭＳ Ｐゴシック" charset="0"/>
                <a:cs typeface="Calibri" charset="0"/>
                <a:sym typeface="Calibri" charset="0"/>
              </a:rPr>
              <a:t>Antialias Filter</a:t>
            </a:r>
          </a:p>
        </p:txBody>
      </p:sp>
      <p:sp>
        <p:nvSpPr>
          <p:cNvPr id="23563" name="Line 11"/>
          <p:cNvSpPr>
            <a:spLocks noChangeShapeType="1"/>
          </p:cNvSpPr>
          <p:nvPr/>
        </p:nvSpPr>
        <p:spPr bwMode="auto">
          <a:xfrm flipH="1">
            <a:off x="6170414" y="1864161"/>
            <a:ext cx="276820" cy="0"/>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23564" name="Line 12"/>
          <p:cNvSpPr>
            <a:spLocks noChangeShapeType="1"/>
          </p:cNvSpPr>
          <p:nvPr/>
        </p:nvSpPr>
        <p:spPr bwMode="auto">
          <a:xfrm flipH="1">
            <a:off x="7322344" y="1855232"/>
            <a:ext cx="276820" cy="0"/>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23565" name="AutoShape 13"/>
          <p:cNvSpPr>
            <a:spLocks/>
          </p:cNvSpPr>
          <p:nvPr/>
        </p:nvSpPr>
        <p:spPr bwMode="auto">
          <a:xfrm>
            <a:off x="1535906" y="2426732"/>
            <a:ext cx="6063258" cy="410766"/>
          </a:xfrm>
          <a:prstGeom prst="leftRightArrow">
            <a:avLst>
              <a:gd name="adj1" fmla="val 51343"/>
              <a:gd name="adj2" fmla="val 87267"/>
            </a:avLst>
          </a:prstGeom>
          <a:gradFill rotWithShape="0">
            <a:gsLst>
              <a:gs pos="0">
                <a:srgbClr val="666666">
                  <a:alpha val="35999"/>
                </a:srgbClr>
              </a:gs>
              <a:gs pos="100000">
                <a:srgbClr val="E6E6E6">
                  <a:alpha val="35999"/>
                </a:srgbClr>
              </a:gs>
            </a:gsLst>
            <a:path path="rect">
              <a:fillToRect l="50000" t="50000" r="50000" b="50000"/>
            </a:path>
          </a:gradFill>
          <a:ln>
            <a:noFill/>
          </a:ln>
          <a:extLst>
            <a:ext uri="{91240B29-F687-4f45-9708-019B960494DF}">
              <a14:hiddenLine xmlns:a14="http://schemas.microsoft.com/office/drawing/2010/main" w="25400" cap="flat">
                <a:solidFill>
                  <a:schemeClr val="tx1">
                    <a:alpha val="35999"/>
                  </a:schemeClr>
                </a:solidFill>
                <a:miter lim="800000"/>
                <a:headEnd type="none" w="med" len="med"/>
                <a:tailEnd type="none" w="med" len="med"/>
              </a14:hiddenLine>
            </a:ext>
          </a:extLst>
        </p:spPr>
        <p:txBody>
          <a:bodyPr lIns="0" tIns="0" rIns="0" bIns="0"/>
          <a:lstStyle/>
          <a:p>
            <a:endParaRPr lang="en-GB"/>
          </a:p>
        </p:txBody>
      </p:sp>
      <p:sp>
        <p:nvSpPr>
          <p:cNvPr id="23566" name="Rectangle 14"/>
          <p:cNvSpPr>
            <a:spLocks/>
          </p:cNvSpPr>
          <p:nvPr/>
        </p:nvSpPr>
        <p:spPr bwMode="auto">
          <a:xfrm>
            <a:off x="3596432" y="2553087"/>
            <a:ext cx="18253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b">
            <a:spAutoFit/>
          </a:bodyPr>
          <a:lstStyle/>
          <a:p>
            <a:r>
              <a:rPr lang="en-US" sz="1500">
                <a:solidFill>
                  <a:schemeClr val="tx1"/>
                </a:solidFill>
                <a:latin typeface="Calibri" charset="0"/>
                <a:ea typeface="ＭＳ Ｐゴシック" charset="0"/>
                <a:cs typeface="Calibri" charset="0"/>
                <a:sym typeface="Calibri" charset="0"/>
              </a:rPr>
              <a:t>POF non-linear channel</a:t>
            </a:r>
          </a:p>
        </p:txBody>
      </p:sp>
      <p:pic>
        <p:nvPicPr>
          <p:cNvPr id="23567"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68" y="2992562"/>
            <a:ext cx="5769694" cy="241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3568" name="Rectangle 16"/>
          <p:cNvSpPr>
            <a:spLocks/>
          </p:cNvSpPr>
          <p:nvPr/>
        </p:nvSpPr>
        <p:spPr bwMode="auto">
          <a:xfrm>
            <a:off x="685354" y="5512296"/>
            <a:ext cx="18486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b">
            <a:spAutoFit/>
          </a:bodyPr>
          <a:lstStyle/>
          <a:p>
            <a:r>
              <a:rPr lang="en-US" sz="1500">
                <a:solidFill>
                  <a:schemeClr val="tx1"/>
                </a:solidFill>
                <a:latin typeface="Calibri" charset="0"/>
                <a:ea typeface="ＭＳ Ｐゴシック" charset="0"/>
                <a:cs typeface="Calibri" charset="0"/>
                <a:sym typeface="Calibri" charset="0"/>
              </a:rPr>
              <a:t>POF non-linear channel</a:t>
            </a:r>
          </a:p>
          <a:p>
            <a:r>
              <a:rPr lang="en-US" sz="1500">
                <a:solidFill>
                  <a:schemeClr val="tx1"/>
                </a:solidFill>
                <a:latin typeface="Calibri" charset="0"/>
                <a:ea typeface="ＭＳ Ｐゴシック" charset="0"/>
                <a:cs typeface="Calibri" charset="0"/>
                <a:sym typeface="Calibri" charset="0"/>
              </a:rPr>
              <a:t>Volterra</a:t>
            </a:r>
            <a:r>
              <a:rPr lang="ja-JP" altLang="en-US" sz="1500">
                <a:solidFill>
                  <a:schemeClr val="tx1"/>
                </a:solidFill>
                <a:latin typeface="Arial"/>
                <a:ea typeface="ＭＳ Ｐゴシック" charset="0"/>
                <a:cs typeface="Calibri" charset="0"/>
                <a:sym typeface="Calibri" charset="0"/>
              </a:rPr>
              <a:t>’</a:t>
            </a:r>
            <a:r>
              <a:rPr lang="en-US" sz="1500">
                <a:solidFill>
                  <a:schemeClr val="tx1"/>
                </a:solidFill>
                <a:latin typeface="Calibri" charset="0"/>
                <a:ea typeface="ＭＳ Ｐゴシック" charset="0"/>
                <a:cs typeface="Calibri" charset="0"/>
                <a:sym typeface="Calibri" charset="0"/>
              </a:rPr>
              <a:t>s series model</a:t>
            </a:r>
          </a:p>
        </p:txBody>
      </p:sp>
      <p:sp>
        <p:nvSpPr>
          <p:cNvPr id="23569" name="Rectangle 17"/>
          <p:cNvSpPr>
            <a:spLocks/>
          </p:cNvSpPr>
          <p:nvPr/>
        </p:nvSpPr>
        <p:spPr bwMode="auto">
          <a:xfrm>
            <a:off x="3430117" y="5512296"/>
            <a:ext cx="14591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b">
            <a:spAutoFit/>
          </a:bodyPr>
          <a:lstStyle/>
          <a:p>
            <a:r>
              <a:rPr lang="en-US" sz="1500">
                <a:solidFill>
                  <a:schemeClr val="tx1"/>
                </a:solidFill>
                <a:latin typeface="Calibri" charset="0"/>
                <a:ea typeface="ＭＳ Ｐゴシック" charset="0"/>
                <a:cs typeface="Calibri" charset="0"/>
                <a:sym typeface="Calibri" charset="0"/>
              </a:rPr>
              <a:t>Linearizer</a:t>
            </a:r>
          </a:p>
          <a:p>
            <a:r>
              <a:rPr lang="en-US" sz="1500">
                <a:solidFill>
                  <a:schemeClr val="tx1"/>
                </a:solidFill>
                <a:latin typeface="Calibri" charset="0"/>
                <a:ea typeface="ＭＳ Ｐゴシック" charset="0"/>
                <a:cs typeface="Calibri" charset="0"/>
                <a:sym typeface="Calibri" charset="0"/>
              </a:rPr>
              <a:t>non-linear filtering</a:t>
            </a:r>
          </a:p>
        </p:txBody>
      </p:sp>
      <p:sp>
        <p:nvSpPr>
          <p:cNvPr id="23570" name="AutoShape 18"/>
          <p:cNvSpPr>
            <a:spLocks/>
          </p:cNvSpPr>
          <p:nvPr/>
        </p:nvSpPr>
        <p:spPr bwMode="auto">
          <a:xfrm rot="5400000">
            <a:off x="5009555" y="4179094"/>
            <a:ext cx="2419945" cy="455414"/>
          </a:xfrm>
          <a:prstGeom prst="triangle">
            <a:avLst>
              <a:gd name="adj" fmla="val 50000"/>
            </a:avLst>
          </a:prstGeom>
          <a:gradFill rotWithShape="0">
            <a:gsLst>
              <a:gs pos="0">
                <a:srgbClr val="FFFFFF"/>
              </a:gs>
              <a:gs pos="100000">
                <a:srgbClr val="408000"/>
              </a:gs>
            </a:gsLst>
            <a:lin ang="0" scaled="1"/>
          </a:gra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GB"/>
          </a:p>
        </p:txBody>
      </p:sp>
      <p:pic>
        <p:nvPicPr>
          <p:cNvPr id="23571"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5094" y="3571875"/>
            <a:ext cx="2527102" cy="104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3572" name="Rectangle 20"/>
          <p:cNvSpPr>
            <a:spLocks/>
          </p:cNvSpPr>
          <p:nvPr/>
        </p:nvSpPr>
        <p:spPr bwMode="auto">
          <a:xfrm>
            <a:off x="6832328" y="4796582"/>
            <a:ext cx="147914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b">
            <a:spAutoFit/>
          </a:bodyPr>
          <a:lstStyle/>
          <a:p>
            <a:r>
              <a:rPr lang="en-US" sz="1500">
                <a:solidFill>
                  <a:schemeClr val="tx1"/>
                </a:solidFill>
                <a:latin typeface="Calibri" charset="0"/>
                <a:ea typeface="ＭＳ Ｐゴシック" charset="0"/>
                <a:cs typeface="Calibri" charset="0"/>
                <a:sym typeface="Calibri" charset="0"/>
              </a:rPr>
              <a:t>Linearized Channel</a:t>
            </a:r>
          </a:p>
        </p:txBody>
      </p:sp>
      <p:sp>
        <p:nvSpPr>
          <p:cNvPr id="23573" name="Rectangle 21"/>
          <p:cNvSpPr>
            <a:spLocks/>
          </p:cNvSpPr>
          <p:nvPr/>
        </p:nvSpPr>
        <p:spPr bwMode="auto">
          <a:xfrm>
            <a:off x="1000125" y="3536156"/>
            <a:ext cx="759023" cy="437555"/>
          </a:xfrm>
          <a:prstGeom prst="rect">
            <a:avLst/>
          </a:prstGeom>
          <a:solidFill>
            <a:srgbClr val="558E28">
              <a:alpha val="39999"/>
            </a:srgbClr>
          </a:solidFill>
          <a:ln>
            <a:noFill/>
          </a:ln>
          <a:extLst>
            <a:ext uri="{91240B29-F687-4f45-9708-019B960494DF}">
              <a14:hiddenLine xmlns:a14="http://schemas.microsoft.com/office/drawing/2010/main" w="25400" cap="flat">
                <a:solidFill>
                  <a:schemeClr val="tx1">
                    <a:alpha val="39999"/>
                  </a:schemeClr>
                </a:solidFill>
                <a:miter lim="800000"/>
                <a:headEnd type="none" w="med" len="med"/>
                <a:tailEnd type="none" w="med" len="med"/>
              </a14:hiddenLine>
            </a:ext>
          </a:extLst>
        </p:spPr>
        <p:txBody>
          <a:bodyPr lIns="0" tIns="0" rIns="0" bIns="0"/>
          <a:lstStyle/>
          <a:p>
            <a:endParaRPr lang="en-GB"/>
          </a:p>
        </p:txBody>
      </p:sp>
      <p:sp>
        <p:nvSpPr>
          <p:cNvPr id="23574" name="Rectangle 22"/>
          <p:cNvSpPr>
            <a:spLocks/>
          </p:cNvSpPr>
          <p:nvPr/>
        </p:nvSpPr>
        <p:spPr bwMode="auto">
          <a:xfrm>
            <a:off x="6965156" y="4170164"/>
            <a:ext cx="759023" cy="437555"/>
          </a:xfrm>
          <a:prstGeom prst="rect">
            <a:avLst/>
          </a:prstGeom>
          <a:solidFill>
            <a:srgbClr val="558E28">
              <a:alpha val="39999"/>
            </a:srgbClr>
          </a:solidFill>
          <a:ln>
            <a:noFill/>
          </a:ln>
          <a:extLst>
            <a:ext uri="{91240B29-F687-4f45-9708-019B960494DF}">
              <a14:hiddenLine xmlns:a14="http://schemas.microsoft.com/office/drawing/2010/main" w="25400" cap="flat">
                <a:solidFill>
                  <a:schemeClr val="tx1">
                    <a:alpha val="39999"/>
                  </a:schemeClr>
                </a:solidFill>
                <a:miter lim="800000"/>
                <a:headEnd type="none" w="med" len="med"/>
                <a:tailEnd type="none" w="med" len="med"/>
              </a14:hiddenLine>
            </a:ext>
          </a:extLst>
        </p:spPr>
        <p:txBody>
          <a:bodyPr lIns="0" tIns="0" rIns="0" bIns="0"/>
          <a:lstStyle/>
          <a:p>
            <a:endParaRPr lang="en-GB"/>
          </a:p>
        </p:txBody>
      </p:sp>
    </p:spTree>
    <p:extLst>
      <p:ext uri="{BB962C8B-B14F-4D97-AF65-F5344CB8AC3E}">
        <p14:creationId xmlns:p14="http://schemas.microsoft.com/office/powerpoint/2010/main" val="124526671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ln/>
        </p:spPr>
        <p:txBody>
          <a:bodyPr tIns="32146" bIns="32146"/>
          <a:lstStyle/>
          <a:p>
            <a:r>
              <a:rPr lang="en-US"/>
              <a:t>Non linearity - capacity penalty</a:t>
            </a:r>
          </a:p>
        </p:txBody>
      </p:sp>
      <p:sp>
        <p:nvSpPr>
          <p:cNvPr id="8" name="Marcador de número de diapositiva 3"/>
          <p:cNvSpPr>
            <a:spLocks noGrp="1"/>
          </p:cNvSpPr>
          <p:nvPr>
            <p:ph type="sldNum" sz="quarter" idx="2"/>
          </p:nvPr>
        </p:nvSpPr>
        <p:spPr>
          <a:prstGeom prst="rect">
            <a:avLst/>
          </a:prstGeom>
        </p:spPr>
        <p:txBody>
          <a:bodyPr lIns="64291" tIns="32146" rIns="64291" bIns="32146"/>
          <a:lstStyle/>
          <a:p>
            <a:fld id="{25D102CE-140F-DD4B-B6C8-7B6E845DE89C}" type="slidenum">
              <a:rPr lang="en-US"/>
              <a:pPr/>
              <a:t>29</a:t>
            </a:fld>
            <a:endParaRPr lang="en-US"/>
          </a:p>
        </p:txBody>
      </p:sp>
      <p:sp>
        <p:nvSpPr>
          <p:cNvPr id="24580" name="Rectangle 4"/>
          <p:cNvSpPr>
            <a:spLocks/>
          </p:cNvSpPr>
          <p:nvPr/>
        </p:nvSpPr>
        <p:spPr bwMode="auto">
          <a:xfrm>
            <a:off x="6404818" y="2812852"/>
            <a:ext cx="2348508" cy="136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b"/>
          <a:lstStyle/>
          <a:p>
            <a:pPr algn="l"/>
            <a:r>
              <a:rPr lang="en-US" sz="1700">
                <a:solidFill>
                  <a:schemeClr val="tx1"/>
                </a:solidFill>
                <a:latin typeface="Calibri" charset="0"/>
                <a:ea typeface="ＭＳ Ｐゴシック" charset="0"/>
                <a:cs typeface="Calibri" charset="0"/>
                <a:sym typeface="Calibri" charset="0"/>
              </a:rPr>
              <a:t>Capacity loss &lt; 1dB for </a:t>
            </a:r>
          </a:p>
          <a:p>
            <a:pPr algn="l"/>
            <a:r>
              <a:rPr lang="en-US" sz="1700">
                <a:solidFill>
                  <a:schemeClr val="tx1"/>
                </a:solidFill>
                <a:latin typeface="Calibri" charset="0"/>
                <a:ea typeface="ＭＳ Ｐゴシック" charset="0"/>
                <a:cs typeface="Calibri" charset="0"/>
                <a:sym typeface="Calibri" charset="0"/>
              </a:rPr>
              <a:t>SNR</a:t>
            </a:r>
            <a:r>
              <a:rPr lang="en-US" sz="1700" baseline="-6000">
                <a:solidFill>
                  <a:schemeClr val="tx1"/>
                </a:solidFill>
                <a:latin typeface="Calibri" charset="0"/>
                <a:ea typeface="ＭＳ Ｐゴシック" charset="0"/>
                <a:cs typeface="Calibri" charset="0"/>
                <a:sym typeface="Calibri" charset="0"/>
              </a:rPr>
              <a:t>e</a:t>
            </a:r>
            <a:r>
              <a:rPr lang="en-US" sz="1700">
                <a:solidFill>
                  <a:schemeClr val="tx1"/>
                </a:solidFill>
                <a:latin typeface="Calibri" charset="0"/>
                <a:ea typeface="ＭＳ Ｐゴシック" charset="0"/>
                <a:cs typeface="Calibri" charset="0"/>
                <a:sym typeface="Calibri" charset="0"/>
              </a:rPr>
              <a:t> &lt; 30 dB</a:t>
            </a:r>
          </a:p>
          <a:p>
            <a:pPr algn="l"/>
            <a:endParaRPr lang="en-US" sz="1700">
              <a:solidFill>
                <a:schemeClr val="tx1"/>
              </a:solidFill>
              <a:latin typeface="Calibri" charset="0"/>
              <a:ea typeface="ＭＳ Ｐゴシック" charset="0"/>
              <a:cs typeface="Calibri" charset="0"/>
              <a:sym typeface="Calibri" charset="0"/>
            </a:endParaRPr>
          </a:p>
          <a:p>
            <a:pPr algn="l"/>
            <a:r>
              <a:rPr lang="en-US" sz="1700">
                <a:solidFill>
                  <a:schemeClr val="tx1"/>
                </a:solidFill>
                <a:latin typeface="Calibri" charset="0"/>
                <a:ea typeface="ＭＳ Ｐゴシック" charset="0"/>
                <a:cs typeface="Calibri" charset="0"/>
                <a:sym typeface="Calibri" charset="0"/>
              </a:rPr>
              <a:t>High spectral efficiency schemes are feasible </a:t>
            </a:r>
          </a:p>
        </p:txBody>
      </p:sp>
      <p:pic>
        <p:nvPicPr>
          <p:cNvPr id="2" name="Imagen 1"/>
          <p:cNvPicPr>
            <a:picLocks noChangeAspect="1"/>
          </p:cNvPicPr>
          <p:nvPr/>
        </p:nvPicPr>
        <p:blipFill>
          <a:blip r:embed="rId2"/>
          <a:stretch>
            <a:fillRect/>
          </a:stretch>
        </p:blipFill>
        <p:spPr>
          <a:xfrm>
            <a:off x="-537287" y="-1607958"/>
            <a:ext cx="7461939" cy="10549639"/>
          </a:xfrm>
          <a:prstGeom prst="rect">
            <a:avLst/>
          </a:prstGeom>
        </p:spPr>
      </p:pic>
    </p:spTree>
    <p:extLst>
      <p:ext uri="{BB962C8B-B14F-4D97-AF65-F5344CB8AC3E}">
        <p14:creationId xmlns:p14="http://schemas.microsoft.com/office/powerpoint/2010/main" val="164960083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p:cNvSpPr>
          <p:nvPr>
            <p:ph type="title"/>
          </p:nvPr>
        </p:nvSpPr>
        <p:spPr>
          <a:xfrm>
            <a:off x="457200" y="274638"/>
            <a:ext cx="8229600" cy="1143001"/>
          </a:xfrm>
          <a:prstGeom prst="rect">
            <a:avLst/>
          </a:prstGeom>
        </p:spPr>
        <p:txBody>
          <a:bodyPr/>
          <a:lstStyle/>
          <a:p>
            <a:pPr lvl="0">
              <a:defRPr sz="1800"/>
            </a:pPr>
            <a:r>
              <a:rPr sz="4400"/>
              <a:t>Outline</a:t>
            </a:r>
          </a:p>
        </p:txBody>
      </p:sp>
      <p:sp>
        <p:nvSpPr>
          <p:cNvPr id="63" name="Shape 63"/>
          <p:cNvSpPr>
            <a:spLocks noGrp="1"/>
          </p:cNvSpPr>
          <p:nvPr>
            <p:ph type="body" idx="1"/>
          </p:nvPr>
        </p:nvSpPr>
        <p:spPr>
          <a:xfrm>
            <a:off x="457200" y="1600200"/>
            <a:ext cx="8229600" cy="4525963"/>
          </a:xfrm>
          <a:prstGeom prst="rect">
            <a:avLst/>
          </a:prstGeom>
        </p:spPr>
        <p:txBody>
          <a:bodyPr/>
          <a:lstStyle/>
          <a:p>
            <a:pPr lvl="0">
              <a:defRPr sz="1800"/>
            </a:pPr>
            <a:r>
              <a:rPr sz="3200"/>
              <a:t>Overview of proposed p802.3bv project</a:t>
            </a:r>
          </a:p>
          <a:p>
            <a:pPr lvl="0">
              <a:defRPr sz="1800"/>
            </a:pPr>
            <a:r>
              <a:rPr sz="3200"/>
              <a:t>Technical / Economic Feasibility</a:t>
            </a:r>
          </a:p>
          <a:p>
            <a:pPr lvl="0">
              <a:defRPr sz="1800"/>
            </a:pPr>
            <a:r>
              <a:rPr sz="3200"/>
              <a:t>Home networking market </a:t>
            </a:r>
          </a:p>
          <a:p>
            <a:pPr lvl="0">
              <a:defRPr sz="1800"/>
            </a:pPr>
            <a:r>
              <a:rPr sz="3200"/>
              <a:t>Automotive market</a:t>
            </a:r>
          </a:p>
          <a:p>
            <a:pPr lvl="0">
              <a:defRPr sz="1800"/>
            </a:pPr>
            <a:r>
              <a:rPr sz="3200"/>
              <a:t>Industrial market</a:t>
            </a:r>
          </a:p>
          <a:p>
            <a:pPr lvl="0">
              <a:defRPr sz="1800"/>
            </a:pPr>
            <a:r>
              <a:rPr sz="3200"/>
              <a:t>Support</a:t>
            </a:r>
          </a:p>
          <a:p>
            <a:pPr lvl="0">
              <a:defRPr sz="1800"/>
            </a:pPr>
            <a:r>
              <a:rPr sz="3200"/>
              <a:t>Summary and questions</a:t>
            </a:r>
          </a:p>
        </p:txBody>
      </p:sp>
      <p:sp>
        <p:nvSpPr>
          <p:cNvPr id="64" name="Shape 6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3</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p:cNvSpPr>
          <p:nvPr>
            <p:ph type="title"/>
          </p:nvPr>
        </p:nvSpPr>
        <p:spPr>
          <a:xfrm>
            <a:off x="457200" y="274638"/>
            <a:ext cx="8229600" cy="1143001"/>
          </a:xfrm>
          <a:prstGeom prst="rect">
            <a:avLst/>
          </a:prstGeom>
        </p:spPr>
        <p:txBody>
          <a:bodyPr/>
          <a:lstStyle/>
          <a:p>
            <a:pPr lvl="0">
              <a:defRPr sz="1800"/>
            </a:pPr>
            <a:r>
              <a:rPr sz="4400" dirty="0"/>
              <a:t>VDE proposal performance</a:t>
            </a:r>
          </a:p>
        </p:txBody>
      </p:sp>
      <p:sp>
        <p:nvSpPr>
          <p:cNvPr id="192" name="Shape 192"/>
          <p:cNvSpPr>
            <a:spLocks noGrp="1"/>
          </p:cNvSpPr>
          <p:nvPr>
            <p:ph type="body" idx="1"/>
          </p:nvPr>
        </p:nvSpPr>
        <p:spPr>
          <a:xfrm>
            <a:off x="359217" y="1586970"/>
            <a:ext cx="8608381" cy="4525963"/>
          </a:xfrm>
          <a:prstGeom prst="rect">
            <a:avLst/>
          </a:prstGeom>
        </p:spPr>
        <p:txBody>
          <a:bodyPr/>
          <a:lstStyle/>
          <a:p>
            <a:pPr marL="300037" lvl="0" indent="-300037">
              <a:spcBef>
                <a:spcPts val="600"/>
              </a:spcBef>
              <a:defRPr sz="1800"/>
            </a:pPr>
            <a:r>
              <a:rPr sz="2800" dirty="0"/>
              <a:t>Sensitivity –19.0 dBm at </a:t>
            </a:r>
            <a:r>
              <a:rPr lang="en-US" sz="2800" dirty="0" smtClean="0"/>
              <a:t>o</a:t>
            </a:r>
            <a:r>
              <a:rPr sz="2800" dirty="0" smtClean="0"/>
              <a:t>utput </a:t>
            </a:r>
            <a:r>
              <a:rPr sz="2800" dirty="0"/>
              <a:t>of the </a:t>
            </a:r>
            <a:r>
              <a:rPr sz="2800" dirty="0" smtClean="0"/>
              <a:t>fib</a:t>
            </a:r>
            <a:r>
              <a:rPr lang="en-US" sz="2800" dirty="0" smtClean="0"/>
              <a:t>er</a:t>
            </a:r>
            <a:r>
              <a:rPr sz="2800" dirty="0" smtClean="0"/>
              <a:t> </a:t>
            </a:r>
            <a:r>
              <a:rPr sz="2800" dirty="0"/>
              <a:t>for BER 10</a:t>
            </a:r>
            <a:r>
              <a:rPr sz="2800" baseline="30000" dirty="0"/>
              <a:t>-12 </a:t>
            </a:r>
            <a:r>
              <a:rPr sz="2800" dirty="0"/>
              <a:t>&amp; 50 m. (</a:t>
            </a:r>
            <a:r>
              <a:rPr sz="2000" dirty="0"/>
              <a:t>Compromise between vendors</a:t>
            </a:r>
            <a:r>
              <a:rPr sz="2800" dirty="0"/>
              <a:t>)</a:t>
            </a:r>
          </a:p>
          <a:p>
            <a:pPr marL="300037" lvl="0" indent="-300037">
              <a:spcBef>
                <a:spcPts val="600"/>
              </a:spcBef>
              <a:defRPr sz="1800"/>
            </a:pPr>
            <a:r>
              <a:rPr sz="2800" dirty="0"/>
              <a:t>Latency of 25 us</a:t>
            </a:r>
          </a:p>
          <a:p>
            <a:pPr marL="300037" lvl="0" indent="-300037">
              <a:spcBef>
                <a:spcPts val="600"/>
              </a:spcBef>
              <a:defRPr sz="1800"/>
            </a:pPr>
            <a:r>
              <a:rPr sz="2800" dirty="0"/>
              <a:t>Overhead of Headers, Pilots and encapsulation: 3.5%</a:t>
            </a:r>
          </a:p>
          <a:p>
            <a:pPr marL="300037" lvl="0" indent="-300037">
              <a:spcBef>
                <a:spcPts val="600"/>
              </a:spcBef>
              <a:defRPr sz="1800"/>
            </a:pPr>
            <a:r>
              <a:rPr sz="2800" dirty="0" smtClean="0"/>
              <a:t>Multi</a:t>
            </a:r>
            <a:r>
              <a:rPr lang="en-US" sz="2800" dirty="0" smtClean="0"/>
              <a:t>-</a:t>
            </a:r>
            <a:r>
              <a:rPr sz="2800" dirty="0" smtClean="0"/>
              <a:t>protocol </a:t>
            </a:r>
            <a:r>
              <a:rPr sz="2800" dirty="0"/>
              <a:t>encapsulation</a:t>
            </a:r>
          </a:p>
          <a:p>
            <a:pPr marL="300037" lvl="0" indent="-300037">
              <a:spcBef>
                <a:spcPts val="600"/>
              </a:spcBef>
              <a:defRPr sz="1800"/>
            </a:pPr>
            <a:r>
              <a:rPr sz="2800" dirty="0"/>
              <a:t>Complexity:</a:t>
            </a:r>
          </a:p>
          <a:p>
            <a:pPr marL="702128" lvl="1" indent="-244928">
              <a:spcBef>
                <a:spcPts val="500"/>
              </a:spcBef>
              <a:defRPr sz="1800"/>
            </a:pPr>
            <a:r>
              <a:rPr sz="2400" dirty="0"/>
              <a:t>50% of average 1000BASE-T implementation</a:t>
            </a:r>
            <a:endParaRPr sz="2800" dirty="0"/>
          </a:p>
          <a:p>
            <a:pPr marL="300037" lvl="0" indent="-300037">
              <a:spcBef>
                <a:spcPts val="600"/>
              </a:spcBef>
              <a:defRPr sz="1800"/>
            </a:pPr>
            <a:r>
              <a:rPr lang="en-US" sz="2800" dirty="0" smtClean="0"/>
              <a:t>Royalty f</a:t>
            </a:r>
            <a:r>
              <a:rPr sz="2800" dirty="0" smtClean="0"/>
              <a:t>ree </a:t>
            </a:r>
            <a:r>
              <a:rPr sz="2800" dirty="0"/>
              <a:t>license LOA from KDPOF</a:t>
            </a:r>
          </a:p>
        </p:txBody>
      </p:sp>
      <p:sp>
        <p:nvSpPr>
          <p:cNvPr id="193" name="Shape 19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30</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p:cNvSpPr>
          <p:nvPr>
            <p:ph type="title"/>
          </p:nvPr>
        </p:nvSpPr>
        <p:spPr>
          <a:xfrm>
            <a:off x="722312" y="4689116"/>
            <a:ext cx="7772401" cy="1362076"/>
          </a:xfrm>
          <a:prstGeom prst="rect">
            <a:avLst/>
          </a:prstGeom>
        </p:spPr>
        <p:txBody>
          <a:bodyPr/>
          <a:lstStyle/>
          <a:p>
            <a:pPr lvl="0">
              <a:defRPr sz="1800" b="0" cap="none"/>
            </a:pPr>
            <a:r>
              <a:rPr sz="4000" b="1" cap="all"/>
              <a:t>Home Network market</a:t>
            </a:r>
          </a:p>
        </p:txBody>
      </p:sp>
      <p:sp>
        <p:nvSpPr>
          <p:cNvPr id="260" name="Shape 260"/>
          <p:cNvSpPr>
            <a:spLocks noGrp="1"/>
          </p:cNvSpPr>
          <p:nvPr>
            <p:ph type="body" idx="1"/>
          </p:nvPr>
        </p:nvSpPr>
        <p:spPr>
          <a:xfrm>
            <a:off x="722312" y="500280"/>
            <a:ext cx="7772401" cy="3906622"/>
          </a:xfrm>
          <a:prstGeom prst="rect">
            <a:avLst/>
          </a:prstGeom>
        </p:spPr>
        <p:txBody>
          <a:bodyPr/>
          <a:lstStyle/>
          <a:p>
            <a:pPr marL="342900" lvl="0" indent="-342900">
              <a:buSzPct val="100000"/>
              <a:buFont typeface="Arial"/>
              <a:buChar char="•"/>
              <a:defRPr sz="1800">
                <a:solidFill>
                  <a:srgbClr val="000000"/>
                </a:solidFill>
              </a:defRPr>
            </a:pPr>
            <a:r>
              <a:rPr lang="en-GB" sz="2000" dirty="0" smtClean="0">
                <a:solidFill>
                  <a:srgbClr val="888888"/>
                </a:solidFill>
              </a:rPr>
              <a:t>Bandwidth requirements on the Home Network</a:t>
            </a:r>
          </a:p>
          <a:p>
            <a:pPr marL="342900" lvl="0" indent="-342900">
              <a:buSzPct val="100000"/>
              <a:buFont typeface="Arial"/>
              <a:buChar char="•"/>
              <a:defRPr sz="1800">
                <a:solidFill>
                  <a:srgbClr val="000000"/>
                </a:solidFill>
              </a:defRPr>
            </a:pPr>
            <a:r>
              <a:rPr lang="en-GB" sz="2000" dirty="0" err="1" smtClean="0">
                <a:solidFill>
                  <a:srgbClr val="888888"/>
                </a:solidFill>
              </a:rPr>
              <a:t>WiFi</a:t>
            </a:r>
            <a:r>
              <a:rPr lang="en-GB" sz="2000" dirty="0" smtClean="0">
                <a:solidFill>
                  <a:srgbClr val="888888"/>
                </a:solidFill>
              </a:rPr>
              <a:t> &amp; PLC limitations</a:t>
            </a:r>
          </a:p>
          <a:p>
            <a:pPr marL="342900" lvl="0" indent="-342900">
              <a:buSzPct val="100000"/>
              <a:buFont typeface="Arial"/>
              <a:buChar char="•"/>
              <a:defRPr sz="1800">
                <a:solidFill>
                  <a:srgbClr val="000000"/>
                </a:solidFill>
              </a:defRPr>
            </a:pPr>
            <a:r>
              <a:rPr lang="en-GB" sz="2000" dirty="0" smtClean="0">
                <a:solidFill>
                  <a:srgbClr val="888888"/>
                </a:solidFill>
              </a:rPr>
              <a:t>Benefits of POF in the Home Network</a:t>
            </a:r>
          </a:p>
          <a:p>
            <a:pPr marL="342900" lvl="0" indent="-342900">
              <a:buSzPct val="100000"/>
              <a:buFont typeface="Arial"/>
              <a:buChar char="•"/>
              <a:defRPr sz="1800">
                <a:solidFill>
                  <a:srgbClr val="000000"/>
                </a:solidFill>
              </a:defRPr>
            </a:pPr>
            <a:r>
              <a:rPr lang="en-GB" sz="2000" dirty="0" smtClean="0">
                <a:solidFill>
                  <a:srgbClr val="888888"/>
                </a:solidFill>
              </a:rPr>
              <a:t>Length requirements</a:t>
            </a:r>
          </a:p>
          <a:p>
            <a:pPr marL="342900" lvl="0" indent="-342900">
              <a:buSzPct val="100000"/>
              <a:buFont typeface="Arial"/>
              <a:buChar char="•"/>
              <a:defRPr sz="1800">
                <a:solidFill>
                  <a:srgbClr val="000000"/>
                </a:solidFill>
              </a:defRPr>
            </a:pPr>
            <a:r>
              <a:rPr lang="en-GB" sz="2000" dirty="0" smtClean="0">
                <a:solidFill>
                  <a:srgbClr val="888888"/>
                </a:solidFill>
              </a:rPr>
              <a:t>POF installation examples</a:t>
            </a:r>
          </a:p>
          <a:p>
            <a:pPr marL="342900" lvl="0" indent="-342900">
              <a:buSzPct val="100000"/>
              <a:buFont typeface="Arial"/>
              <a:buChar char="•"/>
              <a:defRPr sz="1800">
                <a:solidFill>
                  <a:srgbClr val="000000"/>
                </a:solidFill>
              </a:defRPr>
            </a:pPr>
            <a:r>
              <a:rPr lang="en-GB" sz="2000" dirty="0" smtClean="0">
                <a:solidFill>
                  <a:srgbClr val="888888"/>
                </a:solidFill>
              </a:rPr>
              <a:t>POF as backhaul</a:t>
            </a:r>
          </a:p>
          <a:p>
            <a:pPr marL="342900" lvl="0" indent="-342900">
              <a:buSzPct val="100000"/>
              <a:buFont typeface="Arial"/>
              <a:buChar char="•"/>
              <a:defRPr sz="1800">
                <a:solidFill>
                  <a:srgbClr val="000000"/>
                </a:solidFill>
              </a:defRPr>
            </a:pPr>
            <a:r>
              <a:rPr lang="en-GB" sz="2000" dirty="0" smtClean="0">
                <a:solidFill>
                  <a:srgbClr val="888888"/>
                </a:solidFill>
              </a:rPr>
              <a:t>European Home Network study</a:t>
            </a:r>
          </a:p>
          <a:p>
            <a:pPr marL="342900" lvl="0" indent="-342900">
              <a:buSzPct val="100000"/>
              <a:buFont typeface="Arial"/>
              <a:buChar char="•"/>
              <a:defRPr sz="1800">
                <a:solidFill>
                  <a:srgbClr val="000000"/>
                </a:solidFill>
              </a:defRPr>
            </a:pPr>
            <a:r>
              <a:rPr lang="en-GB" sz="2000" dirty="0" smtClean="0">
                <a:solidFill>
                  <a:srgbClr val="888888"/>
                </a:solidFill>
              </a:rPr>
              <a:t>Other Market examples</a:t>
            </a:r>
          </a:p>
          <a:p>
            <a:pPr marL="342900" lvl="0" indent="-342900">
              <a:buSzPct val="100000"/>
              <a:buFont typeface="Arial"/>
              <a:buChar char="•"/>
              <a:defRPr sz="1800">
                <a:solidFill>
                  <a:srgbClr val="000000"/>
                </a:solidFill>
              </a:defRPr>
            </a:pPr>
            <a:r>
              <a:rPr lang="en-GB" sz="2000" dirty="0" smtClean="0">
                <a:solidFill>
                  <a:srgbClr val="888888"/>
                </a:solidFill>
              </a:rPr>
              <a:t>Conclusions</a:t>
            </a:r>
            <a:endParaRPr lang="en-GB" sz="2000" dirty="0">
              <a:solidFill>
                <a:srgbClr val="888888"/>
              </a:solidFill>
            </a:endParaRPr>
          </a:p>
        </p:txBody>
      </p:sp>
      <p:sp>
        <p:nvSpPr>
          <p:cNvPr id="261" name="Shape 261"/>
          <p:cNvSpPr>
            <a:spLocks noGrp="1"/>
          </p:cNvSpPr>
          <p:nvPr>
            <p:ph type="sldNum" sz="quarter" idx="2"/>
          </p:nvPr>
        </p:nvSpPr>
        <p:spPr>
          <a:xfrm>
            <a:off x="6553200" y="6404292"/>
            <a:ext cx="2133600" cy="269241"/>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888888"/>
                </a:solidFill>
              </a:rPr>
              <a:t>31</a:t>
            </a:fld>
            <a:endParaRPr sz="1200">
              <a:solidFill>
                <a:srgbClr val="888888"/>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p:cNvSpPr>
          <p:nvPr>
            <p:ph type="body" idx="1"/>
          </p:nvPr>
        </p:nvSpPr>
        <p:spPr>
          <a:xfrm>
            <a:off x="457200" y="1747623"/>
            <a:ext cx="8229600" cy="4525963"/>
          </a:xfrm>
          <a:prstGeom prst="rect">
            <a:avLst/>
          </a:prstGeom>
        </p:spPr>
        <p:txBody>
          <a:bodyPr>
            <a:normAutofit/>
          </a:bodyPr>
          <a:lstStyle/>
          <a:p>
            <a:pPr marL="295603" lvl="0" indent="-295603">
              <a:lnSpc>
                <a:spcPct val="80000"/>
              </a:lnSpc>
              <a:spcBef>
                <a:spcPts val="600"/>
              </a:spcBef>
              <a:defRPr sz="1800"/>
            </a:pPr>
            <a:r>
              <a:rPr lang="en-GB" sz="2500" dirty="0" smtClean="0"/>
              <a:t>FTTH and other broadband access technologies offers increasing access speeds</a:t>
            </a:r>
          </a:p>
          <a:p>
            <a:pPr marL="342900" lvl="1" indent="-342900">
              <a:lnSpc>
                <a:spcPct val="80000"/>
              </a:lnSpc>
              <a:spcBef>
                <a:spcPts val="600"/>
              </a:spcBef>
              <a:buChar char="•"/>
              <a:defRPr sz="1800"/>
            </a:pPr>
            <a:r>
              <a:rPr lang="en-GB" sz="2500" dirty="0" smtClean="0"/>
              <a:t>Smart Home </a:t>
            </a:r>
            <a:r>
              <a:rPr lang="en-GB" sz="2500" dirty="0" smtClean="0"/>
              <a:t>services is pushing the required Home Network speed beyond 100 Mbps</a:t>
            </a:r>
          </a:p>
          <a:p>
            <a:pPr marL="778329" lvl="2" indent="-342900">
              <a:lnSpc>
                <a:spcPct val="80000"/>
              </a:lnSpc>
              <a:spcBef>
                <a:spcPts val="600"/>
              </a:spcBef>
              <a:defRPr sz="1800"/>
            </a:pPr>
            <a:r>
              <a:rPr lang="en-GB" sz="2500" dirty="0" smtClean="0"/>
              <a:t>“All in the cloud”</a:t>
            </a:r>
          </a:p>
          <a:p>
            <a:pPr marL="778329" lvl="2" indent="-342900">
              <a:lnSpc>
                <a:spcPct val="80000"/>
              </a:lnSpc>
              <a:spcBef>
                <a:spcPts val="600"/>
              </a:spcBef>
              <a:defRPr sz="1800"/>
            </a:pPr>
            <a:r>
              <a:rPr lang="en-GB" sz="2500" dirty="0" smtClean="0"/>
              <a:t>VPN – remote working</a:t>
            </a:r>
          </a:p>
          <a:p>
            <a:pPr marL="778329" lvl="2" indent="-342900">
              <a:lnSpc>
                <a:spcPct val="80000"/>
              </a:lnSpc>
              <a:spcBef>
                <a:spcPts val="600"/>
              </a:spcBef>
              <a:defRPr sz="1800"/>
            </a:pPr>
            <a:r>
              <a:rPr lang="en-GB" sz="2500" dirty="0"/>
              <a:t>4K video, multi-room DVR</a:t>
            </a:r>
          </a:p>
          <a:p>
            <a:pPr marL="778329" lvl="2" indent="-342900">
              <a:lnSpc>
                <a:spcPct val="80000"/>
              </a:lnSpc>
              <a:spcBef>
                <a:spcPts val="600"/>
              </a:spcBef>
              <a:defRPr sz="1800"/>
            </a:pPr>
            <a:r>
              <a:rPr lang="en-GB" sz="2500" dirty="0"/>
              <a:t>high speed Internet, Internet of things…</a:t>
            </a:r>
          </a:p>
          <a:p>
            <a:pPr marL="295603" lvl="0" indent="-295603">
              <a:lnSpc>
                <a:spcPct val="80000"/>
              </a:lnSpc>
              <a:spcBef>
                <a:spcPts val="600"/>
              </a:spcBef>
              <a:defRPr sz="1800"/>
            </a:pPr>
            <a:endParaRPr lang="en-GB" sz="2500" dirty="0" smtClean="0"/>
          </a:p>
          <a:p>
            <a:pPr marL="295603" lvl="0" indent="-295603">
              <a:lnSpc>
                <a:spcPct val="80000"/>
              </a:lnSpc>
              <a:spcBef>
                <a:spcPts val="600"/>
              </a:spcBef>
              <a:defRPr sz="1800"/>
            </a:pPr>
            <a:r>
              <a:rPr lang="en-GB" sz="2500" dirty="0" smtClean="0"/>
              <a:t>Gigabit Ethernet assures </a:t>
            </a:r>
            <a:r>
              <a:rPr lang="en-GB" sz="2500" dirty="0" smtClean="0"/>
              <a:t>t</a:t>
            </a:r>
            <a:r>
              <a:rPr lang="en-GB" sz="2500" dirty="0" smtClean="0"/>
              <a:t>he home network</a:t>
            </a:r>
            <a:r>
              <a:rPr lang="en-GB" sz="2500" dirty="0" smtClean="0"/>
              <a:t> will not be</a:t>
            </a:r>
            <a:r>
              <a:rPr lang="en-GB" sz="2500" dirty="0" smtClean="0"/>
              <a:t> a bottleneck</a:t>
            </a:r>
            <a:endParaRPr lang="en-GB" sz="2500" dirty="0"/>
          </a:p>
        </p:txBody>
      </p:sp>
      <p:sp>
        <p:nvSpPr>
          <p:cNvPr id="270" name="Shape 270"/>
          <p:cNvSpPr>
            <a:spLocks noGrp="1"/>
          </p:cNvSpPr>
          <p:nvPr>
            <p:ph type="title"/>
          </p:nvPr>
        </p:nvSpPr>
        <p:spPr>
          <a:xfrm>
            <a:off x="457200" y="274638"/>
            <a:ext cx="8229600" cy="1143001"/>
          </a:xfrm>
          <a:prstGeom prst="rect">
            <a:avLst/>
          </a:prstGeom>
        </p:spPr>
        <p:txBody>
          <a:bodyPr/>
          <a:lstStyle>
            <a:lvl1pPr defTabSz="397763">
              <a:defRPr sz="3393"/>
            </a:lvl1pPr>
          </a:lstStyle>
          <a:p>
            <a:pPr lvl="0">
              <a:defRPr sz="1800"/>
            </a:pPr>
            <a:r>
              <a:rPr sz="3393" dirty="0"/>
              <a:t>Bandwidth requirements on the home network</a:t>
            </a:r>
          </a:p>
        </p:txBody>
      </p:sp>
      <p:sp>
        <p:nvSpPr>
          <p:cNvPr id="271" name="Shape 27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32</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p:cNvSpPr>
          <p:nvPr>
            <p:ph type="title"/>
          </p:nvPr>
        </p:nvSpPr>
        <p:spPr>
          <a:xfrm>
            <a:off x="457200" y="274638"/>
            <a:ext cx="8229600" cy="1143001"/>
          </a:xfrm>
          <a:prstGeom prst="rect">
            <a:avLst/>
          </a:prstGeom>
        </p:spPr>
        <p:txBody>
          <a:bodyPr/>
          <a:lstStyle/>
          <a:p>
            <a:pPr lvl="0">
              <a:defRPr sz="1800"/>
            </a:pPr>
            <a:r>
              <a:rPr sz="4400"/>
              <a:t>WiFi &amp; PLC limitations</a:t>
            </a:r>
          </a:p>
        </p:txBody>
      </p:sp>
      <p:sp>
        <p:nvSpPr>
          <p:cNvPr id="274" name="Shape 274"/>
          <p:cNvSpPr>
            <a:spLocks noGrp="1"/>
          </p:cNvSpPr>
          <p:nvPr>
            <p:ph type="body" idx="1"/>
          </p:nvPr>
        </p:nvSpPr>
        <p:spPr>
          <a:xfrm>
            <a:off x="457200" y="1600200"/>
            <a:ext cx="8229600" cy="4736675"/>
          </a:xfrm>
          <a:prstGeom prst="rect">
            <a:avLst/>
          </a:prstGeom>
        </p:spPr>
        <p:txBody>
          <a:bodyPr>
            <a:normAutofit lnSpcReduction="10000"/>
          </a:bodyPr>
          <a:lstStyle/>
          <a:p>
            <a:pPr marL="339470" lvl="0" indent="-339470" defTabSz="452627">
              <a:lnSpc>
                <a:spcPct val="80000"/>
              </a:lnSpc>
              <a:spcBef>
                <a:spcPts val="600"/>
              </a:spcBef>
              <a:defRPr sz="1800"/>
            </a:pPr>
            <a:r>
              <a:rPr sz="2871" dirty="0"/>
              <a:t>In many households (E.g., Europe, </a:t>
            </a:r>
            <a:r>
              <a:rPr sz="2871" dirty="0" smtClean="0"/>
              <a:t>Lat</a:t>
            </a:r>
            <a:r>
              <a:rPr lang="es-ES_tradnl" sz="2871" dirty="0" smtClean="0"/>
              <a:t>in A</a:t>
            </a:r>
            <a:r>
              <a:rPr sz="2871" dirty="0" smtClean="0"/>
              <a:t>m</a:t>
            </a:r>
            <a:r>
              <a:rPr lang="es-ES_tradnl" sz="2871" dirty="0" err="1" smtClean="0"/>
              <a:t>erica</a:t>
            </a:r>
            <a:r>
              <a:rPr sz="2871" dirty="0" smtClean="0"/>
              <a:t>, etc</a:t>
            </a:r>
            <a:r>
              <a:rPr lang="en-US" sz="2871" dirty="0" smtClean="0"/>
              <a:t>.</a:t>
            </a:r>
            <a:r>
              <a:rPr sz="2871" dirty="0" smtClean="0"/>
              <a:t>)</a:t>
            </a:r>
            <a:r>
              <a:rPr sz="2871" dirty="0"/>
              <a:t>, neither Wi-Fi nor Power Line Communications (PLC) are able to provide high speeds with full house </a:t>
            </a:r>
            <a:r>
              <a:rPr sz="2871" dirty="0" smtClean="0"/>
              <a:t>coverage</a:t>
            </a:r>
            <a:endParaRPr lang="es-ES_tradnl" sz="2871" dirty="0" smtClean="0"/>
          </a:p>
          <a:p>
            <a:pPr marL="339470" lvl="0" indent="-339470" defTabSz="452627">
              <a:lnSpc>
                <a:spcPct val="80000"/>
              </a:lnSpc>
              <a:spcBef>
                <a:spcPts val="600"/>
              </a:spcBef>
              <a:defRPr sz="1800"/>
            </a:pPr>
            <a:r>
              <a:rPr lang="en-GB" sz="2871" dirty="0" err="1" smtClean="0"/>
              <a:t>WiFi</a:t>
            </a:r>
            <a:endParaRPr lang="en-GB" sz="2871" dirty="0" smtClean="0"/>
          </a:p>
          <a:p>
            <a:pPr marL="735520" lvl="1" indent="-282892" defTabSz="452627">
              <a:lnSpc>
                <a:spcPct val="80000"/>
              </a:lnSpc>
              <a:spcBef>
                <a:spcPts val="500"/>
              </a:spcBef>
              <a:defRPr sz="1800"/>
            </a:pPr>
            <a:r>
              <a:rPr lang="en-GB" sz="2475" dirty="0" smtClean="0"/>
              <a:t>Additional attenuation in brick houses over wooden ones is around 3.5dB per wall and 12 dB per floor. (ITU-R M.1225 Appendix 1 to annex 2)</a:t>
            </a:r>
          </a:p>
          <a:p>
            <a:pPr marL="735520" lvl="1" indent="-282892" defTabSz="452627">
              <a:lnSpc>
                <a:spcPct val="80000"/>
              </a:lnSpc>
              <a:spcBef>
                <a:spcPts val="500"/>
              </a:spcBef>
              <a:defRPr sz="1800"/>
            </a:pPr>
            <a:r>
              <a:rPr lang="en-GB" sz="2475" dirty="0" err="1" smtClean="0"/>
              <a:t>WiFi</a:t>
            </a:r>
            <a:r>
              <a:rPr lang="en-GB" sz="2475" dirty="0" smtClean="0"/>
              <a:t> channels are saturated in urban areas even with the new 5 GHz bands</a:t>
            </a:r>
            <a:endParaRPr lang="en-GB" sz="2871" dirty="0" smtClean="0"/>
          </a:p>
          <a:p>
            <a:pPr marL="339470" lvl="0" indent="-339470" defTabSz="452627">
              <a:lnSpc>
                <a:spcPct val="80000"/>
              </a:lnSpc>
              <a:spcBef>
                <a:spcPts val="600"/>
              </a:spcBef>
              <a:defRPr sz="1800"/>
            </a:pPr>
            <a:r>
              <a:rPr lang="en-GB" sz="2871" dirty="0" smtClean="0"/>
              <a:t>PLC</a:t>
            </a:r>
          </a:p>
          <a:p>
            <a:pPr marL="735520" lvl="1" indent="-282892" defTabSz="452627">
              <a:lnSpc>
                <a:spcPct val="80000"/>
              </a:lnSpc>
              <a:spcBef>
                <a:spcPts val="500"/>
              </a:spcBef>
              <a:defRPr sz="1800"/>
            </a:pPr>
            <a:r>
              <a:rPr lang="en-GB" sz="2475" dirty="0" smtClean="0"/>
              <a:t>Noisy PLC limits speed and robustness</a:t>
            </a:r>
          </a:p>
          <a:p>
            <a:pPr marL="735520" lvl="1" indent="-282892" defTabSz="452627">
              <a:lnSpc>
                <a:spcPct val="80000"/>
              </a:lnSpc>
              <a:spcBef>
                <a:spcPts val="500"/>
              </a:spcBef>
              <a:defRPr sz="1800"/>
            </a:pPr>
            <a:r>
              <a:rPr lang="en-GB" sz="2475" dirty="0" smtClean="0"/>
              <a:t>Many ISPs stopped offering PLC due to unpredictable quality</a:t>
            </a:r>
          </a:p>
          <a:p>
            <a:pPr marL="339470" lvl="0" indent="-339470" defTabSz="452627">
              <a:lnSpc>
                <a:spcPct val="80000"/>
              </a:lnSpc>
              <a:spcBef>
                <a:spcPts val="600"/>
              </a:spcBef>
              <a:defRPr sz="1800"/>
            </a:pPr>
            <a:endParaRPr sz="2475" dirty="0"/>
          </a:p>
        </p:txBody>
      </p:sp>
      <p:sp>
        <p:nvSpPr>
          <p:cNvPr id="275" name="Shape 27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33</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p:cNvSpPr>
          <p:nvPr>
            <p:ph type="title"/>
          </p:nvPr>
        </p:nvSpPr>
        <p:spPr>
          <a:xfrm>
            <a:off x="457200" y="274638"/>
            <a:ext cx="8229600" cy="1143001"/>
          </a:xfrm>
          <a:prstGeom prst="rect">
            <a:avLst/>
          </a:prstGeom>
        </p:spPr>
        <p:txBody>
          <a:bodyPr/>
          <a:lstStyle>
            <a:lvl1pPr>
              <a:defRPr sz="3900"/>
            </a:lvl1pPr>
          </a:lstStyle>
          <a:p>
            <a:pPr lvl="0">
              <a:defRPr sz="1800"/>
            </a:pPr>
            <a:r>
              <a:rPr sz="3900" dirty="0"/>
              <a:t>Benefits of POF in the Home Network</a:t>
            </a:r>
          </a:p>
        </p:txBody>
      </p:sp>
      <p:sp>
        <p:nvSpPr>
          <p:cNvPr id="264" name="Shape 264"/>
          <p:cNvSpPr>
            <a:spLocks noGrp="1"/>
          </p:cNvSpPr>
          <p:nvPr>
            <p:ph type="body" idx="1"/>
          </p:nvPr>
        </p:nvSpPr>
        <p:spPr>
          <a:xfrm>
            <a:off x="457200" y="1600200"/>
            <a:ext cx="8229600" cy="4525963"/>
          </a:xfrm>
          <a:prstGeom prst="rect">
            <a:avLst/>
          </a:prstGeom>
        </p:spPr>
        <p:txBody>
          <a:bodyPr/>
          <a:lstStyle/>
          <a:p>
            <a:pPr lvl="0">
              <a:lnSpc>
                <a:spcPct val="90000"/>
              </a:lnSpc>
              <a:spcBef>
                <a:spcPts val="600"/>
              </a:spcBef>
              <a:defRPr sz="1800"/>
            </a:pPr>
            <a:r>
              <a:rPr sz="2900" dirty="0"/>
              <a:t>Easy to install</a:t>
            </a:r>
          </a:p>
          <a:p>
            <a:pPr marL="742950" lvl="1" indent="-285750">
              <a:lnSpc>
                <a:spcPct val="90000"/>
              </a:lnSpc>
              <a:spcBef>
                <a:spcPts val="600"/>
              </a:spcBef>
              <a:defRPr sz="1800"/>
            </a:pPr>
            <a:r>
              <a:rPr sz="2500" dirty="0"/>
              <a:t>Low qualification </a:t>
            </a:r>
            <a:br>
              <a:rPr sz="2500" dirty="0"/>
            </a:br>
            <a:r>
              <a:rPr sz="2500" dirty="0"/>
              <a:t>or light training required</a:t>
            </a:r>
          </a:p>
          <a:p>
            <a:pPr marL="742950" lvl="1" indent="-285750">
              <a:lnSpc>
                <a:spcPct val="90000"/>
              </a:lnSpc>
              <a:spcBef>
                <a:spcPts val="600"/>
              </a:spcBef>
              <a:defRPr sz="1800"/>
            </a:pPr>
            <a:r>
              <a:rPr sz="2500" dirty="0" smtClean="0"/>
              <a:t>Connectorless </a:t>
            </a:r>
            <a:r>
              <a:rPr sz="2500" dirty="0"/>
              <a:t>option</a:t>
            </a:r>
          </a:p>
          <a:p>
            <a:pPr marL="742950" lvl="1" indent="-285750">
              <a:lnSpc>
                <a:spcPct val="90000"/>
              </a:lnSpc>
              <a:spcBef>
                <a:spcPts val="600"/>
              </a:spcBef>
              <a:defRPr sz="1800"/>
            </a:pPr>
            <a:r>
              <a:rPr sz="2500" dirty="0"/>
              <a:t>Cut and plug</a:t>
            </a:r>
          </a:p>
          <a:p>
            <a:pPr lvl="0">
              <a:lnSpc>
                <a:spcPct val="90000"/>
              </a:lnSpc>
              <a:spcBef>
                <a:spcPts val="600"/>
              </a:spcBef>
              <a:defRPr sz="1800"/>
            </a:pPr>
            <a:r>
              <a:rPr sz="2900" dirty="0"/>
              <a:t>Electro Magnetic Immune, Galvanic secure</a:t>
            </a:r>
          </a:p>
          <a:p>
            <a:pPr marL="742950" lvl="1" indent="-285750">
              <a:lnSpc>
                <a:spcPct val="90000"/>
              </a:lnSpc>
              <a:spcBef>
                <a:spcPts val="600"/>
              </a:spcBef>
              <a:defRPr sz="1800"/>
            </a:pPr>
            <a:r>
              <a:rPr sz="2500" dirty="0"/>
              <a:t>To be installed together with the mains</a:t>
            </a:r>
          </a:p>
          <a:p>
            <a:pPr marL="742950" lvl="1" indent="-285750">
              <a:lnSpc>
                <a:spcPct val="90000"/>
              </a:lnSpc>
              <a:spcBef>
                <a:spcPts val="600"/>
              </a:spcBef>
              <a:defRPr sz="1800"/>
            </a:pPr>
            <a:r>
              <a:rPr sz="2500" dirty="0"/>
              <a:t>To be installed in houses with electrical noise problems</a:t>
            </a:r>
          </a:p>
          <a:p>
            <a:pPr lvl="0">
              <a:lnSpc>
                <a:spcPct val="90000"/>
              </a:lnSpc>
              <a:spcBef>
                <a:spcPts val="600"/>
              </a:spcBef>
              <a:defRPr sz="1800"/>
            </a:pPr>
            <a:r>
              <a:rPr sz="2900" dirty="0"/>
              <a:t>Flexible and robust</a:t>
            </a:r>
          </a:p>
        </p:txBody>
      </p:sp>
      <p:pic>
        <p:nvPicPr>
          <p:cNvPr id="265" name="image29.png"/>
          <p:cNvPicPr/>
          <p:nvPr/>
        </p:nvPicPr>
        <p:blipFill>
          <a:blip r:embed="rId2">
            <a:extLst/>
          </a:blip>
          <a:stretch>
            <a:fillRect/>
          </a:stretch>
        </p:blipFill>
        <p:spPr>
          <a:xfrm>
            <a:off x="4705543" y="1212395"/>
            <a:ext cx="4348654" cy="1840595"/>
          </a:xfrm>
          <a:prstGeom prst="rect">
            <a:avLst/>
          </a:prstGeom>
          <a:ln w="12700">
            <a:miter lim="400000"/>
          </a:ln>
        </p:spPr>
      </p:pic>
      <p:pic>
        <p:nvPicPr>
          <p:cNvPr id="266" name="image30.jpg" descr="LichtW_1.jpg"/>
          <p:cNvPicPr/>
          <p:nvPr/>
        </p:nvPicPr>
        <p:blipFill>
          <a:blip r:embed="rId3">
            <a:extLst/>
          </a:blip>
          <a:stretch>
            <a:fillRect/>
          </a:stretch>
        </p:blipFill>
        <p:spPr>
          <a:xfrm>
            <a:off x="5413914" y="5284156"/>
            <a:ext cx="3138610" cy="1284553"/>
          </a:xfrm>
          <a:prstGeom prst="rect">
            <a:avLst/>
          </a:prstGeom>
          <a:ln w="12700">
            <a:miter lim="400000"/>
          </a:ln>
        </p:spPr>
      </p:pic>
      <p:sp>
        <p:nvSpPr>
          <p:cNvPr id="267" name="Shape 26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34</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p:cNvSpPr>
          <p:nvPr>
            <p:ph type="title"/>
          </p:nvPr>
        </p:nvSpPr>
        <p:spPr>
          <a:xfrm>
            <a:off x="457200" y="274638"/>
            <a:ext cx="8229600" cy="1143001"/>
          </a:xfrm>
          <a:prstGeom prst="rect">
            <a:avLst/>
          </a:prstGeom>
        </p:spPr>
        <p:txBody>
          <a:bodyPr/>
          <a:lstStyle/>
          <a:p>
            <a:pPr lvl="0">
              <a:defRPr sz="1800"/>
            </a:pPr>
            <a:r>
              <a:rPr sz="4400" dirty="0"/>
              <a:t>Length requirements in HN</a:t>
            </a:r>
          </a:p>
        </p:txBody>
      </p:sp>
      <p:sp>
        <p:nvSpPr>
          <p:cNvPr id="278" name="Shape 278"/>
          <p:cNvSpPr>
            <a:spLocks noGrp="1"/>
          </p:cNvSpPr>
          <p:nvPr>
            <p:ph type="body" idx="1"/>
          </p:nvPr>
        </p:nvSpPr>
        <p:spPr>
          <a:xfrm>
            <a:off x="457200" y="1600200"/>
            <a:ext cx="8229600" cy="4525963"/>
          </a:xfrm>
          <a:prstGeom prst="rect">
            <a:avLst/>
          </a:prstGeom>
        </p:spPr>
        <p:txBody>
          <a:bodyPr/>
          <a:lstStyle/>
          <a:p>
            <a:pPr lvl="0">
              <a:defRPr sz="1800"/>
            </a:pPr>
            <a:r>
              <a:rPr sz="3200" dirty="0"/>
              <a:t>50 m covers worst cases for:</a:t>
            </a:r>
          </a:p>
          <a:p>
            <a:pPr marL="742950" lvl="1" indent="-285750">
              <a:spcBef>
                <a:spcPts val="600"/>
              </a:spcBef>
              <a:defRPr sz="1800"/>
            </a:pPr>
            <a:r>
              <a:rPr sz="2800" dirty="0"/>
              <a:t>Europe, Asia, Latin America and Africa</a:t>
            </a:r>
          </a:p>
          <a:p>
            <a:pPr marL="514350" lvl="0" indent="-457200">
              <a:defRPr sz="1800"/>
            </a:pPr>
            <a:r>
              <a:rPr sz="3200" dirty="0"/>
              <a:t>US and Canada</a:t>
            </a:r>
          </a:p>
          <a:p>
            <a:pPr marL="914400" lvl="1" indent="-457200">
              <a:spcBef>
                <a:spcPts val="600"/>
              </a:spcBef>
              <a:defRPr sz="1800"/>
            </a:pPr>
            <a:r>
              <a:rPr sz="2800" dirty="0" smtClean="0"/>
              <a:t>In </a:t>
            </a:r>
            <a:r>
              <a:rPr sz="2800" dirty="0"/>
              <a:t>big downtown areas, required lengths are similar to Europe </a:t>
            </a:r>
            <a:r>
              <a:rPr sz="2800" dirty="0" smtClean="0"/>
              <a:t>ones</a:t>
            </a:r>
            <a:endParaRPr lang="en-US" sz="2800" dirty="0" smtClean="0"/>
          </a:p>
          <a:p>
            <a:pPr marL="914400" lvl="1" indent="-457200">
              <a:spcBef>
                <a:spcPts val="600"/>
              </a:spcBef>
              <a:defRPr sz="1800"/>
            </a:pPr>
            <a:r>
              <a:rPr lang="en-US" sz="2800" dirty="0" smtClean="0"/>
              <a:t>50 m covers most HN length requirements</a:t>
            </a:r>
          </a:p>
          <a:p>
            <a:pPr marL="914400" lvl="1" indent="-457200">
              <a:spcBef>
                <a:spcPts val="600"/>
              </a:spcBef>
              <a:defRPr sz="1800"/>
            </a:pPr>
            <a:r>
              <a:rPr lang="en-US" sz="2800" dirty="0" smtClean="0"/>
              <a:t>What is </a:t>
            </a:r>
            <a:r>
              <a:rPr lang="en-US" sz="2800" dirty="0" smtClean="0"/>
              <a:t>a worst </a:t>
            </a:r>
            <a:r>
              <a:rPr lang="en-US" sz="2800" dirty="0" smtClean="0"/>
              <a:t>case is arguable</a:t>
            </a:r>
            <a:endParaRPr sz="2800" dirty="0"/>
          </a:p>
        </p:txBody>
      </p:sp>
      <p:sp>
        <p:nvSpPr>
          <p:cNvPr id="279" name="Shape 27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35</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p:cNvSpPr>
          <p:nvPr>
            <p:ph type="title"/>
          </p:nvPr>
        </p:nvSpPr>
        <p:spPr>
          <a:xfrm>
            <a:off x="457200" y="274638"/>
            <a:ext cx="8229600" cy="1143001"/>
          </a:xfrm>
          <a:prstGeom prst="rect">
            <a:avLst/>
          </a:prstGeom>
        </p:spPr>
        <p:txBody>
          <a:bodyPr/>
          <a:lstStyle>
            <a:lvl1pPr>
              <a:defRPr sz="3900"/>
            </a:lvl1pPr>
          </a:lstStyle>
          <a:p>
            <a:pPr lvl="0">
              <a:defRPr sz="1800"/>
            </a:pPr>
            <a:r>
              <a:rPr sz="3900" dirty="0"/>
              <a:t>Examples of POF installation at home</a:t>
            </a:r>
          </a:p>
        </p:txBody>
      </p:sp>
      <p:pic>
        <p:nvPicPr>
          <p:cNvPr id="282" name="image31.jpg" descr="Antenne-POF.jpg"/>
          <p:cNvPicPr/>
          <p:nvPr/>
        </p:nvPicPr>
        <p:blipFill>
          <a:blip r:embed="rId2">
            <a:extLst/>
          </a:blip>
          <a:stretch>
            <a:fillRect/>
          </a:stretch>
        </p:blipFill>
        <p:spPr>
          <a:xfrm>
            <a:off x="304245" y="1432694"/>
            <a:ext cx="2210275" cy="2208180"/>
          </a:xfrm>
          <a:prstGeom prst="rect">
            <a:avLst/>
          </a:prstGeom>
          <a:ln w="12700">
            <a:miter lim="400000"/>
          </a:ln>
        </p:spPr>
      </p:pic>
      <p:pic>
        <p:nvPicPr>
          <p:cNvPr id="283" name="image32.jpg" descr="IMG_1946 Kopie.jpg"/>
          <p:cNvPicPr/>
          <p:nvPr/>
        </p:nvPicPr>
        <p:blipFill>
          <a:blip r:embed="rId3">
            <a:extLst/>
          </a:blip>
          <a:stretch>
            <a:fillRect/>
          </a:stretch>
        </p:blipFill>
        <p:spPr>
          <a:xfrm>
            <a:off x="7047135" y="1417637"/>
            <a:ext cx="2096865" cy="4192487"/>
          </a:xfrm>
          <a:prstGeom prst="rect">
            <a:avLst/>
          </a:prstGeom>
          <a:ln w="12700">
            <a:miter lim="400000"/>
          </a:ln>
        </p:spPr>
      </p:pic>
      <p:pic>
        <p:nvPicPr>
          <p:cNvPr id="284" name="image33.jpg" descr="IMG_2293.JPG"/>
          <p:cNvPicPr/>
          <p:nvPr/>
        </p:nvPicPr>
        <p:blipFill>
          <a:blip r:embed="rId4">
            <a:extLst/>
          </a:blip>
          <a:stretch>
            <a:fillRect/>
          </a:stretch>
        </p:blipFill>
        <p:spPr>
          <a:xfrm>
            <a:off x="2380695" y="1356494"/>
            <a:ext cx="4728099" cy="3532276"/>
          </a:xfrm>
          <a:prstGeom prst="rect">
            <a:avLst/>
          </a:prstGeom>
          <a:ln w="12700">
            <a:miter lim="400000"/>
          </a:ln>
        </p:spPr>
      </p:pic>
      <p:pic>
        <p:nvPicPr>
          <p:cNvPr id="285" name="image34.png"/>
          <p:cNvPicPr/>
          <p:nvPr/>
        </p:nvPicPr>
        <p:blipFill>
          <a:blip r:embed="rId5">
            <a:extLst/>
          </a:blip>
          <a:stretch>
            <a:fillRect/>
          </a:stretch>
        </p:blipFill>
        <p:spPr>
          <a:xfrm>
            <a:off x="188783" y="4510409"/>
            <a:ext cx="2076451" cy="2057401"/>
          </a:xfrm>
          <a:prstGeom prst="rect">
            <a:avLst/>
          </a:prstGeom>
          <a:ln w="12700">
            <a:miter lim="400000"/>
          </a:ln>
        </p:spPr>
      </p:pic>
      <p:pic>
        <p:nvPicPr>
          <p:cNvPr id="286" name="image35.jpg" descr="OMS121 kl_in 2fach Schukodose_02.jpg"/>
          <p:cNvPicPr/>
          <p:nvPr/>
        </p:nvPicPr>
        <p:blipFill>
          <a:blip r:embed="rId6">
            <a:extLst/>
          </a:blip>
          <a:stretch>
            <a:fillRect/>
          </a:stretch>
        </p:blipFill>
        <p:spPr>
          <a:xfrm>
            <a:off x="2514519" y="5111974"/>
            <a:ext cx="2559985" cy="1385140"/>
          </a:xfrm>
          <a:prstGeom prst="rect">
            <a:avLst/>
          </a:prstGeom>
          <a:ln w="12700">
            <a:miter lim="400000"/>
          </a:ln>
        </p:spPr>
      </p:pic>
      <p:pic>
        <p:nvPicPr>
          <p:cNvPr id="287" name="image36.jpg" descr="Fussbodenleiste_05_kompr-web.JPG"/>
          <p:cNvPicPr/>
          <p:nvPr/>
        </p:nvPicPr>
        <p:blipFill>
          <a:blip r:embed="rId7">
            <a:extLst/>
          </a:blip>
          <a:stretch>
            <a:fillRect/>
          </a:stretch>
        </p:blipFill>
        <p:spPr>
          <a:xfrm>
            <a:off x="5263653" y="4934174"/>
            <a:ext cx="1657351" cy="1657351"/>
          </a:xfrm>
          <a:prstGeom prst="rect">
            <a:avLst/>
          </a:prstGeom>
          <a:ln w="12700">
            <a:miter lim="400000"/>
          </a:ln>
        </p:spPr>
      </p:pic>
      <p:sp>
        <p:nvSpPr>
          <p:cNvPr id="288" name="Shape 28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36</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sz="3600" dirty="0"/>
              <a:t>POF as a backhaul interconnecting devices and </a:t>
            </a:r>
            <a:r>
              <a:rPr lang="en-GB" sz="3600" dirty="0" err="1"/>
              <a:t>WiFi</a:t>
            </a:r>
            <a:r>
              <a:rPr lang="en-GB" sz="3600" dirty="0"/>
              <a:t> AP´</a:t>
            </a:r>
            <a:r>
              <a:rPr lang="en-GB" sz="3600" dirty="0" smtClean="0"/>
              <a:t>s</a:t>
            </a:r>
            <a:endParaRPr lang="en-GB" sz="3600" dirty="0"/>
          </a:p>
        </p:txBody>
      </p:sp>
      <p:sp>
        <p:nvSpPr>
          <p:cNvPr id="3" name="Marcador de texto 2"/>
          <p:cNvSpPr>
            <a:spLocks noGrp="1"/>
          </p:cNvSpPr>
          <p:nvPr>
            <p:ph type="body" idx="1"/>
          </p:nvPr>
        </p:nvSpPr>
        <p:spPr>
          <a:xfrm>
            <a:off x="457200" y="1600200"/>
            <a:ext cx="8229600" cy="1527012"/>
          </a:xfrm>
        </p:spPr>
        <p:txBody>
          <a:bodyPr>
            <a:normAutofit fontScale="62500" lnSpcReduction="20000"/>
          </a:bodyPr>
          <a:lstStyle/>
          <a:p>
            <a:r>
              <a:rPr lang="en-GB" dirty="0"/>
              <a:t>Optimal combinations of technologies: </a:t>
            </a:r>
            <a:r>
              <a:rPr lang="en-GB" dirty="0" err="1"/>
              <a:t>WiFi</a:t>
            </a:r>
            <a:r>
              <a:rPr lang="en-GB" dirty="0"/>
              <a:t> for mobility and Optical for broadband</a:t>
            </a:r>
          </a:p>
          <a:p>
            <a:r>
              <a:rPr lang="en-GB" dirty="0"/>
              <a:t>Enables minimal power </a:t>
            </a:r>
            <a:r>
              <a:rPr lang="en-GB" dirty="0" err="1"/>
              <a:t>WiFi</a:t>
            </a:r>
            <a:r>
              <a:rPr lang="en-GB" dirty="0"/>
              <a:t> AP´s tailored to optimal room coverage: Less cross-talk and radiation</a:t>
            </a:r>
          </a:p>
          <a:p>
            <a:r>
              <a:rPr lang="en-GB" dirty="0"/>
              <a:t>Distributes the broadband all over the home</a:t>
            </a:r>
          </a:p>
          <a:p>
            <a:endParaRPr lang="en-GB" dirty="0"/>
          </a:p>
        </p:txBody>
      </p:sp>
      <p:pic>
        <p:nvPicPr>
          <p:cNvPr id="4" name="Imagen 3"/>
          <p:cNvPicPr>
            <a:picLocks noChangeAspect="1"/>
          </p:cNvPicPr>
          <p:nvPr/>
        </p:nvPicPr>
        <p:blipFill>
          <a:blip r:embed="rId2"/>
          <a:stretch>
            <a:fillRect/>
          </a:stretch>
        </p:blipFill>
        <p:spPr>
          <a:xfrm>
            <a:off x="1744896" y="2943596"/>
            <a:ext cx="5407372" cy="3720110"/>
          </a:xfrm>
          <a:prstGeom prst="rect">
            <a:avLst/>
          </a:prstGeom>
        </p:spPr>
      </p:pic>
      <p:sp>
        <p:nvSpPr>
          <p:cNvPr id="5" name="Shape 296"/>
          <p:cNvSpPr>
            <a:spLocks noGrp="1"/>
          </p:cNvSpPr>
          <p:nvPr>
            <p:ph type="sldNum" sz="quarter" idx="2"/>
          </p:nvPr>
        </p:nvSpPr>
        <p:spPr>
          <a:xfrm>
            <a:off x="8092628" y="6583680"/>
            <a:ext cx="937072" cy="269241"/>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37</a:t>
            </a:fld>
            <a:endParaRPr sz="1200" dirty="0"/>
          </a:p>
        </p:txBody>
      </p:sp>
    </p:spTree>
    <p:extLst>
      <p:ext uri="{BB962C8B-B14F-4D97-AF65-F5344CB8AC3E}">
        <p14:creationId xmlns:p14="http://schemas.microsoft.com/office/powerpoint/2010/main" val="29081977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image37.png" descr="E:\Dropbox\Capturas de pantalla\POF\cifras\Captura de pantalla 2014-10-07 18.56.57.png"/>
          <p:cNvPicPr/>
          <p:nvPr/>
        </p:nvPicPr>
        <p:blipFill>
          <a:blip r:embed="rId2">
            <a:extLst/>
          </a:blip>
          <a:stretch>
            <a:fillRect/>
          </a:stretch>
        </p:blipFill>
        <p:spPr>
          <a:xfrm>
            <a:off x="3810000" y="3759200"/>
            <a:ext cx="5181600" cy="2593375"/>
          </a:xfrm>
          <a:prstGeom prst="rect">
            <a:avLst/>
          </a:prstGeom>
          <a:ln w="12700">
            <a:miter lim="400000"/>
          </a:ln>
        </p:spPr>
      </p:pic>
      <p:pic>
        <p:nvPicPr>
          <p:cNvPr id="291" name="image38.png" descr="E:\Dropbox\Capturas de pantalla\POF\cifras\Captura de pantalla 2014-10-07 18.53.44.png"/>
          <p:cNvPicPr/>
          <p:nvPr/>
        </p:nvPicPr>
        <p:blipFill>
          <a:blip r:embed="rId3">
            <a:extLst/>
          </a:blip>
          <a:stretch>
            <a:fillRect/>
          </a:stretch>
        </p:blipFill>
        <p:spPr>
          <a:xfrm>
            <a:off x="3748601" y="1295400"/>
            <a:ext cx="5213454" cy="2438400"/>
          </a:xfrm>
          <a:prstGeom prst="rect">
            <a:avLst/>
          </a:prstGeom>
          <a:ln w="12700">
            <a:miter lim="400000"/>
          </a:ln>
        </p:spPr>
      </p:pic>
      <p:sp>
        <p:nvSpPr>
          <p:cNvPr id="292" name="Shape 292"/>
          <p:cNvSpPr>
            <a:spLocks noGrp="1"/>
          </p:cNvSpPr>
          <p:nvPr>
            <p:ph type="body" idx="1"/>
          </p:nvPr>
        </p:nvSpPr>
        <p:spPr>
          <a:xfrm>
            <a:off x="114166" y="914400"/>
            <a:ext cx="8344034" cy="5458022"/>
          </a:xfrm>
          <a:prstGeom prst="rect">
            <a:avLst/>
          </a:prstGeom>
        </p:spPr>
        <p:txBody>
          <a:bodyPr>
            <a:normAutofit/>
          </a:bodyPr>
          <a:lstStyle>
            <a:lvl1pPr marL="235743" indent="-235743">
              <a:spcBef>
                <a:spcPts val="500"/>
              </a:spcBef>
              <a:defRPr sz="2200">
                <a:latin typeface="Arial"/>
                <a:ea typeface="Arial"/>
                <a:cs typeface="Arial"/>
                <a:sym typeface="Arial"/>
              </a:defRPr>
            </a:lvl1pPr>
          </a:lstStyle>
          <a:p>
            <a:pPr lvl="0">
              <a:defRPr sz="1800"/>
            </a:pPr>
            <a:r>
              <a:rPr lang="en-GB" sz="2400" dirty="0" smtClean="0">
                <a:latin typeface="Calibri"/>
                <a:cs typeface="Calibri"/>
              </a:rPr>
              <a:t>What is happening in the Broadband Market in EU?</a:t>
            </a:r>
            <a:endParaRPr lang="en-GB" sz="2000" dirty="0" smtClean="0">
              <a:latin typeface="Calibri"/>
              <a:cs typeface="Calibri"/>
            </a:endParaRPr>
          </a:p>
          <a:p>
            <a:pPr lvl="0">
              <a:defRPr sz="1800"/>
            </a:pPr>
            <a:r>
              <a:rPr lang="en-GB" sz="2400" dirty="0" smtClean="0">
                <a:latin typeface="Calibri"/>
                <a:cs typeface="Calibri"/>
              </a:rPr>
              <a:t>High growth of broadband</a:t>
            </a:r>
            <a:br>
              <a:rPr lang="en-GB" sz="2400" dirty="0" smtClean="0">
                <a:latin typeface="Calibri"/>
                <a:cs typeface="Calibri"/>
              </a:rPr>
            </a:br>
            <a:r>
              <a:rPr lang="en-GB" sz="2400" dirty="0" smtClean="0">
                <a:latin typeface="Calibri"/>
                <a:cs typeface="Calibri"/>
              </a:rPr>
              <a:t>connections</a:t>
            </a:r>
          </a:p>
          <a:p>
            <a:pPr lvl="1">
              <a:defRPr sz="1800"/>
            </a:pPr>
            <a:r>
              <a:rPr lang="en-GB" sz="2400" dirty="0" smtClean="0">
                <a:latin typeface="Calibri"/>
                <a:cs typeface="Calibri"/>
              </a:rPr>
              <a:t>Which leads to greater </a:t>
            </a:r>
            <a:br>
              <a:rPr lang="en-GB" sz="2400" dirty="0" smtClean="0">
                <a:latin typeface="Calibri"/>
                <a:cs typeface="Calibri"/>
              </a:rPr>
            </a:br>
            <a:r>
              <a:rPr lang="en-GB" sz="2400" dirty="0" smtClean="0">
                <a:latin typeface="Calibri"/>
                <a:cs typeface="Calibri"/>
              </a:rPr>
              <a:t>capacity consumption</a:t>
            </a:r>
          </a:p>
          <a:p>
            <a:pPr lvl="1">
              <a:defRPr sz="1800"/>
            </a:pPr>
            <a:r>
              <a:rPr lang="en-GB" sz="2400" dirty="0" smtClean="0">
                <a:latin typeface="Calibri"/>
                <a:cs typeface="Calibri"/>
              </a:rPr>
              <a:t>Which leads to greater</a:t>
            </a:r>
            <a:br>
              <a:rPr lang="en-GB" sz="2400" dirty="0" smtClean="0">
                <a:latin typeface="Calibri"/>
                <a:cs typeface="Calibri"/>
              </a:rPr>
            </a:br>
            <a:r>
              <a:rPr lang="en-GB" sz="2400" dirty="0" smtClean="0">
                <a:latin typeface="Calibri"/>
                <a:cs typeface="Calibri"/>
              </a:rPr>
              <a:t> speeds</a:t>
            </a:r>
          </a:p>
          <a:p>
            <a:pPr lvl="0">
              <a:defRPr sz="1800"/>
            </a:pPr>
            <a:r>
              <a:rPr lang="en-GB" sz="2400" dirty="0" smtClean="0">
                <a:latin typeface="Calibri"/>
                <a:cs typeface="Calibri"/>
              </a:rPr>
              <a:t>This is also driven by the</a:t>
            </a:r>
            <a:br>
              <a:rPr lang="en-GB" sz="2400" dirty="0" smtClean="0">
                <a:latin typeface="Calibri"/>
                <a:cs typeface="Calibri"/>
              </a:rPr>
            </a:br>
            <a:r>
              <a:rPr lang="en-GB" sz="2400" dirty="0" smtClean="0">
                <a:latin typeface="Calibri"/>
                <a:cs typeface="Calibri"/>
              </a:rPr>
              <a:t> “multiscreen explosion”</a:t>
            </a:r>
            <a:br>
              <a:rPr lang="en-GB" sz="2400" dirty="0" smtClean="0">
                <a:latin typeface="Calibri"/>
                <a:cs typeface="Calibri"/>
              </a:rPr>
            </a:br>
            <a:r>
              <a:rPr lang="en-GB" sz="2400" dirty="0" smtClean="0">
                <a:latin typeface="Calibri"/>
                <a:cs typeface="Calibri"/>
              </a:rPr>
              <a:t> (increasing number of </a:t>
            </a:r>
            <a:br>
              <a:rPr lang="en-GB" sz="2400" dirty="0" smtClean="0">
                <a:latin typeface="Calibri"/>
                <a:cs typeface="Calibri"/>
              </a:rPr>
            </a:br>
            <a:r>
              <a:rPr lang="en-GB" sz="2400" dirty="0" smtClean="0">
                <a:latin typeface="Calibri"/>
                <a:cs typeface="Calibri"/>
              </a:rPr>
              <a:t> devices)</a:t>
            </a:r>
            <a:endParaRPr lang="en-GB" sz="2800" dirty="0" smtClean="0">
              <a:latin typeface="Calibri"/>
              <a:cs typeface="Calibri"/>
            </a:endParaRPr>
          </a:p>
          <a:p>
            <a:pPr lvl="0">
              <a:defRPr sz="1800"/>
            </a:pPr>
            <a:endParaRPr sz="2800" dirty="0">
              <a:latin typeface="Calibri"/>
              <a:cs typeface="Calibri"/>
            </a:endParaRPr>
          </a:p>
        </p:txBody>
      </p:sp>
      <p:sp>
        <p:nvSpPr>
          <p:cNvPr id="293" name="Shape 293"/>
          <p:cNvSpPr>
            <a:spLocks noGrp="1"/>
          </p:cNvSpPr>
          <p:nvPr>
            <p:ph type="title"/>
          </p:nvPr>
        </p:nvSpPr>
        <p:spPr>
          <a:xfrm>
            <a:off x="381000" y="122237"/>
            <a:ext cx="8229600" cy="715964"/>
          </a:xfrm>
          <a:prstGeom prst="rect">
            <a:avLst/>
          </a:prstGeom>
        </p:spPr>
        <p:txBody>
          <a:bodyPr/>
          <a:lstStyle>
            <a:lvl1pPr>
              <a:defRPr sz="3600">
                <a:latin typeface="Arial"/>
                <a:ea typeface="Arial"/>
                <a:cs typeface="Arial"/>
                <a:sym typeface="Arial"/>
              </a:defRPr>
            </a:lvl1pPr>
          </a:lstStyle>
          <a:p>
            <a:pPr lvl="0">
              <a:defRPr sz="1800"/>
            </a:pPr>
            <a:r>
              <a:rPr sz="3600" dirty="0"/>
              <a:t>European home network study</a:t>
            </a:r>
          </a:p>
        </p:txBody>
      </p:sp>
      <p:sp>
        <p:nvSpPr>
          <p:cNvPr id="294" name="Shape 294"/>
          <p:cNvSpPr/>
          <p:nvPr/>
        </p:nvSpPr>
        <p:spPr>
          <a:xfrm>
            <a:off x="9658" y="1493837"/>
            <a:ext cx="3763406" cy="4906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marL="276225" lvl="0" indent="-276225" algn="just" defTabSz="914400">
              <a:spcBef>
                <a:spcPts val="500"/>
              </a:spcBef>
              <a:tabLst>
                <a:tab pos="355600" algn="l"/>
              </a:tabLst>
            </a:pPr>
            <a:endParaRPr sz="2200" dirty="0">
              <a:ea typeface="Arial"/>
              <a:sym typeface="Arial"/>
            </a:endParaRPr>
          </a:p>
        </p:txBody>
      </p:sp>
      <p:sp>
        <p:nvSpPr>
          <p:cNvPr id="295" name="Shape 295"/>
          <p:cNvSpPr/>
          <p:nvPr/>
        </p:nvSpPr>
        <p:spPr>
          <a:xfrm>
            <a:off x="2052946" y="6372422"/>
            <a:ext cx="6992849"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sz="1400">
                <a:latin typeface="Arial"/>
                <a:ea typeface="Arial"/>
                <a:cs typeface="Arial"/>
                <a:sym typeface="Arial"/>
              </a:rPr>
              <a:t>Data from “Broadband access in the EU: Situation at 1 July 2013”, on Tue, 25 Mar 2014</a:t>
            </a:r>
          </a:p>
        </p:txBody>
      </p:sp>
      <p:sp>
        <p:nvSpPr>
          <p:cNvPr id="296" name="Shape 29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38</a:t>
            </a:fld>
            <a:endParaRPr sz="12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p:cNvSpPr>
          <p:nvPr>
            <p:ph type="body" idx="1"/>
          </p:nvPr>
        </p:nvSpPr>
        <p:spPr>
          <a:xfrm>
            <a:off x="152400" y="1066800"/>
            <a:ext cx="8686800" cy="4830763"/>
          </a:xfrm>
          <a:prstGeom prst="rect">
            <a:avLst/>
          </a:prstGeom>
        </p:spPr>
        <p:txBody>
          <a:bodyPr/>
          <a:lstStyle/>
          <a:p>
            <a:pPr marL="300037" lvl="0" indent="-300037">
              <a:spcBef>
                <a:spcPts val="600"/>
              </a:spcBef>
              <a:defRPr sz="1800"/>
            </a:pPr>
            <a:r>
              <a:rPr sz="2800" dirty="0">
                <a:ea typeface="Arial"/>
                <a:sym typeface="Arial"/>
              </a:rPr>
              <a:t>Operators are investing heavily in deploying networks: </a:t>
            </a:r>
            <a:r>
              <a:rPr sz="2400" dirty="0">
                <a:ea typeface="Arial"/>
                <a:sym typeface="Arial"/>
              </a:rPr>
              <a:t>DSL, Coax, FTTH.</a:t>
            </a:r>
          </a:p>
        </p:txBody>
      </p:sp>
      <p:sp>
        <p:nvSpPr>
          <p:cNvPr id="299" name="Shape 299"/>
          <p:cNvSpPr>
            <a:spLocks noGrp="1"/>
          </p:cNvSpPr>
          <p:nvPr>
            <p:ph type="title"/>
          </p:nvPr>
        </p:nvSpPr>
        <p:spPr>
          <a:xfrm>
            <a:off x="381000" y="122237"/>
            <a:ext cx="8229600" cy="715964"/>
          </a:xfrm>
          <a:prstGeom prst="rect">
            <a:avLst/>
          </a:prstGeom>
        </p:spPr>
        <p:txBody>
          <a:bodyPr/>
          <a:lstStyle>
            <a:lvl1pPr>
              <a:defRPr sz="3600">
                <a:latin typeface="Arial"/>
                <a:ea typeface="Arial"/>
                <a:cs typeface="Arial"/>
                <a:sym typeface="Arial"/>
              </a:defRPr>
            </a:lvl1pPr>
          </a:lstStyle>
          <a:p>
            <a:pPr lvl="0">
              <a:defRPr sz="1800"/>
            </a:pPr>
            <a:r>
              <a:rPr sz="3600" dirty="0"/>
              <a:t>European home network study</a:t>
            </a:r>
          </a:p>
        </p:txBody>
      </p:sp>
      <p:pic>
        <p:nvPicPr>
          <p:cNvPr id="300" name="image39.png" descr="E:\Dropbox\Capturas de pantalla\POF\cifras\u-Captura de pantalla 2014-10-07 19.19.13.png"/>
          <p:cNvPicPr/>
          <p:nvPr/>
        </p:nvPicPr>
        <p:blipFill>
          <a:blip r:embed="rId2">
            <a:extLst/>
          </a:blip>
          <a:stretch>
            <a:fillRect/>
          </a:stretch>
        </p:blipFill>
        <p:spPr>
          <a:xfrm>
            <a:off x="457201" y="2103740"/>
            <a:ext cx="8077201" cy="4011179"/>
          </a:xfrm>
          <a:prstGeom prst="rect">
            <a:avLst/>
          </a:prstGeom>
          <a:ln w="12700">
            <a:miter lim="400000"/>
          </a:ln>
        </p:spPr>
      </p:pic>
      <p:sp>
        <p:nvSpPr>
          <p:cNvPr id="301" name="Shape 301"/>
          <p:cNvSpPr/>
          <p:nvPr/>
        </p:nvSpPr>
        <p:spPr>
          <a:xfrm>
            <a:off x="1219199" y="6096000"/>
            <a:ext cx="6992850"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sz="1400">
                <a:latin typeface="Arial"/>
                <a:ea typeface="Arial"/>
                <a:cs typeface="Arial"/>
                <a:sym typeface="Arial"/>
              </a:rPr>
              <a:t>Data from “Broadband access in the EU: Situation at 1 July 2013”, on Tue, 25 Mar 2014</a:t>
            </a:r>
          </a:p>
        </p:txBody>
      </p:sp>
      <p:sp>
        <p:nvSpPr>
          <p:cNvPr id="302" name="Shape 30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39</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hape 66"/>
          <p:cNvSpPr>
            <a:spLocks noGrp="1"/>
          </p:cNvSpPr>
          <p:nvPr>
            <p:ph type="title"/>
          </p:nvPr>
        </p:nvSpPr>
        <p:spPr>
          <a:prstGeom prst="rect">
            <a:avLst/>
          </a:prstGeom>
        </p:spPr>
        <p:txBody>
          <a:bodyPr/>
          <a:lstStyle/>
          <a:p>
            <a:pPr lvl="0">
              <a:defRPr sz="1800" b="0" cap="none"/>
            </a:pPr>
            <a:r>
              <a:rPr sz="4000" b="1" cap="all"/>
              <a:t>Overview of proposed p802.3bv project</a:t>
            </a:r>
          </a:p>
        </p:txBody>
      </p:sp>
      <p:sp>
        <p:nvSpPr>
          <p:cNvPr id="67" name="Shape 67"/>
          <p:cNvSpPr>
            <a:spLocks noGrp="1"/>
          </p:cNvSpPr>
          <p:nvPr>
            <p:ph type="body" idx="1"/>
          </p:nvPr>
        </p:nvSpPr>
        <p:spPr>
          <a:xfrm>
            <a:off x="722312" y="2906713"/>
            <a:ext cx="7772401" cy="1500188"/>
          </a:xfrm>
          <a:prstGeom prst="rect">
            <a:avLst/>
          </a:prstGeom>
        </p:spPr>
        <p:txBody>
          <a:bodyPr/>
          <a:lstStyle/>
          <a:p>
            <a:pPr lvl="0">
              <a:defRPr sz="1800">
                <a:solidFill>
                  <a:srgbClr val="000000"/>
                </a:solidFill>
              </a:defRPr>
            </a:pPr>
            <a:r>
              <a:rPr sz="2000">
                <a:solidFill>
                  <a:srgbClr val="888888"/>
                </a:solidFill>
              </a:rPr>
              <a:t>Objectives</a:t>
            </a:r>
          </a:p>
          <a:p>
            <a:pPr lvl="0">
              <a:defRPr sz="1800">
                <a:solidFill>
                  <a:srgbClr val="000000"/>
                </a:solidFill>
              </a:defRPr>
            </a:pPr>
            <a:r>
              <a:rPr sz="2000">
                <a:solidFill>
                  <a:srgbClr val="888888"/>
                </a:solidFill>
              </a:rPr>
              <a:t>History of Previous Ethernet Over POF Activities</a:t>
            </a:r>
          </a:p>
          <a:p>
            <a:pPr lvl="0">
              <a:defRPr sz="1800">
                <a:solidFill>
                  <a:srgbClr val="000000"/>
                </a:solidFill>
              </a:defRPr>
            </a:pPr>
            <a:r>
              <a:rPr sz="2000">
                <a:solidFill>
                  <a:srgbClr val="888888"/>
                </a:solidFill>
              </a:rPr>
              <a:t>VDE standard development</a:t>
            </a:r>
          </a:p>
        </p:txBody>
      </p:sp>
      <p:sp>
        <p:nvSpPr>
          <p:cNvPr id="68" name="Shape 68"/>
          <p:cNvSpPr>
            <a:spLocks noGrp="1"/>
          </p:cNvSpPr>
          <p:nvPr>
            <p:ph type="sldNum" sz="quarter" idx="2"/>
          </p:nvPr>
        </p:nvSpPr>
        <p:spPr>
          <a:xfrm>
            <a:off x="6553200" y="6404292"/>
            <a:ext cx="2133600" cy="269241"/>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888888"/>
                </a:solidFill>
              </a:rPr>
              <a:t>4</a:t>
            </a:fld>
            <a:endParaRPr sz="1200">
              <a:solidFill>
                <a:srgbClr val="888888"/>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a:spLocks noGrp="1"/>
          </p:cNvSpPr>
          <p:nvPr>
            <p:ph type="body" idx="1"/>
          </p:nvPr>
        </p:nvSpPr>
        <p:spPr>
          <a:xfrm>
            <a:off x="457200" y="1295400"/>
            <a:ext cx="8229600" cy="4830763"/>
          </a:xfrm>
          <a:prstGeom prst="rect">
            <a:avLst/>
          </a:prstGeom>
        </p:spPr>
        <p:txBody>
          <a:bodyPr>
            <a:normAutofit/>
          </a:bodyPr>
          <a:lstStyle/>
          <a:p>
            <a:pPr lvl="0">
              <a:lnSpc>
                <a:spcPct val="80000"/>
              </a:lnSpc>
              <a:spcBef>
                <a:spcPts val="600"/>
              </a:spcBef>
              <a:defRPr sz="1800"/>
            </a:pPr>
            <a:r>
              <a:rPr sz="2800" dirty="0">
                <a:ea typeface="Arial"/>
                <a:sym typeface="Arial"/>
              </a:rPr>
              <a:t>Ironically, the increase in nominal speed (beyond 20Mbps)  is creating more dissatisfaction in some cases:</a:t>
            </a:r>
            <a:endParaRPr sz="2800" dirty="0"/>
          </a:p>
          <a:p>
            <a:pPr marL="742950" lvl="1" indent="-285750">
              <a:lnSpc>
                <a:spcPct val="80000"/>
              </a:lnSpc>
              <a:spcBef>
                <a:spcPts val="500"/>
              </a:spcBef>
              <a:defRPr sz="1800"/>
            </a:pPr>
            <a:r>
              <a:rPr sz="2400" dirty="0">
                <a:ea typeface="Arial"/>
                <a:sym typeface="Arial"/>
              </a:rPr>
              <a:t>For </a:t>
            </a:r>
            <a:r>
              <a:rPr sz="2400" dirty="0" smtClean="0">
                <a:ea typeface="Arial"/>
                <a:sym typeface="Arial"/>
              </a:rPr>
              <a:t>Wi</a:t>
            </a:r>
            <a:r>
              <a:rPr lang="en-US" sz="2400" dirty="0" smtClean="0">
                <a:ea typeface="Arial"/>
                <a:sym typeface="Arial"/>
              </a:rPr>
              <a:t>-F</a:t>
            </a:r>
            <a:r>
              <a:rPr sz="2400" dirty="0" smtClean="0">
                <a:ea typeface="Arial"/>
                <a:sym typeface="Arial"/>
              </a:rPr>
              <a:t>i </a:t>
            </a:r>
            <a:r>
              <a:rPr sz="2400" dirty="0">
                <a:ea typeface="Arial"/>
                <a:sym typeface="Arial"/>
              </a:rPr>
              <a:t>connections (most common), there are typically problems with speed , particularly in EU thick-wall housing</a:t>
            </a:r>
            <a:endParaRPr sz="2400" dirty="0"/>
          </a:p>
          <a:p>
            <a:pPr marL="742950" lvl="1" indent="-285750">
              <a:lnSpc>
                <a:spcPct val="80000"/>
              </a:lnSpc>
              <a:spcBef>
                <a:spcPts val="500"/>
              </a:spcBef>
              <a:defRPr sz="1800"/>
            </a:pPr>
            <a:r>
              <a:rPr sz="2400" dirty="0">
                <a:ea typeface="Arial"/>
                <a:sym typeface="Arial"/>
              </a:rPr>
              <a:t>For PLC (sometimes used as an alternative by Operators), there are many interferences</a:t>
            </a:r>
            <a:endParaRPr sz="2400" dirty="0"/>
          </a:p>
          <a:p>
            <a:pPr marL="742950" lvl="1" indent="-285750">
              <a:lnSpc>
                <a:spcPct val="80000"/>
              </a:lnSpc>
              <a:spcBef>
                <a:spcPts val="500"/>
              </a:spcBef>
              <a:defRPr sz="1800"/>
            </a:pPr>
            <a:r>
              <a:rPr sz="2400" dirty="0">
                <a:ea typeface="Arial"/>
                <a:sym typeface="Arial"/>
              </a:rPr>
              <a:t>For Ethernet Cat 5/</a:t>
            </a:r>
            <a:r>
              <a:rPr sz="2400" dirty="0" smtClean="0">
                <a:ea typeface="Arial"/>
                <a:sym typeface="Arial"/>
              </a:rPr>
              <a:t>6 </a:t>
            </a:r>
            <a:r>
              <a:rPr sz="2400" dirty="0" smtClean="0">
                <a:ea typeface="Arial"/>
                <a:sym typeface="Arial"/>
              </a:rPr>
              <a:t>(best</a:t>
            </a:r>
            <a:r>
              <a:rPr lang="en-US" sz="2400" dirty="0" smtClean="0">
                <a:ea typeface="Arial"/>
                <a:sym typeface="Arial"/>
              </a:rPr>
              <a:t> current solution</a:t>
            </a:r>
            <a:r>
              <a:rPr sz="2400" dirty="0" smtClean="0">
                <a:ea typeface="Arial"/>
                <a:sym typeface="Arial"/>
              </a:rPr>
              <a:t>)</a:t>
            </a:r>
            <a:r>
              <a:rPr sz="2400" dirty="0">
                <a:ea typeface="Arial"/>
                <a:sym typeface="Arial"/>
              </a:rPr>
              <a:t>, the problem is often times resistance by house owners to </a:t>
            </a:r>
            <a:r>
              <a:rPr lang="en-GB" sz="2400" dirty="0" smtClean="0">
                <a:ea typeface="Arial"/>
                <a:sym typeface="Arial"/>
              </a:rPr>
              <a:t>outside wall cabling</a:t>
            </a:r>
            <a:endParaRPr lang="en-GB" sz="2400" dirty="0" smtClean="0"/>
          </a:p>
          <a:p>
            <a:pPr lvl="0">
              <a:lnSpc>
                <a:spcPct val="80000"/>
              </a:lnSpc>
              <a:spcBef>
                <a:spcPts val="600"/>
              </a:spcBef>
              <a:defRPr sz="1800"/>
            </a:pPr>
            <a:r>
              <a:rPr sz="2800" dirty="0" smtClean="0">
                <a:ea typeface="Arial"/>
                <a:sym typeface="Arial"/>
              </a:rPr>
              <a:t>Operators </a:t>
            </a:r>
            <a:r>
              <a:rPr sz="2800" dirty="0">
                <a:ea typeface="Arial"/>
                <a:sym typeface="Arial"/>
              </a:rPr>
              <a:t>need to find an easy way to “match expectations” between what they sell and what the customer perceives.</a:t>
            </a:r>
          </a:p>
        </p:txBody>
      </p:sp>
      <p:sp>
        <p:nvSpPr>
          <p:cNvPr id="305" name="Shape 305"/>
          <p:cNvSpPr>
            <a:spLocks noGrp="1"/>
          </p:cNvSpPr>
          <p:nvPr>
            <p:ph type="title"/>
          </p:nvPr>
        </p:nvSpPr>
        <p:spPr>
          <a:xfrm>
            <a:off x="381000" y="122237"/>
            <a:ext cx="8229600" cy="715964"/>
          </a:xfrm>
          <a:prstGeom prst="rect">
            <a:avLst/>
          </a:prstGeom>
        </p:spPr>
        <p:txBody>
          <a:bodyPr/>
          <a:lstStyle>
            <a:lvl1pPr>
              <a:defRPr sz="3600">
                <a:latin typeface="Arial"/>
                <a:ea typeface="Arial"/>
                <a:cs typeface="Arial"/>
                <a:sym typeface="Arial"/>
              </a:defRPr>
            </a:lvl1pPr>
          </a:lstStyle>
          <a:p>
            <a:pPr lvl="0">
              <a:defRPr sz="1800"/>
            </a:pPr>
            <a:r>
              <a:rPr sz="3600"/>
              <a:t>European home network study</a:t>
            </a:r>
          </a:p>
        </p:txBody>
      </p:sp>
      <p:sp>
        <p:nvSpPr>
          <p:cNvPr id="306" name="Shape 30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40</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p:cNvSpPr>
          <p:nvPr>
            <p:ph type="title"/>
          </p:nvPr>
        </p:nvSpPr>
        <p:spPr>
          <a:xfrm>
            <a:off x="381000" y="122237"/>
            <a:ext cx="8229600" cy="715964"/>
          </a:xfrm>
          <a:prstGeom prst="rect">
            <a:avLst/>
          </a:prstGeom>
        </p:spPr>
        <p:txBody>
          <a:bodyPr/>
          <a:lstStyle>
            <a:lvl1pPr>
              <a:defRPr sz="3600">
                <a:latin typeface="Arial"/>
                <a:ea typeface="Arial"/>
                <a:cs typeface="Arial"/>
                <a:sym typeface="Arial"/>
              </a:defRPr>
            </a:lvl1pPr>
          </a:lstStyle>
          <a:p>
            <a:pPr lvl="0">
              <a:defRPr sz="1800"/>
            </a:pPr>
            <a:r>
              <a:rPr sz="3600" dirty="0"/>
              <a:t>European home network study</a:t>
            </a:r>
          </a:p>
        </p:txBody>
      </p:sp>
      <p:sp>
        <p:nvSpPr>
          <p:cNvPr id="314" name="Shape 314"/>
          <p:cNvSpPr>
            <a:spLocks noGrp="1"/>
          </p:cNvSpPr>
          <p:nvPr>
            <p:ph type="body" idx="1"/>
          </p:nvPr>
        </p:nvSpPr>
        <p:spPr>
          <a:xfrm>
            <a:off x="228600" y="1066799"/>
            <a:ext cx="8686800" cy="4806689"/>
          </a:xfrm>
          <a:prstGeom prst="rect">
            <a:avLst/>
          </a:prstGeom>
        </p:spPr>
        <p:txBody>
          <a:bodyPr>
            <a:normAutofit/>
          </a:bodyPr>
          <a:lstStyle/>
          <a:p>
            <a:pPr marL="205739" lvl="0" indent="-205739" defTabSz="438911">
              <a:spcBef>
                <a:spcPts val="400"/>
              </a:spcBef>
              <a:defRPr sz="1800"/>
            </a:pPr>
            <a:r>
              <a:rPr sz="1919" dirty="0">
                <a:latin typeface="Arial"/>
                <a:ea typeface="Arial"/>
                <a:cs typeface="Arial"/>
                <a:sym typeface="Arial"/>
              </a:rPr>
              <a:t>Telcos are typically finding several topologies for home networking in case of successful setup:</a:t>
            </a:r>
          </a:p>
          <a:p>
            <a:pPr marL="0" lvl="0" indent="0" defTabSz="438911">
              <a:buSzTx/>
              <a:buNone/>
              <a:defRPr sz="1800"/>
            </a:pPr>
            <a:endParaRPr sz="672" u="sng" dirty="0">
              <a:latin typeface="Arial"/>
              <a:ea typeface="Arial"/>
              <a:cs typeface="Arial"/>
              <a:sym typeface="Arial"/>
            </a:endParaRPr>
          </a:p>
          <a:p>
            <a:pPr marL="0" lvl="0" indent="0" defTabSz="438911">
              <a:spcBef>
                <a:spcPts val="400"/>
              </a:spcBef>
              <a:buSzTx/>
              <a:buNone/>
              <a:defRPr sz="1800"/>
            </a:pPr>
            <a:r>
              <a:rPr sz="1919" u="sng" dirty="0">
                <a:latin typeface="Arial"/>
                <a:ea typeface="Arial"/>
                <a:cs typeface="Arial"/>
                <a:sym typeface="Arial"/>
              </a:rPr>
              <a:t>%cases(*) </a:t>
            </a:r>
            <a:r>
              <a:rPr sz="1919" dirty="0">
                <a:latin typeface="Arial"/>
                <a:ea typeface="Arial"/>
                <a:cs typeface="Arial"/>
                <a:sym typeface="Arial"/>
              </a:rPr>
              <a:t>					          				    </a:t>
            </a:r>
            <a:r>
              <a:rPr lang="es-ES_tradnl" sz="1919" dirty="0" smtClean="0">
                <a:latin typeface="Arial"/>
                <a:ea typeface="Arial"/>
                <a:cs typeface="Arial"/>
                <a:sym typeface="Arial"/>
              </a:rPr>
              <a:t>                     </a:t>
            </a:r>
            <a:r>
              <a:rPr sz="1919" u="sng" dirty="0" smtClean="0">
                <a:latin typeface="Arial"/>
                <a:ea typeface="Arial"/>
                <a:cs typeface="Arial"/>
                <a:sym typeface="Arial"/>
              </a:rPr>
              <a:t>Cat</a:t>
            </a:r>
            <a:r>
              <a:rPr lang="es-ES_tradnl" sz="1919" u="sng" dirty="0" smtClean="0">
                <a:latin typeface="Arial"/>
                <a:ea typeface="Arial"/>
                <a:cs typeface="Arial"/>
                <a:sym typeface="Arial"/>
              </a:rPr>
              <a:t>5</a:t>
            </a:r>
            <a:r>
              <a:rPr sz="1919" u="sng" dirty="0" smtClean="0">
                <a:latin typeface="Arial"/>
                <a:ea typeface="Arial"/>
                <a:cs typeface="Arial"/>
                <a:sym typeface="Arial"/>
              </a:rPr>
              <a:t>/</a:t>
            </a:r>
            <a:r>
              <a:rPr lang="es-ES_tradnl" sz="1919" u="sng" dirty="0">
                <a:latin typeface="Arial"/>
                <a:ea typeface="Arial"/>
                <a:cs typeface="Arial"/>
                <a:sym typeface="Arial"/>
              </a:rPr>
              <a:t>6</a:t>
            </a:r>
            <a:r>
              <a:rPr sz="1919" dirty="0" smtClean="0">
                <a:latin typeface="Arial"/>
                <a:ea typeface="Arial"/>
                <a:cs typeface="Arial"/>
                <a:sym typeface="Arial"/>
              </a:rPr>
              <a:t>     </a:t>
            </a:r>
            <a:r>
              <a:rPr sz="1919" u="sng" dirty="0">
                <a:latin typeface="Arial"/>
                <a:ea typeface="Arial"/>
                <a:cs typeface="Arial"/>
                <a:sym typeface="Arial"/>
              </a:rPr>
              <a:t>Wifi</a:t>
            </a:r>
            <a:endParaRPr sz="1919" dirty="0">
              <a:latin typeface="Arial"/>
              <a:ea typeface="Arial"/>
              <a:cs typeface="Arial"/>
              <a:sym typeface="Arial"/>
            </a:endParaRPr>
          </a:p>
          <a:p>
            <a:pPr marL="0" lvl="0" indent="0" defTabSz="438911">
              <a:spcBef>
                <a:spcPts val="400"/>
              </a:spcBef>
              <a:buSzTx/>
              <a:buNone/>
              <a:defRPr sz="1800"/>
            </a:pPr>
            <a:r>
              <a:rPr sz="1919" i="1" dirty="0">
                <a:latin typeface="Arial"/>
                <a:ea typeface="Arial"/>
                <a:cs typeface="Arial"/>
                <a:sym typeface="Arial"/>
              </a:rPr>
              <a:t>  20%	</a:t>
            </a:r>
            <a:r>
              <a:rPr sz="1919" dirty="0">
                <a:latin typeface="Arial"/>
                <a:ea typeface="Arial"/>
                <a:cs typeface="Arial"/>
                <a:sym typeface="Arial"/>
              </a:rPr>
              <a:t>Router Wifi only  	  	    		  			</a:t>
            </a:r>
            <a:r>
              <a:rPr lang="es-ES_tradnl" sz="1919" dirty="0" smtClean="0">
                <a:latin typeface="Arial"/>
                <a:ea typeface="Arial"/>
                <a:cs typeface="Arial"/>
                <a:sym typeface="Arial"/>
              </a:rPr>
              <a:t>			</a:t>
            </a:r>
            <a:r>
              <a:rPr sz="1919" dirty="0" smtClean="0">
                <a:latin typeface="Arial"/>
                <a:ea typeface="Arial"/>
                <a:cs typeface="Arial"/>
                <a:sym typeface="Arial"/>
              </a:rPr>
              <a:t>- </a:t>
            </a:r>
            <a:r>
              <a:rPr sz="1919" dirty="0">
                <a:latin typeface="Arial"/>
                <a:ea typeface="Arial"/>
                <a:cs typeface="Arial"/>
                <a:sym typeface="Arial"/>
              </a:rPr>
              <a:t>	 	OK</a:t>
            </a:r>
          </a:p>
          <a:p>
            <a:pPr marL="0" lvl="0" indent="0" defTabSz="438911">
              <a:spcBef>
                <a:spcPts val="400"/>
              </a:spcBef>
              <a:buSzTx/>
              <a:buNone/>
              <a:defRPr sz="1800"/>
            </a:pPr>
            <a:r>
              <a:rPr sz="1919" dirty="0">
                <a:latin typeface="Arial"/>
                <a:ea typeface="Arial"/>
                <a:cs typeface="Arial"/>
                <a:sym typeface="Arial"/>
              </a:rPr>
              <a:t>  20%	Router Wifi + STB/PC in the same room 		OK	 	OK	</a:t>
            </a:r>
            <a:endParaRPr sz="1919" i="1" dirty="0">
              <a:latin typeface="Arial"/>
              <a:ea typeface="Arial"/>
              <a:cs typeface="Arial"/>
              <a:sym typeface="Arial"/>
            </a:endParaRPr>
          </a:p>
          <a:p>
            <a:pPr marL="0" lvl="0" indent="0" defTabSz="438911">
              <a:spcBef>
                <a:spcPts val="400"/>
              </a:spcBef>
              <a:buSzTx/>
              <a:buNone/>
              <a:defRPr sz="1800"/>
            </a:pPr>
            <a:r>
              <a:rPr sz="1919" dirty="0">
                <a:latin typeface="Arial"/>
                <a:ea typeface="Arial"/>
                <a:cs typeface="Arial"/>
                <a:sym typeface="Arial"/>
              </a:rPr>
              <a:t>  10</a:t>
            </a:r>
            <a:r>
              <a:rPr sz="1919" i="1" dirty="0">
                <a:latin typeface="Arial"/>
                <a:ea typeface="Arial"/>
                <a:cs typeface="Arial"/>
                <a:sym typeface="Arial"/>
              </a:rPr>
              <a:t>%</a:t>
            </a:r>
            <a:r>
              <a:rPr sz="1919" dirty="0">
                <a:latin typeface="Arial"/>
                <a:ea typeface="Arial"/>
                <a:cs typeface="Arial"/>
                <a:sym typeface="Arial"/>
              </a:rPr>
              <a:t>	Router Wifi + STB/PC in the same room   	</a:t>
            </a:r>
            <a:r>
              <a:rPr lang="es-ES_tradnl" sz="1919" dirty="0">
                <a:solidFill>
                  <a:srgbClr val="FF0000"/>
                </a:solidFill>
                <a:latin typeface="Arial"/>
                <a:ea typeface="Arial"/>
                <a:cs typeface="Arial"/>
                <a:sym typeface="Arial"/>
              </a:rPr>
              <a:t> </a:t>
            </a:r>
            <a:r>
              <a:rPr sz="1919" dirty="0" smtClean="0">
                <a:solidFill>
                  <a:srgbClr val="FF0000"/>
                </a:solidFill>
                <a:latin typeface="Arial"/>
                <a:ea typeface="Arial"/>
                <a:cs typeface="Arial"/>
                <a:sym typeface="Arial"/>
              </a:rPr>
              <a:t>X</a:t>
            </a:r>
            <a:r>
              <a:rPr sz="1919" baseline="29916" dirty="0">
                <a:solidFill>
                  <a:srgbClr val="FF0000"/>
                </a:solidFill>
                <a:latin typeface="Arial"/>
                <a:ea typeface="Arial"/>
                <a:cs typeface="Arial"/>
                <a:sym typeface="Arial"/>
              </a:rPr>
              <a:t>(</a:t>
            </a:r>
            <a:r>
              <a:rPr sz="1919" baseline="29916" dirty="0" smtClean="0">
                <a:solidFill>
                  <a:srgbClr val="FF0000"/>
                </a:solidFill>
                <a:latin typeface="Arial"/>
                <a:ea typeface="Arial"/>
                <a:cs typeface="Arial"/>
                <a:sym typeface="Arial"/>
              </a:rPr>
              <a:t>1)</a:t>
            </a:r>
            <a:r>
              <a:rPr lang="es-ES_tradnl" sz="1919" baseline="29916" dirty="0" smtClean="0">
                <a:solidFill>
                  <a:srgbClr val="FF0000"/>
                </a:solidFill>
                <a:latin typeface="Arial"/>
                <a:ea typeface="Arial"/>
                <a:cs typeface="Arial"/>
                <a:sym typeface="Arial"/>
              </a:rPr>
              <a:t>	</a:t>
            </a:r>
            <a:r>
              <a:rPr sz="1919" dirty="0">
                <a:latin typeface="Arial"/>
                <a:ea typeface="Arial"/>
                <a:cs typeface="Arial"/>
                <a:sym typeface="Arial"/>
              </a:rPr>
              <a:t>	OK</a:t>
            </a:r>
            <a:endParaRPr sz="1919" i="1" dirty="0">
              <a:latin typeface="Arial"/>
              <a:ea typeface="Arial"/>
              <a:cs typeface="Arial"/>
              <a:sym typeface="Arial"/>
            </a:endParaRPr>
          </a:p>
          <a:p>
            <a:pPr marL="0" lvl="0" indent="0" defTabSz="438911">
              <a:spcBef>
                <a:spcPts val="400"/>
              </a:spcBef>
              <a:buSzTx/>
              <a:buNone/>
              <a:defRPr sz="1800"/>
            </a:pPr>
            <a:r>
              <a:rPr sz="1919" dirty="0">
                <a:latin typeface="Arial"/>
                <a:ea typeface="Arial"/>
                <a:cs typeface="Arial"/>
                <a:sym typeface="Arial"/>
              </a:rPr>
              <a:t>  25%	Router Wifi + STB/PC in other room/s	 	OK	 	OK</a:t>
            </a:r>
            <a:endParaRPr sz="1919" i="1" dirty="0">
              <a:latin typeface="Arial"/>
              <a:ea typeface="Arial"/>
              <a:cs typeface="Arial"/>
              <a:sym typeface="Arial"/>
            </a:endParaRPr>
          </a:p>
          <a:p>
            <a:pPr marL="0" lvl="0" indent="0" defTabSz="438911">
              <a:spcBef>
                <a:spcPts val="400"/>
              </a:spcBef>
              <a:buSzTx/>
              <a:buNone/>
              <a:defRPr sz="1800"/>
            </a:pPr>
            <a:r>
              <a:rPr sz="1919" dirty="0">
                <a:latin typeface="Arial"/>
                <a:ea typeface="Arial"/>
                <a:cs typeface="Arial"/>
                <a:sym typeface="Arial"/>
              </a:rPr>
              <a:t>  15%	Router Wifi + STB/PC in other room/s 		OK		 </a:t>
            </a:r>
            <a:r>
              <a:rPr lang="es-ES_tradnl" sz="1919" dirty="0" smtClean="0">
                <a:latin typeface="Arial"/>
                <a:ea typeface="Arial"/>
                <a:cs typeface="Arial"/>
                <a:sym typeface="Arial"/>
              </a:rPr>
              <a:t>	</a:t>
            </a:r>
            <a:r>
              <a:rPr sz="1919" dirty="0" smtClean="0">
                <a:solidFill>
                  <a:srgbClr val="FF0000"/>
                </a:solidFill>
                <a:latin typeface="Arial"/>
                <a:ea typeface="Arial"/>
                <a:cs typeface="Arial"/>
                <a:sym typeface="Arial"/>
              </a:rPr>
              <a:t>X</a:t>
            </a:r>
            <a:r>
              <a:rPr sz="1919" baseline="29916" dirty="0">
                <a:solidFill>
                  <a:srgbClr val="FF0000"/>
                </a:solidFill>
                <a:latin typeface="Arial"/>
                <a:ea typeface="Arial"/>
                <a:cs typeface="Arial"/>
                <a:sym typeface="Arial"/>
              </a:rPr>
              <a:t>(2)</a:t>
            </a:r>
            <a:endParaRPr sz="1919" i="1" dirty="0">
              <a:latin typeface="Arial"/>
              <a:ea typeface="Arial"/>
              <a:cs typeface="Arial"/>
              <a:sym typeface="Arial"/>
            </a:endParaRPr>
          </a:p>
          <a:p>
            <a:pPr marL="0" lvl="0" indent="0" defTabSz="438911">
              <a:spcBef>
                <a:spcPts val="400"/>
              </a:spcBef>
              <a:buSzTx/>
              <a:buNone/>
              <a:defRPr sz="1800"/>
            </a:pPr>
            <a:r>
              <a:rPr sz="1919" dirty="0">
                <a:latin typeface="Arial"/>
                <a:ea typeface="Arial"/>
                <a:cs typeface="Arial"/>
                <a:sym typeface="Arial"/>
              </a:rPr>
              <a:t>  10%	Router Wifi + STB/PC in other room/s   		</a:t>
            </a:r>
            <a:r>
              <a:rPr sz="1919" dirty="0">
                <a:solidFill>
                  <a:srgbClr val="FF0000"/>
                </a:solidFill>
                <a:latin typeface="Arial"/>
                <a:ea typeface="Arial"/>
                <a:cs typeface="Arial"/>
                <a:sym typeface="Arial"/>
              </a:rPr>
              <a:t>X</a:t>
            </a:r>
            <a:r>
              <a:rPr sz="1919" baseline="29916" dirty="0">
                <a:solidFill>
                  <a:srgbClr val="FF0000"/>
                </a:solidFill>
                <a:latin typeface="Arial"/>
                <a:ea typeface="Arial"/>
                <a:cs typeface="Arial"/>
                <a:sym typeface="Arial"/>
              </a:rPr>
              <a:t>(1)</a:t>
            </a:r>
            <a:r>
              <a:rPr sz="1919" dirty="0">
                <a:solidFill>
                  <a:srgbClr val="FF0000"/>
                </a:solidFill>
                <a:latin typeface="Arial"/>
                <a:ea typeface="Arial"/>
                <a:cs typeface="Arial"/>
                <a:sym typeface="Arial"/>
              </a:rPr>
              <a:t>		</a:t>
            </a:r>
            <a:r>
              <a:rPr lang="es-ES_tradnl" sz="1919" dirty="0" smtClean="0">
                <a:solidFill>
                  <a:srgbClr val="FF0000"/>
                </a:solidFill>
                <a:latin typeface="Arial"/>
                <a:ea typeface="Arial"/>
                <a:cs typeface="Arial"/>
                <a:sym typeface="Arial"/>
              </a:rPr>
              <a:t>	</a:t>
            </a:r>
            <a:r>
              <a:rPr sz="1919" dirty="0" smtClean="0">
                <a:latin typeface="Arial"/>
                <a:ea typeface="Arial"/>
                <a:cs typeface="Arial"/>
                <a:sym typeface="Arial"/>
              </a:rPr>
              <a:t>OK</a:t>
            </a:r>
            <a:endParaRPr sz="1919" i="1" dirty="0">
              <a:latin typeface="Arial"/>
              <a:ea typeface="Arial"/>
              <a:cs typeface="Arial"/>
              <a:sym typeface="Arial"/>
            </a:endParaRPr>
          </a:p>
          <a:p>
            <a:pPr marL="0" lvl="0" indent="0" defTabSz="438911">
              <a:buSzTx/>
              <a:buNone/>
              <a:defRPr sz="1800"/>
            </a:pPr>
            <a:endParaRPr sz="1919" i="1" dirty="0">
              <a:latin typeface="Arial"/>
              <a:ea typeface="Arial"/>
              <a:cs typeface="Arial"/>
              <a:sym typeface="Arial"/>
            </a:endParaRPr>
          </a:p>
          <a:p>
            <a:pPr marL="0" lvl="0" indent="0" defTabSz="438911">
              <a:spcBef>
                <a:spcPts val="400"/>
              </a:spcBef>
              <a:buSzTx/>
              <a:buNone/>
              <a:defRPr sz="1800"/>
            </a:pPr>
            <a:r>
              <a:rPr sz="1919" i="1" dirty="0">
                <a:latin typeface="Arial"/>
                <a:ea typeface="Arial"/>
                <a:cs typeface="Arial"/>
                <a:sym typeface="Arial"/>
              </a:rPr>
              <a:t>STB = Set Top Box</a:t>
            </a:r>
          </a:p>
          <a:p>
            <a:pPr marL="0" lvl="0" indent="0" defTabSz="438911">
              <a:spcBef>
                <a:spcPts val="400"/>
              </a:spcBef>
              <a:buSzTx/>
              <a:buNone/>
              <a:defRPr sz="1800"/>
            </a:pPr>
            <a:r>
              <a:rPr sz="1919" i="1" dirty="0">
                <a:latin typeface="Arial"/>
                <a:ea typeface="Arial"/>
                <a:cs typeface="Arial"/>
                <a:sym typeface="Arial"/>
              </a:rPr>
              <a:t>1: Not OK, because of esthetical reasons</a:t>
            </a:r>
          </a:p>
          <a:p>
            <a:pPr marL="0" lvl="0" indent="0" defTabSz="438911">
              <a:spcBef>
                <a:spcPts val="400"/>
              </a:spcBef>
              <a:buSzTx/>
              <a:buNone/>
              <a:defRPr sz="1800"/>
            </a:pPr>
            <a:r>
              <a:rPr sz="1919" i="1" dirty="0">
                <a:latin typeface="Arial"/>
                <a:ea typeface="Arial"/>
                <a:cs typeface="Arial"/>
                <a:sym typeface="Arial"/>
              </a:rPr>
              <a:t>2: Not OK, because Wifi has difficulties in penetrating walls.</a:t>
            </a:r>
          </a:p>
        </p:txBody>
      </p:sp>
      <p:sp>
        <p:nvSpPr>
          <p:cNvPr id="315" name="Shape 315"/>
          <p:cNvSpPr/>
          <p:nvPr/>
        </p:nvSpPr>
        <p:spPr>
          <a:xfrm>
            <a:off x="514803" y="6031467"/>
            <a:ext cx="7677074"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Arial"/>
                <a:ea typeface="Arial"/>
                <a:cs typeface="Arial"/>
                <a:sym typeface="Arial"/>
              </a:defRPr>
            </a:lvl1pPr>
          </a:lstStyle>
          <a:p>
            <a:pPr lvl="0"/>
            <a:r>
              <a:t>(*) Source: estimation by JAL21, based on industry reports and interviews. </a:t>
            </a:r>
          </a:p>
        </p:txBody>
      </p:sp>
      <p:sp>
        <p:nvSpPr>
          <p:cNvPr id="319" name="Shape 31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41</a:t>
            </a:fld>
            <a:endParaRPr sz="1200"/>
          </a:p>
        </p:txBody>
      </p:sp>
    </p:spTree>
    <p:extLst>
      <p:ext uri="{BB962C8B-B14F-4D97-AF65-F5344CB8AC3E}">
        <p14:creationId xmlns:p14="http://schemas.microsoft.com/office/powerpoint/2010/main" val="212349502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p:cNvSpPr>
          <p:nvPr>
            <p:ph type="title"/>
          </p:nvPr>
        </p:nvSpPr>
        <p:spPr>
          <a:xfrm>
            <a:off x="381000" y="122237"/>
            <a:ext cx="8229600" cy="715964"/>
          </a:xfrm>
          <a:prstGeom prst="rect">
            <a:avLst/>
          </a:prstGeom>
        </p:spPr>
        <p:txBody>
          <a:bodyPr/>
          <a:lstStyle>
            <a:lvl1pPr>
              <a:defRPr sz="3600">
                <a:latin typeface="Arial"/>
                <a:ea typeface="Arial"/>
                <a:cs typeface="Arial"/>
                <a:sym typeface="Arial"/>
              </a:defRPr>
            </a:lvl1pPr>
          </a:lstStyle>
          <a:p>
            <a:pPr lvl="0">
              <a:defRPr sz="1800"/>
            </a:pPr>
            <a:r>
              <a:rPr sz="3600"/>
              <a:t>European home network study</a:t>
            </a:r>
          </a:p>
        </p:txBody>
      </p:sp>
      <p:sp>
        <p:nvSpPr>
          <p:cNvPr id="314" name="Shape 314"/>
          <p:cNvSpPr>
            <a:spLocks noGrp="1"/>
          </p:cNvSpPr>
          <p:nvPr>
            <p:ph type="body" idx="1"/>
          </p:nvPr>
        </p:nvSpPr>
        <p:spPr>
          <a:xfrm>
            <a:off x="228600" y="1066799"/>
            <a:ext cx="8686800" cy="4806689"/>
          </a:xfrm>
          <a:prstGeom prst="rect">
            <a:avLst/>
          </a:prstGeom>
        </p:spPr>
        <p:txBody>
          <a:bodyPr>
            <a:normAutofit/>
          </a:bodyPr>
          <a:lstStyle/>
          <a:p>
            <a:pPr marL="205739" lvl="0" indent="-205739" defTabSz="438911">
              <a:spcBef>
                <a:spcPts val="400"/>
              </a:spcBef>
              <a:defRPr sz="1800"/>
            </a:pPr>
            <a:r>
              <a:rPr sz="1919" dirty="0">
                <a:latin typeface="Arial"/>
                <a:ea typeface="Arial"/>
                <a:cs typeface="Arial"/>
                <a:sym typeface="Arial"/>
              </a:rPr>
              <a:t>Telcos are typically finding several topologies for home networking in case of successful setup:</a:t>
            </a:r>
          </a:p>
          <a:p>
            <a:pPr marL="0" lvl="0" indent="0" defTabSz="438911">
              <a:buSzTx/>
              <a:buNone/>
              <a:defRPr sz="1800"/>
            </a:pPr>
            <a:endParaRPr sz="672" u="sng" dirty="0">
              <a:latin typeface="Arial"/>
              <a:ea typeface="Arial"/>
              <a:cs typeface="Arial"/>
              <a:sym typeface="Arial"/>
            </a:endParaRPr>
          </a:p>
          <a:p>
            <a:pPr marL="0" lvl="0" indent="0" defTabSz="438911">
              <a:spcBef>
                <a:spcPts val="400"/>
              </a:spcBef>
              <a:buSzTx/>
              <a:buNone/>
              <a:defRPr sz="1800"/>
            </a:pPr>
            <a:r>
              <a:rPr sz="1919" u="sng" dirty="0">
                <a:latin typeface="Arial"/>
                <a:ea typeface="Arial"/>
                <a:cs typeface="Arial"/>
                <a:sym typeface="Arial"/>
              </a:rPr>
              <a:t>%cases(*) </a:t>
            </a:r>
            <a:r>
              <a:rPr sz="1919" dirty="0">
                <a:latin typeface="Arial"/>
                <a:ea typeface="Arial"/>
                <a:cs typeface="Arial"/>
                <a:sym typeface="Arial"/>
              </a:rPr>
              <a:t>					          				    </a:t>
            </a:r>
            <a:r>
              <a:rPr lang="es-ES_tradnl" sz="1919" dirty="0" smtClean="0">
                <a:latin typeface="Arial"/>
                <a:ea typeface="Arial"/>
                <a:cs typeface="Arial"/>
                <a:sym typeface="Arial"/>
              </a:rPr>
              <a:t>                     </a:t>
            </a:r>
            <a:r>
              <a:rPr sz="1919" u="sng" dirty="0" smtClean="0">
                <a:latin typeface="Arial"/>
                <a:ea typeface="Arial"/>
                <a:cs typeface="Arial"/>
                <a:sym typeface="Arial"/>
              </a:rPr>
              <a:t>Cat</a:t>
            </a:r>
            <a:r>
              <a:rPr lang="es-ES_tradnl" sz="1919" u="sng" dirty="0" smtClean="0">
                <a:latin typeface="Arial"/>
                <a:ea typeface="Arial"/>
                <a:cs typeface="Arial"/>
                <a:sym typeface="Arial"/>
              </a:rPr>
              <a:t>5</a:t>
            </a:r>
            <a:r>
              <a:rPr sz="1919" u="sng" dirty="0" smtClean="0">
                <a:latin typeface="Arial"/>
                <a:ea typeface="Arial"/>
                <a:cs typeface="Arial"/>
                <a:sym typeface="Arial"/>
              </a:rPr>
              <a:t>/</a:t>
            </a:r>
            <a:r>
              <a:rPr lang="es-ES_tradnl" sz="1919" u="sng" dirty="0">
                <a:latin typeface="Arial"/>
                <a:ea typeface="Arial"/>
                <a:cs typeface="Arial"/>
                <a:sym typeface="Arial"/>
              </a:rPr>
              <a:t>6</a:t>
            </a:r>
            <a:r>
              <a:rPr sz="1919" dirty="0" smtClean="0">
                <a:latin typeface="Arial"/>
                <a:ea typeface="Arial"/>
                <a:cs typeface="Arial"/>
                <a:sym typeface="Arial"/>
              </a:rPr>
              <a:t>     </a:t>
            </a:r>
            <a:r>
              <a:rPr sz="1919" u="sng" dirty="0">
                <a:latin typeface="Arial"/>
                <a:ea typeface="Arial"/>
                <a:cs typeface="Arial"/>
                <a:sym typeface="Arial"/>
              </a:rPr>
              <a:t>Wifi</a:t>
            </a:r>
            <a:endParaRPr sz="1919" dirty="0">
              <a:latin typeface="Arial"/>
              <a:ea typeface="Arial"/>
              <a:cs typeface="Arial"/>
              <a:sym typeface="Arial"/>
            </a:endParaRPr>
          </a:p>
          <a:p>
            <a:pPr marL="0" lvl="0" indent="0" defTabSz="438911">
              <a:spcBef>
                <a:spcPts val="400"/>
              </a:spcBef>
              <a:buSzTx/>
              <a:buNone/>
              <a:defRPr sz="1800"/>
            </a:pPr>
            <a:r>
              <a:rPr sz="1919" i="1" dirty="0">
                <a:latin typeface="Arial"/>
                <a:ea typeface="Arial"/>
                <a:cs typeface="Arial"/>
                <a:sym typeface="Arial"/>
              </a:rPr>
              <a:t>  20%	</a:t>
            </a:r>
            <a:r>
              <a:rPr sz="1919" dirty="0">
                <a:latin typeface="Arial"/>
                <a:ea typeface="Arial"/>
                <a:cs typeface="Arial"/>
                <a:sym typeface="Arial"/>
              </a:rPr>
              <a:t>Router Wifi only  	  	    		  			</a:t>
            </a:r>
            <a:r>
              <a:rPr lang="es-ES_tradnl" sz="1919" dirty="0" smtClean="0">
                <a:latin typeface="Arial"/>
                <a:ea typeface="Arial"/>
                <a:cs typeface="Arial"/>
                <a:sym typeface="Arial"/>
              </a:rPr>
              <a:t>			</a:t>
            </a:r>
            <a:r>
              <a:rPr sz="1919" dirty="0" smtClean="0">
                <a:latin typeface="Arial"/>
                <a:ea typeface="Arial"/>
                <a:cs typeface="Arial"/>
                <a:sym typeface="Arial"/>
              </a:rPr>
              <a:t>- </a:t>
            </a:r>
            <a:r>
              <a:rPr sz="1919" dirty="0">
                <a:latin typeface="Arial"/>
                <a:ea typeface="Arial"/>
                <a:cs typeface="Arial"/>
                <a:sym typeface="Arial"/>
              </a:rPr>
              <a:t>	 	OK</a:t>
            </a:r>
          </a:p>
          <a:p>
            <a:pPr marL="0" lvl="0" indent="0" defTabSz="438911">
              <a:spcBef>
                <a:spcPts val="400"/>
              </a:spcBef>
              <a:buSzTx/>
              <a:buNone/>
              <a:defRPr sz="1800"/>
            </a:pPr>
            <a:r>
              <a:rPr sz="1919" dirty="0">
                <a:latin typeface="Arial"/>
                <a:ea typeface="Arial"/>
                <a:cs typeface="Arial"/>
                <a:sym typeface="Arial"/>
              </a:rPr>
              <a:t>  20%	Router Wifi + STB/PC in the same room 		OK	 	OK	</a:t>
            </a:r>
            <a:endParaRPr sz="1919" i="1" dirty="0">
              <a:latin typeface="Arial"/>
              <a:ea typeface="Arial"/>
              <a:cs typeface="Arial"/>
              <a:sym typeface="Arial"/>
            </a:endParaRPr>
          </a:p>
          <a:p>
            <a:pPr marL="0" lvl="0" indent="0" defTabSz="438911">
              <a:spcBef>
                <a:spcPts val="400"/>
              </a:spcBef>
              <a:buSzTx/>
              <a:buNone/>
              <a:defRPr sz="1800"/>
            </a:pPr>
            <a:r>
              <a:rPr sz="1919" dirty="0">
                <a:latin typeface="Arial"/>
                <a:ea typeface="Arial"/>
                <a:cs typeface="Arial"/>
                <a:sym typeface="Arial"/>
              </a:rPr>
              <a:t>  10</a:t>
            </a:r>
            <a:r>
              <a:rPr sz="1919" i="1" dirty="0">
                <a:latin typeface="Arial"/>
                <a:ea typeface="Arial"/>
                <a:cs typeface="Arial"/>
                <a:sym typeface="Arial"/>
              </a:rPr>
              <a:t>%</a:t>
            </a:r>
            <a:r>
              <a:rPr sz="1919" dirty="0">
                <a:latin typeface="Arial"/>
                <a:ea typeface="Arial"/>
                <a:cs typeface="Arial"/>
                <a:sym typeface="Arial"/>
              </a:rPr>
              <a:t>	Router Wifi + STB/PC in the same room   	</a:t>
            </a:r>
            <a:r>
              <a:rPr lang="es-ES_tradnl" sz="1919" dirty="0">
                <a:solidFill>
                  <a:srgbClr val="FF0000"/>
                </a:solidFill>
                <a:latin typeface="Arial"/>
                <a:ea typeface="Arial"/>
                <a:cs typeface="Arial"/>
                <a:sym typeface="Arial"/>
              </a:rPr>
              <a:t> </a:t>
            </a:r>
            <a:r>
              <a:rPr sz="1919" dirty="0" smtClean="0">
                <a:solidFill>
                  <a:srgbClr val="FF0000"/>
                </a:solidFill>
                <a:latin typeface="Arial"/>
                <a:ea typeface="Arial"/>
                <a:cs typeface="Arial"/>
                <a:sym typeface="Arial"/>
              </a:rPr>
              <a:t>X</a:t>
            </a:r>
            <a:r>
              <a:rPr sz="1919" baseline="29916" dirty="0">
                <a:solidFill>
                  <a:srgbClr val="FF0000"/>
                </a:solidFill>
                <a:latin typeface="Arial"/>
                <a:ea typeface="Arial"/>
                <a:cs typeface="Arial"/>
                <a:sym typeface="Arial"/>
              </a:rPr>
              <a:t>(1</a:t>
            </a:r>
            <a:r>
              <a:rPr sz="1919" baseline="29916" dirty="0" smtClean="0">
                <a:solidFill>
                  <a:srgbClr val="FF0000"/>
                </a:solidFill>
                <a:latin typeface="Arial"/>
                <a:ea typeface="Arial"/>
                <a:cs typeface="Arial"/>
                <a:sym typeface="Arial"/>
              </a:rPr>
              <a:t>)</a:t>
            </a:r>
            <a:r>
              <a:rPr sz="1919" dirty="0">
                <a:latin typeface="Arial"/>
                <a:ea typeface="Arial"/>
                <a:cs typeface="Arial"/>
                <a:sym typeface="Arial"/>
              </a:rPr>
              <a:t>	</a:t>
            </a:r>
            <a:r>
              <a:rPr lang="es-ES_tradnl" sz="1919" dirty="0" smtClean="0">
                <a:latin typeface="Arial"/>
                <a:ea typeface="Arial"/>
                <a:cs typeface="Arial"/>
                <a:sym typeface="Arial"/>
              </a:rPr>
              <a:t>	</a:t>
            </a:r>
            <a:r>
              <a:rPr sz="1919" dirty="0" smtClean="0">
                <a:latin typeface="Arial"/>
                <a:ea typeface="Arial"/>
                <a:cs typeface="Arial"/>
                <a:sym typeface="Arial"/>
              </a:rPr>
              <a:t>OK</a:t>
            </a:r>
            <a:endParaRPr sz="1919" i="1" dirty="0">
              <a:latin typeface="Arial"/>
              <a:ea typeface="Arial"/>
              <a:cs typeface="Arial"/>
              <a:sym typeface="Arial"/>
            </a:endParaRPr>
          </a:p>
          <a:p>
            <a:pPr marL="0" lvl="0" indent="0" defTabSz="438911">
              <a:spcBef>
                <a:spcPts val="400"/>
              </a:spcBef>
              <a:buSzTx/>
              <a:buNone/>
              <a:defRPr sz="1800"/>
            </a:pPr>
            <a:r>
              <a:rPr sz="1919" dirty="0">
                <a:latin typeface="Arial"/>
                <a:ea typeface="Arial"/>
                <a:cs typeface="Arial"/>
                <a:sym typeface="Arial"/>
              </a:rPr>
              <a:t>  25%	Router Wifi + STB/PC in other room/s	 	OK	 	OK</a:t>
            </a:r>
            <a:endParaRPr sz="1919" i="1" dirty="0">
              <a:latin typeface="Arial"/>
              <a:ea typeface="Arial"/>
              <a:cs typeface="Arial"/>
              <a:sym typeface="Arial"/>
            </a:endParaRPr>
          </a:p>
          <a:p>
            <a:pPr marL="0" lvl="0" indent="0" defTabSz="438911">
              <a:spcBef>
                <a:spcPts val="400"/>
              </a:spcBef>
              <a:buSzTx/>
              <a:buNone/>
              <a:defRPr sz="1800"/>
            </a:pPr>
            <a:r>
              <a:rPr sz="1919" dirty="0">
                <a:latin typeface="Arial"/>
                <a:ea typeface="Arial"/>
                <a:cs typeface="Arial"/>
                <a:sym typeface="Arial"/>
              </a:rPr>
              <a:t>  15%	Router Wifi + STB/PC in other room/s 		OK		 </a:t>
            </a:r>
            <a:r>
              <a:rPr lang="es-ES_tradnl" sz="1919" dirty="0" smtClean="0">
                <a:latin typeface="Arial"/>
                <a:ea typeface="Arial"/>
                <a:cs typeface="Arial"/>
                <a:sym typeface="Arial"/>
              </a:rPr>
              <a:t>	</a:t>
            </a:r>
            <a:r>
              <a:rPr sz="1919" dirty="0" smtClean="0">
                <a:solidFill>
                  <a:srgbClr val="FF0000"/>
                </a:solidFill>
                <a:latin typeface="Arial"/>
                <a:ea typeface="Arial"/>
                <a:cs typeface="Arial"/>
                <a:sym typeface="Arial"/>
              </a:rPr>
              <a:t>X</a:t>
            </a:r>
            <a:r>
              <a:rPr sz="1919" baseline="29916" dirty="0">
                <a:solidFill>
                  <a:srgbClr val="FF0000"/>
                </a:solidFill>
                <a:latin typeface="Arial"/>
                <a:ea typeface="Arial"/>
                <a:cs typeface="Arial"/>
                <a:sym typeface="Arial"/>
              </a:rPr>
              <a:t>(2)</a:t>
            </a:r>
            <a:endParaRPr sz="1919" i="1" dirty="0">
              <a:latin typeface="Arial"/>
              <a:ea typeface="Arial"/>
              <a:cs typeface="Arial"/>
              <a:sym typeface="Arial"/>
            </a:endParaRPr>
          </a:p>
          <a:p>
            <a:pPr marL="0" lvl="0" indent="0" defTabSz="438911">
              <a:spcBef>
                <a:spcPts val="400"/>
              </a:spcBef>
              <a:buSzTx/>
              <a:buNone/>
              <a:defRPr sz="1800"/>
            </a:pPr>
            <a:r>
              <a:rPr sz="1919" dirty="0">
                <a:latin typeface="Arial"/>
                <a:ea typeface="Arial"/>
                <a:cs typeface="Arial"/>
                <a:sym typeface="Arial"/>
              </a:rPr>
              <a:t>  10%	Router Wifi + STB/PC in other room/s   		</a:t>
            </a:r>
            <a:r>
              <a:rPr sz="1919" dirty="0">
                <a:solidFill>
                  <a:srgbClr val="FF0000"/>
                </a:solidFill>
                <a:latin typeface="Arial"/>
                <a:ea typeface="Arial"/>
                <a:cs typeface="Arial"/>
                <a:sym typeface="Arial"/>
              </a:rPr>
              <a:t>X</a:t>
            </a:r>
            <a:r>
              <a:rPr sz="1919" baseline="29916" dirty="0">
                <a:solidFill>
                  <a:srgbClr val="FF0000"/>
                </a:solidFill>
                <a:latin typeface="Arial"/>
                <a:ea typeface="Arial"/>
                <a:cs typeface="Arial"/>
                <a:sym typeface="Arial"/>
              </a:rPr>
              <a:t>(1)</a:t>
            </a:r>
            <a:r>
              <a:rPr sz="1919" dirty="0">
                <a:solidFill>
                  <a:srgbClr val="FF0000"/>
                </a:solidFill>
                <a:latin typeface="Arial"/>
                <a:ea typeface="Arial"/>
                <a:cs typeface="Arial"/>
                <a:sym typeface="Arial"/>
              </a:rPr>
              <a:t>		</a:t>
            </a:r>
            <a:r>
              <a:rPr lang="es-ES_tradnl" sz="1919" dirty="0" smtClean="0">
                <a:solidFill>
                  <a:srgbClr val="FF0000"/>
                </a:solidFill>
                <a:latin typeface="Arial"/>
                <a:ea typeface="Arial"/>
                <a:cs typeface="Arial"/>
                <a:sym typeface="Arial"/>
              </a:rPr>
              <a:t>	</a:t>
            </a:r>
            <a:r>
              <a:rPr sz="1919" dirty="0" smtClean="0">
                <a:latin typeface="Arial"/>
                <a:ea typeface="Arial"/>
                <a:cs typeface="Arial"/>
                <a:sym typeface="Arial"/>
              </a:rPr>
              <a:t>OK</a:t>
            </a:r>
            <a:endParaRPr sz="1919" i="1" dirty="0">
              <a:latin typeface="Arial"/>
              <a:ea typeface="Arial"/>
              <a:cs typeface="Arial"/>
              <a:sym typeface="Arial"/>
            </a:endParaRPr>
          </a:p>
          <a:p>
            <a:pPr marL="0" lvl="0" indent="0" defTabSz="438911">
              <a:buSzTx/>
              <a:buNone/>
              <a:defRPr sz="1800"/>
            </a:pPr>
            <a:endParaRPr sz="1919" i="1" dirty="0">
              <a:latin typeface="Arial"/>
              <a:ea typeface="Arial"/>
              <a:cs typeface="Arial"/>
              <a:sym typeface="Arial"/>
            </a:endParaRPr>
          </a:p>
          <a:p>
            <a:pPr marL="0" lvl="0" indent="0" defTabSz="438911">
              <a:spcBef>
                <a:spcPts val="400"/>
              </a:spcBef>
              <a:buSzTx/>
              <a:buNone/>
              <a:defRPr sz="1800"/>
            </a:pPr>
            <a:r>
              <a:rPr sz="1919" i="1" dirty="0">
                <a:latin typeface="Arial"/>
                <a:ea typeface="Arial"/>
                <a:cs typeface="Arial"/>
                <a:sym typeface="Arial"/>
              </a:rPr>
              <a:t>STB = Set Top Box</a:t>
            </a:r>
          </a:p>
          <a:p>
            <a:pPr marL="0" lvl="0" indent="0" defTabSz="438911">
              <a:spcBef>
                <a:spcPts val="400"/>
              </a:spcBef>
              <a:buSzTx/>
              <a:buNone/>
              <a:defRPr sz="1800"/>
            </a:pPr>
            <a:r>
              <a:rPr sz="1919" i="1" dirty="0">
                <a:latin typeface="Arial"/>
                <a:ea typeface="Arial"/>
                <a:cs typeface="Arial"/>
                <a:sym typeface="Arial"/>
              </a:rPr>
              <a:t>1: Not OK, because of esthetical reasons</a:t>
            </a:r>
          </a:p>
          <a:p>
            <a:pPr marL="0" lvl="0" indent="0" defTabSz="438911">
              <a:spcBef>
                <a:spcPts val="400"/>
              </a:spcBef>
              <a:buSzTx/>
              <a:buNone/>
              <a:defRPr sz="1800"/>
            </a:pPr>
            <a:r>
              <a:rPr sz="1919" i="1" dirty="0">
                <a:latin typeface="Arial"/>
                <a:ea typeface="Arial"/>
                <a:cs typeface="Arial"/>
                <a:sym typeface="Arial"/>
              </a:rPr>
              <a:t>2: Not OK, because Wifi has difficulties in penetrating walls.</a:t>
            </a:r>
          </a:p>
        </p:txBody>
      </p:sp>
      <p:sp>
        <p:nvSpPr>
          <p:cNvPr id="315" name="Shape 315"/>
          <p:cNvSpPr/>
          <p:nvPr/>
        </p:nvSpPr>
        <p:spPr>
          <a:xfrm>
            <a:off x="514803" y="6031467"/>
            <a:ext cx="7677074"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Arial"/>
                <a:ea typeface="Arial"/>
                <a:cs typeface="Arial"/>
                <a:sym typeface="Arial"/>
              </a:defRPr>
            </a:lvl1pPr>
          </a:lstStyle>
          <a:p>
            <a:pPr lvl="0"/>
            <a:r>
              <a:t>(*) Source: estimation by JAL21, based on industry reports and interviews. </a:t>
            </a:r>
          </a:p>
        </p:txBody>
      </p:sp>
      <p:sp>
        <p:nvSpPr>
          <p:cNvPr id="316" name="Shape 316"/>
          <p:cNvSpPr/>
          <p:nvPr/>
        </p:nvSpPr>
        <p:spPr>
          <a:xfrm>
            <a:off x="4002854" y="4567535"/>
            <a:ext cx="3887203"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b="1" i="1"/>
            </a:lvl1pPr>
          </a:lstStyle>
          <a:p>
            <a:pPr lvl="0">
              <a:defRPr sz="1800" b="0" i="0"/>
            </a:pPr>
            <a:r>
              <a:rPr sz="2400" b="1" i="1"/>
              <a:t>35% POF Opportunity (aprox).</a:t>
            </a:r>
          </a:p>
        </p:txBody>
      </p:sp>
      <p:sp>
        <p:nvSpPr>
          <p:cNvPr id="317" name="Shape 317"/>
          <p:cNvSpPr/>
          <p:nvPr/>
        </p:nvSpPr>
        <p:spPr>
          <a:xfrm>
            <a:off x="381000" y="3611664"/>
            <a:ext cx="8229601" cy="868049"/>
          </a:xfrm>
          <a:custGeom>
            <a:avLst/>
            <a:gdLst/>
            <a:ahLst/>
            <a:cxnLst>
              <a:cxn ang="0">
                <a:pos x="wd2" y="hd2"/>
              </a:cxn>
              <a:cxn ang="5400000">
                <a:pos x="wd2" y="hd2"/>
              </a:cxn>
              <a:cxn ang="10800000">
                <a:pos x="wd2" y="hd2"/>
              </a:cxn>
              <a:cxn ang="16200000">
                <a:pos x="wd2" y="hd2"/>
              </a:cxn>
            </a:cxnLst>
            <a:rect l="0" t="0" r="r" b="b"/>
            <a:pathLst>
              <a:path w="21600" h="21600" extrusionOk="0">
                <a:moveTo>
                  <a:pt x="0" y="2982"/>
                </a:moveTo>
                <a:cubicBezTo>
                  <a:pt x="0" y="1335"/>
                  <a:pt x="141" y="0"/>
                  <a:pt x="314" y="0"/>
                </a:cubicBezTo>
                <a:lnTo>
                  <a:pt x="3600" y="0"/>
                </a:lnTo>
                <a:lnTo>
                  <a:pt x="21286" y="0"/>
                </a:lnTo>
                <a:cubicBezTo>
                  <a:pt x="21459" y="0"/>
                  <a:pt x="21600" y="1335"/>
                  <a:pt x="21600" y="2982"/>
                </a:cubicBezTo>
                <a:lnTo>
                  <a:pt x="21600" y="14907"/>
                </a:lnTo>
                <a:cubicBezTo>
                  <a:pt x="21600" y="16554"/>
                  <a:pt x="21459" y="17889"/>
                  <a:pt x="21286" y="17889"/>
                </a:cubicBezTo>
                <a:lnTo>
                  <a:pt x="9000" y="17889"/>
                </a:lnTo>
                <a:lnTo>
                  <a:pt x="9390" y="21600"/>
                </a:lnTo>
                <a:lnTo>
                  <a:pt x="3600" y="17889"/>
                </a:lnTo>
                <a:lnTo>
                  <a:pt x="314" y="17889"/>
                </a:lnTo>
                <a:cubicBezTo>
                  <a:pt x="141" y="17889"/>
                  <a:pt x="0" y="16554"/>
                  <a:pt x="0" y="14907"/>
                </a:cubicBezTo>
                <a:lnTo>
                  <a:pt x="0" y="14907"/>
                </a:lnTo>
                <a:lnTo>
                  <a:pt x="0" y="10435"/>
                </a:lnTo>
                <a:close/>
              </a:path>
            </a:pathLst>
          </a:custGeom>
          <a:ln w="25400">
            <a:solidFill>
              <a:srgbClr val="3A5E8A"/>
            </a:solidFill>
          </a:ln>
        </p:spPr>
        <p:txBody>
          <a:bodyPr lIns="0" tIns="0" rIns="0" bIns="0" anchor="ctr"/>
          <a:lstStyle/>
          <a:p>
            <a:pPr lvl="0" algn="ctr">
              <a:defRPr>
                <a:solidFill>
                  <a:srgbClr val="FFFFFF"/>
                </a:solidFill>
              </a:defRPr>
            </a:pPr>
            <a:endParaRPr/>
          </a:p>
        </p:txBody>
      </p:sp>
      <p:sp>
        <p:nvSpPr>
          <p:cNvPr id="318" name="Shape 318"/>
          <p:cNvSpPr/>
          <p:nvPr/>
        </p:nvSpPr>
        <p:spPr>
          <a:xfrm>
            <a:off x="381000" y="2971800"/>
            <a:ext cx="8229601" cy="335925"/>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66" y="0"/>
                  <a:pt x="147" y="0"/>
                </a:cubicBezTo>
                <a:lnTo>
                  <a:pt x="21453" y="0"/>
                </a:lnTo>
                <a:cubicBezTo>
                  <a:pt x="21534" y="0"/>
                  <a:pt x="21600" y="1612"/>
                  <a:pt x="21600" y="3600"/>
                </a:cubicBezTo>
                <a:lnTo>
                  <a:pt x="21600" y="18000"/>
                </a:lnTo>
                <a:cubicBezTo>
                  <a:pt x="21600" y="19988"/>
                  <a:pt x="21534" y="21600"/>
                  <a:pt x="21453" y="21600"/>
                </a:cubicBezTo>
                <a:lnTo>
                  <a:pt x="147" y="21600"/>
                </a:lnTo>
                <a:cubicBezTo>
                  <a:pt x="66" y="21600"/>
                  <a:pt x="0" y="19988"/>
                  <a:pt x="0" y="18000"/>
                </a:cubicBezTo>
                <a:close/>
              </a:path>
            </a:pathLst>
          </a:custGeom>
          <a:ln w="25400">
            <a:solidFill>
              <a:srgbClr val="3A5E8A"/>
            </a:solidFill>
          </a:ln>
        </p:spPr>
        <p:txBody>
          <a:bodyPr lIns="0" tIns="0" rIns="0" bIns="0" anchor="ctr"/>
          <a:lstStyle/>
          <a:p>
            <a:pPr lvl="0" algn="ctr">
              <a:defRPr>
                <a:solidFill>
                  <a:srgbClr val="FFFFFF"/>
                </a:solidFill>
              </a:defRPr>
            </a:pPr>
            <a:endParaRPr/>
          </a:p>
        </p:txBody>
      </p:sp>
      <p:sp>
        <p:nvSpPr>
          <p:cNvPr id="319" name="Shape 31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42</a:t>
            </a:fld>
            <a:endParaRPr sz="1200"/>
          </a:p>
        </p:txBody>
      </p:sp>
    </p:spTree>
    <p:extLst>
      <p:ext uri="{BB962C8B-B14F-4D97-AF65-F5344CB8AC3E}">
        <p14:creationId xmlns:p14="http://schemas.microsoft.com/office/powerpoint/2010/main" val="365369027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p:cNvSpPr>
          <p:nvPr>
            <p:ph type="body" idx="1"/>
          </p:nvPr>
        </p:nvSpPr>
        <p:spPr>
          <a:xfrm>
            <a:off x="457200" y="1782345"/>
            <a:ext cx="8229600" cy="4525963"/>
          </a:xfrm>
          <a:prstGeom prst="rect">
            <a:avLst/>
          </a:prstGeom>
        </p:spPr>
        <p:txBody>
          <a:bodyPr/>
          <a:lstStyle>
            <a:lvl1pPr marL="0" indent="0" algn="ctr">
              <a:spcBef>
                <a:spcPts val="300"/>
              </a:spcBef>
              <a:buSzTx/>
              <a:buNone/>
              <a:defRPr sz="1600">
                <a:latin typeface="Arial Bold"/>
                <a:ea typeface="Arial Bold"/>
                <a:cs typeface="Arial Bold"/>
                <a:sym typeface="Arial Bold"/>
              </a:defRPr>
            </a:lvl1pPr>
          </a:lstStyle>
          <a:p>
            <a:pPr lvl="0">
              <a:defRPr sz="1800"/>
            </a:pPr>
            <a:r>
              <a:rPr sz="1600" dirty="0"/>
              <a:t>High Broadband Population penetration </a:t>
            </a:r>
          </a:p>
        </p:txBody>
      </p:sp>
      <p:graphicFrame>
        <p:nvGraphicFramePr>
          <p:cNvPr id="322" name="Chart 322"/>
          <p:cNvGraphicFramePr/>
          <p:nvPr/>
        </p:nvGraphicFramePr>
        <p:xfrm>
          <a:off x="1899567" y="2160884"/>
          <a:ext cx="6593252" cy="22542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23" name="Table 323"/>
          <p:cNvGraphicFramePr/>
          <p:nvPr/>
        </p:nvGraphicFramePr>
        <p:xfrm>
          <a:off x="533400" y="4499609"/>
          <a:ext cx="7543802" cy="2037884"/>
        </p:xfrm>
        <a:graphic>
          <a:graphicData uri="http://schemas.openxmlformats.org/drawingml/2006/table">
            <a:tbl>
              <a:tblPr>
                <a:tableStyleId>{4C3C2611-4C71-4FC5-86AE-919BDF0F9419}</a:tableStyleId>
              </a:tblPr>
              <a:tblGrid>
                <a:gridCol w="1856120"/>
                <a:gridCol w="795480"/>
                <a:gridCol w="914802"/>
                <a:gridCol w="795480"/>
                <a:gridCol w="795480"/>
                <a:gridCol w="795480"/>
                <a:gridCol w="795480"/>
                <a:gridCol w="795480"/>
              </a:tblGrid>
              <a:tr h="352192">
                <a:tc>
                  <a:txBody>
                    <a:bodyPr/>
                    <a:lstStyle/>
                    <a:p>
                      <a:pPr lvl="0" algn="l">
                        <a:defRPr sz="1800" b="0" i="0"/>
                      </a:pPr>
                      <a:r>
                        <a:rPr sz="1100"/>
                        <a:t>Total Population EU</a:t>
                      </a:r>
                    </a:p>
                  </a:txBody>
                  <a:tcPr marL="9525" marR="9525" marT="9525" marB="9525" anchor="b" horzOverflow="overflow">
                    <a:solidFill>
                      <a:srgbClr val="E8ECF4"/>
                    </a:solidFill>
                  </a:tcPr>
                </a:tc>
                <a:tc>
                  <a:txBody>
                    <a:bodyPr/>
                    <a:lstStyle/>
                    <a:p>
                      <a:pPr lvl="0">
                        <a:defRPr sz="1800" b="0" i="0"/>
                      </a:pPr>
                      <a:r>
                        <a:rPr sz="1100"/>
                        <a:t>507.416.607 </a:t>
                      </a:r>
                    </a:p>
                  </a:txBody>
                  <a:tcPr marL="9525" marR="9525" marT="9525" marB="9525" anchor="b" horzOverflow="overflow">
                    <a:solidFill>
                      <a:srgbClr val="E8ECF4"/>
                    </a:solidFill>
                  </a:tcPr>
                </a:tc>
                <a:tc>
                  <a:txBody>
                    <a:bodyPr/>
                    <a:lstStyle/>
                    <a:p>
                      <a:pPr lvl="0">
                        <a:defRPr sz="1800" b="0" i="0"/>
                      </a:pPr>
                      <a:r>
                        <a:rPr sz="1100"/>
                        <a:t>508.273.750 </a:t>
                      </a:r>
                    </a:p>
                  </a:txBody>
                  <a:tcPr marL="9525" marR="9525" marT="9525" marB="9525" anchor="b" horzOverflow="overflow">
                    <a:solidFill>
                      <a:srgbClr val="E8ECF4"/>
                    </a:solidFill>
                  </a:tcPr>
                </a:tc>
                <a:tc>
                  <a:txBody>
                    <a:bodyPr/>
                    <a:lstStyle/>
                    <a:p>
                      <a:pPr lvl="0">
                        <a:defRPr sz="1800" b="0" i="0"/>
                      </a:pPr>
                      <a:r>
                        <a:rPr sz="1100"/>
                        <a:t>509.130.893 </a:t>
                      </a:r>
                    </a:p>
                  </a:txBody>
                  <a:tcPr marL="9525" marR="9525" marT="9525" marB="9525" anchor="b" horzOverflow="overflow">
                    <a:solidFill>
                      <a:srgbClr val="E8ECF4"/>
                    </a:solidFill>
                  </a:tcPr>
                </a:tc>
                <a:tc>
                  <a:txBody>
                    <a:bodyPr/>
                    <a:lstStyle/>
                    <a:p>
                      <a:pPr lvl="0">
                        <a:defRPr sz="1800" b="0" i="0"/>
                      </a:pPr>
                      <a:r>
                        <a:rPr sz="1100"/>
                        <a:t>509.988.036 </a:t>
                      </a:r>
                    </a:p>
                  </a:txBody>
                  <a:tcPr marL="9525" marR="9525" marT="9525" marB="9525" anchor="b" horzOverflow="overflow">
                    <a:solidFill>
                      <a:srgbClr val="E8ECF4"/>
                    </a:solidFill>
                  </a:tcPr>
                </a:tc>
                <a:tc>
                  <a:txBody>
                    <a:bodyPr/>
                    <a:lstStyle/>
                    <a:p>
                      <a:pPr lvl="0">
                        <a:defRPr sz="1800" b="0" i="0"/>
                      </a:pPr>
                      <a:r>
                        <a:rPr sz="1100"/>
                        <a:t>510.845.178 </a:t>
                      </a:r>
                    </a:p>
                  </a:txBody>
                  <a:tcPr marL="9525" marR="9525" marT="9525" marB="9525" anchor="b" horzOverflow="overflow">
                    <a:solidFill>
                      <a:srgbClr val="E8ECF4"/>
                    </a:solidFill>
                  </a:tcPr>
                </a:tc>
                <a:tc>
                  <a:txBody>
                    <a:bodyPr/>
                    <a:lstStyle/>
                    <a:p>
                      <a:pPr lvl="0">
                        <a:defRPr sz="1800" b="0" i="0"/>
                      </a:pPr>
                      <a:r>
                        <a:rPr sz="1100"/>
                        <a:t>511.702.321 </a:t>
                      </a:r>
                    </a:p>
                  </a:txBody>
                  <a:tcPr marL="9525" marR="9525" marT="9525" marB="9525" anchor="b" horzOverflow="overflow">
                    <a:solidFill>
                      <a:srgbClr val="E8ECF4"/>
                    </a:solidFill>
                  </a:tcPr>
                </a:tc>
                <a:tc>
                  <a:txBody>
                    <a:bodyPr/>
                    <a:lstStyle/>
                    <a:p>
                      <a:pPr lvl="0">
                        <a:defRPr sz="1800" b="0" i="0"/>
                      </a:pPr>
                      <a:r>
                        <a:rPr sz="1100"/>
                        <a:t>512.559.464 </a:t>
                      </a:r>
                    </a:p>
                  </a:txBody>
                  <a:tcPr marL="9525" marR="9525" marT="9525" marB="9525" anchor="b" horzOverflow="overflow">
                    <a:solidFill>
                      <a:srgbClr val="E8ECF4"/>
                    </a:solidFill>
                  </a:tcPr>
                </a:tc>
              </a:tr>
              <a:tr h="352192">
                <a:tc>
                  <a:txBody>
                    <a:bodyPr/>
                    <a:lstStyle/>
                    <a:p>
                      <a:pPr lvl="0" algn="l">
                        <a:defRPr sz="1800" b="0" i="0"/>
                      </a:pPr>
                      <a:r>
                        <a:rPr sz="1100"/>
                        <a:t>Total households EU</a:t>
                      </a:r>
                    </a:p>
                  </a:txBody>
                  <a:tcPr marL="9525" marR="9525" marT="9525" marB="9525" anchor="b" horzOverflow="overflow">
                    <a:solidFill>
                      <a:srgbClr val="E8ECF4"/>
                    </a:solidFill>
                  </a:tcPr>
                </a:tc>
                <a:tc>
                  <a:txBody>
                    <a:bodyPr/>
                    <a:lstStyle/>
                    <a:p>
                      <a:pPr lvl="0">
                        <a:defRPr sz="1800" b="0" i="0"/>
                      </a:pPr>
                      <a:r>
                        <a:rPr sz="1100"/>
                        <a:t>219.203.974 </a:t>
                      </a:r>
                    </a:p>
                  </a:txBody>
                  <a:tcPr marL="9525" marR="9525" marT="9525" marB="9525" anchor="b" horzOverflow="overflow">
                    <a:solidFill>
                      <a:srgbClr val="E8ECF4"/>
                    </a:solidFill>
                  </a:tcPr>
                </a:tc>
                <a:tc>
                  <a:txBody>
                    <a:bodyPr/>
                    <a:lstStyle/>
                    <a:p>
                      <a:pPr lvl="0">
                        <a:defRPr sz="1800" b="0" i="0"/>
                      </a:pPr>
                      <a:r>
                        <a:rPr sz="1100"/>
                        <a:t>219.574.260 </a:t>
                      </a:r>
                    </a:p>
                  </a:txBody>
                  <a:tcPr marL="9525" marR="9525" marT="9525" marB="9525" anchor="b" horzOverflow="overflow">
                    <a:solidFill>
                      <a:srgbClr val="E8ECF4"/>
                    </a:solidFill>
                  </a:tcPr>
                </a:tc>
                <a:tc>
                  <a:txBody>
                    <a:bodyPr/>
                    <a:lstStyle/>
                    <a:p>
                      <a:pPr lvl="0">
                        <a:defRPr sz="1800" b="0" i="0"/>
                      </a:pPr>
                      <a:r>
                        <a:rPr sz="1100"/>
                        <a:t>219.944.546 </a:t>
                      </a:r>
                    </a:p>
                  </a:txBody>
                  <a:tcPr marL="9525" marR="9525" marT="9525" marB="9525" anchor="b" horzOverflow="overflow">
                    <a:solidFill>
                      <a:srgbClr val="E8ECF4"/>
                    </a:solidFill>
                  </a:tcPr>
                </a:tc>
                <a:tc>
                  <a:txBody>
                    <a:bodyPr/>
                    <a:lstStyle/>
                    <a:p>
                      <a:pPr lvl="0">
                        <a:defRPr sz="1800" b="0" i="0"/>
                      </a:pPr>
                      <a:r>
                        <a:rPr sz="1100"/>
                        <a:t>220.314.831 </a:t>
                      </a:r>
                    </a:p>
                  </a:txBody>
                  <a:tcPr marL="9525" marR="9525" marT="9525" marB="9525" anchor="b" horzOverflow="overflow">
                    <a:solidFill>
                      <a:srgbClr val="E8ECF4"/>
                    </a:solidFill>
                  </a:tcPr>
                </a:tc>
                <a:tc>
                  <a:txBody>
                    <a:bodyPr/>
                    <a:lstStyle/>
                    <a:p>
                      <a:pPr lvl="0">
                        <a:defRPr sz="1800" b="0" i="0"/>
                      </a:pPr>
                      <a:r>
                        <a:rPr sz="1100"/>
                        <a:t>220.685.117 </a:t>
                      </a:r>
                    </a:p>
                  </a:txBody>
                  <a:tcPr marL="9525" marR="9525" marT="9525" marB="9525" anchor="b" horzOverflow="overflow">
                    <a:solidFill>
                      <a:srgbClr val="E8ECF4"/>
                    </a:solidFill>
                  </a:tcPr>
                </a:tc>
                <a:tc>
                  <a:txBody>
                    <a:bodyPr/>
                    <a:lstStyle/>
                    <a:p>
                      <a:pPr lvl="0">
                        <a:defRPr sz="1800" b="0" i="0"/>
                      </a:pPr>
                      <a:r>
                        <a:rPr sz="1100"/>
                        <a:t>221.055.403 </a:t>
                      </a:r>
                    </a:p>
                  </a:txBody>
                  <a:tcPr marL="9525" marR="9525" marT="9525" marB="9525" anchor="b" horzOverflow="overflow">
                    <a:solidFill>
                      <a:srgbClr val="E8ECF4"/>
                    </a:solidFill>
                  </a:tcPr>
                </a:tc>
                <a:tc>
                  <a:txBody>
                    <a:bodyPr/>
                    <a:lstStyle/>
                    <a:p>
                      <a:pPr lvl="0">
                        <a:defRPr sz="1800" b="0" i="0"/>
                      </a:pPr>
                      <a:r>
                        <a:rPr sz="1100"/>
                        <a:t>221.425.689 </a:t>
                      </a:r>
                    </a:p>
                  </a:txBody>
                  <a:tcPr marL="9525" marR="9525" marT="9525" marB="9525" anchor="b" horzOverflow="overflow">
                    <a:solidFill>
                      <a:srgbClr val="E8ECF4"/>
                    </a:solidFill>
                  </a:tcPr>
                </a:tc>
              </a:tr>
              <a:tr h="123267">
                <a:tc>
                  <a:txBody>
                    <a:bodyPr/>
                    <a:lstStyle/>
                    <a:p>
                      <a:pPr lvl="0" algn="l">
                        <a:defRPr sz="1800" b="0" i="0"/>
                      </a:pPr>
                      <a:endParaRPr/>
                    </a:p>
                  </a:txBody>
                  <a:tcPr marL="9525" marR="9525" marT="9525" marB="9525" anchor="b" horzOverflow="overflow">
                    <a:solidFill>
                      <a:srgbClr val="E8ECF4"/>
                    </a:solidFill>
                  </a:tcPr>
                </a:tc>
                <a:tc>
                  <a:txBody>
                    <a:bodyPr/>
                    <a:lstStyle/>
                    <a:p>
                      <a:pPr lvl="0" algn="l">
                        <a:defRPr sz="1800" b="0" i="0"/>
                      </a:pPr>
                      <a:endParaRPr/>
                    </a:p>
                  </a:txBody>
                  <a:tcPr marL="9525" marR="9525" marT="9525" marB="9525" anchor="b" horzOverflow="overflow">
                    <a:solidFill>
                      <a:srgbClr val="E8ECF4"/>
                    </a:solidFill>
                  </a:tcPr>
                </a:tc>
                <a:tc>
                  <a:txBody>
                    <a:bodyPr/>
                    <a:lstStyle/>
                    <a:p>
                      <a:pPr lvl="0" algn="l">
                        <a:defRPr sz="1800" b="0" i="0"/>
                      </a:pPr>
                      <a:endParaRPr/>
                    </a:p>
                  </a:txBody>
                  <a:tcPr marL="9525" marR="9525" marT="9525" marB="9525" anchor="b" horzOverflow="overflow">
                    <a:solidFill>
                      <a:srgbClr val="E8ECF4"/>
                    </a:solidFill>
                  </a:tcPr>
                </a:tc>
                <a:tc>
                  <a:txBody>
                    <a:bodyPr/>
                    <a:lstStyle/>
                    <a:p>
                      <a:pPr lvl="0" algn="l">
                        <a:defRPr sz="1800" b="0" i="0"/>
                      </a:pPr>
                      <a:endParaRPr/>
                    </a:p>
                  </a:txBody>
                  <a:tcPr marL="9525" marR="9525" marT="9525" marB="9525" anchor="b" horzOverflow="overflow">
                    <a:solidFill>
                      <a:srgbClr val="E8ECF4"/>
                    </a:solidFill>
                  </a:tcPr>
                </a:tc>
                <a:tc>
                  <a:txBody>
                    <a:bodyPr/>
                    <a:lstStyle/>
                    <a:p>
                      <a:pPr lvl="0" algn="l">
                        <a:defRPr sz="1800" b="0" i="0"/>
                      </a:pPr>
                      <a:endParaRPr/>
                    </a:p>
                  </a:txBody>
                  <a:tcPr marL="9525" marR="9525" marT="9525" marB="9525" anchor="b" horzOverflow="overflow">
                    <a:solidFill>
                      <a:srgbClr val="E8ECF4"/>
                    </a:solidFill>
                  </a:tcPr>
                </a:tc>
                <a:tc>
                  <a:txBody>
                    <a:bodyPr/>
                    <a:lstStyle/>
                    <a:p>
                      <a:pPr lvl="0" algn="l">
                        <a:defRPr sz="1800" b="0" i="0"/>
                      </a:pPr>
                      <a:endParaRPr/>
                    </a:p>
                  </a:txBody>
                  <a:tcPr marL="9525" marR="9525" marT="9525" marB="9525" anchor="b" horzOverflow="overflow">
                    <a:solidFill>
                      <a:srgbClr val="E8ECF4"/>
                    </a:solidFill>
                  </a:tcPr>
                </a:tc>
                <a:tc>
                  <a:txBody>
                    <a:bodyPr/>
                    <a:lstStyle/>
                    <a:p>
                      <a:pPr lvl="0" algn="l">
                        <a:defRPr sz="1800" b="0" i="0"/>
                      </a:pPr>
                      <a:endParaRPr/>
                    </a:p>
                  </a:txBody>
                  <a:tcPr marL="9525" marR="9525" marT="9525" marB="9525" anchor="b" horzOverflow="overflow">
                    <a:solidFill>
                      <a:srgbClr val="E8ECF4"/>
                    </a:solidFill>
                  </a:tcPr>
                </a:tc>
                <a:tc>
                  <a:txBody>
                    <a:bodyPr/>
                    <a:lstStyle/>
                    <a:p>
                      <a:pPr lvl="0" algn="l">
                        <a:defRPr sz="1800" b="0" i="0"/>
                      </a:pPr>
                      <a:endParaRPr/>
                    </a:p>
                  </a:txBody>
                  <a:tcPr marL="9525" marR="9525" marT="9525" marB="9525" anchor="b" horzOverflow="overflow">
                    <a:solidFill>
                      <a:srgbClr val="E8ECF4"/>
                    </a:solidFill>
                  </a:tcPr>
                </a:tc>
              </a:tr>
              <a:tr h="123267">
                <a:tc>
                  <a:txBody>
                    <a:bodyPr/>
                    <a:lstStyle/>
                    <a:p>
                      <a:pPr lvl="0" algn="l">
                        <a:defRPr sz="1800" b="0" i="0"/>
                      </a:pPr>
                      <a:r>
                        <a:rPr sz="1100"/>
                        <a:t>Population HBB EU</a:t>
                      </a:r>
                    </a:p>
                  </a:txBody>
                  <a:tcPr marL="9525" marR="9525" marT="9525" marB="9525" anchor="b" horzOverflow="overflow">
                    <a:solidFill>
                      <a:srgbClr val="E8ECF4"/>
                    </a:solidFill>
                  </a:tcPr>
                </a:tc>
                <a:tc>
                  <a:txBody>
                    <a:bodyPr/>
                    <a:lstStyle/>
                    <a:p>
                      <a:pPr lvl="0">
                        <a:defRPr sz="1800" b="0" i="0"/>
                      </a:pPr>
                      <a:r>
                        <a:rPr sz="1100"/>
                        <a:t>29.430.163 </a:t>
                      </a:r>
                    </a:p>
                  </a:txBody>
                  <a:tcPr marL="9525" marR="9525" marT="9525" marB="9525" anchor="b" horzOverflow="overflow">
                    <a:solidFill>
                      <a:srgbClr val="E8ECF4"/>
                    </a:solidFill>
                  </a:tcPr>
                </a:tc>
                <a:tc>
                  <a:txBody>
                    <a:bodyPr/>
                    <a:lstStyle/>
                    <a:p>
                      <a:pPr lvl="0">
                        <a:defRPr sz="1800" b="0" i="0"/>
                      </a:pPr>
                      <a:r>
                        <a:rPr sz="1100"/>
                        <a:t>36.595.710 </a:t>
                      </a:r>
                    </a:p>
                  </a:txBody>
                  <a:tcPr marL="9525" marR="9525" marT="9525" marB="9525" anchor="b" horzOverflow="overflow">
                    <a:solidFill>
                      <a:srgbClr val="E8ECF4"/>
                    </a:solidFill>
                  </a:tcPr>
                </a:tc>
                <a:tc>
                  <a:txBody>
                    <a:bodyPr/>
                    <a:lstStyle/>
                    <a:p>
                      <a:pPr lvl="0">
                        <a:defRPr sz="1800" b="0" i="0"/>
                      </a:pPr>
                      <a:r>
                        <a:rPr sz="1100"/>
                        <a:t>48.367.435 </a:t>
                      </a:r>
                    </a:p>
                  </a:txBody>
                  <a:tcPr marL="9525" marR="9525" marT="9525" marB="9525" anchor="b" horzOverflow="overflow">
                    <a:solidFill>
                      <a:srgbClr val="E8ECF4"/>
                    </a:solidFill>
                  </a:tcPr>
                </a:tc>
                <a:tc>
                  <a:txBody>
                    <a:bodyPr/>
                    <a:lstStyle/>
                    <a:p>
                      <a:pPr lvl="0">
                        <a:defRPr sz="1800" b="0" i="0"/>
                      </a:pPr>
                      <a:r>
                        <a:rPr sz="1100"/>
                        <a:t>57.118.660 </a:t>
                      </a:r>
                    </a:p>
                  </a:txBody>
                  <a:tcPr marL="9525" marR="9525" marT="9525" marB="9525" anchor="b" horzOverflow="overflow">
                    <a:solidFill>
                      <a:srgbClr val="E8ECF4"/>
                    </a:solidFill>
                  </a:tcPr>
                </a:tc>
                <a:tc>
                  <a:txBody>
                    <a:bodyPr/>
                    <a:lstStyle/>
                    <a:p>
                      <a:pPr lvl="0">
                        <a:defRPr sz="1800" b="0" i="0"/>
                      </a:pPr>
                      <a:r>
                        <a:rPr sz="1100"/>
                        <a:t>73.561.706 </a:t>
                      </a:r>
                    </a:p>
                  </a:txBody>
                  <a:tcPr marL="9525" marR="9525" marT="9525" marB="9525" anchor="b" horzOverflow="overflow">
                    <a:solidFill>
                      <a:srgbClr val="E8ECF4"/>
                    </a:solidFill>
                  </a:tcPr>
                </a:tc>
                <a:tc>
                  <a:txBody>
                    <a:bodyPr/>
                    <a:lstStyle/>
                    <a:p>
                      <a:pPr lvl="0">
                        <a:defRPr sz="1800" b="0" i="0"/>
                      </a:pPr>
                      <a:r>
                        <a:rPr sz="1100"/>
                        <a:t>89.547.906 </a:t>
                      </a:r>
                    </a:p>
                  </a:txBody>
                  <a:tcPr marL="9525" marR="9525" marT="9525" marB="9525" anchor="b" horzOverflow="overflow">
                    <a:solidFill>
                      <a:srgbClr val="E8ECF4"/>
                    </a:solidFill>
                  </a:tcPr>
                </a:tc>
                <a:tc>
                  <a:txBody>
                    <a:bodyPr/>
                    <a:lstStyle/>
                    <a:p>
                      <a:pPr lvl="0">
                        <a:defRPr sz="1800" b="0" i="0"/>
                      </a:pPr>
                      <a:r>
                        <a:rPr sz="1100"/>
                        <a:t>102.511.893 </a:t>
                      </a:r>
                    </a:p>
                  </a:txBody>
                  <a:tcPr marL="9525" marR="9525" marT="9525" marB="9525" anchor="b" horzOverflow="overflow">
                    <a:solidFill>
                      <a:srgbClr val="E8ECF4"/>
                    </a:solidFill>
                  </a:tcPr>
                </a:tc>
              </a:tr>
              <a:tr h="123267">
                <a:tc>
                  <a:txBody>
                    <a:bodyPr/>
                    <a:lstStyle/>
                    <a:p>
                      <a:pPr lvl="0" algn="l">
                        <a:defRPr sz="1800" b="0" i="0"/>
                      </a:pPr>
                      <a:r>
                        <a:rPr sz="1100"/>
                        <a:t>Households HBB EU</a:t>
                      </a:r>
                    </a:p>
                  </a:txBody>
                  <a:tcPr marL="9525" marR="9525" marT="9525" marB="9525" anchor="b" horzOverflow="overflow">
                    <a:solidFill>
                      <a:srgbClr val="E8ECF4"/>
                    </a:solidFill>
                  </a:tcPr>
                </a:tc>
                <a:tc>
                  <a:txBody>
                    <a:bodyPr/>
                    <a:lstStyle/>
                    <a:p>
                      <a:pPr lvl="0">
                        <a:defRPr sz="1800" b="0" i="0"/>
                      </a:pPr>
                      <a:r>
                        <a:rPr sz="1100"/>
                        <a:t>12.713.831 </a:t>
                      </a:r>
                    </a:p>
                  </a:txBody>
                  <a:tcPr marL="9525" marR="9525" marT="9525" marB="9525" anchor="b" horzOverflow="overflow">
                    <a:solidFill>
                      <a:srgbClr val="E8ECF4"/>
                    </a:solidFill>
                  </a:tcPr>
                </a:tc>
                <a:tc>
                  <a:txBody>
                    <a:bodyPr/>
                    <a:lstStyle/>
                    <a:p>
                      <a:pPr lvl="0">
                        <a:defRPr sz="1800" b="0" i="0"/>
                      </a:pPr>
                      <a:r>
                        <a:rPr sz="1100"/>
                        <a:t>15.809.347 </a:t>
                      </a:r>
                    </a:p>
                  </a:txBody>
                  <a:tcPr marL="9525" marR="9525" marT="9525" marB="9525" anchor="b" horzOverflow="overflow">
                    <a:solidFill>
                      <a:srgbClr val="E8ECF4"/>
                    </a:solidFill>
                  </a:tcPr>
                </a:tc>
                <a:tc>
                  <a:txBody>
                    <a:bodyPr/>
                    <a:lstStyle/>
                    <a:p>
                      <a:pPr lvl="0">
                        <a:defRPr sz="1800" b="0" i="0"/>
                      </a:pPr>
                      <a:r>
                        <a:rPr sz="1100"/>
                        <a:t>20.894.732 </a:t>
                      </a:r>
                    </a:p>
                  </a:txBody>
                  <a:tcPr marL="9525" marR="9525" marT="9525" marB="9525" anchor="b" horzOverflow="overflow">
                    <a:solidFill>
                      <a:srgbClr val="E8ECF4"/>
                    </a:solidFill>
                  </a:tcPr>
                </a:tc>
                <a:tc>
                  <a:txBody>
                    <a:bodyPr/>
                    <a:lstStyle/>
                    <a:p>
                      <a:pPr lvl="0">
                        <a:defRPr sz="1800" b="0" i="0"/>
                      </a:pPr>
                      <a:r>
                        <a:rPr sz="1100"/>
                        <a:t>24.675.261 </a:t>
                      </a:r>
                    </a:p>
                  </a:txBody>
                  <a:tcPr marL="9525" marR="9525" marT="9525" marB="9525" anchor="b" horzOverflow="overflow">
                    <a:solidFill>
                      <a:srgbClr val="E8ECF4"/>
                    </a:solidFill>
                  </a:tcPr>
                </a:tc>
                <a:tc>
                  <a:txBody>
                    <a:bodyPr/>
                    <a:lstStyle/>
                    <a:p>
                      <a:pPr lvl="0">
                        <a:defRPr sz="1800" b="0" i="0"/>
                      </a:pPr>
                      <a:r>
                        <a:rPr sz="1100"/>
                        <a:t>31.778.657 </a:t>
                      </a:r>
                    </a:p>
                  </a:txBody>
                  <a:tcPr marL="9525" marR="9525" marT="9525" marB="9525" anchor="b" horzOverflow="overflow">
                    <a:solidFill>
                      <a:srgbClr val="E8ECF4"/>
                    </a:solidFill>
                  </a:tcPr>
                </a:tc>
                <a:tc>
                  <a:txBody>
                    <a:bodyPr/>
                    <a:lstStyle/>
                    <a:p>
                      <a:pPr lvl="0">
                        <a:defRPr sz="1800" b="0" i="0"/>
                      </a:pPr>
                      <a:r>
                        <a:rPr sz="1100"/>
                        <a:t>38.684.695 </a:t>
                      </a:r>
                    </a:p>
                  </a:txBody>
                  <a:tcPr marL="9525" marR="9525" marT="9525" marB="9525" anchor="b" horzOverflow="overflow">
                    <a:solidFill>
                      <a:srgbClr val="E8ECF4"/>
                    </a:solidFill>
                  </a:tcPr>
                </a:tc>
                <a:tc>
                  <a:txBody>
                    <a:bodyPr/>
                    <a:lstStyle/>
                    <a:p>
                      <a:pPr lvl="0">
                        <a:defRPr sz="1800" b="0" i="0"/>
                      </a:pPr>
                      <a:r>
                        <a:rPr sz="1100"/>
                        <a:t>44.285.138 </a:t>
                      </a:r>
                    </a:p>
                  </a:txBody>
                  <a:tcPr marL="9525" marR="9525" marT="9525" marB="9525" anchor="b" horzOverflow="overflow">
                    <a:solidFill>
                      <a:srgbClr val="E8ECF4"/>
                    </a:solidFill>
                  </a:tcPr>
                </a:tc>
              </a:tr>
              <a:tr h="123267">
                <a:tc>
                  <a:txBody>
                    <a:bodyPr/>
                    <a:lstStyle/>
                    <a:p>
                      <a:pPr lvl="0" algn="l">
                        <a:defRPr sz="1800" b="0" i="0"/>
                      </a:pPr>
                      <a:r>
                        <a:rPr sz="1100"/>
                        <a:t>POF Opportunity Households</a:t>
                      </a:r>
                    </a:p>
                  </a:txBody>
                  <a:tcPr marL="9525" marR="9525" marT="9525" marB="9525" anchor="b" horzOverflow="overflow">
                    <a:solidFill>
                      <a:srgbClr val="E8ECF4"/>
                    </a:solidFill>
                  </a:tcPr>
                </a:tc>
                <a:tc>
                  <a:txBody>
                    <a:bodyPr/>
                    <a:lstStyle/>
                    <a:p>
                      <a:pPr lvl="0">
                        <a:defRPr sz="1800" b="0" i="0"/>
                      </a:pPr>
                      <a:r>
                        <a:rPr sz="1100"/>
                        <a:t>4.449.841 </a:t>
                      </a:r>
                    </a:p>
                  </a:txBody>
                  <a:tcPr marL="9525" marR="9525" marT="9525" marB="9525" anchor="b" horzOverflow="overflow">
                    <a:solidFill>
                      <a:srgbClr val="E8ECF4"/>
                    </a:solidFill>
                  </a:tcPr>
                </a:tc>
                <a:tc>
                  <a:txBody>
                    <a:bodyPr/>
                    <a:lstStyle/>
                    <a:p>
                      <a:pPr lvl="0">
                        <a:defRPr sz="1800" b="0" i="0"/>
                      </a:pPr>
                      <a:r>
                        <a:rPr sz="1100"/>
                        <a:t>5.533.271 </a:t>
                      </a:r>
                    </a:p>
                  </a:txBody>
                  <a:tcPr marL="9525" marR="9525" marT="9525" marB="9525" anchor="b" horzOverflow="overflow">
                    <a:solidFill>
                      <a:srgbClr val="E8ECF4"/>
                    </a:solidFill>
                  </a:tcPr>
                </a:tc>
                <a:tc>
                  <a:txBody>
                    <a:bodyPr/>
                    <a:lstStyle/>
                    <a:p>
                      <a:pPr lvl="0">
                        <a:defRPr sz="1800" b="0" i="0"/>
                      </a:pPr>
                      <a:r>
                        <a:rPr sz="1100"/>
                        <a:t>7.313.156 </a:t>
                      </a:r>
                    </a:p>
                  </a:txBody>
                  <a:tcPr marL="9525" marR="9525" marT="9525" marB="9525" anchor="b" horzOverflow="overflow">
                    <a:solidFill>
                      <a:srgbClr val="E8ECF4"/>
                    </a:solidFill>
                  </a:tcPr>
                </a:tc>
                <a:tc>
                  <a:txBody>
                    <a:bodyPr/>
                    <a:lstStyle/>
                    <a:p>
                      <a:pPr lvl="0">
                        <a:defRPr sz="1800" b="0" i="0"/>
                      </a:pPr>
                      <a:r>
                        <a:rPr sz="1100"/>
                        <a:t>8.636.341 </a:t>
                      </a:r>
                    </a:p>
                  </a:txBody>
                  <a:tcPr marL="9525" marR="9525" marT="9525" marB="9525" anchor="b" horzOverflow="overflow">
                    <a:solidFill>
                      <a:srgbClr val="E8ECF4"/>
                    </a:solidFill>
                  </a:tcPr>
                </a:tc>
                <a:tc>
                  <a:txBody>
                    <a:bodyPr/>
                    <a:lstStyle/>
                    <a:p>
                      <a:pPr lvl="0">
                        <a:defRPr sz="1800" b="0" i="0"/>
                      </a:pPr>
                      <a:r>
                        <a:rPr sz="1100"/>
                        <a:t>11.122.530 </a:t>
                      </a:r>
                    </a:p>
                  </a:txBody>
                  <a:tcPr marL="9525" marR="9525" marT="9525" marB="9525" anchor="b" horzOverflow="overflow">
                    <a:solidFill>
                      <a:srgbClr val="E8ECF4"/>
                    </a:solidFill>
                  </a:tcPr>
                </a:tc>
                <a:tc>
                  <a:txBody>
                    <a:bodyPr/>
                    <a:lstStyle/>
                    <a:p>
                      <a:pPr lvl="0">
                        <a:defRPr sz="1800" b="0" i="0"/>
                      </a:pPr>
                      <a:r>
                        <a:rPr sz="1100"/>
                        <a:t>13.539.643 </a:t>
                      </a:r>
                    </a:p>
                  </a:txBody>
                  <a:tcPr marL="9525" marR="9525" marT="9525" marB="9525" anchor="b" horzOverflow="overflow">
                    <a:solidFill>
                      <a:srgbClr val="E8ECF4"/>
                    </a:solidFill>
                  </a:tcPr>
                </a:tc>
                <a:tc>
                  <a:txBody>
                    <a:bodyPr/>
                    <a:lstStyle/>
                    <a:p>
                      <a:pPr lvl="0">
                        <a:defRPr sz="1800" b="0" i="0"/>
                      </a:pPr>
                      <a:r>
                        <a:rPr sz="1100"/>
                        <a:t>15.499.798 </a:t>
                      </a:r>
                    </a:p>
                  </a:txBody>
                  <a:tcPr marL="9525" marR="9525" marT="9525" marB="9525" anchor="b" horzOverflow="overflow">
                    <a:solidFill>
                      <a:srgbClr val="E8ECF4"/>
                    </a:solidFill>
                  </a:tcPr>
                </a:tc>
              </a:tr>
              <a:tr h="123267">
                <a:tc>
                  <a:txBody>
                    <a:bodyPr/>
                    <a:lstStyle/>
                    <a:p>
                      <a:pPr lvl="0" algn="l">
                        <a:defRPr sz="1800" b="0" i="0"/>
                      </a:pPr>
                      <a:endParaRPr/>
                    </a:p>
                  </a:txBody>
                  <a:tcPr marL="9525" marR="9525" marT="9525" marB="9525" anchor="b" horzOverflow="overflow">
                    <a:solidFill>
                      <a:srgbClr val="E8ECF4"/>
                    </a:solidFill>
                  </a:tcPr>
                </a:tc>
                <a:tc>
                  <a:txBody>
                    <a:bodyPr/>
                    <a:lstStyle/>
                    <a:p>
                      <a:pPr lvl="0">
                        <a:defRPr sz="1800" b="0" i="0"/>
                      </a:pPr>
                      <a:endParaRPr/>
                    </a:p>
                  </a:txBody>
                  <a:tcPr marL="9525" marR="9525" marT="9525" marB="9525" anchor="b" horzOverflow="overflow">
                    <a:solidFill>
                      <a:srgbClr val="E8ECF4"/>
                    </a:solidFill>
                  </a:tcPr>
                </a:tc>
                <a:tc>
                  <a:txBody>
                    <a:bodyPr/>
                    <a:lstStyle/>
                    <a:p>
                      <a:pPr lvl="0">
                        <a:defRPr sz="1800" b="0" i="0"/>
                      </a:pPr>
                      <a:endParaRPr/>
                    </a:p>
                  </a:txBody>
                  <a:tcPr marL="9525" marR="9525" marT="9525" marB="9525" anchor="b" horzOverflow="overflow">
                    <a:solidFill>
                      <a:srgbClr val="E8ECF4"/>
                    </a:solidFill>
                  </a:tcPr>
                </a:tc>
                <a:tc>
                  <a:txBody>
                    <a:bodyPr/>
                    <a:lstStyle/>
                    <a:p>
                      <a:pPr lvl="0">
                        <a:defRPr sz="1800" b="0" i="0"/>
                      </a:pPr>
                      <a:endParaRPr/>
                    </a:p>
                  </a:txBody>
                  <a:tcPr marL="9525" marR="9525" marT="9525" marB="9525" anchor="b" horzOverflow="overflow">
                    <a:solidFill>
                      <a:srgbClr val="E8ECF4"/>
                    </a:solidFill>
                  </a:tcPr>
                </a:tc>
                <a:tc>
                  <a:txBody>
                    <a:bodyPr/>
                    <a:lstStyle/>
                    <a:p>
                      <a:pPr lvl="0">
                        <a:defRPr sz="1800" b="0" i="0"/>
                      </a:pPr>
                      <a:endParaRPr/>
                    </a:p>
                  </a:txBody>
                  <a:tcPr marL="9525" marR="9525" marT="9525" marB="9525" anchor="b" horzOverflow="overflow">
                    <a:solidFill>
                      <a:srgbClr val="E8ECF4"/>
                    </a:solidFill>
                  </a:tcPr>
                </a:tc>
                <a:tc>
                  <a:txBody>
                    <a:bodyPr/>
                    <a:lstStyle/>
                    <a:p>
                      <a:pPr lvl="0">
                        <a:defRPr sz="1800" b="0" i="0"/>
                      </a:pPr>
                      <a:endParaRPr/>
                    </a:p>
                  </a:txBody>
                  <a:tcPr marL="9525" marR="9525" marT="9525" marB="9525" anchor="b" horzOverflow="overflow">
                    <a:solidFill>
                      <a:srgbClr val="E8ECF4"/>
                    </a:solidFill>
                  </a:tcPr>
                </a:tc>
                <a:tc>
                  <a:txBody>
                    <a:bodyPr/>
                    <a:lstStyle/>
                    <a:p>
                      <a:pPr lvl="0">
                        <a:defRPr sz="1800" b="0" i="0"/>
                      </a:pPr>
                      <a:endParaRPr/>
                    </a:p>
                  </a:txBody>
                  <a:tcPr marL="9525" marR="9525" marT="9525" marB="9525" anchor="b" horzOverflow="overflow">
                    <a:solidFill>
                      <a:srgbClr val="E8ECF4"/>
                    </a:solidFill>
                  </a:tcPr>
                </a:tc>
                <a:tc>
                  <a:txBody>
                    <a:bodyPr/>
                    <a:lstStyle/>
                    <a:p>
                      <a:pPr lvl="0">
                        <a:defRPr sz="1800" b="0" i="0"/>
                      </a:pPr>
                      <a:endParaRPr/>
                    </a:p>
                  </a:txBody>
                  <a:tcPr marL="9525" marR="9525" marT="9525" marB="9525" anchor="b" horzOverflow="overflow">
                    <a:solidFill>
                      <a:srgbClr val="E8ECF4"/>
                    </a:solidFill>
                  </a:tcPr>
                </a:tc>
              </a:tr>
              <a:tr h="123267">
                <a:tc>
                  <a:txBody>
                    <a:bodyPr/>
                    <a:lstStyle/>
                    <a:p>
                      <a:pPr lvl="0" algn="l">
                        <a:defRPr sz="1800" b="0" i="0"/>
                      </a:pPr>
                      <a:r>
                        <a:rPr sz="1100"/>
                        <a:t>POF Opportunity connections</a:t>
                      </a:r>
                    </a:p>
                  </a:txBody>
                  <a:tcPr marL="9525" marR="9525" marT="9525" marB="9525" anchor="b" horzOverflow="overflow">
                    <a:solidFill>
                      <a:srgbClr val="E8ECF4"/>
                    </a:solidFill>
                  </a:tcPr>
                </a:tc>
                <a:tc>
                  <a:txBody>
                    <a:bodyPr/>
                    <a:lstStyle/>
                    <a:p>
                      <a:pPr lvl="0">
                        <a:defRPr sz="1800" b="0" i="0"/>
                      </a:pPr>
                      <a:r>
                        <a:rPr sz="1100"/>
                        <a:t>17.799.364</a:t>
                      </a:r>
                    </a:p>
                  </a:txBody>
                  <a:tcPr marL="9525" marR="9525" marT="9525" marB="9525" anchor="b" horzOverflow="overflow">
                    <a:solidFill>
                      <a:srgbClr val="E8ECF4"/>
                    </a:solidFill>
                  </a:tcPr>
                </a:tc>
                <a:tc>
                  <a:txBody>
                    <a:bodyPr/>
                    <a:lstStyle/>
                    <a:p>
                      <a:pPr lvl="0">
                        <a:defRPr sz="1800" b="0" i="0"/>
                      </a:pPr>
                      <a:r>
                        <a:rPr sz="1100"/>
                        <a:t>22.133.084</a:t>
                      </a:r>
                    </a:p>
                  </a:txBody>
                  <a:tcPr marL="9525" marR="9525" marT="9525" marB="9525" anchor="b" horzOverflow="overflow">
                    <a:solidFill>
                      <a:srgbClr val="E8ECF4"/>
                    </a:solidFill>
                  </a:tcPr>
                </a:tc>
                <a:tc>
                  <a:txBody>
                    <a:bodyPr/>
                    <a:lstStyle/>
                    <a:p>
                      <a:pPr lvl="0">
                        <a:defRPr sz="1800" b="0" i="0"/>
                      </a:pPr>
                      <a:r>
                        <a:rPr sz="1100"/>
                        <a:t>29.252.624</a:t>
                      </a:r>
                    </a:p>
                  </a:txBody>
                  <a:tcPr marL="9525" marR="9525" marT="9525" marB="9525" anchor="b" horzOverflow="overflow">
                    <a:solidFill>
                      <a:srgbClr val="E8ECF4"/>
                    </a:solidFill>
                  </a:tcPr>
                </a:tc>
                <a:tc>
                  <a:txBody>
                    <a:bodyPr/>
                    <a:lstStyle/>
                    <a:p>
                      <a:pPr lvl="0">
                        <a:defRPr sz="1800" b="0" i="0"/>
                      </a:pPr>
                      <a:r>
                        <a:rPr sz="1100"/>
                        <a:t>34.545.364</a:t>
                      </a:r>
                    </a:p>
                  </a:txBody>
                  <a:tcPr marL="9525" marR="9525" marT="9525" marB="9525" anchor="b" horzOverflow="overflow">
                    <a:solidFill>
                      <a:srgbClr val="E8ECF4"/>
                    </a:solidFill>
                  </a:tcPr>
                </a:tc>
                <a:tc>
                  <a:txBody>
                    <a:bodyPr/>
                    <a:lstStyle/>
                    <a:p>
                      <a:pPr lvl="0">
                        <a:defRPr sz="1800" b="0" i="0"/>
                      </a:pPr>
                      <a:r>
                        <a:rPr sz="1100"/>
                        <a:t>44.490.120</a:t>
                      </a:r>
                    </a:p>
                  </a:txBody>
                  <a:tcPr marL="9525" marR="9525" marT="9525" marB="9525" anchor="b" horzOverflow="overflow">
                    <a:solidFill>
                      <a:srgbClr val="E8ECF4"/>
                    </a:solidFill>
                  </a:tcPr>
                </a:tc>
                <a:tc>
                  <a:txBody>
                    <a:bodyPr/>
                    <a:lstStyle/>
                    <a:p>
                      <a:pPr lvl="0">
                        <a:defRPr sz="1800" b="0" i="0"/>
                      </a:pPr>
                      <a:r>
                        <a:rPr sz="1100"/>
                        <a:t>54.158.572</a:t>
                      </a:r>
                    </a:p>
                  </a:txBody>
                  <a:tcPr marL="9525" marR="9525" marT="9525" marB="9525" anchor="b" horzOverflow="overflow">
                    <a:solidFill>
                      <a:srgbClr val="E8ECF4"/>
                    </a:solidFill>
                  </a:tcPr>
                </a:tc>
                <a:tc>
                  <a:txBody>
                    <a:bodyPr/>
                    <a:lstStyle/>
                    <a:p>
                      <a:pPr lvl="0">
                        <a:defRPr sz="1800" b="0" i="0"/>
                      </a:pPr>
                      <a:r>
                        <a:rPr sz="1100"/>
                        <a:t>61.999.192</a:t>
                      </a:r>
                    </a:p>
                  </a:txBody>
                  <a:tcPr marL="9525" marR="9525" marT="9525" marB="9525" anchor="b" horzOverflow="overflow">
                    <a:solidFill>
                      <a:srgbClr val="E8ECF4"/>
                    </a:solidFill>
                  </a:tcPr>
                </a:tc>
              </a:tr>
            </a:tbl>
          </a:graphicData>
        </a:graphic>
      </p:graphicFrame>
      <p:sp>
        <p:nvSpPr>
          <p:cNvPr id="324" name="Shape 324"/>
          <p:cNvSpPr/>
          <p:nvPr/>
        </p:nvSpPr>
        <p:spPr>
          <a:xfrm>
            <a:off x="152400" y="951348"/>
            <a:ext cx="8839200" cy="83099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spcBef>
                <a:spcPts val="400"/>
              </a:spcBef>
              <a:defRPr sz="2000">
                <a:latin typeface="Arial"/>
                <a:ea typeface="Arial"/>
                <a:cs typeface="Arial"/>
                <a:sym typeface="Arial"/>
              </a:defRPr>
            </a:lvl1pPr>
          </a:lstStyle>
          <a:p>
            <a:pPr lvl="0">
              <a:defRPr sz="1800"/>
            </a:pPr>
            <a:r>
              <a:rPr sz="2400" dirty="0">
                <a:latin typeface="Calibri"/>
                <a:cs typeface="Calibri"/>
              </a:rPr>
              <a:t>POF opportunity in EU 2015 – 2020 is more than 15 mill. Households </a:t>
            </a:r>
            <a:r>
              <a:rPr sz="2400" dirty="0" smtClean="0">
                <a:latin typeface="Calibri"/>
                <a:cs typeface="Calibri"/>
              </a:rPr>
              <a:t>w</a:t>
            </a:r>
            <a:r>
              <a:rPr lang="en-US" sz="2400" dirty="0" smtClean="0">
                <a:latin typeface="Calibri"/>
                <a:cs typeface="Calibri"/>
              </a:rPr>
              <a:t>h</a:t>
            </a:r>
            <a:r>
              <a:rPr sz="2400" dirty="0" smtClean="0">
                <a:latin typeface="Calibri"/>
                <a:cs typeface="Calibri"/>
              </a:rPr>
              <a:t>ich </a:t>
            </a:r>
            <a:r>
              <a:rPr sz="2400" dirty="0">
                <a:latin typeface="Calibri"/>
                <a:cs typeface="Calibri"/>
              </a:rPr>
              <a:t>represent </a:t>
            </a:r>
            <a:r>
              <a:rPr sz="2400" dirty="0" smtClean="0">
                <a:latin typeface="Calibri"/>
                <a:cs typeface="Calibri"/>
              </a:rPr>
              <a:t>approx</a:t>
            </a:r>
            <a:r>
              <a:rPr lang="en-US" sz="2400" dirty="0" smtClean="0">
                <a:latin typeface="Calibri"/>
                <a:cs typeface="Calibri"/>
              </a:rPr>
              <a:t>imately</a:t>
            </a:r>
            <a:r>
              <a:rPr sz="2400" dirty="0" smtClean="0">
                <a:latin typeface="Calibri"/>
                <a:cs typeface="Calibri"/>
              </a:rPr>
              <a:t> </a:t>
            </a:r>
            <a:r>
              <a:rPr sz="2400" dirty="0">
                <a:latin typeface="Calibri"/>
                <a:cs typeface="Calibri"/>
              </a:rPr>
              <a:t>60 million </a:t>
            </a:r>
            <a:r>
              <a:rPr sz="2400" dirty="0" smtClean="0">
                <a:latin typeface="Calibri"/>
                <a:cs typeface="Calibri"/>
              </a:rPr>
              <a:t>POF </a:t>
            </a:r>
            <a:r>
              <a:rPr sz="2400" dirty="0">
                <a:latin typeface="Calibri"/>
                <a:cs typeface="Calibri"/>
              </a:rPr>
              <a:t>connections.	</a:t>
            </a:r>
          </a:p>
        </p:txBody>
      </p:sp>
      <p:sp>
        <p:nvSpPr>
          <p:cNvPr id="325" name="Shape 325"/>
          <p:cNvSpPr/>
          <p:nvPr/>
        </p:nvSpPr>
        <p:spPr>
          <a:xfrm>
            <a:off x="3200400" y="6241868"/>
            <a:ext cx="5029200" cy="4024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3A5E8A"/>
            </a:solidFill>
          </a:ln>
        </p:spPr>
        <p:txBody>
          <a:bodyPr lIns="0" tIns="0" rIns="0" bIns="0" anchor="ctr"/>
          <a:lstStyle/>
          <a:p>
            <a:pPr lvl="0" algn="ctr">
              <a:defRPr>
                <a:solidFill>
                  <a:srgbClr val="FFFFFF"/>
                </a:solidFill>
                <a:latin typeface="Arial"/>
                <a:ea typeface="Arial"/>
                <a:cs typeface="Arial"/>
                <a:sym typeface="Arial"/>
              </a:defRPr>
            </a:pPr>
            <a:endParaRPr/>
          </a:p>
        </p:txBody>
      </p:sp>
      <p:sp>
        <p:nvSpPr>
          <p:cNvPr id="326" name="Shape 326"/>
          <p:cNvSpPr/>
          <p:nvPr/>
        </p:nvSpPr>
        <p:spPr>
          <a:xfrm>
            <a:off x="2688000" y="3230105"/>
            <a:ext cx="451505" cy="26425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atin typeface="Arial Bold"/>
                <a:ea typeface="Arial Bold"/>
                <a:cs typeface="Arial Bold"/>
                <a:sym typeface="Arial Bold"/>
              </a:defRPr>
            </a:lvl1pPr>
          </a:lstStyle>
          <a:p>
            <a:pPr lvl="0">
              <a:defRPr sz="1800"/>
            </a:pPr>
            <a:r>
              <a:rPr sz="1200"/>
              <a:t>5,8%</a:t>
            </a:r>
          </a:p>
        </p:txBody>
      </p:sp>
      <p:sp>
        <p:nvSpPr>
          <p:cNvPr id="327" name="Shape 327"/>
          <p:cNvSpPr/>
          <p:nvPr/>
        </p:nvSpPr>
        <p:spPr>
          <a:xfrm>
            <a:off x="3534959" y="3077705"/>
            <a:ext cx="451505" cy="26425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atin typeface="Arial Bold"/>
                <a:ea typeface="Arial Bold"/>
                <a:cs typeface="Arial Bold"/>
                <a:sym typeface="Arial Bold"/>
              </a:defRPr>
            </a:lvl1pPr>
          </a:lstStyle>
          <a:p>
            <a:pPr lvl="0">
              <a:defRPr sz="1800"/>
            </a:pPr>
            <a:r>
              <a:rPr sz="1200"/>
              <a:t>7,2%</a:t>
            </a:r>
          </a:p>
        </p:txBody>
      </p:sp>
      <p:sp>
        <p:nvSpPr>
          <p:cNvPr id="328" name="Shape 328"/>
          <p:cNvSpPr/>
          <p:nvPr/>
        </p:nvSpPr>
        <p:spPr>
          <a:xfrm>
            <a:off x="4288199" y="2849105"/>
            <a:ext cx="451506" cy="26425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atin typeface="Arial Bold"/>
                <a:ea typeface="Arial Bold"/>
                <a:cs typeface="Arial Bold"/>
                <a:sym typeface="Arial Bold"/>
              </a:defRPr>
            </a:lvl1pPr>
          </a:lstStyle>
          <a:p>
            <a:pPr lvl="0">
              <a:defRPr sz="1800"/>
            </a:pPr>
            <a:r>
              <a:rPr sz="1200"/>
              <a:t>9,5%</a:t>
            </a:r>
          </a:p>
        </p:txBody>
      </p:sp>
      <p:sp>
        <p:nvSpPr>
          <p:cNvPr id="329" name="Shape 329"/>
          <p:cNvSpPr/>
          <p:nvPr/>
        </p:nvSpPr>
        <p:spPr>
          <a:xfrm>
            <a:off x="5059679" y="2772905"/>
            <a:ext cx="527855" cy="26425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atin typeface="Arial Bold"/>
                <a:ea typeface="Arial Bold"/>
                <a:cs typeface="Arial Bold"/>
                <a:sym typeface="Arial Bold"/>
              </a:defRPr>
            </a:lvl1pPr>
          </a:lstStyle>
          <a:p>
            <a:pPr lvl="0">
              <a:defRPr sz="1800"/>
            </a:pPr>
            <a:r>
              <a:rPr sz="1200"/>
              <a:t>11,2%</a:t>
            </a:r>
          </a:p>
        </p:txBody>
      </p:sp>
      <p:sp>
        <p:nvSpPr>
          <p:cNvPr id="330" name="Shape 330"/>
          <p:cNvSpPr/>
          <p:nvPr/>
        </p:nvSpPr>
        <p:spPr>
          <a:xfrm>
            <a:off x="5821679" y="2468105"/>
            <a:ext cx="536264" cy="26425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atin typeface="Arial Bold"/>
                <a:ea typeface="Arial Bold"/>
                <a:cs typeface="Arial Bold"/>
                <a:sym typeface="Arial Bold"/>
              </a:defRPr>
            </a:lvl1pPr>
          </a:lstStyle>
          <a:p>
            <a:pPr lvl="0">
              <a:defRPr sz="1800"/>
            </a:pPr>
            <a:r>
              <a:rPr sz="1200"/>
              <a:t>14,4%</a:t>
            </a:r>
          </a:p>
        </p:txBody>
      </p:sp>
      <p:sp>
        <p:nvSpPr>
          <p:cNvPr id="331" name="Shape 331"/>
          <p:cNvSpPr/>
          <p:nvPr/>
        </p:nvSpPr>
        <p:spPr>
          <a:xfrm>
            <a:off x="6650400" y="2239505"/>
            <a:ext cx="536263" cy="26425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atin typeface="Arial Bold"/>
                <a:ea typeface="Arial Bold"/>
                <a:cs typeface="Arial Bold"/>
                <a:sym typeface="Arial Bold"/>
              </a:defRPr>
            </a:lvl1pPr>
          </a:lstStyle>
          <a:p>
            <a:pPr lvl="0">
              <a:defRPr sz="1800"/>
            </a:pPr>
            <a:r>
              <a:rPr sz="1200"/>
              <a:t>17,5%</a:t>
            </a:r>
          </a:p>
        </p:txBody>
      </p:sp>
      <p:sp>
        <p:nvSpPr>
          <p:cNvPr id="332" name="Shape 332"/>
          <p:cNvSpPr/>
          <p:nvPr/>
        </p:nvSpPr>
        <p:spPr>
          <a:xfrm>
            <a:off x="7488600" y="1983104"/>
            <a:ext cx="409164" cy="26425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atin typeface="Arial Bold"/>
                <a:ea typeface="Arial Bold"/>
                <a:cs typeface="Arial Bold"/>
                <a:sym typeface="Arial Bold"/>
              </a:defRPr>
            </a:lvl1pPr>
          </a:lstStyle>
          <a:p>
            <a:pPr lvl="0">
              <a:defRPr sz="1800"/>
            </a:pPr>
            <a:r>
              <a:rPr sz="1200"/>
              <a:t>20%</a:t>
            </a:r>
          </a:p>
        </p:txBody>
      </p:sp>
      <p:sp>
        <p:nvSpPr>
          <p:cNvPr id="333" name="Shape 333"/>
          <p:cNvSpPr>
            <a:spLocks noGrp="1"/>
          </p:cNvSpPr>
          <p:nvPr>
            <p:ph type="title"/>
          </p:nvPr>
        </p:nvSpPr>
        <p:spPr>
          <a:xfrm>
            <a:off x="381000" y="122237"/>
            <a:ext cx="8229600" cy="715964"/>
          </a:xfrm>
          <a:prstGeom prst="rect">
            <a:avLst/>
          </a:prstGeom>
        </p:spPr>
        <p:txBody>
          <a:bodyPr/>
          <a:lstStyle>
            <a:lvl1pPr>
              <a:defRPr sz="3600">
                <a:latin typeface="Arial"/>
                <a:ea typeface="Arial"/>
                <a:cs typeface="Arial"/>
                <a:sym typeface="Arial"/>
              </a:defRPr>
            </a:lvl1pPr>
          </a:lstStyle>
          <a:p>
            <a:pPr lvl="0">
              <a:defRPr sz="1800"/>
            </a:pPr>
            <a:r>
              <a:rPr sz="3600"/>
              <a:t>European home network study</a:t>
            </a:r>
          </a:p>
        </p:txBody>
      </p:sp>
      <p:sp>
        <p:nvSpPr>
          <p:cNvPr id="334" name="Shape 33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43</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p:cNvSpPr>
          <p:nvPr>
            <p:ph type="title"/>
          </p:nvPr>
        </p:nvSpPr>
        <p:spPr>
          <a:xfrm>
            <a:off x="457200" y="274638"/>
            <a:ext cx="8229600" cy="1143001"/>
          </a:xfrm>
          <a:prstGeom prst="rect">
            <a:avLst/>
          </a:prstGeom>
        </p:spPr>
        <p:txBody>
          <a:bodyPr/>
          <a:lstStyle/>
          <a:p>
            <a:pPr lvl="0">
              <a:defRPr sz="1800"/>
            </a:pPr>
            <a:r>
              <a:rPr sz="4400"/>
              <a:t>Other HN market opportunities</a:t>
            </a:r>
          </a:p>
        </p:txBody>
      </p:sp>
      <p:sp>
        <p:nvSpPr>
          <p:cNvPr id="337" name="Shape 337"/>
          <p:cNvSpPr>
            <a:spLocks noGrp="1"/>
          </p:cNvSpPr>
          <p:nvPr>
            <p:ph type="body" idx="1"/>
          </p:nvPr>
        </p:nvSpPr>
        <p:spPr>
          <a:xfrm>
            <a:off x="457200" y="1600200"/>
            <a:ext cx="8229600" cy="4525963"/>
          </a:xfrm>
          <a:prstGeom prst="rect">
            <a:avLst/>
          </a:prstGeom>
        </p:spPr>
        <p:txBody>
          <a:bodyPr/>
          <a:lstStyle/>
          <a:p>
            <a:pPr lvl="0">
              <a:defRPr sz="1800"/>
            </a:pPr>
            <a:r>
              <a:rPr sz="3200" dirty="0"/>
              <a:t>European retrofit and new houses</a:t>
            </a:r>
          </a:p>
          <a:p>
            <a:pPr marL="742950" lvl="1" indent="-285750">
              <a:spcBef>
                <a:spcPts val="600"/>
              </a:spcBef>
              <a:defRPr sz="1800"/>
            </a:pPr>
            <a:r>
              <a:rPr sz="2800" dirty="0"/>
              <a:t>3 M households per year</a:t>
            </a:r>
          </a:p>
          <a:p>
            <a:pPr lvl="0">
              <a:defRPr sz="1800"/>
            </a:pPr>
            <a:r>
              <a:rPr sz="3200" dirty="0"/>
              <a:t>Latin America</a:t>
            </a:r>
          </a:p>
          <a:p>
            <a:pPr marL="742950" lvl="1" indent="-285750">
              <a:spcBef>
                <a:spcPts val="600"/>
              </a:spcBef>
              <a:defRPr sz="1800"/>
            </a:pPr>
            <a:r>
              <a:rPr sz="2800" dirty="0"/>
              <a:t>New construction in Mexico, </a:t>
            </a:r>
            <a:r>
              <a:rPr sz="2800" dirty="0" smtClean="0"/>
              <a:t>Chile</a:t>
            </a:r>
            <a:r>
              <a:rPr lang="es-ES_tradnl" sz="2800" dirty="0" smtClean="0"/>
              <a:t>, etc.</a:t>
            </a:r>
            <a:r>
              <a:rPr sz="2800" dirty="0" smtClean="0"/>
              <a:t> </a:t>
            </a:r>
            <a:r>
              <a:rPr sz="2800" dirty="0"/>
              <a:t>requires </a:t>
            </a:r>
            <a:r>
              <a:rPr lang="en-US" sz="2800" dirty="0" smtClean="0"/>
              <a:t>low traning </a:t>
            </a:r>
            <a:r>
              <a:rPr sz="2800" dirty="0" smtClean="0"/>
              <a:t>network </a:t>
            </a:r>
            <a:r>
              <a:rPr sz="2800" dirty="0"/>
              <a:t>installation</a:t>
            </a:r>
          </a:p>
          <a:p>
            <a:pPr lvl="0">
              <a:defRPr sz="1800"/>
            </a:pPr>
            <a:r>
              <a:rPr sz="3200" dirty="0" smtClean="0"/>
              <a:t>Japan</a:t>
            </a:r>
            <a:endParaRPr sz="3200" dirty="0"/>
          </a:p>
        </p:txBody>
      </p:sp>
      <p:sp>
        <p:nvSpPr>
          <p:cNvPr id="338" name="Shape 33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44</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p:cNvSpPr>
          <p:nvPr>
            <p:ph type="title"/>
          </p:nvPr>
        </p:nvSpPr>
        <p:spPr>
          <a:xfrm>
            <a:off x="457200" y="15876"/>
            <a:ext cx="8229600" cy="1508125"/>
          </a:xfrm>
          <a:prstGeom prst="rect">
            <a:avLst/>
          </a:prstGeom>
        </p:spPr>
        <p:txBody>
          <a:bodyPr/>
          <a:lstStyle/>
          <a:p>
            <a:pPr lvl="0">
              <a:lnSpc>
                <a:spcPct val="80000"/>
              </a:lnSpc>
              <a:defRPr sz="1800"/>
            </a:pPr>
            <a:r>
              <a:rPr sz="2800"/>
              <a:t>The Numbers of </a:t>
            </a:r>
            <a:br>
              <a:rPr sz="2800"/>
            </a:br>
            <a:r>
              <a:rPr sz="2800"/>
              <a:t>Fixed Broadband Access Service Systems</a:t>
            </a:r>
            <a:br>
              <a:rPr sz="2800"/>
            </a:br>
            <a:r>
              <a:rPr sz="2800"/>
              <a:t>Subscribers in Japan</a:t>
            </a:r>
          </a:p>
        </p:txBody>
      </p:sp>
      <p:sp>
        <p:nvSpPr>
          <p:cNvPr id="341" name="Shape 341"/>
          <p:cNvSpPr/>
          <p:nvPr/>
        </p:nvSpPr>
        <p:spPr>
          <a:xfrm>
            <a:off x="3884612" y="5914857"/>
            <a:ext cx="5012481"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latin typeface="Arial"/>
                <a:ea typeface="Arial"/>
                <a:cs typeface="Arial"/>
                <a:sym typeface="Arial"/>
              </a:defRPr>
            </a:lvl1pPr>
          </a:lstStyle>
          <a:p>
            <a:pPr lvl="0">
              <a:defRPr sz="1800"/>
            </a:pPr>
            <a:r>
              <a:rPr sz="1400"/>
              <a:t>Source: Japan Ministry of Internal Affairs and Communications</a:t>
            </a:r>
          </a:p>
        </p:txBody>
      </p:sp>
      <p:sp>
        <p:nvSpPr>
          <p:cNvPr id="342" name="Shape 342"/>
          <p:cNvSpPr/>
          <p:nvPr/>
        </p:nvSpPr>
        <p:spPr>
          <a:xfrm>
            <a:off x="1217612" y="6181725"/>
            <a:ext cx="6156832"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lvl1pPr>
          </a:lstStyle>
          <a:p>
            <a:pPr lvl="0">
              <a:defRPr sz="1800"/>
            </a:pPr>
            <a:r>
              <a:rPr sz="2400"/>
              <a:t>Broadband Access service spread widely in Japan</a:t>
            </a:r>
          </a:p>
        </p:txBody>
      </p:sp>
      <p:pic>
        <p:nvPicPr>
          <p:cNvPr id="343" name="image40.png"/>
          <p:cNvPicPr/>
          <p:nvPr/>
        </p:nvPicPr>
        <p:blipFill>
          <a:blip r:embed="rId2">
            <a:extLst/>
          </a:blip>
          <a:stretch>
            <a:fillRect/>
          </a:stretch>
        </p:blipFill>
        <p:spPr>
          <a:xfrm>
            <a:off x="156776" y="918722"/>
            <a:ext cx="8987223" cy="5117052"/>
          </a:xfrm>
          <a:prstGeom prst="rect">
            <a:avLst/>
          </a:prstGeom>
          <a:ln w="12700">
            <a:miter lim="400000"/>
          </a:ln>
        </p:spPr>
      </p:pic>
      <p:sp>
        <p:nvSpPr>
          <p:cNvPr id="344" name="Shape 34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45</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a:spLocks noGrp="1"/>
          </p:cNvSpPr>
          <p:nvPr>
            <p:ph type="title"/>
          </p:nvPr>
        </p:nvSpPr>
        <p:spPr>
          <a:xfrm>
            <a:off x="457200" y="-60326"/>
            <a:ext cx="8229600" cy="1508127"/>
          </a:xfrm>
          <a:prstGeom prst="rect">
            <a:avLst/>
          </a:prstGeom>
        </p:spPr>
        <p:txBody>
          <a:bodyPr/>
          <a:lstStyle>
            <a:lvl1pPr>
              <a:defRPr sz="3400"/>
            </a:lvl1pPr>
          </a:lstStyle>
          <a:p>
            <a:pPr lvl="0">
              <a:defRPr sz="1800"/>
            </a:pPr>
            <a:r>
              <a:rPr sz="3400"/>
              <a:t>Japanese Survey for the demand of Optical Wiring</a:t>
            </a:r>
          </a:p>
        </p:txBody>
      </p:sp>
      <p:pic>
        <p:nvPicPr>
          <p:cNvPr id="347" name="image41.png"/>
          <p:cNvPicPr/>
          <p:nvPr/>
        </p:nvPicPr>
        <p:blipFill>
          <a:blip r:embed="rId2">
            <a:extLst/>
          </a:blip>
          <a:stretch>
            <a:fillRect/>
          </a:stretch>
        </p:blipFill>
        <p:spPr>
          <a:xfrm>
            <a:off x="111125" y="817562"/>
            <a:ext cx="9144000" cy="6040439"/>
          </a:xfrm>
          <a:prstGeom prst="rect">
            <a:avLst/>
          </a:prstGeom>
          <a:ln w="12700">
            <a:miter lim="400000"/>
          </a:ln>
        </p:spPr>
      </p:pic>
      <p:sp>
        <p:nvSpPr>
          <p:cNvPr id="348" name="Shape 348"/>
          <p:cNvSpPr/>
          <p:nvPr/>
        </p:nvSpPr>
        <p:spPr>
          <a:xfrm>
            <a:off x="5266571" y="3022928"/>
            <a:ext cx="2953057" cy="1292662"/>
          </a:xfrm>
          <a:prstGeom prst="rect">
            <a:avLst/>
          </a:prstGeom>
          <a:solidFill>
            <a:srgbClr val="FFFFFF"/>
          </a:solidFill>
          <a:ln w="38100">
            <a:solidFill>
              <a:srgbClr val="FF0000"/>
            </a:solidFill>
            <a:miter/>
          </a:ln>
          <a:extLst>
            <a:ext uri="{C572A759-6A51-4108-AA02-DFA0A04FC94B}">
              <ma14:wrappingTextBoxFlag xmlns:ma14="http://schemas.microsoft.com/office/mac/drawingml/2011/main" val="1"/>
            </a:ext>
          </a:extLst>
        </p:spPr>
        <p:txBody>
          <a:bodyPr wrap="none" lIns="0" tIns="0" rIns="0" bIns="0">
            <a:spAutoFit/>
          </a:bodyPr>
          <a:lstStyle/>
          <a:p>
            <a:pPr lvl="0" algn="ctr"/>
            <a:r>
              <a:rPr sz="2800" dirty="0">
                <a:solidFill>
                  <a:srgbClr val="FF0000"/>
                </a:solidFill>
              </a:rPr>
              <a:t>Great demand for </a:t>
            </a:r>
          </a:p>
          <a:p>
            <a:pPr lvl="0" algn="ctr"/>
            <a:r>
              <a:rPr sz="2800" dirty="0">
                <a:solidFill>
                  <a:srgbClr val="FF0000"/>
                </a:solidFill>
              </a:rPr>
              <a:t>easy and </a:t>
            </a:r>
            <a:r>
              <a:rPr lang="en-US" sz="2800" dirty="0" smtClean="0">
                <a:solidFill>
                  <a:srgbClr val="FF0000"/>
                </a:solidFill>
              </a:rPr>
              <a:t>no training</a:t>
            </a:r>
            <a:endParaRPr sz="2800" dirty="0">
              <a:solidFill>
                <a:srgbClr val="FF0000"/>
              </a:solidFill>
            </a:endParaRPr>
          </a:p>
          <a:p>
            <a:pPr lvl="0" algn="ctr"/>
            <a:r>
              <a:rPr sz="2800" dirty="0">
                <a:solidFill>
                  <a:srgbClr val="FF0000"/>
                </a:solidFill>
              </a:rPr>
              <a:t>wiring</a:t>
            </a:r>
          </a:p>
        </p:txBody>
      </p:sp>
      <p:sp>
        <p:nvSpPr>
          <p:cNvPr id="349" name="Shape 349"/>
          <p:cNvSpPr/>
          <p:nvPr/>
        </p:nvSpPr>
        <p:spPr>
          <a:xfrm>
            <a:off x="165100" y="4941887"/>
            <a:ext cx="8670925" cy="925513"/>
          </a:xfrm>
          <a:prstGeom prst="roundRect">
            <a:avLst>
              <a:gd name="adj" fmla="val 16667"/>
            </a:avLst>
          </a:prstGeom>
          <a:ln w="38100">
            <a:solidFill>
              <a:srgbClr val="FF0000"/>
            </a:solidFill>
            <a:prstDash val="dash"/>
            <a:round/>
          </a:ln>
        </p:spPr>
        <p:txBody>
          <a:bodyPr lIns="0" tIns="0" rIns="0" bIns="0" anchor="ctr"/>
          <a:lstStyle/>
          <a:p>
            <a:pPr lvl="0"/>
            <a:endParaRPr/>
          </a:p>
        </p:txBody>
      </p:sp>
      <p:sp>
        <p:nvSpPr>
          <p:cNvPr id="350" name="Shape 350"/>
          <p:cNvSpPr/>
          <p:nvPr/>
        </p:nvSpPr>
        <p:spPr>
          <a:xfrm>
            <a:off x="513833" y="3219450"/>
            <a:ext cx="3963989" cy="782638"/>
          </a:xfrm>
          <a:prstGeom prst="roundRect">
            <a:avLst>
              <a:gd name="adj" fmla="val 27383"/>
            </a:avLst>
          </a:prstGeom>
          <a:ln w="28575">
            <a:solidFill>
              <a:srgbClr val="FF0000"/>
            </a:solidFill>
            <a:prstDash val="dash"/>
          </a:ln>
          <a:effectLst>
            <a:outerShdw blurRad="38100" dist="23000" dir="5400000" rotWithShape="0">
              <a:srgbClr val="000000">
                <a:alpha val="35000"/>
              </a:srgbClr>
            </a:outerShdw>
          </a:effectLst>
        </p:spPr>
        <p:txBody>
          <a:bodyPr lIns="0" tIns="0" rIns="0" bIns="0" anchor="ctr"/>
          <a:lstStyle/>
          <a:p>
            <a:pPr lvl="0" algn="ctr">
              <a:defRPr>
                <a:solidFill>
                  <a:srgbClr val="FF0000"/>
                </a:solidFill>
              </a:defRPr>
            </a:pPr>
            <a:endParaRPr/>
          </a:p>
        </p:txBody>
      </p:sp>
      <p:sp>
        <p:nvSpPr>
          <p:cNvPr id="351" name="Shape 351"/>
          <p:cNvSpPr/>
          <p:nvPr/>
        </p:nvSpPr>
        <p:spPr>
          <a:xfrm>
            <a:off x="460375" y="1435100"/>
            <a:ext cx="3286125" cy="782638"/>
          </a:xfrm>
          <a:prstGeom prst="roundRect">
            <a:avLst>
              <a:gd name="adj" fmla="val 27383"/>
            </a:avLst>
          </a:prstGeom>
          <a:ln w="28575">
            <a:solidFill>
              <a:srgbClr val="FF0000"/>
            </a:solidFill>
            <a:prstDash val="dash"/>
          </a:ln>
          <a:effectLst>
            <a:outerShdw blurRad="38100" dist="23000" dir="5400000" rotWithShape="0">
              <a:srgbClr val="000000">
                <a:alpha val="35000"/>
              </a:srgbClr>
            </a:outerShdw>
          </a:effectLst>
        </p:spPr>
        <p:txBody>
          <a:bodyPr lIns="0" tIns="0" rIns="0" bIns="0" anchor="ctr"/>
          <a:lstStyle/>
          <a:p>
            <a:pPr lvl="0" algn="ctr">
              <a:defRPr>
                <a:solidFill>
                  <a:srgbClr val="FF0000"/>
                </a:solidFill>
              </a:defRPr>
            </a:pPr>
            <a:endParaRPr/>
          </a:p>
        </p:txBody>
      </p:sp>
      <p:sp>
        <p:nvSpPr>
          <p:cNvPr id="352" name="Shape 352"/>
          <p:cNvSpPr/>
          <p:nvPr/>
        </p:nvSpPr>
        <p:spPr>
          <a:xfrm>
            <a:off x="4512135" y="1291073"/>
            <a:ext cx="4461928" cy="1624966"/>
          </a:xfrm>
          <a:prstGeom prst="rect">
            <a:avLst/>
          </a:prstGeom>
          <a:solidFill>
            <a:srgbClr val="FFFFFF"/>
          </a:solidFill>
          <a:ln>
            <a:solidFill>
              <a:srgbClr val="3172C4"/>
            </a:solidFill>
          </a:ln>
          <a:extLst>
            <a:ext uri="{C572A759-6A51-4108-AA02-DFA0A04FC94B}">
              <ma14:wrappingTextBoxFlag xmlns:ma14="http://schemas.microsoft.com/office/mac/drawingml/2011/main" val="1"/>
            </a:ext>
          </a:extLst>
        </p:spPr>
        <p:txBody>
          <a:bodyPr wrap="none" lIns="0" tIns="0" rIns="0" bIns="0">
            <a:spAutoFit/>
          </a:bodyPr>
          <a:lstStyle/>
          <a:p>
            <a:pPr lvl="0" algn="ctr"/>
            <a:r>
              <a:rPr sz="2000"/>
              <a:t>Answers from Building  industries, </a:t>
            </a:r>
          </a:p>
          <a:p>
            <a:pPr lvl="0" algn="ctr"/>
            <a:r>
              <a:rPr sz="2000"/>
              <a:t>Wiring contractors, Home network users, </a:t>
            </a:r>
          </a:p>
          <a:p>
            <a:pPr lvl="0" algn="ctr"/>
            <a:r>
              <a:rPr sz="2000"/>
              <a:t>System vendors, Device vendors, </a:t>
            </a:r>
          </a:p>
          <a:p>
            <a:pPr lvl="0" algn="ctr"/>
            <a:r>
              <a:rPr sz="2000"/>
              <a:t>Cable manufactures and the others</a:t>
            </a:r>
          </a:p>
          <a:p>
            <a:pPr lvl="0" algn="ctr"/>
            <a:r>
              <a:rPr sz="2000"/>
              <a:t>In Japan</a:t>
            </a:r>
          </a:p>
        </p:txBody>
      </p:sp>
      <p:sp>
        <p:nvSpPr>
          <p:cNvPr id="353" name="Shape 35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46</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a:spLocks noGrp="1"/>
          </p:cNvSpPr>
          <p:nvPr>
            <p:ph type="title"/>
          </p:nvPr>
        </p:nvSpPr>
        <p:spPr>
          <a:xfrm>
            <a:off x="457200" y="274638"/>
            <a:ext cx="8229600" cy="1143001"/>
          </a:xfrm>
          <a:prstGeom prst="rect">
            <a:avLst/>
          </a:prstGeom>
        </p:spPr>
        <p:txBody>
          <a:bodyPr/>
          <a:lstStyle/>
          <a:p>
            <a:pPr lvl="0">
              <a:defRPr sz="1800"/>
            </a:pPr>
            <a:r>
              <a:rPr sz="4400"/>
              <a:t>Conclusions</a:t>
            </a:r>
          </a:p>
        </p:txBody>
      </p:sp>
      <p:sp>
        <p:nvSpPr>
          <p:cNvPr id="356" name="Shape 356"/>
          <p:cNvSpPr>
            <a:spLocks noGrp="1"/>
          </p:cNvSpPr>
          <p:nvPr>
            <p:ph type="body" idx="1"/>
          </p:nvPr>
        </p:nvSpPr>
        <p:spPr>
          <a:xfrm>
            <a:off x="457200" y="1600200"/>
            <a:ext cx="8229600" cy="4525963"/>
          </a:xfrm>
          <a:prstGeom prst="rect">
            <a:avLst/>
          </a:prstGeom>
        </p:spPr>
        <p:txBody>
          <a:bodyPr/>
          <a:lstStyle/>
          <a:p>
            <a:pPr lvl="0">
              <a:lnSpc>
                <a:spcPct val="90000"/>
              </a:lnSpc>
              <a:spcBef>
                <a:spcPts val="600"/>
              </a:spcBef>
              <a:defRPr sz="1800"/>
            </a:pPr>
            <a:r>
              <a:rPr sz="2900" dirty="0"/>
              <a:t>POF is an optimum media for Home Network backbone for many house construction types around the world</a:t>
            </a:r>
          </a:p>
          <a:p>
            <a:pPr marL="742950" lvl="1" indent="-285750">
              <a:lnSpc>
                <a:spcPct val="90000"/>
              </a:lnSpc>
              <a:spcBef>
                <a:spcPts val="600"/>
              </a:spcBef>
              <a:defRPr sz="1800"/>
            </a:pPr>
            <a:r>
              <a:rPr sz="2500" dirty="0"/>
              <a:t>Easy to install</a:t>
            </a:r>
          </a:p>
          <a:p>
            <a:pPr marL="742950" lvl="1" indent="-285750">
              <a:lnSpc>
                <a:spcPct val="90000"/>
              </a:lnSpc>
              <a:spcBef>
                <a:spcPts val="600"/>
              </a:spcBef>
              <a:defRPr sz="1800"/>
            </a:pPr>
            <a:r>
              <a:rPr sz="2500" dirty="0"/>
              <a:t>Can share the mains conduit</a:t>
            </a:r>
          </a:p>
          <a:p>
            <a:pPr lvl="0">
              <a:lnSpc>
                <a:spcPct val="90000"/>
              </a:lnSpc>
              <a:spcBef>
                <a:spcPts val="600"/>
              </a:spcBef>
              <a:defRPr sz="1800"/>
            </a:pPr>
            <a:r>
              <a:rPr sz="2900" dirty="0"/>
              <a:t>FTTH deployment, and new services requires a robust home network capable of handling new access bit rates</a:t>
            </a:r>
          </a:p>
          <a:p>
            <a:pPr lvl="0">
              <a:lnSpc>
                <a:spcPct val="90000"/>
              </a:lnSpc>
              <a:spcBef>
                <a:spcPts val="600"/>
              </a:spcBef>
              <a:defRPr sz="1800"/>
            </a:pPr>
            <a:r>
              <a:rPr sz="2900" dirty="0"/>
              <a:t>Copper is not usable in many old houses, where POF </a:t>
            </a:r>
            <a:r>
              <a:rPr sz="2900" dirty="0" smtClean="0"/>
              <a:t>is</a:t>
            </a:r>
            <a:r>
              <a:rPr lang="en-US" sz="2900" dirty="0" smtClean="0"/>
              <a:t> usable</a:t>
            </a:r>
            <a:endParaRPr sz="2900" dirty="0"/>
          </a:p>
        </p:txBody>
      </p:sp>
      <p:sp>
        <p:nvSpPr>
          <p:cNvPr id="357" name="Shape 35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47</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p:cNvSpPr>
          <p:nvPr>
            <p:ph type="title"/>
          </p:nvPr>
        </p:nvSpPr>
        <p:spPr>
          <a:prstGeom prst="rect">
            <a:avLst/>
          </a:prstGeom>
        </p:spPr>
        <p:txBody>
          <a:bodyPr/>
          <a:lstStyle>
            <a:lvl1pPr>
              <a:defRPr b="0">
                <a:latin typeface="Calibri Light"/>
                <a:ea typeface="Calibri Light"/>
                <a:cs typeface="Calibri Light"/>
                <a:sym typeface="Calibri Light"/>
              </a:defRPr>
            </a:lvl1pPr>
          </a:lstStyle>
          <a:p>
            <a:pPr lvl="0">
              <a:defRPr sz="1800" cap="none"/>
            </a:pPr>
            <a:r>
              <a:rPr sz="4000" b="1" cap="all" dirty="0">
                <a:latin typeface="Calibri"/>
                <a:cs typeface="Calibri"/>
              </a:rPr>
              <a:t>Automotive</a:t>
            </a:r>
          </a:p>
        </p:txBody>
      </p:sp>
      <p:sp>
        <p:nvSpPr>
          <p:cNvPr id="360" name="Shape 360"/>
          <p:cNvSpPr>
            <a:spLocks noGrp="1"/>
          </p:cNvSpPr>
          <p:nvPr>
            <p:ph type="body" idx="1"/>
          </p:nvPr>
        </p:nvSpPr>
        <p:spPr>
          <a:xfrm>
            <a:off x="722312" y="2906713"/>
            <a:ext cx="7772401" cy="1500188"/>
          </a:xfrm>
          <a:prstGeom prst="rect">
            <a:avLst/>
          </a:prstGeom>
        </p:spPr>
        <p:txBody>
          <a:bodyPr/>
          <a:lstStyle/>
          <a:p>
            <a:pPr lvl="0">
              <a:lnSpc>
                <a:spcPct val="80000"/>
              </a:lnSpc>
              <a:defRPr sz="1800">
                <a:solidFill>
                  <a:srgbClr val="000000"/>
                </a:solidFill>
              </a:defRPr>
            </a:pPr>
            <a:r>
              <a:rPr>
                <a:solidFill>
                  <a:srgbClr val="888888"/>
                </a:solidFill>
              </a:rPr>
              <a:t>Automotive networking</a:t>
            </a:r>
          </a:p>
          <a:p>
            <a:pPr lvl="0">
              <a:lnSpc>
                <a:spcPct val="80000"/>
              </a:lnSpc>
              <a:defRPr sz="1800">
                <a:solidFill>
                  <a:srgbClr val="000000"/>
                </a:solidFill>
              </a:defRPr>
            </a:pPr>
            <a:r>
              <a:rPr>
                <a:solidFill>
                  <a:srgbClr val="888888"/>
                </a:solidFill>
              </a:rPr>
              <a:t>Market potential</a:t>
            </a:r>
          </a:p>
          <a:p>
            <a:pPr lvl="0">
              <a:lnSpc>
                <a:spcPct val="80000"/>
              </a:lnSpc>
              <a:defRPr sz="1800">
                <a:solidFill>
                  <a:srgbClr val="000000"/>
                </a:solidFill>
              </a:defRPr>
            </a:pPr>
            <a:r>
              <a:rPr>
                <a:solidFill>
                  <a:srgbClr val="888888"/>
                </a:solidFill>
              </a:rPr>
              <a:t>JASPAR</a:t>
            </a:r>
          </a:p>
          <a:p>
            <a:pPr lvl="0">
              <a:lnSpc>
                <a:spcPct val="80000"/>
              </a:lnSpc>
              <a:defRPr sz="1800">
                <a:solidFill>
                  <a:srgbClr val="000000"/>
                </a:solidFill>
              </a:defRPr>
            </a:pPr>
            <a:r>
              <a:rPr>
                <a:solidFill>
                  <a:srgbClr val="888888"/>
                </a:solidFill>
              </a:rPr>
              <a:t>O-GEAR Project</a:t>
            </a:r>
          </a:p>
          <a:p>
            <a:pPr lvl="0">
              <a:lnSpc>
                <a:spcPct val="80000"/>
              </a:lnSpc>
              <a:defRPr sz="1800">
                <a:solidFill>
                  <a:srgbClr val="000000"/>
                </a:solidFill>
              </a:defRPr>
            </a:pPr>
            <a:r>
              <a:rPr>
                <a:solidFill>
                  <a:srgbClr val="888888"/>
                </a:solidFill>
              </a:rPr>
              <a:t>Open Alliance TC7</a:t>
            </a:r>
          </a:p>
        </p:txBody>
      </p:sp>
      <p:sp>
        <p:nvSpPr>
          <p:cNvPr id="361" name="Shape 361"/>
          <p:cNvSpPr>
            <a:spLocks noGrp="1"/>
          </p:cNvSpPr>
          <p:nvPr>
            <p:ph type="sldNum" sz="quarter" idx="2"/>
          </p:nvPr>
        </p:nvSpPr>
        <p:spPr>
          <a:xfrm>
            <a:off x="6553200" y="6404292"/>
            <a:ext cx="2133600" cy="269241"/>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888888"/>
                </a:solidFill>
              </a:rPr>
              <a:t>48</a:t>
            </a:fld>
            <a:endParaRPr sz="1200">
              <a:solidFill>
                <a:srgbClr val="888888"/>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p:cNvSpPr>
          <p:nvPr>
            <p:ph type="title"/>
          </p:nvPr>
        </p:nvSpPr>
        <p:spPr>
          <a:prstGeom prst="rect">
            <a:avLst/>
          </a:prstGeom>
        </p:spPr>
        <p:txBody>
          <a:bodyPr/>
          <a:lstStyle>
            <a:lvl1pPr defTabSz="519937">
              <a:defRPr sz="5000"/>
            </a:lvl1pPr>
          </a:lstStyle>
          <a:p>
            <a:pPr lvl="0">
              <a:defRPr sz="1800"/>
            </a:pPr>
            <a:r>
              <a:rPr sz="5000"/>
              <a:t>Automotive networking</a:t>
            </a:r>
          </a:p>
        </p:txBody>
      </p:sp>
      <p:sp>
        <p:nvSpPr>
          <p:cNvPr id="364" name="Shape 364"/>
          <p:cNvSpPr>
            <a:spLocks noGrp="1"/>
          </p:cNvSpPr>
          <p:nvPr>
            <p:ph type="body" idx="1"/>
          </p:nvPr>
        </p:nvSpPr>
        <p:spPr>
          <a:xfrm>
            <a:off x="457200" y="1435100"/>
            <a:ext cx="8229600" cy="5257800"/>
          </a:xfrm>
          <a:prstGeom prst="rect">
            <a:avLst/>
          </a:prstGeom>
        </p:spPr>
        <p:txBody>
          <a:bodyPr>
            <a:normAutofit/>
          </a:bodyPr>
          <a:lstStyle/>
          <a:p>
            <a:pPr marL="237520" lvl="0" indent="-237520" defTabSz="287526">
              <a:spcBef>
                <a:spcPts val="0"/>
              </a:spcBef>
              <a:defRPr sz="1800"/>
            </a:pPr>
            <a:r>
              <a:rPr sz="2400" dirty="0"/>
              <a:t>Complements RTPGE/1000BASE-T1</a:t>
            </a:r>
          </a:p>
          <a:p>
            <a:pPr marL="587551" lvl="1" indent="-212517" defTabSz="287526">
              <a:spcBef>
                <a:spcPts val="0"/>
              </a:spcBef>
              <a:defRPr sz="1800"/>
            </a:pPr>
            <a:r>
              <a:rPr sz="2000" dirty="0"/>
              <a:t>Addresses those applications that can’t be serviced with 1000BASE-T1 UTP cabling</a:t>
            </a:r>
          </a:p>
          <a:p>
            <a:pPr marL="587551" lvl="1" indent="-212517" defTabSz="287526">
              <a:spcBef>
                <a:spcPts val="0"/>
              </a:spcBef>
              <a:defRPr sz="1800"/>
            </a:pPr>
            <a:r>
              <a:rPr sz="2000" dirty="0"/>
              <a:t>E.g., high electromagnetic noisy areas, galvanic isolation, long distances</a:t>
            </a:r>
          </a:p>
          <a:p>
            <a:pPr marL="237520" lvl="0" indent="-237520" defTabSz="287526">
              <a:spcBef>
                <a:spcPts val="0"/>
              </a:spcBef>
              <a:defRPr sz="1800"/>
            </a:pPr>
            <a:r>
              <a:rPr sz="2400" dirty="0"/>
              <a:t>POF is already used in automotive for information and entertainment with the MOST technology</a:t>
            </a:r>
          </a:p>
          <a:p>
            <a:pPr marL="587551" lvl="1" indent="-212517" defTabSz="287526">
              <a:spcBef>
                <a:spcPts val="0"/>
              </a:spcBef>
              <a:defRPr sz="1800"/>
            </a:pPr>
            <a:r>
              <a:rPr sz="2000" dirty="0"/>
              <a:t>Re-use of current MOST LED will guarantee automotive qualification</a:t>
            </a:r>
          </a:p>
          <a:p>
            <a:pPr marL="587551" lvl="1" indent="-212517" defTabSz="287526">
              <a:spcBef>
                <a:spcPts val="0"/>
              </a:spcBef>
              <a:defRPr sz="1800"/>
            </a:pPr>
            <a:r>
              <a:rPr sz="2000" dirty="0"/>
              <a:t>Leverages on already qualified connectors and cables</a:t>
            </a:r>
          </a:p>
        </p:txBody>
      </p:sp>
      <p:sp>
        <p:nvSpPr>
          <p:cNvPr id="365" name="Shape 36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49</a:t>
            </a:fld>
            <a:endParaRPr sz="1200"/>
          </a:p>
        </p:txBody>
      </p:sp>
      <p:grpSp>
        <p:nvGrpSpPr>
          <p:cNvPr id="368" name="Group 368"/>
          <p:cNvGrpSpPr/>
          <p:nvPr/>
        </p:nvGrpSpPr>
        <p:grpSpPr>
          <a:xfrm>
            <a:off x="1226933" y="6112152"/>
            <a:ext cx="6690137" cy="308492"/>
            <a:chOff x="0" y="0"/>
            <a:chExt cx="6690135" cy="308490"/>
          </a:xfrm>
        </p:grpSpPr>
        <p:sp>
          <p:nvSpPr>
            <p:cNvPr id="366" name="Shape 366"/>
            <p:cNvSpPr/>
            <p:nvPr/>
          </p:nvSpPr>
          <p:spPr>
            <a:xfrm>
              <a:off x="0" y="0"/>
              <a:ext cx="6690137" cy="0"/>
            </a:xfrm>
            <a:prstGeom prst="line">
              <a:avLst/>
            </a:prstGeom>
            <a:noFill/>
            <a:ln w="63500" cap="flat">
              <a:solidFill>
                <a:srgbClr val="00A6AC"/>
              </a:solidFill>
              <a:prstDash val="solid"/>
              <a:miter lim="400000"/>
              <a:tailEnd type="triangle" w="med" len="med"/>
            </a:ln>
            <a:effectLst/>
          </p:spPr>
          <p:txBody>
            <a:bodyPr wrap="square" lIns="0" tIns="0" rIns="0" bIns="0" numCol="1" anchor="t">
              <a:noAutofit/>
            </a:bodyPr>
            <a:lstStyle/>
            <a:p>
              <a:pPr lvl="0">
                <a:defRPr sz="1200">
                  <a:latin typeface="+mj-lt"/>
                  <a:ea typeface="+mj-ea"/>
                  <a:cs typeface="+mj-cs"/>
                  <a:sym typeface="Helvetica"/>
                </a:defRPr>
              </a:pPr>
              <a:endParaRPr/>
            </a:p>
          </p:txBody>
        </p:sp>
        <p:sp>
          <p:nvSpPr>
            <p:cNvPr id="367" name="Shape 367"/>
            <p:cNvSpPr/>
            <p:nvPr/>
          </p:nvSpPr>
          <p:spPr>
            <a:xfrm>
              <a:off x="4930496" y="16390"/>
              <a:ext cx="1394049" cy="292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defRPr sz="1900">
                  <a:latin typeface="+mj-lt"/>
                  <a:ea typeface="+mj-ea"/>
                  <a:cs typeface="+mj-cs"/>
                  <a:sym typeface="Helvetica"/>
                </a:defRPr>
              </a:lvl1pPr>
            </a:lstStyle>
            <a:p>
              <a:pPr lvl="0">
                <a:defRPr sz="1800"/>
              </a:pPr>
              <a:r>
                <a:rPr sz="1900"/>
                <a:t>Relative cost</a:t>
              </a:r>
            </a:p>
          </p:txBody>
        </p:sp>
      </p:grpSp>
      <p:grpSp>
        <p:nvGrpSpPr>
          <p:cNvPr id="371" name="Group 371"/>
          <p:cNvGrpSpPr/>
          <p:nvPr/>
        </p:nvGrpSpPr>
        <p:grpSpPr>
          <a:xfrm>
            <a:off x="1902024" y="4367047"/>
            <a:ext cx="1066308" cy="1589056"/>
            <a:chOff x="0" y="0"/>
            <a:chExt cx="1066307" cy="1589055"/>
          </a:xfrm>
        </p:grpSpPr>
        <p:sp>
          <p:nvSpPr>
            <p:cNvPr id="369" name="Shape 369"/>
            <p:cNvSpPr/>
            <p:nvPr/>
          </p:nvSpPr>
          <p:spPr>
            <a:xfrm>
              <a:off x="0" y="0"/>
              <a:ext cx="1066308" cy="1589056"/>
            </a:xfrm>
            <a:prstGeom prst="roundRect">
              <a:avLst>
                <a:gd name="adj" fmla="val 12562"/>
              </a:avLst>
            </a:prstGeom>
            <a:gradFill flip="none" rotWithShape="1">
              <a:gsLst>
                <a:gs pos="0">
                  <a:srgbClr val="0066C1"/>
                </a:gs>
                <a:gs pos="100000">
                  <a:srgbClr val="094593"/>
                </a:gs>
              </a:gsLst>
              <a:lin ang="5400000" scaled="0"/>
            </a:gradFill>
            <a:ln w="12700" cap="flat">
              <a:noFill/>
              <a:miter lim="400000"/>
            </a:ln>
            <a:effectLst>
              <a:outerShdw blurRad="76200" dir="18900000" rotWithShape="0">
                <a:srgbClr val="000000">
                  <a:alpha val="80000"/>
                </a:srgbClr>
              </a:outerShdw>
            </a:effectLst>
          </p:spPr>
          <p:txBody>
            <a:bodyPr wrap="square" lIns="0" tIns="0" rIns="0" bIns="0" numCol="1" anchor="ctr">
              <a:noAutofit/>
            </a:bodyPr>
            <a:lstStyle/>
            <a:p>
              <a:pPr lvl="0"/>
              <a:endParaRPr/>
            </a:p>
          </p:txBody>
        </p:sp>
        <p:sp>
          <p:nvSpPr>
            <p:cNvPr id="370" name="Shape 370"/>
            <p:cNvSpPr/>
            <p:nvPr/>
          </p:nvSpPr>
          <p:spPr>
            <a:xfrm>
              <a:off x="39232" y="492110"/>
              <a:ext cx="987843" cy="6048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6" tIns="35716" rIns="35716" bIns="35716" numCol="1" anchor="ctr">
              <a:spAutoFit/>
            </a:bodyPr>
            <a:lstStyle/>
            <a:p>
              <a:pPr lvl="0"/>
              <a:r>
                <a:rPr sz="1700">
                  <a:solidFill>
                    <a:srgbClr val="FFFFFF"/>
                  </a:solidFill>
                  <a:effectLst>
                    <a:outerShdw blurRad="25400" dist="23998" dir="2700000" rotWithShape="0">
                      <a:srgbClr val="000000">
                        <a:alpha val="31033"/>
                      </a:srgbClr>
                    </a:outerShdw>
                  </a:effectLst>
                </a:rPr>
                <a:t>RTPGE</a:t>
              </a:r>
              <a:br>
                <a:rPr sz="1700">
                  <a:solidFill>
                    <a:srgbClr val="FFFFFF"/>
                  </a:solidFill>
                  <a:effectLst>
                    <a:outerShdw blurRad="25400" dist="23998" dir="2700000" rotWithShape="0">
                      <a:srgbClr val="000000">
                        <a:alpha val="31033"/>
                      </a:srgbClr>
                    </a:outerShdw>
                  </a:effectLst>
                </a:rPr>
              </a:br>
              <a:r>
                <a:rPr sz="1700">
                  <a:solidFill>
                    <a:srgbClr val="FFFFFF"/>
                  </a:solidFill>
                  <a:effectLst>
                    <a:outerShdw blurRad="25400" dist="23998" dir="2700000" rotWithShape="0">
                      <a:srgbClr val="000000">
                        <a:alpha val="31033"/>
                      </a:srgbClr>
                    </a:outerShdw>
                  </a:effectLst>
                </a:rPr>
                <a:t>UTP</a:t>
              </a:r>
            </a:p>
          </p:txBody>
        </p:sp>
      </p:grpSp>
      <p:grpSp>
        <p:nvGrpSpPr>
          <p:cNvPr id="374" name="Group 374"/>
          <p:cNvGrpSpPr/>
          <p:nvPr/>
        </p:nvGrpSpPr>
        <p:grpSpPr>
          <a:xfrm>
            <a:off x="3506832" y="5190008"/>
            <a:ext cx="999941" cy="795243"/>
            <a:chOff x="0" y="0"/>
            <a:chExt cx="999940" cy="795242"/>
          </a:xfrm>
        </p:grpSpPr>
        <p:sp>
          <p:nvSpPr>
            <p:cNvPr id="372" name="Shape 372"/>
            <p:cNvSpPr/>
            <p:nvPr/>
          </p:nvSpPr>
          <p:spPr>
            <a:xfrm>
              <a:off x="0" y="0"/>
              <a:ext cx="999941" cy="795243"/>
            </a:xfrm>
            <a:prstGeom prst="roundRect">
              <a:avLst>
                <a:gd name="adj" fmla="val 15530"/>
              </a:avLst>
            </a:prstGeom>
            <a:gradFill flip="none" rotWithShape="1">
              <a:gsLst>
                <a:gs pos="0">
                  <a:srgbClr val="189B1A"/>
                </a:gs>
                <a:gs pos="100000">
                  <a:srgbClr val="235D0B"/>
                </a:gs>
              </a:gsLst>
              <a:lin ang="5400000" scaled="0"/>
            </a:gradFill>
            <a:ln w="12700" cap="flat">
              <a:noFill/>
              <a:miter lim="400000"/>
            </a:ln>
            <a:effectLst>
              <a:outerShdw blurRad="76200" dir="18900000" rotWithShape="0">
                <a:srgbClr val="000000">
                  <a:alpha val="80000"/>
                </a:srgbClr>
              </a:outerShdw>
            </a:effectLst>
          </p:spPr>
          <p:txBody>
            <a:bodyPr wrap="square" lIns="0" tIns="0" rIns="0" bIns="0" numCol="1" anchor="ctr">
              <a:noAutofit/>
            </a:bodyPr>
            <a:lstStyle/>
            <a:p>
              <a:pPr lvl="0"/>
              <a:endParaRPr/>
            </a:p>
          </p:txBody>
        </p:sp>
        <p:sp>
          <p:nvSpPr>
            <p:cNvPr id="373" name="Shape 373"/>
            <p:cNvSpPr/>
            <p:nvPr/>
          </p:nvSpPr>
          <p:spPr>
            <a:xfrm>
              <a:off x="36172" y="264271"/>
              <a:ext cx="927596" cy="26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1700">
                  <a:solidFill>
                    <a:srgbClr val="FFFFFF"/>
                  </a:solidFill>
                </a:defRPr>
              </a:lvl1pPr>
            </a:lstStyle>
            <a:p>
              <a:pPr lvl="0">
                <a:defRPr sz="1800">
                  <a:solidFill>
                    <a:srgbClr val="000000"/>
                  </a:solidFill>
                </a:defRPr>
              </a:pPr>
              <a:r>
                <a:rPr sz="1700">
                  <a:solidFill>
                    <a:srgbClr val="FFFFFF"/>
                  </a:solidFill>
                </a:rPr>
                <a:t>POF</a:t>
              </a:r>
            </a:p>
          </p:txBody>
        </p:sp>
      </p:grpSp>
      <p:grpSp>
        <p:nvGrpSpPr>
          <p:cNvPr id="377" name="Group 377"/>
          <p:cNvGrpSpPr/>
          <p:nvPr/>
        </p:nvGrpSpPr>
        <p:grpSpPr>
          <a:xfrm>
            <a:off x="3506832" y="4337898"/>
            <a:ext cx="999941" cy="741363"/>
            <a:chOff x="0" y="0"/>
            <a:chExt cx="999940" cy="741362"/>
          </a:xfrm>
        </p:grpSpPr>
        <p:sp>
          <p:nvSpPr>
            <p:cNvPr id="375" name="Shape 375"/>
            <p:cNvSpPr/>
            <p:nvPr/>
          </p:nvSpPr>
          <p:spPr>
            <a:xfrm>
              <a:off x="0" y="0"/>
              <a:ext cx="999941" cy="741363"/>
            </a:xfrm>
            <a:prstGeom prst="roundRect">
              <a:avLst>
                <a:gd name="adj" fmla="val 14432"/>
              </a:avLst>
            </a:prstGeom>
            <a:gradFill flip="none" rotWithShape="1">
              <a:gsLst>
                <a:gs pos="0">
                  <a:srgbClr val="A6AAA8"/>
                </a:gs>
                <a:gs pos="100000">
                  <a:srgbClr val="53585F"/>
                </a:gs>
              </a:gsLst>
              <a:lin ang="5400000" scaled="0"/>
            </a:gradFill>
            <a:ln w="12700" cap="flat">
              <a:noFill/>
              <a:miter lim="400000"/>
            </a:ln>
            <a:effectLst>
              <a:outerShdw blurRad="76200" dir="18900000" rotWithShape="0">
                <a:srgbClr val="000000">
                  <a:alpha val="80000"/>
                </a:srgbClr>
              </a:outerShdw>
            </a:effectLst>
          </p:spPr>
          <p:txBody>
            <a:bodyPr wrap="square" lIns="0" tIns="0" rIns="0" bIns="0" numCol="1" anchor="ctr">
              <a:noAutofit/>
            </a:bodyPr>
            <a:lstStyle/>
            <a:p>
              <a:pPr lvl="0"/>
              <a:endParaRPr/>
            </a:p>
          </p:txBody>
        </p:sp>
        <p:sp>
          <p:nvSpPr>
            <p:cNvPr id="376" name="Shape 376"/>
            <p:cNvSpPr/>
            <p:nvPr/>
          </p:nvSpPr>
          <p:spPr>
            <a:xfrm>
              <a:off x="31336" y="237330"/>
              <a:ext cx="937268" cy="26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1700">
                  <a:solidFill>
                    <a:srgbClr val="FFFFFF"/>
                  </a:solidFill>
                </a:defRPr>
              </a:lvl1pPr>
            </a:lstStyle>
            <a:p>
              <a:pPr lvl="0">
                <a:defRPr sz="1800">
                  <a:solidFill>
                    <a:srgbClr val="000000"/>
                  </a:solidFill>
                </a:defRPr>
              </a:pPr>
              <a:r>
                <a:rPr sz="1700">
                  <a:solidFill>
                    <a:srgbClr val="FFFFFF"/>
                  </a:solidFill>
                </a:rPr>
                <a:t>COAX</a:t>
              </a:r>
            </a:p>
          </p:txBody>
        </p:sp>
      </p:grpSp>
      <p:grpSp>
        <p:nvGrpSpPr>
          <p:cNvPr id="380" name="Group 380"/>
          <p:cNvGrpSpPr/>
          <p:nvPr/>
        </p:nvGrpSpPr>
        <p:grpSpPr>
          <a:xfrm>
            <a:off x="5045273" y="5142326"/>
            <a:ext cx="1066308" cy="834613"/>
            <a:chOff x="0" y="0"/>
            <a:chExt cx="1066307" cy="834612"/>
          </a:xfrm>
        </p:grpSpPr>
        <p:sp>
          <p:nvSpPr>
            <p:cNvPr id="378" name="Shape 378"/>
            <p:cNvSpPr/>
            <p:nvPr/>
          </p:nvSpPr>
          <p:spPr>
            <a:xfrm>
              <a:off x="0" y="0"/>
              <a:ext cx="1066308" cy="834613"/>
            </a:xfrm>
            <a:prstGeom prst="roundRect">
              <a:avLst>
                <a:gd name="adj" fmla="val 16049"/>
              </a:avLst>
            </a:prstGeom>
            <a:gradFill flip="none" rotWithShape="1">
              <a:gsLst>
                <a:gs pos="0">
                  <a:srgbClr val="0066C1"/>
                </a:gs>
                <a:gs pos="100000">
                  <a:srgbClr val="094593"/>
                </a:gs>
              </a:gsLst>
              <a:lin ang="5400000" scaled="0"/>
            </a:gradFill>
            <a:ln w="12700" cap="flat">
              <a:noFill/>
              <a:miter lim="400000"/>
            </a:ln>
            <a:effectLst>
              <a:outerShdw blurRad="76200" dir="18900000" rotWithShape="0">
                <a:srgbClr val="000000">
                  <a:alpha val="80000"/>
                </a:srgbClr>
              </a:outerShdw>
            </a:effectLst>
          </p:spPr>
          <p:txBody>
            <a:bodyPr wrap="square" lIns="0" tIns="0" rIns="0" bIns="0" numCol="1" anchor="ctr">
              <a:noAutofit/>
            </a:bodyPr>
            <a:lstStyle/>
            <a:p>
              <a:pPr lvl="0"/>
              <a:endParaRPr/>
            </a:p>
          </p:txBody>
        </p:sp>
        <p:sp>
          <p:nvSpPr>
            <p:cNvPr id="379" name="Shape 379"/>
            <p:cNvSpPr/>
            <p:nvPr/>
          </p:nvSpPr>
          <p:spPr>
            <a:xfrm>
              <a:off x="39232" y="108538"/>
              <a:ext cx="987843" cy="6175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6" tIns="35716" rIns="35716" bIns="35716" numCol="1" anchor="ctr">
              <a:spAutoFit/>
            </a:bodyPr>
            <a:lstStyle/>
            <a:p>
              <a:pPr lvl="0"/>
              <a:r>
                <a:t/>
              </a:r>
              <a:br/>
              <a:r>
                <a:rPr sz="1700">
                  <a:solidFill>
                    <a:srgbClr val="FFFFFF"/>
                  </a:solidFill>
                  <a:effectLst>
                    <a:outerShdw blurRad="25400" dist="23998" dir="2700000" rotWithShape="0">
                      <a:srgbClr val="000000">
                        <a:alpha val="31033"/>
                      </a:srgbClr>
                    </a:outerShdw>
                  </a:effectLst>
                </a:rPr>
                <a:t>STP</a:t>
              </a:r>
            </a:p>
          </p:txBody>
        </p:sp>
      </p:grpSp>
      <p:pic>
        <p:nvPicPr>
          <p:cNvPr id="381" name="image42.png"/>
          <p:cNvPicPr/>
          <p:nvPr/>
        </p:nvPicPr>
        <p:blipFill>
          <a:blip r:embed="rId2">
            <a:extLst/>
          </a:blip>
          <a:stretch>
            <a:fillRect/>
          </a:stretch>
        </p:blipFill>
        <p:spPr>
          <a:xfrm>
            <a:off x="1176780" y="5735835"/>
            <a:ext cx="278018" cy="241103"/>
          </a:xfrm>
          <a:prstGeom prst="rect">
            <a:avLst/>
          </a:prstGeom>
          <a:ln w="12700">
            <a:miter lim="400000"/>
          </a:ln>
        </p:spPr>
      </p:pic>
      <p:pic>
        <p:nvPicPr>
          <p:cNvPr id="382" name="image43.png"/>
          <p:cNvPicPr/>
          <p:nvPr/>
        </p:nvPicPr>
        <p:blipFill>
          <a:blip r:embed="rId3">
            <a:extLst/>
          </a:blip>
          <a:stretch>
            <a:fillRect/>
          </a:stretch>
        </p:blipFill>
        <p:spPr>
          <a:xfrm>
            <a:off x="6889580" y="5016913"/>
            <a:ext cx="922295" cy="960025"/>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p:cNvSpPr>
          <p:nvPr>
            <p:ph type="title"/>
          </p:nvPr>
        </p:nvSpPr>
        <p:spPr>
          <a:xfrm>
            <a:off x="457200" y="274638"/>
            <a:ext cx="8229600" cy="1143001"/>
          </a:xfrm>
          <a:prstGeom prst="rect">
            <a:avLst/>
          </a:prstGeom>
        </p:spPr>
        <p:txBody>
          <a:bodyPr/>
          <a:lstStyle/>
          <a:p>
            <a:pPr lvl="0">
              <a:defRPr sz="1800"/>
            </a:pPr>
            <a:r>
              <a:rPr sz="4400"/>
              <a:t>Objectives</a:t>
            </a:r>
          </a:p>
        </p:txBody>
      </p:sp>
      <p:sp>
        <p:nvSpPr>
          <p:cNvPr id="71" name="Shape 71"/>
          <p:cNvSpPr>
            <a:spLocks noGrp="1"/>
          </p:cNvSpPr>
          <p:nvPr>
            <p:ph type="body" idx="1"/>
          </p:nvPr>
        </p:nvSpPr>
        <p:spPr>
          <a:xfrm>
            <a:off x="457200" y="1600200"/>
            <a:ext cx="8229600" cy="4525963"/>
          </a:xfrm>
          <a:prstGeom prst="rect">
            <a:avLst/>
          </a:prstGeom>
        </p:spPr>
        <p:txBody>
          <a:bodyPr/>
          <a:lstStyle/>
          <a:p>
            <a:pPr lvl="0">
              <a:lnSpc>
                <a:spcPct val="80000"/>
              </a:lnSpc>
              <a:spcBef>
                <a:spcPts val="500"/>
              </a:spcBef>
              <a:defRPr sz="1800"/>
            </a:pPr>
            <a:r>
              <a:rPr sz="2200"/>
              <a:t>Preserve the IEEE 802.3/Ethernet frame format utilizing the IEEE 802.3 MAC </a:t>
            </a:r>
            <a:endParaRPr sz="2800"/>
          </a:p>
          <a:p>
            <a:pPr lvl="0">
              <a:lnSpc>
                <a:spcPct val="80000"/>
              </a:lnSpc>
              <a:spcBef>
                <a:spcPts val="500"/>
              </a:spcBef>
              <a:defRPr sz="1800"/>
            </a:pPr>
            <a:r>
              <a:rPr sz="2200"/>
              <a:t>Preserve minimum and maximum frame size of the current IEEE 802.3 standard</a:t>
            </a:r>
            <a:endParaRPr sz="2800"/>
          </a:p>
          <a:p>
            <a:pPr lvl="0">
              <a:lnSpc>
                <a:spcPct val="80000"/>
              </a:lnSpc>
              <a:spcBef>
                <a:spcPts val="500"/>
              </a:spcBef>
              <a:defRPr sz="1800"/>
            </a:pPr>
            <a:r>
              <a:rPr sz="2200"/>
              <a:t>Support full duplex operation only</a:t>
            </a:r>
            <a:endParaRPr sz="2800"/>
          </a:p>
          <a:p>
            <a:pPr lvl="0">
              <a:lnSpc>
                <a:spcPct val="80000"/>
              </a:lnSpc>
              <a:spcBef>
                <a:spcPts val="500"/>
              </a:spcBef>
              <a:defRPr sz="1800"/>
            </a:pPr>
            <a:r>
              <a:rPr sz="2200"/>
              <a:t>Support a data rate of 1000 Mb/s at the MAC/PLS service interface</a:t>
            </a:r>
            <a:endParaRPr sz="2800"/>
          </a:p>
          <a:p>
            <a:pPr lvl="0">
              <a:lnSpc>
                <a:spcPct val="80000"/>
              </a:lnSpc>
              <a:spcBef>
                <a:spcPts val="500"/>
              </a:spcBef>
              <a:defRPr sz="1800"/>
            </a:pPr>
            <a:r>
              <a:rPr sz="2200"/>
              <a:t>For the automotive environment:</a:t>
            </a:r>
            <a:endParaRPr sz="2800"/>
          </a:p>
          <a:p>
            <a:pPr marL="742950" lvl="1" indent="-285750">
              <a:lnSpc>
                <a:spcPct val="80000"/>
              </a:lnSpc>
              <a:spcBef>
                <a:spcPts val="400"/>
              </a:spcBef>
              <a:defRPr sz="1800"/>
            </a:pPr>
            <a:r>
              <a:rPr sz="1900"/>
              <a:t>Specify operation over at least 15m of POF with 4 POF connections</a:t>
            </a:r>
            <a:endParaRPr sz="2400"/>
          </a:p>
          <a:p>
            <a:pPr marL="742950" lvl="1" indent="-285750">
              <a:lnSpc>
                <a:spcPct val="80000"/>
              </a:lnSpc>
              <a:spcBef>
                <a:spcPts val="400"/>
              </a:spcBef>
              <a:defRPr sz="1800"/>
            </a:pPr>
            <a:r>
              <a:rPr sz="1900"/>
              <a:t>Specify operation over at least 40m of POF with no POF connections</a:t>
            </a:r>
            <a:endParaRPr sz="2400"/>
          </a:p>
          <a:p>
            <a:pPr lvl="0">
              <a:lnSpc>
                <a:spcPct val="80000"/>
              </a:lnSpc>
              <a:spcBef>
                <a:spcPts val="500"/>
              </a:spcBef>
              <a:defRPr sz="1800"/>
            </a:pPr>
            <a:r>
              <a:rPr sz="2200"/>
              <a:t>For the home and industrial environment specify operation over at least 50m of POF with 1 POF connection</a:t>
            </a:r>
            <a:endParaRPr sz="2800"/>
          </a:p>
          <a:p>
            <a:pPr lvl="0">
              <a:lnSpc>
                <a:spcPct val="80000"/>
              </a:lnSpc>
              <a:spcBef>
                <a:spcPts val="500"/>
              </a:spcBef>
              <a:defRPr sz="1800"/>
            </a:pPr>
            <a:r>
              <a:rPr sz="2200"/>
              <a:t>Maintain a bit error ratio (BER) better than or equal to 10</a:t>
            </a:r>
            <a:r>
              <a:rPr sz="2200" baseline="30000"/>
              <a:t>-12</a:t>
            </a:r>
            <a:r>
              <a:rPr sz="2200"/>
              <a:t> at the MAC/PLS service interface </a:t>
            </a:r>
            <a:endParaRPr sz="2800"/>
          </a:p>
          <a:p>
            <a:pPr lvl="0">
              <a:lnSpc>
                <a:spcPct val="80000"/>
              </a:lnSpc>
              <a:spcBef>
                <a:spcPts val="500"/>
              </a:spcBef>
              <a:defRPr sz="1800"/>
            </a:pPr>
            <a:r>
              <a:rPr sz="2200"/>
              <a:t>Specify optional Energy-Efficient Ethernet for 1000 Mb/s over POF </a:t>
            </a:r>
          </a:p>
        </p:txBody>
      </p:sp>
      <p:sp>
        <p:nvSpPr>
          <p:cNvPr id="72" name="Shape 7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5</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p:cNvSpPr>
          <p:nvPr>
            <p:ph type="title"/>
          </p:nvPr>
        </p:nvSpPr>
        <p:spPr>
          <a:prstGeom prst="rect">
            <a:avLst/>
          </a:prstGeom>
        </p:spPr>
        <p:txBody>
          <a:bodyPr/>
          <a:lstStyle>
            <a:lvl1pPr defTabSz="519937">
              <a:defRPr sz="5000"/>
            </a:lvl1pPr>
          </a:lstStyle>
          <a:p>
            <a:pPr lvl="0">
              <a:defRPr sz="1800"/>
            </a:pPr>
            <a:r>
              <a:rPr sz="5000"/>
              <a:t>Market potential</a:t>
            </a:r>
          </a:p>
        </p:txBody>
      </p:sp>
      <p:sp>
        <p:nvSpPr>
          <p:cNvPr id="385" name="Shape 385"/>
          <p:cNvSpPr>
            <a:spLocks noGrp="1"/>
          </p:cNvSpPr>
          <p:nvPr>
            <p:ph type="body" idx="1"/>
          </p:nvPr>
        </p:nvSpPr>
        <p:spPr>
          <a:xfrm>
            <a:off x="457200" y="1294248"/>
            <a:ext cx="8229600" cy="2467819"/>
          </a:xfrm>
          <a:prstGeom prst="rect">
            <a:avLst/>
          </a:prstGeom>
        </p:spPr>
        <p:txBody>
          <a:bodyPr>
            <a:noAutofit/>
          </a:bodyPr>
          <a:lstStyle/>
          <a:p>
            <a:pPr marL="285886" lvl="0" indent="-285886" defTabSz="313115">
              <a:spcBef>
                <a:spcPts val="0"/>
              </a:spcBef>
              <a:defRPr sz="1800"/>
            </a:pPr>
            <a:r>
              <a:rPr sz="2400" dirty="0"/>
              <a:t>As stated in RTPGE CFI (March 2012)</a:t>
            </a:r>
            <a:endParaRPr sz="1800" dirty="0"/>
          </a:p>
          <a:p>
            <a:pPr marL="653457" lvl="1" indent="-245045" defTabSz="313115">
              <a:spcBef>
                <a:spcPts val="0"/>
              </a:spcBef>
              <a:defRPr sz="1800"/>
            </a:pPr>
            <a:r>
              <a:rPr sz="1800" dirty="0"/>
              <a:t>Overall automotive Ethernet market up to 270 Million ports in </a:t>
            </a:r>
            <a:r>
              <a:rPr sz="1800" dirty="0" smtClean="0"/>
              <a:t>2019</a:t>
            </a:r>
            <a:endParaRPr lang="es-ES_tradnl" sz="1800" dirty="0" smtClean="0"/>
          </a:p>
          <a:p>
            <a:pPr marL="653457" lvl="1" indent="-245045" defTabSz="313115">
              <a:spcBef>
                <a:spcPts val="0"/>
              </a:spcBef>
              <a:defRPr sz="1800"/>
            </a:pPr>
            <a:endParaRPr sz="1800" dirty="0"/>
          </a:p>
          <a:p>
            <a:pPr marL="285886" lvl="0" indent="-285886" defTabSz="313115">
              <a:spcBef>
                <a:spcPts val="0"/>
              </a:spcBef>
              <a:defRPr sz="1800"/>
            </a:pPr>
            <a:r>
              <a:rPr sz="2400" dirty="0"/>
              <a:t>Brings current automotive POF users to a fully seamless Ethernet solution</a:t>
            </a:r>
            <a:endParaRPr sz="1800" dirty="0"/>
          </a:p>
          <a:p>
            <a:pPr marL="653457" lvl="1" indent="-245045" defTabSz="313115">
              <a:spcBef>
                <a:spcPts val="0"/>
              </a:spcBef>
              <a:defRPr sz="1800"/>
            </a:pPr>
            <a:r>
              <a:rPr sz="1800" dirty="0"/>
              <a:t>Stronger Ethernet automotive market potential </a:t>
            </a:r>
            <a:r>
              <a:rPr sz="1800" dirty="0" smtClean="0"/>
              <a:t>growth</a:t>
            </a:r>
            <a:endParaRPr lang="es-ES_tradnl" sz="1800" dirty="0" smtClean="0"/>
          </a:p>
          <a:p>
            <a:pPr marL="653457" lvl="1" indent="-245045" defTabSz="313115">
              <a:spcBef>
                <a:spcPts val="0"/>
              </a:spcBef>
              <a:defRPr sz="1800"/>
            </a:pPr>
            <a:endParaRPr sz="1800" dirty="0"/>
          </a:p>
          <a:p>
            <a:pPr marL="285886" lvl="0" indent="-285886" defTabSz="313115">
              <a:spcBef>
                <a:spcPts val="0"/>
              </a:spcBef>
              <a:defRPr sz="1800"/>
            </a:pPr>
            <a:r>
              <a:rPr sz="2400" dirty="0"/>
              <a:t>Complementarity use of RTPGE and Gigabit POF solutions</a:t>
            </a:r>
          </a:p>
        </p:txBody>
      </p:sp>
      <p:sp>
        <p:nvSpPr>
          <p:cNvPr id="386" name="Shape 38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50</a:t>
            </a:fld>
            <a:endParaRPr sz="1200"/>
          </a:p>
        </p:txBody>
      </p:sp>
      <p:graphicFrame>
        <p:nvGraphicFramePr>
          <p:cNvPr id="387" name="Table 387"/>
          <p:cNvGraphicFramePr/>
          <p:nvPr/>
        </p:nvGraphicFramePr>
        <p:xfrm>
          <a:off x="1382815" y="3998588"/>
          <a:ext cx="6378369" cy="2633666"/>
        </p:xfrm>
        <a:graphic>
          <a:graphicData uri="http://schemas.openxmlformats.org/drawingml/2006/table">
            <a:tbl>
              <a:tblPr firstRow="1" firstCol="1">
                <a:tableStyleId>{4C3C2611-4C71-4FC5-86AE-919BDF0F9419}</a:tableStyleId>
              </a:tblPr>
              <a:tblGrid>
                <a:gridCol w="2126123"/>
                <a:gridCol w="2126123"/>
                <a:gridCol w="2126123"/>
              </a:tblGrid>
              <a:tr h="376238">
                <a:tc>
                  <a:txBody>
                    <a:bodyPr/>
                    <a:lstStyle/>
                    <a:p>
                      <a:pPr lvl="0" algn="l" defTabSz="914400">
                        <a:defRPr sz="1800" b="0" i="0">
                          <a:solidFill>
                            <a:srgbClr val="000000"/>
                          </a:solidFill>
                        </a:defRPr>
                      </a:pPr>
                      <a:endParaRPr dirty="0"/>
                    </a:p>
                  </a:txBody>
                  <a:tcPr marL="35719" marR="35719" marT="35719" marB="35719" anchor="ctr" horzOverflow="overflow">
                    <a:lnL w="12700">
                      <a:miter lim="400000"/>
                    </a:lnL>
                    <a:lnR w="12700">
                      <a:miter lim="400000"/>
                    </a:lnR>
                    <a:lnT w="12700">
                      <a:miter lim="400000"/>
                    </a:lnT>
                    <a:lnB w="12700">
                      <a:miter lim="400000"/>
                    </a:lnB>
                    <a:solidFill>
                      <a:srgbClr val="3366FF"/>
                    </a:solidFill>
                  </a:tcPr>
                </a:tc>
                <a:tc>
                  <a:txBody>
                    <a:bodyPr/>
                    <a:lstStyle/>
                    <a:p>
                      <a:pPr lvl="0" algn="ctr" defTabSz="914400">
                        <a:defRPr sz="1800" b="0" i="0">
                          <a:solidFill>
                            <a:srgbClr val="000000"/>
                          </a:solidFill>
                        </a:defRPr>
                      </a:pPr>
                      <a:r>
                        <a:rPr sz="2000">
                          <a:solidFill>
                            <a:srgbClr val="FFFFFF"/>
                          </a:solidFill>
                        </a:rPr>
                        <a:t>RTPGE</a:t>
                      </a:r>
                    </a:p>
                  </a:txBody>
                  <a:tcPr marL="35719" marR="35719" marT="35719" marB="35719" anchor="ctr" horzOverflow="overflow">
                    <a:lnL w="12700">
                      <a:miter lim="400000"/>
                    </a:lnL>
                    <a:lnR w="12700">
                      <a:miter lim="400000"/>
                    </a:lnR>
                    <a:lnT w="12700">
                      <a:miter lim="400000"/>
                    </a:lnT>
                    <a:lnB w="12700">
                      <a:miter lim="400000"/>
                    </a:lnB>
                    <a:solidFill>
                      <a:srgbClr val="3366FF"/>
                    </a:solidFill>
                  </a:tcPr>
                </a:tc>
                <a:tc>
                  <a:txBody>
                    <a:bodyPr/>
                    <a:lstStyle/>
                    <a:p>
                      <a:pPr lvl="0" algn="ctr" defTabSz="914400">
                        <a:defRPr sz="1800" b="0" i="0">
                          <a:solidFill>
                            <a:srgbClr val="000000"/>
                          </a:solidFill>
                        </a:defRPr>
                      </a:pPr>
                      <a:r>
                        <a:rPr sz="2000">
                          <a:solidFill>
                            <a:srgbClr val="FFFFFF"/>
                          </a:solidFill>
                        </a:rPr>
                        <a:t>GIG-POF</a:t>
                      </a:r>
                    </a:p>
                  </a:txBody>
                  <a:tcPr marL="35719" marR="35719" marT="35719" marB="35719" anchor="ctr" horzOverflow="overflow">
                    <a:lnL w="12700">
                      <a:miter lim="400000"/>
                    </a:lnL>
                    <a:lnR w="12700">
                      <a:miter lim="400000"/>
                    </a:lnR>
                    <a:lnT w="12700">
                      <a:miter lim="400000"/>
                    </a:lnT>
                    <a:lnB w="12700">
                      <a:miter lim="400000"/>
                    </a:lnB>
                    <a:solidFill>
                      <a:srgbClr val="3366FF"/>
                    </a:solidFill>
                  </a:tcPr>
                </a:tc>
              </a:tr>
              <a:tr h="376238">
                <a:tc>
                  <a:txBody>
                    <a:bodyPr/>
                    <a:lstStyle/>
                    <a:p>
                      <a:pPr lvl="0" algn="l" defTabSz="914400">
                        <a:defRPr sz="1800" b="0" i="0">
                          <a:solidFill>
                            <a:srgbClr val="000000"/>
                          </a:solidFill>
                        </a:defRPr>
                      </a:pPr>
                      <a:r>
                        <a:rPr sz="2000" dirty="0">
                          <a:solidFill>
                            <a:srgbClr val="FFFFFF"/>
                          </a:solidFill>
                        </a:rPr>
                        <a:t>Weight</a:t>
                      </a:r>
                    </a:p>
                  </a:txBody>
                  <a:tcPr marL="35719" marR="35719" marT="35719" marB="35719" anchor="ctr" horzOverflow="overflow">
                    <a:lnL w="12700">
                      <a:miter lim="400000"/>
                    </a:lnL>
                    <a:lnR w="12700">
                      <a:miter lim="400000"/>
                    </a:lnR>
                    <a:lnT w="12700">
                      <a:miter lim="400000"/>
                    </a:lnT>
                    <a:lnB w="12700">
                      <a:miter lim="400000"/>
                    </a:lnB>
                    <a:solidFill>
                      <a:srgbClr val="9BBB59"/>
                    </a:solidFill>
                  </a:tcPr>
                </a:tc>
                <a:tc>
                  <a:txBody>
                    <a:bodyPr/>
                    <a:lstStyle/>
                    <a:p>
                      <a:pPr lvl="0" algn="ctr" defTabSz="914400">
                        <a:defRPr sz="1800" b="0" i="0"/>
                      </a:pPr>
                      <a:r>
                        <a:rPr sz="2000"/>
                        <a:t>✓</a:t>
                      </a:r>
                    </a:p>
                  </a:txBody>
                  <a:tcPr marL="35719" marR="35719" marT="35719" marB="35719" anchor="ctr" horzOverflow="overflow">
                    <a:lnL w="12700">
                      <a:miter lim="400000"/>
                    </a:lnL>
                    <a:lnR w="12700">
                      <a:miter lim="400000"/>
                    </a:lnR>
                    <a:lnT w="12700">
                      <a:miter lim="400000"/>
                    </a:lnT>
                    <a:lnB w="12700">
                      <a:miter lim="400000"/>
                    </a:lnB>
                    <a:noFill/>
                  </a:tcPr>
                </a:tc>
                <a:tc>
                  <a:txBody>
                    <a:bodyPr/>
                    <a:lstStyle/>
                    <a:p>
                      <a:pPr lvl="0" algn="ct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a:pPr>
                      <a:r>
                        <a:rPr sz="2000"/>
                        <a:t>✓✓</a:t>
                      </a:r>
                    </a:p>
                  </a:txBody>
                  <a:tcPr marL="35719" marR="35719" marT="35719" marB="35719" anchor="ctr" horzOverflow="overflow">
                    <a:lnL w="12700">
                      <a:miter lim="400000"/>
                    </a:lnL>
                    <a:lnR w="12700">
                      <a:miter lim="400000"/>
                    </a:lnR>
                    <a:lnT w="12700">
                      <a:miter lim="400000"/>
                    </a:lnT>
                    <a:lnB w="12700">
                      <a:miter lim="400000"/>
                    </a:lnB>
                    <a:noFill/>
                  </a:tcPr>
                </a:tc>
              </a:tr>
              <a:tr h="376238">
                <a:tc>
                  <a:txBody>
                    <a:bodyPr/>
                    <a:lstStyle/>
                    <a:p>
                      <a:pPr lvl="0" algn="l" defTabSz="914400">
                        <a:defRPr sz="1800" b="0" i="0">
                          <a:solidFill>
                            <a:srgbClr val="000000"/>
                          </a:solidFill>
                        </a:defRPr>
                      </a:pPr>
                      <a:r>
                        <a:rPr sz="2000" dirty="0">
                          <a:solidFill>
                            <a:srgbClr val="FFFFFF"/>
                          </a:solidFill>
                        </a:rPr>
                        <a:t>EMI/EMC</a:t>
                      </a:r>
                    </a:p>
                  </a:txBody>
                  <a:tcPr marL="35719" marR="35719" marT="35719" marB="35719" anchor="ctr" horzOverflow="overflow">
                    <a:lnL w="12700">
                      <a:miter lim="400000"/>
                    </a:lnL>
                    <a:lnR w="12700">
                      <a:miter lim="400000"/>
                    </a:lnR>
                    <a:lnT w="12700">
                      <a:miter lim="400000"/>
                    </a:lnT>
                    <a:lnB w="12700">
                      <a:miter lim="400000"/>
                    </a:lnB>
                    <a:solidFill>
                      <a:srgbClr val="9BBB59"/>
                    </a:solidFill>
                  </a:tcPr>
                </a:tc>
                <a:tc>
                  <a:txBody>
                    <a:bodyPr/>
                    <a:lstStyle/>
                    <a:p>
                      <a:pPr lvl="0" algn="ctr" defTabSz="914400">
                        <a:defRPr sz="1800" b="0" i="0"/>
                      </a:pPr>
                      <a:r>
                        <a:rPr sz="2000"/>
                        <a:t>✓</a:t>
                      </a:r>
                    </a:p>
                  </a:txBody>
                  <a:tcPr marL="35719" marR="35719" marT="35719" marB="35719" anchor="ctr" horzOverflow="overflow">
                    <a:lnL w="12700">
                      <a:miter lim="400000"/>
                    </a:lnL>
                    <a:lnR w="12700">
                      <a:miter lim="400000"/>
                    </a:lnR>
                    <a:lnT w="12700">
                      <a:miter lim="400000"/>
                    </a:lnT>
                    <a:lnB w="12700">
                      <a:miter lim="400000"/>
                    </a:lnB>
                    <a:noFill/>
                  </a:tcPr>
                </a:tc>
                <a:tc>
                  <a:txBody>
                    <a:bodyPr/>
                    <a:lstStyle/>
                    <a:p>
                      <a:pPr lvl="0" algn="ctr" defTabSz="914400">
                        <a:defRPr sz="1800" b="0" i="0"/>
                      </a:pPr>
                      <a:r>
                        <a:rPr sz="2000"/>
                        <a:t>✓✓✓</a:t>
                      </a:r>
                    </a:p>
                  </a:txBody>
                  <a:tcPr marL="35719" marR="35719" marT="35719" marB="35719" anchor="ctr" horzOverflow="overflow">
                    <a:lnL w="12700">
                      <a:miter lim="400000"/>
                    </a:lnL>
                    <a:lnR w="12700">
                      <a:miter lim="400000"/>
                    </a:lnR>
                    <a:lnT w="12700">
                      <a:miter lim="400000"/>
                    </a:lnT>
                    <a:lnB w="12700">
                      <a:miter lim="400000"/>
                    </a:lnB>
                    <a:noFill/>
                  </a:tcPr>
                </a:tc>
              </a:tr>
              <a:tr h="376238">
                <a:tc>
                  <a:txBody>
                    <a:bodyPr/>
                    <a:lstStyle/>
                    <a:p>
                      <a:pPr lvl="0" algn="l" defTabSz="914400">
                        <a:defRPr sz="1800" b="0" i="0">
                          <a:solidFill>
                            <a:srgbClr val="000000"/>
                          </a:solidFill>
                        </a:defRPr>
                      </a:pPr>
                      <a:r>
                        <a:rPr sz="2000" dirty="0">
                          <a:solidFill>
                            <a:srgbClr val="FFFFFF"/>
                          </a:solidFill>
                        </a:rPr>
                        <a:t>Galvanic Isolation</a:t>
                      </a:r>
                    </a:p>
                  </a:txBody>
                  <a:tcPr marL="35719" marR="35719" marT="35719" marB="35719" anchor="ctr" horzOverflow="overflow">
                    <a:lnL w="12700">
                      <a:miter lim="400000"/>
                    </a:lnL>
                    <a:lnR w="12700">
                      <a:miter lim="400000"/>
                    </a:lnR>
                    <a:lnT w="12700">
                      <a:miter lim="400000"/>
                    </a:lnT>
                    <a:lnB w="12700">
                      <a:miter lim="400000"/>
                    </a:lnB>
                    <a:solidFill>
                      <a:srgbClr val="9BBB59"/>
                    </a:solidFill>
                  </a:tcPr>
                </a:tc>
                <a:tc>
                  <a:txBody>
                    <a:bodyPr/>
                    <a:lstStyle/>
                    <a:p>
                      <a:pPr lvl="0" algn="ct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a:pPr>
                      <a:r>
                        <a:rPr sz="2000" dirty="0"/>
                        <a:t>✓</a:t>
                      </a:r>
                    </a:p>
                  </a:txBody>
                  <a:tcPr marL="35719" marR="35719" marT="35719" marB="35719" anchor="ctr" horzOverflow="overflow">
                    <a:lnL w="12700">
                      <a:miter lim="400000"/>
                    </a:lnL>
                    <a:lnR w="12700">
                      <a:miter lim="400000"/>
                    </a:lnR>
                    <a:lnT w="12700">
                      <a:miter lim="400000"/>
                    </a:lnT>
                    <a:lnB w="12700">
                      <a:miter lim="400000"/>
                    </a:lnB>
                    <a:noFill/>
                  </a:tcPr>
                </a:tc>
                <a:tc>
                  <a:txBody>
                    <a:bodyPr/>
                    <a:lstStyle/>
                    <a:p>
                      <a:pPr lvl="0" algn="ct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b="0" i="0"/>
                      </a:pPr>
                      <a:r>
                        <a:rPr sz="2000"/>
                        <a:t>✓✓✓</a:t>
                      </a:r>
                    </a:p>
                  </a:txBody>
                  <a:tcPr marL="35719" marR="35719" marT="35719" marB="35719" anchor="ctr" horzOverflow="overflow">
                    <a:lnL w="12700">
                      <a:miter lim="400000"/>
                    </a:lnL>
                    <a:lnR w="12700">
                      <a:miter lim="400000"/>
                    </a:lnR>
                    <a:lnT w="12700">
                      <a:miter lim="400000"/>
                    </a:lnT>
                    <a:lnB w="12700">
                      <a:miter lim="400000"/>
                    </a:lnB>
                    <a:noFill/>
                  </a:tcPr>
                </a:tc>
              </a:tr>
              <a:tr h="376238">
                <a:tc>
                  <a:txBody>
                    <a:bodyPr/>
                    <a:lstStyle/>
                    <a:p>
                      <a:pPr lvl="0" algn="l" defTabSz="914400">
                        <a:defRPr sz="1800" b="0" i="0">
                          <a:solidFill>
                            <a:srgbClr val="000000"/>
                          </a:solidFill>
                        </a:defRPr>
                      </a:pPr>
                      <a:r>
                        <a:rPr sz="2000">
                          <a:solidFill>
                            <a:srgbClr val="FFFFFF"/>
                          </a:solidFill>
                        </a:rPr>
                        <a:t>Temperature</a:t>
                      </a:r>
                    </a:p>
                  </a:txBody>
                  <a:tcPr marL="35719" marR="35719" marT="35719" marB="35719" anchor="ctr" horzOverflow="overflow">
                    <a:lnL w="12700">
                      <a:miter lim="400000"/>
                    </a:lnL>
                    <a:lnR w="12700">
                      <a:miter lim="400000"/>
                    </a:lnR>
                    <a:lnT w="12700">
                      <a:miter lim="400000"/>
                    </a:lnT>
                    <a:lnB w="12700">
                      <a:miter lim="400000"/>
                    </a:lnB>
                    <a:solidFill>
                      <a:srgbClr val="9BBB59"/>
                    </a:solidFill>
                  </a:tcPr>
                </a:tc>
                <a:tc>
                  <a:txBody>
                    <a:bodyPr/>
                    <a:lstStyle/>
                    <a:p>
                      <a:pPr lvl="0" algn="ctr" defTabSz="914400">
                        <a:defRPr sz="1800" b="0" i="0"/>
                      </a:pPr>
                      <a:r>
                        <a:rPr sz="2000"/>
                        <a:t>✓✓</a:t>
                      </a:r>
                    </a:p>
                  </a:txBody>
                  <a:tcPr marL="35719" marR="35719" marT="35719" marB="35719" anchor="ctr" horzOverflow="overflow">
                    <a:lnL w="12700">
                      <a:miter lim="400000"/>
                    </a:lnL>
                    <a:lnR w="12700">
                      <a:miter lim="400000"/>
                    </a:lnR>
                    <a:lnT w="12700">
                      <a:miter lim="400000"/>
                    </a:lnT>
                    <a:lnB w="12700">
                      <a:miter lim="400000"/>
                    </a:lnB>
                    <a:noFill/>
                  </a:tcPr>
                </a:tc>
                <a:tc>
                  <a:txBody>
                    <a:bodyPr/>
                    <a:lstStyle/>
                    <a:p>
                      <a:pPr lvl="0" algn="ctr" defTabSz="914400">
                        <a:defRPr sz="1800" b="0" i="0"/>
                      </a:pPr>
                      <a:r>
                        <a:rPr sz="2000"/>
                        <a:t>✓</a:t>
                      </a:r>
                    </a:p>
                  </a:txBody>
                  <a:tcPr marL="35719" marR="35719" marT="35719" marB="35719" anchor="ctr" horzOverflow="overflow">
                    <a:lnL w="12700">
                      <a:miter lim="400000"/>
                    </a:lnL>
                    <a:lnR w="12700">
                      <a:miter lim="400000"/>
                    </a:lnR>
                    <a:lnT w="12700">
                      <a:miter lim="400000"/>
                    </a:lnT>
                    <a:lnB w="12700">
                      <a:miter lim="400000"/>
                    </a:lnB>
                    <a:noFill/>
                  </a:tcPr>
                </a:tc>
              </a:tr>
              <a:tr h="376238">
                <a:tc>
                  <a:txBody>
                    <a:bodyPr/>
                    <a:lstStyle/>
                    <a:p>
                      <a:pPr lvl="0" algn="l" defTabSz="914400">
                        <a:defRPr sz="1800" b="0" i="0">
                          <a:solidFill>
                            <a:srgbClr val="000000"/>
                          </a:solidFill>
                        </a:defRPr>
                      </a:pPr>
                      <a:r>
                        <a:rPr sz="2000">
                          <a:solidFill>
                            <a:srgbClr val="FFFFFF"/>
                          </a:solidFill>
                        </a:rPr>
                        <a:t>Length</a:t>
                      </a:r>
                    </a:p>
                  </a:txBody>
                  <a:tcPr marL="35719" marR="35719" marT="35719" marB="35719" anchor="ctr" horzOverflow="overflow">
                    <a:lnL w="12700">
                      <a:miter lim="400000"/>
                    </a:lnL>
                    <a:lnR w="12700">
                      <a:miter lim="400000"/>
                    </a:lnR>
                    <a:lnT w="12700">
                      <a:miter lim="400000"/>
                    </a:lnT>
                    <a:lnB w="12700">
                      <a:miter lim="400000"/>
                    </a:lnB>
                    <a:solidFill>
                      <a:srgbClr val="9BBB59"/>
                    </a:solidFill>
                  </a:tcPr>
                </a:tc>
                <a:tc>
                  <a:txBody>
                    <a:bodyPr/>
                    <a:lstStyle/>
                    <a:p>
                      <a:pPr lvl="0" algn="ctr" defTabSz="914400">
                        <a:defRPr sz="1800" b="0" i="0"/>
                      </a:pPr>
                      <a:r>
                        <a:rPr sz="2000"/>
                        <a:t>✓</a:t>
                      </a:r>
                    </a:p>
                  </a:txBody>
                  <a:tcPr marL="35719" marR="35719" marT="35719" marB="35719" anchor="ctr" horzOverflow="overflow">
                    <a:lnL w="12700">
                      <a:miter lim="400000"/>
                    </a:lnL>
                    <a:lnR w="12700">
                      <a:miter lim="400000"/>
                    </a:lnR>
                    <a:lnT w="12700">
                      <a:miter lim="400000"/>
                    </a:lnT>
                    <a:lnB w="12700">
                      <a:miter lim="400000"/>
                    </a:lnB>
                    <a:noFill/>
                  </a:tcPr>
                </a:tc>
                <a:tc>
                  <a:txBody>
                    <a:bodyPr/>
                    <a:lstStyle/>
                    <a:p>
                      <a:pPr lvl="0" algn="ctr" defTabSz="914400">
                        <a:defRPr sz="1800" b="0" i="0"/>
                      </a:pPr>
                      <a:r>
                        <a:rPr sz="2000" dirty="0"/>
                        <a:t>✓✓</a:t>
                      </a:r>
                    </a:p>
                  </a:txBody>
                  <a:tcPr marL="35719" marR="35719" marT="35719" marB="35719" anchor="ctr" horzOverflow="overflow">
                    <a:lnL w="12700">
                      <a:miter lim="400000"/>
                    </a:lnL>
                    <a:lnR w="12700">
                      <a:miter lim="400000"/>
                    </a:lnR>
                    <a:lnT w="12700">
                      <a:miter lim="400000"/>
                    </a:lnT>
                    <a:lnB w="12700">
                      <a:miter lim="400000"/>
                    </a:lnB>
                    <a:noFill/>
                  </a:tcPr>
                </a:tc>
              </a:tr>
              <a:tr h="376238">
                <a:tc>
                  <a:txBody>
                    <a:bodyPr/>
                    <a:lstStyle/>
                    <a:p>
                      <a:pPr lvl="0" algn="l" defTabSz="914400">
                        <a:defRPr sz="1800" b="0" i="0">
                          <a:solidFill>
                            <a:srgbClr val="000000"/>
                          </a:solidFill>
                        </a:defRPr>
                      </a:pPr>
                      <a:r>
                        <a:rPr sz="2000">
                          <a:solidFill>
                            <a:srgbClr val="FFFFFF"/>
                          </a:solidFill>
                        </a:rPr>
                        <a:t>Cost</a:t>
                      </a:r>
                    </a:p>
                  </a:txBody>
                  <a:tcPr marL="35719" marR="35719" marT="35719" marB="35719" anchor="ctr" horzOverflow="overflow">
                    <a:lnL w="12700">
                      <a:miter lim="400000"/>
                    </a:lnL>
                    <a:lnR w="12700">
                      <a:miter lim="400000"/>
                    </a:lnR>
                    <a:lnT w="12700">
                      <a:miter lim="400000"/>
                    </a:lnT>
                    <a:lnB w="12700">
                      <a:miter lim="400000"/>
                    </a:lnB>
                    <a:solidFill>
                      <a:srgbClr val="9BBB59"/>
                    </a:solidFill>
                  </a:tcPr>
                </a:tc>
                <a:tc>
                  <a:txBody>
                    <a:bodyPr/>
                    <a:lstStyle/>
                    <a:p>
                      <a:pPr lvl="0" algn="ctr" defTabSz="914400">
                        <a:defRPr sz="1800" b="0" i="0"/>
                      </a:pPr>
                      <a:r>
                        <a:rPr sz="2000"/>
                        <a:t>✓✓</a:t>
                      </a:r>
                    </a:p>
                  </a:txBody>
                  <a:tcPr marL="35719" marR="35719" marT="35719" marB="35719" anchor="ctr" horzOverflow="overflow">
                    <a:lnL w="12700">
                      <a:miter lim="400000"/>
                    </a:lnL>
                    <a:lnR w="12700">
                      <a:miter lim="400000"/>
                    </a:lnR>
                    <a:lnT w="12700">
                      <a:miter lim="400000"/>
                    </a:lnT>
                    <a:lnB w="12700">
                      <a:miter lim="400000"/>
                    </a:lnB>
                    <a:noFill/>
                  </a:tcPr>
                </a:tc>
                <a:tc>
                  <a:txBody>
                    <a:bodyPr/>
                    <a:lstStyle/>
                    <a:p>
                      <a:pPr lvl="0" algn="ctr" defTabSz="914400">
                        <a:defRPr sz="1800" b="0" i="0"/>
                      </a:pPr>
                      <a:r>
                        <a:rPr sz="2000" dirty="0"/>
                        <a:t>✓</a:t>
                      </a:r>
                    </a:p>
                  </a:txBody>
                  <a:tcPr marL="35719" marR="35719" marT="35719" marB="35719" anchor="ctr" horzOverflow="overflow">
                    <a:lnL w="12700">
                      <a:miter lim="400000"/>
                    </a:lnL>
                    <a:lnR w="12700">
                      <a:miter lim="400000"/>
                    </a:lnR>
                    <a:lnT w="12700">
                      <a:miter lim="400000"/>
                    </a:lnT>
                    <a:lnB w="12700">
                      <a:miter lim="400000"/>
                    </a:lnB>
                    <a:noFill/>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a:spLocks noGrp="1"/>
          </p:cNvSpPr>
          <p:nvPr>
            <p:ph type="title"/>
          </p:nvPr>
        </p:nvSpPr>
        <p:spPr>
          <a:xfrm>
            <a:off x="457200" y="92074"/>
            <a:ext cx="8229600" cy="782368"/>
          </a:xfrm>
          <a:prstGeom prst="rect">
            <a:avLst/>
          </a:prstGeom>
        </p:spPr>
        <p:txBody>
          <a:bodyPr/>
          <a:lstStyle/>
          <a:p>
            <a:pPr lvl="0">
              <a:defRPr sz="1800"/>
            </a:pPr>
            <a:r>
              <a:rPr sz="4400"/>
              <a:t>JASPAR</a:t>
            </a:r>
          </a:p>
        </p:txBody>
      </p:sp>
      <p:grpSp>
        <p:nvGrpSpPr>
          <p:cNvPr id="392" name="Group 392"/>
          <p:cNvGrpSpPr/>
          <p:nvPr/>
        </p:nvGrpSpPr>
        <p:grpSpPr>
          <a:xfrm>
            <a:off x="218342" y="958850"/>
            <a:ext cx="8738090" cy="984251"/>
            <a:chOff x="0" y="0"/>
            <a:chExt cx="8738089" cy="984250"/>
          </a:xfrm>
        </p:grpSpPr>
        <p:sp>
          <p:nvSpPr>
            <p:cNvPr id="390" name="Shape 390"/>
            <p:cNvSpPr/>
            <p:nvPr/>
          </p:nvSpPr>
          <p:spPr>
            <a:xfrm>
              <a:off x="0" y="0"/>
              <a:ext cx="8738090" cy="984250"/>
            </a:xfrm>
            <a:prstGeom prst="roundRect">
              <a:avLst>
                <a:gd name="adj" fmla="val 7833"/>
              </a:avLst>
            </a:prstGeom>
            <a:solidFill>
              <a:srgbClr val="FF9999"/>
            </a:solidFill>
            <a:ln w="28575" cap="flat">
              <a:solidFill>
                <a:srgbClr val="C0504D"/>
              </a:solidFill>
              <a:prstDash val="solid"/>
              <a:round/>
            </a:ln>
            <a:effectLst>
              <a:outerShdw blurRad="63500" dist="107762" dir="2700000" rotWithShape="0">
                <a:srgbClr val="EEECE1">
                  <a:alpha val="50000"/>
                </a:srgbClr>
              </a:outerShdw>
            </a:effectLst>
          </p:spPr>
          <p:txBody>
            <a:bodyPr wrap="square" lIns="0" tIns="0" rIns="0" bIns="0" numCol="1" anchor="ctr">
              <a:noAutofit/>
            </a:bodyPr>
            <a:lstStyle/>
            <a:p>
              <a:pPr lvl="0"/>
              <a:endParaRPr/>
            </a:p>
          </p:txBody>
        </p:sp>
        <p:sp>
          <p:nvSpPr>
            <p:cNvPr id="391" name="Shape 391"/>
            <p:cNvSpPr/>
            <p:nvPr/>
          </p:nvSpPr>
          <p:spPr>
            <a:xfrm>
              <a:off x="22581" y="46354"/>
              <a:ext cx="8692927" cy="891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i="1">
                  <a:solidFill>
                    <a:srgbClr val="0000FF"/>
                  </a:solidFill>
                  <a:latin typeface="Arial Narrow"/>
                  <a:ea typeface="Arial Narrow"/>
                  <a:cs typeface="Arial Narrow"/>
                  <a:sym typeface="Arial Narrow"/>
                </a:defRPr>
              </a:lvl1pPr>
            </a:lstStyle>
            <a:p>
              <a:pPr lvl="0">
                <a:defRPr i="0">
                  <a:solidFill>
                    <a:srgbClr val="000000"/>
                  </a:solidFill>
                </a:defRPr>
              </a:pPr>
              <a:r>
                <a:rPr i="1">
                  <a:solidFill>
                    <a:srgbClr val="0000FF"/>
                  </a:solidFill>
                </a:rPr>
                <a:t>One voice of JAPAN - JASPAR was established, in 2004, in order to pursue increasing development efficiency and ensuring reliability, by standardization and common use of electronic control system software and in-vehicle network which are advancing and complexing.</a:t>
              </a:r>
            </a:p>
          </p:txBody>
        </p:sp>
      </p:grpSp>
      <p:grpSp>
        <p:nvGrpSpPr>
          <p:cNvPr id="395" name="Group 395"/>
          <p:cNvGrpSpPr/>
          <p:nvPr/>
        </p:nvGrpSpPr>
        <p:grpSpPr>
          <a:xfrm>
            <a:off x="193430" y="2609339"/>
            <a:ext cx="4360930" cy="3516512"/>
            <a:chOff x="0" y="0"/>
            <a:chExt cx="4360929" cy="3516510"/>
          </a:xfrm>
        </p:grpSpPr>
        <p:sp>
          <p:nvSpPr>
            <p:cNvPr id="393" name="Shape 393"/>
            <p:cNvSpPr/>
            <p:nvPr/>
          </p:nvSpPr>
          <p:spPr>
            <a:xfrm>
              <a:off x="0" y="0"/>
              <a:ext cx="4360930" cy="3516511"/>
            </a:xfrm>
            <a:prstGeom prst="roundRect">
              <a:avLst>
                <a:gd name="adj" fmla="val 7833"/>
              </a:avLst>
            </a:prstGeom>
            <a:solidFill>
              <a:srgbClr val="CCFFCC"/>
            </a:solidFill>
            <a:ln w="28575" cap="flat">
              <a:solidFill>
                <a:srgbClr val="C0504D"/>
              </a:solidFill>
              <a:prstDash val="solid"/>
              <a:round/>
            </a:ln>
            <a:effectLst>
              <a:outerShdw blurRad="12700" dist="107762" dir="2700000" rotWithShape="0">
                <a:srgbClr val="EEECE1">
                  <a:alpha val="50000"/>
                </a:srgbClr>
              </a:outerShdw>
            </a:effectLst>
          </p:spPr>
          <p:txBody>
            <a:bodyPr wrap="square" lIns="0" tIns="0" rIns="0" bIns="0" numCol="1" anchor="ctr">
              <a:noAutofit/>
            </a:bodyPr>
            <a:lstStyle/>
            <a:p>
              <a:pPr lvl="0"/>
              <a:endParaRPr/>
            </a:p>
          </p:txBody>
        </p:sp>
        <p:sp>
          <p:nvSpPr>
            <p:cNvPr id="394" name="Shape 394"/>
            <p:cNvSpPr/>
            <p:nvPr/>
          </p:nvSpPr>
          <p:spPr>
            <a:xfrm>
              <a:off x="80676" y="131385"/>
              <a:ext cx="4199577" cy="3253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marL="457200" lvl="0" indent="-457200"/>
              <a:r>
                <a:rPr>
                  <a:latin typeface="Arial Narrow"/>
                  <a:ea typeface="Arial Narrow"/>
                  <a:cs typeface="Arial Narrow"/>
                  <a:sym typeface="Arial Narrow"/>
                </a:rPr>
                <a:t>Board: 	</a:t>
              </a:r>
              <a:r>
                <a:rPr sz="2000">
                  <a:latin typeface="Arial Narrow"/>
                  <a:ea typeface="Arial Narrow"/>
                  <a:cs typeface="Arial Narrow"/>
                  <a:sym typeface="Arial Narrow"/>
                </a:rPr>
                <a:t>TOYOTA, Nissan, Honda, </a:t>
              </a:r>
            </a:p>
            <a:p>
              <a:pPr marL="457200" lvl="0" indent="-457200"/>
              <a:r>
                <a:rPr sz="2000">
                  <a:latin typeface="Arial Narrow"/>
                  <a:ea typeface="Arial Narrow"/>
                  <a:cs typeface="Arial Narrow"/>
                  <a:sym typeface="Arial Narrow"/>
                </a:rPr>
                <a:t>	DENSO, Toyota Tsusho Electronics</a:t>
              </a:r>
            </a:p>
            <a:p>
              <a:pPr marL="457200" lvl="0" indent="-457200"/>
              <a:endParaRPr>
                <a:latin typeface="Arial Narrow"/>
                <a:ea typeface="Arial Narrow"/>
                <a:cs typeface="Arial Narrow"/>
                <a:sym typeface="Arial Narrow"/>
              </a:endParaRPr>
            </a:p>
            <a:p>
              <a:pPr marL="457200" lvl="0" indent="-457200"/>
              <a:r>
                <a:rPr>
                  <a:latin typeface="Arial Narrow"/>
                  <a:ea typeface="Arial Narrow"/>
                  <a:cs typeface="Arial Narrow"/>
                  <a:sym typeface="Arial Narrow"/>
                </a:rPr>
                <a:t>Members:  </a:t>
              </a:r>
              <a:r>
                <a:rPr sz="1600">
                  <a:latin typeface="Arial Narrow"/>
                  <a:ea typeface="Arial Narrow"/>
                  <a:cs typeface="Arial Narrow"/>
                  <a:sym typeface="Arial Narrow"/>
                </a:rPr>
                <a:t>Regular: 75 / Associate: 56 </a:t>
              </a:r>
              <a:r>
                <a:rPr sz="1200">
                  <a:latin typeface="Arial Narrow"/>
                  <a:ea typeface="Arial Narrow"/>
                  <a:cs typeface="Arial Narrow"/>
                  <a:sym typeface="Arial Narrow"/>
                </a:rPr>
                <a:t>(as of Jan. ’14)</a:t>
              </a:r>
            </a:p>
            <a:p>
              <a:pPr marL="457200" lvl="0" indent="-457200"/>
              <a:endParaRPr sz="1200">
                <a:latin typeface="Arial Narrow"/>
                <a:ea typeface="Arial Narrow"/>
                <a:cs typeface="Arial Narrow"/>
                <a:sym typeface="Arial Narrow"/>
              </a:endParaRPr>
            </a:p>
            <a:p>
              <a:pPr marL="457200" lvl="0" indent="-457200"/>
              <a:r>
                <a:rPr>
                  <a:latin typeface="Arial Narrow"/>
                  <a:ea typeface="Arial Narrow"/>
                  <a:cs typeface="Arial Narrow"/>
                  <a:sym typeface="Arial Narrow"/>
                </a:rPr>
                <a:t>WGs:</a:t>
              </a:r>
            </a:p>
            <a:p>
              <a:pPr marL="457200" lvl="0" indent="-457200">
                <a:buClr>
                  <a:srgbClr val="993300"/>
                </a:buClr>
                <a:buSzPct val="100000"/>
                <a:buFont typeface="Wingdings"/>
                <a:buChar char="■"/>
              </a:pPr>
              <a:r>
                <a:rPr>
                  <a:solidFill>
                    <a:srgbClr val="993300"/>
                  </a:solidFill>
                  <a:effectLst>
                    <a:outerShdw blurRad="38100" dist="38100" dir="2700000" rotWithShape="0">
                      <a:srgbClr val="000000"/>
                    </a:outerShdw>
                  </a:effectLst>
                  <a:latin typeface="Arial Narrow"/>
                  <a:ea typeface="Arial Narrow"/>
                  <a:cs typeface="Arial Narrow"/>
                  <a:sym typeface="Arial Narrow"/>
                </a:rPr>
                <a:t>Next Generation High-Speed Network WG</a:t>
              </a:r>
            </a:p>
            <a:p>
              <a:pPr marL="457200" lvl="0" indent="-457200">
                <a:buSzPct val="100000"/>
                <a:buFont typeface="Wingdings"/>
                <a:buChar char="■"/>
              </a:pPr>
              <a:r>
                <a:rPr>
                  <a:latin typeface="Arial Narrow"/>
                  <a:ea typeface="Arial Narrow"/>
                  <a:cs typeface="Arial Narrow"/>
                  <a:sym typeface="Arial Narrow"/>
                </a:rPr>
                <a:t>Functional Safety WG</a:t>
              </a:r>
            </a:p>
            <a:p>
              <a:pPr marL="457200" lvl="0" indent="-457200">
                <a:buSzPct val="100000"/>
                <a:buFont typeface="Wingdings"/>
                <a:buChar char="■"/>
              </a:pPr>
              <a:r>
                <a:rPr>
                  <a:latin typeface="Arial Narrow"/>
                  <a:ea typeface="Arial Narrow"/>
                  <a:cs typeface="Arial Narrow"/>
                  <a:sym typeface="Arial Narrow"/>
                </a:rPr>
                <a:t>AUTOSAR/FlexRay Standardization WG</a:t>
              </a:r>
            </a:p>
            <a:p>
              <a:pPr marL="457200" lvl="0" indent="-457200">
                <a:buSzPct val="100000"/>
                <a:buFont typeface="Wingdings"/>
                <a:buChar char="■"/>
              </a:pPr>
              <a:r>
                <a:rPr>
                  <a:latin typeface="Arial Narrow"/>
                  <a:ea typeface="Arial Narrow"/>
                  <a:cs typeface="Arial Narrow"/>
                  <a:sym typeface="Arial Narrow"/>
                </a:rPr>
                <a:t>Multimedia Architecture WG</a:t>
              </a:r>
            </a:p>
            <a:p>
              <a:pPr marL="457200" lvl="0" indent="-457200">
                <a:buSzPct val="100000"/>
                <a:buFont typeface="Wingdings"/>
                <a:buChar char="■"/>
              </a:pPr>
              <a:r>
                <a:rPr>
                  <a:latin typeface="Arial Narrow"/>
                  <a:ea typeface="Arial Narrow"/>
                  <a:cs typeface="Arial Narrow"/>
                  <a:sym typeface="Arial Narrow"/>
                </a:rPr>
                <a:t>Bluetooth Conformance WG</a:t>
              </a:r>
            </a:p>
            <a:p>
              <a:pPr marL="457200" lvl="0" indent="-457200">
                <a:buSzPct val="100000"/>
                <a:buFont typeface="Wingdings"/>
                <a:buChar char="■"/>
              </a:pPr>
              <a:r>
                <a:rPr>
                  <a:latin typeface="Arial Narrow"/>
                  <a:ea typeface="Arial Narrow"/>
                  <a:cs typeface="Arial Narrow"/>
                  <a:sym typeface="Arial Narrow"/>
                </a:rPr>
                <a:t>Mobile Device Interface WG</a:t>
              </a:r>
            </a:p>
          </p:txBody>
        </p:sp>
      </p:grpSp>
      <p:grpSp>
        <p:nvGrpSpPr>
          <p:cNvPr id="398" name="Group 398"/>
          <p:cNvGrpSpPr/>
          <p:nvPr/>
        </p:nvGrpSpPr>
        <p:grpSpPr>
          <a:xfrm>
            <a:off x="4679693" y="2027510"/>
            <a:ext cx="4251081" cy="2845178"/>
            <a:chOff x="0" y="0"/>
            <a:chExt cx="4251080" cy="2845176"/>
          </a:xfrm>
        </p:grpSpPr>
        <p:sp>
          <p:nvSpPr>
            <p:cNvPr id="396" name="Shape 396"/>
            <p:cNvSpPr/>
            <p:nvPr/>
          </p:nvSpPr>
          <p:spPr>
            <a:xfrm>
              <a:off x="0" y="0"/>
              <a:ext cx="4251081" cy="2845177"/>
            </a:xfrm>
            <a:prstGeom prst="roundRect">
              <a:avLst>
                <a:gd name="adj" fmla="val 7833"/>
              </a:avLst>
            </a:prstGeom>
            <a:solidFill>
              <a:srgbClr val="FFFF99"/>
            </a:solidFill>
            <a:ln w="28575" cap="flat">
              <a:solidFill>
                <a:srgbClr val="C0504D"/>
              </a:solidFill>
              <a:prstDash val="solid"/>
              <a:round/>
            </a:ln>
            <a:effectLst>
              <a:outerShdw blurRad="63500" dist="107762" dir="2700000" rotWithShape="0">
                <a:srgbClr val="EEECE1">
                  <a:alpha val="50000"/>
                </a:srgbClr>
              </a:outerShdw>
            </a:effectLst>
          </p:spPr>
          <p:txBody>
            <a:bodyPr wrap="square" lIns="0" tIns="0" rIns="0" bIns="0" numCol="1" anchor="ctr">
              <a:noAutofit/>
            </a:bodyPr>
            <a:lstStyle/>
            <a:p>
              <a:pPr lvl="0"/>
              <a:endParaRPr/>
            </a:p>
          </p:txBody>
        </p:sp>
        <p:sp>
          <p:nvSpPr>
            <p:cNvPr id="397" name="Shape 397"/>
            <p:cNvSpPr/>
            <p:nvPr/>
          </p:nvSpPr>
          <p:spPr>
            <a:xfrm>
              <a:off x="65273" y="125918"/>
              <a:ext cx="4120534" cy="2593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just"/>
              <a:endParaRPr>
                <a:solidFill>
                  <a:srgbClr val="993300"/>
                </a:solidFill>
                <a:latin typeface="Arial Narrow"/>
                <a:ea typeface="Arial Narrow"/>
                <a:cs typeface="Arial Narrow"/>
                <a:sym typeface="Arial Narrow"/>
              </a:endParaRPr>
            </a:p>
            <a:p>
              <a:pPr lvl="0"/>
              <a:r>
                <a:rPr sz="1400">
                  <a:latin typeface="Arial Narrow"/>
                  <a:ea typeface="Arial Narrow"/>
                  <a:cs typeface="Arial Narrow"/>
                  <a:sym typeface="Arial Narrow"/>
                </a:rPr>
                <a:t>Chair: TOYOTA</a:t>
              </a:r>
            </a:p>
            <a:p>
              <a:pPr lvl="0"/>
              <a:r>
                <a:rPr sz="1400">
                  <a:latin typeface="Arial Narrow"/>
                  <a:ea typeface="Arial Narrow"/>
                  <a:cs typeface="Arial Narrow"/>
                  <a:sym typeface="Arial Narrow"/>
                </a:rPr>
                <a:t>Nissan, Honda, Denso, Renesas Electronics, Sumitomo Electric, Murata Manufacture, Toyoda Gosei, Clarion, Bosch Japan, NXP Japan, Micrel Japan, Yazaki, Furukawa Electric, Toyota Central R&amp;D Labs, Marvell Japan, TE Connectivity, Nippon Seiki, Fujitsu TEN, Nippon Seiki, Isuzu Motor, Clarion, Mitsubishi Electric, Fujitsu Semiconductor, Toshiba Information Systems, Hitachi Automotive Systems, Calsonic Kansei, Micware, OTSL, Analog Devices, Vector Japan, ETAS, Marvell Japan, Sunny Giken, Telemotive AG, Ricoh, MegaGhips, Tokai Rika</a:t>
              </a:r>
            </a:p>
          </p:txBody>
        </p:sp>
      </p:grpSp>
      <p:grpSp>
        <p:nvGrpSpPr>
          <p:cNvPr id="401" name="Group 401"/>
          <p:cNvGrpSpPr/>
          <p:nvPr/>
        </p:nvGrpSpPr>
        <p:grpSpPr>
          <a:xfrm>
            <a:off x="4712677" y="4968132"/>
            <a:ext cx="4246686" cy="1676401"/>
            <a:chOff x="0" y="0"/>
            <a:chExt cx="4246684" cy="1676400"/>
          </a:xfrm>
        </p:grpSpPr>
        <p:sp>
          <p:nvSpPr>
            <p:cNvPr id="399" name="Shape 399"/>
            <p:cNvSpPr/>
            <p:nvPr/>
          </p:nvSpPr>
          <p:spPr>
            <a:xfrm>
              <a:off x="0" y="0"/>
              <a:ext cx="4246685" cy="1676400"/>
            </a:xfrm>
            <a:prstGeom prst="roundRect">
              <a:avLst>
                <a:gd name="adj" fmla="val 9769"/>
              </a:avLst>
            </a:prstGeom>
            <a:solidFill>
              <a:srgbClr val="FFF7FF"/>
            </a:solidFill>
            <a:ln w="28575" cap="flat">
              <a:solidFill>
                <a:srgbClr val="C0504D"/>
              </a:solidFill>
              <a:prstDash val="solid"/>
              <a:round/>
            </a:ln>
            <a:effectLst>
              <a:outerShdw blurRad="63500" dist="107762" dir="2700000" rotWithShape="0">
                <a:srgbClr val="EEECE1">
                  <a:alpha val="50000"/>
                </a:srgbClr>
              </a:outerShdw>
            </a:effectLst>
          </p:spPr>
          <p:txBody>
            <a:bodyPr wrap="square" lIns="0" tIns="0" rIns="0" bIns="0" numCol="1" anchor="ctr">
              <a:noAutofit/>
            </a:bodyPr>
            <a:lstStyle/>
            <a:p>
              <a:pPr lvl="0"/>
              <a:endParaRPr/>
            </a:p>
          </p:txBody>
        </p:sp>
        <p:sp>
          <p:nvSpPr>
            <p:cNvPr id="400" name="Shape 400"/>
            <p:cNvSpPr/>
            <p:nvPr/>
          </p:nvSpPr>
          <p:spPr>
            <a:xfrm>
              <a:off x="47965" y="106680"/>
              <a:ext cx="3025141" cy="1463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marL="457200" lvl="0" indent="-457200"/>
              <a:endParaRPr sz="1600">
                <a:solidFill>
                  <a:srgbClr val="993300"/>
                </a:solidFill>
                <a:latin typeface="Arial"/>
                <a:ea typeface="Arial"/>
                <a:cs typeface="Arial"/>
                <a:sym typeface="Arial"/>
              </a:endParaRPr>
            </a:p>
            <a:p>
              <a:pPr marL="406400" lvl="0" indent="-406400">
                <a:buSzPct val="100000"/>
                <a:buFont typeface="Wingdings"/>
                <a:buChar char="■"/>
              </a:pPr>
              <a:r>
                <a:rPr sz="1600">
                  <a:latin typeface="Arial Narrow"/>
                  <a:ea typeface="Arial Narrow"/>
                  <a:cs typeface="Arial Narrow"/>
                  <a:sym typeface="Arial Narrow"/>
                </a:rPr>
                <a:t>Recommendation's application </a:t>
              </a:r>
            </a:p>
            <a:p>
              <a:pPr marL="406400" lvl="0" indent="-406400">
                <a:buSzPct val="100000"/>
                <a:buFont typeface="Wingdings"/>
                <a:buChar char="■"/>
              </a:pPr>
              <a:r>
                <a:rPr sz="1600">
                  <a:latin typeface="Arial Narrow"/>
                  <a:ea typeface="Arial Narrow"/>
                  <a:cs typeface="Arial Narrow"/>
                  <a:sym typeface="Arial Narrow"/>
                </a:rPr>
                <a:t>Network</a:t>
              </a:r>
            </a:p>
            <a:p>
              <a:pPr marL="406400" lvl="0" indent="-406400">
                <a:buSzPct val="100000"/>
                <a:buFont typeface="Wingdings"/>
                <a:buChar char="■"/>
              </a:pPr>
              <a:r>
                <a:rPr sz="1600">
                  <a:latin typeface="Arial Narrow"/>
                  <a:ea typeface="Arial Narrow"/>
                  <a:cs typeface="Arial Narrow"/>
                  <a:sym typeface="Arial Narrow"/>
                </a:rPr>
                <a:t>Function profiles </a:t>
              </a:r>
            </a:p>
            <a:p>
              <a:pPr marL="406400" lvl="0" indent="-406400">
                <a:buSzPct val="100000"/>
                <a:buFont typeface="Wingdings"/>
                <a:buChar char="■"/>
              </a:pPr>
              <a:r>
                <a:rPr sz="1600">
                  <a:latin typeface="Arial Narrow"/>
                  <a:ea typeface="Arial Narrow"/>
                  <a:cs typeface="Arial Narrow"/>
                  <a:sym typeface="Arial Narrow"/>
                </a:rPr>
                <a:t>Physical layer and wiring design </a:t>
              </a:r>
            </a:p>
            <a:p>
              <a:pPr marL="406400" lvl="0" indent="-406400">
                <a:buSzPct val="100000"/>
                <a:buFont typeface="Wingdings"/>
                <a:buChar char="■"/>
              </a:pPr>
              <a:r>
                <a:rPr sz="1600">
                  <a:latin typeface="Arial Narrow"/>
                  <a:ea typeface="Arial Narrow"/>
                  <a:cs typeface="Arial Narrow"/>
                  <a:sym typeface="Arial Narrow"/>
                </a:rPr>
                <a:t>Data description format </a:t>
              </a:r>
            </a:p>
          </p:txBody>
        </p:sp>
      </p:grpSp>
      <p:sp>
        <p:nvSpPr>
          <p:cNvPr id="402" name="Shape 402"/>
          <p:cNvSpPr/>
          <p:nvPr/>
        </p:nvSpPr>
        <p:spPr>
          <a:xfrm>
            <a:off x="5000695" y="4998167"/>
            <a:ext cx="3581262"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solidFill>
                  <a:srgbClr val="993300"/>
                </a:solidFill>
                <a:effectLst>
                  <a:outerShdw blurRad="38100" dist="38100" dir="2700000" rotWithShape="0">
                    <a:srgbClr val="DDDDDD"/>
                  </a:outerShdw>
                </a:effectLst>
                <a:latin typeface="Arial Bold"/>
                <a:ea typeface="Arial Bold"/>
                <a:cs typeface="Arial Bold"/>
                <a:sym typeface="Arial Bold"/>
              </a:defRPr>
            </a:lvl1pPr>
          </a:lstStyle>
          <a:p>
            <a:pPr lvl="0">
              <a:defRPr sz="1800">
                <a:solidFill>
                  <a:srgbClr val="000000"/>
                </a:solidFill>
                <a:effectLst/>
              </a:defRPr>
            </a:pPr>
            <a:r>
              <a:rPr sz="1600">
                <a:solidFill>
                  <a:srgbClr val="993300"/>
                </a:solidFill>
                <a:effectLst>
                  <a:outerShdw blurRad="38100" dist="38100" dir="2700000" rotWithShape="0">
                    <a:srgbClr val="DDDDDD"/>
                  </a:outerShdw>
                </a:effectLst>
              </a:rPr>
              <a:t>Requirements Definitions of the WG</a:t>
            </a:r>
          </a:p>
        </p:txBody>
      </p:sp>
      <p:sp>
        <p:nvSpPr>
          <p:cNvPr id="403" name="Shape 403"/>
          <p:cNvSpPr/>
          <p:nvPr/>
        </p:nvSpPr>
        <p:spPr>
          <a:xfrm>
            <a:off x="4821447" y="2032897"/>
            <a:ext cx="3895797" cy="35836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a:solidFill>
                  <a:srgbClr val="993300"/>
                </a:solidFill>
                <a:effectLst>
                  <a:outerShdw blurRad="38100" dist="38100" dir="2700000" rotWithShape="0">
                    <a:srgbClr val="DDDDDD"/>
                  </a:outerShdw>
                </a:effectLst>
                <a:latin typeface="Arial Narrow Bold"/>
                <a:ea typeface="Arial Narrow Bold"/>
                <a:cs typeface="Arial Narrow Bold"/>
                <a:sym typeface="Arial Narrow Bold"/>
              </a:defRPr>
            </a:lvl1pPr>
          </a:lstStyle>
          <a:p>
            <a:pPr lvl="0">
              <a:defRPr>
                <a:solidFill>
                  <a:srgbClr val="000000"/>
                </a:solidFill>
                <a:effectLst/>
              </a:defRPr>
            </a:pPr>
            <a:r>
              <a:rPr>
                <a:solidFill>
                  <a:srgbClr val="993300"/>
                </a:solidFill>
                <a:effectLst>
                  <a:outerShdw blurRad="38100" dist="38100" dir="2700000" rotWithShape="0">
                    <a:srgbClr val="DDDDDD"/>
                  </a:outerShdw>
                </a:effectLst>
              </a:rPr>
              <a:t>Next Generation High‐Speed Network WG</a:t>
            </a:r>
          </a:p>
        </p:txBody>
      </p:sp>
      <p:sp>
        <p:nvSpPr>
          <p:cNvPr id="404" name="Shape 40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51</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406"/>
          <p:cNvSpPr>
            <a:spLocks noGrp="1"/>
          </p:cNvSpPr>
          <p:nvPr>
            <p:ph type="title"/>
          </p:nvPr>
        </p:nvSpPr>
        <p:spPr>
          <a:xfrm>
            <a:off x="457200" y="92074"/>
            <a:ext cx="8229600" cy="716174"/>
          </a:xfrm>
          <a:prstGeom prst="rect">
            <a:avLst/>
          </a:prstGeom>
        </p:spPr>
        <p:txBody>
          <a:bodyPr/>
          <a:lstStyle>
            <a:lvl1pPr defTabSz="519937">
              <a:defRPr sz="3600"/>
            </a:lvl1pPr>
          </a:lstStyle>
          <a:p>
            <a:pPr lvl="0">
              <a:defRPr sz="1800"/>
            </a:pPr>
            <a:r>
              <a:rPr sz="3600" dirty="0"/>
              <a:t>Optical Network Systems for Automotive</a:t>
            </a:r>
          </a:p>
        </p:txBody>
      </p:sp>
      <p:grpSp>
        <p:nvGrpSpPr>
          <p:cNvPr id="410" name="Group 410"/>
          <p:cNvGrpSpPr/>
          <p:nvPr/>
        </p:nvGrpSpPr>
        <p:grpSpPr>
          <a:xfrm>
            <a:off x="4662494" y="3864436"/>
            <a:ext cx="4192466" cy="2681288"/>
            <a:chOff x="0" y="0"/>
            <a:chExt cx="4192465" cy="2681286"/>
          </a:xfrm>
        </p:grpSpPr>
        <p:sp>
          <p:nvSpPr>
            <p:cNvPr id="408" name="Shape 408"/>
            <p:cNvSpPr/>
            <p:nvPr/>
          </p:nvSpPr>
          <p:spPr>
            <a:xfrm>
              <a:off x="0" y="0"/>
              <a:ext cx="4192466" cy="2681287"/>
            </a:xfrm>
            <a:prstGeom prst="roundRect">
              <a:avLst>
                <a:gd name="adj" fmla="val 6611"/>
              </a:avLst>
            </a:prstGeom>
            <a:solidFill>
              <a:srgbClr val="CCECFF"/>
            </a:solidFill>
            <a:ln w="28575" cap="flat">
              <a:solidFill>
                <a:srgbClr val="C0504D"/>
              </a:solidFill>
              <a:prstDash val="solid"/>
              <a:round/>
            </a:ln>
            <a:effectLst>
              <a:outerShdw blurRad="63500" dist="107762" dir="2700000" rotWithShape="0">
                <a:srgbClr val="EEECE1">
                  <a:alpha val="50000"/>
                </a:srgbClr>
              </a:outerShdw>
            </a:effectLst>
          </p:spPr>
          <p:txBody>
            <a:bodyPr wrap="square" lIns="0" tIns="0" rIns="0" bIns="0" numCol="1" anchor="ctr">
              <a:noAutofit/>
            </a:bodyPr>
            <a:lstStyle/>
            <a:p>
              <a:pPr lvl="0">
                <a:defRPr>
                  <a:latin typeface="Arial"/>
                  <a:ea typeface="Arial"/>
                  <a:cs typeface="Arial"/>
                  <a:sym typeface="Arial"/>
                </a:defRPr>
              </a:pPr>
              <a:endParaRPr/>
            </a:p>
          </p:txBody>
        </p:sp>
        <p:sp>
          <p:nvSpPr>
            <p:cNvPr id="409" name="Shape 409"/>
            <p:cNvSpPr/>
            <p:nvPr/>
          </p:nvSpPr>
          <p:spPr>
            <a:xfrm>
              <a:off x="51917" y="219162"/>
              <a:ext cx="4088631" cy="22429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marL="457200" lvl="0" indent="-457200"/>
              <a:endParaRPr sz="2000" dirty="0">
                <a:ea typeface="Arial"/>
                <a:sym typeface="Arial"/>
              </a:endParaRPr>
            </a:p>
            <a:p>
              <a:pPr marL="457200" lvl="0" indent="-457200">
                <a:buSzPct val="100000"/>
                <a:buFont typeface="Wingdings"/>
                <a:buChar char="■"/>
              </a:pPr>
              <a:r>
                <a:rPr dirty="0">
                  <a:ea typeface="Arial"/>
                  <a:sym typeface="Arial"/>
                </a:rPr>
                <a:t>No more measures against noise</a:t>
              </a:r>
            </a:p>
            <a:p>
              <a:pPr marL="457200" lvl="0" indent="-457200">
                <a:buSzPct val="100000"/>
                <a:buFont typeface="Wingdings"/>
                <a:buChar char="■"/>
              </a:pPr>
              <a:r>
                <a:rPr dirty="0">
                  <a:ea typeface="Arial"/>
                  <a:sym typeface="Arial"/>
                </a:rPr>
                <a:t>Standardized test methods and components</a:t>
              </a:r>
            </a:p>
            <a:p>
              <a:pPr marL="457200" lvl="0" indent="-457200">
                <a:buSzPct val="100000"/>
                <a:buFont typeface="Wingdings"/>
                <a:buChar char="■"/>
              </a:pPr>
              <a:r>
                <a:rPr dirty="0">
                  <a:ea typeface="Arial"/>
                  <a:sym typeface="Arial"/>
                </a:rPr>
                <a:t>Full automation manufacturing</a:t>
              </a:r>
            </a:p>
            <a:p>
              <a:pPr marL="457200" lvl="0" indent="-457200">
                <a:buSzPct val="100000"/>
                <a:buFont typeface="Wingdings"/>
                <a:buChar char="■"/>
              </a:pPr>
              <a:r>
                <a:rPr dirty="0">
                  <a:ea typeface="Arial"/>
                  <a:sym typeface="Arial"/>
                </a:rPr>
                <a:t>Use proven technologies from other industries</a:t>
              </a:r>
            </a:p>
            <a:p>
              <a:pPr marL="457200" lvl="0" indent="-457200">
                <a:buSzPct val="100000"/>
                <a:buFont typeface="Wingdings"/>
                <a:buChar char="■"/>
              </a:pPr>
              <a:r>
                <a:rPr dirty="0">
                  <a:ea typeface="Arial"/>
                  <a:sym typeface="Arial"/>
                </a:rPr>
                <a:t>Avoid price staging </a:t>
              </a:r>
            </a:p>
          </p:txBody>
        </p:sp>
      </p:grpSp>
      <p:sp>
        <p:nvSpPr>
          <p:cNvPr id="411" name="Shape 411"/>
          <p:cNvSpPr/>
          <p:nvPr/>
        </p:nvSpPr>
        <p:spPr>
          <a:xfrm>
            <a:off x="259014" y="5006125"/>
            <a:ext cx="1863969" cy="383620"/>
          </a:xfrm>
          <a:prstGeom prst="roundRect">
            <a:avLst>
              <a:gd name="adj" fmla="val 6611"/>
            </a:avLst>
          </a:prstGeom>
          <a:solidFill>
            <a:srgbClr val="FFFF99"/>
          </a:solidFill>
          <a:ln w="28575">
            <a:solidFill>
              <a:srgbClr val="C0504D"/>
            </a:solidFill>
            <a:round/>
          </a:ln>
          <a:effectLst>
            <a:outerShdw blurRad="63500" dist="107762" dir="2700000" rotWithShape="0">
              <a:srgbClr val="EEECE1">
                <a:alpha val="50000"/>
              </a:srgbClr>
            </a:outerShdw>
          </a:effectLst>
        </p:spPr>
        <p:txBody>
          <a:bodyPr lIns="0" tIns="0" rIns="0" bIns="0" anchor="ctr"/>
          <a:lstStyle/>
          <a:p>
            <a:pPr lvl="0" algn="ctr"/>
            <a:endParaRPr/>
          </a:p>
        </p:txBody>
      </p:sp>
      <p:sp>
        <p:nvSpPr>
          <p:cNvPr id="412" name="Shape 412"/>
          <p:cNvSpPr/>
          <p:nvPr/>
        </p:nvSpPr>
        <p:spPr>
          <a:xfrm>
            <a:off x="259014" y="906924"/>
            <a:ext cx="4192467" cy="2741614"/>
          </a:xfrm>
          <a:prstGeom prst="roundRect">
            <a:avLst>
              <a:gd name="adj" fmla="val 6611"/>
            </a:avLst>
          </a:prstGeom>
          <a:solidFill>
            <a:srgbClr val="FFF7FF"/>
          </a:solidFill>
          <a:ln w="28575">
            <a:solidFill>
              <a:srgbClr val="C0504D"/>
            </a:solidFill>
            <a:round/>
          </a:ln>
          <a:effectLst>
            <a:outerShdw blurRad="63500" dist="107762" dir="2700000" rotWithShape="0">
              <a:srgbClr val="EEECE1">
                <a:alpha val="50000"/>
              </a:srgbClr>
            </a:outerShdw>
          </a:effectLst>
        </p:spPr>
        <p:txBody>
          <a:bodyPr lIns="0" tIns="0" rIns="0" bIns="0" anchor="ctr"/>
          <a:lstStyle/>
          <a:p>
            <a:pPr lvl="0" algn="ctr"/>
            <a:endParaRPr sz="2000"/>
          </a:p>
        </p:txBody>
      </p:sp>
      <p:sp>
        <p:nvSpPr>
          <p:cNvPr id="413" name="Shape 413"/>
          <p:cNvSpPr/>
          <p:nvPr/>
        </p:nvSpPr>
        <p:spPr>
          <a:xfrm>
            <a:off x="722075" y="1638761"/>
            <a:ext cx="3420208" cy="1027113"/>
          </a:xfrm>
          <a:prstGeom prst="rect">
            <a:avLst/>
          </a:prstGeom>
          <a:gradFill>
            <a:gsLst>
              <a:gs pos="0">
                <a:srgbClr val="FFF7FF"/>
              </a:gs>
              <a:gs pos="100000">
                <a:srgbClr val="FF5050"/>
              </a:gs>
            </a:gsLst>
          </a:gradFill>
          <a:ln w="12700">
            <a:miter lim="400000"/>
          </a:ln>
        </p:spPr>
        <p:txBody>
          <a:bodyPr lIns="0" tIns="0" rIns="0" bIns="0" anchor="ctr"/>
          <a:lstStyle/>
          <a:p>
            <a:pPr lvl="0" algn="ctr"/>
            <a:endParaRPr sz="2000"/>
          </a:p>
        </p:txBody>
      </p:sp>
      <p:sp>
        <p:nvSpPr>
          <p:cNvPr id="414" name="Shape 414"/>
          <p:cNvSpPr/>
          <p:nvPr/>
        </p:nvSpPr>
        <p:spPr>
          <a:xfrm>
            <a:off x="591390" y="1276811"/>
            <a:ext cx="560308" cy="3693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latin typeface="Times New Roman Bold"/>
                <a:ea typeface="Times New Roman Bold"/>
                <a:cs typeface="Times New Roman Bold"/>
                <a:sym typeface="Times New Roman Bold"/>
              </a:defRPr>
            </a:lvl1pPr>
          </a:lstStyle>
          <a:p>
            <a:pPr lvl="0">
              <a:defRPr sz="1800"/>
            </a:pPr>
            <a:r>
              <a:rPr sz="1800" dirty="0">
                <a:latin typeface="Calibri"/>
                <a:cs typeface="Calibri"/>
              </a:rPr>
              <a:t>1980</a:t>
            </a:r>
          </a:p>
        </p:txBody>
      </p:sp>
      <p:sp>
        <p:nvSpPr>
          <p:cNvPr id="415" name="Shape 415"/>
          <p:cNvSpPr/>
          <p:nvPr/>
        </p:nvSpPr>
        <p:spPr>
          <a:xfrm>
            <a:off x="1455967" y="1278398"/>
            <a:ext cx="560308" cy="3693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latin typeface="Times New Roman Bold"/>
                <a:ea typeface="Times New Roman Bold"/>
                <a:cs typeface="Times New Roman Bold"/>
                <a:sym typeface="Times New Roman Bold"/>
              </a:defRPr>
            </a:lvl1pPr>
          </a:lstStyle>
          <a:p>
            <a:pPr lvl="0">
              <a:defRPr sz="1800"/>
            </a:pPr>
            <a:r>
              <a:rPr sz="1800" dirty="0">
                <a:latin typeface="Calibri"/>
                <a:cs typeface="Calibri"/>
              </a:rPr>
              <a:t>1990</a:t>
            </a:r>
          </a:p>
        </p:txBody>
      </p:sp>
      <p:sp>
        <p:nvSpPr>
          <p:cNvPr id="416" name="Shape 416"/>
          <p:cNvSpPr/>
          <p:nvPr/>
        </p:nvSpPr>
        <p:spPr>
          <a:xfrm>
            <a:off x="2305890" y="1278398"/>
            <a:ext cx="560308" cy="3693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latin typeface="Times New Roman Bold"/>
                <a:ea typeface="Times New Roman Bold"/>
                <a:cs typeface="Times New Roman Bold"/>
                <a:sym typeface="Times New Roman Bold"/>
              </a:defRPr>
            </a:lvl1pPr>
          </a:lstStyle>
          <a:p>
            <a:pPr lvl="0">
              <a:defRPr sz="1800"/>
            </a:pPr>
            <a:r>
              <a:rPr sz="1800" dirty="0">
                <a:latin typeface="Calibri"/>
                <a:cs typeface="Calibri"/>
              </a:rPr>
              <a:t>2000</a:t>
            </a:r>
          </a:p>
        </p:txBody>
      </p:sp>
      <p:sp>
        <p:nvSpPr>
          <p:cNvPr id="417" name="Shape 417"/>
          <p:cNvSpPr/>
          <p:nvPr/>
        </p:nvSpPr>
        <p:spPr>
          <a:xfrm>
            <a:off x="3098663" y="1278398"/>
            <a:ext cx="560308" cy="3693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latin typeface="Times New Roman Bold"/>
                <a:ea typeface="Times New Roman Bold"/>
                <a:cs typeface="Times New Roman Bold"/>
                <a:sym typeface="Times New Roman Bold"/>
              </a:defRPr>
            </a:lvl1pPr>
          </a:lstStyle>
          <a:p>
            <a:pPr lvl="0">
              <a:defRPr sz="1800"/>
            </a:pPr>
            <a:r>
              <a:rPr sz="1800" dirty="0">
                <a:latin typeface="Calibri"/>
                <a:cs typeface="Calibri"/>
              </a:rPr>
              <a:t>2010</a:t>
            </a:r>
          </a:p>
        </p:txBody>
      </p:sp>
      <p:sp>
        <p:nvSpPr>
          <p:cNvPr id="418" name="Shape 418"/>
          <p:cNvSpPr/>
          <p:nvPr/>
        </p:nvSpPr>
        <p:spPr>
          <a:xfrm>
            <a:off x="3898763" y="1278398"/>
            <a:ext cx="560308" cy="3693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600">
                <a:latin typeface="Times New Roman Bold"/>
                <a:ea typeface="Times New Roman Bold"/>
                <a:cs typeface="Times New Roman Bold"/>
                <a:sym typeface="Times New Roman Bold"/>
              </a:defRPr>
            </a:lvl1pPr>
          </a:lstStyle>
          <a:p>
            <a:pPr lvl="0">
              <a:defRPr sz="1800"/>
            </a:pPr>
            <a:r>
              <a:rPr sz="1800" dirty="0">
                <a:latin typeface="Calibri"/>
                <a:cs typeface="Calibri"/>
              </a:rPr>
              <a:t>2020</a:t>
            </a:r>
          </a:p>
        </p:txBody>
      </p:sp>
      <p:sp>
        <p:nvSpPr>
          <p:cNvPr id="419" name="Shape 419"/>
          <p:cNvSpPr/>
          <p:nvPr/>
        </p:nvSpPr>
        <p:spPr>
          <a:xfrm>
            <a:off x="546228" y="1641936"/>
            <a:ext cx="1127270" cy="33855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latin typeface="Times New Roman Bold"/>
                <a:ea typeface="Times New Roman Bold"/>
                <a:cs typeface="Times New Roman Bold"/>
                <a:sym typeface="Times New Roman Bold"/>
              </a:defRPr>
            </a:lvl1pPr>
          </a:lstStyle>
          <a:p>
            <a:pPr lvl="0">
              <a:defRPr sz="1800"/>
            </a:pPr>
            <a:r>
              <a:rPr sz="1600" dirty="0">
                <a:latin typeface="Calibri"/>
                <a:cs typeface="Calibri"/>
              </a:rPr>
              <a:t>Peer to peer</a:t>
            </a:r>
          </a:p>
        </p:txBody>
      </p:sp>
      <p:sp>
        <p:nvSpPr>
          <p:cNvPr id="420" name="Shape 420"/>
          <p:cNvSpPr/>
          <p:nvPr/>
        </p:nvSpPr>
        <p:spPr>
          <a:xfrm>
            <a:off x="1875125" y="2007061"/>
            <a:ext cx="434171" cy="33855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400">
                <a:latin typeface="Times New Roman"/>
                <a:ea typeface="Times New Roman"/>
                <a:cs typeface="Times New Roman"/>
                <a:sym typeface="Times New Roman"/>
              </a:defRPr>
            </a:lvl1pPr>
          </a:lstStyle>
          <a:p>
            <a:pPr lvl="0">
              <a:defRPr sz="1800"/>
            </a:pPr>
            <a:r>
              <a:rPr sz="1600" dirty="0">
                <a:latin typeface="Calibri"/>
                <a:cs typeface="Calibri"/>
              </a:rPr>
              <a:t>D2B</a:t>
            </a:r>
          </a:p>
        </p:txBody>
      </p:sp>
      <p:sp>
        <p:nvSpPr>
          <p:cNvPr id="421" name="Shape 421"/>
          <p:cNvSpPr/>
          <p:nvPr/>
        </p:nvSpPr>
        <p:spPr>
          <a:xfrm>
            <a:off x="2074926" y="2229311"/>
            <a:ext cx="852255" cy="33855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400">
                <a:latin typeface="Times New Roman Bold"/>
                <a:ea typeface="Times New Roman Bold"/>
                <a:cs typeface="Times New Roman Bold"/>
                <a:sym typeface="Times New Roman Bold"/>
              </a:defRPr>
            </a:lvl1pPr>
          </a:lstStyle>
          <a:p>
            <a:pPr lvl="0">
              <a:defRPr sz="1800"/>
            </a:pPr>
            <a:r>
              <a:rPr sz="1600" dirty="0">
                <a:latin typeface="Calibri"/>
                <a:cs typeface="Calibri"/>
              </a:rPr>
              <a:t>MOST 25</a:t>
            </a:r>
          </a:p>
        </p:txBody>
      </p:sp>
      <p:sp>
        <p:nvSpPr>
          <p:cNvPr id="422" name="Shape 422"/>
          <p:cNvSpPr/>
          <p:nvPr/>
        </p:nvSpPr>
        <p:spPr>
          <a:xfrm>
            <a:off x="3224545" y="2205497"/>
            <a:ext cx="956249" cy="33855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400">
                <a:latin typeface="Times New Roman Bold"/>
                <a:ea typeface="Times New Roman Bold"/>
                <a:cs typeface="Times New Roman Bold"/>
                <a:sym typeface="Times New Roman Bold"/>
              </a:defRPr>
            </a:lvl1pPr>
          </a:lstStyle>
          <a:p>
            <a:pPr lvl="0">
              <a:defRPr sz="1800"/>
            </a:pPr>
            <a:r>
              <a:rPr sz="1600" dirty="0">
                <a:latin typeface="Calibri"/>
                <a:cs typeface="Calibri"/>
              </a:rPr>
              <a:t>MOST 150</a:t>
            </a:r>
          </a:p>
        </p:txBody>
      </p:sp>
      <p:sp>
        <p:nvSpPr>
          <p:cNvPr id="423" name="Shape 423"/>
          <p:cNvSpPr/>
          <p:nvPr/>
        </p:nvSpPr>
        <p:spPr>
          <a:xfrm>
            <a:off x="2122983" y="1876886"/>
            <a:ext cx="227136" cy="222250"/>
          </a:xfrm>
          <a:custGeom>
            <a:avLst/>
            <a:gdLst/>
            <a:ahLst/>
            <a:cxnLst>
              <a:cxn ang="0">
                <a:pos x="wd2" y="hd2"/>
              </a:cxn>
              <a:cxn ang="5400000">
                <a:pos x="wd2" y="hd2"/>
              </a:cxn>
              <a:cxn ang="10800000">
                <a:pos x="wd2" y="hd2"/>
              </a:cxn>
              <a:cxn ang="16200000">
                <a:pos x="wd2" y="hd2"/>
              </a:cxn>
            </a:cxnLst>
            <a:rect l="0" t="0" r="r" b="b"/>
            <a:pathLst>
              <a:path w="21600" h="21600" extrusionOk="0">
                <a:moveTo>
                  <a:pt x="0" y="8251"/>
                </a:moveTo>
                <a:lnTo>
                  <a:pt x="8250" y="8251"/>
                </a:lnTo>
                <a:lnTo>
                  <a:pt x="10800" y="0"/>
                </a:lnTo>
                <a:lnTo>
                  <a:pt x="13350" y="8251"/>
                </a:lnTo>
                <a:lnTo>
                  <a:pt x="21600" y="8251"/>
                </a:lnTo>
                <a:lnTo>
                  <a:pt x="14925" y="13349"/>
                </a:lnTo>
                <a:lnTo>
                  <a:pt x="17475" y="21600"/>
                </a:lnTo>
                <a:lnTo>
                  <a:pt x="10800" y="16501"/>
                </a:lnTo>
                <a:lnTo>
                  <a:pt x="4125" y="21600"/>
                </a:lnTo>
                <a:lnTo>
                  <a:pt x="6675" y="13349"/>
                </a:lnTo>
                <a:lnTo>
                  <a:pt x="0" y="8251"/>
                </a:lnTo>
                <a:close/>
              </a:path>
            </a:pathLst>
          </a:custGeom>
          <a:solidFill>
            <a:srgbClr val="4F81BD"/>
          </a:solidFill>
          <a:ln>
            <a:solidFill>
              <a:srgbClr val="C0504D"/>
            </a:solidFill>
            <a:miter/>
          </a:ln>
        </p:spPr>
        <p:txBody>
          <a:bodyPr lIns="0" tIns="0" rIns="0" bIns="0" anchor="ctr"/>
          <a:lstStyle/>
          <a:p>
            <a:pPr lvl="0"/>
            <a:endParaRPr sz="2000"/>
          </a:p>
        </p:txBody>
      </p:sp>
      <p:sp>
        <p:nvSpPr>
          <p:cNvPr id="424" name="Shape 424"/>
          <p:cNvSpPr/>
          <p:nvPr/>
        </p:nvSpPr>
        <p:spPr>
          <a:xfrm>
            <a:off x="3295291" y="1889586"/>
            <a:ext cx="227136" cy="217487"/>
          </a:xfrm>
          <a:custGeom>
            <a:avLst/>
            <a:gdLst/>
            <a:ahLst/>
            <a:cxnLst>
              <a:cxn ang="0">
                <a:pos x="wd2" y="hd2"/>
              </a:cxn>
              <a:cxn ang="5400000">
                <a:pos x="wd2" y="hd2"/>
              </a:cxn>
              <a:cxn ang="10800000">
                <a:pos x="wd2" y="hd2"/>
              </a:cxn>
              <a:cxn ang="16200000">
                <a:pos x="wd2" y="hd2"/>
              </a:cxn>
            </a:cxnLst>
            <a:rect l="0" t="0" r="r" b="b"/>
            <a:pathLst>
              <a:path w="21600" h="21600" extrusionOk="0">
                <a:moveTo>
                  <a:pt x="0" y="8250"/>
                </a:moveTo>
                <a:lnTo>
                  <a:pt x="8250" y="8251"/>
                </a:lnTo>
                <a:lnTo>
                  <a:pt x="10800" y="0"/>
                </a:lnTo>
                <a:lnTo>
                  <a:pt x="13350" y="8251"/>
                </a:lnTo>
                <a:lnTo>
                  <a:pt x="21600" y="8250"/>
                </a:lnTo>
                <a:lnTo>
                  <a:pt x="14925" y="13350"/>
                </a:lnTo>
                <a:lnTo>
                  <a:pt x="17475" y="21600"/>
                </a:lnTo>
                <a:lnTo>
                  <a:pt x="10800" y="16501"/>
                </a:lnTo>
                <a:lnTo>
                  <a:pt x="4125" y="21600"/>
                </a:lnTo>
                <a:lnTo>
                  <a:pt x="6675" y="13350"/>
                </a:lnTo>
                <a:lnTo>
                  <a:pt x="0" y="8250"/>
                </a:lnTo>
                <a:close/>
              </a:path>
            </a:pathLst>
          </a:custGeom>
          <a:solidFill>
            <a:srgbClr val="4F81BD"/>
          </a:solidFill>
          <a:ln>
            <a:solidFill>
              <a:srgbClr val="C0504D"/>
            </a:solidFill>
            <a:miter/>
          </a:ln>
        </p:spPr>
        <p:txBody>
          <a:bodyPr lIns="0" tIns="0" rIns="0" bIns="0" anchor="ctr"/>
          <a:lstStyle/>
          <a:p>
            <a:pPr lvl="0"/>
            <a:endParaRPr sz="2000"/>
          </a:p>
        </p:txBody>
      </p:sp>
      <p:sp>
        <p:nvSpPr>
          <p:cNvPr id="425" name="Shape 425"/>
          <p:cNvSpPr/>
          <p:nvPr/>
        </p:nvSpPr>
        <p:spPr>
          <a:xfrm>
            <a:off x="2540492" y="1971134"/>
            <a:ext cx="861772" cy="33855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400">
                <a:latin typeface="Times New Roman"/>
                <a:ea typeface="Times New Roman"/>
                <a:cs typeface="Times New Roman"/>
                <a:sym typeface="Times New Roman"/>
              </a:defRPr>
            </a:lvl1pPr>
          </a:lstStyle>
          <a:p>
            <a:pPr lvl="0">
              <a:defRPr sz="1800"/>
            </a:pPr>
            <a:r>
              <a:rPr sz="1600" dirty="0">
                <a:latin typeface="Calibri"/>
                <a:cs typeface="Calibri"/>
              </a:rPr>
              <a:t>IEEE1394</a:t>
            </a:r>
          </a:p>
        </p:txBody>
      </p:sp>
      <p:sp>
        <p:nvSpPr>
          <p:cNvPr id="426" name="Shape 426"/>
          <p:cNvSpPr/>
          <p:nvPr/>
        </p:nvSpPr>
        <p:spPr>
          <a:xfrm>
            <a:off x="1333989" y="1985234"/>
            <a:ext cx="514121" cy="61555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r>
              <a:rPr sz="2000" dirty="0">
                <a:ea typeface="Times New Roman Bold"/>
                <a:sym typeface="Times New Roman Bold"/>
              </a:rPr>
              <a:t>LAN</a:t>
            </a:r>
            <a:endParaRPr sz="2800" dirty="0">
              <a:ea typeface="Times New Roman Bold"/>
              <a:sym typeface="Times New Roman Bold"/>
            </a:endParaRPr>
          </a:p>
          <a:p>
            <a:pPr lvl="0" algn="ctr"/>
            <a:r>
              <a:rPr sz="1400" dirty="0">
                <a:ea typeface="Times New Roman Bold"/>
                <a:sym typeface="Times New Roman Bold"/>
              </a:rPr>
              <a:t>(POF)</a:t>
            </a:r>
          </a:p>
        </p:txBody>
      </p:sp>
      <p:sp>
        <p:nvSpPr>
          <p:cNvPr id="427" name="Shape 427"/>
          <p:cNvSpPr/>
          <p:nvPr/>
        </p:nvSpPr>
        <p:spPr>
          <a:xfrm>
            <a:off x="2600699" y="2496011"/>
            <a:ext cx="1157655" cy="104776"/>
          </a:xfrm>
          <a:prstGeom prst="rightArrow">
            <a:avLst>
              <a:gd name="adj1" fmla="val 40815"/>
              <a:gd name="adj2" fmla="val 110886"/>
            </a:avLst>
          </a:prstGeom>
          <a:solidFill>
            <a:srgbClr val="0000FF"/>
          </a:solidFill>
          <a:ln>
            <a:solidFill/>
            <a:miter/>
          </a:ln>
        </p:spPr>
        <p:txBody>
          <a:bodyPr lIns="0" tIns="0" rIns="0" bIns="0" anchor="ctr"/>
          <a:lstStyle/>
          <a:p>
            <a:pPr lvl="0" algn="ctr"/>
            <a:endParaRPr sz="2000"/>
          </a:p>
        </p:txBody>
      </p:sp>
      <p:sp>
        <p:nvSpPr>
          <p:cNvPr id="428" name="Shape 428"/>
          <p:cNvSpPr/>
          <p:nvPr/>
        </p:nvSpPr>
        <p:spPr>
          <a:xfrm>
            <a:off x="2492260" y="2429336"/>
            <a:ext cx="225670" cy="220662"/>
          </a:xfrm>
          <a:custGeom>
            <a:avLst/>
            <a:gdLst/>
            <a:ahLst/>
            <a:cxnLst>
              <a:cxn ang="0">
                <a:pos x="wd2" y="hd2"/>
              </a:cxn>
              <a:cxn ang="5400000">
                <a:pos x="wd2" y="hd2"/>
              </a:cxn>
              <a:cxn ang="10800000">
                <a:pos x="wd2" y="hd2"/>
              </a:cxn>
              <a:cxn ang="16200000">
                <a:pos x="wd2" y="hd2"/>
              </a:cxn>
            </a:cxnLst>
            <a:rect l="0" t="0" r="r" b="b"/>
            <a:pathLst>
              <a:path w="21600" h="21600" extrusionOk="0">
                <a:moveTo>
                  <a:pt x="0" y="8250"/>
                </a:moveTo>
                <a:lnTo>
                  <a:pt x="8251" y="8251"/>
                </a:lnTo>
                <a:lnTo>
                  <a:pt x="10800" y="0"/>
                </a:lnTo>
                <a:lnTo>
                  <a:pt x="13349" y="8251"/>
                </a:lnTo>
                <a:lnTo>
                  <a:pt x="21600" y="8250"/>
                </a:lnTo>
                <a:lnTo>
                  <a:pt x="14925" y="13350"/>
                </a:lnTo>
                <a:lnTo>
                  <a:pt x="17475" y="21600"/>
                </a:lnTo>
                <a:lnTo>
                  <a:pt x="10800" y="16501"/>
                </a:lnTo>
                <a:lnTo>
                  <a:pt x="4125" y="21600"/>
                </a:lnTo>
                <a:lnTo>
                  <a:pt x="6675" y="13350"/>
                </a:lnTo>
                <a:lnTo>
                  <a:pt x="0" y="8250"/>
                </a:lnTo>
                <a:close/>
              </a:path>
            </a:pathLst>
          </a:custGeom>
          <a:solidFill>
            <a:srgbClr val="FFFF00"/>
          </a:solidFill>
          <a:ln>
            <a:solidFill>
              <a:srgbClr val="C0504D"/>
            </a:solidFill>
            <a:miter/>
          </a:ln>
        </p:spPr>
        <p:txBody>
          <a:bodyPr lIns="0" tIns="0" rIns="0" bIns="0" anchor="ctr"/>
          <a:lstStyle/>
          <a:p>
            <a:pPr lvl="0"/>
            <a:endParaRPr sz="2000"/>
          </a:p>
        </p:txBody>
      </p:sp>
      <p:sp>
        <p:nvSpPr>
          <p:cNvPr id="429" name="Shape 429"/>
          <p:cNvSpPr/>
          <p:nvPr/>
        </p:nvSpPr>
        <p:spPr>
          <a:xfrm>
            <a:off x="3402264" y="2429336"/>
            <a:ext cx="225670" cy="220662"/>
          </a:xfrm>
          <a:custGeom>
            <a:avLst/>
            <a:gdLst/>
            <a:ahLst/>
            <a:cxnLst>
              <a:cxn ang="0">
                <a:pos x="wd2" y="hd2"/>
              </a:cxn>
              <a:cxn ang="5400000">
                <a:pos x="wd2" y="hd2"/>
              </a:cxn>
              <a:cxn ang="10800000">
                <a:pos x="wd2" y="hd2"/>
              </a:cxn>
              <a:cxn ang="16200000">
                <a:pos x="wd2" y="hd2"/>
              </a:cxn>
            </a:cxnLst>
            <a:rect l="0" t="0" r="r" b="b"/>
            <a:pathLst>
              <a:path w="21600" h="21600" extrusionOk="0">
                <a:moveTo>
                  <a:pt x="0" y="8250"/>
                </a:moveTo>
                <a:lnTo>
                  <a:pt x="8251" y="8251"/>
                </a:lnTo>
                <a:lnTo>
                  <a:pt x="10800" y="0"/>
                </a:lnTo>
                <a:lnTo>
                  <a:pt x="13349" y="8251"/>
                </a:lnTo>
                <a:lnTo>
                  <a:pt x="21600" y="8250"/>
                </a:lnTo>
                <a:lnTo>
                  <a:pt x="14925" y="13350"/>
                </a:lnTo>
                <a:lnTo>
                  <a:pt x="17475" y="21600"/>
                </a:lnTo>
                <a:lnTo>
                  <a:pt x="10800" y="16501"/>
                </a:lnTo>
                <a:lnTo>
                  <a:pt x="4125" y="21600"/>
                </a:lnTo>
                <a:lnTo>
                  <a:pt x="6675" y="13350"/>
                </a:lnTo>
                <a:lnTo>
                  <a:pt x="0" y="8250"/>
                </a:lnTo>
                <a:close/>
              </a:path>
            </a:pathLst>
          </a:custGeom>
          <a:solidFill>
            <a:srgbClr val="FFFF00"/>
          </a:solidFill>
          <a:ln>
            <a:solidFill>
              <a:srgbClr val="C0504D"/>
            </a:solidFill>
            <a:miter/>
          </a:ln>
        </p:spPr>
        <p:txBody>
          <a:bodyPr lIns="0" tIns="0" rIns="0" bIns="0" anchor="ctr"/>
          <a:lstStyle/>
          <a:p>
            <a:pPr lvl="0"/>
            <a:endParaRPr sz="2000"/>
          </a:p>
        </p:txBody>
      </p:sp>
      <p:grpSp>
        <p:nvGrpSpPr>
          <p:cNvPr id="432" name="Group 432"/>
          <p:cNvGrpSpPr/>
          <p:nvPr/>
        </p:nvGrpSpPr>
        <p:grpSpPr>
          <a:xfrm>
            <a:off x="1144106" y="2507785"/>
            <a:ext cx="2998177" cy="1156945"/>
            <a:chOff x="0" y="0"/>
            <a:chExt cx="2488224" cy="1156944"/>
          </a:xfrm>
        </p:grpSpPr>
        <p:sp>
          <p:nvSpPr>
            <p:cNvPr id="430" name="Shape 430"/>
            <p:cNvSpPr/>
            <p:nvPr/>
          </p:nvSpPr>
          <p:spPr>
            <a:xfrm>
              <a:off x="0" y="0"/>
              <a:ext cx="2488224" cy="1073125"/>
            </a:xfrm>
            <a:custGeom>
              <a:avLst/>
              <a:gdLst/>
              <a:ahLst/>
              <a:cxnLst>
                <a:cxn ang="0">
                  <a:pos x="wd2" y="hd2"/>
                </a:cxn>
                <a:cxn ang="5400000">
                  <a:pos x="wd2" y="hd2"/>
                </a:cxn>
                <a:cxn ang="10800000">
                  <a:pos x="wd2" y="hd2"/>
                </a:cxn>
                <a:cxn ang="16200000">
                  <a:pos x="wd2" y="hd2"/>
                </a:cxn>
              </a:cxnLst>
              <a:rect l="0" t="0" r="r" b="b"/>
              <a:pathLst>
                <a:path w="21600" h="21600" extrusionOk="0">
                  <a:moveTo>
                    <a:pt x="0" y="7892"/>
                  </a:moveTo>
                  <a:cubicBezTo>
                    <a:pt x="0" y="6378"/>
                    <a:pt x="529" y="5150"/>
                    <a:pt x="1182" y="5150"/>
                  </a:cubicBezTo>
                  <a:lnTo>
                    <a:pt x="12600" y="5150"/>
                  </a:lnTo>
                  <a:lnTo>
                    <a:pt x="14693" y="0"/>
                  </a:lnTo>
                  <a:lnTo>
                    <a:pt x="18000" y="5150"/>
                  </a:lnTo>
                  <a:lnTo>
                    <a:pt x="20418" y="5150"/>
                  </a:lnTo>
                  <a:cubicBezTo>
                    <a:pt x="21071" y="5150"/>
                    <a:pt x="21600" y="6378"/>
                    <a:pt x="21600" y="7892"/>
                  </a:cubicBezTo>
                  <a:lnTo>
                    <a:pt x="21600" y="7892"/>
                  </a:lnTo>
                  <a:lnTo>
                    <a:pt x="21600" y="18858"/>
                  </a:lnTo>
                  <a:cubicBezTo>
                    <a:pt x="21600" y="20373"/>
                    <a:pt x="21071" y="21600"/>
                    <a:pt x="20418" y="21600"/>
                  </a:cubicBezTo>
                  <a:lnTo>
                    <a:pt x="1182" y="21600"/>
                  </a:lnTo>
                  <a:cubicBezTo>
                    <a:pt x="529" y="21600"/>
                    <a:pt x="0" y="20373"/>
                    <a:pt x="0" y="18858"/>
                  </a:cubicBezTo>
                  <a:lnTo>
                    <a:pt x="0" y="7892"/>
                  </a:lnTo>
                  <a:close/>
                </a:path>
              </a:pathLst>
            </a:custGeom>
            <a:solidFill>
              <a:srgbClr val="FFFF00"/>
            </a:solidFill>
            <a:ln w="9525" cap="flat">
              <a:solidFill>
                <a:srgbClr val="000000"/>
              </a:solidFill>
              <a:prstDash val="solid"/>
              <a:miter lim="800000"/>
            </a:ln>
            <a:effectLst/>
          </p:spPr>
          <p:txBody>
            <a:bodyPr wrap="square" lIns="0" tIns="0" rIns="0" bIns="0" numCol="1" anchor="ctr">
              <a:noAutofit/>
            </a:bodyPr>
            <a:lstStyle/>
            <a:p>
              <a:pPr lvl="0" algn="ctr"/>
              <a:endParaRPr sz="2000"/>
            </a:p>
          </p:txBody>
        </p:sp>
        <p:sp>
          <p:nvSpPr>
            <p:cNvPr id="431" name="Shape 431"/>
            <p:cNvSpPr/>
            <p:nvPr/>
          </p:nvSpPr>
          <p:spPr>
            <a:xfrm>
              <a:off x="39895" y="172060"/>
              <a:ext cx="2408434" cy="9848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a:r>
                <a:rPr sz="1600" dirty="0"/>
                <a:t>More than </a:t>
              </a:r>
              <a:r>
                <a:rPr sz="1600" dirty="0">
                  <a:solidFill>
                    <a:srgbClr val="FF0000"/>
                  </a:solidFill>
                </a:rPr>
                <a:t>100,000,000</a:t>
              </a:r>
              <a:r>
                <a:rPr sz="1600" dirty="0"/>
                <a:t> nodes</a:t>
              </a:r>
            </a:p>
            <a:p>
              <a:pPr lvl="0" algn="ctr"/>
              <a:r>
                <a:rPr sz="1600" dirty="0"/>
                <a:t>More than </a:t>
              </a:r>
              <a:r>
                <a:rPr sz="1600" dirty="0">
                  <a:solidFill>
                    <a:srgbClr val="FF0000"/>
                  </a:solidFill>
                </a:rPr>
                <a:t>150 </a:t>
              </a:r>
              <a:r>
                <a:rPr sz="1600" dirty="0"/>
                <a:t>car models</a:t>
              </a:r>
            </a:p>
            <a:p>
              <a:pPr lvl="0" algn="ctr"/>
              <a:r>
                <a:rPr sz="1600" dirty="0"/>
                <a:t>  Over</a:t>
              </a:r>
              <a:r>
                <a:rPr sz="1600" dirty="0">
                  <a:solidFill>
                    <a:srgbClr val="FF0000"/>
                  </a:solidFill>
                </a:rPr>
                <a:t> 10</a:t>
              </a:r>
              <a:r>
                <a:rPr sz="1600" dirty="0"/>
                <a:t> years</a:t>
              </a:r>
            </a:p>
          </p:txBody>
        </p:sp>
      </p:grpSp>
      <p:pic>
        <p:nvPicPr>
          <p:cNvPr id="433" name="image44.png"/>
          <p:cNvPicPr/>
          <p:nvPr/>
        </p:nvPicPr>
        <p:blipFill>
          <a:blip r:embed="rId2">
            <a:extLst/>
          </a:blip>
          <a:stretch>
            <a:fillRect/>
          </a:stretch>
        </p:blipFill>
        <p:spPr>
          <a:xfrm>
            <a:off x="2174271" y="4402597"/>
            <a:ext cx="2186355" cy="1804990"/>
          </a:xfrm>
          <a:prstGeom prst="rect">
            <a:avLst/>
          </a:prstGeom>
          <a:ln w="12700">
            <a:miter lim="400000"/>
          </a:ln>
        </p:spPr>
      </p:pic>
      <p:sp>
        <p:nvSpPr>
          <p:cNvPr id="434" name="Shape 434"/>
          <p:cNvSpPr/>
          <p:nvPr/>
        </p:nvSpPr>
        <p:spPr>
          <a:xfrm>
            <a:off x="677133" y="906923"/>
            <a:ext cx="3375281" cy="40011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a:solidFill>
                  <a:srgbClr val="993300"/>
                </a:solidFill>
                <a:effectLst>
                  <a:outerShdw blurRad="38100" dist="38100" dir="2700000" rotWithShape="0">
                    <a:srgbClr val="DDDDDD"/>
                  </a:outerShdw>
                </a:effectLst>
                <a:latin typeface="Arial Narrow Bold"/>
                <a:ea typeface="Arial Narrow Bold"/>
                <a:cs typeface="Arial Narrow Bold"/>
                <a:sym typeface="Arial Narrow Bold"/>
              </a:defRPr>
            </a:lvl1pPr>
          </a:lstStyle>
          <a:p>
            <a:pPr lvl="0">
              <a:defRPr>
                <a:solidFill>
                  <a:srgbClr val="000000"/>
                </a:solidFill>
                <a:effectLst/>
              </a:defRPr>
            </a:pPr>
            <a:r>
              <a:rPr sz="2000" b="1" dirty="0">
                <a:solidFill>
                  <a:srgbClr val="993300"/>
                </a:solidFill>
                <a:effectLst>
                  <a:outerShdw blurRad="38100" dist="38100" dir="2700000" rotWithShape="0">
                    <a:srgbClr val="DDDDDD"/>
                  </a:outerShdw>
                </a:effectLst>
                <a:latin typeface="Calibri"/>
                <a:cs typeface="Calibri"/>
              </a:rPr>
              <a:t>Optical Communication in Cars</a:t>
            </a:r>
          </a:p>
        </p:txBody>
      </p:sp>
      <p:sp>
        <p:nvSpPr>
          <p:cNvPr id="435" name="Shape 435"/>
          <p:cNvSpPr/>
          <p:nvPr/>
        </p:nvSpPr>
        <p:spPr>
          <a:xfrm>
            <a:off x="494912" y="3847963"/>
            <a:ext cx="4007465"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993300"/>
                </a:solidFill>
                <a:effectLst>
                  <a:outerShdw blurRad="38100" dist="38100" dir="2700000" rotWithShape="0">
                    <a:srgbClr val="DDDDDD"/>
                  </a:outerShdw>
                </a:effectLst>
                <a:latin typeface="Arial Bold"/>
                <a:ea typeface="Arial Bold"/>
                <a:cs typeface="Arial Bold"/>
                <a:sym typeface="Arial Bold"/>
              </a:defRPr>
            </a:lvl1pPr>
          </a:lstStyle>
          <a:p>
            <a:pPr lvl="0">
              <a:defRPr>
                <a:solidFill>
                  <a:srgbClr val="000000"/>
                </a:solidFill>
                <a:effectLst/>
              </a:defRPr>
            </a:pPr>
            <a:r>
              <a:rPr sz="2400" b="1" dirty="0">
                <a:solidFill>
                  <a:srgbClr val="993300"/>
                </a:solidFill>
                <a:effectLst>
                  <a:outerShdw blurRad="38100" dist="38100" dir="2700000" rotWithShape="0">
                    <a:srgbClr val="DDDDDD"/>
                  </a:outerShdw>
                </a:effectLst>
                <a:latin typeface="Calibri"/>
                <a:cs typeface="Calibri"/>
              </a:rPr>
              <a:t>In-vehicle Optical Components</a:t>
            </a:r>
          </a:p>
        </p:txBody>
      </p:sp>
      <p:pic>
        <p:nvPicPr>
          <p:cNvPr id="436" name="image45.png"/>
          <p:cNvPicPr/>
          <p:nvPr/>
        </p:nvPicPr>
        <p:blipFill>
          <a:blip r:embed="rId3">
            <a:extLst/>
          </a:blip>
          <a:stretch>
            <a:fillRect/>
          </a:stretch>
        </p:blipFill>
        <p:spPr>
          <a:xfrm>
            <a:off x="634151" y="5416498"/>
            <a:ext cx="1182567" cy="847726"/>
          </a:xfrm>
          <a:prstGeom prst="rect">
            <a:avLst/>
          </a:prstGeom>
          <a:ln w="12700">
            <a:miter lim="400000"/>
          </a:ln>
        </p:spPr>
      </p:pic>
      <p:pic>
        <p:nvPicPr>
          <p:cNvPr id="437" name="image46.png"/>
          <p:cNvPicPr/>
          <p:nvPr/>
        </p:nvPicPr>
        <p:blipFill>
          <a:blip r:embed="rId4">
            <a:extLst/>
          </a:blip>
          <a:stretch>
            <a:fillRect/>
          </a:stretch>
        </p:blipFill>
        <p:spPr>
          <a:xfrm>
            <a:off x="1232028" y="4330393"/>
            <a:ext cx="844064" cy="719138"/>
          </a:xfrm>
          <a:prstGeom prst="rect">
            <a:avLst/>
          </a:prstGeom>
          <a:ln w="12700">
            <a:miter lim="400000"/>
          </a:ln>
        </p:spPr>
      </p:pic>
      <p:pic>
        <p:nvPicPr>
          <p:cNvPr id="438" name="image47.png"/>
          <p:cNvPicPr/>
          <p:nvPr/>
        </p:nvPicPr>
        <p:blipFill>
          <a:blip r:embed="rId5">
            <a:extLst/>
          </a:blip>
          <a:stretch>
            <a:fillRect/>
          </a:stretch>
        </p:blipFill>
        <p:spPr>
          <a:xfrm>
            <a:off x="367451" y="4309628"/>
            <a:ext cx="776655" cy="720726"/>
          </a:xfrm>
          <a:prstGeom prst="rect">
            <a:avLst/>
          </a:prstGeom>
          <a:ln w="12700">
            <a:miter lim="400000"/>
          </a:ln>
        </p:spPr>
      </p:pic>
      <p:sp>
        <p:nvSpPr>
          <p:cNvPr id="439" name="Shape 439"/>
          <p:cNvSpPr/>
          <p:nvPr/>
        </p:nvSpPr>
        <p:spPr>
          <a:xfrm>
            <a:off x="480608" y="5094747"/>
            <a:ext cx="630940" cy="30777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400">
                <a:latin typeface="Arial Narrow"/>
                <a:ea typeface="Arial Narrow"/>
                <a:cs typeface="Arial Narrow"/>
                <a:sym typeface="Arial Narrow"/>
              </a:defRPr>
            </a:lvl1pPr>
          </a:lstStyle>
          <a:p>
            <a:pPr lvl="0">
              <a:defRPr sz="1800"/>
            </a:pPr>
            <a:r>
              <a:rPr sz="1400" dirty="0">
                <a:latin typeface="Calibri"/>
                <a:cs typeface="Calibri"/>
              </a:rPr>
              <a:t>Header</a:t>
            </a:r>
          </a:p>
        </p:txBody>
      </p:sp>
      <p:sp>
        <p:nvSpPr>
          <p:cNvPr id="440" name="Shape 440"/>
          <p:cNvSpPr/>
          <p:nvPr/>
        </p:nvSpPr>
        <p:spPr>
          <a:xfrm>
            <a:off x="1177747" y="5094747"/>
            <a:ext cx="861772" cy="30777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400">
                <a:latin typeface="Arial Narrow"/>
                <a:ea typeface="Arial Narrow"/>
                <a:cs typeface="Arial Narrow"/>
                <a:sym typeface="Arial Narrow"/>
              </a:defRPr>
            </a:lvl1pPr>
          </a:lstStyle>
          <a:p>
            <a:pPr lvl="0">
              <a:defRPr sz="1800"/>
            </a:pPr>
            <a:r>
              <a:rPr sz="1400" dirty="0">
                <a:latin typeface="Calibri"/>
                <a:cs typeface="Calibri"/>
              </a:rPr>
              <a:t>Connector</a:t>
            </a:r>
          </a:p>
        </p:txBody>
      </p:sp>
      <p:sp>
        <p:nvSpPr>
          <p:cNvPr id="441" name="Shape 441"/>
          <p:cNvSpPr/>
          <p:nvPr/>
        </p:nvSpPr>
        <p:spPr>
          <a:xfrm>
            <a:off x="1000288" y="6231397"/>
            <a:ext cx="387283" cy="30777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400">
                <a:latin typeface="Arial Narrow"/>
                <a:ea typeface="Arial Narrow"/>
                <a:cs typeface="Arial Narrow"/>
                <a:sym typeface="Arial Narrow"/>
              </a:defRPr>
            </a:lvl1pPr>
          </a:lstStyle>
          <a:p>
            <a:pPr lvl="0">
              <a:defRPr sz="1800"/>
            </a:pPr>
            <a:r>
              <a:rPr sz="1400" dirty="0">
                <a:latin typeface="Calibri"/>
                <a:cs typeface="Calibri"/>
              </a:rPr>
              <a:t>POF</a:t>
            </a:r>
          </a:p>
        </p:txBody>
      </p:sp>
      <p:sp>
        <p:nvSpPr>
          <p:cNvPr id="442" name="Shape 442"/>
          <p:cNvSpPr/>
          <p:nvPr/>
        </p:nvSpPr>
        <p:spPr>
          <a:xfrm>
            <a:off x="2899042" y="6236160"/>
            <a:ext cx="864302" cy="30777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400">
                <a:latin typeface="Arial Narrow"/>
                <a:ea typeface="Arial Narrow"/>
                <a:cs typeface="Arial Narrow"/>
                <a:sym typeface="Arial Narrow"/>
              </a:defRPr>
            </a:lvl1pPr>
          </a:lstStyle>
          <a:p>
            <a:pPr lvl="0">
              <a:defRPr sz="1800"/>
            </a:pPr>
            <a:r>
              <a:rPr sz="1400" dirty="0">
                <a:latin typeface="Calibri"/>
                <a:cs typeface="Calibri"/>
              </a:rPr>
              <a:t>Model link</a:t>
            </a:r>
          </a:p>
        </p:txBody>
      </p:sp>
      <p:grpSp>
        <p:nvGrpSpPr>
          <p:cNvPr id="445" name="Group 445"/>
          <p:cNvGrpSpPr/>
          <p:nvPr/>
        </p:nvGrpSpPr>
        <p:grpSpPr>
          <a:xfrm>
            <a:off x="4662494" y="918420"/>
            <a:ext cx="4192466" cy="2681288"/>
            <a:chOff x="0" y="0"/>
            <a:chExt cx="4192465" cy="2681286"/>
          </a:xfrm>
        </p:grpSpPr>
        <p:sp>
          <p:nvSpPr>
            <p:cNvPr id="443" name="Shape 443"/>
            <p:cNvSpPr/>
            <p:nvPr/>
          </p:nvSpPr>
          <p:spPr>
            <a:xfrm>
              <a:off x="0" y="0"/>
              <a:ext cx="4192466" cy="2681287"/>
            </a:xfrm>
            <a:prstGeom prst="roundRect">
              <a:avLst>
                <a:gd name="adj" fmla="val 6611"/>
              </a:avLst>
            </a:prstGeom>
            <a:solidFill>
              <a:srgbClr val="CCFFCC"/>
            </a:solidFill>
            <a:ln w="28575" cap="flat">
              <a:solidFill>
                <a:srgbClr val="C0504D"/>
              </a:solidFill>
              <a:prstDash val="solid"/>
              <a:round/>
            </a:ln>
            <a:effectLst>
              <a:outerShdw blurRad="63500" dist="107762" dir="2700000" rotWithShape="0">
                <a:srgbClr val="EEECE1">
                  <a:alpha val="50000"/>
                </a:srgbClr>
              </a:outerShdw>
            </a:effectLst>
          </p:spPr>
          <p:txBody>
            <a:bodyPr wrap="square" lIns="0" tIns="0" rIns="0" bIns="0" numCol="1" anchor="ctr">
              <a:noAutofit/>
            </a:bodyPr>
            <a:lstStyle/>
            <a:p>
              <a:pPr lvl="0">
                <a:defRPr>
                  <a:latin typeface="Arial"/>
                  <a:ea typeface="Arial"/>
                  <a:cs typeface="Arial"/>
                  <a:sym typeface="Arial"/>
                </a:defRPr>
              </a:pPr>
              <a:endParaRPr/>
            </a:p>
          </p:txBody>
        </p:sp>
        <p:sp>
          <p:nvSpPr>
            <p:cNvPr id="444" name="Shape 444"/>
            <p:cNvSpPr/>
            <p:nvPr/>
          </p:nvSpPr>
          <p:spPr>
            <a:xfrm>
              <a:off x="51917" y="85812"/>
              <a:ext cx="4088631" cy="2509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marL="457200" lvl="0" indent="-457200"/>
              <a:endParaRPr sz="2000" dirty="0">
                <a:latin typeface="Arial"/>
                <a:ea typeface="Arial"/>
                <a:cs typeface="Arial"/>
                <a:sym typeface="Arial"/>
              </a:endParaRPr>
            </a:p>
            <a:p>
              <a:pPr marL="457200" lvl="0" indent="-457200">
                <a:buSzPct val="100000"/>
                <a:buFont typeface="Wingdings"/>
                <a:buChar char="■"/>
              </a:pPr>
              <a:r>
                <a:rPr dirty="0">
                  <a:ea typeface="Arial"/>
                  <a:sym typeface="Arial"/>
                </a:rPr>
                <a:t>High speed </a:t>
              </a:r>
            </a:p>
            <a:p>
              <a:pPr marL="457200" lvl="0" indent="-457200">
                <a:buSzPct val="100000"/>
                <a:buFont typeface="Wingdings"/>
                <a:buChar char="■"/>
              </a:pPr>
              <a:r>
                <a:rPr dirty="0">
                  <a:ea typeface="Arial"/>
                  <a:sym typeface="Arial"/>
                </a:rPr>
                <a:t>Scalability/Expandability</a:t>
              </a:r>
            </a:p>
            <a:p>
              <a:pPr marL="457200" lvl="0" indent="-457200">
                <a:buSzPct val="100000"/>
                <a:buFont typeface="Wingdings"/>
                <a:buChar char="■"/>
              </a:pPr>
              <a:r>
                <a:rPr dirty="0">
                  <a:ea typeface="Arial"/>
                  <a:sym typeface="Arial"/>
                </a:rPr>
                <a:t>EMC/EMI</a:t>
              </a:r>
            </a:p>
            <a:p>
              <a:pPr marL="457200" lvl="0" indent="-457200">
                <a:buSzPct val="100000"/>
                <a:buFont typeface="Wingdings"/>
                <a:buChar char="■"/>
              </a:pPr>
              <a:r>
                <a:rPr dirty="0">
                  <a:ea typeface="Arial"/>
                  <a:sym typeface="Arial"/>
                </a:rPr>
                <a:t>Dimensions</a:t>
              </a:r>
            </a:p>
            <a:p>
              <a:pPr marL="457200" lvl="0" indent="-457200">
                <a:buSzPct val="100000"/>
                <a:buFont typeface="Wingdings"/>
                <a:buChar char="■"/>
              </a:pPr>
              <a:r>
                <a:rPr dirty="0">
                  <a:ea typeface="Arial"/>
                  <a:sym typeface="Arial"/>
                </a:rPr>
                <a:t>Weight</a:t>
              </a:r>
            </a:p>
            <a:p>
              <a:pPr marL="457200" lvl="0" indent="-457200">
                <a:buSzPct val="100000"/>
                <a:buFont typeface="Wingdings"/>
                <a:buChar char="■"/>
              </a:pPr>
              <a:r>
                <a:rPr dirty="0">
                  <a:ea typeface="Arial"/>
                  <a:sym typeface="Arial"/>
                </a:rPr>
                <a:t>Small cable diameter</a:t>
              </a:r>
            </a:p>
            <a:p>
              <a:pPr marL="457200" lvl="0" indent="-457200">
                <a:buSzPct val="100000"/>
                <a:buFont typeface="Wingdings"/>
                <a:buChar char="■"/>
              </a:pPr>
              <a:r>
                <a:rPr dirty="0">
                  <a:ea typeface="Arial"/>
                  <a:sym typeface="Arial"/>
                </a:rPr>
                <a:t>Small bending radius</a:t>
              </a:r>
            </a:p>
            <a:p>
              <a:pPr marL="457200" lvl="0" indent="-457200">
                <a:buSzPct val="100000"/>
                <a:buFont typeface="Wingdings"/>
                <a:buChar char="■"/>
              </a:pPr>
              <a:r>
                <a:rPr dirty="0">
                  <a:ea typeface="Arial"/>
                  <a:sym typeface="Arial"/>
                </a:rPr>
                <a:t>Robustness</a:t>
              </a:r>
            </a:p>
          </p:txBody>
        </p:sp>
      </p:grpSp>
      <p:sp>
        <p:nvSpPr>
          <p:cNvPr id="446" name="Shape 446"/>
          <p:cNvSpPr/>
          <p:nvPr/>
        </p:nvSpPr>
        <p:spPr>
          <a:xfrm>
            <a:off x="5014364" y="962102"/>
            <a:ext cx="3519501" cy="40011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a:solidFill>
                  <a:srgbClr val="993300"/>
                </a:solidFill>
                <a:effectLst>
                  <a:outerShdw blurRad="38100" dist="38100" dir="2700000" rotWithShape="0">
                    <a:srgbClr val="DDDDDD"/>
                  </a:outerShdw>
                </a:effectLst>
                <a:latin typeface="Arial Bold"/>
                <a:ea typeface="Arial Bold"/>
                <a:cs typeface="Arial Bold"/>
                <a:sym typeface="Arial Bold"/>
              </a:defRPr>
            </a:lvl1pPr>
          </a:lstStyle>
          <a:p>
            <a:pPr lvl="0">
              <a:defRPr>
                <a:solidFill>
                  <a:srgbClr val="000000"/>
                </a:solidFill>
                <a:effectLst/>
              </a:defRPr>
            </a:pPr>
            <a:r>
              <a:rPr sz="2000" b="1" dirty="0">
                <a:solidFill>
                  <a:srgbClr val="993300"/>
                </a:solidFill>
                <a:effectLst>
                  <a:outerShdw blurRad="38100" dist="38100" dir="2700000" rotWithShape="0">
                    <a:srgbClr val="DDDDDD"/>
                  </a:outerShdw>
                </a:effectLst>
                <a:latin typeface="Calibri"/>
                <a:cs typeface="Calibri"/>
              </a:rPr>
              <a:t>Features of Optical Components</a:t>
            </a:r>
          </a:p>
        </p:txBody>
      </p:sp>
      <p:sp>
        <p:nvSpPr>
          <p:cNvPr id="447" name="Shape 447"/>
          <p:cNvSpPr/>
          <p:nvPr/>
        </p:nvSpPr>
        <p:spPr>
          <a:xfrm>
            <a:off x="5342304" y="3972385"/>
            <a:ext cx="2887066" cy="40011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a:solidFill>
                  <a:srgbClr val="993300"/>
                </a:solidFill>
                <a:effectLst>
                  <a:outerShdw blurRad="38100" dist="38100" dir="2700000" rotWithShape="0">
                    <a:srgbClr val="DDDDDD"/>
                  </a:outerShdw>
                </a:effectLst>
                <a:latin typeface="Arial Bold"/>
                <a:ea typeface="Arial Bold"/>
                <a:cs typeface="Arial Bold"/>
                <a:sym typeface="Arial Bold"/>
              </a:defRPr>
            </a:lvl1pPr>
          </a:lstStyle>
          <a:p>
            <a:pPr lvl="0">
              <a:defRPr>
                <a:solidFill>
                  <a:srgbClr val="000000"/>
                </a:solidFill>
                <a:effectLst/>
              </a:defRPr>
            </a:pPr>
            <a:r>
              <a:rPr sz="2000" b="1" dirty="0">
                <a:solidFill>
                  <a:srgbClr val="993300"/>
                </a:solidFill>
                <a:effectLst>
                  <a:outerShdw blurRad="38100" dist="38100" dir="2700000" rotWithShape="0">
                    <a:srgbClr val="DDDDDD"/>
                  </a:outerShdw>
                </a:effectLst>
                <a:latin typeface="Calibri"/>
                <a:cs typeface="Calibri"/>
              </a:rPr>
              <a:t>Cost Competition Strategy</a:t>
            </a:r>
          </a:p>
        </p:txBody>
      </p:sp>
      <p:sp>
        <p:nvSpPr>
          <p:cNvPr id="448" name="Shape 44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52</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Shape 612"/>
          <p:cNvSpPr>
            <a:spLocks noGrp="1"/>
          </p:cNvSpPr>
          <p:nvPr>
            <p:ph type="title"/>
          </p:nvPr>
        </p:nvSpPr>
        <p:spPr>
          <a:xfrm>
            <a:off x="457200" y="92075"/>
            <a:ext cx="6942981" cy="1508126"/>
          </a:xfrm>
          <a:prstGeom prst="rect">
            <a:avLst/>
          </a:prstGeom>
        </p:spPr>
        <p:txBody>
          <a:bodyPr/>
          <a:lstStyle/>
          <a:p>
            <a:pPr lvl="0">
              <a:defRPr sz="1800"/>
            </a:pPr>
            <a:r>
              <a:rPr>
                <a:solidFill>
                  <a:srgbClr val="002060"/>
                </a:solidFill>
                <a:latin typeface="Arial Bold"/>
                <a:ea typeface="Arial Bold"/>
                <a:cs typeface="Arial Bold"/>
                <a:sym typeface="Arial Bold"/>
              </a:rPr>
              <a:t>International standardization and dissemination project for high-speed communication network performance over large core multimode optical fiber </a:t>
            </a:r>
            <a:br>
              <a:rPr>
                <a:solidFill>
                  <a:srgbClr val="002060"/>
                </a:solidFill>
                <a:latin typeface="Arial Bold"/>
                <a:ea typeface="Arial Bold"/>
                <a:cs typeface="Arial Bold"/>
                <a:sym typeface="Arial Bold"/>
              </a:rPr>
            </a:br>
            <a:r>
              <a:rPr sz="1200" i="1">
                <a:solidFill>
                  <a:srgbClr val="002060"/>
                </a:solidFill>
                <a:latin typeface="Arial"/>
                <a:ea typeface="Arial"/>
                <a:cs typeface="Arial"/>
                <a:sym typeface="Arial"/>
              </a:rPr>
              <a:t>- Technology integration for </a:t>
            </a:r>
            <a:r>
              <a:rPr sz="1400" b="1" i="1">
                <a:solidFill>
                  <a:srgbClr val="002060"/>
                </a:solidFill>
                <a:latin typeface="Arial"/>
                <a:ea typeface="Arial"/>
                <a:cs typeface="Arial"/>
                <a:sym typeface="Arial"/>
              </a:rPr>
              <a:t>O-GEAR</a:t>
            </a:r>
            <a:r>
              <a:rPr sz="1200" i="1">
                <a:solidFill>
                  <a:srgbClr val="002060"/>
                </a:solidFill>
                <a:latin typeface="Arial"/>
                <a:ea typeface="Arial"/>
                <a:cs typeface="Arial"/>
                <a:sym typeface="Arial"/>
              </a:rPr>
              <a:t>: Optical Gigabit Ethernet for Automotive aRchitecture </a:t>
            </a:r>
          </a:p>
        </p:txBody>
      </p:sp>
      <p:grpSp>
        <p:nvGrpSpPr>
          <p:cNvPr id="615" name="Group 615"/>
          <p:cNvGrpSpPr/>
          <p:nvPr/>
        </p:nvGrpSpPr>
        <p:grpSpPr>
          <a:xfrm>
            <a:off x="1918879" y="5312569"/>
            <a:ext cx="1855179" cy="846139"/>
            <a:chOff x="0" y="0"/>
            <a:chExt cx="1855177" cy="846137"/>
          </a:xfrm>
        </p:grpSpPr>
        <p:sp>
          <p:nvSpPr>
            <p:cNvPr id="613" name="Shape 613"/>
            <p:cNvSpPr/>
            <p:nvPr/>
          </p:nvSpPr>
          <p:spPr>
            <a:xfrm>
              <a:off x="-1" y="0"/>
              <a:ext cx="1855179" cy="846138"/>
            </a:xfrm>
            <a:prstGeom prst="rect">
              <a:avLst/>
            </a:prstGeom>
            <a:solidFill>
              <a:srgbClr val="FFFFFF"/>
            </a:solidFill>
            <a:ln w="9525" cap="flat">
              <a:solidFill>
                <a:srgbClr val="000000"/>
              </a:solidFill>
              <a:prstDash val="solid"/>
              <a:miter lim="800000"/>
            </a:ln>
            <a:effectLst>
              <a:outerShdw blurRad="63500" dist="19050" dir="5400000" rotWithShape="0">
                <a:srgbClr val="000000">
                  <a:alpha val="62999"/>
                </a:srgbClr>
              </a:outerShdw>
            </a:effectLst>
          </p:spPr>
          <p:txBody>
            <a:bodyPr wrap="square" lIns="0" tIns="0" rIns="0" bIns="0" numCol="1" anchor="ctr">
              <a:noAutofit/>
            </a:bodyPr>
            <a:lstStyle/>
            <a:p>
              <a:pPr lvl="0" algn="ctr">
                <a:defRPr sz="1200">
                  <a:solidFill>
                    <a:srgbClr val="002060"/>
                  </a:solidFill>
                  <a:latin typeface="Arial Narrow"/>
                  <a:ea typeface="Arial Narrow"/>
                  <a:cs typeface="Arial Narrow"/>
                  <a:sym typeface="Arial Narrow"/>
                </a:defRPr>
              </a:pPr>
              <a:endParaRPr/>
            </a:p>
          </p:txBody>
        </p:sp>
        <p:sp>
          <p:nvSpPr>
            <p:cNvPr id="614" name="Shape 614"/>
            <p:cNvSpPr/>
            <p:nvPr/>
          </p:nvSpPr>
          <p:spPr>
            <a:xfrm>
              <a:off x="-1" y="199548"/>
              <a:ext cx="1855179"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a:r>
                <a:rPr sz="1200">
                  <a:solidFill>
                    <a:srgbClr val="002060"/>
                  </a:solidFill>
                  <a:latin typeface="Arial Narrow"/>
                  <a:ea typeface="Arial Narrow"/>
                  <a:cs typeface="Arial Narrow"/>
                  <a:sym typeface="Arial Narrow"/>
                </a:rPr>
                <a:t>OITDA (Project administrator)</a:t>
              </a:r>
            </a:p>
            <a:p>
              <a:pPr lvl="0" algn="ctr"/>
              <a:r>
                <a:rPr sz="1200">
                  <a:solidFill>
                    <a:srgbClr val="002060"/>
                  </a:solidFill>
                  <a:latin typeface="Arial Narrow"/>
                  <a:ea typeface="Arial Narrow"/>
                  <a:cs typeface="Arial Narrow"/>
                  <a:sym typeface="Arial Narrow"/>
                </a:rPr>
                <a:t>9 companies</a:t>
              </a:r>
            </a:p>
          </p:txBody>
        </p:sp>
      </p:grpSp>
      <p:sp>
        <p:nvSpPr>
          <p:cNvPr id="616" name="Shape 616"/>
          <p:cNvSpPr/>
          <p:nvPr/>
        </p:nvSpPr>
        <p:spPr>
          <a:xfrm>
            <a:off x="298164" y="1999482"/>
            <a:ext cx="895869"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002060"/>
                </a:solidFill>
                <a:latin typeface="Arial Narrow"/>
                <a:ea typeface="Arial Narrow"/>
                <a:cs typeface="Arial Narrow"/>
                <a:sym typeface="Arial Narrow"/>
              </a:defRPr>
            </a:lvl1pPr>
          </a:lstStyle>
          <a:p>
            <a:pPr lvl="0">
              <a:defRPr>
                <a:solidFill>
                  <a:srgbClr val="000000"/>
                </a:solidFill>
              </a:defRPr>
            </a:pPr>
            <a:r>
              <a:rPr>
                <a:solidFill>
                  <a:srgbClr val="002060"/>
                </a:solidFill>
              </a:rPr>
              <a:t>Problems</a:t>
            </a:r>
          </a:p>
        </p:txBody>
      </p:sp>
      <p:sp>
        <p:nvSpPr>
          <p:cNvPr id="617" name="Shape 617"/>
          <p:cNvSpPr/>
          <p:nvPr/>
        </p:nvSpPr>
        <p:spPr>
          <a:xfrm>
            <a:off x="305492" y="3536181"/>
            <a:ext cx="1083616"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002060"/>
                </a:solidFill>
                <a:latin typeface="Arial Narrow"/>
                <a:ea typeface="Arial Narrow"/>
                <a:cs typeface="Arial Narrow"/>
                <a:sym typeface="Arial Narrow"/>
              </a:defRPr>
            </a:lvl1pPr>
          </a:lstStyle>
          <a:p>
            <a:pPr lvl="0">
              <a:defRPr>
                <a:solidFill>
                  <a:srgbClr val="000000"/>
                </a:solidFill>
              </a:defRPr>
            </a:pPr>
            <a:r>
              <a:rPr>
                <a:solidFill>
                  <a:srgbClr val="002060"/>
                </a:solidFill>
              </a:rPr>
              <a:t>Assignment</a:t>
            </a:r>
          </a:p>
        </p:txBody>
      </p:sp>
      <p:sp>
        <p:nvSpPr>
          <p:cNvPr id="618" name="Shape 618"/>
          <p:cNvSpPr/>
          <p:nvPr/>
        </p:nvSpPr>
        <p:spPr>
          <a:xfrm>
            <a:off x="283511" y="5365749"/>
            <a:ext cx="1635369"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002060"/>
                </a:solidFill>
                <a:latin typeface="Arial Narrow"/>
                <a:ea typeface="Arial Narrow"/>
                <a:cs typeface="Arial Narrow"/>
                <a:sym typeface="Arial Narrow"/>
              </a:defRPr>
            </a:lvl1pPr>
          </a:lstStyle>
          <a:p>
            <a:pPr lvl="0">
              <a:defRPr>
                <a:solidFill>
                  <a:srgbClr val="000000"/>
                </a:solidFill>
              </a:defRPr>
            </a:pPr>
            <a:r>
              <a:rPr>
                <a:solidFill>
                  <a:srgbClr val="002060"/>
                </a:solidFill>
              </a:rPr>
              <a:t>Standardization</a:t>
            </a:r>
          </a:p>
        </p:txBody>
      </p:sp>
      <p:grpSp>
        <p:nvGrpSpPr>
          <p:cNvPr id="621" name="Group 621"/>
          <p:cNvGrpSpPr/>
          <p:nvPr/>
        </p:nvGrpSpPr>
        <p:grpSpPr>
          <a:xfrm>
            <a:off x="1545982" y="3512370"/>
            <a:ext cx="2130669" cy="1516081"/>
            <a:chOff x="0" y="0"/>
            <a:chExt cx="2130668" cy="1516080"/>
          </a:xfrm>
        </p:grpSpPr>
        <p:sp>
          <p:nvSpPr>
            <p:cNvPr id="619" name="Shape 619"/>
            <p:cNvSpPr/>
            <p:nvPr/>
          </p:nvSpPr>
          <p:spPr>
            <a:xfrm>
              <a:off x="0" y="-1"/>
              <a:ext cx="2130669" cy="1516082"/>
            </a:xfrm>
            <a:prstGeom prst="rect">
              <a:avLst/>
            </a:prstGeom>
            <a:gradFill flip="none" rotWithShape="1">
              <a:gsLst>
                <a:gs pos="0">
                  <a:srgbClr val="39B7D8"/>
                </a:gs>
                <a:gs pos="100000">
                  <a:srgbClr val="A5E6FF"/>
                </a:gs>
              </a:gsLst>
              <a:lin ang="16200000" scaled="0"/>
            </a:gradFill>
            <a:ln w="9525" cap="flat">
              <a:solidFill>
                <a:srgbClr val="46AAC4"/>
              </a:solidFill>
              <a:prstDash val="solid"/>
              <a:bevel/>
            </a:ln>
            <a:effectLst>
              <a:outerShdw blurRad="38100" dist="23000" dir="5400000" rotWithShape="0">
                <a:srgbClr val="000000">
                  <a:alpha val="35000"/>
                </a:srgbClr>
              </a:outerShdw>
            </a:effectLst>
          </p:spPr>
          <p:txBody>
            <a:bodyPr wrap="square" lIns="0" tIns="0" rIns="0" bIns="0" numCol="1" anchor="t">
              <a:noAutofit/>
            </a:bodyPr>
            <a:lstStyle/>
            <a:p>
              <a:pPr lvl="0">
                <a:defRPr>
                  <a:solidFill>
                    <a:srgbClr val="FFFFFF"/>
                  </a:solidFill>
                </a:defRPr>
              </a:pPr>
              <a:endParaRPr/>
            </a:p>
          </p:txBody>
        </p:sp>
        <p:sp>
          <p:nvSpPr>
            <p:cNvPr id="620" name="Shape 620"/>
            <p:cNvSpPr/>
            <p:nvPr/>
          </p:nvSpPr>
          <p:spPr>
            <a:xfrm>
              <a:off x="0" y="-1"/>
              <a:ext cx="2130669" cy="1285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0" algn="ctr"/>
              <a:r>
                <a:rPr sz="1400" u="sng">
                  <a:solidFill>
                    <a:srgbClr val="FFFFFF"/>
                  </a:solidFill>
                  <a:effectLst>
                    <a:outerShdw blurRad="38100" dist="38100" dir="2700000" rotWithShape="0">
                      <a:srgbClr val="000000">
                        <a:alpha val="43137"/>
                      </a:srgbClr>
                    </a:outerShdw>
                  </a:effectLst>
                  <a:latin typeface="Arial Narrow"/>
                  <a:ea typeface="Arial Narrow"/>
                  <a:cs typeface="Arial Narrow"/>
                  <a:sym typeface="Arial Narrow"/>
                </a:rPr>
                <a:t>Design Tool Development</a:t>
              </a:r>
              <a:endParaRPr>
                <a:solidFill>
                  <a:srgbClr val="FFFFFF"/>
                </a:solidFill>
              </a:endParaRPr>
            </a:p>
            <a:p>
              <a:pPr lvl="0"/>
              <a:r>
                <a:rPr sz="1100" i="1">
                  <a:solidFill>
                    <a:srgbClr val="0000FF"/>
                  </a:solidFill>
                </a:rPr>
                <a:t>Develop simulation tools for optical link system which include mode conversion function of mode power distribution in SI-MMF defined by EAF. Link system design will be achieved in simple and low cost. </a:t>
              </a:r>
            </a:p>
          </p:txBody>
        </p:sp>
      </p:grpSp>
      <p:grpSp>
        <p:nvGrpSpPr>
          <p:cNvPr id="624" name="Group 624"/>
          <p:cNvGrpSpPr/>
          <p:nvPr/>
        </p:nvGrpSpPr>
        <p:grpSpPr>
          <a:xfrm>
            <a:off x="4028342" y="3512370"/>
            <a:ext cx="2129204" cy="1516081"/>
            <a:chOff x="0" y="0"/>
            <a:chExt cx="2129202" cy="1516080"/>
          </a:xfrm>
        </p:grpSpPr>
        <p:sp>
          <p:nvSpPr>
            <p:cNvPr id="622" name="Shape 622"/>
            <p:cNvSpPr/>
            <p:nvPr/>
          </p:nvSpPr>
          <p:spPr>
            <a:xfrm>
              <a:off x="0" y="-1"/>
              <a:ext cx="2129203" cy="1516082"/>
            </a:xfrm>
            <a:prstGeom prst="rect">
              <a:avLst/>
            </a:prstGeom>
            <a:gradFill flip="none" rotWithShape="1">
              <a:gsLst>
                <a:gs pos="0">
                  <a:srgbClr val="39B7D8"/>
                </a:gs>
                <a:gs pos="100000">
                  <a:srgbClr val="A5E6FF"/>
                </a:gs>
              </a:gsLst>
              <a:lin ang="16200000" scaled="0"/>
            </a:gradFill>
            <a:ln w="9525" cap="flat">
              <a:solidFill>
                <a:srgbClr val="46AAC4"/>
              </a:solidFill>
              <a:prstDash val="solid"/>
              <a:bevel/>
            </a:ln>
            <a:effectLst>
              <a:outerShdw blurRad="38100" dist="23000" dir="5400000" rotWithShape="0">
                <a:srgbClr val="000000">
                  <a:alpha val="35000"/>
                </a:srgbClr>
              </a:outerShdw>
            </a:effectLst>
          </p:spPr>
          <p:txBody>
            <a:bodyPr wrap="square" lIns="0" tIns="0" rIns="0" bIns="0" numCol="1" anchor="t">
              <a:noAutofit/>
            </a:bodyPr>
            <a:lstStyle/>
            <a:p>
              <a:pPr lvl="0">
                <a:defRPr sz="1000">
                  <a:solidFill>
                    <a:srgbClr val="0000FF"/>
                  </a:solidFill>
                  <a:latin typeface="Arial Narrow"/>
                  <a:ea typeface="Arial Narrow"/>
                  <a:cs typeface="Arial Narrow"/>
                  <a:sym typeface="Arial Narrow"/>
                </a:defRPr>
              </a:pPr>
              <a:endParaRPr/>
            </a:p>
          </p:txBody>
        </p:sp>
        <p:sp>
          <p:nvSpPr>
            <p:cNvPr id="623" name="Shape 623"/>
            <p:cNvSpPr/>
            <p:nvPr/>
          </p:nvSpPr>
          <p:spPr>
            <a:xfrm>
              <a:off x="0" y="-1"/>
              <a:ext cx="2129203" cy="1285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0" algn="ctr"/>
              <a:r>
                <a:rPr sz="1400" u="sng">
                  <a:solidFill>
                    <a:srgbClr val="FFFFFF"/>
                  </a:solidFill>
                  <a:effectLst>
                    <a:outerShdw blurRad="38100" dist="38100" dir="2700000" rotWithShape="0">
                      <a:srgbClr val="000000"/>
                    </a:outerShdw>
                  </a:effectLst>
                  <a:latin typeface="Arial Narrow"/>
                  <a:ea typeface="Arial Narrow"/>
                  <a:cs typeface="Arial Narrow"/>
                  <a:sym typeface="Arial Narrow"/>
                </a:rPr>
                <a:t>Physical Layer Development</a:t>
              </a:r>
              <a:endParaRPr>
                <a:solidFill>
                  <a:srgbClr val="FFFFFF"/>
                </a:solidFill>
              </a:endParaRPr>
            </a:p>
            <a:p>
              <a:pPr lvl="0"/>
              <a:r>
                <a:rPr sz="1000" i="1">
                  <a:solidFill>
                    <a:srgbClr val="0000FF"/>
                  </a:solidFill>
                </a:rPr>
                <a:t>Develop physical layer components which have bandwidth guaranteed wire harness and connector at 1 to 10 Gbps followed by JasPar requirements and IEEE802.3 Stds. Create int’l standards in IEC and ISO.</a:t>
              </a:r>
            </a:p>
          </p:txBody>
        </p:sp>
      </p:grpSp>
      <p:grpSp>
        <p:nvGrpSpPr>
          <p:cNvPr id="627" name="Group 627"/>
          <p:cNvGrpSpPr/>
          <p:nvPr/>
        </p:nvGrpSpPr>
        <p:grpSpPr>
          <a:xfrm>
            <a:off x="6510704" y="3512370"/>
            <a:ext cx="2129204" cy="1516081"/>
            <a:chOff x="0" y="0"/>
            <a:chExt cx="2129202" cy="1516080"/>
          </a:xfrm>
        </p:grpSpPr>
        <p:sp>
          <p:nvSpPr>
            <p:cNvPr id="625" name="Shape 625"/>
            <p:cNvSpPr/>
            <p:nvPr/>
          </p:nvSpPr>
          <p:spPr>
            <a:xfrm>
              <a:off x="0" y="-1"/>
              <a:ext cx="2129203" cy="1516082"/>
            </a:xfrm>
            <a:prstGeom prst="rect">
              <a:avLst/>
            </a:prstGeom>
            <a:gradFill flip="none" rotWithShape="1">
              <a:gsLst>
                <a:gs pos="0">
                  <a:srgbClr val="39B7D8"/>
                </a:gs>
                <a:gs pos="100000">
                  <a:srgbClr val="A5E6FF"/>
                </a:gs>
              </a:gsLst>
              <a:lin ang="16200000" scaled="0"/>
            </a:gradFill>
            <a:ln w="9525" cap="flat">
              <a:solidFill>
                <a:srgbClr val="46AAC4"/>
              </a:solidFill>
              <a:prstDash val="solid"/>
              <a:bevel/>
            </a:ln>
            <a:effectLst>
              <a:outerShdw blurRad="38100" dist="23000" dir="5400000" rotWithShape="0">
                <a:srgbClr val="000000">
                  <a:alpha val="35000"/>
                </a:srgbClr>
              </a:outerShdw>
            </a:effectLst>
          </p:spPr>
          <p:txBody>
            <a:bodyPr wrap="square" lIns="0" tIns="0" rIns="0" bIns="0" numCol="1" anchor="t">
              <a:noAutofit/>
            </a:bodyPr>
            <a:lstStyle/>
            <a:p>
              <a:pPr lvl="0">
                <a:defRPr>
                  <a:solidFill>
                    <a:srgbClr val="FFFFFF"/>
                  </a:solidFill>
                </a:defRPr>
              </a:pPr>
              <a:endParaRPr/>
            </a:p>
          </p:txBody>
        </p:sp>
        <p:sp>
          <p:nvSpPr>
            <p:cNvPr id="626" name="Shape 626"/>
            <p:cNvSpPr/>
            <p:nvPr/>
          </p:nvSpPr>
          <p:spPr>
            <a:xfrm>
              <a:off x="0" y="-1"/>
              <a:ext cx="2129203" cy="12979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0" algn="ctr"/>
              <a:r>
                <a:rPr sz="1400" u="sng">
                  <a:solidFill>
                    <a:srgbClr val="FFFFFF"/>
                  </a:solidFill>
                  <a:effectLst>
                    <a:outerShdw blurRad="38100" dist="38100" dir="2700000" rotWithShape="0">
                      <a:srgbClr val="000000">
                        <a:alpha val="43137"/>
                      </a:srgbClr>
                    </a:outerShdw>
                  </a:effectLst>
                </a:rPr>
                <a:t>System Demonstration</a:t>
              </a:r>
              <a:endParaRPr>
                <a:solidFill>
                  <a:srgbClr val="FFFFFF"/>
                </a:solidFill>
              </a:endParaRPr>
            </a:p>
            <a:p>
              <a:pPr lvl="0"/>
              <a:r>
                <a:rPr sz="1000" i="1">
                  <a:solidFill>
                    <a:srgbClr val="0000FF"/>
                  </a:solidFill>
                </a:rPr>
                <a:t>In order to achieve higher reliability network system, demonstration of  BER 10</a:t>
              </a:r>
              <a:r>
                <a:rPr sz="1000" i="1" baseline="30000">
                  <a:solidFill>
                    <a:srgbClr val="0000FF"/>
                  </a:solidFill>
                </a:rPr>
                <a:t>-14</a:t>
              </a:r>
              <a:r>
                <a:rPr sz="1000" i="1">
                  <a:solidFill>
                    <a:srgbClr val="0000FF"/>
                  </a:solidFill>
                </a:rPr>
                <a:t> at 1 Gbps Ethernet for automotive is the key target. Such lower BER will be required for future autonomous driving system and ADAS.</a:t>
              </a:r>
            </a:p>
          </p:txBody>
        </p:sp>
      </p:grpSp>
      <p:grpSp>
        <p:nvGrpSpPr>
          <p:cNvPr id="630" name="Group 630"/>
          <p:cNvGrpSpPr/>
          <p:nvPr/>
        </p:nvGrpSpPr>
        <p:grpSpPr>
          <a:xfrm>
            <a:off x="4028342" y="5254626"/>
            <a:ext cx="2129204" cy="1505564"/>
            <a:chOff x="0" y="0"/>
            <a:chExt cx="2129202" cy="1505563"/>
          </a:xfrm>
        </p:grpSpPr>
        <p:sp>
          <p:nvSpPr>
            <p:cNvPr id="628" name="Shape 628"/>
            <p:cNvSpPr/>
            <p:nvPr/>
          </p:nvSpPr>
          <p:spPr>
            <a:xfrm>
              <a:off x="0" y="-1"/>
              <a:ext cx="2129203" cy="1505565"/>
            </a:xfrm>
            <a:prstGeom prst="rect">
              <a:avLst/>
            </a:prstGeom>
            <a:solidFill>
              <a:srgbClr val="F79646"/>
            </a:solidFill>
            <a:ln w="38100" cap="flat">
              <a:solidFill>
                <a:srgbClr val="FFFFFF"/>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lvl="0">
                <a:defRPr>
                  <a:solidFill>
                    <a:srgbClr val="FFFFFF"/>
                  </a:solidFill>
                </a:defRPr>
              </a:pPr>
              <a:endParaRPr/>
            </a:p>
          </p:txBody>
        </p:sp>
        <p:sp>
          <p:nvSpPr>
            <p:cNvPr id="629" name="Shape 629"/>
            <p:cNvSpPr/>
            <p:nvPr/>
          </p:nvSpPr>
          <p:spPr>
            <a:xfrm>
              <a:off x="0" y="-1"/>
              <a:ext cx="2129203" cy="1285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lvl="0" algn="ctr"/>
              <a:r>
                <a:rPr sz="1400" u="sng">
                  <a:effectLst>
                    <a:outerShdw blurRad="38100" dist="38100" dir="2700000" rotWithShape="0">
                      <a:srgbClr val="000000"/>
                    </a:outerShdw>
                  </a:effectLst>
                  <a:latin typeface="Arial Narrow"/>
                  <a:ea typeface="Arial Narrow"/>
                  <a:cs typeface="Arial Narrow"/>
                  <a:sym typeface="Arial Narrow"/>
                </a:rPr>
                <a:t>Promotion of Int’l Std.</a:t>
              </a:r>
              <a:endParaRPr>
                <a:solidFill>
                  <a:srgbClr val="FFFFFF"/>
                </a:solidFill>
              </a:endParaRPr>
            </a:p>
            <a:p>
              <a:pPr lvl="0"/>
              <a:r>
                <a:rPr sz="1100" i="1"/>
                <a:t>De jure standards, IEC/ISO/IEEE, are required instead of traditional de-facto and OEM standards. Achieve low cost network systems with the use of international standardized components and systems.</a:t>
              </a:r>
            </a:p>
          </p:txBody>
        </p:sp>
      </p:grpSp>
      <p:grpSp>
        <p:nvGrpSpPr>
          <p:cNvPr id="633" name="Group 633"/>
          <p:cNvGrpSpPr/>
          <p:nvPr/>
        </p:nvGrpSpPr>
        <p:grpSpPr>
          <a:xfrm>
            <a:off x="1545981" y="1880419"/>
            <a:ext cx="2130670" cy="577851"/>
            <a:chOff x="0" y="0"/>
            <a:chExt cx="2130668" cy="577850"/>
          </a:xfrm>
        </p:grpSpPr>
        <p:sp>
          <p:nvSpPr>
            <p:cNvPr id="631" name="Shape 631"/>
            <p:cNvSpPr/>
            <p:nvPr/>
          </p:nvSpPr>
          <p:spPr>
            <a:xfrm>
              <a:off x="0" y="0"/>
              <a:ext cx="2130669" cy="577850"/>
            </a:xfrm>
            <a:prstGeom prst="roundRect">
              <a:avLst>
                <a:gd name="adj" fmla="val 16667"/>
              </a:avLst>
            </a:prstGeom>
            <a:gradFill flip="none" rotWithShape="1">
              <a:gsLst>
                <a:gs pos="0">
                  <a:srgbClr val="F18C55"/>
                </a:gs>
                <a:gs pos="50000">
                  <a:srgbClr val="F67B28"/>
                </a:gs>
                <a:gs pos="100000">
                  <a:srgbClr val="E56B17"/>
                </a:gs>
              </a:gsLst>
              <a:lin ang="5400000" scaled="0"/>
            </a:gradFill>
            <a:ln w="12700" cap="flat">
              <a:noFill/>
              <a:miter lim="400000"/>
            </a:ln>
            <a:effectLst>
              <a:outerShdw blurRad="63500" dist="19050" dir="5400000" rotWithShape="0">
                <a:srgbClr val="000000">
                  <a:alpha val="62999"/>
                </a:srgbClr>
              </a:outerShdw>
            </a:effectLst>
          </p:spPr>
          <p:txBody>
            <a:bodyPr wrap="square" lIns="0" tIns="0" rIns="0" bIns="0" numCol="1" anchor="ctr">
              <a:noAutofit/>
            </a:bodyPr>
            <a:lstStyle/>
            <a:p>
              <a:pPr lvl="0" algn="ctr">
                <a:defRPr sz="1200">
                  <a:solidFill>
                    <a:srgbClr val="FFFFFF"/>
                  </a:solidFill>
                </a:defRPr>
              </a:pPr>
              <a:endParaRPr/>
            </a:p>
          </p:txBody>
        </p:sp>
        <p:sp>
          <p:nvSpPr>
            <p:cNvPr id="632" name="Shape 632"/>
            <p:cNvSpPr/>
            <p:nvPr/>
          </p:nvSpPr>
          <p:spPr>
            <a:xfrm>
              <a:off x="28207" y="65404"/>
              <a:ext cx="2074255"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a:defRPr sz="1200">
                  <a:solidFill>
                    <a:srgbClr val="FFFFFF"/>
                  </a:solidFill>
                </a:defRPr>
              </a:lvl1pPr>
            </a:lstStyle>
            <a:p>
              <a:pPr lvl="0">
                <a:defRPr sz="1800">
                  <a:solidFill>
                    <a:srgbClr val="000000"/>
                  </a:solidFill>
                </a:defRPr>
              </a:pPr>
              <a:r>
                <a:rPr sz="1200">
                  <a:solidFill>
                    <a:srgbClr val="FFFFFF"/>
                  </a:solidFill>
                </a:rPr>
                <a:t>No simulation tools of the system design for O-GEAR</a:t>
              </a:r>
            </a:p>
          </p:txBody>
        </p:sp>
      </p:grpSp>
      <p:grpSp>
        <p:nvGrpSpPr>
          <p:cNvPr id="636" name="Group 636"/>
          <p:cNvGrpSpPr/>
          <p:nvPr/>
        </p:nvGrpSpPr>
        <p:grpSpPr>
          <a:xfrm>
            <a:off x="4028342" y="1848987"/>
            <a:ext cx="2129204" cy="624841"/>
            <a:chOff x="0" y="0"/>
            <a:chExt cx="2129202" cy="624840"/>
          </a:xfrm>
        </p:grpSpPr>
        <p:sp>
          <p:nvSpPr>
            <p:cNvPr id="634" name="Shape 634"/>
            <p:cNvSpPr/>
            <p:nvPr/>
          </p:nvSpPr>
          <p:spPr>
            <a:xfrm>
              <a:off x="0" y="23494"/>
              <a:ext cx="2129203" cy="577851"/>
            </a:xfrm>
            <a:prstGeom prst="roundRect">
              <a:avLst>
                <a:gd name="adj" fmla="val 16667"/>
              </a:avLst>
            </a:prstGeom>
            <a:gradFill flip="none" rotWithShape="1">
              <a:gsLst>
                <a:gs pos="0">
                  <a:srgbClr val="F18C55"/>
                </a:gs>
                <a:gs pos="50000">
                  <a:srgbClr val="F67B28"/>
                </a:gs>
                <a:gs pos="100000">
                  <a:srgbClr val="E56B17"/>
                </a:gs>
              </a:gsLst>
              <a:lin ang="5400000" scaled="0"/>
            </a:gradFill>
            <a:ln w="12700" cap="flat">
              <a:noFill/>
              <a:miter lim="400000"/>
            </a:ln>
            <a:effectLst>
              <a:outerShdw blurRad="63500" dist="19050" dir="5400000" rotWithShape="0">
                <a:srgbClr val="000000">
                  <a:alpha val="62999"/>
                </a:srgbClr>
              </a:outerShdw>
            </a:effectLst>
          </p:spPr>
          <p:txBody>
            <a:bodyPr wrap="square" lIns="0" tIns="0" rIns="0" bIns="0" numCol="1" anchor="ctr">
              <a:noAutofit/>
            </a:bodyPr>
            <a:lstStyle/>
            <a:p>
              <a:pPr lvl="0" algn="ctr">
                <a:defRPr sz="1200">
                  <a:solidFill>
                    <a:srgbClr val="FFFFFF"/>
                  </a:solidFill>
                </a:defRPr>
              </a:pPr>
              <a:endParaRPr/>
            </a:p>
          </p:txBody>
        </p:sp>
        <p:sp>
          <p:nvSpPr>
            <p:cNvPr id="635" name="Shape 635"/>
            <p:cNvSpPr/>
            <p:nvPr/>
          </p:nvSpPr>
          <p:spPr>
            <a:xfrm>
              <a:off x="28207" y="0"/>
              <a:ext cx="2072789" cy="624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a:defRPr sz="1200">
                  <a:solidFill>
                    <a:srgbClr val="FFFFFF"/>
                  </a:solidFill>
                </a:defRPr>
              </a:lvl1pPr>
            </a:lstStyle>
            <a:p>
              <a:pPr lvl="0">
                <a:defRPr sz="1800">
                  <a:solidFill>
                    <a:srgbClr val="000000"/>
                  </a:solidFill>
                </a:defRPr>
              </a:pPr>
              <a:r>
                <a:rPr sz="1200">
                  <a:solidFill>
                    <a:srgbClr val="FFFFFF"/>
                  </a:solidFill>
                </a:rPr>
                <a:t>No bandwidth guaranteed harness and connectors in high speed, 1 Gpbs - 10 Gbps</a:t>
              </a:r>
            </a:p>
          </p:txBody>
        </p:sp>
      </p:grpSp>
      <p:grpSp>
        <p:nvGrpSpPr>
          <p:cNvPr id="639" name="Group 639"/>
          <p:cNvGrpSpPr/>
          <p:nvPr/>
        </p:nvGrpSpPr>
        <p:grpSpPr>
          <a:xfrm>
            <a:off x="6510704" y="1856924"/>
            <a:ext cx="2129204" cy="624841"/>
            <a:chOff x="0" y="0"/>
            <a:chExt cx="2129202" cy="624840"/>
          </a:xfrm>
        </p:grpSpPr>
        <p:sp>
          <p:nvSpPr>
            <p:cNvPr id="637" name="Shape 637"/>
            <p:cNvSpPr/>
            <p:nvPr/>
          </p:nvSpPr>
          <p:spPr>
            <a:xfrm>
              <a:off x="0" y="23494"/>
              <a:ext cx="2129203" cy="577851"/>
            </a:xfrm>
            <a:prstGeom prst="roundRect">
              <a:avLst>
                <a:gd name="adj" fmla="val 16667"/>
              </a:avLst>
            </a:prstGeom>
            <a:gradFill flip="none" rotWithShape="1">
              <a:gsLst>
                <a:gs pos="0">
                  <a:srgbClr val="F18C55"/>
                </a:gs>
                <a:gs pos="50000">
                  <a:srgbClr val="F67B28"/>
                </a:gs>
                <a:gs pos="100000">
                  <a:srgbClr val="E56B17"/>
                </a:gs>
              </a:gsLst>
              <a:lin ang="5400000" scaled="0"/>
            </a:gradFill>
            <a:ln w="12700" cap="flat">
              <a:noFill/>
              <a:miter lim="400000"/>
            </a:ln>
            <a:effectLst>
              <a:outerShdw blurRad="63500" dist="19050" dir="5400000" rotWithShape="0">
                <a:srgbClr val="000000">
                  <a:alpha val="62999"/>
                </a:srgbClr>
              </a:outerShdw>
            </a:effectLst>
          </p:spPr>
          <p:txBody>
            <a:bodyPr wrap="square" lIns="0" tIns="0" rIns="0" bIns="0" numCol="1" anchor="ctr">
              <a:noAutofit/>
            </a:bodyPr>
            <a:lstStyle/>
            <a:p>
              <a:pPr lvl="0" algn="ctr"/>
              <a:endParaRPr/>
            </a:p>
          </p:txBody>
        </p:sp>
        <p:sp>
          <p:nvSpPr>
            <p:cNvPr id="638" name="Shape 638"/>
            <p:cNvSpPr/>
            <p:nvPr/>
          </p:nvSpPr>
          <p:spPr>
            <a:xfrm>
              <a:off x="28207" y="0"/>
              <a:ext cx="2072789" cy="624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a:r>
                <a:rPr sz="1200">
                  <a:solidFill>
                    <a:srgbClr val="FFFFFF"/>
                  </a:solidFill>
                </a:rPr>
                <a:t>Required reliable system which target is similar to FlexRay, BER 10</a:t>
              </a:r>
              <a:r>
                <a:rPr sz="1200" baseline="30000">
                  <a:solidFill>
                    <a:srgbClr val="FFFFFF"/>
                  </a:solidFill>
                </a:rPr>
                <a:t>-12</a:t>
              </a:r>
              <a:r>
                <a:rPr sz="1200">
                  <a:solidFill>
                    <a:srgbClr val="FFFFFF"/>
                  </a:solidFill>
                </a:rPr>
                <a:t>@10 Mbps</a:t>
              </a:r>
            </a:p>
          </p:txBody>
        </p:sp>
      </p:grpSp>
      <p:sp>
        <p:nvSpPr>
          <p:cNvPr id="664" name="Shape 664"/>
          <p:cNvSpPr/>
          <p:nvPr/>
        </p:nvSpPr>
        <p:spPr>
          <a:xfrm>
            <a:off x="3681566" y="4270410"/>
            <a:ext cx="342015" cy="1"/>
          </a:xfrm>
          <a:custGeom>
            <a:avLst/>
            <a:gdLst/>
            <a:ahLst/>
            <a:cxnLst>
              <a:cxn ang="0">
                <a:pos x="wd2" y="hd2"/>
              </a:cxn>
              <a:cxn ang="5400000">
                <a:pos x="wd2" y="hd2"/>
              </a:cxn>
              <a:cxn ang="10800000">
                <a:pos x="wd2" y="hd2"/>
              </a:cxn>
              <a:cxn ang="16200000">
                <a:pos x="wd2" y="hd2"/>
              </a:cxn>
            </a:cxnLst>
            <a:rect l="0" t="0" r="r" b="b"/>
            <a:pathLst>
              <a:path w="21600" extrusionOk="0">
                <a:moveTo>
                  <a:pt x="0" y="0"/>
                </a:moveTo>
                <a:cubicBezTo>
                  <a:pt x="7200" y="0"/>
                  <a:pt x="14400" y="0"/>
                  <a:pt x="21600" y="0"/>
                </a:cubicBezTo>
              </a:path>
            </a:pathLst>
          </a:custGeom>
          <a:ln>
            <a:solidFill>
              <a:srgbClr val="46AAC4"/>
            </a:solidFill>
            <a:headEnd type="triangle" w="med" len="med"/>
            <a:tailEnd type="triangle" w="med" len="med"/>
          </a:ln>
        </p:spPr>
        <p:txBody>
          <a:bodyPr/>
          <a:lstStyle/>
          <a:p>
            <a:pPr lvl="0"/>
            <a:endParaRPr/>
          </a:p>
        </p:txBody>
      </p:sp>
      <p:sp>
        <p:nvSpPr>
          <p:cNvPr id="665" name="Shape 665"/>
          <p:cNvSpPr/>
          <p:nvPr/>
        </p:nvSpPr>
        <p:spPr>
          <a:xfrm>
            <a:off x="6162339" y="4270410"/>
            <a:ext cx="343604" cy="1"/>
          </a:xfrm>
          <a:custGeom>
            <a:avLst/>
            <a:gdLst/>
            <a:ahLst/>
            <a:cxnLst>
              <a:cxn ang="0">
                <a:pos x="wd2" y="hd2"/>
              </a:cxn>
              <a:cxn ang="5400000">
                <a:pos x="wd2" y="hd2"/>
              </a:cxn>
              <a:cxn ang="10800000">
                <a:pos x="wd2" y="hd2"/>
              </a:cxn>
              <a:cxn ang="16200000">
                <a:pos x="wd2" y="hd2"/>
              </a:cxn>
            </a:cxnLst>
            <a:rect l="0" t="0" r="r" b="b"/>
            <a:pathLst>
              <a:path w="21600" extrusionOk="0">
                <a:moveTo>
                  <a:pt x="0" y="0"/>
                </a:moveTo>
                <a:cubicBezTo>
                  <a:pt x="7200" y="0"/>
                  <a:pt x="14400" y="0"/>
                  <a:pt x="21600" y="0"/>
                </a:cubicBezTo>
              </a:path>
            </a:pathLst>
          </a:custGeom>
          <a:ln>
            <a:solidFill>
              <a:srgbClr val="46AAC4"/>
            </a:solidFill>
            <a:headEnd type="triangle" w="med" len="med"/>
            <a:tailEnd type="triangle" w="med" len="med"/>
          </a:ln>
        </p:spPr>
        <p:txBody>
          <a:bodyPr/>
          <a:lstStyle/>
          <a:p>
            <a:pPr lvl="0"/>
            <a:endParaRPr/>
          </a:p>
        </p:txBody>
      </p:sp>
      <p:sp>
        <p:nvSpPr>
          <p:cNvPr id="666" name="Shape 666"/>
          <p:cNvSpPr/>
          <p:nvPr/>
        </p:nvSpPr>
        <p:spPr>
          <a:xfrm>
            <a:off x="2611316" y="2458269"/>
            <a:ext cx="1" cy="10493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7200"/>
                  <a:pt x="14400" y="14400"/>
                  <a:pt x="21600" y="21600"/>
                </a:cubicBezTo>
              </a:path>
            </a:pathLst>
          </a:custGeom>
          <a:ln w="38100">
            <a:solidFill>
              <a:srgbClr val="4F81BD"/>
            </a:solidFill>
            <a:tailEnd type="triangle" w="med" len="med"/>
          </a:ln>
        </p:spPr>
        <p:txBody>
          <a:bodyPr/>
          <a:lstStyle/>
          <a:p>
            <a:pPr lvl="0"/>
            <a:endParaRPr/>
          </a:p>
        </p:txBody>
      </p:sp>
      <p:sp>
        <p:nvSpPr>
          <p:cNvPr id="667" name="Shape 667"/>
          <p:cNvSpPr/>
          <p:nvPr/>
        </p:nvSpPr>
        <p:spPr>
          <a:xfrm>
            <a:off x="5092944" y="2473668"/>
            <a:ext cx="1" cy="10339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7200"/>
                  <a:pt x="14400" y="14400"/>
                  <a:pt x="21600" y="21600"/>
                </a:cubicBezTo>
              </a:path>
            </a:pathLst>
          </a:custGeom>
          <a:ln w="38100">
            <a:solidFill>
              <a:srgbClr val="4A7EBB"/>
            </a:solidFill>
            <a:tailEnd type="triangle" w="med" len="med"/>
          </a:ln>
        </p:spPr>
        <p:txBody>
          <a:bodyPr/>
          <a:lstStyle/>
          <a:p>
            <a:pPr lvl="0"/>
            <a:endParaRPr/>
          </a:p>
        </p:txBody>
      </p:sp>
      <p:sp>
        <p:nvSpPr>
          <p:cNvPr id="668" name="Shape 668"/>
          <p:cNvSpPr/>
          <p:nvPr/>
        </p:nvSpPr>
        <p:spPr>
          <a:xfrm>
            <a:off x="7575306" y="2481606"/>
            <a:ext cx="1" cy="10260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7200"/>
                  <a:pt x="14400" y="14400"/>
                  <a:pt x="21600" y="21600"/>
                </a:cubicBezTo>
              </a:path>
            </a:pathLst>
          </a:custGeom>
          <a:ln w="38100">
            <a:solidFill>
              <a:srgbClr val="4A7EBB"/>
            </a:solidFill>
            <a:tailEnd type="triangle" w="med" len="med"/>
          </a:ln>
        </p:spPr>
        <p:txBody>
          <a:bodyPr/>
          <a:lstStyle/>
          <a:p>
            <a:pPr lvl="0"/>
            <a:endParaRPr/>
          </a:p>
        </p:txBody>
      </p:sp>
      <p:sp>
        <p:nvSpPr>
          <p:cNvPr id="669" name="Shape 669"/>
          <p:cNvSpPr/>
          <p:nvPr/>
        </p:nvSpPr>
        <p:spPr>
          <a:xfrm>
            <a:off x="3681566" y="5019523"/>
            <a:ext cx="331088" cy="2317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7200"/>
                  <a:pt x="14400" y="14400"/>
                  <a:pt x="21600" y="21600"/>
                </a:cubicBezTo>
              </a:path>
            </a:pathLst>
          </a:custGeom>
          <a:ln w="38100">
            <a:solidFill>
              <a:srgbClr val="4A7EBB"/>
            </a:solidFill>
            <a:tailEnd type="triangle" w="med" len="med"/>
          </a:ln>
        </p:spPr>
        <p:txBody>
          <a:bodyPr/>
          <a:lstStyle/>
          <a:p>
            <a:pPr lvl="0"/>
            <a:endParaRPr/>
          </a:p>
        </p:txBody>
      </p:sp>
      <p:sp>
        <p:nvSpPr>
          <p:cNvPr id="670" name="Shape 670"/>
          <p:cNvSpPr/>
          <p:nvPr/>
        </p:nvSpPr>
        <p:spPr>
          <a:xfrm>
            <a:off x="5092944" y="5033195"/>
            <a:ext cx="1" cy="202382"/>
          </a:xfrm>
          <a:custGeom>
            <a:avLst/>
            <a:gdLst/>
            <a:ahLst/>
            <a:cxnLst>
              <a:cxn ang="0">
                <a:pos x="wd2" y="hd2"/>
              </a:cxn>
              <a:cxn ang="5400000">
                <a:pos x="wd2" y="hd2"/>
              </a:cxn>
              <a:cxn ang="10800000">
                <a:pos x="wd2" y="hd2"/>
              </a:cxn>
              <a:cxn ang="16200000">
                <a:pos x="wd2" y="hd2"/>
              </a:cxn>
            </a:cxnLst>
            <a:rect l="0" t="0" r="r" b="b"/>
            <a:pathLst>
              <a:path h="21600" extrusionOk="0">
                <a:moveTo>
                  <a:pt x="0" y="0"/>
                </a:moveTo>
                <a:cubicBezTo>
                  <a:pt x="0" y="7200"/>
                  <a:pt x="0" y="14400"/>
                  <a:pt x="0" y="21600"/>
                </a:cubicBezTo>
              </a:path>
            </a:pathLst>
          </a:custGeom>
          <a:ln w="38100">
            <a:solidFill>
              <a:srgbClr val="4A7EBB"/>
            </a:solidFill>
            <a:tailEnd type="triangle" w="med" len="med"/>
          </a:ln>
        </p:spPr>
        <p:txBody>
          <a:bodyPr/>
          <a:lstStyle/>
          <a:p>
            <a:pPr lvl="0"/>
            <a:endParaRPr/>
          </a:p>
        </p:txBody>
      </p:sp>
      <p:sp>
        <p:nvSpPr>
          <p:cNvPr id="671" name="Shape 671"/>
          <p:cNvSpPr/>
          <p:nvPr/>
        </p:nvSpPr>
        <p:spPr>
          <a:xfrm>
            <a:off x="6173385" y="5018682"/>
            <a:ext cx="332558" cy="2327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00" y="7200"/>
                  <a:pt x="7200" y="14400"/>
                  <a:pt x="0" y="21600"/>
                </a:cubicBezTo>
              </a:path>
            </a:pathLst>
          </a:custGeom>
          <a:ln w="38100">
            <a:solidFill>
              <a:srgbClr val="4A7EBB"/>
            </a:solidFill>
            <a:tailEnd type="triangle" w="med" len="med"/>
          </a:ln>
        </p:spPr>
        <p:txBody>
          <a:bodyPr/>
          <a:lstStyle/>
          <a:p>
            <a:pPr lvl="0"/>
            <a:endParaRPr/>
          </a:p>
        </p:txBody>
      </p:sp>
      <p:grpSp>
        <p:nvGrpSpPr>
          <p:cNvPr id="650" name="Group 650"/>
          <p:cNvGrpSpPr/>
          <p:nvPr/>
        </p:nvGrpSpPr>
        <p:grpSpPr>
          <a:xfrm>
            <a:off x="1521069" y="2682107"/>
            <a:ext cx="2129204" cy="504826"/>
            <a:chOff x="0" y="0"/>
            <a:chExt cx="2129203" cy="504825"/>
          </a:xfrm>
        </p:grpSpPr>
        <p:sp>
          <p:nvSpPr>
            <p:cNvPr id="648" name="Shape 648"/>
            <p:cNvSpPr/>
            <p:nvPr/>
          </p:nvSpPr>
          <p:spPr>
            <a:xfrm>
              <a:off x="0" y="0"/>
              <a:ext cx="2129204" cy="504825"/>
            </a:xfrm>
            <a:prstGeom prst="rect">
              <a:avLst/>
            </a:prstGeom>
            <a:solidFill>
              <a:srgbClr val="FFFFFF"/>
            </a:solidFill>
            <a:ln w="9525" cap="flat">
              <a:solidFill>
                <a:srgbClr val="000000"/>
              </a:solidFill>
              <a:prstDash val="solid"/>
              <a:miter lim="800000"/>
            </a:ln>
            <a:effectLst>
              <a:outerShdw blurRad="63500" dist="19050" dir="5400000" rotWithShape="0">
                <a:srgbClr val="000000">
                  <a:alpha val="62999"/>
                </a:srgbClr>
              </a:outerShdw>
            </a:effectLst>
          </p:spPr>
          <p:txBody>
            <a:bodyPr wrap="square" lIns="0" tIns="0" rIns="0" bIns="0" numCol="1" anchor="ctr">
              <a:noAutofit/>
            </a:bodyPr>
            <a:lstStyle/>
            <a:p>
              <a:pPr lvl="0" algn="ctr"/>
              <a:endParaRPr/>
            </a:p>
          </p:txBody>
        </p:sp>
        <p:sp>
          <p:nvSpPr>
            <p:cNvPr id="649" name="Shape 649"/>
            <p:cNvSpPr/>
            <p:nvPr/>
          </p:nvSpPr>
          <p:spPr>
            <a:xfrm>
              <a:off x="0" y="117792"/>
              <a:ext cx="2129204"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a:defRPr sz="1200">
                  <a:solidFill>
                    <a:srgbClr val="002060"/>
                  </a:solidFill>
                  <a:latin typeface="Arial Narrow"/>
                  <a:ea typeface="Arial Narrow"/>
                  <a:cs typeface="Arial Narrow"/>
                  <a:sym typeface="Arial Narrow"/>
                </a:defRPr>
              </a:lvl1pPr>
            </a:lstStyle>
            <a:p>
              <a:pPr lvl="0">
                <a:defRPr sz="1800">
                  <a:solidFill>
                    <a:srgbClr val="000000"/>
                  </a:solidFill>
                </a:defRPr>
              </a:pPr>
              <a:r>
                <a:rPr sz="1200">
                  <a:solidFill>
                    <a:srgbClr val="002060"/>
                  </a:solidFill>
                </a:rPr>
                <a:t>Toyota Central R&amp;D Labs.</a:t>
              </a:r>
            </a:p>
          </p:txBody>
        </p:sp>
      </p:grpSp>
      <p:sp>
        <p:nvSpPr>
          <p:cNvPr id="651" name="Shape 651"/>
          <p:cNvSpPr/>
          <p:nvPr/>
        </p:nvSpPr>
        <p:spPr>
          <a:xfrm>
            <a:off x="298164" y="2788471"/>
            <a:ext cx="562568"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002060"/>
                </a:solidFill>
                <a:latin typeface="Arial Narrow"/>
                <a:ea typeface="Arial Narrow"/>
                <a:cs typeface="Arial Narrow"/>
                <a:sym typeface="Arial Narrow"/>
              </a:defRPr>
            </a:lvl1pPr>
          </a:lstStyle>
          <a:p>
            <a:pPr lvl="0">
              <a:defRPr>
                <a:solidFill>
                  <a:srgbClr val="000000"/>
                </a:solidFill>
              </a:defRPr>
            </a:pPr>
            <a:r>
              <a:rPr>
                <a:solidFill>
                  <a:srgbClr val="002060"/>
                </a:solidFill>
              </a:rPr>
              <a:t>Team</a:t>
            </a:r>
          </a:p>
        </p:txBody>
      </p:sp>
      <p:sp>
        <p:nvSpPr>
          <p:cNvPr id="653" name="Shape 653"/>
          <p:cNvSpPr/>
          <p:nvPr/>
        </p:nvSpPr>
        <p:spPr>
          <a:xfrm>
            <a:off x="6773007" y="5607415"/>
            <a:ext cx="1541353" cy="830997"/>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lgn="ctr">
              <a:defRPr sz="1200" b="1">
                <a:solidFill>
                  <a:srgbClr val="ED7D31"/>
                </a:solidFill>
                <a:latin typeface="Arial Black"/>
                <a:ea typeface="Arial Black"/>
                <a:cs typeface="Arial Black"/>
                <a:sym typeface="Arial Black"/>
              </a:defRPr>
            </a:lvl1pPr>
          </a:lstStyle>
          <a:p>
            <a:pPr lvl="0">
              <a:defRPr sz="1800" b="0">
                <a:solidFill>
                  <a:srgbClr val="000000"/>
                </a:solidFill>
              </a:defRPr>
            </a:pPr>
            <a:r>
              <a:rPr sz="1600" b="1" dirty="0">
                <a:solidFill>
                  <a:srgbClr val="ED7D31"/>
                </a:solidFill>
              </a:rPr>
              <a:t>Sponsored by METI Japan</a:t>
            </a:r>
          </a:p>
        </p:txBody>
      </p:sp>
      <p:grpSp>
        <p:nvGrpSpPr>
          <p:cNvPr id="656" name="Group 656"/>
          <p:cNvGrpSpPr/>
          <p:nvPr/>
        </p:nvGrpSpPr>
        <p:grpSpPr>
          <a:xfrm>
            <a:off x="4019551" y="2682107"/>
            <a:ext cx="2129204" cy="504826"/>
            <a:chOff x="0" y="0"/>
            <a:chExt cx="2129202" cy="504825"/>
          </a:xfrm>
        </p:grpSpPr>
        <p:sp>
          <p:nvSpPr>
            <p:cNvPr id="654" name="Shape 654"/>
            <p:cNvSpPr/>
            <p:nvPr/>
          </p:nvSpPr>
          <p:spPr>
            <a:xfrm>
              <a:off x="0" y="0"/>
              <a:ext cx="2129203" cy="504825"/>
            </a:xfrm>
            <a:prstGeom prst="rect">
              <a:avLst/>
            </a:prstGeom>
            <a:solidFill>
              <a:srgbClr val="FFFFFF"/>
            </a:solidFill>
            <a:ln w="9525" cap="flat">
              <a:solidFill>
                <a:srgbClr val="000000"/>
              </a:solidFill>
              <a:prstDash val="solid"/>
              <a:miter lim="800000"/>
            </a:ln>
            <a:effectLst>
              <a:outerShdw blurRad="63500" dist="19050" dir="5400000" rotWithShape="0">
                <a:srgbClr val="000000">
                  <a:alpha val="62999"/>
                </a:srgbClr>
              </a:outerShdw>
            </a:effectLst>
          </p:spPr>
          <p:txBody>
            <a:bodyPr wrap="square" lIns="0" tIns="0" rIns="0" bIns="0" numCol="1" anchor="ctr">
              <a:noAutofit/>
            </a:bodyPr>
            <a:lstStyle/>
            <a:p>
              <a:pPr lvl="0" algn="ctr"/>
              <a:endParaRPr/>
            </a:p>
          </p:txBody>
        </p:sp>
        <p:sp>
          <p:nvSpPr>
            <p:cNvPr id="655" name="Shape 655"/>
            <p:cNvSpPr/>
            <p:nvPr/>
          </p:nvSpPr>
          <p:spPr>
            <a:xfrm>
              <a:off x="0" y="28892"/>
              <a:ext cx="2129203"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a:r>
                <a:rPr sz="1200">
                  <a:solidFill>
                    <a:srgbClr val="002060"/>
                  </a:solidFill>
                  <a:latin typeface="Arial Narrow"/>
                  <a:ea typeface="Arial Narrow"/>
                  <a:cs typeface="Arial Narrow"/>
                  <a:sym typeface="Arial Narrow"/>
                </a:rPr>
                <a:t>Utsunomiya University</a:t>
              </a:r>
            </a:p>
            <a:p>
              <a:pPr lvl="0" algn="ctr"/>
              <a:r>
                <a:rPr sz="1200">
                  <a:solidFill>
                    <a:srgbClr val="002060"/>
                  </a:solidFill>
                  <a:latin typeface="Arial Narrow"/>
                  <a:ea typeface="Arial Narrow"/>
                  <a:cs typeface="Arial Narrow"/>
                  <a:sym typeface="Arial Narrow"/>
                </a:rPr>
                <a:t>5 companies </a:t>
              </a:r>
            </a:p>
          </p:txBody>
        </p:sp>
      </p:grpSp>
      <p:grpSp>
        <p:nvGrpSpPr>
          <p:cNvPr id="659" name="Group 659"/>
          <p:cNvGrpSpPr/>
          <p:nvPr/>
        </p:nvGrpSpPr>
        <p:grpSpPr>
          <a:xfrm>
            <a:off x="6519496" y="2682107"/>
            <a:ext cx="2129204" cy="504826"/>
            <a:chOff x="0" y="0"/>
            <a:chExt cx="2129202" cy="504825"/>
          </a:xfrm>
        </p:grpSpPr>
        <p:sp>
          <p:nvSpPr>
            <p:cNvPr id="657" name="Shape 657"/>
            <p:cNvSpPr/>
            <p:nvPr/>
          </p:nvSpPr>
          <p:spPr>
            <a:xfrm>
              <a:off x="0" y="0"/>
              <a:ext cx="2129203" cy="504825"/>
            </a:xfrm>
            <a:prstGeom prst="rect">
              <a:avLst/>
            </a:prstGeom>
            <a:solidFill>
              <a:srgbClr val="FFFFFF"/>
            </a:solidFill>
            <a:ln w="9525" cap="flat">
              <a:solidFill>
                <a:srgbClr val="000000"/>
              </a:solidFill>
              <a:prstDash val="solid"/>
              <a:miter lim="800000"/>
            </a:ln>
            <a:effectLst>
              <a:outerShdw blurRad="63500" dist="19050" dir="5400000" rotWithShape="0">
                <a:srgbClr val="000000">
                  <a:alpha val="62999"/>
                </a:srgbClr>
              </a:outerShdw>
            </a:effectLst>
          </p:spPr>
          <p:txBody>
            <a:bodyPr wrap="square" lIns="0" tIns="0" rIns="0" bIns="0" numCol="1" anchor="ctr">
              <a:noAutofit/>
            </a:bodyPr>
            <a:lstStyle/>
            <a:p>
              <a:pPr lvl="0" algn="ctr"/>
              <a:endParaRPr/>
            </a:p>
          </p:txBody>
        </p:sp>
        <p:sp>
          <p:nvSpPr>
            <p:cNvPr id="658" name="Shape 658"/>
            <p:cNvSpPr/>
            <p:nvPr/>
          </p:nvSpPr>
          <p:spPr>
            <a:xfrm>
              <a:off x="0" y="28892"/>
              <a:ext cx="2129203"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a:r>
                <a:rPr sz="1200">
                  <a:solidFill>
                    <a:srgbClr val="002060"/>
                  </a:solidFill>
                  <a:latin typeface="Arial Narrow"/>
                  <a:ea typeface="Arial Narrow"/>
                  <a:cs typeface="Arial Narrow"/>
                  <a:sym typeface="Arial Narrow"/>
                </a:rPr>
                <a:t>AIST (a national institute)</a:t>
              </a:r>
            </a:p>
            <a:p>
              <a:pPr lvl="0" algn="ctr"/>
              <a:r>
                <a:rPr sz="1200">
                  <a:solidFill>
                    <a:srgbClr val="002060"/>
                  </a:solidFill>
                  <a:latin typeface="Arial Narrow"/>
                  <a:ea typeface="Arial Narrow"/>
                  <a:cs typeface="Arial Narrow"/>
                  <a:sym typeface="Arial Narrow"/>
                </a:rPr>
                <a:t>6 companies </a:t>
              </a:r>
            </a:p>
          </p:txBody>
        </p:sp>
      </p:grpSp>
      <p:sp>
        <p:nvSpPr>
          <p:cNvPr id="660" name="Shape 660"/>
          <p:cNvSpPr/>
          <p:nvPr/>
        </p:nvSpPr>
        <p:spPr>
          <a:xfrm>
            <a:off x="628650" y="1460500"/>
            <a:ext cx="2377082" cy="28882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solidFill>
                  <a:srgbClr val="00B0F0"/>
                </a:solidFill>
                <a:latin typeface="Arial"/>
                <a:ea typeface="Arial"/>
                <a:cs typeface="Arial"/>
                <a:sym typeface="Arial"/>
              </a:defRPr>
            </a:lvl1pPr>
          </a:lstStyle>
          <a:p>
            <a:pPr lvl="0">
              <a:defRPr sz="1800">
                <a:solidFill>
                  <a:srgbClr val="000000"/>
                </a:solidFill>
              </a:defRPr>
            </a:pPr>
            <a:r>
              <a:rPr sz="1400">
                <a:solidFill>
                  <a:srgbClr val="00B0F0"/>
                </a:solidFill>
              </a:rPr>
              <a:t>From Oct. 2014 to Mar. 2017</a:t>
            </a:r>
          </a:p>
        </p:txBody>
      </p:sp>
      <p:pic>
        <p:nvPicPr>
          <p:cNvPr id="661" name="image50.png"/>
          <p:cNvPicPr/>
          <p:nvPr/>
        </p:nvPicPr>
        <p:blipFill>
          <a:blip r:embed="rId2">
            <a:extLst/>
          </a:blip>
          <a:stretch>
            <a:fillRect/>
          </a:stretch>
        </p:blipFill>
        <p:spPr>
          <a:xfrm>
            <a:off x="7398418" y="98425"/>
            <a:ext cx="1601976" cy="799514"/>
          </a:xfrm>
          <a:prstGeom prst="rect">
            <a:avLst/>
          </a:prstGeom>
          <a:ln w="12700">
            <a:miter lim="400000"/>
          </a:ln>
        </p:spPr>
      </p:pic>
      <p:sp>
        <p:nvSpPr>
          <p:cNvPr id="663" name="Shape 66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53</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Shape 673"/>
          <p:cNvSpPr>
            <a:spLocks noGrp="1"/>
          </p:cNvSpPr>
          <p:nvPr>
            <p:ph type="title"/>
          </p:nvPr>
        </p:nvSpPr>
        <p:spPr>
          <a:prstGeom prst="rect">
            <a:avLst/>
          </a:prstGeom>
        </p:spPr>
        <p:txBody>
          <a:bodyPr/>
          <a:lstStyle>
            <a:lvl1pPr>
              <a:defRPr sz="3200" b="1">
                <a:solidFill>
                  <a:srgbClr val="002060"/>
                </a:solidFill>
                <a:latin typeface="Arial Black"/>
                <a:ea typeface="Arial Black"/>
                <a:cs typeface="Arial Black"/>
                <a:sym typeface="Arial Black"/>
              </a:defRPr>
            </a:lvl1pPr>
          </a:lstStyle>
          <a:p>
            <a:pPr lvl="0">
              <a:defRPr sz="1800" b="0">
                <a:solidFill>
                  <a:srgbClr val="000000"/>
                </a:solidFill>
              </a:defRPr>
            </a:pPr>
            <a:r>
              <a:rPr sz="3200" b="1">
                <a:solidFill>
                  <a:srgbClr val="002060"/>
                </a:solidFill>
              </a:rPr>
              <a:t>Schedule, In-vehicle Gigabit Ethernet</a:t>
            </a:r>
          </a:p>
        </p:txBody>
      </p:sp>
      <p:sp>
        <p:nvSpPr>
          <p:cNvPr id="674" name="Shape 674"/>
          <p:cNvSpPr>
            <a:spLocks noGrp="1"/>
          </p:cNvSpPr>
          <p:nvPr>
            <p:ph type="body" idx="1"/>
          </p:nvPr>
        </p:nvSpPr>
        <p:spPr>
          <a:prstGeom prst="rect">
            <a:avLst/>
          </a:prstGeom>
        </p:spPr>
        <p:txBody>
          <a:bodyPr/>
          <a:lstStyle/>
          <a:p>
            <a:pPr lvl="0"/>
            <a:endParaRPr/>
          </a:p>
        </p:txBody>
      </p:sp>
      <p:graphicFrame>
        <p:nvGraphicFramePr>
          <p:cNvPr id="675" name="Table 675"/>
          <p:cNvGraphicFramePr/>
          <p:nvPr/>
        </p:nvGraphicFramePr>
        <p:xfrm>
          <a:off x="179608" y="1576387"/>
          <a:ext cx="8620027" cy="4525964"/>
        </p:xfrm>
        <a:graphic>
          <a:graphicData uri="http://schemas.openxmlformats.org/drawingml/2006/table">
            <a:tbl>
              <a:tblPr>
                <a:tableStyleId>{4C3C2611-4C71-4FC5-86AE-919BDF0F9419}</a:tableStyleId>
              </a:tblPr>
              <a:tblGrid>
                <a:gridCol w="1303361"/>
                <a:gridCol w="502627"/>
                <a:gridCol w="712177"/>
                <a:gridCol w="763465"/>
                <a:gridCol w="762000"/>
                <a:gridCol w="763466"/>
                <a:gridCol w="762000"/>
                <a:gridCol w="763465"/>
                <a:gridCol w="762000"/>
                <a:gridCol w="763466"/>
                <a:gridCol w="762000"/>
              </a:tblGrid>
              <a:tr h="511175">
                <a:tc>
                  <a:txBody>
                    <a:bodyPr/>
                    <a:lstStyle/>
                    <a:p>
                      <a:pPr lvl="0" algn="ctr" defTabSz="914400">
                        <a:defRPr sz="1800" b="0" i="0"/>
                      </a:pPr>
                      <a:endParaRPr/>
                    </a:p>
                  </a:txBody>
                  <a:tcPr marL="45709" marR="45709" marT="45709" marB="45709" anchor="ctr"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4F81BD"/>
                    </a:solidFill>
                  </a:tcPr>
                </a:tc>
                <a:tc>
                  <a:txBody>
                    <a:bodyPr/>
                    <a:lstStyle/>
                    <a:p>
                      <a:pPr lvl="0" algn="ctr" defTabSz="914400">
                        <a:defRPr sz="1800" b="0" i="0"/>
                      </a:pPr>
                      <a:r>
                        <a:rPr sz="1200">
                          <a:solidFill>
                            <a:srgbClr val="FFFFFF"/>
                          </a:solidFill>
                          <a:latin typeface="Arial Bold"/>
                          <a:ea typeface="Arial Bold"/>
                          <a:cs typeface="Arial Bold"/>
                          <a:sym typeface="Arial Bold"/>
                        </a:rPr>
                        <a:t>2014</a:t>
                      </a:r>
                    </a:p>
                  </a:txBody>
                  <a:tcPr marL="45709" marR="45709" marT="45709" marB="45709" anchor="ctr" horzOverflow="overflow">
                    <a:lnL w="12700">
                      <a:solidFill>
                        <a:srgbClr val="000000"/>
                      </a:solidFill>
                      <a:round/>
                    </a:lnL>
                    <a:lnR w="12700">
                      <a:solidFill>
                        <a:srgbClr val="0000FF"/>
                      </a:solidFill>
                      <a:prstDash val="sysDash"/>
                      <a:round/>
                    </a:lnR>
                    <a:lnT w="12700">
                      <a:solidFill>
                        <a:srgbClr val="000000"/>
                      </a:solidFill>
                      <a:round/>
                    </a:lnT>
                    <a:lnB w="12700">
                      <a:solidFill>
                        <a:srgbClr val="000000"/>
                      </a:solidFill>
                      <a:round/>
                    </a:lnB>
                    <a:solidFill>
                      <a:srgbClr val="4F81BD"/>
                    </a:solidFill>
                  </a:tcPr>
                </a:tc>
                <a:tc>
                  <a:txBody>
                    <a:bodyPr/>
                    <a:lstStyle/>
                    <a:p>
                      <a:pPr lvl="0" algn="ctr" defTabSz="914400">
                        <a:defRPr sz="1800" b="0" i="0"/>
                      </a:pPr>
                      <a:r>
                        <a:rPr sz="1200">
                          <a:solidFill>
                            <a:srgbClr val="FFFFFF"/>
                          </a:solidFill>
                          <a:latin typeface="Arial Bold"/>
                          <a:ea typeface="Arial Bold"/>
                          <a:cs typeface="Arial Bold"/>
                          <a:sym typeface="Arial Bold"/>
                        </a:rPr>
                        <a:t>2015</a:t>
                      </a:r>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solidFill>
                      <a:srgbClr val="4F81BD"/>
                    </a:solidFill>
                  </a:tcPr>
                </a:tc>
                <a:tc>
                  <a:txBody>
                    <a:bodyPr/>
                    <a:lstStyle/>
                    <a:p>
                      <a:pPr lvl="0" algn="ctr" defTabSz="914400">
                        <a:defRPr sz="1800" b="0" i="0"/>
                      </a:pPr>
                      <a:r>
                        <a:rPr sz="1200">
                          <a:solidFill>
                            <a:srgbClr val="FFFFFF"/>
                          </a:solidFill>
                          <a:latin typeface="Arial Bold"/>
                          <a:ea typeface="Arial Bold"/>
                          <a:cs typeface="Arial Bold"/>
                          <a:sym typeface="Arial Bold"/>
                        </a:rPr>
                        <a:t>2016</a:t>
                      </a:r>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solidFill>
                      <a:srgbClr val="4F81BD"/>
                    </a:solidFill>
                  </a:tcPr>
                </a:tc>
                <a:tc>
                  <a:txBody>
                    <a:bodyPr/>
                    <a:lstStyle/>
                    <a:p>
                      <a:pPr lvl="0" algn="ctr" defTabSz="914400">
                        <a:defRPr sz="1800" b="0" i="0"/>
                      </a:pPr>
                      <a:r>
                        <a:rPr sz="1200">
                          <a:solidFill>
                            <a:srgbClr val="FFFFFF"/>
                          </a:solidFill>
                          <a:latin typeface="Arial Bold"/>
                          <a:ea typeface="Arial Bold"/>
                          <a:cs typeface="Arial Bold"/>
                          <a:sym typeface="Arial Bold"/>
                        </a:rPr>
                        <a:t>2017</a:t>
                      </a:r>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solidFill>
                      <a:srgbClr val="4F81BD"/>
                    </a:solidFill>
                  </a:tcPr>
                </a:tc>
                <a:tc>
                  <a:txBody>
                    <a:bodyPr/>
                    <a:lstStyle/>
                    <a:p>
                      <a:pPr lvl="0" algn="ctr" defTabSz="914400">
                        <a:defRPr sz="1800" b="0" i="0"/>
                      </a:pPr>
                      <a:r>
                        <a:rPr sz="1200">
                          <a:solidFill>
                            <a:srgbClr val="FFFFFF"/>
                          </a:solidFill>
                          <a:latin typeface="Arial Bold"/>
                          <a:ea typeface="Arial Bold"/>
                          <a:cs typeface="Arial Bold"/>
                          <a:sym typeface="Arial Bold"/>
                        </a:rPr>
                        <a:t>2018</a:t>
                      </a:r>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solidFill>
                      <a:srgbClr val="4F81BD"/>
                    </a:solidFill>
                  </a:tcPr>
                </a:tc>
                <a:tc>
                  <a:txBody>
                    <a:bodyPr/>
                    <a:lstStyle/>
                    <a:p>
                      <a:pPr lvl="0" algn="ctr" defTabSz="914400">
                        <a:defRPr sz="1800" b="0" i="0"/>
                      </a:pPr>
                      <a:r>
                        <a:rPr sz="1200">
                          <a:solidFill>
                            <a:srgbClr val="FFFFFF"/>
                          </a:solidFill>
                          <a:latin typeface="Arial Bold"/>
                          <a:ea typeface="Arial Bold"/>
                          <a:cs typeface="Arial Bold"/>
                          <a:sym typeface="Arial Bold"/>
                        </a:rPr>
                        <a:t>2019</a:t>
                      </a:r>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solidFill>
                      <a:srgbClr val="4F81BD"/>
                    </a:solidFill>
                  </a:tcPr>
                </a:tc>
                <a:tc>
                  <a:txBody>
                    <a:bodyPr/>
                    <a:lstStyle/>
                    <a:p>
                      <a:pPr lvl="0" algn="ctr" defTabSz="914400">
                        <a:defRPr sz="1800" b="0" i="0"/>
                      </a:pPr>
                      <a:r>
                        <a:rPr sz="1200">
                          <a:solidFill>
                            <a:srgbClr val="FFFFFF"/>
                          </a:solidFill>
                          <a:latin typeface="Arial Bold"/>
                          <a:ea typeface="Arial Bold"/>
                          <a:cs typeface="Arial Bold"/>
                          <a:sym typeface="Arial Bold"/>
                        </a:rPr>
                        <a:t>2020</a:t>
                      </a:r>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solidFill>
                      <a:srgbClr val="4F81BD"/>
                    </a:solidFill>
                  </a:tcPr>
                </a:tc>
                <a:tc>
                  <a:txBody>
                    <a:bodyPr/>
                    <a:lstStyle/>
                    <a:p>
                      <a:pPr lvl="0" algn="ctr" defTabSz="914400">
                        <a:defRPr sz="1800" b="0" i="0"/>
                      </a:pPr>
                      <a:r>
                        <a:rPr sz="1200">
                          <a:solidFill>
                            <a:srgbClr val="FFFFFF"/>
                          </a:solidFill>
                          <a:latin typeface="Arial Bold"/>
                          <a:ea typeface="Arial Bold"/>
                          <a:cs typeface="Arial Bold"/>
                          <a:sym typeface="Arial Bold"/>
                        </a:rPr>
                        <a:t>2021</a:t>
                      </a:r>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solidFill>
                      <a:srgbClr val="4F81BD"/>
                    </a:solidFill>
                  </a:tcPr>
                </a:tc>
                <a:tc>
                  <a:txBody>
                    <a:bodyPr/>
                    <a:lstStyle/>
                    <a:p>
                      <a:pPr lvl="0" algn="ctr" defTabSz="914400">
                        <a:defRPr sz="1800" b="0" i="0"/>
                      </a:pPr>
                      <a:r>
                        <a:rPr sz="1200">
                          <a:solidFill>
                            <a:srgbClr val="FFFFFF"/>
                          </a:solidFill>
                          <a:latin typeface="Arial Bold"/>
                          <a:ea typeface="Arial Bold"/>
                          <a:cs typeface="Arial Bold"/>
                          <a:sym typeface="Arial Bold"/>
                        </a:rPr>
                        <a:t>2022</a:t>
                      </a:r>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solidFill>
                      <a:srgbClr val="4F81BD"/>
                    </a:solidFill>
                  </a:tcPr>
                </a:tc>
                <a:tc>
                  <a:txBody>
                    <a:bodyPr/>
                    <a:lstStyle/>
                    <a:p>
                      <a:pPr lvl="0" algn="ctr" defTabSz="914400">
                        <a:defRPr sz="1800" b="0" i="0"/>
                      </a:pPr>
                      <a:r>
                        <a:rPr sz="1200">
                          <a:solidFill>
                            <a:srgbClr val="FFFFFF"/>
                          </a:solidFill>
                          <a:latin typeface="Arial Bold"/>
                          <a:ea typeface="Arial Bold"/>
                          <a:cs typeface="Arial Bold"/>
                          <a:sym typeface="Arial Bold"/>
                        </a:rPr>
                        <a:t>2023</a:t>
                      </a:r>
                    </a:p>
                  </a:txBody>
                  <a:tcPr marL="45709" marR="45709" marT="45709" marB="45709" anchor="ctr" horzOverflow="overflow">
                    <a:lnL w="12700">
                      <a:solidFill>
                        <a:srgbClr val="0000FF"/>
                      </a:solidFill>
                      <a:prstDash val="sysDash"/>
                      <a:round/>
                    </a:lnL>
                    <a:lnR w="12700">
                      <a:solidFill>
                        <a:srgbClr val="000000"/>
                      </a:solidFill>
                      <a:round/>
                    </a:lnR>
                    <a:lnT w="12700">
                      <a:solidFill>
                        <a:srgbClr val="000000"/>
                      </a:solidFill>
                      <a:round/>
                    </a:lnT>
                    <a:lnB w="12700">
                      <a:solidFill>
                        <a:srgbClr val="000000"/>
                      </a:solidFill>
                      <a:round/>
                    </a:lnB>
                    <a:solidFill>
                      <a:srgbClr val="4F81BD"/>
                    </a:solidFill>
                  </a:tcPr>
                </a:tc>
              </a:tr>
              <a:tr h="1471613">
                <a:tc>
                  <a:txBody>
                    <a:bodyPr/>
                    <a:lstStyle/>
                    <a:p>
                      <a:pPr lvl="0" algn="ctr" defTabSz="914400">
                        <a:defRPr sz="1800" b="0" i="0"/>
                      </a:pPr>
                      <a:r>
                        <a:rPr sz="1200" b="1">
                          <a:solidFill>
                            <a:srgbClr val="002060"/>
                          </a:solidFill>
                          <a:latin typeface="Arial Black"/>
                          <a:ea typeface="Arial Black"/>
                          <a:cs typeface="Arial Black"/>
                          <a:sym typeface="Arial Black"/>
                        </a:rPr>
                        <a:t>Automotive</a:t>
                      </a:r>
                    </a:p>
                  </a:txBody>
                  <a:tcPr marL="45709" marR="45709" marT="45709" marB="45709" anchor="ctr"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defTabSz="914400">
                        <a:defRPr sz="1800" b="0" i="0"/>
                      </a:pPr>
                      <a:endParaRPr/>
                    </a:p>
                  </a:txBody>
                  <a:tcPr marL="45709" marR="45709" marT="45709" marB="45709" anchor="ctr" horzOverflow="overflow">
                    <a:lnL w="12700">
                      <a:solidFill>
                        <a:srgbClr val="000000"/>
                      </a:solidFill>
                      <a:round/>
                    </a:lnL>
                    <a:lnR w="12700">
                      <a:solidFill>
                        <a:srgbClr val="0000FF"/>
                      </a:solidFill>
                      <a:prstDash val="sysDash"/>
                      <a:round/>
                    </a:lnR>
                    <a:lnT w="12700">
                      <a:solidFill>
                        <a:srgbClr val="000000"/>
                      </a:solidFill>
                      <a:round/>
                    </a:lnT>
                    <a:lnB w="12700">
                      <a:solidFill>
                        <a:srgbClr val="000000"/>
                      </a:solidFill>
                      <a:round/>
                    </a:lnB>
                    <a:noFill/>
                  </a:tcPr>
                </a:tc>
                <a:tc>
                  <a:txBody>
                    <a:bodyPr/>
                    <a:lstStyle/>
                    <a:p>
                      <a:pPr lvl="0" algn="l" defTabSz="914400">
                        <a:defRPr sz="1800" b="0" i="0"/>
                      </a:pPr>
                      <a:endParaRPr/>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noFill/>
                  </a:tcPr>
                </a:tc>
                <a:tc>
                  <a:txBody>
                    <a:bodyPr/>
                    <a:lstStyle/>
                    <a:p>
                      <a:pPr lvl="0" algn="l" defTabSz="914400">
                        <a:defRPr sz="1800" b="0" i="0"/>
                      </a:pPr>
                      <a:endParaRPr/>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noFill/>
                  </a:tcPr>
                </a:tc>
                <a:tc>
                  <a:txBody>
                    <a:bodyPr/>
                    <a:lstStyle/>
                    <a:p>
                      <a:pPr lvl="0" algn="l" defTabSz="914400">
                        <a:defRPr sz="1800" b="0" i="0"/>
                      </a:pPr>
                      <a:endParaRPr/>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noFill/>
                  </a:tcPr>
                </a:tc>
                <a:tc>
                  <a:txBody>
                    <a:bodyPr/>
                    <a:lstStyle/>
                    <a:p>
                      <a:pPr lvl="0" algn="l" defTabSz="914400">
                        <a:defRPr sz="1800" b="0" i="0"/>
                      </a:pPr>
                      <a:endParaRPr/>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noFill/>
                  </a:tcPr>
                </a:tc>
                <a:tc>
                  <a:txBody>
                    <a:bodyPr/>
                    <a:lstStyle/>
                    <a:p>
                      <a:pPr lvl="0" algn="l" defTabSz="914400">
                        <a:defRPr sz="1800" b="0" i="0"/>
                      </a:pPr>
                      <a:endParaRPr/>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noFill/>
                  </a:tcPr>
                </a:tc>
                <a:tc>
                  <a:txBody>
                    <a:bodyPr/>
                    <a:lstStyle/>
                    <a:p>
                      <a:pPr lvl="0" algn="l" defTabSz="914400">
                        <a:defRPr sz="1800" b="0" i="0"/>
                      </a:pPr>
                      <a:endParaRPr/>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noFill/>
                  </a:tcPr>
                </a:tc>
                <a:tc>
                  <a:txBody>
                    <a:bodyPr/>
                    <a:lstStyle/>
                    <a:p>
                      <a:pPr lvl="0" algn="l" defTabSz="914400">
                        <a:defRPr sz="1800" b="0" i="0"/>
                      </a:pPr>
                      <a:endParaRPr/>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noFill/>
                  </a:tcPr>
                </a:tc>
                <a:tc>
                  <a:txBody>
                    <a:bodyPr/>
                    <a:lstStyle/>
                    <a:p>
                      <a:pPr lvl="0" algn="l" defTabSz="914400">
                        <a:defRPr sz="1800" b="0" i="0"/>
                      </a:pPr>
                      <a:endParaRPr/>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noFill/>
                  </a:tcPr>
                </a:tc>
                <a:tc>
                  <a:txBody>
                    <a:bodyPr/>
                    <a:lstStyle/>
                    <a:p>
                      <a:pPr lvl="0" algn="l" defTabSz="914400">
                        <a:defRPr sz="1800" b="0" i="0"/>
                      </a:pPr>
                      <a:endParaRPr/>
                    </a:p>
                  </a:txBody>
                  <a:tcPr marL="45709" marR="45709" marT="45709" marB="45709" anchor="ctr" horzOverflow="overflow">
                    <a:lnL w="12700">
                      <a:solidFill>
                        <a:srgbClr val="0000FF"/>
                      </a:solidFill>
                      <a:prstDash val="sysDash"/>
                      <a:round/>
                    </a:lnL>
                    <a:lnR w="12700">
                      <a:solidFill>
                        <a:srgbClr val="000000"/>
                      </a:solidFill>
                      <a:round/>
                    </a:lnR>
                    <a:lnT w="12700">
                      <a:solidFill>
                        <a:srgbClr val="000000"/>
                      </a:solidFill>
                      <a:round/>
                    </a:lnT>
                    <a:lnB w="12700">
                      <a:solidFill>
                        <a:srgbClr val="000000"/>
                      </a:solidFill>
                      <a:round/>
                    </a:lnB>
                    <a:noFill/>
                  </a:tcPr>
                </a:tc>
              </a:tr>
              <a:tr h="1243013">
                <a:tc>
                  <a:txBody>
                    <a:bodyPr/>
                    <a:lstStyle/>
                    <a:p>
                      <a:pPr lvl="0" algn="ctr" defTabSz="914400">
                        <a:defRPr sz="1800" b="0" i="0"/>
                      </a:pPr>
                      <a:r>
                        <a:rPr sz="1200" b="1">
                          <a:solidFill>
                            <a:srgbClr val="002060"/>
                          </a:solidFill>
                          <a:latin typeface="Arial Black"/>
                          <a:ea typeface="Arial Black"/>
                          <a:cs typeface="Arial Black"/>
                          <a:sym typeface="Arial Black"/>
                        </a:rPr>
                        <a:t>O-GEAR</a:t>
                      </a:r>
                    </a:p>
                    <a:p>
                      <a:pPr lvl="0" algn="ctr" defTabSz="914400">
                        <a:defRPr sz="1800" b="0" i="0"/>
                      </a:pPr>
                      <a:r>
                        <a:rPr sz="1200">
                          <a:solidFill>
                            <a:srgbClr val="002060"/>
                          </a:solidFill>
                        </a:rPr>
                        <a:t>(Japan)</a:t>
                      </a:r>
                    </a:p>
                  </a:txBody>
                  <a:tcPr marL="45709" marR="45709" marT="45709" marB="45709" anchor="ctr"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CC"/>
                    </a:solidFill>
                  </a:tcPr>
                </a:tc>
                <a:tc>
                  <a:txBody>
                    <a:bodyPr/>
                    <a:lstStyle/>
                    <a:p>
                      <a:pPr lvl="0" algn="l" defTabSz="914400">
                        <a:defRPr sz="1800" b="0" i="0"/>
                      </a:pPr>
                      <a:endParaRPr/>
                    </a:p>
                  </a:txBody>
                  <a:tcPr marL="45709" marR="45709" marT="45709" marB="45709" anchor="ctr" horzOverflow="overflow">
                    <a:lnL w="12700">
                      <a:solidFill>
                        <a:srgbClr val="000000"/>
                      </a:solidFill>
                      <a:round/>
                    </a:lnL>
                    <a:lnR w="12700">
                      <a:solidFill>
                        <a:srgbClr val="0000FF"/>
                      </a:solidFill>
                      <a:prstDash val="sysDash"/>
                      <a:round/>
                    </a:lnR>
                    <a:lnT w="12700">
                      <a:solidFill>
                        <a:srgbClr val="000000"/>
                      </a:solidFill>
                      <a:round/>
                    </a:lnT>
                    <a:lnB w="12700">
                      <a:solidFill>
                        <a:srgbClr val="000000"/>
                      </a:solidFill>
                      <a:round/>
                    </a:lnB>
                    <a:solidFill>
                      <a:srgbClr val="FFFFCC"/>
                    </a:solidFill>
                  </a:tcPr>
                </a:tc>
                <a:tc>
                  <a:txBody>
                    <a:bodyPr/>
                    <a:lstStyle/>
                    <a:p>
                      <a:pPr lvl="0" algn="l" defTabSz="914400">
                        <a:defRPr sz="1800" b="0" i="0"/>
                      </a:pPr>
                      <a:endParaRPr/>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solidFill>
                      <a:srgbClr val="FFFFCC"/>
                    </a:solidFill>
                  </a:tcPr>
                </a:tc>
                <a:tc>
                  <a:txBody>
                    <a:bodyPr/>
                    <a:lstStyle/>
                    <a:p>
                      <a:pPr lvl="0" algn="l" defTabSz="914400">
                        <a:defRPr sz="1800" b="0" i="0"/>
                      </a:pPr>
                      <a:endParaRPr/>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solidFill>
                      <a:srgbClr val="FFFFCC"/>
                    </a:solidFill>
                  </a:tcPr>
                </a:tc>
                <a:tc>
                  <a:txBody>
                    <a:bodyPr/>
                    <a:lstStyle/>
                    <a:p>
                      <a:pPr lvl="0" algn="l" defTabSz="914400">
                        <a:defRPr sz="1800" b="0" i="0"/>
                      </a:pPr>
                      <a:endParaRPr/>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solidFill>
                      <a:srgbClr val="FFFFCC"/>
                    </a:solidFill>
                  </a:tcPr>
                </a:tc>
                <a:tc>
                  <a:txBody>
                    <a:bodyPr/>
                    <a:lstStyle/>
                    <a:p>
                      <a:pPr lvl="0" algn="l" defTabSz="914400">
                        <a:defRPr sz="1800" b="0" i="0"/>
                      </a:pPr>
                      <a:endParaRPr/>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solidFill>
                      <a:srgbClr val="FFFFCC"/>
                    </a:solidFill>
                  </a:tcPr>
                </a:tc>
                <a:tc>
                  <a:txBody>
                    <a:bodyPr/>
                    <a:lstStyle/>
                    <a:p>
                      <a:pPr lvl="0" algn="l" defTabSz="914400">
                        <a:defRPr sz="1800" b="0" i="0"/>
                      </a:pPr>
                      <a:endParaRPr dirty="0"/>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solidFill>
                      <a:srgbClr val="FFFFCC"/>
                    </a:solidFill>
                  </a:tcPr>
                </a:tc>
                <a:tc>
                  <a:txBody>
                    <a:bodyPr/>
                    <a:lstStyle/>
                    <a:p>
                      <a:pPr lvl="0" algn="l" defTabSz="914400">
                        <a:defRPr sz="1800" b="0" i="0"/>
                      </a:pPr>
                      <a:endParaRPr/>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solidFill>
                      <a:srgbClr val="FFFFCC"/>
                    </a:solidFill>
                  </a:tcPr>
                </a:tc>
                <a:tc>
                  <a:txBody>
                    <a:bodyPr/>
                    <a:lstStyle/>
                    <a:p>
                      <a:pPr lvl="0" algn="l" defTabSz="914400">
                        <a:defRPr sz="1800" b="0" i="0"/>
                      </a:pPr>
                      <a:endParaRPr/>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solidFill>
                      <a:srgbClr val="FFFFCC"/>
                    </a:solidFill>
                  </a:tcPr>
                </a:tc>
                <a:tc>
                  <a:txBody>
                    <a:bodyPr/>
                    <a:lstStyle/>
                    <a:p>
                      <a:pPr lvl="0" algn="l" defTabSz="914400">
                        <a:defRPr sz="1800" b="0" i="0"/>
                      </a:pPr>
                      <a:endParaRPr/>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solidFill>
                      <a:srgbClr val="FFFFCC"/>
                    </a:solidFill>
                  </a:tcPr>
                </a:tc>
                <a:tc>
                  <a:txBody>
                    <a:bodyPr/>
                    <a:lstStyle/>
                    <a:p>
                      <a:pPr lvl="0" algn="l" defTabSz="914400">
                        <a:defRPr sz="1800" b="0" i="0"/>
                      </a:pPr>
                      <a:endParaRPr/>
                    </a:p>
                  </a:txBody>
                  <a:tcPr marL="45709" marR="45709" marT="45709" marB="45709" anchor="ctr" horzOverflow="overflow">
                    <a:lnL w="12700">
                      <a:solidFill>
                        <a:srgbClr val="0000FF"/>
                      </a:solidFill>
                      <a:prstDash val="sysDash"/>
                      <a:round/>
                    </a:lnL>
                    <a:lnR w="12700">
                      <a:solidFill>
                        <a:srgbClr val="000000"/>
                      </a:solidFill>
                      <a:round/>
                    </a:lnR>
                    <a:lnT w="12700">
                      <a:solidFill>
                        <a:srgbClr val="000000"/>
                      </a:solidFill>
                      <a:round/>
                    </a:lnT>
                    <a:lnB w="12700">
                      <a:solidFill>
                        <a:srgbClr val="000000"/>
                      </a:solidFill>
                      <a:round/>
                    </a:lnB>
                    <a:solidFill>
                      <a:srgbClr val="FFFFCC"/>
                    </a:solidFill>
                  </a:tcPr>
                </a:tc>
              </a:tr>
              <a:tr h="1300163">
                <a:tc>
                  <a:txBody>
                    <a:bodyPr/>
                    <a:lstStyle/>
                    <a:p>
                      <a:pPr lvl="0" algn="ctr" defTabSz="914400">
                        <a:defRPr sz="1800" b="0" i="0"/>
                      </a:pPr>
                      <a:r>
                        <a:rPr sz="1200" b="1">
                          <a:solidFill>
                            <a:srgbClr val="002060"/>
                          </a:solidFill>
                          <a:latin typeface="Arial Black"/>
                          <a:ea typeface="Arial Black"/>
                          <a:cs typeface="Arial Black"/>
                          <a:sym typeface="Arial Black"/>
                        </a:rPr>
                        <a:t>IEEE802.3</a:t>
                      </a:r>
                    </a:p>
                    <a:p>
                      <a:pPr lvl="0" algn="ctr" defTabSz="914400">
                        <a:defRPr sz="1800" b="0" i="0"/>
                      </a:pPr>
                      <a:r>
                        <a:rPr sz="1200">
                          <a:solidFill>
                            <a:srgbClr val="002060"/>
                          </a:solidFill>
                        </a:rPr>
                        <a:t>Ethernet for Automotive</a:t>
                      </a:r>
                    </a:p>
                  </a:txBody>
                  <a:tcPr marL="45709" marR="45709" marT="45709" marB="45709" anchor="ctr"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defTabSz="914400">
                        <a:defRPr sz="1800" b="0" i="0"/>
                      </a:pPr>
                      <a:endParaRPr/>
                    </a:p>
                  </a:txBody>
                  <a:tcPr marL="45709" marR="45709" marT="45709" marB="45709" anchor="ctr" horzOverflow="overflow">
                    <a:lnL w="12700">
                      <a:solidFill>
                        <a:srgbClr val="000000"/>
                      </a:solidFill>
                      <a:round/>
                    </a:lnL>
                    <a:lnR w="12700">
                      <a:solidFill>
                        <a:srgbClr val="0000FF"/>
                      </a:solidFill>
                      <a:prstDash val="sysDash"/>
                      <a:round/>
                    </a:lnR>
                    <a:lnT w="12700">
                      <a:solidFill>
                        <a:srgbClr val="000000"/>
                      </a:solidFill>
                      <a:round/>
                    </a:lnT>
                    <a:lnB w="12700">
                      <a:solidFill>
                        <a:srgbClr val="000000"/>
                      </a:solidFill>
                      <a:round/>
                    </a:lnB>
                    <a:noFill/>
                  </a:tcPr>
                </a:tc>
                <a:tc>
                  <a:txBody>
                    <a:bodyPr/>
                    <a:lstStyle/>
                    <a:p>
                      <a:pPr lvl="0" algn="l" defTabSz="914400">
                        <a:defRPr sz="1800" b="0" i="0"/>
                      </a:pPr>
                      <a:endParaRPr/>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noFill/>
                  </a:tcPr>
                </a:tc>
                <a:tc>
                  <a:txBody>
                    <a:bodyPr/>
                    <a:lstStyle/>
                    <a:p>
                      <a:pPr lvl="0" algn="l" defTabSz="914400">
                        <a:defRPr sz="1800" b="0" i="0"/>
                      </a:pPr>
                      <a:endParaRPr/>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noFill/>
                  </a:tcPr>
                </a:tc>
                <a:tc>
                  <a:txBody>
                    <a:bodyPr/>
                    <a:lstStyle/>
                    <a:p>
                      <a:pPr lvl="0" algn="l" defTabSz="914400">
                        <a:defRPr sz="1800" b="0" i="0"/>
                      </a:pPr>
                      <a:endParaRPr/>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noFill/>
                  </a:tcPr>
                </a:tc>
                <a:tc>
                  <a:txBody>
                    <a:bodyPr/>
                    <a:lstStyle/>
                    <a:p>
                      <a:pPr lvl="0" algn="l" defTabSz="914400">
                        <a:defRPr sz="1800" b="0" i="0"/>
                      </a:pPr>
                      <a:endParaRPr/>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noFill/>
                  </a:tcPr>
                </a:tc>
                <a:tc>
                  <a:txBody>
                    <a:bodyPr/>
                    <a:lstStyle/>
                    <a:p>
                      <a:pPr lvl="0" algn="l" defTabSz="914400">
                        <a:defRPr sz="1800" b="0" i="0"/>
                      </a:pPr>
                      <a:endParaRPr dirty="0"/>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noFill/>
                  </a:tcPr>
                </a:tc>
                <a:tc>
                  <a:txBody>
                    <a:bodyPr/>
                    <a:lstStyle/>
                    <a:p>
                      <a:pPr lvl="0" algn="l" defTabSz="914400">
                        <a:defRPr sz="1800" b="0" i="0"/>
                      </a:pPr>
                      <a:endParaRPr/>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noFill/>
                  </a:tcPr>
                </a:tc>
                <a:tc>
                  <a:txBody>
                    <a:bodyPr/>
                    <a:lstStyle/>
                    <a:p>
                      <a:pPr lvl="0" algn="l" defTabSz="914400">
                        <a:defRPr sz="1800" b="0" i="0"/>
                      </a:pPr>
                      <a:endParaRPr/>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noFill/>
                  </a:tcPr>
                </a:tc>
                <a:tc>
                  <a:txBody>
                    <a:bodyPr/>
                    <a:lstStyle/>
                    <a:p>
                      <a:pPr lvl="0" algn="l" defTabSz="914400">
                        <a:defRPr sz="1800" b="0" i="0"/>
                      </a:pPr>
                      <a:endParaRPr/>
                    </a:p>
                  </a:txBody>
                  <a:tcPr marL="45709" marR="45709" marT="45709" marB="45709" anchor="ctr" horzOverflow="overflow">
                    <a:lnL w="12700">
                      <a:solidFill>
                        <a:srgbClr val="0000FF"/>
                      </a:solidFill>
                      <a:prstDash val="sysDash"/>
                      <a:round/>
                    </a:lnL>
                    <a:lnR w="12700">
                      <a:solidFill>
                        <a:srgbClr val="0000FF"/>
                      </a:solidFill>
                      <a:prstDash val="sysDash"/>
                      <a:round/>
                    </a:lnR>
                    <a:lnT w="12700">
                      <a:solidFill>
                        <a:srgbClr val="000000"/>
                      </a:solidFill>
                      <a:round/>
                    </a:lnT>
                    <a:lnB w="12700">
                      <a:solidFill>
                        <a:srgbClr val="000000"/>
                      </a:solidFill>
                      <a:round/>
                    </a:lnB>
                    <a:noFill/>
                  </a:tcPr>
                </a:tc>
                <a:tc>
                  <a:txBody>
                    <a:bodyPr/>
                    <a:lstStyle/>
                    <a:p>
                      <a:pPr lvl="0" algn="l" defTabSz="914400">
                        <a:defRPr sz="1800" b="0" i="0"/>
                      </a:pPr>
                      <a:endParaRPr dirty="0"/>
                    </a:p>
                  </a:txBody>
                  <a:tcPr marL="45709" marR="45709" marT="45709" marB="45709" anchor="ctr" horzOverflow="overflow">
                    <a:lnL w="12700">
                      <a:solidFill>
                        <a:srgbClr val="0000FF"/>
                      </a:solidFill>
                      <a:prstDash val="sysDash"/>
                      <a:round/>
                    </a:lnL>
                    <a:lnR w="12700">
                      <a:solidFill>
                        <a:srgbClr val="000000"/>
                      </a:solidFill>
                      <a:round/>
                    </a:lnR>
                    <a:lnT w="12700">
                      <a:solidFill>
                        <a:srgbClr val="000000"/>
                      </a:solidFill>
                      <a:round/>
                    </a:lnT>
                    <a:lnB w="12700">
                      <a:solidFill>
                        <a:srgbClr val="000000"/>
                      </a:solidFill>
                      <a:round/>
                    </a:lnB>
                    <a:noFill/>
                  </a:tcPr>
                </a:tc>
              </a:tr>
            </a:tbl>
          </a:graphicData>
        </a:graphic>
      </p:graphicFrame>
      <p:sp>
        <p:nvSpPr>
          <p:cNvPr id="676" name="Shape 676"/>
          <p:cNvSpPr/>
          <p:nvPr/>
        </p:nvSpPr>
        <p:spPr>
          <a:xfrm>
            <a:off x="3553557" y="2128838"/>
            <a:ext cx="777961" cy="2692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200">
                <a:solidFill>
                  <a:srgbClr val="FF0000"/>
                </a:solidFill>
                <a:latin typeface="Arial Narrow"/>
                <a:ea typeface="Arial Narrow"/>
                <a:cs typeface="Arial Narrow"/>
                <a:sym typeface="Arial Narrow"/>
              </a:defRPr>
            </a:lvl1pPr>
          </a:lstStyle>
          <a:p>
            <a:pPr lvl="0">
              <a:defRPr sz="1800">
                <a:solidFill>
                  <a:srgbClr val="000000"/>
                </a:solidFill>
              </a:defRPr>
            </a:pPr>
            <a:r>
              <a:rPr sz="1200">
                <a:solidFill>
                  <a:srgbClr val="FF0000"/>
                </a:solidFill>
              </a:rPr>
              <a:t>1 G bps Car</a:t>
            </a:r>
          </a:p>
        </p:txBody>
      </p:sp>
      <p:sp>
        <p:nvSpPr>
          <p:cNvPr id="677" name="Shape 677"/>
          <p:cNvSpPr/>
          <p:nvPr/>
        </p:nvSpPr>
        <p:spPr>
          <a:xfrm>
            <a:off x="3829051" y="2460625"/>
            <a:ext cx="137747" cy="14922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25400">
            <a:solidFill>
              <a:srgbClr val="FF0000"/>
            </a:solidFill>
          </a:ln>
        </p:spPr>
        <p:txBody>
          <a:bodyPr lIns="0" tIns="0" rIns="0" bIns="0" anchor="ctr"/>
          <a:lstStyle/>
          <a:p>
            <a:pPr lvl="0" algn="ctr">
              <a:defRPr>
                <a:solidFill>
                  <a:srgbClr val="FFFFFF"/>
                </a:solidFill>
              </a:defRPr>
            </a:pPr>
            <a:endParaRPr/>
          </a:p>
        </p:txBody>
      </p:sp>
      <p:sp>
        <p:nvSpPr>
          <p:cNvPr id="678" name="Shape 678"/>
          <p:cNvSpPr/>
          <p:nvPr/>
        </p:nvSpPr>
        <p:spPr>
          <a:xfrm>
            <a:off x="5953859" y="2460625"/>
            <a:ext cx="136281" cy="14922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25400">
            <a:solidFill>
              <a:srgbClr val="FF0000"/>
            </a:solidFill>
          </a:ln>
        </p:spPr>
        <p:txBody>
          <a:bodyPr lIns="0" tIns="0" rIns="0" bIns="0" anchor="ctr"/>
          <a:lstStyle/>
          <a:p>
            <a:pPr lvl="0" algn="ctr">
              <a:defRPr>
                <a:solidFill>
                  <a:srgbClr val="FFFFFF"/>
                </a:solidFill>
              </a:defRPr>
            </a:pPr>
            <a:endParaRPr/>
          </a:p>
        </p:txBody>
      </p:sp>
      <p:sp>
        <p:nvSpPr>
          <p:cNvPr id="679" name="Shape 679"/>
          <p:cNvSpPr/>
          <p:nvPr/>
        </p:nvSpPr>
        <p:spPr>
          <a:xfrm>
            <a:off x="3966797" y="2535238"/>
            <a:ext cx="2016370" cy="1"/>
          </a:xfrm>
          <a:prstGeom prst="line">
            <a:avLst/>
          </a:prstGeom>
          <a:ln w="28575">
            <a:solidFill>
              <a:srgbClr val="FF0000"/>
            </a:solidFill>
            <a:tailEnd type="triangle" w="med" len="med"/>
          </a:ln>
        </p:spPr>
        <p:txBody>
          <a:bodyPr lIns="0" tIns="0" rIns="0" bIns="0"/>
          <a:lstStyle/>
          <a:p>
            <a:pPr lvl="0">
              <a:defRPr sz="1200">
                <a:latin typeface="+mj-lt"/>
                <a:ea typeface="+mj-ea"/>
                <a:cs typeface="+mj-cs"/>
                <a:sym typeface="Helvetica"/>
              </a:defRPr>
            </a:pPr>
            <a:endParaRPr/>
          </a:p>
        </p:txBody>
      </p:sp>
      <p:sp>
        <p:nvSpPr>
          <p:cNvPr id="680" name="Shape 680"/>
          <p:cNvSpPr/>
          <p:nvPr/>
        </p:nvSpPr>
        <p:spPr>
          <a:xfrm rot="5400000" flipH="1" flipV="1">
            <a:off x="6414477" y="1889613"/>
            <a:ext cx="177801" cy="9642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28575">
            <a:solidFill>
              <a:srgbClr val="FF0000"/>
            </a:solidFill>
            <a:tailEnd type="triangle" w="med" len="med"/>
          </a:ln>
        </p:spPr>
        <p:txBody>
          <a:bodyPr lIns="0" tIns="0" rIns="0" bIns="0" anchor="ctr"/>
          <a:lstStyle/>
          <a:p>
            <a:pPr lvl="0"/>
            <a:endParaRPr/>
          </a:p>
        </p:txBody>
      </p:sp>
      <p:sp>
        <p:nvSpPr>
          <p:cNvPr id="681" name="Shape 681"/>
          <p:cNvSpPr/>
          <p:nvPr/>
        </p:nvSpPr>
        <p:spPr>
          <a:xfrm>
            <a:off x="3912577" y="2635250"/>
            <a:ext cx="1972827" cy="2692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200">
                <a:latin typeface="Arial Narrow"/>
                <a:ea typeface="Arial Narrow"/>
                <a:cs typeface="Arial Narrow"/>
                <a:sym typeface="Arial Narrow"/>
              </a:defRPr>
            </a:lvl1pPr>
          </a:lstStyle>
          <a:p>
            <a:pPr lvl="0">
              <a:defRPr sz="1800"/>
            </a:pPr>
            <a:r>
              <a:rPr sz="1200"/>
              <a:t>Development for mass production</a:t>
            </a:r>
          </a:p>
        </p:txBody>
      </p:sp>
      <p:sp>
        <p:nvSpPr>
          <p:cNvPr id="682" name="Shape 682"/>
          <p:cNvSpPr/>
          <p:nvPr/>
        </p:nvSpPr>
        <p:spPr>
          <a:xfrm>
            <a:off x="6110654" y="2420938"/>
            <a:ext cx="979474" cy="2692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200">
                <a:latin typeface="Arial Narrow"/>
                <a:ea typeface="Arial Narrow"/>
                <a:cs typeface="Arial Narrow"/>
                <a:sym typeface="Arial Narrow"/>
              </a:defRPr>
            </a:lvl1pPr>
          </a:lstStyle>
          <a:p>
            <a:pPr lvl="0">
              <a:defRPr sz="1800"/>
            </a:pPr>
            <a:r>
              <a:rPr sz="1200"/>
              <a:t>Product release</a:t>
            </a:r>
          </a:p>
        </p:txBody>
      </p:sp>
      <p:sp>
        <p:nvSpPr>
          <p:cNvPr id="685" name="Shape 685"/>
          <p:cNvSpPr/>
          <p:nvPr/>
        </p:nvSpPr>
        <p:spPr>
          <a:xfrm>
            <a:off x="3137388" y="5183189"/>
            <a:ext cx="137747" cy="1476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25400">
            <a:solidFill>
              <a:srgbClr val="FF0000"/>
            </a:solidFill>
          </a:ln>
        </p:spPr>
        <p:txBody>
          <a:bodyPr lIns="0" tIns="0" rIns="0" bIns="0" anchor="ctr"/>
          <a:lstStyle/>
          <a:p>
            <a:pPr lvl="0" algn="ctr">
              <a:defRPr>
                <a:solidFill>
                  <a:srgbClr val="FFFFFF"/>
                </a:solidFill>
              </a:defRPr>
            </a:pPr>
            <a:endParaRPr/>
          </a:p>
        </p:txBody>
      </p:sp>
      <p:sp>
        <p:nvSpPr>
          <p:cNvPr id="686" name="Shape 686"/>
          <p:cNvSpPr/>
          <p:nvPr/>
        </p:nvSpPr>
        <p:spPr>
          <a:xfrm>
            <a:off x="1749669" y="5240339"/>
            <a:ext cx="1387721" cy="15876"/>
          </a:xfrm>
          <a:prstGeom prst="line">
            <a:avLst/>
          </a:prstGeom>
          <a:ln w="28575">
            <a:solidFill>
              <a:srgbClr val="FF0000"/>
            </a:solidFill>
            <a:tailEnd type="triangle" w="med" len="med"/>
          </a:ln>
        </p:spPr>
        <p:txBody>
          <a:bodyPr lIns="0" tIns="0" rIns="0" bIns="0"/>
          <a:lstStyle/>
          <a:p>
            <a:pPr lvl="0">
              <a:defRPr sz="1200">
                <a:latin typeface="+mj-lt"/>
                <a:ea typeface="+mj-ea"/>
                <a:cs typeface="+mj-cs"/>
                <a:sym typeface="Helvetica"/>
              </a:defRPr>
            </a:pPr>
            <a:endParaRPr/>
          </a:p>
        </p:txBody>
      </p:sp>
      <p:cxnSp>
        <p:nvCxnSpPr>
          <p:cNvPr id="687" name="Connector 687"/>
          <p:cNvCxnSpPr>
            <a:stCxn id="685" idx="0"/>
            <a:endCxn id="677" idx="0"/>
          </p:cNvCxnSpPr>
          <p:nvPr/>
        </p:nvCxnSpPr>
        <p:spPr>
          <a:xfrm rot="5400000" flipH="1" flipV="1">
            <a:off x="2190750" y="3549650"/>
            <a:ext cx="2717800" cy="698500"/>
          </a:xfrm>
          <a:prstGeom prst="bentConnector2">
            <a:avLst/>
          </a:prstGeom>
          <a:ln w="28575">
            <a:solidFill>
              <a:srgbClr val="FF0000"/>
            </a:solidFill>
            <a:prstDash val="sysDot"/>
            <a:tailEnd type="triangle" w="med" len="med"/>
          </a:ln>
        </p:spPr>
      </p:cxnSp>
      <p:sp>
        <p:nvSpPr>
          <p:cNvPr id="688" name="Shape 688"/>
          <p:cNvSpPr/>
          <p:nvPr/>
        </p:nvSpPr>
        <p:spPr>
          <a:xfrm>
            <a:off x="3137388" y="3884614"/>
            <a:ext cx="137747" cy="1476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25400">
            <a:solidFill>
              <a:srgbClr val="FF0000"/>
            </a:solidFill>
          </a:ln>
        </p:spPr>
        <p:txBody>
          <a:bodyPr lIns="0" tIns="0" rIns="0" bIns="0" anchor="ctr"/>
          <a:lstStyle/>
          <a:p>
            <a:pPr lvl="0" algn="ctr">
              <a:defRPr>
                <a:solidFill>
                  <a:srgbClr val="FFFFFF"/>
                </a:solidFill>
              </a:defRPr>
            </a:pPr>
            <a:endParaRPr/>
          </a:p>
        </p:txBody>
      </p:sp>
      <p:sp>
        <p:nvSpPr>
          <p:cNvPr id="689" name="Shape 689"/>
          <p:cNvSpPr/>
          <p:nvPr/>
        </p:nvSpPr>
        <p:spPr>
          <a:xfrm>
            <a:off x="1708638" y="3590925"/>
            <a:ext cx="1389347" cy="269240"/>
          </a:xfrm>
          <a:prstGeom prst="rect">
            <a:avLst/>
          </a:prstGeom>
          <a:solidFill>
            <a:srgbClr val="FFFFCC"/>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200">
                <a:solidFill>
                  <a:srgbClr val="FF0000"/>
                </a:solidFill>
                <a:latin typeface="Arial Narrow"/>
                <a:ea typeface="Arial Narrow"/>
                <a:cs typeface="Arial Narrow"/>
                <a:sym typeface="Arial Narrow"/>
              </a:defRPr>
            </a:lvl1pPr>
          </a:lstStyle>
          <a:p>
            <a:pPr lvl="0">
              <a:defRPr sz="1800">
                <a:solidFill>
                  <a:srgbClr val="000000"/>
                </a:solidFill>
              </a:defRPr>
            </a:pPr>
            <a:r>
              <a:rPr sz="1200">
                <a:solidFill>
                  <a:srgbClr val="FF0000"/>
                </a:solidFill>
              </a:rPr>
              <a:t>1 G bps Demonstration</a:t>
            </a:r>
          </a:p>
        </p:txBody>
      </p:sp>
      <p:sp>
        <p:nvSpPr>
          <p:cNvPr id="690" name="Shape 690"/>
          <p:cNvSpPr/>
          <p:nvPr/>
        </p:nvSpPr>
        <p:spPr>
          <a:xfrm>
            <a:off x="1749669" y="3941764"/>
            <a:ext cx="1387721" cy="15876"/>
          </a:xfrm>
          <a:prstGeom prst="line">
            <a:avLst/>
          </a:prstGeom>
          <a:ln w="28575">
            <a:solidFill>
              <a:srgbClr val="FF0000"/>
            </a:solidFill>
            <a:tailEnd type="triangle" w="med" len="med"/>
          </a:ln>
        </p:spPr>
        <p:txBody>
          <a:bodyPr lIns="0" tIns="0" rIns="0" bIns="0"/>
          <a:lstStyle/>
          <a:p>
            <a:pPr lvl="0">
              <a:defRPr sz="1200">
                <a:latin typeface="+mj-lt"/>
                <a:ea typeface="+mj-ea"/>
                <a:cs typeface="+mj-cs"/>
                <a:sym typeface="Helvetica"/>
              </a:defRPr>
            </a:pPr>
            <a:endParaRPr/>
          </a:p>
        </p:txBody>
      </p:sp>
      <p:sp>
        <p:nvSpPr>
          <p:cNvPr id="691" name="Shape 691"/>
          <p:cNvSpPr/>
          <p:nvPr/>
        </p:nvSpPr>
        <p:spPr>
          <a:xfrm>
            <a:off x="1702777" y="4902201"/>
            <a:ext cx="1306225" cy="2692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200">
                <a:solidFill>
                  <a:srgbClr val="FF0000"/>
                </a:solidFill>
                <a:latin typeface="Arial Narrow"/>
                <a:ea typeface="Arial Narrow"/>
                <a:cs typeface="Arial Narrow"/>
                <a:sym typeface="Arial Narrow"/>
              </a:defRPr>
            </a:lvl1pPr>
          </a:lstStyle>
          <a:p>
            <a:pPr lvl="0">
              <a:defRPr sz="1800">
                <a:solidFill>
                  <a:srgbClr val="000000"/>
                </a:solidFill>
              </a:defRPr>
            </a:pPr>
            <a:r>
              <a:rPr sz="1200">
                <a:solidFill>
                  <a:srgbClr val="FF0000"/>
                </a:solidFill>
              </a:rPr>
              <a:t>1 G bps Ethernet Std.</a:t>
            </a:r>
          </a:p>
        </p:txBody>
      </p:sp>
      <p:sp>
        <p:nvSpPr>
          <p:cNvPr id="703" name="Shape 703"/>
          <p:cNvSpPr/>
          <p:nvPr/>
        </p:nvSpPr>
        <p:spPr>
          <a:xfrm>
            <a:off x="6973765" y="2128838"/>
            <a:ext cx="840468" cy="2692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200">
                <a:solidFill>
                  <a:srgbClr val="FF0000"/>
                </a:solidFill>
                <a:latin typeface="Arial Narrow"/>
                <a:ea typeface="Arial Narrow"/>
                <a:cs typeface="Arial Narrow"/>
                <a:sym typeface="Arial Narrow"/>
              </a:defRPr>
            </a:lvl1pPr>
          </a:lstStyle>
          <a:p>
            <a:pPr lvl="0">
              <a:defRPr sz="1800">
                <a:solidFill>
                  <a:srgbClr val="000000"/>
                </a:solidFill>
              </a:defRPr>
            </a:pPr>
            <a:r>
              <a:rPr sz="1200">
                <a:solidFill>
                  <a:srgbClr val="FF0000"/>
                </a:solidFill>
              </a:rPr>
              <a:t>1 G bps Cars</a:t>
            </a:r>
          </a:p>
        </p:txBody>
      </p:sp>
      <p:sp>
        <p:nvSpPr>
          <p:cNvPr id="705" name="Shape 705"/>
          <p:cNvSpPr/>
          <p:nvPr/>
        </p:nvSpPr>
        <p:spPr>
          <a:xfrm>
            <a:off x="4085492" y="4699000"/>
            <a:ext cx="1132744" cy="0"/>
          </a:xfrm>
          <a:prstGeom prst="line">
            <a:avLst/>
          </a:prstGeom>
          <a:ln w="28575">
            <a:solidFill>
              <a:srgbClr val="00B050"/>
            </a:solidFill>
            <a:tailEnd type="triangle" w="med" len="med"/>
          </a:ln>
        </p:spPr>
        <p:txBody>
          <a:bodyPr lIns="0" tIns="0" rIns="0" bIns="0"/>
          <a:lstStyle/>
          <a:p>
            <a:pPr lvl="0">
              <a:defRPr sz="1200">
                <a:latin typeface="+mj-lt"/>
                <a:ea typeface="+mj-ea"/>
                <a:cs typeface="+mj-cs"/>
                <a:sym typeface="Helvetica"/>
              </a:defRPr>
            </a:pPr>
            <a:endParaRPr/>
          </a:p>
        </p:txBody>
      </p:sp>
      <p:sp>
        <p:nvSpPr>
          <p:cNvPr id="707" name="Shape 707"/>
          <p:cNvSpPr/>
          <p:nvPr/>
        </p:nvSpPr>
        <p:spPr>
          <a:xfrm>
            <a:off x="3871545" y="4402139"/>
            <a:ext cx="1249975" cy="269241"/>
          </a:xfrm>
          <a:prstGeom prst="rect">
            <a:avLst/>
          </a:prstGeom>
          <a:solidFill>
            <a:srgbClr val="FFFFCC"/>
          </a:solidFill>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sz="1200">
                <a:solidFill>
                  <a:srgbClr val="00B050"/>
                </a:solidFill>
                <a:latin typeface="Arial Narrow"/>
                <a:ea typeface="Arial Narrow"/>
                <a:cs typeface="Arial Narrow"/>
                <a:sym typeface="Arial Narrow"/>
              </a:defRPr>
            </a:lvl1pPr>
          </a:lstStyle>
          <a:p>
            <a:pPr lvl="0">
              <a:defRPr sz="1800">
                <a:solidFill>
                  <a:srgbClr val="000000"/>
                </a:solidFill>
              </a:defRPr>
            </a:pPr>
            <a:r>
              <a:rPr sz="1200">
                <a:solidFill>
                  <a:srgbClr val="00B050"/>
                </a:solidFill>
              </a:rPr>
              <a:t>IEC/ISO Standards</a:t>
            </a:r>
          </a:p>
        </p:txBody>
      </p:sp>
      <p:sp>
        <p:nvSpPr>
          <p:cNvPr id="708" name="Shape 708"/>
          <p:cNvSpPr/>
          <p:nvPr/>
        </p:nvSpPr>
        <p:spPr>
          <a:xfrm rot="5400000" flipH="1" flipV="1">
            <a:off x="5264099" y="4421236"/>
            <a:ext cx="273151" cy="2271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28575">
            <a:solidFill>
              <a:srgbClr val="604A7B"/>
            </a:solidFill>
            <a:tailEnd type="triangle" w="med" len="med"/>
          </a:ln>
        </p:spPr>
        <p:txBody>
          <a:bodyPr lIns="0" tIns="0" rIns="0" bIns="0" anchor="ctr"/>
          <a:lstStyle/>
          <a:p>
            <a:pPr lvl="0"/>
            <a:endParaRPr/>
          </a:p>
        </p:txBody>
      </p:sp>
      <p:sp>
        <p:nvSpPr>
          <p:cNvPr id="706" name="Shape 706"/>
          <p:cNvSpPr/>
          <p:nvPr/>
        </p:nvSpPr>
        <p:spPr>
          <a:xfrm>
            <a:off x="5218236" y="4625975"/>
            <a:ext cx="136281" cy="14763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B050"/>
          </a:solidFill>
          <a:ln w="25400">
            <a:solidFill>
              <a:srgbClr val="00B050"/>
            </a:solidFill>
          </a:ln>
        </p:spPr>
        <p:txBody>
          <a:bodyPr lIns="0" tIns="0" rIns="0" bIns="0" anchor="ctr"/>
          <a:lstStyle/>
          <a:p>
            <a:pPr lvl="0" algn="ctr">
              <a:defRPr>
                <a:solidFill>
                  <a:srgbClr val="FFFFFF"/>
                </a:solidFill>
              </a:defRPr>
            </a:pPr>
            <a:endParaRPr/>
          </a:p>
        </p:txBody>
      </p:sp>
      <p:sp>
        <p:nvSpPr>
          <p:cNvPr id="709" name="Shape 709"/>
          <p:cNvSpPr/>
          <p:nvPr/>
        </p:nvSpPr>
        <p:spPr>
          <a:xfrm>
            <a:off x="3283927" y="3949700"/>
            <a:ext cx="2230316" cy="0"/>
          </a:xfrm>
          <a:prstGeom prst="line">
            <a:avLst/>
          </a:prstGeom>
          <a:ln w="28575">
            <a:solidFill>
              <a:srgbClr val="604A7B"/>
            </a:solidFill>
            <a:tailEnd type="triangle" w="med" len="med"/>
          </a:ln>
        </p:spPr>
        <p:txBody>
          <a:bodyPr lIns="0" tIns="0" rIns="0" bIns="0"/>
          <a:lstStyle/>
          <a:p>
            <a:pPr lvl="0">
              <a:defRPr sz="1200">
                <a:latin typeface="+mj-lt"/>
                <a:ea typeface="+mj-ea"/>
                <a:cs typeface="+mj-cs"/>
                <a:sym typeface="Helvetica"/>
              </a:defRPr>
            </a:pPr>
            <a:endParaRPr/>
          </a:p>
        </p:txBody>
      </p:sp>
      <p:sp>
        <p:nvSpPr>
          <p:cNvPr id="712" name="Shape 712"/>
          <p:cNvSpPr/>
          <p:nvPr/>
        </p:nvSpPr>
        <p:spPr>
          <a:xfrm>
            <a:off x="5547944" y="3611562"/>
            <a:ext cx="298939" cy="1090615"/>
          </a:xfrm>
          <a:prstGeom prst="rightArrow">
            <a:avLst>
              <a:gd name="adj1" fmla="val 50000"/>
              <a:gd name="adj2" fmla="val 50000"/>
            </a:avLst>
          </a:prstGeom>
          <a:solidFill>
            <a:srgbClr val="604A7B"/>
          </a:solidFill>
          <a:ln w="25400">
            <a:solidFill>
              <a:srgbClr val="604A7B"/>
            </a:solidFill>
          </a:ln>
        </p:spPr>
        <p:txBody>
          <a:bodyPr lIns="0" tIns="0" rIns="0" bIns="0" anchor="ctr"/>
          <a:lstStyle/>
          <a:p>
            <a:pPr lvl="0" algn="ctr">
              <a:defRPr>
                <a:solidFill>
                  <a:srgbClr val="FFFFFF"/>
                </a:solidFill>
              </a:defRPr>
            </a:pPr>
            <a:endParaRPr/>
          </a:p>
        </p:txBody>
      </p:sp>
      <p:sp>
        <p:nvSpPr>
          <p:cNvPr id="713" name="Shape 713"/>
          <p:cNvSpPr/>
          <p:nvPr/>
        </p:nvSpPr>
        <p:spPr>
          <a:xfrm>
            <a:off x="5923858" y="4084639"/>
            <a:ext cx="1703821" cy="294641"/>
          </a:xfrm>
          <a:prstGeom prst="rect">
            <a:avLst/>
          </a:prstGeom>
          <a:solidFill>
            <a:srgbClr val="FFFFCC"/>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400">
                <a:solidFill>
                  <a:srgbClr val="BF9000"/>
                </a:solidFill>
                <a:latin typeface="Arial Narrow"/>
                <a:ea typeface="Arial Narrow"/>
                <a:cs typeface="Arial Narrow"/>
                <a:sym typeface="Arial Narrow"/>
              </a:defRPr>
            </a:lvl1pPr>
          </a:lstStyle>
          <a:p>
            <a:pPr lvl="0">
              <a:defRPr sz="1800">
                <a:solidFill>
                  <a:srgbClr val="000000"/>
                </a:solidFill>
              </a:defRPr>
            </a:pPr>
            <a:r>
              <a:rPr sz="1400" dirty="0">
                <a:solidFill>
                  <a:srgbClr val="BF9000"/>
                </a:solidFill>
              </a:rPr>
              <a:t>Conformance Test Office</a:t>
            </a:r>
          </a:p>
        </p:txBody>
      </p:sp>
      <p:sp>
        <p:nvSpPr>
          <p:cNvPr id="714" name="Shape 714"/>
          <p:cNvSpPr/>
          <p:nvPr/>
        </p:nvSpPr>
        <p:spPr>
          <a:xfrm flipV="1">
            <a:off x="6046177" y="3611562"/>
            <a:ext cx="158263" cy="387351"/>
          </a:xfrm>
          <a:prstGeom prst="line">
            <a:avLst/>
          </a:prstGeom>
          <a:ln w="28575">
            <a:solidFill>
              <a:srgbClr val="C00000"/>
            </a:solidFill>
            <a:tailEnd type="triangle" w="med" len="med"/>
          </a:ln>
        </p:spPr>
        <p:txBody>
          <a:bodyPr lIns="0" tIns="0" rIns="0" bIns="0"/>
          <a:lstStyle/>
          <a:p>
            <a:pPr lvl="0">
              <a:defRPr sz="1200">
                <a:latin typeface="+mj-lt"/>
                <a:ea typeface="+mj-ea"/>
                <a:cs typeface="+mj-cs"/>
                <a:sym typeface="Helvetica"/>
              </a:defRPr>
            </a:pPr>
            <a:endParaRPr/>
          </a:p>
        </p:txBody>
      </p:sp>
      <p:sp>
        <p:nvSpPr>
          <p:cNvPr id="715" name="Shape 715"/>
          <p:cNvSpPr/>
          <p:nvPr/>
        </p:nvSpPr>
        <p:spPr>
          <a:xfrm flipV="1">
            <a:off x="6430107" y="3611562"/>
            <a:ext cx="158263" cy="387351"/>
          </a:xfrm>
          <a:prstGeom prst="line">
            <a:avLst/>
          </a:prstGeom>
          <a:ln w="28575">
            <a:solidFill>
              <a:srgbClr val="C00000"/>
            </a:solidFill>
            <a:tailEnd type="triangle" w="med" len="med"/>
          </a:ln>
        </p:spPr>
        <p:txBody>
          <a:bodyPr lIns="0" tIns="0" rIns="0" bIns="0"/>
          <a:lstStyle/>
          <a:p>
            <a:pPr lvl="0">
              <a:defRPr sz="1200">
                <a:latin typeface="+mj-lt"/>
                <a:ea typeface="+mj-ea"/>
                <a:cs typeface="+mj-cs"/>
                <a:sym typeface="Helvetica"/>
              </a:defRPr>
            </a:pPr>
            <a:endParaRPr/>
          </a:p>
        </p:txBody>
      </p:sp>
      <p:sp>
        <p:nvSpPr>
          <p:cNvPr id="716" name="Shape 716"/>
          <p:cNvSpPr/>
          <p:nvPr/>
        </p:nvSpPr>
        <p:spPr>
          <a:xfrm flipV="1">
            <a:off x="6824296" y="3611562"/>
            <a:ext cx="159727" cy="387351"/>
          </a:xfrm>
          <a:prstGeom prst="line">
            <a:avLst/>
          </a:prstGeom>
          <a:ln w="28575">
            <a:solidFill>
              <a:srgbClr val="C00000"/>
            </a:solidFill>
            <a:tailEnd type="triangle" w="med" len="med"/>
          </a:ln>
        </p:spPr>
        <p:txBody>
          <a:bodyPr lIns="0" tIns="0" rIns="0" bIns="0"/>
          <a:lstStyle/>
          <a:p>
            <a:pPr lvl="0">
              <a:defRPr sz="1200">
                <a:latin typeface="+mj-lt"/>
                <a:ea typeface="+mj-ea"/>
                <a:cs typeface="+mj-cs"/>
                <a:sym typeface="Helvetica"/>
              </a:defRPr>
            </a:pPr>
            <a:endParaRPr/>
          </a:p>
        </p:txBody>
      </p:sp>
      <p:sp>
        <p:nvSpPr>
          <p:cNvPr id="717" name="Shape 717"/>
          <p:cNvSpPr/>
          <p:nvPr/>
        </p:nvSpPr>
        <p:spPr>
          <a:xfrm>
            <a:off x="7106361" y="3649664"/>
            <a:ext cx="726875" cy="288824"/>
          </a:xfrm>
          <a:prstGeom prst="rect">
            <a:avLst/>
          </a:prstGeom>
          <a:solidFill>
            <a:srgbClr val="FFFFCC"/>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sz="1400" i="1">
                <a:solidFill>
                  <a:srgbClr val="C00000"/>
                </a:solidFill>
                <a:latin typeface="Arial"/>
                <a:ea typeface="Arial"/>
                <a:cs typeface="Arial"/>
                <a:sym typeface="Arial"/>
              </a:defRPr>
            </a:lvl1pPr>
          </a:lstStyle>
          <a:p>
            <a:pPr lvl="0">
              <a:defRPr sz="1800" i="0">
                <a:solidFill>
                  <a:srgbClr val="000000"/>
                </a:solidFill>
              </a:defRPr>
            </a:pPr>
            <a:r>
              <a:rPr sz="1400" i="1">
                <a:solidFill>
                  <a:srgbClr val="C00000"/>
                </a:solidFill>
              </a:rPr>
              <a:t>Support</a:t>
            </a:r>
          </a:p>
        </p:txBody>
      </p:sp>
      <p:pic>
        <p:nvPicPr>
          <p:cNvPr id="718" name="image50.png"/>
          <p:cNvPicPr/>
          <p:nvPr/>
        </p:nvPicPr>
        <p:blipFill>
          <a:blip r:embed="rId2">
            <a:extLst/>
          </a:blip>
          <a:stretch>
            <a:fillRect/>
          </a:stretch>
        </p:blipFill>
        <p:spPr>
          <a:xfrm>
            <a:off x="7573108" y="4200525"/>
            <a:ext cx="1184032" cy="592138"/>
          </a:xfrm>
          <a:prstGeom prst="rect">
            <a:avLst/>
          </a:prstGeom>
          <a:ln w="12700">
            <a:miter lim="400000"/>
          </a:ln>
        </p:spPr>
      </p:pic>
      <p:pic>
        <p:nvPicPr>
          <p:cNvPr id="719" name="image50.png"/>
          <p:cNvPicPr/>
          <p:nvPr/>
        </p:nvPicPr>
        <p:blipFill>
          <a:blip r:embed="rId2">
            <a:extLst/>
          </a:blip>
          <a:stretch>
            <a:fillRect/>
          </a:stretch>
        </p:blipFill>
        <p:spPr>
          <a:xfrm>
            <a:off x="7807569" y="98425"/>
            <a:ext cx="1192824" cy="595314"/>
          </a:xfrm>
          <a:prstGeom prst="rect">
            <a:avLst/>
          </a:prstGeom>
          <a:ln w="12700">
            <a:miter lim="400000"/>
          </a:ln>
        </p:spPr>
      </p:pic>
      <p:sp>
        <p:nvSpPr>
          <p:cNvPr id="720" name="Shape 72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54</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 name="Shape 722"/>
          <p:cNvSpPr>
            <a:spLocks noGrp="1"/>
          </p:cNvSpPr>
          <p:nvPr>
            <p:ph type="title"/>
          </p:nvPr>
        </p:nvSpPr>
        <p:spPr>
          <a:prstGeom prst="rect">
            <a:avLst/>
          </a:prstGeom>
        </p:spPr>
        <p:txBody>
          <a:bodyPr/>
          <a:lstStyle/>
          <a:p>
            <a:pPr lvl="0">
              <a:defRPr sz="1800"/>
            </a:pPr>
            <a:r>
              <a:rPr sz="4400"/>
              <a:t>Open Alliance – TC7</a:t>
            </a:r>
          </a:p>
        </p:txBody>
      </p:sp>
      <p:sp>
        <p:nvSpPr>
          <p:cNvPr id="723" name="Shape 723"/>
          <p:cNvSpPr>
            <a:spLocks noGrp="1"/>
          </p:cNvSpPr>
          <p:nvPr>
            <p:ph type="body" idx="1"/>
          </p:nvPr>
        </p:nvSpPr>
        <p:spPr>
          <a:xfrm>
            <a:off x="457200" y="1600200"/>
            <a:ext cx="8229600" cy="4816128"/>
          </a:xfrm>
          <a:prstGeom prst="rect">
            <a:avLst/>
          </a:prstGeom>
        </p:spPr>
        <p:txBody>
          <a:bodyPr/>
          <a:lstStyle/>
          <a:p>
            <a:pPr marL="246888" lvl="0" indent="-246888" defTabSz="329184">
              <a:spcBef>
                <a:spcPts val="500"/>
              </a:spcBef>
              <a:defRPr sz="1800"/>
            </a:pPr>
            <a:r>
              <a:rPr lang="en-GB" sz="2304" dirty="0" smtClean="0"/>
              <a:t>Open Alliance has created a Technical Committee to support the Ethernet optical links in automotive</a:t>
            </a:r>
          </a:p>
          <a:p>
            <a:pPr marL="246888" lvl="0" indent="-246888" defTabSz="329184">
              <a:spcBef>
                <a:spcPts val="500"/>
              </a:spcBef>
              <a:defRPr sz="1800"/>
            </a:pPr>
            <a:r>
              <a:rPr lang="en-GB" sz="2304" dirty="0" smtClean="0"/>
              <a:t>Participants to this group are:</a:t>
            </a:r>
          </a:p>
          <a:p>
            <a:pPr marL="576072" lvl="1" indent="-246888" defTabSz="329184">
              <a:spcBef>
                <a:spcPts val="500"/>
              </a:spcBef>
              <a:buChar char="•"/>
              <a:defRPr sz="1800"/>
            </a:pPr>
            <a:r>
              <a:rPr lang="en-GB" sz="2304" dirty="0" err="1" smtClean="0"/>
              <a:t>Avago</a:t>
            </a:r>
            <a:r>
              <a:rPr lang="en-GB" sz="2304" dirty="0" smtClean="0"/>
              <a:t>, Broadcom, Cadence, C&amp;S Delphi, Denso, </a:t>
            </a:r>
            <a:r>
              <a:rPr lang="en-GB" sz="2304" dirty="0" err="1" smtClean="0"/>
              <a:t>Excelfore</a:t>
            </a:r>
            <a:r>
              <a:rPr lang="en-GB" sz="2304" dirty="0" smtClean="0"/>
              <a:t>, Furukawa, KDPOF, </a:t>
            </a:r>
            <a:r>
              <a:rPr lang="en-GB" sz="2304" dirty="0" err="1" smtClean="0"/>
              <a:t>Ruets</a:t>
            </a:r>
            <a:r>
              <a:rPr lang="en-GB" sz="2304" dirty="0" smtClean="0"/>
              <a:t>, Sumitomo, TE, Toyota, </a:t>
            </a:r>
            <a:r>
              <a:rPr lang="en-GB" sz="2304" dirty="0" err="1" smtClean="0"/>
              <a:t>Vittese</a:t>
            </a:r>
            <a:r>
              <a:rPr lang="en-GB" sz="2304" dirty="0" smtClean="0"/>
              <a:t>, </a:t>
            </a:r>
            <a:r>
              <a:rPr lang="en-GB" sz="2304" dirty="0" err="1" smtClean="0"/>
              <a:t>Yazaki</a:t>
            </a:r>
            <a:endParaRPr lang="en-GB" sz="2304" dirty="0" smtClean="0"/>
          </a:p>
          <a:p>
            <a:pPr marL="246888" lvl="0" indent="-246888" defTabSz="329184">
              <a:spcBef>
                <a:spcPts val="500"/>
              </a:spcBef>
              <a:defRPr sz="1800"/>
            </a:pPr>
            <a:r>
              <a:rPr lang="en-GB" sz="2304" dirty="0" smtClean="0"/>
              <a:t>Goal of the group is:</a:t>
            </a:r>
            <a:br>
              <a:rPr lang="en-GB" sz="2304" dirty="0" smtClean="0"/>
            </a:br>
            <a:r>
              <a:rPr lang="en-GB" sz="2304" dirty="0" smtClean="0"/>
              <a:t>“Work on Gigabit‐Ethernet over POF solution for Automotive use”</a:t>
            </a:r>
          </a:p>
          <a:p>
            <a:pPr marL="576072" lvl="1" indent="-246888" defTabSz="329184">
              <a:spcBef>
                <a:spcPts val="500"/>
              </a:spcBef>
              <a:buChar char="•"/>
              <a:defRPr sz="1800"/>
            </a:pPr>
            <a:r>
              <a:rPr lang="en-GB" sz="2304" dirty="0" smtClean="0"/>
              <a:t>Summarize Automotive requirements and support IEEE802.3 GEPOF standardization activity.</a:t>
            </a:r>
          </a:p>
          <a:p>
            <a:pPr marL="576072" lvl="1" indent="-246888" defTabSz="329184">
              <a:spcBef>
                <a:spcPts val="500"/>
              </a:spcBef>
              <a:buChar char="•"/>
              <a:defRPr sz="1800"/>
            </a:pPr>
            <a:r>
              <a:rPr lang="en-GB" sz="2304" dirty="0" smtClean="0"/>
              <a:t>Create supplement documents/ Specifications (Connector interface, Footprint, test suits, etc.) for automobile installation</a:t>
            </a:r>
            <a:endParaRPr lang="en-GB" sz="2304" dirty="0"/>
          </a:p>
        </p:txBody>
      </p:sp>
      <p:sp>
        <p:nvSpPr>
          <p:cNvPr id="724" name="Shape 72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55</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p:cNvSpPr>
          <p:nvPr>
            <p:ph type="title"/>
          </p:nvPr>
        </p:nvSpPr>
        <p:spPr>
          <a:xfrm>
            <a:off x="457200" y="92074"/>
            <a:ext cx="8229600" cy="929883"/>
          </a:xfrm>
          <a:prstGeom prst="rect">
            <a:avLst/>
          </a:prstGeom>
        </p:spPr>
        <p:txBody>
          <a:bodyPr/>
          <a:lstStyle>
            <a:lvl1pPr defTabSz="519937">
              <a:defRPr sz="4000"/>
            </a:lvl1pPr>
          </a:lstStyle>
          <a:p>
            <a:pPr lvl="0">
              <a:defRPr sz="1800"/>
            </a:pPr>
            <a:r>
              <a:rPr sz="4000"/>
              <a:t>Summary for Automotive Applications</a:t>
            </a:r>
          </a:p>
        </p:txBody>
      </p:sp>
      <p:sp>
        <p:nvSpPr>
          <p:cNvPr id="451" name="Shape 451"/>
          <p:cNvSpPr/>
          <p:nvPr/>
        </p:nvSpPr>
        <p:spPr>
          <a:xfrm>
            <a:off x="215411" y="1185570"/>
            <a:ext cx="8713178" cy="253915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lvl="0" indent="-342900">
              <a:spcBef>
                <a:spcPts val="600"/>
              </a:spcBef>
              <a:buSzPct val="100000"/>
              <a:buBlip>
                <a:blip r:embed="rId2"/>
              </a:buBlip>
            </a:pPr>
            <a:r>
              <a:rPr lang="en-GB" sz="2400" dirty="0" smtClean="0">
                <a:ea typeface="Arial Narrow"/>
                <a:sym typeface="Arial Narrow"/>
              </a:rPr>
              <a:t>Complementary technologies, electrical and optical, bring </a:t>
            </a:r>
            <a:r>
              <a:rPr lang="en-GB" sz="2400" dirty="0" smtClean="0">
                <a:solidFill>
                  <a:srgbClr val="FF5050"/>
                </a:solidFill>
                <a:ea typeface="Arial Narrow"/>
                <a:sym typeface="Arial Narrow"/>
              </a:rPr>
              <a:t>benefits</a:t>
            </a:r>
            <a:r>
              <a:rPr lang="en-GB" sz="2400" dirty="0" smtClean="0">
                <a:ea typeface="Arial Narrow"/>
                <a:sym typeface="Arial Narrow"/>
              </a:rPr>
              <a:t> for customers</a:t>
            </a:r>
          </a:p>
          <a:p>
            <a:pPr marL="342900" lvl="0" indent="-342900">
              <a:spcBef>
                <a:spcPts val="600"/>
              </a:spcBef>
              <a:buSzPct val="100000"/>
              <a:buBlip>
                <a:blip r:embed="rId2"/>
              </a:buBlip>
            </a:pPr>
            <a:r>
              <a:rPr lang="en-GB" sz="2400" dirty="0" smtClean="0">
                <a:ea typeface="Arial Narrow"/>
                <a:sym typeface="Arial Narrow"/>
              </a:rPr>
              <a:t>Plastic optical </a:t>
            </a:r>
            <a:r>
              <a:rPr lang="en-GB" sz="2400" dirty="0" err="1" smtClean="0">
                <a:ea typeface="Arial Narrow"/>
                <a:sym typeface="Arial Narrow"/>
              </a:rPr>
              <a:t>fiber</a:t>
            </a:r>
            <a:r>
              <a:rPr lang="en-GB" sz="2400" dirty="0" smtClean="0">
                <a:ea typeface="Arial Narrow"/>
                <a:sym typeface="Arial Narrow"/>
              </a:rPr>
              <a:t> is a </a:t>
            </a:r>
            <a:r>
              <a:rPr lang="en-GB" sz="2400" dirty="0" smtClean="0">
                <a:solidFill>
                  <a:srgbClr val="FF5050"/>
                </a:solidFill>
                <a:ea typeface="Arial Narrow"/>
                <a:sym typeface="Arial Narrow"/>
              </a:rPr>
              <a:t>proven technology</a:t>
            </a:r>
            <a:r>
              <a:rPr lang="en-GB" sz="2400" dirty="0" smtClean="0">
                <a:ea typeface="Arial Narrow"/>
                <a:sym typeface="Arial Narrow"/>
              </a:rPr>
              <a:t> in automotive</a:t>
            </a:r>
          </a:p>
          <a:p>
            <a:pPr marL="342900" lvl="0" indent="-342900">
              <a:spcBef>
                <a:spcPts val="600"/>
              </a:spcBef>
              <a:buSzPct val="100000"/>
              <a:buBlip>
                <a:blip r:embed="rId2"/>
              </a:buBlip>
            </a:pPr>
            <a:r>
              <a:rPr lang="en-GB" sz="2400" dirty="0" smtClean="0">
                <a:ea typeface="Arial Narrow"/>
                <a:sym typeface="Arial Narrow"/>
              </a:rPr>
              <a:t>Gigabit Ethernet enhances </a:t>
            </a:r>
            <a:r>
              <a:rPr lang="en-GB" sz="2400" dirty="0" smtClean="0">
                <a:solidFill>
                  <a:srgbClr val="FF5050"/>
                </a:solidFill>
                <a:ea typeface="Arial Narrow"/>
                <a:sym typeface="Arial Narrow"/>
              </a:rPr>
              <a:t>future applications</a:t>
            </a:r>
          </a:p>
          <a:p>
            <a:pPr marL="342900" lvl="0" indent="-342900">
              <a:spcBef>
                <a:spcPts val="600"/>
              </a:spcBef>
              <a:buSzPct val="100000"/>
              <a:buBlip>
                <a:blip r:embed="rId2"/>
              </a:buBlip>
            </a:pPr>
            <a:r>
              <a:rPr lang="en-GB" sz="2400" dirty="0" smtClean="0">
                <a:ea typeface="Arial Narrow"/>
                <a:sym typeface="Arial Narrow"/>
              </a:rPr>
              <a:t>Member companies from </a:t>
            </a:r>
            <a:r>
              <a:rPr lang="en-GB" sz="2400" dirty="0" smtClean="0">
                <a:solidFill>
                  <a:srgbClr val="FF5050"/>
                </a:solidFill>
                <a:ea typeface="Arial Narrow"/>
                <a:sym typeface="Arial Narrow"/>
              </a:rPr>
              <a:t>JASPAR</a:t>
            </a:r>
            <a:r>
              <a:rPr lang="en-GB" sz="2400" dirty="0" smtClean="0">
                <a:ea typeface="Arial Narrow"/>
                <a:sym typeface="Arial Narrow"/>
              </a:rPr>
              <a:t> contributes to the standardization works</a:t>
            </a:r>
            <a:endParaRPr lang="en-GB" sz="2400" dirty="0">
              <a:ea typeface="Arial Narrow"/>
              <a:sym typeface="Arial Narrow"/>
            </a:endParaRPr>
          </a:p>
        </p:txBody>
      </p:sp>
      <p:sp>
        <p:nvSpPr>
          <p:cNvPr id="610" name="Shape 61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56</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 name="Shape 726"/>
          <p:cNvSpPr>
            <a:spLocks noGrp="1"/>
          </p:cNvSpPr>
          <p:nvPr>
            <p:ph type="title"/>
          </p:nvPr>
        </p:nvSpPr>
        <p:spPr>
          <a:prstGeom prst="rect">
            <a:avLst/>
          </a:prstGeom>
        </p:spPr>
        <p:txBody>
          <a:bodyPr/>
          <a:lstStyle/>
          <a:p>
            <a:pPr lvl="0">
              <a:defRPr sz="1800" b="0" cap="none"/>
            </a:pPr>
            <a:r>
              <a:rPr sz="4000" b="1" cap="all"/>
              <a:t>Industrial market</a:t>
            </a:r>
          </a:p>
        </p:txBody>
      </p:sp>
      <p:sp>
        <p:nvSpPr>
          <p:cNvPr id="727" name="Shape 727"/>
          <p:cNvSpPr>
            <a:spLocks noGrp="1"/>
          </p:cNvSpPr>
          <p:nvPr>
            <p:ph type="body" idx="1"/>
          </p:nvPr>
        </p:nvSpPr>
        <p:spPr>
          <a:xfrm>
            <a:off x="722312" y="1911325"/>
            <a:ext cx="7772401" cy="2495576"/>
          </a:xfrm>
          <a:prstGeom prst="rect">
            <a:avLst/>
          </a:prstGeom>
        </p:spPr>
        <p:txBody>
          <a:bodyPr/>
          <a:lstStyle/>
          <a:p>
            <a:pPr lvl="0">
              <a:lnSpc>
                <a:spcPct val="80000"/>
              </a:lnSpc>
              <a:defRPr sz="1800">
                <a:solidFill>
                  <a:srgbClr val="000000"/>
                </a:solidFill>
              </a:defRPr>
            </a:pPr>
            <a:r>
              <a:rPr>
                <a:solidFill>
                  <a:srgbClr val="888888"/>
                </a:solidFill>
              </a:rPr>
              <a:t>Overview of industrial POF fibers</a:t>
            </a:r>
          </a:p>
          <a:p>
            <a:pPr lvl="0">
              <a:lnSpc>
                <a:spcPct val="80000"/>
              </a:lnSpc>
              <a:defRPr sz="1800">
                <a:solidFill>
                  <a:srgbClr val="000000"/>
                </a:solidFill>
              </a:defRPr>
            </a:pPr>
            <a:r>
              <a:rPr>
                <a:solidFill>
                  <a:srgbClr val="888888"/>
                </a:solidFill>
              </a:rPr>
              <a:t>Evolution of POF based industrial Automation Network Systems</a:t>
            </a:r>
          </a:p>
          <a:p>
            <a:pPr lvl="0">
              <a:lnSpc>
                <a:spcPct val="80000"/>
              </a:lnSpc>
              <a:defRPr sz="1800">
                <a:solidFill>
                  <a:srgbClr val="000000"/>
                </a:solidFill>
              </a:defRPr>
            </a:pPr>
            <a:r>
              <a:rPr>
                <a:solidFill>
                  <a:srgbClr val="888888"/>
                </a:solidFill>
              </a:rPr>
              <a:t>Environmental conditions</a:t>
            </a:r>
          </a:p>
          <a:p>
            <a:pPr lvl="0">
              <a:lnSpc>
                <a:spcPct val="80000"/>
              </a:lnSpc>
              <a:defRPr sz="1800">
                <a:solidFill>
                  <a:srgbClr val="000000"/>
                </a:solidFill>
              </a:defRPr>
            </a:pPr>
            <a:r>
              <a:rPr>
                <a:solidFill>
                  <a:srgbClr val="888888"/>
                </a:solidFill>
              </a:rPr>
              <a:t>Factors of success of POF in industrial networking</a:t>
            </a:r>
          </a:p>
          <a:p>
            <a:pPr lvl="0">
              <a:lnSpc>
                <a:spcPct val="80000"/>
              </a:lnSpc>
              <a:defRPr sz="1800">
                <a:solidFill>
                  <a:srgbClr val="000000"/>
                </a:solidFill>
              </a:defRPr>
            </a:pPr>
            <a:r>
              <a:rPr>
                <a:solidFill>
                  <a:srgbClr val="888888"/>
                </a:solidFill>
              </a:rPr>
              <a:t>Mechanical characteristics of POF</a:t>
            </a:r>
          </a:p>
          <a:p>
            <a:pPr lvl="0">
              <a:lnSpc>
                <a:spcPct val="80000"/>
              </a:lnSpc>
              <a:defRPr sz="1800">
                <a:solidFill>
                  <a:srgbClr val="000000"/>
                </a:solidFill>
              </a:defRPr>
            </a:pPr>
            <a:r>
              <a:rPr>
                <a:solidFill>
                  <a:srgbClr val="888888"/>
                </a:solidFill>
              </a:rPr>
              <a:t>Industrial Example</a:t>
            </a:r>
          </a:p>
          <a:p>
            <a:pPr lvl="0">
              <a:lnSpc>
                <a:spcPct val="80000"/>
              </a:lnSpc>
              <a:defRPr sz="1800">
                <a:solidFill>
                  <a:srgbClr val="000000"/>
                </a:solidFill>
              </a:defRPr>
            </a:pPr>
            <a:r>
              <a:rPr>
                <a:solidFill>
                  <a:srgbClr val="888888"/>
                </a:solidFill>
              </a:rPr>
              <a:t>How to terminate POF with an industrial connector</a:t>
            </a:r>
          </a:p>
          <a:p>
            <a:pPr lvl="0">
              <a:lnSpc>
                <a:spcPct val="80000"/>
              </a:lnSpc>
              <a:defRPr sz="1800">
                <a:solidFill>
                  <a:srgbClr val="000000"/>
                </a:solidFill>
              </a:defRPr>
            </a:pPr>
            <a:r>
              <a:rPr>
                <a:solidFill>
                  <a:srgbClr val="888888"/>
                </a:solidFill>
              </a:rPr>
              <a:t>Conclusions</a:t>
            </a:r>
          </a:p>
        </p:txBody>
      </p:sp>
      <p:sp>
        <p:nvSpPr>
          <p:cNvPr id="728" name="Shape 728"/>
          <p:cNvSpPr>
            <a:spLocks noGrp="1"/>
          </p:cNvSpPr>
          <p:nvPr>
            <p:ph type="sldNum" sz="quarter" idx="2"/>
          </p:nvPr>
        </p:nvSpPr>
        <p:spPr>
          <a:xfrm>
            <a:off x="6553200" y="6404292"/>
            <a:ext cx="2133600" cy="269241"/>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888888"/>
                </a:solidFill>
              </a:rPr>
              <a:t>57</a:t>
            </a:fld>
            <a:endParaRPr sz="1200">
              <a:solidFill>
                <a:srgbClr val="888888"/>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Shape 730"/>
          <p:cNvSpPr>
            <a:spLocks noGrp="1"/>
          </p:cNvSpPr>
          <p:nvPr>
            <p:ph type="title"/>
          </p:nvPr>
        </p:nvSpPr>
        <p:spPr>
          <a:xfrm>
            <a:off x="457200" y="274638"/>
            <a:ext cx="8229600" cy="1143001"/>
          </a:xfrm>
          <a:prstGeom prst="rect">
            <a:avLst/>
          </a:prstGeom>
        </p:spPr>
        <p:txBody>
          <a:bodyPr/>
          <a:lstStyle/>
          <a:p>
            <a:pPr lvl="0">
              <a:defRPr sz="1800"/>
            </a:pPr>
            <a:r>
              <a:rPr sz="4400" dirty="0"/>
              <a:t>Overview of </a:t>
            </a:r>
            <a:r>
              <a:rPr sz="4400" dirty="0" smtClean="0"/>
              <a:t>industrial fibers </a:t>
            </a:r>
            <a:endParaRPr sz="4400" dirty="0"/>
          </a:p>
        </p:txBody>
      </p:sp>
      <p:graphicFrame>
        <p:nvGraphicFramePr>
          <p:cNvPr id="731" name="Table 731"/>
          <p:cNvGraphicFramePr/>
          <p:nvPr>
            <p:extLst>
              <p:ext uri="{D42A27DB-BD31-4B8C-83A1-F6EECF244321}">
                <p14:modId xmlns:p14="http://schemas.microsoft.com/office/powerpoint/2010/main" val="4269948439"/>
              </p:ext>
            </p:extLst>
          </p:nvPr>
        </p:nvGraphicFramePr>
        <p:xfrm>
          <a:off x="401295" y="1716895"/>
          <a:ext cx="6337300" cy="3122105"/>
        </p:xfrm>
        <a:graphic>
          <a:graphicData uri="http://schemas.openxmlformats.org/drawingml/2006/table">
            <a:tbl>
              <a:tblPr>
                <a:tableStyleId>{4C3C2611-4C71-4FC5-86AE-919BDF0F9419}</a:tableStyleId>
              </a:tblPr>
              <a:tblGrid>
                <a:gridCol w="1296987"/>
                <a:gridCol w="1295400"/>
                <a:gridCol w="1368425"/>
                <a:gridCol w="1152525"/>
                <a:gridCol w="1223963"/>
              </a:tblGrid>
              <a:tr h="688673">
                <a:tc>
                  <a:txBody>
                    <a:bodyPr/>
                    <a:lstStyle/>
                    <a:p>
                      <a:pPr lvl="0" algn="ctr" defTabSz="914400">
                        <a:spcBef>
                          <a:spcPts val="400"/>
                        </a:spcBef>
                        <a:defRPr sz="1800" b="0" i="0"/>
                      </a:pPr>
                      <a:endParaRPr dirty="0">
                        <a:latin typeface="Calibri"/>
                        <a:cs typeface="Calibri"/>
                      </a:endParaRPr>
                    </a:p>
                  </a:txBody>
                  <a:tcPr marL="45720" marR="45720" horzOverflow="overflow">
                    <a:lnL w="28575">
                      <a:solidFill>
                        <a:srgbClr val="000000"/>
                      </a:solidFill>
                      <a:round/>
                    </a:lnL>
                    <a:lnR w="12700">
                      <a:solidFill>
                        <a:srgbClr val="000000"/>
                      </a:solidFill>
                      <a:round/>
                    </a:lnR>
                    <a:lnT w="28575">
                      <a:solidFill>
                        <a:srgbClr val="000000"/>
                      </a:solidFill>
                      <a:round/>
                    </a:lnT>
                    <a:lnB w="12700">
                      <a:solidFill>
                        <a:srgbClr val="000000"/>
                      </a:solidFill>
                      <a:round/>
                    </a:lnB>
                    <a:solidFill>
                      <a:srgbClr val="DCE6F2"/>
                    </a:solidFill>
                  </a:tcPr>
                </a:tc>
                <a:tc>
                  <a:txBody>
                    <a:bodyPr/>
                    <a:lstStyle/>
                    <a:p>
                      <a:pPr lvl="0" algn="ctr" defTabSz="914400">
                        <a:spcBef>
                          <a:spcPts val="300"/>
                        </a:spcBef>
                        <a:defRPr sz="1800" b="0" i="0"/>
                      </a:pPr>
                      <a:r>
                        <a:rPr sz="1400" dirty="0">
                          <a:latin typeface="Calibri"/>
                          <a:ea typeface="Arial Bold"/>
                          <a:cs typeface="Calibri"/>
                          <a:sym typeface="Arial Bold"/>
                        </a:rPr>
                        <a:t>Polymer Optical Fiber</a:t>
                      </a:r>
                    </a:p>
                  </a:txBody>
                  <a:tcPr marL="45720" marR="45720" horzOverflow="overflow">
                    <a:lnL w="12700">
                      <a:solidFill>
                        <a:srgbClr val="000000"/>
                      </a:solidFill>
                      <a:round/>
                    </a:lnL>
                    <a:lnR w="12700">
                      <a:solidFill>
                        <a:srgbClr val="000000"/>
                      </a:solidFill>
                      <a:round/>
                    </a:lnR>
                    <a:lnT w="28575">
                      <a:solidFill>
                        <a:srgbClr val="000000"/>
                      </a:solidFill>
                      <a:round/>
                    </a:lnT>
                    <a:lnB w="12700">
                      <a:solidFill>
                        <a:srgbClr val="000000"/>
                      </a:solidFill>
                      <a:round/>
                    </a:lnB>
                    <a:solidFill>
                      <a:srgbClr val="DCE6F2"/>
                    </a:solidFill>
                  </a:tcPr>
                </a:tc>
                <a:tc>
                  <a:txBody>
                    <a:bodyPr/>
                    <a:lstStyle/>
                    <a:p>
                      <a:pPr lvl="0" algn="ctr" defTabSz="914400">
                        <a:spcBef>
                          <a:spcPts val="300"/>
                        </a:spcBef>
                        <a:defRPr sz="1800" b="0" i="0"/>
                      </a:pPr>
                      <a:r>
                        <a:rPr sz="1400" dirty="0">
                          <a:latin typeface="Calibri"/>
                          <a:ea typeface="Arial Bold"/>
                          <a:cs typeface="Calibri"/>
                          <a:sym typeface="Arial Bold"/>
                        </a:rPr>
                        <a:t>Hard Cladded Silica</a:t>
                      </a:r>
                    </a:p>
                  </a:txBody>
                  <a:tcPr marL="45720" marR="45720" horzOverflow="overflow">
                    <a:lnL w="12700">
                      <a:solidFill>
                        <a:srgbClr val="000000"/>
                      </a:solidFill>
                      <a:round/>
                    </a:lnL>
                    <a:lnR w="12700">
                      <a:solidFill>
                        <a:srgbClr val="000000"/>
                      </a:solidFill>
                      <a:round/>
                    </a:lnR>
                    <a:lnT w="28575">
                      <a:solidFill>
                        <a:srgbClr val="000000"/>
                      </a:solidFill>
                      <a:round/>
                    </a:lnT>
                    <a:lnB w="12700">
                      <a:solidFill>
                        <a:srgbClr val="000000"/>
                      </a:solidFill>
                      <a:round/>
                    </a:lnB>
                    <a:solidFill>
                      <a:srgbClr val="DCE6F2"/>
                    </a:solidFill>
                  </a:tcPr>
                </a:tc>
                <a:tc>
                  <a:txBody>
                    <a:bodyPr/>
                    <a:lstStyle/>
                    <a:p>
                      <a:pPr lvl="0" algn="ctr" defTabSz="914400">
                        <a:spcBef>
                          <a:spcPts val="300"/>
                        </a:spcBef>
                        <a:defRPr sz="1800" b="0" i="0"/>
                      </a:pPr>
                      <a:r>
                        <a:rPr sz="1400" dirty="0">
                          <a:latin typeface="Calibri"/>
                          <a:ea typeface="Arial Bold"/>
                          <a:cs typeface="Calibri"/>
                          <a:sym typeface="Arial Bold"/>
                        </a:rPr>
                        <a:t>Multimode</a:t>
                      </a:r>
                    </a:p>
                  </a:txBody>
                  <a:tcPr marL="45720" marR="45720" horzOverflow="overflow">
                    <a:lnL w="12700">
                      <a:solidFill>
                        <a:srgbClr val="000000"/>
                      </a:solidFill>
                      <a:round/>
                    </a:lnL>
                    <a:lnR w="12700">
                      <a:solidFill>
                        <a:srgbClr val="000000"/>
                      </a:solidFill>
                      <a:round/>
                    </a:lnR>
                    <a:lnT w="28575">
                      <a:solidFill>
                        <a:srgbClr val="000000"/>
                      </a:solidFill>
                      <a:round/>
                    </a:lnT>
                    <a:lnB w="12700">
                      <a:solidFill>
                        <a:srgbClr val="000000"/>
                      </a:solidFill>
                      <a:round/>
                    </a:lnB>
                    <a:solidFill>
                      <a:srgbClr val="DCE6F2"/>
                    </a:solidFill>
                  </a:tcPr>
                </a:tc>
                <a:tc>
                  <a:txBody>
                    <a:bodyPr/>
                    <a:lstStyle/>
                    <a:p>
                      <a:pPr lvl="0" algn="ctr" defTabSz="914400">
                        <a:spcBef>
                          <a:spcPts val="300"/>
                        </a:spcBef>
                        <a:defRPr sz="1800" b="0" i="0"/>
                      </a:pPr>
                      <a:r>
                        <a:rPr sz="1400" dirty="0">
                          <a:latin typeface="Calibri"/>
                          <a:ea typeface="Arial Bold"/>
                          <a:cs typeface="Calibri"/>
                          <a:sym typeface="Arial Bold"/>
                        </a:rPr>
                        <a:t>Singlemode</a:t>
                      </a:r>
                    </a:p>
                  </a:txBody>
                  <a:tcPr marL="45720" marR="45720" horzOverflow="overflow">
                    <a:lnL w="12700">
                      <a:solidFill>
                        <a:srgbClr val="000000"/>
                      </a:solidFill>
                      <a:round/>
                    </a:lnL>
                    <a:lnR w="28575">
                      <a:solidFill>
                        <a:srgbClr val="000000"/>
                      </a:solidFill>
                      <a:round/>
                    </a:lnR>
                    <a:lnT w="28575">
                      <a:solidFill>
                        <a:srgbClr val="000000"/>
                      </a:solidFill>
                      <a:round/>
                    </a:lnT>
                    <a:lnB w="12700">
                      <a:solidFill>
                        <a:srgbClr val="000000"/>
                      </a:solidFill>
                      <a:round/>
                    </a:lnB>
                    <a:solidFill>
                      <a:srgbClr val="DCE6F2"/>
                    </a:solidFill>
                  </a:tcPr>
                </a:tc>
              </a:tr>
              <a:tr h="448132">
                <a:tc>
                  <a:txBody>
                    <a:bodyPr/>
                    <a:lstStyle/>
                    <a:p>
                      <a:pPr lvl="0" algn="ctr" defTabSz="914400">
                        <a:spcBef>
                          <a:spcPts val="300"/>
                        </a:spcBef>
                        <a:defRPr sz="1800" b="0" i="0"/>
                      </a:pPr>
                      <a:r>
                        <a:rPr sz="1400">
                          <a:latin typeface="Calibri"/>
                          <a:ea typeface="Arial Bold"/>
                          <a:cs typeface="Calibri"/>
                          <a:sym typeface="Arial Bold"/>
                        </a:rPr>
                        <a:t>Shortform</a:t>
                      </a:r>
                    </a:p>
                  </a:txBody>
                  <a:tcPr marL="45720" marR="45720"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solidFill>
                      <a:srgbClr val="DCE6F2"/>
                    </a:solidFill>
                  </a:tcPr>
                </a:tc>
                <a:tc>
                  <a:txBody>
                    <a:bodyPr/>
                    <a:lstStyle/>
                    <a:p>
                      <a:pPr lvl="0" algn="ctr" defTabSz="914400">
                        <a:spcBef>
                          <a:spcPts val="300"/>
                        </a:spcBef>
                        <a:defRPr sz="1800" b="0" i="0"/>
                      </a:pPr>
                      <a:r>
                        <a:rPr sz="1400" dirty="0">
                          <a:latin typeface="Calibri"/>
                          <a:ea typeface="Arial"/>
                          <a:cs typeface="Calibri"/>
                          <a:sym typeface="Arial"/>
                        </a:rPr>
                        <a:t>POF</a:t>
                      </a:r>
                    </a:p>
                  </a:txBody>
                  <a:tcPr marL="45709" marR="45709" marT="45709" marB="45709" anchor="ctr"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ctr" defTabSz="914400">
                        <a:spcBef>
                          <a:spcPts val="300"/>
                        </a:spcBef>
                        <a:defRPr sz="1800" b="0" i="0"/>
                      </a:pPr>
                      <a:r>
                        <a:rPr sz="1400">
                          <a:latin typeface="Calibri"/>
                          <a:ea typeface="Arial"/>
                          <a:cs typeface="Calibri"/>
                          <a:sym typeface="Arial"/>
                        </a:rPr>
                        <a:t>PCF</a:t>
                      </a:r>
                    </a:p>
                  </a:txBody>
                  <a:tcPr marL="45709" marR="45709" marT="45709" marB="45709" anchor="ctr"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ctr" defTabSz="914400">
                        <a:spcBef>
                          <a:spcPts val="300"/>
                        </a:spcBef>
                        <a:defRPr sz="1800" b="0" i="0"/>
                      </a:pPr>
                      <a:r>
                        <a:rPr sz="1400">
                          <a:latin typeface="Calibri"/>
                          <a:ea typeface="Arial"/>
                          <a:cs typeface="Calibri"/>
                          <a:sym typeface="Arial"/>
                        </a:rPr>
                        <a:t>GOF-MM</a:t>
                      </a:r>
                    </a:p>
                  </a:txBody>
                  <a:tcPr marL="45709" marR="45709" marT="45709" marB="45709" anchor="ctr"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ctr" defTabSz="914400">
                        <a:spcBef>
                          <a:spcPts val="300"/>
                        </a:spcBef>
                        <a:defRPr sz="1800" b="0" i="0"/>
                      </a:pPr>
                      <a:r>
                        <a:rPr sz="1400" dirty="0">
                          <a:latin typeface="Calibri"/>
                          <a:ea typeface="Arial"/>
                          <a:cs typeface="Calibri"/>
                          <a:sym typeface="Arial"/>
                        </a:rPr>
                        <a:t>GOF-SM</a:t>
                      </a:r>
                    </a:p>
                  </a:txBody>
                  <a:tcPr marL="45720" marR="45720" anchor="ctr"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noFill/>
                  </a:tcPr>
                </a:tc>
              </a:tr>
              <a:tr h="581583">
                <a:tc>
                  <a:txBody>
                    <a:bodyPr/>
                    <a:lstStyle/>
                    <a:p>
                      <a:pPr lvl="0" algn="ctr" defTabSz="914400">
                        <a:spcBef>
                          <a:spcPts val="300"/>
                        </a:spcBef>
                        <a:defRPr sz="1800" b="0" i="0"/>
                      </a:pPr>
                      <a:r>
                        <a:rPr sz="1400">
                          <a:latin typeface="Calibri"/>
                          <a:ea typeface="Arial Bold"/>
                          <a:cs typeface="Calibri"/>
                          <a:sym typeface="Arial Bold"/>
                        </a:rPr>
                        <a:t>Standard</a:t>
                      </a:r>
                      <a:br>
                        <a:rPr sz="1400">
                          <a:latin typeface="Calibri"/>
                          <a:ea typeface="Arial Bold"/>
                          <a:cs typeface="Calibri"/>
                          <a:sym typeface="Arial Bold"/>
                        </a:rPr>
                      </a:br>
                      <a:r>
                        <a:rPr sz="1400">
                          <a:latin typeface="Calibri"/>
                          <a:ea typeface="Arial Bold"/>
                          <a:cs typeface="Calibri"/>
                          <a:sym typeface="Arial Bold"/>
                        </a:rPr>
                        <a:t>IEC 60793-2</a:t>
                      </a:r>
                    </a:p>
                  </a:txBody>
                  <a:tcPr marL="45720" marR="45720"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solidFill>
                      <a:srgbClr val="DCE6F2"/>
                    </a:solidFill>
                  </a:tcPr>
                </a:tc>
                <a:tc>
                  <a:txBody>
                    <a:bodyPr/>
                    <a:lstStyle/>
                    <a:p>
                      <a:pPr lvl="0" algn="ctr" defTabSz="914400">
                        <a:spcBef>
                          <a:spcPts val="300"/>
                        </a:spcBef>
                        <a:defRPr sz="1800" b="0" i="0"/>
                      </a:pPr>
                      <a:r>
                        <a:rPr sz="1400" dirty="0" smtClean="0">
                          <a:latin typeface="Calibri"/>
                          <a:ea typeface="Arial"/>
                          <a:cs typeface="Calibri"/>
                          <a:sym typeface="Arial"/>
                        </a:rPr>
                        <a:t>A4a</a:t>
                      </a:r>
                      <a:endParaRPr sz="1400" dirty="0">
                        <a:latin typeface="Calibri"/>
                        <a:ea typeface="Arial"/>
                        <a:cs typeface="Calibri"/>
                        <a:sym typeface="Arial"/>
                      </a:endParaRPr>
                    </a:p>
                  </a:txBody>
                  <a:tcPr marL="45709" marR="45709" marT="45709" marB="45709" anchor="ctr"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ctr" defTabSz="914400">
                        <a:spcBef>
                          <a:spcPts val="300"/>
                        </a:spcBef>
                        <a:defRPr sz="1800" b="0" i="0"/>
                      </a:pPr>
                      <a:r>
                        <a:rPr sz="1400" dirty="0">
                          <a:latin typeface="Calibri"/>
                          <a:ea typeface="Arial"/>
                          <a:cs typeface="Calibri"/>
                          <a:sym typeface="Arial"/>
                        </a:rPr>
                        <a:t>A3c</a:t>
                      </a:r>
                    </a:p>
                  </a:txBody>
                  <a:tcPr marL="45709" marR="45709" marT="45709" marB="45709" anchor="ctr"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ctr" defTabSz="914400">
                        <a:spcBef>
                          <a:spcPts val="300"/>
                        </a:spcBef>
                        <a:defRPr sz="1800" b="0" i="0"/>
                      </a:pPr>
                      <a:r>
                        <a:rPr sz="1400">
                          <a:latin typeface="Calibri"/>
                          <a:ea typeface="Arial"/>
                          <a:cs typeface="Calibri"/>
                          <a:sym typeface="Arial"/>
                        </a:rPr>
                        <a:t>A1a/ A1b</a:t>
                      </a:r>
                    </a:p>
                  </a:txBody>
                  <a:tcPr marL="45709" marR="45709" marT="45709" marB="45709" anchor="ctr"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ctr" defTabSz="914400">
                        <a:spcBef>
                          <a:spcPts val="300"/>
                        </a:spcBef>
                        <a:defRPr sz="1800" b="0" i="0"/>
                      </a:pPr>
                      <a:r>
                        <a:rPr sz="1400" dirty="0">
                          <a:latin typeface="Calibri"/>
                          <a:ea typeface="Arial"/>
                          <a:cs typeface="Calibri"/>
                          <a:sym typeface="Arial"/>
                        </a:rPr>
                        <a:t>B1</a:t>
                      </a:r>
                    </a:p>
                  </a:txBody>
                  <a:tcPr marL="45720" marR="45720" anchor="ctr"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noFill/>
                  </a:tcPr>
                </a:tc>
              </a:tr>
              <a:tr h="728214">
                <a:tc>
                  <a:txBody>
                    <a:bodyPr/>
                    <a:lstStyle/>
                    <a:p>
                      <a:pPr lvl="0" algn="ctr" defTabSz="914400">
                        <a:spcBef>
                          <a:spcPts val="300"/>
                        </a:spcBef>
                        <a:defRPr sz="1800" b="0" i="0"/>
                      </a:pPr>
                      <a:r>
                        <a:rPr sz="1400">
                          <a:latin typeface="Calibri"/>
                          <a:ea typeface="Arial Bold"/>
                          <a:cs typeface="Calibri"/>
                          <a:sym typeface="Arial Bold"/>
                        </a:rPr>
                        <a:t>Absorption</a:t>
                      </a:r>
                      <a:br>
                        <a:rPr sz="1400">
                          <a:latin typeface="Calibri"/>
                          <a:ea typeface="Arial Bold"/>
                          <a:cs typeface="Calibri"/>
                          <a:sym typeface="Arial Bold"/>
                        </a:rPr>
                      </a:br>
                      <a:r>
                        <a:rPr sz="1400">
                          <a:latin typeface="Calibri"/>
                          <a:ea typeface="Arial Bold"/>
                          <a:cs typeface="Calibri"/>
                          <a:sym typeface="Arial Bold"/>
                        </a:rPr>
                        <a:t>[db/km] </a:t>
                      </a:r>
                      <a:br>
                        <a:rPr sz="1400">
                          <a:latin typeface="Calibri"/>
                          <a:ea typeface="Arial Bold"/>
                          <a:cs typeface="Calibri"/>
                          <a:sym typeface="Arial Bold"/>
                        </a:rPr>
                      </a:br>
                      <a:r>
                        <a:rPr sz="1400">
                          <a:latin typeface="Calibri"/>
                          <a:ea typeface="Arial Bold"/>
                          <a:cs typeface="Calibri"/>
                          <a:sym typeface="Arial Bold"/>
                        </a:rPr>
                        <a:t>with </a:t>
                      </a:r>
                      <a:r>
                        <a:rPr sz="1400">
                          <a:latin typeface="Calibri"/>
                          <a:ea typeface="Symbol"/>
                          <a:cs typeface="Calibri"/>
                          <a:sym typeface="Symbol"/>
                        </a:rPr>
                        <a:t>λ </a:t>
                      </a:r>
                      <a:r>
                        <a:rPr sz="1400">
                          <a:latin typeface="Calibri"/>
                          <a:ea typeface="Arial Bold"/>
                          <a:cs typeface="Calibri"/>
                          <a:sym typeface="Arial Bold"/>
                        </a:rPr>
                        <a:t>[nm]</a:t>
                      </a:r>
                    </a:p>
                  </a:txBody>
                  <a:tcPr marL="45720" marR="45720"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solidFill>
                      <a:srgbClr val="DCE6F2"/>
                    </a:solidFill>
                  </a:tcPr>
                </a:tc>
                <a:tc>
                  <a:txBody>
                    <a:bodyPr/>
                    <a:lstStyle/>
                    <a:p>
                      <a:pPr lvl="0" algn="ctr" defTabSz="914400">
                        <a:spcBef>
                          <a:spcPts val="300"/>
                        </a:spcBef>
                        <a:defRPr sz="1800" b="0" i="0"/>
                      </a:pPr>
                      <a:r>
                        <a:rPr sz="1400" dirty="0">
                          <a:latin typeface="Calibri"/>
                          <a:ea typeface="Arial"/>
                          <a:cs typeface="Calibri"/>
                          <a:sym typeface="Arial"/>
                        </a:rPr>
                        <a:t>230</a:t>
                      </a:r>
                      <a:endParaRPr sz="2000" dirty="0">
                        <a:latin typeface="Calibri"/>
                        <a:ea typeface="Arial"/>
                        <a:cs typeface="Calibri"/>
                        <a:sym typeface="Arial"/>
                      </a:endParaRPr>
                    </a:p>
                    <a:p>
                      <a:pPr lvl="0" algn="ctr" defTabSz="914400">
                        <a:spcBef>
                          <a:spcPts val="300"/>
                        </a:spcBef>
                        <a:defRPr sz="1800" b="0" i="0"/>
                      </a:pPr>
                      <a:r>
                        <a:rPr sz="1400" dirty="0">
                          <a:latin typeface="Calibri"/>
                          <a:ea typeface="Arial"/>
                          <a:cs typeface="Calibri"/>
                          <a:sym typeface="Arial"/>
                        </a:rPr>
                        <a:t>660</a:t>
                      </a:r>
                    </a:p>
                  </a:txBody>
                  <a:tcPr marL="45709" marR="45709" marT="45709" marB="45709" anchor="ctr"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ctr" defTabSz="914400">
                        <a:spcBef>
                          <a:spcPts val="300"/>
                        </a:spcBef>
                        <a:defRPr sz="1800" b="0" i="0"/>
                      </a:pPr>
                      <a:r>
                        <a:rPr sz="1400" dirty="0">
                          <a:latin typeface="Calibri"/>
                          <a:ea typeface="Arial"/>
                          <a:cs typeface="Calibri"/>
                          <a:sym typeface="Arial"/>
                        </a:rPr>
                        <a:t>6</a:t>
                      </a:r>
                      <a:endParaRPr sz="2000" dirty="0">
                        <a:latin typeface="Calibri"/>
                        <a:ea typeface="Arial"/>
                        <a:cs typeface="Calibri"/>
                        <a:sym typeface="Arial"/>
                      </a:endParaRPr>
                    </a:p>
                    <a:p>
                      <a:pPr lvl="0" algn="ctr" defTabSz="914400">
                        <a:spcBef>
                          <a:spcPts val="300"/>
                        </a:spcBef>
                        <a:defRPr sz="1800" b="0" i="0"/>
                      </a:pPr>
                      <a:r>
                        <a:rPr sz="1400" dirty="0">
                          <a:latin typeface="Calibri"/>
                          <a:ea typeface="Arial"/>
                          <a:cs typeface="Calibri"/>
                          <a:sym typeface="Arial"/>
                        </a:rPr>
                        <a:t>850</a:t>
                      </a:r>
                    </a:p>
                  </a:txBody>
                  <a:tcPr marL="45709" marR="45709" marT="45709" marB="45709" anchor="ctr"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ctr" defTabSz="914400">
                        <a:spcBef>
                          <a:spcPts val="300"/>
                        </a:spcBef>
                        <a:defRPr sz="1800" b="0" i="0"/>
                      </a:pPr>
                      <a:r>
                        <a:rPr sz="1400">
                          <a:latin typeface="Calibri"/>
                          <a:ea typeface="Arial"/>
                          <a:cs typeface="Calibri"/>
                          <a:sym typeface="Arial"/>
                        </a:rPr>
                        <a:t>3,0/ 3,5</a:t>
                      </a:r>
                      <a:endParaRPr sz="2000">
                        <a:latin typeface="Calibri"/>
                        <a:ea typeface="Arial"/>
                        <a:cs typeface="Calibri"/>
                        <a:sym typeface="Arial"/>
                      </a:endParaRPr>
                    </a:p>
                    <a:p>
                      <a:pPr lvl="0" algn="ctr" defTabSz="914400">
                        <a:spcBef>
                          <a:spcPts val="300"/>
                        </a:spcBef>
                        <a:defRPr sz="1800" b="0" i="0"/>
                      </a:pPr>
                      <a:r>
                        <a:rPr sz="1400">
                          <a:latin typeface="Calibri"/>
                          <a:ea typeface="Arial"/>
                          <a:cs typeface="Calibri"/>
                          <a:sym typeface="Arial"/>
                        </a:rPr>
                        <a:t>850</a:t>
                      </a:r>
                    </a:p>
                  </a:txBody>
                  <a:tcPr marL="45709" marR="45709" marT="45709" marB="45709" anchor="ctr"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ctr" defTabSz="914400">
                        <a:spcBef>
                          <a:spcPts val="300"/>
                        </a:spcBef>
                        <a:defRPr sz="1800" b="0" i="0"/>
                      </a:pPr>
                      <a:r>
                        <a:rPr sz="1400" dirty="0">
                          <a:latin typeface="Calibri"/>
                          <a:ea typeface="Arial"/>
                          <a:cs typeface="Calibri"/>
                          <a:sym typeface="Arial"/>
                        </a:rPr>
                        <a:t>0,5</a:t>
                      </a:r>
                      <a:endParaRPr sz="2000" dirty="0">
                        <a:latin typeface="Calibri"/>
                        <a:ea typeface="Arial"/>
                        <a:cs typeface="Calibri"/>
                        <a:sym typeface="Arial"/>
                      </a:endParaRPr>
                    </a:p>
                    <a:p>
                      <a:pPr lvl="0" algn="ctr" defTabSz="914400">
                        <a:spcBef>
                          <a:spcPts val="300"/>
                        </a:spcBef>
                        <a:defRPr sz="1800" b="0" i="0"/>
                      </a:pPr>
                      <a:r>
                        <a:rPr sz="1400" dirty="0">
                          <a:latin typeface="Calibri"/>
                          <a:ea typeface="Arial"/>
                          <a:cs typeface="Calibri"/>
                          <a:sym typeface="Arial"/>
                        </a:rPr>
                        <a:t>1300</a:t>
                      </a:r>
                    </a:p>
                  </a:txBody>
                  <a:tcPr marL="45720" marR="45720" anchor="ctr"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noFill/>
                  </a:tcPr>
                </a:tc>
              </a:tr>
              <a:tr h="672198">
                <a:tc>
                  <a:txBody>
                    <a:bodyPr/>
                    <a:lstStyle/>
                    <a:p>
                      <a:pPr lvl="0" algn="ctr" defTabSz="914400">
                        <a:spcBef>
                          <a:spcPts val="300"/>
                        </a:spcBef>
                        <a:defRPr sz="1800" b="0" i="0"/>
                      </a:pPr>
                      <a:r>
                        <a:rPr sz="1400">
                          <a:latin typeface="Calibri"/>
                          <a:ea typeface="Arial Bold"/>
                          <a:cs typeface="Calibri"/>
                          <a:sym typeface="Arial Bold"/>
                        </a:rPr>
                        <a:t>Core diameter [</a:t>
                      </a:r>
                      <a:r>
                        <a:rPr sz="1400">
                          <a:latin typeface="Calibri"/>
                          <a:ea typeface="Symbol"/>
                          <a:cs typeface="Calibri"/>
                          <a:sym typeface="Symbol"/>
                        </a:rPr>
                        <a:t>μ</a:t>
                      </a:r>
                      <a:r>
                        <a:rPr sz="1400">
                          <a:latin typeface="Calibri"/>
                          <a:ea typeface="Arial Bold"/>
                          <a:cs typeface="Calibri"/>
                          <a:sym typeface="Arial Bold"/>
                        </a:rPr>
                        <a:t>m]</a:t>
                      </a:r>
                    </a:p>
                  </a:txBody>
                  <a:tcPr marL="45720" marR="45720" horzOverflow="overflow">
                    <a:lnL w="28575">
                      <a:solidFill>
                        <a:srgbClr val="000000"/>
                      </a:solidFill>
                      <a:round/>
                    </a:lnL>
                    <a:lnR w="12700">
                      <a:solidFill>
                        <a:srgbClr val="000000"/>
                      </a:solidFill>
                      <a:round/>
                    </a:lnR>
                    <a:lnT w="12700">
                      <a:solidFill>
                        <a:srgbClr val="000000"/>
                      </a:solidFill>
                      <a:round/>
                    </a:lnT>
                    <a:lnB w="28575">
                      <a:solidFill>
                        <a:srgbClr val="000000"/>
                      </a:solidFill>
                      <a:round/>
                    </a:lnB>
                    <a:solidFill>
                      <a:srgbClr val="DCE6F2"/>
                    </a:solidFill>
                  </a:tcPr>
                </a:tc>
                <a:tc>
                  <a:txBody>
                    <a:bodyPr/>
                    <a:lstStyle/>
                    <a:p>
                      <a:pPr lvl="0" algn="ctr" defTabSz="914400">
                        <a:spcBef>
                          <a:spcPts val="300"/>
                        </a:spcBef>
                        <a:defRPr sz="1800" b="0" i="0"/>
                      </a:pPr>
                      <a:r>
                        <a:rPr sz="1400">
                          <a:latin typeface="Calibri"/>
                          <a:ea typeface="Arial"/>
                          <a:cs typeface="Calibri"/>
                          <a:sym typeface="Arial"/>
                        </a:rPr>
                        <a:t>980</a:t>
                      </a:r>
                    </a:p>
                  </a:txBody>
                  <a:tcPr marL="45720" marR="45720" anchor="ctr" horzOverflow="overflow">
                    <a:lnL w="12700">
                      <a:solidFill>
                        <a:srgbClr val="000000"/>
                      </a:solidFill>
                      <a:round/>
                    </a:lnL>
                    <a:lnR w="12700">
                      <a:solidFill>
                        <a:srgbClr val="000000"/>
                      </a:solidFill>
                      <a:round/>
                    </a:lnR>
                    <a:lnT w="12700">
                      <a:solidFill>
                        <a:srgbClr val="000000"/>
                      </a:solidFill>
                      <a:round/>
                    </a:lnT>
                    <a:lnB w="28575">
                      <a:solidFill>
                        <a:srgbClr val="000000"/>
                      </a:solidFill>
                      <a:round/>
                    </a:lnB>
                    <a:noFill/>
                  </a:tcPr>
                </a:tc>
                <a:tc>
                  <a:txBody>
                    <a:bodyPr/>
                    <a:lstStyle/>
                    <a:p>
                      <a:pPr lvl="0" algn="ctr" defTabSz="914400">
                        <a:spcBef>
                          <a:spcPts val="300"/>
                        </a:spcBef>
                        <a:defRPr sz="1800" b="0" i="0"/>
                      </a:pPr>
                      <a:r>
                        <a:rPr sz="1400">
                          <a:latin typeface="Calibri"/>
                          <a:ea typeface="Arial"/>
                          <a:cs typeface="Calibri"/>
                          <a:sym typeface="Arial"/>
                        </a:rPr>
                        <a:t>200</a:t>
                      </a:r>
                    </a:p>
                  </a:txBody>
                  <a:tcPr marL="45720" marR="45720" anchor="ctr" horzOverflow="overflow">
                    <a:lnL w="12700">
                      <a:solidFill>
                        <a:srgbClr val="000000"/>
                      </a:solidFill>
                      <a:round/>
                    </a:lnL>
                    <a:lnR w="12700">
                      <a:solidFill>
                        <a:srgbClr val="000000"/>
                      </a:solidFill>
                      <a:round/>
                    </a:lnR>
                    <a:lnT w="12700">
                      <a:solidFill>
                        <a:srgbClr val="000000"/>
                      </a:solidFill>
                      <a:round/>
                    </a:lnT>
                    <a:lnB w="28575">
                      <a:solidFill>
                        <a:srgbClr val="000000"/>
                      </a:solidFill>
                      <a:round/>
                    </a:lnB>
                    <a:noFill/>
                  </a:tcPr>
                </a:tc>
                <a:tc>
                  <a:txBody>
                    <a:bodyPr/>
                    <a:lstStyle/>
                    <a:p>
                      <a:pPr lvl="0" algn="ctr" defTabSz="914400">
                        <a:spcBef>
                          <a:spcPts val="300"/>
                        </a:spcBef>
                        <a:defRPr sz="1800" b="0" i="0"/>
                      </a:pPr>
                      <a:r>
                        <a:rPr sz="1400">
                          <a:latin typeface="Calibri"/>
                          <a:ea typeface="Arial"/>
                          <a:cs typeface="Calibri"/>
                          <a:sym typeface="Arial"/>
                        </a:rPr>
                        <a:t>50/ 62,5</a:t>
                      </a:r>
                    </a:p>
                  </a:txBody>
                  <a:tcPr marL="45720" marR="45720" anchor="ctr" horzOverflow="overflow">
                    <a:lnL w="12700">
                      <a:solidFill>
                        <a:srgbClr val="000000"/>
                      </a:solidFill>
                      <a:round/>
                    </a:lnL>
                    <a:lnR w="12700">
                      <a:solidFill>
                        <a:srgbClr val="000000"/>
                      </a:solidFill>
                      <a:round/>
                    </a:lnR>
                    <a:lnT w="12700">
                      <a:solidFill>
                        <a:srgbClr val="000000"/>
                      </a:solidFill>
                      <a:round/>
                    </a:lnT>
                    <a:lnB w="28575">
                      <a:solidFill>
                        <a:srgbClr val="000000"/>
                      </a:solidFill>
                      <a:round/>
                    </a:lnB>
                    <a:noFill/>
                  </a:tcPr>
                </a:tc>
                <a:tc>
                  <a:txBody>
                    <a:bodyPr/>
                    <a:lstStyle/>
                    <a:p>
                      <a:pPr lvl="0" algn="ctr" defTabSz="914400">
                        <a:spcBef>
                          <a:spcPts val="300"/>
                        </a:spcBef>
                        <a:defRPr sz="1800" b="0" i="0"/>
                      </a:pPr>
                      <a:r>
                        <a:rPr sz="1400" dirty="0">
                          <a:latin typeface="Calibri"/>
                          <a:ea typeface="Arial"/>
                          <a:cs typeface="Calibri"/>
                          <a:sym typeface="Arial"/>
                        </a:rPr>
                        <a:t>9</a:t>
                      </a:r>
                    </a:p>
                  </a:txBody>
                  <a:tcPr marL="45720" marR="45720" anchor="ctr" horzOverflow="overflow">
                    <a:lnL w="12700">
                      <a:solidFill>
                        <a:srgbClr val="000000"/>
                      </a:solidFill>
                      <a:round/>
                    </a:lnL>
                    <a:lnR w="28575">
                      <a:solidFill>
                        <a:srgbClr val="000000"/>
                      </a:solidFill>
                      <a:round/>
                    </a:lnR>
                    <a:lnT w="12700">
                      <a:solidFill>
                        <a:srgbClr val="000000"/>
                      </a:solidFill>
                      <a:round/>
                    </a:lnT>
                    <a:lnB w="28575">
                      <a:solidFill>
                        <a:srgbClr val="000000"/>
                      </a:solidFill>
                      <a:round/>
                    </a:lnB>
                    <a:noFill/>
                  </a:tcPr>
                </a:tc>
              </a:tr>
            </a:tbl>
          </a:graphicData>
        </a:graphic>
      </p:graphicFrame>
      <p:sp>
        <p:nvSpPr>
          <p:cNvPr id="732" name="Shape 732"/>
          <p:cNvSpPr/>
          <p:nvPr/>
        </p:nvSpPr>
        <p:spPr>
          <a:xfrm>
            <a:off x="371479" y="5515823"/>
            <a:ext cx="8353426" cy="1097916"/>
          </a:xfrm>
          <a:prstGeom prst="rect">
            <a:avLst/>
          </a:prstGeom>
          <a:ln w="28575">
            <a:solidFill>
              <a:srgbClr val="800080"/>
            </a:solidFill>
            <a:miter/>
          </a:ln>
          <a:extLst>
            <a:ext uri="{C572A759-6A51-4108-AA02-DFA0A04FC94B}">
              <ma14:wrappingTextBoxFlag xmlns:ma14="http://schemas.microsoft.com/office/mac/drawingml/2011/main" val="1"/>
            </a:ext>
          </a:extLst>
        </p:spPr>
        <p:txBody>
          <a:bodyPr lIns="0" tIns="0" rIns="0" bIns="0">
            <a:spAutoFit/>
          </a:bodyPr>
          <a:lstStyle/>
          <a:p>
            <a:pPr lvl="0">
              <a:spcBef>
                <a:spcPts val="1400"/>
              </a:spcBef>
            </a:pPr>
            <a:r>
              <a:rPr dirty="0"/>
              <a:t>			</a:t>
            </a:r>
            <a:r>
              <a:rPr sz="2000" b="1" dirty="0"/>
              <a:t>best optical solution for short distances </a:t>
            </a:r>
            <a:br>
              <a:rPr sz="2000" b="1" dirty="0"/>
            </a:br>
            <a:r>
              <a:rPr sz="2400" b="1" dirty="0"/>
              <a:t>POF</a:t>
            </a:r>
            <a:br>
              <a:rPr sz="2400" b="1" dirty="0"/>
            </a:br>
            <a:r>
              <a:rPr dirty="0"/>
              <a:t>			</a:t>
            </a:r>
            <a:r>
              <a:rPr sz="2000" b="1" dirty="0"/>
              <a:t>easy termination</a:t>
            </a:r>
          </a:p>
        </p:txBody>
      </p:sp>
      <p:sp>
        <p:nvSpPr>
          <p:cNvPr id="733" name="Shape 733"/>
          <p:cNvSpPr/>
          <p:nvPr/>
        </p:nvSpPr>
        <p:spPr>
          <a:xfrm>
            <a:off x="7955284" y="2069677"/>
            <a:ext cx="865188" cy="242620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spcBef>
                <a:spcPts val="200"/>
              </a:spcBef>
            </a:pPr>
            <a:r>
              <a:rPr sz="1200" b="1" dirty="0"/>
              <a:t>POF</a:t>
            </a:r>
          </a:p>
          <a:p>
            <a:pPr lvl="0">
              <a:spcBef>
                <a:spcPts val="400"/>
              </a:spcBef>
            </a:pPr>
            <a:endParaRPr sz="1200" dirty="0"/>
          </a:p>
          <a:p>
            <a:pPr lvl="0">
              <a:spcBef>
                <a:spcPts val="400"/>
              </a:spcBef>
            </a:pPr>
            <a:endParaRPr sz="1200" dirty="0"/>
          </a:p>
          <a:p>
            <a:pPr lvl="0">
              <a:spcBef>
                <a:spcPts val="400"/>
              </a:spcBef>
            </a:pPr>
            <a:endParaRPr sz="1200" dirty="0"/>
          </a:p>
          <a:p>
            <a:pPr lvl="0">
              <a:spcBef>
                <a:spcPts val="200"/>
              </a:spcBef>
            </a:pPr>
            <a:r>
              <a:rPr sz="1200" b="1" dirty="0"/>
              <a:t>PCF</a:t>
            </a:r>
          </a:p>
          <a:p>
            <a:pPr lvl="0"/>
            <a:endParaRPr sz="1200" b="1" dirty="0"/>
          </a:p>
          <a:p>
            <a:pPr lvl="0"/>
            <a:endParaRPr sz="1200" dirty="0"/>
          </a:p>
          <a:p>
            <a:pPr lvl="0"/>
            <a:endParaRPr sz="1200" dirty="0"/>
          </a:p>
          <a:p>
            <a:pPr lvl="0"/>
            <a:r>
              <a:rPr sz="1200" b="1" dirty="0"/>
              <a:t>GOF-MM</a:t>
            </a:r>
          </a:p>
          <a:p>
            <a:pPr lvl="0"/>
            <a:endParaRPr sz="1200" dirty="0"/>
          </a:p>
          <a:p>
            <a:pPr lvl="0"/>
            <a:endParaRPr sz="1200" dirty="0"/>
          </a:p>
          <a:p>
            <a:pPr lvl="0"/>
            <a:r>
              <a:rPr sz="1200" b="1" dirty="0"/>
              <a:t>GOF-SM</a:t>
            </a:r>
          </a:p>
        </p:txBody>
      </p:sp>
      <p:pic>
        <p:nvPicPr>
          <p:cNvPr id="734" name="image51.jpg" descr="Fiber_diameter_comparison"/>
          <p:cNvPicPr/>
          <p:nvPr/>
        </p:nvPicPr>
        <p:blipFill>
          <a:blip r:embed="rId2">
            <a:extLst/>
          </a:blip>
          <a:stretch>
            <a:fillRect/>
          </a:stretch>
        </p:blipFill>
        <p:spPr>
          <a:xfrm>
            <a:off x="6874196" y="1709316"/>
            <a:ext cx="1038226" cy="3024187"/>
          </a:xfrm>
          <a:prstGeom prst="rect">
            <a:avLst/>
          </a:prstGeom>
          <a:ln w="12700">
            <a:miter lim="400000"/>
          </a:ln>
        </p:spPr>
      </p:pic>
      <p:sp>
        <p:nvSpPr>
          <p:cNvPr id="735" name="Shape 735"/>
          <p:cNvSpPr/>
          <p:nvPr/>
        </p:nvSpPr>
        <p:spPr>
          <a:xfrm flipV="1">
            <a:off x="1023080" y="5711085"/>
            <a:ext cx="668561" cy="287338"/>
          </a:xfrm>
          <a:prstGeom prst="line">
            <a:avLst/>
          </a:prstGeom>
          <a:ln w="28575">
            <a:solidFill>
              <a:srgbClr val="800080"/>
            </a:solidFill>
            <a:round/>
            <a:tailEnd type="triangle" w="med" len="med"/>
          </a:ln>
        </p:spPr>
        <p:txBody>
          <a:bodyPr lIns="0" tIns="0" rIns="0" bIns="0"/>
          <a:lstStyle/>
          <a:p>
            <a:pPr lvl="0">
              <a:defRPr sz="1200">
                <a:latin typeface="+mj-lt"/>
                <a:ea typeface="+mj-ea"/>
                <a:cs typeface="+mj-cs"/>
                <a:sym typeface="Helvetica"/>
              </a:defRPr>
            </a:pPr>
            <a:endParaRPr/>
          </a:p>
        </p:txBody>
      </p:sp>
      <p:sp>
        <p:nvSpPr>
          <p:cNvPr id="736" name="Shape 736"/>
          <p:cNvSpPr/>
          <p:nvPr/>
        </p:nvSpPr>
        <p:spPr>
          <a:xfrm>
            <a:off x="1023079" y="6100340"/>
            <a:ext cx="668562" cy="288926"/>
          </a:xfrm>
          <a:prstGeom prst="line">
            <a:avLst/>
          </a:prstGeom>
          <a:ln w="28575">
            <a:solidFill>
              <a:srgbClr val="800080"/>
            </a:solidFill>
            <a:round/>
            <a:tailEnd type="triangle" w="med" len="med"/>
          </a:ln>
        </p:spPr>
        <p:txBody>
          <a:bodyPr lIns="0" tIns="0" rIns="0" bIns="0"/>
          <a:lstStyle/>
          <a:p>
            <a:pPr lvl="0">
              <a:defRPr sz="1200">
                <a:latin typeface="+mj-lt"/>
                <a:ea typeface="+mj-ea"/>
                <a:cs typeface="+mj-cs"/>
                <a:sym typeface="Helvetica"/>
              </a:defRPr>
            </a:pPr>
            <a:endParaRPr/>
          </a:p>
        </p:txBody>
      </p:sp>
      <p:sp>
        <p:nvSpPr>
          <p:cNvPr id="737" name="Shape 73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58</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Shape 739"/>
          <p:cNvSpPr>
            <a:spLocks noGrp="1"/>
          </p:cNvSpPr>
          <p:nvPr>
            <p:ph type="title"/>
          </p:nvPr>
        </p:nvSpPr>
        <p:spPr>
          <a:xfrm>
            <a:off x="685800" y="30797"/>
            <a:ext cx="8229600" cy="1143001"/>
          </a:xfrm>
          <a:prstGeom prst="rect">
            <a:avLst/>
          </a:prstGeom>
        </p:spPr>
        <p:txBody>
          <a:bodyPr/>
          <a:lstStyle>
            <a:lvl1pPr defTabSz="397763">
              <a:defRPr sz="3393"/>
            </a:lvl1pPr>
          </a:lstStyle>
          <a:p>
            <a:pPr lvl="0">
              <a:defRPr sz="1800"/>
            </a:pPr>
            <a:r>
              <a:rPr sz="3393" dirty="0"/>
              <a:t>Evolution of POF based Industrial Automation Network Systems</a:t>
            </a:r>
          </a:p>
        </p:txBody>
      </p:sp>
      <p:sp>
        <p:nvSpPr>
          <p:cNvPr id="740" name="Shape 740"/>
          <p:cNvSpPr/>
          <p:nvPr/>
        </p:nvSpPr>
        <p:spPr>
          <a:xfrm>
            <a:off x="1180402" y="4139729"/>
            <a:ext cx="6550430" cy="1"/>
          </a:xfrm>
          <a:prstGeom prst="line">
            <a:avLst/>
          </a:prstGeom>
          <a:ln w="25400">
            <a:solidFill>
              <a:srgbClr val="4F81BD"/>
            </a:solidFill>
            <a:tailEnd type="triangle" w="med" len="med"/>
          </a:ln>
          <a:effectLst>
            <a:outerShdw blurRad="38100" dist="20000" dir="5400000" rotWithShape="0">
              <a:srgbClr val="000000">
                <a:alpha val="38000"/>
              </a:srgbClr>
            </a:outerShdw>
          </a:effectLst>
        </p:spPr>
        <p:txBody>
          <a:bodyPr lIns="45719" rIns="45719"/>
          <a:lstStyle/>
          <a:p>
            <a:pPr lvl="0">
              <a:defRPr sz="1200">
                <a:latin typeface="+mj-lt"/>
                <a:ea typeface="+mj-ea"/>
                <a:cs typeface="+mj-cs"/>
                <a:sym typeface="Helvetica"/>
              </a:defRPr>
            </a:pPr>
            <a:endParaRPr/>
          </a:p>
        </p:txBody>
      </p:sp>
      <p:sp>
        <p:nvSpPr>
          <p:cNvPr id="741" name="Shape 741"/>
          <p:cNvSpPr/>
          <p:nvPr/>
        </p:nvSpPr>
        <p:spPr>
          <a:xfrm flipV="1">
            <a:off x="1206059" y="1231977"/>
            <a:ext cx="1" cy="2907753"/>
          </a:xfrm>
          <a:prstGeom prst="line">
            <a:avLst/>
          </a:prstGeom>
          <a:ln w="25400">
            <a:solidFill>
              <a:srgbClr val="4F81BD"/>
            </a:solidFill>
            <a:tailEnd type="triangle" w="med" len="med"/>
          </a:ln>
          <a:effectLst>
            <a:outerShdw blurRad="38100" dist="20000" dir="5400000" rotWithShape="0">
              <a:srgbClr val="000000">
                <a:alpha val="38000"/>
              </a:srgbClr>
            </a:outerShdw>
          </a:effectLst>
        </p:spPr>
        <p:txBody>
          <a:bodyPr lIns="45719" rIns="45719"/>
          <a:lstStyle/>
          <a:p>
            <a:pPr lvl="0">
              <a:defRPr sz="1200">
                <a:latin typeface="+mj-lt"/>
                <a:ea typeface="+mj-ea"/>
                <a:cs typeface="+mj-cs"/>
                <a:sym typeface="Helvetica"/>
              </a:defRPr>
            </a:pPr>
            <a:endParaRPr/>
          </a:p>
        </p:txBody>
      </p:sp>
      <p:sp>
        <p:nvSpPr>
          <p:cNvPr id="742" name="Shape 742"/>
          <p:cNvSpPr/>
          <p:nvPr/>
        </p:nvSpPr>
        <p:spPr>
          <a:xfrm>
            <a:off x="7198821" y="4235918"/>
            <a:ext cx="540580"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lvl1pPr>
          </a:lstStyle>
          <a:p>
            <a:pPr lvl="0">
              <a:defRPr b="0"/>
            </a:pPr>
            <a:r>
              <a:rPr b="1"/>
              <a:t>time</a:t>
            </a:r>
          </a:p>
        </p:txBody>
      </p:sp>
      <p:sp>
        <p:nvSpPr>
          <p:cNvPr id="743" name="Shape 743"/>
          <p:cNvSpPr/>
          <p:nvPr/>
        </p:nvSpPr>
        <p:spPr>
          <a:xfrm rot="16200000">
            <a:off x="435071" y="910432"/>
            <a:ext cx="957595"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lvl1pPr>
          </a:lstStyle>
          <a:p>
            <a:pPr lvl="0">
              <a:defRPr b="0"/>
            </a:pPr>
            <a:r>
              <a:rPr b="1" dirty="0"/>
              <a:t>data rate</a:t>
            </a:r>
          </a:p>
        </p:txBody>
      </p:sp>
      <p:sp>
        <p:nvSpPr>
          <p:cNvPr id="744" name="Shape 744"/>
          <p:cNvSpPr/>
          <p:nvPr/>
        </p:nvSpPr>
        <p:spPr>
          <a:xfrm flipV="1">
            <a:off x="1180401" y="3557847"/>
            <a:ext cx="1" cy="16627"/>
          </a:xfrm>
          <a:prstGeom prst="line">
            <a:avLst/>
          </a:prstGeom>
          <a:ln w="25400">
            <a:solidFill>
              <a:srgbClr val="4F81BD"/>
            </a:solidFill>
          </a:ln>
          <a:effectLst>
            <a:outerShdw blurRad="38100" dist="20000" dir="5400000" rotWithShape="0">
              <a:srgbClr val="000000">
                <a:alpha val="38000"/>
              </a:srgbClr>
            </a:outerShdw>
          </a:effectLst>
        </p:spPr>
        <p:txBody>
          <a:bodyPr lIns="45719" rIns="45719"/>
          <a:lstStyle/>
          <a:p>
            <a:pPr lvl="0">
              <a:defRPr sz="1200">
                <a:latin typeface="+mj-lt"/>
                <a:ea typeface="+mj-ea"/>
                <a:cs typeface="+mj-cs"/>
                <a:sym typeface="Helvetica"/>
              </a:defRPr>
            </a:pPr>
            <a:endParaRPr/>
          </a:p>
        </p:txBody>
      </p:sp>
      <p:sp>
        <p:nvSpPr>
          <p:cNvPr id="745" name="Shape 745"/>
          <p:cNvSpPr/>
          <p:nvPr/>
        </p:nvSpPr>
        <p:spPr>
          <a:xfrm>
            <a:off x="1061671" y="3574472"/>
            <a:ext cx="349142" cy="1"/>
          </a:xfrm>
          <a:prstGeom prst="line">
            <a:avLst/>
          </a:prstGeom>
          <a:ln w="25400">
            <a:solidFill>
              <a:srgbClr val="4F81BD"/>
            </a:solidFill>
          </a:ln>
          <a:effectLst>
            <a:outerShdw blurRad="38100" dist="20000" dir="5400000" rotWithShape="0">
              <a:srgbClr val="000000">
                <a:alpha val="38000"/>
              </a:srgbClr>
            </a:outerShdw>
          </a:effectLst>
        </p:spPr>
        <p:txBody>
          <a:bodyPr lIns="45719" rIns="45719"/>
          <a:lstStyle/>
          <a:p>
            <a:pPr lvl="0">
              <a:defRPr sz="1200">
                <a:latin typeface="+mj-lt"/>
                <a:ea typeface="+mj-ea"/>
                <a:cs typeface="+mj-cs"/>
                <a:sym typeface="Helvetica"/>
              </a:defRPr>
            </a:pPr>
            <a:endParaRPr/>
          </a:p>
        </p:txBody>
      </p:sp>
      <p:sp>
        <p:nvSpPr>
          <p:cNvPr id="746" name="Shape 746"/>
          <p:cNvSpPr/>
          <p:nvPr/>
        </p:nvSpPr>
        <p:spPr>
          <a:xfrm>
            <a:off x="1069977" y="2644139"/>
            <a:ext cx="349141" cy="1"/>
          </a:xfrm>
          <a:prstGeom prst="line">
            <a:avLst/>
          </a:prstGeom>
          <a:ln w="25400">
            <a:solidFill>
              <a:srgbClr val="4F81BD"/>
            </a:solidFill>
          </a:ln>
          <a:effectLst>
            <a:outerShdw blurRad="38100" dist="20000" dir="5400000" rotWithShape="0">
              <a:srgbClr val="000000">
                <a:alpha val="38000"/>
              </a:srgbClr>
            </a:outerShdw>
          </a:effectLst>
        </p:spPr>
        <p:txBody>
          <a:bodyPr lIns="45719" rIns="45719"/>
          <a:lstStyle/>
          <a:p>
            <a:pPr lvl="0">
              <a:defRPr sz="1200">
                <a:latin typeface="+mj-lt"/>
                <a:ea typeface="+mj-ea"/>
                <a:cs typeface="+mj-cs"/>
                <a:sym typeface="Helvetica"/>
              </a:defRPr>
            </a:pPr>
            <a:endParaRPr/>
          </a:p>
        </p:txBody>
      </p:sp>
      <p:sp>
        <p:nvSpPr>
          <p:cNvPr id="747" name="Shape 747"/>
          <p:cNvSpPr/>
          <p:nvPr/>
        </p:nvSpPr>
        <p:spPr>
          <a:xfrm>
            <a:off x="1069977" y="1783396"/>
            <a:ext cx="349141" cy="1"/>
          </a:xfrm>
          <a:prstGeom prst="line">
            <a:avLst/>
          </a:prstGeom>
          <a:ln w="25400">
            <a:solidFill>
              <a:srgbClr val="4F81BD"/>
            </a:solidFill>
          </a:ln>
          <a:effectLst>
            <a:outerShdw blurRad="38100" dist="20000" dir="5400000" rotWithShape="0">
              <a:srgbClr val="000000">
                <a:alpha val="38000"/>
              </a:srgbClr>
            </a:outerShdw>
          </a:effectLst>
        </p:spPr>
        <p:txBody>
          <a:bodyPr lIns="45719" rIns="45719"/>
          <a:lstStyle/>
          <a:p>
            <a:pPr lvl="0">
              <a:defRPr sz="1200">
                <a:latin typeface="+mj-lt"/>
                <a:ea typeface="+mj-ea"/>
                <a:cs typeface="+mj-cs"/>
                <a:sym typeface="Helvetica"/>
              </a:defRPr>
            </a:pPr>
            <a:endParaRPr/>
          </a:p>
        </p:txBody>
      </p:sp>
      <p:sp>
        <p:nvSpPr>
          <p:cNvPr id="748" name="Shape 748"/>
          <p:cNvSpPr/>
          <p:nvPr/>
        </p:nvSpPr>
        <p:spPr>
          <a:xfrm>
            <a:off x="645" y="3392747"/>
            <a:ext cx="1071895"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~10MBit/s</a:t>
            </a:r>
          </a:p>
        </p:txBody>
      </p:sp>
      <p:sp>
        <p:nvSpPr>
          <p:cNvPr id="749" name="Shape 749"/>
          <p:cNvSpPr/>
          <p:nvPr/>
        </p:nvSpPr>
        <p:spPr>
          <a:xfrm>
            <a:off x="644" y="2459473"/>
            <a:ext cx="1073906"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dirty="0"/>
              <a:t>100MBit/s</a:t>
            </a:r>
          </a:p>
        </p:txBody>
      </p:sp>
      <p:sp>
        <p:nvSpPr>
          <p:cNvPr id="750" name="Shape 750"/>
          <p:cNvSpPr/>
          <p:nvPr/>
        </p:nvSpPr>
        <p:spPr>
          <a:xfrm>
            <a:off x="151443" y="1587350"/>
            <a:ext cx="790945"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1GBit/s</a:t>
            </a:r>
          </a:p>
        </p:txBody>
      </p:sp>
      <p:sp>
        <p:nvSpPr>
          <p:cNvPr id="751" name="Shape 751"/>
          <p:cNvSpPr/>
          <p:nvPr/>
        </p:nvSpPr>
        <p:spPr>
          <a:xfrm>
            <a:off x="2108200" y="4012729"/>
            <a:ext cx="0" cy="269712"/>
          </a:xfrm>
          <a:prstGeom prst="line">
            <a:avLst/>
          </a:prstGeom>
          <a:ln w="25400">
            <a:solidFill>
              <a:srgbClr val="4F81BD"/>
            </a:solidFill>
          </a:ln>
          <a:effectLst>
            <a:outerShdw blurRad="38100" dist="20000" dir="5400000" rotWithShape="0">
              <a:srgbClr val="000000">
                <a:alpha val="38000"/>
              </a:srgbClr>
            </a:outerShdw>
          </a:effectLst>
        </p:spPr>
        <p:txBody>
          <a:bodyPr lIns="45719" rIns="45719"/>
          <a:lstStyle/>
          <a:p>
            <a:pPr lvl="0">
              <a:defRPr sz="1200">
                <a:latin typeface="+mj-lt"/>
                <a:ea typeface="+mj-ea"/>
                <a:cs typeface="+mj-cs"/>
                <a:sym typeface="Helvetica"/>
              </a:defRPr>
            </a:pPr>
            <a:endParaRPr/>
          </a:p>
        </p:txBody>
      </p:sp>
      <p:sp>
        <p:nvSpPr>
          <p:cNvPr id="752" name="Shape 752"/>
          <p:cNvSpPr/>
          <p:nvPr/>
        </p:nvSpPr>
        <p:spPr>
          <a:xfrm>
            <a:off x="4267200" y="4017572"/>
            <a:ext cx="0" cy="269712"/>
          </a:xfrm>
          <a:prstGeom prst="line">
            <a:avLst/>
          </a:prstGeom>
          <a:ln w="25400">
            <a:solidFill>
              <a:srgbClr val="4F81BD"/>
            </a:solidFill>
          </a:ln>
          <a:effectLst>
            <a:outerShdw blurRad="38100" dist="20000" dir="5400000" rotWithShape="0">
              <a:srgbClr val="000000">
                <a:alpha val="38000"/>
              </a:srgbClr>
            </a:outerShdw>
          </a:effectLst>
        </p:spPr>
        <p:txBody>
          <a:bodyPr lIns="45719" rIns="45719"/>
          <a:lstStyle/>
          <a:p>
            <a:pPr lvl="0">
              <a:defRPr sz="1200">
                <a:latin typeface="+mj-lt"/>
                <a:ea typeface="+mj-ea"/>
                <a:cs typeface="+mj-cs"/>
                <a:sym typeface="Helvetica"/>
              </a:defRPr>
            </a:pPr>
            <a:endParaRPr/>
          </a:p>
        </p:txBody>
      </p:sp>
      <p:sp>
        <p:nvSpPr>
          <p:cNvPr id="753" name="Shape 753"/>
          <p:cNvSpPr/>
          <p:nvPr/>
        </p:nvSpPr>
        <p:spPr>
          <a:xfrm>
            <a:off x="6362700" y="4025429"/>
            <a:ext cx="0" cy="269712"/>
          </a:xfrm>
          <a:prstGeom prst="line">
            <a:avLst/>
          </a:prstGeom>
          <a:ln w="25400">
            <a:solidFill>
              <a:srgbClr val="4F81BD"/>
            </a:solidFill>
          </a:ln>
          <a:effectLst>
            <a:outerShdw blurRad="38100" dist="20000" dir="5400000" rotWithShape="0">
              <a:srgbClr val="000000">
                <a:alpha val="38000"/>
              </a:srgbClr>
            </a:outerShdw>
          </a:effectLst>
        </p:spPr>
        <p:txBody>
          <a:bodyPr lIns="45719" rIns="45719"/>
          <a:lstStyle/>
          <a:p>
            <a:pPr lvl="0">
              <a:defRPr sz="1200">
                <a:latin typeface="+mj-lt"/>
                <a:ea typeface="+mj-ea"/>
                <a:cs typeface="+mj-cs"/>
                <a:sym typeface="Helvetica"/>
              </a:defRPr>
            </a:pPr>
            <a:endParaRPr/>
          </a:p>
        </p:txBody>
      </p:sp>
      <p:sp>
        <p:nvSpPr>
          <p:cNvPr id="754" name="Shape 754"/>
          <p:cNvSpPr/>
          <p:nvPr/>
        </p:nvSpPr>
        <p:spPr>
          <a:xfrm>
            <a:off x="1660619" y="4318984"/>
            <a:ext cx="681446"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~1990</a:t>
            </a:r>
          </a:p>
        </p:txBody>
      </p:sp>
      <p:sp>
        <p:nvSpPr>
          <p:cNvPr id="755" name="Shape 755"/>
          <p:cNvSpPr/>
          <p:nvPr/>
        </p:nvSpPr>
        <p:spPr>
          <a:xfrm>
            <a:off x="3857719" y="4318984"/>
            <a:ext cx="681446"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~2000</a:t>
            </a:r>
          </a:p>
        </p:txBody>
      </p:sp>
      <p:sp>
        <p:nvSpPr>
          <p:cNvPr id="756" name="Shape 756"/>
          <p:cNvSpPr/>
          <p:nvPr/>
        </p:nvSpPr>
        <p:spPr>
          <a:xfrm>
            <a:off x="5978619" y="4318984"/>
            <a:ext cx="681446"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~2015</a:t>
            </a:r>
          </a:p>
        </p:txBody>
      </p:sp>
      <p:grpSp>
        <p:nvGrpSpPr>
          <p:cNvPr id="759" name="Group 759"/>
          <p:cNvGrpSpPr/>
          <p:nvPr/>
        </p:nvGrpSpPr>
        <p:grpSpPr>
          <a:xfrm>
            <a:off x="1466083" y="3174686"/>
            <a:ext cx="1438181" cy="619983"/>
            <a:chOff x="0" y="0"/>
            <a:chExt cx="1438180" cy="619982"/>
          </a:xfrm>
        </p:grpSpPr>
        <p:sp>
          <p:nvSpPr>
            <p:cNvPr id="757" name="Shape 757"/>
            <p:cNvSpPr/>
            <p:nvPr/>
          </p:nvSpPr>
          <p:spPr>
            <a:xfrm>
              <a:off x="-1" y="-1"/>
              <a:ext cx="1438182" cy="6199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3F80CE"/>
                </a:gs>
                <a:gs pos="100000">
                  <a:srgbClr val="A2C3FF"/>
                </a:gs>
              </a:gsLst>
              <a:lin ang="16200000" scaled="0"/>
            </a:gradFill>
            <a:ln w="9525" cap="flat">
              <a:solidFill>
                <a:srgbClr val="4A7EBB"/>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lvl="0" algn="ctr">
                <a:defRPr sz="1600" b="1">
                  <a:solidFill>
                    <a:srgbClr val="FFFFFF"/>
                  </a:solidFill>
                </a:defRPr>
              </a:pPr>
              <a:endParaRPr/>
            </a:p>
          </p:txBody>
        </p:sp>
        <p:sp>
          <p:nvSpPr>
            <p:cNvPr id="758" name="Shape 758"/>
            <p:cNvSpPr/>
            <p:nvPr/>
          </p:nvSpPr>
          <p:spPr>
            <a:xfrm>
              <a:off x="210617" y="143621"/>
              <a:ext cx="1016946" cy="3327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a:defRPr sz="1600" b="1">
                  <a:solidFill>
                    <a:srgbClr val="FFFFFF"/>
                  </a:solidFill>
                </a:defRPr>
              </a:lvl1pPr>
            </a:lstStyle>
            <a:p>
              <a:pPr lvl="0">
                <a:defRPr sz="1800" b="0">
                  <a:solidFill>
                    <a:srgbClr val="000000"/>
                  </a:solidFill>
                </a:defRPr>
              </a:pPr>
              <a:r>
                <a:rPr sz="1600" b="1">
                  <a:solidFill>
                    <a:srgbClr val="FFFFFF"/>
                  </a:solidFill>
                </a:rPr>
                <a:t>Fieldbus</a:t>
              </a:r>
            </a:p>
          </p:txBody>
        </p:sp>
      </p:grpSp>
      <p:grpSp>
        <p:nvGrpSpPr>
          <p:cNvPr id="762" name="Group 762"/>
          <p:cNvGrpSpPr/>
          <p:nvPr/>
        </p:nvGrpSpPr>
        <p:grpSpPr>
          <a:xfrm>
            <a:off x="3433810" y="2321448"/>
            <a:ext cx="1595391" cy="619984"/>
            <a:chOff x="0" y="0"/>
            <a:chExt cx="1595390" cy="619982"/>
          </a:xfrm>
        </p:grpSpPr>
        <p:sp>
          <p:nvSpPr>
            <p:cNvPr id="760" name="Shape 760"/>
            <p:cNvSpPr/>
            <p:nvPr/>
          </p:nvSpPr>
          <p:spPr>
            <a:xfrm>
              <a:off x="-1" y="-1"/>
              <a:ext cx="1595392" cy="6199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3F80CE"/>
                </a:gs>
                <a:gs pos="100000">
                  <a:srgbClr val="A2C3FF"/>
                </a:gs>
              </a:gsLst>
              <a:lin ang="16200000" scaled="0"/>
            </a:gradFill>
            <a:ln w="9525" cap="flat">
              <a:solidFill>
                <a:srgbClr val="4A7EBB"/>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lvl="0" algn="ctr">
                <a:defRPr sz="1600" b="1">
                  <a:solidFill>
                    <a:srgbClr val="FFFFFF"/>
                  </a:solidFill>
                </a:defRPr>
              </a:pPr>
              <a:endParaRPr/>
            </a:p>
          </p:txBody>
        </p:sp>
        <p:sp>
          <p:nvSpPr>
            <p:cNvPr id="761" name="Shape 761"/>
            <p:cNvSpPr/>
            <p:nvPr/>
          </p:nvSpPr>
          <p:spPr>
            <a:xfrm>
              <a:off x="233638" y="22970"/>
              <a:ext cx="1128114" cy="574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a:defRPr sz="1600" b="1">
                  <a:solidFill>
                    <a:srgbClr val="FFFFFF"/>
                  </a:solidFill>
                </a:defRPr>
              </a:lvl1pPr>
            </a:lstStyle>
            <a:p>
              <a:pPr lvl="0">
                <a:defRPr sz="1800" b="0">
                  <a:solidFill>
                    <a:srgbClr val="000000"/>
                  </a:solidFill>
                </a:defRPr>
              </a:pPr>
              <a:r>
                <a:rPr sz="1600" b="1">
                  <a:solidFill>
                    <a:srgbClr val="FFFFFF"/>
                  </a:solidFill>
                </a:rPr>
                <a:t>Industrial Ethernet</a:t>
              </a:r>
            </a:p>
          </p:txBody>
        </p:sp>
      </p:grpSp>
      <p:grpSp>
        <p:nvGrpSpPr>
          <p:cNvPr id="765" name="Group 765"/>
          <p:cNvGrpSpPr/>
          <p:nvPr/>
        </p:nvGrpSpPr>
        <p:grpSpPr>
          <a:xfrm>
            <a:off x="5565004" y="1375727"/>
            <a:ext cx="1595391" cy="815340"/>
            <a:chOff x="0" y="0"/>
            <a:chExt cx="1595390" cy="815339"/>
          </a:xfrm>
        </p:grpSpPr>
        <p:sp>
          <p:nvSpPr>
            <p:cNvPr id="763" name="Shape 763"/>
            <p:cNvSpPr/>
            <p:nvPr/>
          </p:nvSpPr>
          <p:spPr>
            <a:xfrm>
              <a:off x="0" y="97678"/>
              <a:ext cx="1595391" cy="6199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3F80CE"/>
                </a:gs>
                <a:gs pos="100000">
                  <a:srgbClr val="A2C3FF"/>
                </a:gs>
              </a:gsLst>
              <a:lin ang="16200000" scaled="0"/>
            </a:gradFill>
            <a:ln w="9525" cap="flat">
              <a:solidFill>
                <a:srgbClr val="4A7EBB"/>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lvl="0" algn="ctr">
                <a:defRPr sz="1600" b="1">
                  <a:solidFill>
                    <a:srgbClr val="FFFFFF"/>
                  </a:solidFill>
                </a:defRPr>
              </a:pPr>
              <a:endParaRPr/>
            </a:p>
          </p:txBody>
        </p:sp>
        <p:sp>
          <p:nvSpPr>
            <p:cNvPr id="764" name="Shape 764"/>
            <p:cNvSpPr/>
            <p:nvPr/>
          </p:nvSpPr>
          <p:spPr>
            <a:xfrm>
              <a:off x="233638" y="0"/>
              <a:ext cx="1128114" cy="8153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a:defRPr sz="1600" b="1">
                  <a:solidFill>
                    <a:srgbClr val="FFFFFF"/>
                  </a:solidFill>
                </a:defRPr>
              </a:lvl1pPr>
            </a:lstStyle>
            <a:p>
              <a:pPr lvl="0">
                <a:defRPr sz="1800" b="0">
                  <a:solidFill>
                    <a:srgbClr val="000000"/>
                  </a:solidFill>
                </a:defRPr>
              </a:pPr>
              <a:r>
                <a:rPr sz="1600" b="1">
                  <a:solidFill>
                    <a:srgbClr val="FFFFFF"/>
                  </a:solidFill>
                </a:rPr>
                <a:t>Industrial Gbit Ethernet</a:t>
              </a:r>
            </a:p>
          </p:txBody>
        </p:sp>
      </p:grpSp>
      <p:sp>
        <p:nvSpPr>
          <p:cNvPr id="766" name="Shape 766"/>
          <p:cNvSpPr/>
          <p:nvPr/>
        </p:nvSpPr>
        <p:spPr>
          <a:xfrm>
            <a:off x="7186052" y="1321732"/>
            <a:ext cx="1754679"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r>
              <a:rPr dirty="0"/>
              <a:t>Needed and wish from the industry</a:t>
            </a:r>
          </a:p>
        </p:txBody>
      </p:sp>
      <p:sp>
        <p:nvSpPr>
          <p:cNvPr id="767" name="Shape 767"/>
          <p:cNvSpPr/>
          <p:nvPr/>
        </p:nvSpPr>
        <p:spPr>
          <a:xfrm>
            <a:off x="1668846" y="3724301"/>
            <a:ext cx="944647"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dirty="0"/>
              <a:t>POF 70m</a:t>
            </a:r>
          </a:p>
        </p:txBody>
      </p:sp>
      <p:sp>
        <p:nvSpPr>
          <p:cNvPr id="768" name="Shape 768"/>
          <p:cNvSpPr/>
          <p:nvPr/>
        </p:nvSpPr>
        <p:spPr>
          <a:xfrm>
            <a:off x="3725471" y="2928730"/>
            <a:ext cx="944648"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POF 50m</a:t>
            </a:r>
          </a:p>
        </p:txBody>
      </p:sp>
      <p:sp>
        <p:nvSpPr>
          <p:cNvPr id="769" name="Shape 769"/>
          <p:cNvSpPr/>
          <p:nvPr/>
        </p:nvSpPr>
        <p:spPr>
          <a:xfrm>
            <a:off x="5871771" y="2073282"/>
            <a:ext cx="944648"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POF 50m</a:t>
            </a:r>
          </a:p>
        </p:txBody>
      </p:sp>
      <p:graphicFrame>
        <p:nvGraphicFramePr>
          <p:cNvPr id="770" name="Table 770"/>
          <p:cNvGraphicFramePr/>
          <p:nvPr/>
        </p:nvGraphicFramePr>
        <p:xfrm>
          <a:off x="457200" y="4688316"/>
          <a:ext cx="8105354" cy="1346751"/>
        </p:xfrm>
        <a:graphic>
          <a:graphicData uri="http://schemas.openxmlformats.org/drawingml/2006/table">
            <a:tbl>
              <a:tblPr firstRow="1" bandRow="1">
                <a:tableStyleId>{4C3C2611-4C71-4FC5-86AE-919BDF0F9419}</a:tableStyleId>
              </a:tblPr>
              <a:tblGrid>
                <a:gridCol w="2301782"/>
                <a:gridCol w="5803572"/>
              </a:tblGrid>
              <a:tr h="573488">
                <a:tc>
                  <a:txBody>
                    <a:bodyPr/>
                    <a:lstStyle/>
                    <a:p>
                      <a:pPr lvl="0" algn="l">
                        <a:defRPr sz="1800" b="0" i="0">
                          <a:solidFill>
                            <a:srgbClr val="000000"/>
                          </a:solidFill>
                        </a:defRPr>
                      </a:pPr>
                      <a:r>
                        <a:rPr b="1"/>
                        <a:t>Fieldbus e.g.</a:t>
                      </a:r>
                    </a:p>
                  </a:txBody>
                  <a:tcPr marL="45720" marR="45720" horzOverflow="overflow"/>
                </a:tc>
                <a:tc>
                  <a:txBody>
                    <a:bodyPr/>
                    <a:lstStyle/>
                    <a:p>
                      <a:pPr lvl="0" algn="l">
                        <a:defRPr sz="1800" b="0" i="0">
                          <a:solidFill>
                            <a:srgbClr val="000000"/>
                          </a:solidFill>
                        </a:defRPr>
                      </a:pPr>
                      <a:endParaRPr b="1"/>
                    </a:p>
                    <a:p>
                      <a:pPr lvl="0" algn="l">
                        <a:defRPr sz="1800" b="0" i="0">
                          <a:solidFill>
                            <a:srgbClr val="000000"/>
                          </a:solidFill>
                        </a:defRPr>
                      </a:pPr>
                      <a:r>
                        <a:rPr b="1"/>
                        <a:t>                                      </a:t>
                      </a:r>
                      <a:r>
                        <a:rPr b="1">
                          <a:solidFill>
                            <a:srgbClr val="FFFFFF"/>
                          </a:solidFill>
                        </a:rPr>
                        <a:t>ControlNet™</a:t>
                      </a:r>
                    </a:p>
                  </a:txBody>
                  <a:tcPr marL="45720" marR="45720" horzOverflow="overflow"/>
                </a:tc>
              </a:tr>
              <a:tr h="706671">
                <a:tc>
                  <a:txBody>
                    <a:bodyPr/>
                    <a:lstStyle/>
                    <a:p>
                      <a:pPr lvl="0" algn="l">
                        <a:defRPr sz="1800" b="0" i="0"/>
                      </a:pPr>
                      <a:r>
                        <a:rPr b="1" i="1"/>
                        <a:t>Industrial Ethernet e.g.</a:t>
                      </a:r>
                    </a:p>
                  </a:txBody>
                  <a:tcPr marL="45720" marR="45720" horzOverflow="overflow"/>
                </a:tc>
                <a:tc>
                  <a:txBody>
                    <a:bodyPr/>
                    <a:lstStyle/>
                    <a:p>
                      <a:pPr lvl="0" algn="l">
                        <a:defRPr sz="1800" b="0" i="0"/>
                      </a:pPr>
                      <a:endParaRPr/>
                    </a:p>
                  </a:txBody>
                  <a:tcPr marL="45720" marR="45720" horzOverflow="overflow"/>
                </a:tc>
              </a:tr>
            </a:tbl>
          </a:graphicData>
        </a:graphic>
      </p:graphicFrame>
      <p:sp>
        <p:nvSpPr>
          <p:cNvPr id="771" name="Shape 771"/>
          <p:cNvSpPr/>
          <p:nvPr/>
        </p:nvSpPr>
        <p:spPr>
          <a:xfrm>
            <a:off x="148169" y="6104394"/>
            <a:ext cx="8353426" cy="729616"/>
          </a:xfrm>
          <a:prstGeom prst="rect">
            <a:avLst/>
          </a:prstGeom>
          <a:ln w="28575">
            <a:solidFill>
              <a:srgbClr val="800080"/>
            </a:solidFill>
            <a:miter/>
          </a:ln>
          <a:extLst>
            <a:ext uri="{C572A759-6A51-4108-AA02-DFA0A04FC94B}">
              <ma14:wrappingTextBoxFlag xmlns:ma14="http://schemas.microsoft.com/office/mac/drawingml/2011/main" val="1"/>
            </a:ext>
          </a:extLst>
        </p:spPr>
        <p:txBody>
          <a:bodyPr lIns="0" tIns="0" rIns="0" bIns="0">
            <a:spAutoFit/>
          </a:bodyPr>
          <a:lstStyle>
            <a:lvl1pPr algn="ctr">
              <a:spcBef>
                <a:spcPts val="1200"/>
              </a:spcBef>
              <a:defRPr sz="2000" b="1"/>
            </a:lvl1pPr>
          </a:lstStyle>
          <a:p>
            <a:pPr lvl="0">
              <a:defRPr sz="1800" b="0"/>
            </a:pPr>
            <a:r>
              <a:rPr sz="2000" b="1" dirty="0"/>
              <a:t>Industrial communication systems are successfully using POF since more than 20 years.</a:t>
            </a:r>
          </a:p>
        </p:txBody>
      </p:sp>
      <p:sp>
        <p:nvSpPr>
          <p:cNvPr id="772" name="Shape 772"/>
          <p:cNvSpPr/>
          <p:nvPr/>
        </p:nvSpPr>
        <p:spPr>
          <a:xfrm>
            <a:off x="7049496" y="3249241"/>
            <a:ext cx="2048785" cy="553998"/>
          </a:xfrm>
          <a:prstGeom prst="rect">
            <a:avLst/>
          </a:prstGeom>
          <a:ln/>
          <a:extLst>
            <a:ext uri="{C572A759-6A51-4108-AA02-DFA0A04FC94B}">
              <ma14:wrappingTextBoxFlag xmlns:ma14="http://schemas.microsoft.com/office/mac/drawingml/2011/main" val="1"/>
            </a:ext>
          </a:extLst>
        </p:spPr>
        <p:style>
          <a:lnRef idx="1">
            <a:schemeClr val="accent1"/>
          </a:lnRef>
          <a:fillRef idx="2">
            <a:schemeClr val="accent1"/>
          </a:fillRef>
          <a:effectRef idx="1">
            <a:schemeClr val="accent1"/>
          </a:effectRef>
          <a:fontRef idx="minor">
            <a:schemeClr val="dk1"/>
          </a:fontRef>
        </p:style>
        <p:txBody>
          <a:bodyPr lIns="0" tIns="0" rIns="0" bIns="0">
            <a:spAutoFit/>
          </a:bodyPr>
          <a:lstStyle>
            <a:lvl1pPr>
              <a:defRPr b="1"/>
            </a:lvl1pPr>
          </a:lstStyle>
          <a:p>
            <a:pPr lvl="0" algn="ctr">
              <a:defRPr b="0"/>
            </a:pPr>
            <a:r>
              <a:rPr b="1" dirty="0"/>
              <a:t>Volume is 1Mio nodes per year</a:t>
            </a:r>
          </a:p>
        </p:txBody>
      </p:sp>
      <p:pic>
        <p:nvPicPr>
          <p:cNvPr id="773" name="image52.png"/>
          <p:cNvPicPr/>
          <p:nvPr/>
        </p:nvPicPr>
        <p:blipFill>
          <a:blip r:embed="rId2">
            <a:extLst/>
          </a:blip>
          <a:stretch>
            <a:fillRect/>
          </a:stretch>
        </p:blipFill>
        <p:spPr>
          <a:xfrm>
            <a:off x="2834195" y="4635730"/>
            <a:ext cx="901605" cy="673672"/>
          </a:xfrm>
          <a:prstGeom prst="rect">
            <a:avLst/>
          </a:prstGeom>
          <a:ln w="12700">
            <a:miter lim="400000"/>
          </a:ln>
        </p:spPr>
      </p:pic>
      <p:pic>
        <p:nvPicPr>
          <p:cNvPr id="774" name="image53.jpg" descr="Fast and secure data transmission"/>
          <p:cNvPicPr/>
          <p:nvPr/>
        </p:nvPicPr>
        <p:blipFill>
          <a:blip r:embed="rId3">
            <a:extLst/>
          </a:blip>
          <a:stretch>
            <a:fillRect/>
          </a:stretch>
        </p:blipFill>
        <p:spPr>
          <a:xfrm>
            <a:off x="3857719" y="4696690"/>
            <a:ext cx="900408" cy="619983"/>
          </a:xfrm>
          <a:prstGeom prst="rect">
            <a:avLst/>
          </a:prstGeom>
          <a:ln w="12700">
            <a:miter lim="400000"/>
          </a:ln>
        </p:spPr>
      </p:pic>
      <p:pic>
        <p:nvPicPr>
          <p:cNvPr id="775" name="image54.png"/>
          <p:cNvPicPr/>
          <p:nvPr/>
        </p:nvPicPr>
        <p:blipFill>
          <a:blip r:embed="rId4">
            <a:extLst/>
          </a:blip>
          <a:stretch>
            <a:fillRect/>
          </a:stretch>
        </p:blipFill>
        <p:spPr>
          <a:xfrm>
            <a:off x="6362700" y="4822006"/>
            <a:ext cx="1671637" cy="487394"/>
          </a:xfrm>
          <a:prstGeom prst="rect">
            <a:avLst/>
          </a:prstGeom>
          <a:ln w="12700">
            <a:miter lim="400000"/>
          </a:ln>
        </p:spPr>
      </p:pic>
      <p:pic>
        <p:nvPicPr>
          <p:cNvPr id="776" name="image55.png"/>
          <p:cNvPicPr/>
          <p:nvPr/>
        </p:nvPicPr>
        <p:blipFill>
          <a:blip r:embed="rId5">
            <a:extLst/>
          </a:blip>
          <a:stretch>
            <a:fillRect/>
          </a:stretch>
        </p:blipFill>
        <p:spPr>
          <a:xfrm>
            <a:off x="5722446" y="5612691"/>
            <a:ext cx="1327051" cy="221538"/>
          </a:xfrm>
          <a:prstGeom prst="rect">
            <a:avLst/>
          </a:prstGeom>
          <a:ln w="12700">
            <a:miter lim="400000"/>
          </a:ln>
        </p:spPr>
      </p:pic>
      <p:pic>
        <p:nvPicPr>
          <p:cNvPr id="777" name="image56.jpg" descr="ProfiNet 2"/>
          <p:cNvPicPr/>
          <p:nvPr/>
        </p:nvPicPr>
        <p:blipFill>
          <a:blip r:embed="rId6">
            <a:extLst/>
          </a:blip>
          <a:stretch>
            <a:fillRect/>
          </a:stretch>
        </p:blipFill>
        <p:spPr>
          <a:xfrm>
            <a:off x="4267200" y="5432392"/>
            <a:ext cx="1368425" cy="515939"/>
          </a:xfrm>
          <a:prstGeom prst="rect">
            <a:avLst/>
          </a:prstGeom>
          <a:ln w="12700">
            <a:miter lim="400000"/>
          </a:ln>
        </p:spPr>
      </p:pic>
      <p:pic>
        <p:nvPicPr>
          <p:cNvPr id="778" name="image57.jpg" descr="EtherNetIP-Logo1"/>
          <p:cNvPicPr/>
          <p:nvPr/>
        </p:nvPicPr>
        <p:blipFill>
          <a:blip r:embed="rId7">
            <a:extLst/>
          </a:blip>
          <a:stretch>
            <a:fillRect/>
          </a:stretch>
        </p:blipFill>
        <p:spPr>
          <a:xfrm>
            <a:off x="2732182" y="5467062"/>
            <a:ext cx="1489076" cy="443658"/>
          </a:xfrm>
          <a:prstGeom prst="rect">
            <a:avLst/>
          </a:prstGeom>
          <a:ln w="12700">
            <a:miter lim="400000"/>
          </a:ln>
        </p:spPr>
      </p:pic>
      <p:pic>
        <p:nvPicPr>
          <p:cNvPr id="779" name="image58.png" descr="https://encrypted-tbn1.gstatic.com/images?q=tbn:ANd9GcR4vgWQ1J7tm-V2LdrH-rmoMohnglkHiW_yu_WeSrcbl7fyBiQklA"/>
          <p:cNvPicPr/>
          <p:nvPr/>
        </p:nvPicPr>
        <p:blipFill>
          <a:blip r:embed="rId8">
            <a:extLst/>
          </a:blip>
          <a:stretch>
            <a:fillRect/>
          </a:stretch>
        </p:blipFill>
        <p:spPr>
          <a:xfrm>
            <a:off x="7198821" y="5432392"/>
            <a:ext cx="1257039" cy="448727"/>
          </a:xfrm>
          <a:prstGeom prst="rect">
            <a:avLst/>
          </a:prstGeom>
          <a:ln w="12700">
            <a:miter lim="400000"/>
          </a:ln>
        </p:spPr>
      </p:pic>
      <p:sp>
        <p:nvSpPr>
          <p:cNvPr id="780" name="Shape 78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59</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a:spLocks noGrp="1"/>
          </p:cNvSpPr>
          <p:nvPr>
            <p:ph type="title"/>
          </p:nvPr>
        </p:nvSpPr>
        <p:spPr>
          <a:xfrm>
            <a:off x="457200" y="274638"/>
            <a:ext cx="8229600" cy="1143001"/>
          </a:xfrm>
          <a:prstGeom prst="rect">
            <a:avLst/>
          </a:prstGeom>
        </p:spPr>
        <p:txBody>
          <a:bodyPr/>
          <a:lstStyle>
            <a:lvl1pPr defTabSz="397763">
              <a:defRPr sz="3393"/>
            </a:lvl1pPr>
          </a:lstStyle>
          <a:p>
            <a:pPr lvl="0">
              <a:defRPr sz="1800"/>
            </a:pPr>
            <a:r>
              <a:rPr sz="3393"/>
              <a:t>History of Previous Ethernet Over POF Activities</a:t>
            </a:r>
          </a:p>
        </p:txBody>
      </p:sp>
      <p:sp>
        <p:nvSpPr>
          <p:cNvPr id="75" name="Shape 75"/>
          <p:cNvSpPr>
            <a:spLocks noGrp="1"/>
          </p:cNvSpPr>
          <p:nvPr>
            <p:ph type="body" idx="1"/>
          </p:nvPr>
        </p:nvSpPr>
        <p:spPr>
          <a:xfrm>
            <a:off x="457200" y="1600200"/>
            <a:ext cx="8229600" cy="4525963"/>
          </a:xfrm>
          <a:prstGeom prst="rect">
            <a:avLst/>
          </a:prstGeom>
        </p:spPr>
        <p:txBody>
          <a:bodyPr/>
          <a:lstStyle/>
          <a:p>
            <a:pPr lvl="0">
              <a:lnSpc>
                <a:spcPct val="90000"/>
              </a:lnSpc>
              <a:spcBef>
                <a:spcPts val="600"/>
              </a:spcBef>
              <a:defRPr sz="1800"/>
            </a:pPr>
            <a:r>
              <a:rPr sz="2700" dirty="0"/>
              <a:t>An Ethernet PHY project was initiated in VDE (Verband der Elektrotechnik Elektronik Informationstechnik)</a:t>
            </a:r>
          </a:p>
          <a:p>
            <a:pPr lvl="0">
              <a:lnSpc>
                <a:spcPct val="90000"/>
              </a:lnSpc>
              <a:spcBef>
                <a:spcPts val="600"/>
              </a:spcBef>
              <a:defRPr sz="1800"/>
            </a:pPr>
            <a:r>
              <a:rPr sz="2700" dirty="0"/>
              <a:t>Issues with the VDE document were raised by IEEE-SA</a:t>
            </a:r>
          </a:p>
          <a:p>
            <a:pPr marL="742950" lvl="1" indent="-285750">
              <a:lnSpc>
                <a:spcPct val="90000"/>
              </a:lnSpc>
              <a:spcBef>
                <a:spcPts val="500"/>
              </a:spcBef>
              <a:defRPr sz="1800"/>
            </a:pPr>
            <a:r>
              <a:rPr sz="2300" dirty="0"/>
              <a:t>Changes to draft requested</a:t>
            </a:r>
          </a:p>
          <a:p>
            <a:pPr marL="742950" lvl="1" indent="-285750">
              <a:lnSpc>
                <a:spcPct val="90000"/>
              </a:lnSpc>
              <a:spcBef>
                <a:spcPts val="500"/>
              </a:spcBef>
              <a:defRPr sz="1800"/>
            </a:pPr>
            <a:r>
              <a:rPr sz="2300" dirty="0"/>
              <a:t>It was also noted that such work appropriately belongs in IEEE 802.3</a:t>
            </a:r>
          </a:p>
          <a:p>
            <a:pPr lvl="0">
              <a:lnSpc>
                <a:spcPct val="90000"/>
              </a:lnSpc>
              <a:spcBef>
                <a:spcPts val="600"/>
              </a:spcBef>
              <a:defRPr sz="1800"/>
            </a:pPr>
            <a:r>
              <a:rPr sz="2700" dirty="0"/>
              <a:t>VDE choose to withdraw </a:t>
            </a:r>
            <a:r>
              <a:rPr lang="en-US" sz="2700" dirty="0" smtClean="0"/>
              <a:t>the document</a:t>
            </a:r>
            <a:endParaRPr sz="2700" dirty="0"/>
          </a:p>
          <a:p>
            <a:pPr lvl="0">
              <a:lnSpc>
                <a:spcPct val="90000"/>
              </a:lnSpc>
              <a:spcBef>
                <a:spcPts val="600"/>
              </a:spcBef>
              <a:defRPr sz="1800"/>
            </a:pPr>
            <a:r>
              <a:rPr sz="2700" dirty="0"/>
              <a:t>Participants </a:t>
            </a:r>
            <a:r>
              <a:rPr lang="en-US" sz="2700" dirty="0" smtClean="0"/>
              <a:t>want to do the </a:t>
            </a:r>
            <a:r>
              <a:rPr sz="2700" dirty="0" smtClean="0"/>
              <a:t>work </a:t>
            </a:r>
            <a:r>
              <a:rPr lang="en-US" sz="2700" dirty="0" smtClean="0"/>
              <a:t>in </a:t>
            </a:r>
            <a:r>
              <a:rPr sz="2700" dirty="0" smtClean="0"/>
              <a:t>IEEE</a:t>
            </a:r>
            <a:r>
              <a:rPr sz="2700" dirty="0"/>
              <a:t> 802.3</a:t>
            </a:r>
          </a:p>
        </p:txBody>
      </p:sp>
      <p:sp>
        <p:nvSpPr>
          <p:cNvPr id="76" name="Shape 7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6</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 name="Shape 782"/>
          <p:cNvSpPr>
            <a:spLocks noGrp="1"/>
          </p:cNvSpPr>
          <p:nvPr>
            <p:ph type="title"/>
          </p:nvPr>
        </p:nvSpPr>
        <p:spPr>
          <a:xfrm>
            <a:off x="457200" y="274638"/>
            <a:ext cx="8229600" cy="1143001"/>
          </a:xfrm>
          <a:prstGeom prst="rect">
            <a:avLst/>
          </a:prstGeom>
        </p:spPr>
        <p:txBody>
          <a:bodyPr/>
          <a:lstStyle/>
          <a:p>
            <a:pPr lvl="0">
              <a:defRPr sz="1800"/>
            </a:pPr>
            <a:r>
              <a:rPr sz="4400"/>
              <a:t>Environmental conditions</a:t>
            </a:r>
          </a:p>
        </p:txBody>
      </p:sp>
      <p:sp>
        <p:nvSpPr>
          <p:cNvPr id="783" name="Shape 783"/>
          <p:cNvSpPr/>
          <p:nvPr/>
        </p:nvSpPr>
        <p:spPr>
          <a:xfrm>
            <a:off x="400049" y="1268759"/>
            <a:ext cx="8348665" cy="36933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76212" lvl="0" indent="-176212">
              <a:spcBef>
                <a:spcPts val="500"/>
              </a:spcBef>
            </a:pPr>
            <a:r>
              <a:rPr sz="2400" dirty="0">
                <a:latin typeface="Arial Bold"/>
                <a:ea typeface="Arial Bold"/>
                <a:cs typeface="Arial Bold"/>
                <a:sym typeface="Arial Bold"/>
              </a:rPr>
              <a:t>commercial:	</a:t>
            </a:r>
            <a:r>
              <a:rPr sz="2400" dirty="0">
                <a:latin typeface="Arial"/>
                <a:ea typeface="Arial"/>
                <a:cs typeface="Arial"/>
                <a:sym typeface="Arial"/>
              </a:rPr>
              <a:t>		</a:t>
            </a:r>
            <a:r>
              <a:rPr lang="es-ES_tradnl" sz="2400" dirty="0" smtClean="0">
                <a:latin typeface="Arial"/>
                <a:ea typeface="Arial"/>
                <a:cs typeface="Arial"/>
                <a:sym typeface="Arial"/>
              </a:rPr>
              <a:t>  </a:t>
            </a:r>
            <a:r>
              <a:rPr sz="2400" dirty="0">
                <a:latin typeface="Arial"/>
                <a:ea typeface="Arial"/>
                <a:cs typeface="Arial"/>
                <a:sym typeface="Arial"/>
              </a:rPr>
              <a:t>	    </a:t>
            </a:r>
            <a:r>
              <a:rPr lang="es-ES_tradnl" sz="2400" dirty="0" smtClean="0">
                <a:latin typeface="Arial"/>
                <a:ea typeface="Arial"/>
                <a:cs typeface="Arial"/>
                <a:sym typeface="Arial"/>
              </a:rPr>
              <a:t>				</a:t>
            </a:r>
            <a:r>
              <a:rPr sz="2400" dirty="0" smtClean="0">
                <a:latin typeface="Arial"/>
                <a:ea typeface="Arial"/>
                <a:cs typeface="Arial"/>
                <a:sym typeface="Arial"/>
              </a:rPr>
              <a:t>             </a:t>
            </a:r>
            <a:r>
              <a:rPr sz="2400" dirty="0">
                <a:latin typeface="Arial Bold"/>
                <a:ea typeface="Arial Bold"/>
                <a:cs typeface="Arial Bold"/>
                <a:sym typeface="Arial Bold"/>
              </a:rPr>
              <a:t>industrial:</a:t>
            </a:r>
          </a:p>
        </p:txBody>
      </p:sp>
      <p:pic>
        <p:nvPicPr>
          <p:cNvPr id="784" name="image59.png"/>
          <p:cNvPicPr/>
          <p:nvPr/>
        </p:nvPicPr>
        <p:blipFill>
          <a:blip r:embed="rId2">
            <a:extLst/>
          </a:blip>
          <a:srcRect t="8232"/>
          <a:stretch>
            <a:fillRect/>
          </a:stretch>
        </p:blipFill>
        <p:spPr>
          <a:xfrm>
            <a:off x="6877050" y="1700559"/>
            <a:ext cx="1657350" cy="1524001"/>
          </a:xfrm>
          <a:prstGeom prst="rect">
            <a:avLst/>
          </a:prstGeom>
          <a:ln w="12700">
            <a:miter lim="400000"/>
          </a:ln>
        </p:spPr>
      </p:pic>
      <p:pic>
        <p:nvPicPr>
          <p:cNvPr id="785" name="image60.png"/>
          <p:cNvPicPr/>
          <p:nvPr/>
        </p:nvPicPr>
        <p:blipFill>
          <a:blip r:embed="rId3">
            <a:extLst/>
          </a:blip>
          <a:stretch>
            <a:fillRect/>
          </a:stretch>
        </p:blipFill>
        <p:spPr>
          <a:xfrm>
            <a:off x="6888163" y="3318221"/>
            <a:ext cx="1654176" cy="1214439"/>
          </a:xfrm>
          <a:prstGeom prst="rect">
            <a:avLst/>
          </a:prstGeom>
          <a:ln w="12700">
            <a:miter lim="400000"/>
          </a:ln>
        </p:spPr>
      </p:pic>
      <p:graphicFrame>
        <p:nvGraphicFramePr>
          <p:cNvPr id="786" name="Table 786"/>
          <p:cNvGraphicFramePr/>
          <p:nvPr>
            <p:extLst>
              <p:ext uri="{D42A27DB-BD31-4B8C-83A1-F6EECF244321}">
                <p14:modId xmlns:p14="http://schemas.microsoft.com/office/powerpoint/2010/main" val="959654609"/>
              </p:ext>
            </p:extLst>
          </p:nvPr>
        </p:nvGraphicFramePr>
        <p:xfrm>
          <a:off x="2555875" y="1557684"/>
          <a:ext cx="3744913" cy="2114261"/>
        </p:xfrm>
        <a:graphic>
          <a:graphicData uri="http://schemas.openxmlformats.org/drawingml/2006/table">
            <a:tbl>
              <a:tblPr>
                <a:tableStyleId>{4C3C2611-4C71-4FC5-86AE-919BDF0F9419}</a:tableStyleId>
              </a:tblPr>
              <a:tblGrid>
                <a:gridCol w="923925"/>
                <a:gridCol w="925513"/>
                <a:gridCol w="923925"/>
                <a:gridCol w="971550"/>
              </a:tblGrid>
              <a:tr h="720378">
                <a:tc>
                  <a:txBody>
                    <a:bodyPr/>
                    <a:lstStyle/>
                    <a:p>
                      <a:pPr lvl="0" algn="ctr" defTabSz="914400">
                        <a:spcBef>
                          <a:spcPts val="300"/>
                        </a:spcBef>
                        <a:tabLst>
                          <a:tab pos="622300" algn="l"/>
                        </a:tabLst>
                        <a:defRPr sz="1800" b="0" i="0"/>
                      </a:pPr>
                      <a:r>
                        <a:rPr sz="1800" dirty="0">
                          <a:latin typeface="Calibri"/>
                          <a:ea typeface="Arial"/>
                          <a:cs typeface="Calibri"/>
                          <a:sym typeface="Arial"/>
                        </a:rPr>
                        <a:t>MICE</a:t>
                      </a:r>
                      <a:endParaRPr sz="2400" dirty="0">
                        <a:latin typeface="Calibri"/>
                        <a:ea typeface="Arial"/>
                        <a:cs typeface="Calibri"/>
                        <a:sym typeface="Arial"/>
                      </a:endParaRPr>
                    </a:p>
                  </a:txBody>
                  <a:tcPr marL="45720" marR="45720" anchor="ctr" horzOverflow="overflow">
                    <a:lnL w="28575">
                      <a:solidFill>
                        <a:srgbClr val="000000"/>
                      </a:solidFill>
                      <a:round/>
                    </a:lnL>
                    <a:lnR w="12700">
                      <a:solidFill>
                        <a:srgbClr val="000000"/>
                      </a:solidFill>
                      <a:round/>
                    </a:lnR>
                    <a:lnT w="28575">
                      <a:solidFill>
                        <a:srgbClr val="000000"/>
                      </a:solidFill>
                      <a:round/>
                    </a:lnT>
                    <a:lnB w="12700">
                      <a:solidFill>
                        <a:srgbClr val="000000"/>
                      </a:solidFill>
                      <a:round/>
                    </a:lnB>
                    <a:noFill/>
                  </a:tcPr>
                </a:tc>
                <a:tc>
                  <a:txBody>
                    <a:bodyPr/>
                    <a:lstStyle/>
                    <a:p>
                      <a:pPr lvl="0" algn="l" defTabSz="914400">
                        <a:spcBef>
                          <a:spcPts val="200"/>
                        </a:spcBef>
                        <a:tabLst>
                          <a:tab pos="622300" algn="l"/>
                        </a:tabLst>
                        <a:defRPr sz="1800" b="0" i="0"/>
                      </a:pPr>
                      <a:r>
                        <a:rPr sz="1200" dirty="0">
                          <a:latin typeface="Calibri"/>
                          <a:ea typeface="Arial"/>
                          <a:cs typeface="Calibri"/>
                          <a:sym typeface="Arial"/>
                        </a:rPr>
                        <a:t>1 = Commercial environment covered by IEC 11801</a:t>
                      </a:r>
                    </a:p>
                  </a:txBody>
                  <a:tcPr marL="45720" marR="45720" horzOverflow="overflow">
                    <a:lnL w="12700">
                      <a:solidFill>
                        <a:srgbClr val="000000"/>
                      </a:solidFill>
                      <a:round/>
                    </a:lnL>
                    <a:lnR w="12700">
                      <a:solidFill>
                        <a:srgbClr val="000000"/>
                      </a:solidFill>
                      <a:round/>
                    </a:lnR>
                    <a:lnT w="28575">
                      <a:solidFill>
                        <a:srgbClr val="000000"/>
                      </a:solidFill>
                      <a:round/>
                    </a:lnT>
                    <a:lnB w="12700">
                      <a:solidFill>
                        <a:srgbClr val="000000"/>
                      </a:solidFill>
                      <a:round/>
                    </a:lnB>
                    <a:noFill/>
                  </a:tcPr>
                </a:tc>
                <a:tc>
                  <a:txBody>
                    <a:bodyPr/>
                    <a:lstStyle/>
                    <a:p>
                      <a:pPr lvl="0" algn="l" defTabSz="914400">
                        <a:spcBef>
                          <a:spcPts val="200"/>
                        </a:spcBef>
                        <a:tabLst>
                          <a:tab pos="622300" algn="l"/>
                        </a:tabLst>
                        <a:defRPr sz="1800" b="0" i="0"/>
                      </a:pPr>
                      <a:r>
                        <a:rPr sz="1200">
                          <a:latin typeface="Calibri"/>
                          <a:ea typeface="Arial"/>
                          <a:cs typeface="Calibri"/>
                          <a:sym typeface="Arial"/>
                        </a:rPr>
                        <a:t>2 = Light industrial environment</a:t>
                      </a:r>
                    </a:p>
                  </a:txBody>
                  <a:tcPr marL="45720" marR="45720" horzOverflow="overflow">
                    <a:lnL w="12700">
                      <a:solidFill>
                        <a:srgbClr val="000000"/>
                      </a:solidFill>
                      <a:round/>
                    </a:lnL>
                    <a:lnR w="12700">
                      <a:solidFill>
                        <a:srgbClr val="000000"/>
                      </a:solidFill>
                      <a:round/>
                    </a:lnR>
                    <a:lnT w="28575">
                      <a:solidFill>
                        <a:srgbClr val="000000"/>
                      </a:solidFill>
                      <a:round/>
                    </a:lnT>
                    <a:lnB w="12700">
                      <a:solidFill>
                        <a:srgbClr val="000000"/>
                      </a:solidFill>
                      <a:round/>
                    </a:lnB>
                    <a:noFill/>
                  </a:tcPr>
                </a:tc>
                <a:tc>
                  <a:txBody>
                    <a:bodyPr/>
                    <a:lstStyle/>
                    <a:p>
                      <a:pPr lvl="0" algn="l" defTabSz="914400">
                        <a:spcBef>
                          <a:spcPts val="200"/>
                        </a:spcBef>
                        <a:tabLst>
                          <a:tab pos="622300" algn="l"/>
                        </a:tabLst>
                        <a:defRPr sz="1800" b="0" i="0"/>
                      </a:pPr>
                      <a:r>
                        <a:rPr sz="1200">
                          <a:latin typeface="Calibri"/>
                          <a:ea typeface="Arial"/>
                          <a:cs typeface="Calibri"/>
                          <a:sym typeface="Arial"/>
                        </a:rPr>
                        <a:t>3 = Heavy industrial environment</a:t>
                      </a:r>
                    </a:p>
                  </a:txBody>
                  <a:tcPr marL="45720" marR="45720" horzOverflow="overflow">
                    <a:lnL w="12700">
                      <a:solidFill>
                        <a:srgbClr val="000000"/>
                      </a:solidFill>
                      <a:round/>
                    </a:lnL>
                    <a:lnR w="28575">
                      <a:solidFill>
                        <a:srgbClr val="000000"/>
                      </a:solidFill>
                      <a:round/>
                    </a:lnR>
                    <a:lnT w="28575">
                      <a:solidFill>
                        <a:srgbClr val="000000"/>
                      </a:solidFill>
                      <a:round/>
                    </a:lnT>
                    <a:lnB w="12700">
                      <a:solidFill>
                        <a:srgbClr val="000000"/>
                      </a:solidFill>
                      <a:round/>
                    </a:lnB>
                    <a:noFill/>
                  </a:tcPr>
                </a:tc>
              </a:tr>
              <a:tr h="278546">
                <a:tc>
                  <a:txBody>
                    <a:bodyPr/>
                    <a:lstStyle/>
                    <a:p>
                      <a:pPr lvl="0" algn="l" defTabSz="914400">
                        <a:spcBef>
                          <a:spcPts val="200"/>
                        </a:spcBef>
                        <a:tabLst>
                          <a:tab pos="622300" algn="l"/>
                        </a:tabLst>
                        <a:defRPr sz="1800" b="0" i="0"/>
                      </a:pPr>
                      <a:r>
                        <a:rPr sz="1200" dirty="0">
                          <a:solidFill>
                            <a:srgbClr val="800080"/>
                          </a:solidFill>
                          <a:latin typeface="Calibri"/>
                          <a:ea typeface="Arial Bold"/>
                          <a:cs typeface="Calibri"/>
                          <a:sym typeface="Arial Bold"/>
                        </a:rPr>
                        <a:t>M</a:t>
                      </a:r>
                      <a:r>
                        <a:rPr sz="1200" dirty="0">
                          <a:latin typeface="Calibri"/>
                          <a:ea typeface="Arial"/>
                          <a:cs typeface="Calibri"/>
                          <a:sym typeface="Arial"/>
                        </a:rPr>
                        <a:t>echanical</a:t>
                      </a:r>
                    </a:p>
                  </a:txBody>
                  <a:tcPr marL="45720" marR="45720"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defTabSz="914400">
                        <a:spcBef>
                          <a:spcPts val="200"/>
                        </a:spcBef>
                        <a:tabLst>
                          <a:tab pos="622300" algn="l"/>
                        </a:tabLst>
                        <a:defRPr sz="1800" b="0" i="0"/>
                      </a:pPr>
                      <a:r>
                        <a:rPr sz="1200">
                          <a:latin typeface="Calibri"/>
                          <a:ea typeface="Arial"/>
                          <a:cs typeface="Calibri"/>
                          <a:sym typeface="Arial"/>
                        </a:rPr>
                        <a:t>M</a:t>
                      </a:r>
                      <a:r>
                        <a:rPr sz="1200" baseline="-25000">
                          <a:latin typeface="Calibri"/>
                          <a:ea typeface="Arial"/>
                          <a:cs typeface="Calibri"/>
                          <a:sym typeface="Arial"/>
                        </a:rPr>
                        <a:t>1</a:t>
                      </a:r>
                    </a:p>
                  </a:txBody>
                  <a:tcPr marL="45720" marR="4572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defTabSz="914400">
                        <a:spcBef>
                          <a:spcPts val="200"/>
                        </a:spcBef>
                        <a:tabLst>
                          <a:tab pos="622300" algn="l"/>
                        </a:tabLst>
                        <a:defRPr sz="1800" b="0" i="0"/>
                      </a:pPr>
                      <a:r>
                        <a:rPr sz="1200">
                          <a:latin typeface="Calibri"/>
                          <a:ea typeface="Arial"/>
                          <a:cs typeface="Calibri"/>
                          <a:sym typeface="Arial"/>
                        </a:rPr>
                        <a:t>M</a:t>
                      </a:r>
                      <a:r>
                        <a:rPr sz="1200" baseline="-25000">
                          <a:latin typeface="Calibri"/>
                          <a:ea typeface="Arial"/>
                          <a:cs typeface="Calibri"/>
                          <a:sym typeface="Arial"/>
                        </a:rPr>
                        <a:t>2</a:t>
                      </a:r>
                    </a:p>
                  </a:txBody>
                  <a:tcPr marL="45720" marR="4572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defTabSz="914400">
                        <a:spcBef>
                          <a:spcPts val="200"/>
                        </a:spcBef>
                        <a:tabLst>
                          <a:tab pos="622300" algn="l"/>
                        </a:tabLst>
                        <a:defRPr sz="1800" b="0" i="0"/>
                      </a:pPr>
                      <a:r>
                        <a:rPr sz="1200">
                          <a:latin typeface="Calibri"/>
                          <a:ea typeface="Arial"/>
                          <a:cs typeface="Calibri"/>
                          <a:sym typeface="Arial"/>
                        </a:rPr>
                        <a:t>M</a:t>
                      </a:r>
                      <a:r>
                        <a:rPr sz="1200" baseline="-25000">
                          <a:latin typeface="Calibri"/>
                          <a:ea typeface="Arial"/>
                          <a:cs typeface="Calibri"/>
                          <a:sym typeface="Arial"/>
                        </a:rPr>
                        <a:t>3</a:t>
                      </a:r>
                    </a:p>
                  </a:txBody>
                  <a:tcPr marL="45720" marR="45720"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noFill/>
                  </a:tcPr>
                </a:tc>
              </a:tr>
              <a:tr h="276625">
                <a:tc>
                  <a:txBody>
                    <a:bodyPr/>
                    <a:lstStyle/>
                    <a:p>
                      <a:pPr lvl="0" algn="l" defTabSz="914400">
                        <a:spcBef>
                          <a:spcPts val="200"/>
                        </a:spcBef>
                        <a:tabLst>
                          <a:tab pos="622300" algn="l"/>
                        </a:tabLst>
                        <a:defRPr sz="1800" b="0" i="0"/>
                      </a:pPr>
                      <a:r>
                        <a:rPr sz="1200">
                          <a:latin typeface="Calibri"/>
                          <a:ea typeface="Arial Bold"/>
                          <a:cs typeface="Calibri"/>
                          <a:sym typeface="Arial Bold"/>
                        </a:rPr>
                        <a:t>I</a:t>
                      </a:r>
                      <a:r>
                        <a:rPr sz="1200">
                          <a:latin typeface="Calibri"/>
                          <a:ea typeface="Arial"/>
                          <a:cs typeface="Calibri"/>
                          <a:sym typeface="Arial"/>
                        </a:rPr>
                        <a:t>ngress</a:t>
                      </a:r>
                    </a:p>
                  </a:txBody>
                  <a:tcPr marL="45720" marR="45720"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defTabSz="914400">
                        <a:spcBef>
                          <a:spcPts val="200"/>
                        </a:spcBef>
                        <a:tabLst>
                          <a:tab pos="622300" algn="l"/>
                        </a:tabLst>
                        <a:defRPr sz="1800" b="0" i="0"/>
                      </a:pPr>
                      <a:r>
                        <a:rPr sz="1200">
                          <a:latin typeface="Calibri"/>
                          <a:ea typeface="Arial"/>
                          <a:cs typeface="Calibri"/>
                          <a:sym typeface="Arial"/>
                        </a:rPr>
                        <a:t>I</a:t>
                      </a:r>
                      <a:r>
                        <a:rPr sz="1200" baseline="-25000">
                          <a:latin typeface="Calibri"/>
                          <a:ea typeface="Arial"/>
                          <a:cs typeface="Calibri"/>
                          <a:sym typeface="Arial"/>
                        </a:rPr>
                        <a:t>1</a:t>
                      </a:r>
                    </a:p>
                  </a:txBody>
                  <a:tcPr marL="45720" marR="4572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defTabSz="914400">
                        <a:spcBef>
                          <a:spcPts val="200"/>
                        </a:spcBef>
                        <a:tabLst>
                          <a:tab pos="622300" algn="l"/>
                        </a:tabLst>
                        <a:defRPr sz="1800" b="0" i="0"/>
                      </a:pPr>
                      <a:r>
                        <a:rPr sz="1200" dirty="0">
                          <a:latin typeface="Calibri"/>
                          <a:ea typeface="Arial"/>
                          <a:cs typeface="Calibri"/>
                          <a:sym typeface="Arial"/>
                        </a:rPr>
                        <a:t>I</a:t>
                      </a:r>
                      <a:r>
                        <a:rPr sz="1200" baseline="-25000" dirty="0">
                          <a:latin typeface="Calibri"/>
                          <a:ea typeface="Arial"/>
                          <a:cs typeface="Calibri"/>
                          <a:sym typeface="Arial"/>
                        </a:rPr>
                        <a:t>2</a:t>
                      </a:r>
                    </a:p>
                  </a:txBody>
                  <a:tcPr marL="45720" marR="4572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defTabSz="914400">
                        <a:spcBef>
                          <a:spcPts val="200"/>
                        </a:spcBef>
                        <a:tabLst>
                          <a:tab pos="622300" algn="l"/>
                        </a:tabLst>
                        <a:defRPr sz="1800" b="0" i="0"/>
                      </a:pPr>
                      <a:r>
                        <a:rPr sz="1200">
                          <a:latin typeface="Calibri"/>
                          <a:ea typeface="Arial"/>
                          <a:cs typeface="Calibri"/>
                          <a:sym typeface="Arial"/>
                        </a:rPr>
                        <a:t>I</a:t>
                      </a:r>
                      <a:r>
                        <a:rPr sz="1200" baseline="-25000">
                          <a:latin typeface="Calibri"/>
                          <a:ea typeface="Arial"/>
                          <a:cs typeface="Calibri"/>
                          <a:sym typeface="Arial"/>
                        </a:rPr>
                        <a:t>3</a:t>
                      </a:r>
                    </a:p>
                  </a:txBody>
                  <a:tcPr marL="45720" marR="45720"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noFill/>
                  </a:tcPr>
                </a:tc>
              </a:tr>
              <a:tr h="276625">
                <a:tc>
                  <a:txBody>
                    <a:bodyPr/>
                    <a:lstStyle/>
                    <a:p>
                      <a:pPr lvl="0" algn="l" defTabSz="914400">
                        <a:spcBef>
                          <a:spcPts val="200"/>
                        </a:spcBef>
                        <a:tabLst>
                          <a:tab pos="622300" algn="l"/>
                        </a:tabLst>
                        <a:defRPr sz="1800" b="0" i="0"/>
                      </a:pPr>
                      <a:r>
                        <a:rPr sz="1200">
                          <a:solidFill>
                            <a:srgbClr val="800080"/>
                          </a:solidFill>
                          <a:latin typeface="Calibri"/>
                          <a:ea typeface="Arial Bold"/>
                          <a:cs typeface="Calibri"/>
                          <a:sym typeface="Arial Bold"/>
                        </a:rPr>
                        <a:t>C</a:t>
                      </a:r>
                      <a:r>
                        <a:rPr sz="1200">
                          <a:latin typeface="Calibri"/>
                          <a:ea typeface="Arial"/>
                          <a:cs typeface="Calibri"/>
                          <a:sym typeface="Arial"/>
                        </a:rPr>
                        <a:t>hemical</a:t>
                      </a:r>
                    </a:p>
                  </a:txBody>
                  <a:tcPr marL="45720" marR="45720"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defTabSz="914400">
                        <a:spcBef>
                          <a:spcPts val="200"/>
                        </a:spcBef>
                        <a:tabLst>
                          <a:tab pos="622300" algn="l"/>
                        </a:tabLst>
                        <a:defRPr sz="1800" b="0" i="0"/>
                      </a:pPr>
                      <a:r>
                        <a:rPr sz="1200">
                          <a:latin typeface="Calibri"/>
                          <a:ea typeface="Arial"/>
                          <a:cs typeface="Calibri"/>
                          <a:sym typeface="Arial"/>
                        </a:rPr>
                        <a:t>C</a:t>
                      </a:r>
                      <a:r>
                        <a:rPr sz="1200" baseline="-25000">
                          <a:latin typeface="Calibri"/>
                          <a:ea typeface="Arial"/>
                          <a:cs typeface="Calibri"/>
                          <a:sym typeface="Arial"/>
                        </a:rPr>
                        <a:t>1</a:t>
                      </a:r>
                    </a:p>
                  </a:txBody>
                  <a:tcPr marL="45720" marR="4572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defTabSz="914400">
                        <a:spcBef>
                          <a:spcPts val="200"/>
                        </a:spcBef>
                        <a:tabLst>
                          <a:tab pos="622300" algn="l"/>
                        </a:tabLst>
                        <a:defRPr sz="1800" b="0" i="0"/>
                      </a:pPr>
                      <a:r>
                        <a:rPr sz="1200" dirty="0">
                          <a:latin typeface="Calibri"/>
                          <a:ea typeface="Arial"/>
                          <a:cs typeface="Calibri"/>
                          <a:sym typeface="Arial"/>
                        </a:rPr>
                        <a:t>C</a:t>
                      </a:r>
                      <a:r>
                        <a:rPr sz="1200" baseline="-25000" dirty="0">
                          <a:latin typeface="Calibri"/>
                          <a:ea typeface="Arial"/>
                          <a:cs typeface="Calibri"/>
                          <a:sym typeface="Arial"/>
                        </a:rPr>
                        <a:t>2</a:t>
                      </a:r>
                    </a:p>
                  </a:txBody>
                  <a:tcPr marL="45720" marR="4572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defTabSz="914400">
                        <a:spcBef>
                          <a:spcPts val="200"/>
                        </a:spcBef>
                        <a:tabLst>
                          <a:tab pos="622300" algn="l"/>
                        </a:tabLst>
                        <a:defRPr sz="1800" b="0" i="0"/>
                      </a:pPr>
                      <a:r>
                        <a:rPr sz="1200" dirty="0">
                          <a:latin typeface="Calibri"/>
                          <a:ea typeface="Arial"/>
                          <a:cs typeface="Calibri"/>
                          <a:sym typeface="Arial"/>
                        </a:rPr>
                        <a:t>C</a:t>
                      </a:r>
                      <a:r>
                        <a:rPr sz="1200" baseline="-25000" dirty="0">
                          <a:latin typeface="Calibri"/>
                          <a:ea typeface="Arial"/>
                          <a:cs typeface="Calibri"/>
                          <a:sym typeface="Arial"/>
                        </a:rPr>
                        <a:t>3</a:t>
                      </a:r>
                    </a:p>
                  </a:txBody>
                  <a:tcPr marL="45720" marR="45720"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noFill/>
                  </a:tcPr>
                </a:tc>
              </a:tr>
              <a:tr h="276625">
                <a:tc>
                  <a:txBody>
                    <a:bodyPr/>
                    <a:lstStyle/>
                    <a:p>
                      <a:pPr lvl="0" algn="l" defTabSz="914400">
                        <a:spcBef>
                          <a:spcPts val="200"/>
                        </a:spcBef>
                        <a:tabLst>
                          <a:tab pos="622300" algn="l"/>
                        </a:tabLst>
                        <a:defRPr sz="1800" b="0" i="0"/>
                      </a:pPr>
                      <a:r>
                        <a:rPr sz="1200">
                          <a:solidFill>
                            <a:srgbClr val="800080"/>
                          </a:solidFill>
                          <a:latin typeface="Calibri"/>
                          <a:ea typeface="Arial Bold"/>
                          <a:cs typeface="Calibri"/>
                          <a:sym typeface="Arial Bold"/>
                        </a:rPr>
                        <a:t>E</a:t>
                      </a:r>
                      <a:r>
                        <a:rPr sz="1200">
                          <a:latin typeface="Calibri"/>
                          <a:ea typeface="Arial"/>
                          <a:cs typeface="Calibri"/>
                          <a:sym typeface="Arial"/>
                        </a:rPr>
                        <a:t>MC</a:t>
                      </a:r>
                    </a:p>
                  </a:txBody>
                  <a:tcPr marL="45720" marR="45720" horzOverflow="overflow">
                    <a:lnL w="28575">
                      <a:solidFill>
                        <a:srgbClr val="000000"/>
                      </a:solidFill>
                      <a:round/>
                    </a:lnL>
                    <a:lnR w="12700">
                      <a:solidFill>
                        <a:srgbClr val="000000"/>
                      </a:solidFill>
                      <a:round/>
                    </a:lnR>
                    <a:lnT w="12700">
                      <a:solidFill>
                        <a:srgbClr val="000000"/>
                      </a:solidFill>
                      <a:round/>
                    </a:lnT>
                    <a:lnB w="28575">
                      <a:solidFill>
                        <a:srgbClr val="000000"/>
                      </a:solidFill>
                      <a:round/>
                    </a:lnB>
                    <a:noFill/>
                  </a:tcPr>
                </a:tc>
                <a:tc>
                  <a:txBody>
                    <a:bodyPr/>
                    <a:lstStyle/>
                    <a:p>
                      <a:pPr lvl="0" algn="l" defTabSz="914400">
                        <a:spcBef>
                          <a:spcPts val="200"/>
                        </a:spcBef>
                        <a:tabLst>
                          <a:tab pos="622300" algn="l"/>
                        </a:tabLst>
                        <a:defRPr sz="1800" b="0" i="0"/>
                      </a:pPr>
                      <a:r>
                        <a:rPr sz="1200">
                          <a:latin typeface="Calibri"/>
                          <a:ea typeface="Arial"/>
                          <a:cs typeface="Calibri"/>
                          <a:sym typeface="Arial"/>
                        </a:rPr>
                        <a:t>E</a:t>
                      </a:r>
                      <a:r>
                        <a:rPr sz="1200" baseline="-25000">
                          <a:latin typeface="Calibri"/>
                          <a:ea typeface="Arial"/>
                          <a:cs typeface="Calibri"/>
                          <a:sym typeface="Arial"/>
                        </a:rPr>
                        <a:t>1</a:t>
                      </a:r>
                    </a:p>
                  </a:txBody>
                  <a:tcPr marL="45720" marR="45720" horzOverflow="overflow">
                    <a:lnL w="12700">
                      <a:solidFill>
                        <a:srgbClr val="000000"/>
                      </a:solidFill>
                      <a:round/>
                    </a:lnL>
                    <a:lnR w="12700">
                      <a:solidFill>
                        <a:srgbClr val="000000"/>
                      </a:solidFill>
                      <a:round/>
                    </a:lnR>
                    <a:lnT w="12700">
                      <a:solidFill>
                        <a:srgbClr val="000000"/>
                      </a:solidFill>
                      <a:round/>
                    </a:lnT>
                    <a:lnB w="28575">
                      <a:solidFill>
                        <a:srgbClr val="000000"/>
                      </a:solidFill>
                      <a:round/>
                    </a:lnB>
                    <a:noFill/>
                  </a:tcPr>
                </a:tc>
                <a:tc>
                  <a:txBody>
                    <a:bodyPr/>
                    <a:lstStyle/>
                    <a:p>
                      <a:pPr lvl="0" algn="l" defTabSz="914400">
                        <a:spcBef>
                          <a:spcPts val="200"/>
                        </a:spcBef>
                        <a:tabLst>
                          <a:tab pos="622300" algn="l"/>
                        </a:tabLst>
                        <a:defRPr sz="1800" b="0" i="0"/>
                      </a:pPr>
                      <a:r>
                        <a:rPr sz="1200">
                          <a:latin typeface="Calibri"/>
                          <a:ea typeface="Arial"/>
                          <a:cs typeface="Calibri"/>
                          <a:sym typeface="Arial"/>
                        </a:rPr>
                        <a:t>E</a:t>
                      </a:r>
                      <a:r>
                        <a:rPr sz="1200" baseline="-25000">
                          <a:latin typeface="Calibri"/>
                          <a:ea typeface="Arial"/>
                          <a:cs typeface="Calibri"/>
                          <a:sym typeface="Arial"/>
                        </a:rPr>
                        <a:t>2</a:t>
                      </a:r>
                    </a:p>
                  </a:txBody>
                  <a:tcPr marL="45720" marR="45720" horzOverflow="overflow">
                    <a:lnL w="12700">
                      <a:solidFill>
                        <a:srgbClr val="000000"/>
                      </a:solidFill>
                      <a:round/>
                    </a:lnL>
                    <a:lnR w="12700">
                      <a:solidFill>
                        <a:srgbClr val="000000"/>
                      </a:solidFill>
                      <a:round/>
                    </a:lnR>
                    <a:lnT w="12700">
                      <a:solidFill>
                        <a:srgbClr val="000000"/>
                      </a:solidFill>
                      <a:round/>
                    </a:lnT>
                    <a:lnB w="28575">
                      <a:solidFill>
                        <a:srgbClr val="000000"/>
                      </a:solidFill>
                      <a:round/>
                    </a:lnB>
                    <a:noFill/>
                  </a:tcPr>
                </a:tc>
                <a:tc>
                  <a:txBody>
                    <a:bodyPr/>
                    <a:lstStyle/>
                    <a:p>
                      <a:pPr lvl="0" algn="l" defTabSz="914400">
                        <a:spcBef>
                          <a:spcPts val="200"/>
                        </a:spcBef>
                        <a:tabLst>
                          <a:tab pos="622300" algn="l"/>
                        </a:tabLst>
                        <a:defRPr sz="1800" b="0" i="0"/>
                      </a:pPr>
                      <a:r>
                        <a:rPr sz="1200" dirty="0">
                          <a:latin typeface="Calibri"/>
                          <a:ea typeface="Arial"/>
                          <a:cs typeface="Calibri"/>
                          <a:sym typeface="Arial"/>
                        </a:rPr>
                        <a:t>E</a:t>
                      </a:r>
                      <a:r>
                        <a:rPr sz="1200" baseline="-25000" dirty="0">
                          <a:latin typeface="Calibri"/>
                          <a:ea typeface="Arial"/>
                          <a:cs typeface="Calibri"/>
                          <a:sym typeface="Arial"/>
                        </a:rPr>
                        <a:t>3</a:t>
                      </a:r>
                    </a:p>
                  </a:txBody>
                  <a:tcPr marL="45720" marR="45720" horzOverflow="overflow">
                    <a:lnL w="12700">
                      <a:solidFill>
                        <a:srgbClr val="000000"/>
                      </a:solidFill>
                      <a:round/>
                    </a:lnL>
                    <a:lnR w="28575">
                      <a:solidFill>
                        <a:srgbClr val="000000"/>
                      </a:solidFill>
                      <a:round/>
                    </a:lnR>
                    <a:lnT w="12700">
                      <a:solidFill>
                        <a:srgbClr val="000000"/>
                      </a:solidFill>
                      <a:round/>
                    </a:lnT>
                    <a:lnB w="28575">
                      <a:solidFill>
                        <a:srgbClr val="000000"/>
                      </a:solidFill>
                      <a:round/>
                    </a:lnB>
                    <a:noFill/>
                  </a:tcPr>
                </a:tc>
              </a:tr>
            </a:tbl>
          </a:graphicData>
        </a:graphic>
      </p:graphicFrame>
      <p:sp>
        <p:nvSpPr>
          <p:cNvPr id="787" name="Shape 787"/>
          <p:cNvSpPr/>
          <p:nvPr/>
        </p:nvSpPr>
        <p:spPr>
          <a:xfrm>
            <a:off x="5219700" y="1398935"/>
            <a:ext cx="1152526" cy="22463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800080"/>
            </a:solidFill>
            <a:round/>
          </a:ln>
        </p:spPr>
        <p:txBody>
          <a:bodyPr lIns="0" tIns="0" rIns="0" bIns="0" anchor="ctr"/>
          <a:lstStyle/>
          <a:p>
            <a:pPr lvl="0"/>
            <a:endParaRPr/>
          </a:p>
        </p:txBody>
      </p:sp>
      <p:sp>
        <p:nvSpPr>
          <p:cNvPr id="788" name="Shape 788"/>
          <p:cNvSpPr/>
          <p:nvPr/>
        </p:nvSpPr>
        <p:spPr>
          <a:xfrm>
            <a:off x="2251074" y="2313024"/>
            <a:ext cx="1340023" cy="1"/>
          </a:xfrm>
          <a:prstGeom prst="line">
            <a:avLst/>
          </a:prstGeom>
          <a:ln w="38100">
            <a:solidFill/>
            <a:round/>
            <a:tailEnd type="triangle" w="med" len="med"/>
          </a:ln>
        </p:spPr>
        <p:txBody>
          <a:bodyPr lIns="0" tIns="0" rIns="0" bIns="0"/>
          <a:lstStyle/>
          <a:p>
            <a:pPr lvl="0">
              <a:defRPr sz="1200">
                <a:latin typeface="+mj-lt"/>
                <a:ea typeface="+mj-ea"/>
                <a:cs typeface="+mj-cs"/>
                <a:sym typeface="Helvetica"/>
              </a:defRPr>
            </a:pPr>
            <a:endParaRPr/>
          </a:p>
        </p:txBody>
      </p:sp>
      <p:sp>
        <p:nvSpPr>
          <p:cNvPr id="789" name="Shape 789"/>
          <p:cNvSpPr/>
          <p:nvPr/>
        </p:nvSpPr>
        <p:spPr>
          <a:xfrm flipH="1">
            <a:off x="6372225" y="2205384"/>
            <a:ext cx="360364" cy="288926"/>
          </a:xfrm>
          <a:prstGeom prst="line">
            <a:avLst/>
          </a:prstGeom>
          <a:ln w="38100">
            <a:solidFill/>
            <a:round/>
            <a:tailEnd type="triangle" w="med" len="med"/>
          </a:ln>
        </p:spPr>
        <p:txBody>
          <a:bodyPr lIns="0" tIns="0" rIns="0" bIns="0"/>
          <a:lstStyle/>
          <a:p>
            <a:pPr lvl="0">
              <a:defRPr sz="1200">
                <a:latin typeface="+mj-lt"/>
                <a:ea typeface="+mj-ea"/>
                <a:cs typeface="+mj-cs"/>
                <a:sym typeface="Helvetica"/>
              </a:defRPr>
            </a:pPr>
            <a:endParaRPr/>
          </a:p>
        </p:txBody>
      </p:sp>
      <p:sp>
        <p:nvSpPr>
          <p:cNvPr id="790" name="Shape 790"/>
          <p:cNvSpPr/>
          <p:nvPr/>
        </p:nvSpPr>
        <p:spPr>
          <a:xfrm>
            <a:off x="395288" y="3645246"/>
            <a:ext cx="8280401" cy="204363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lvl="0" indent="-342900">
              <a:spcBef>
                <a:spcPts val="1000"/>
              </a:spcBef>
            </a:pPr>
            <a:r>
              <a:rPr sz="2400" dirty="0">
                <a:ea typeface="Arial Bold"/>
                <a:sym typeface="Arial Bold"/>
              </a:rPr>
              <a:t>Three alternatives:</a:t>
            </a:r>
            <a:endParaRPr sz="3200" dirty="0">
              <a:ea typeface="Arial Bold"/>
              <a:sym typeface="Arial Bold"/>
            </a:endParaRPr>
          </a:p>
          <a:p>
            <a:pPr marL="257175" lvl="0" indent="-257175">
              <a:lnSpc>
                <a:spcPct val="85000"/>
              </a:lnSpc>
              <a:spcBef>
                <a:spcPts val="1000"/>
              </a:spcBef>
              <a:buSzPct val="100000"/>
              <a:buAutoNum type="arabicPeriod"/>
            </a:pPr>
            <a:r>
              <a:rPr sz="2400" u="sng" dirty="0">
                <a:ea typeface="Arial"/>
                <a:sym typeface="Arial"/>
              </a:rPr>
              <a:t>reinforce</a:t>
            </a:r>
            <a:r>
              <a:rPr sz="2400" dirty="0">
                <a:ea typeface="Arial"/>
                <a:sym typeface="Arial"/>
              </a:rPr>
              <a:t>, e.g. with IP67-components </a:t>
            </a:r>
            <a:br>
              <a:rPr sz="2400" dirty="0">
                <a:ea typeface="Arial"/>
                <a:sym typeface="Arial"/>
              </a:rPr>
            </a:br>
            <a:r>
              <a:rPr sz="2400" dirty="0">
                <a:ea typeface="Wingdings"/>
                <a:sym typeface="Wingdings"/>
              </a:rPr>
              <a:t>⇨</a:t>
            </a:r>
            <a:r>
              <a:rPr sz="2400" dirty="0">
                <a:ea typeface="Arial"/>
                <a:sym typeface="Arial"/>
              </a:rPr>
              <a:t> the trend with local automation </a:t>
            </a:r>
            <a:endParaRPr sz="3200" dirty="0">
              <a:ea typeface="Arial"/>
              <a:sym typeface="Arial"/>
            </a:endParaRPr>
          </a:p>
          <a:p>
            <a:pPr marL="257175" lvl="0" indent="-257175">
              <a:lnSpc>
                <a:spcPct val="75000"/>
              </a:lnSpc>
              <a:spcBef>
                <a:spcPts val="1000"/>
              </a:spcBef>
              <a:buSzPct val="100000"/>
              <a:buAutoNum type="arabicPeriod"/>
            </a:pPr>
            <a:r>
              <a:rPr sz="2400" u="sng" dirty="0">
                <a:ea typeface="Arial"/>
                <a:sym typeface="Arial"/>
              </a:rPr>
              <a:t>Isolation</a:t>
            </a:r>
            <a:r>
              <a:rPr sz="2400" dirty="0">
                <a:ea typeface="Arial"/>
                <a:sym typeface="Arial"/>
              </a:rPr>
              <a:t>, e.g. with housings</a:t>
            </a:r>
            <a:endParaRPr sz="3200" dirty="0">
              <a:ea typeface="Arial"/>
              <a:sym typeface="Arial"/>
            </a:endParaRPr>
          </a:p>
          <a:p>
            <a:pPr marL="257175" lvl="0" indent="-257175">
              <a:lnSpc>
                <a:spcPct val="75000"/>
              </a:lnSpc>
              <a:spcBef>
                <a:spcPts val="1000"/>
              </a:spcBef>
              <a:buSzPct val="100000"/>
              <a:buAutoNum type="arabicPeriod"/>
            </a:pPr>
            <a:r>
              <a:rPr sz="2400" u="sng" dirty="0">
                <a:ea typeface="Arial"/>
                <a:sym typeface="Arial"/>
              </a:rPr>
              <a:t>seperation</a:t>
            </a:r>
            <a:r>
              <a:rPr sz="2400" dirty="0">
                <a:ea typeface="Arial"/>
                <a:sym typeface="Arial"/>
              </a:rPr>
              <a:t>, e.g. in seperatet rooms</a:t>
            </a:r>
          </a:p>
        </p:txBody>
      </p:sp>
      <p:pic>
        <p:nvPicPr>
          <p:cNvPr id="791" name="image61.png"/>
          <p:cNvPicPr/>
          <p:nvPr/>
        </p:nvPicPr>
        <p:blipFill>
          <a:blip r:embed="rId4">
            <a:extLst/>
          </a:blip>
          <a:srcRect t="6384"/>
          <a:stretch>
            <a:fillRect/>
          </a:stretch>
        </p:blipFill>
        <p:spPr>
          <a:xfrm>
            <a:off x="6878638" y="4621560"/>
            <a:ext cx="1800226" cy="1128713"/>
          </a:xfrm>
          <a:prstGeom prst="rect">
            <a:avLst/>
          </a:prstGeom>
          <a:ln w="12700">
            <a:miter lim="400000"/>
          </a:ln>
        </p:spPr>
      </p:pic>
      <p:pic>
        <p:nvPicPr>
          <p:cNvPr id="792" name="image62.png"/>
          <p:cNvPicPr/>
          <p:nvPr/>
        </p:nvPicPr>
        <p:blipFill>
          <a:blip r:embed="rId5">
            <a:extLst/>
          </a:blip>
          <a:srcRect t="9269" b="21005"/>
          <a:stretch>
            <a:fillRect/>
          </a:stretch>
        </p:blipFill>
        <p:spPr>
          <a:xfrm>
            <a:off x="5238750" y="4646960"/>
            <a:ext cx="1512888" cy="1092201"/>
          </a:xfrm>
          <a:prstGeom prst="rect">
            <a:avLst/>
          </a:prstGeom>
          <a:ln w="12700">
            <a:miter lim="400000"/>
          </a:ln>
        </p:spPr>
      </p:pic>
      <p:pic>
        <p:nvPicPr>
          <p:cNvPr id="793" name="image63.png" descr="dinder_buche"/>
          <p:cNvPicPr/>
          <p:nvPr/>
        </p:nvPicPr>
        <p:blipFill>
          <a:blip r:embed="rId6">
            <a:extLst/>
          </a:blip>
          <a:stretch>
            <a:fillRect/>
          </a:stretch>
        </p:blipFill>
        <p:spPr>
          <a:xfrm>
            <a:off x="466725" y="1700559"/>
            <a:ext cx="1727200" cy="1295401"/>
          </a:xfrm>
          <a:prstGeom prst="rect">
            <a:avLst/>
          </a:prstGeom>
          <a:ln w="12700">
            <a:miter lim="400000"/>
          </a:ln>
        </p:spPr>
      </p:pic>
      <p:sp>
        <p:nvSpPr>
          <p:cNvPr id="794" name="Shape 794"/>
          <p:cNvSpPr/>
          <p:nvPr/>
        </p:nvSpPr>
        <p:spPr>
          <a:xfrm>
            <a:off x="395288" y="5840760"/>
            <a:ext cx="8353426" cy="424816"/>
          </a:xfrm>
          <a:prstGeom prst="rect">
            <a:avLst/>
          </a:prstGeom>
          <a:ln w="28575">
            <a:solidFill>
              <a:srgbClr val="800080"/>
            </a:solidFill>
            <a:miter/>
          </a:ln>
          <a:extLst>
            <a:ext uri="{C572A759-6A51-4108-AA02-DFA0A04FC94B}">
              <ma14:wrappingTextBoxFlag xmlns:ma14="http://schemas.microsoft.com/office/mac/drawingml/2011/main" val="1"/>
            </a:ext>
          </a:extLst>
        </p:spPr>
        <p:txBody>
          <a:bodyPr lIns="0" tIns="0" rIns="0" bIns="0">
            <a:spAutoFit/>
          </a:bodyPr>
          <a:lstStyle>
            <a:lvl1pPr algn="ctr">
              <a:spcBef>
                <a:spcPts val="1200"/>
              </a:spcBef>
              <a:defRPr sz="2000" b="1"/>
            </a:lvl1pPr>
          </a:lstStyle>
          <a:p>
            <a:pPr lvl="0">
              <a:defRPr sz="1800" b="0"/>
            </a:pPr>
            <a:r>
              <a:rPr sz="2000" b="1" dirty="0"/>
              <a:t>Tough solutions are required in Industrial applications!</a:t>
            </a:r>
          </a:p>
        </p:txBody>
      </p:sp>
      <p:sp>
        <p:nvSpPr>
          <p:cNvPr id="795" name="Shape 79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60</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Shape 797"/>
          <p:cNvSpPr>
            <a:spLocks noGrp="1"/>
          </p:cNvSpPr>
          <p:nvPr>
            <p:ph type="title"/>
          </p:nvPr>
        </p:nvSpPr>
        <p:spPr>
          <a:xfrm>
            <a:off x="457200" y="274638"/>
            <a:ext cx="8229600" cy="1143001"/>
          </a:xfrm>
          <a:prstGeom prst="rect">
            <a:avLst/>
          </a:prstGeom>
        </p:spPr>
        <p:txBody>
          <a:bodyPr/>
          <a:lstStyle>
            <a:lvl1pPr defTabSz="397763">
              <a:defRPr sz="3393"/>
            </a:lvl1pPr>
          </a:lstStyle>
          <a:p>
            <a:pPr lvl="0">
              <a:defRPr sz="1800"/>
            </a:pPr>
            <a:r>
              <a:rPr sz="3393"/>
              <a:t>Factors of success of POF in Industrial Networking</a:t>
            </a:r>
          </a:p>
        </p:txBody>
      </p:sp>
      <p:sp>
        <p:nvSpPr>
          <p:cNvPr id="798" name="Shape 798"/>
          <p:cNvSpPr/>
          <p:nvPr/>
        </p:nvSpPr>
        <p:spPr>
          <a:xfrm>
            <a:off x="323527" y="1313719"/>
            <a:ext cx="4537076" cy="4608514"/>
          </a:xfrm>
          <a:prstGeom prst="rect">
            <a:avLst/>
          </a:prstGeom>
          <a:ln w="12700">
            <a:miter lim="400000"/>
          </a:ln>
          <a:extLst>
            <a:ext uri="{C572A759-6A51-4108-AA02-DFA0A04FC94B}">
              <ma14:wrappingTextBoxFlag xmlns:ma14="http://schemas.microsoft.com/office/mac/drawingml/2011/main" val="1"/>
            </a:ext>
          </a:extLst>
        </p:spPr>
        <p:txBody>
          <a:bodyPr lIns="0" tIns="0" rIns="0" bIns="0">
            <a:noAutofit/>
          </a:bodyPr>
          <a:lstStyle/>
          <a:p>
            <a:pPr marL="342900" lvl="0" indent="-342900" defTabSz="914400">
              <a:spcBef>
                <a:spcPts val="700"/>
              </a:spcBef>
            </a:pPr>
            <a:endParaRPr sz="3600" b="1" dirty="0"/>
          </a:p>
          <a:p>
            <a:pPr marL="342900" lvl="0" indent="-342900" defTabSz="914400">
              <a:spcBef>
                <a:spcPts val="400"/>
              </a:spcBef>
            </a:pPr>
            <a:r>
              <a:rPr sz="2400" b="1" dirty="0"/>
              <a:t>Industrial Networking requires:</a:t>
            </a:r>
            <a:endParaRPr sz="3600" dirty="0"/>
          </a:p>
          <a:p>
            <a:pPr marL="661307" lvl="1" indent="-204107" defTabSz="914400">
              <a:spcBef>
                <a:spcPts val="400"/>
              </a:spcBef>
              <a:buSzPct val="100000"/>
              <a:buFont typeface="Arial"/>
              <a:buChar char="•"/>
            </a:pPr>
            <a:r>
              <a:rPr sz="2400" dirty="0"/>
              <a:t>EMC-resistant systems</a:t>
            </a:r>
            <a:endParaRPr sz="3200" dirty="0"/>
          </a:p>
          <a:p>
            <a:pPr marL="661307" lvl="1" indent="-204107" defTabSz="914400">
              <a:spcBef>
                <a:spcPts val="400"/>
              </a:spcBef>
              <a:buSzPct val="100000"/>
              <a:buFont typeface="Arial"/>
              <a:buChar char="•"/>
            </a:pPr>
            <a:r>
              <a:rPr sz="2400" dirty="0"/>
              <a:t>Environment-resistant systems</a:t>
            </a:r>
            <a:endParaRPr sz="3200" dirty="0"/>
          </a:p>
          <a:p>
            <a:pPr marL="661307" lvl="1" indent="-204107" defTabSz="914400">
              <a:spcBef>
                <a:spcPts val="400"/>
              </a:spcBef>
              <a:buSzPct val="100000"/>
              <a:buFont typeface="Arial"/>
              <a:buChar char="•"/>
            </a:pPr>
            <a:r>
              <a:rPr sz="2400" dirty="0"/>
              <a:t>Galvanic isolation</a:t>
            </a:r>
            <a:endParaRPr sz="3200" dirty="0"/>
          </a:p>
          <a:p>
            <a:pPr marL="661307" lvl="1" indent="-204107" defTabSz="914400">
              <a:spcBef>
                <a:spcPts val="400"/>
              </a:spcBef>
              <a:buSzPct val="100000"/>
              <a:buFont typeface="Arial"/>
              <a:buChar char="•"/>
            </a:pPr>
            <a:r>
              <a:rPr sz="2400" dirty="0"/>
              <a:t>Easy wiring</a:t>
            </a:r>
            <a:endParaRPr sz="3200" dirty="0"/>
          </a:p>
          <a:p>
            <a:pPr marL="661307" lvl="1" indent="-204107" defTabSz="914400">
              <a:spcBef>
                <a:spcPts val="400"/>
              </a:spcBef>
              <a:buSzPct val="100000"/>
              <a:buFont typeface="Arial"/>
              <a:buChar char="•"/>
            </a:pPr>
            <a:r>
              <a:rPr sz="2400" dirty="0"/>
              <a:t>Easy field termination</a:t>
            </a:r>
            <a:endParaRPr sz="3200" dirty="0"/>
          </a:p>
          <a:p>
            <a:pPr marL="661307" lvl="1" indent="-204107" defTabSz="914400">
              <a:spcBef>
                <a:spcPts val="400"/>
              </a:spcBef>
              <a:buSzPct val="100000"/>
              <a:buFont typeface="Arial"/>
              <a:buChar char="•"/>
            </a:pPr>
            <a:r>
              <a:rPr sz="2400" dirty="0"/>
              <a:t>Easy planning</a:t>
            </a:r>
          </a:p>
        </p:txBody>
      </p:sp>
      <p:sp>
        <p:nvSpPr>
          <p:cNvPr id="799" name="Shape 799"/>
          <p:cNvSpPr/>
          <p:nvPr/>
        </p:nvSpPr>
        <p:spPr>
          <a:xfrm>
            <a:off x="323527" y="5549169"/>
            <a:ext cx="8353426" cy="424816"/>
          </a:xfrm>
          <a:prstGeom prst="rect">
            <a:avLst/>
          </a:prstGeom>
          <a:ln w="28575">
            <a:solidFill>
              <a:srgbClr val="800080"/>
            </a:solidFill>
            <a:miter/>
          </a:ln>
          <a:extLst>
            <a:ext uri="{C572A759-6A51-4108-AA02-DFA0A04FC94B}">
              <ma14:wrappingTextBoxFlag xmlns:ma14="http://schemas.microsoft.com/office/mac/drawingml/2011/main" val="1"/>
            </a:ext>
          </a:extLst>
        </p:spPr>
        <p:txBody>
          <a:bodyPr lIns="0" tIns="0" rIns="0" bIns="0">
            <a:spAutoFit/>
          </a:bodyPr>
          <a:lstStyle>
            <a:lvl1pPr algn="ctr">
              <a:spcBef>
                <a:spcPts val="1200"/>
              </a:spcBef>
              <a:defRPr sz="2000" b="1"/>
            </a:lvl1pPr>
          </a:lstStyle>
          <a:p>
            <a:pPr lvl="0">
              <a:defRPr sz="1800" b="0"/>
            </a:pPr>
            <a:r>
              <a:rPr sz="2000" b="1"/>
              <a:t>POF fulfills the requirements for Industrial applications</a:t>
            </a:r>
          </a:p>
        </p:txBody>
      </p:sp>
      <p:sp>
        <p:nvSpPr>
          <p:cNvPr id="800" name="Shape 80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61</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 name="Shape 802"/>
          <p:cNvSpPr>
            <a:spLocks noGrp="1"/>
          </p:cNvSpPr>
          <p:nvPr>
            <p:ph type="title"/>
          </p:nvPr>
        </p:nvSpPr>
        <p:spPr>
          <a:xfrm>
            <a:off x="457200" y="46037"/>
            <a:ext cx="8229600" cy="1143001"/>
          </a:xfrm>
          <a:prstGeom prst="rect">
            <a:avLst/>
          </a:prstGeom>
        </p:spPr>
        <p:txBody>
          <a:bodyPr/>
          <a:lstStyle/>
          <a:p>
            <a:pPr lvl="0">
              <a:defRPr sz="1800"/>
            </a:pPr>
            <a:r>
              <a:rPr sz="4400"/>
              <a:t>Mechanical Characteristics of POF</a:t>
            </a:r>
          </a:p>
        </p:txBody>
      </p:sp>
      <p:sp>
        <p:nvSpPr>
          <p:cNvPr id="803" name="Shape 803"/>
          <p:cNvSpPr/>
          <p:nvPr/>
        </p:nvSpPr>
        <p:spPr>
          <a:xfrm>
            <a:off x="395288" y="3599496"/>
            <a:ext cx="8348661" cy="2511744"/>
          </a:xfrm>
          <a:prstGeom prst="rect">
            <a:avLst/>
          </a:prstGeom>
          <a:ln w="12700">
            <a:miter lim="400000"/>
          </a:ln>
          <a:extLst>
            <a:ext uri="{C572A759-6A51-4108-AA02-DFA0A04FC94B}">
              <ma14:wrappingTextBoxFlag xmlns:ma14="http://schemas.microsoft.com/office/mac/drawingml/2011/main" val="1"/>
            </a:ext>
          </a:extLst>
        </p:spPr>
        <p:txBody>
          <a:bodyPr lIns="0" tIns="0" rIns="0" bIns="0">
            <a:noAutofit/>
          </a:bodyPr>
          <a:lstStyle/>
          <a:p>
            <a:pPr marL="342900" lvl="0" indent="-342900" defTabSz="914400">
              <a:lnSpc>
                <a:spcPct val="80000"/>
              </a:lnSpc>
              <a:spcBef>
                <a:spcPts val="400"/>
              </a:spcBef>
            </a:pPr>
            <a:r>
              <a:rPr sz="2000" dirty="0"/>
              <a:t>Fiber displacement caused by:</a:t>
            </a:r>
            <a:endParaRPr sz="3200" dirty="0"/>
          </a:p>
          <a:p>
            <a:pPr marL="285750" lvl="1" indent="171450" defTabSz="914400">
              <a:lnSpc>
                <a:spcPct val="80000"/>
              </a:lnSpc>
              <a:spcBef>
                <a:spcPts val="400"/>
              </a:spcBef>
            </a:pPr>
            <a:r>
              <a:rPr sz="2000" dirty="0"/>
              <a:t>Shock, Vibration and Temperature		</a:t>
            </a:r>
            <a:endParaRPr sz="2800" dirty="0"/>
          </a:p>
          <a:p>
            <a:pPr marL="662939" lvl="1" indent="-205739" defTabSz="914400">
              <a:lnSpc>
                <a:spcPct val="80000"/>
              </a:lnSpc>
              <a:spcBef>
                <a:spcPts val="400"/>
              </a:spcBef>
              <a:buSzPct val="100000"/>
              <a:buFont typeface="Symbol"/>
              <a:buChar char="⇒"/>
            </a:pPr>
            <a:r>
              <a:rPr sz="2000" dirty="0"/>
              <a:t>Fiber displacement results in slightly higher attenuation but no loss of connection</a:t>
            </a:r>
            <a:endParaRPr sz="2800" dirty="0"/>
          </a:p>
          <a:p>
            <a:pPr marL="662939" lvl="1" indent="-205739" defTabSz="914400">
              <a:lnSpc>
                <a:spcPct val="80000"/>
              </a:lnSpc>
              <a:spcBef>
                <a:spcPts val="400"/>
              </a:spcBef>
              <a:buSzPct val="100000"/>
              <a:buFont typeface="Symbol"/>
              <a:buChar char="⇒"/>
            </a:pPr>
            <a:r>
              <a:rPr sz="2000" dirty="0"/>
              <a:t>e.g. Radial fber displacement of 100µm would result in a link down for 62.5µm MM fiber but has only a minor attenuation impact to a POF link</a:t>
            </a:r>
            <a:endParaRPr sz="2800" dirty="0"/>
          </a:p>
          <a:p>
            <a:pPr marL="285750" lvl="1" indent="171450" defTabSz="914400">
              <a:lnSpc>
                <a:spcPct val="80000"/>
              </a:lnSpc>
              <a:spcBef>
                <a:spcPts val="600"/>
              </a:spcBef>
            </a:pPr>
            <a:endParaRPr sz="2400" dirty="0"/>
          </a:p>
          <a:p>
            <a:pPr marL="285750" lvl="1" indent="171450" defTabSz="914400">
              <a:lnSpc>
                <a:spcPct val="80000"/>
              </a:lnSpc>
              <a:spcBef>
                <a:spcPts val="400"/>
              </a:spcBef>
            </a:pPr>
            <a:r>
              <a:rPr sz="2000" dirty="0"/>
              <a:t>POF has excellent bending and torsion properties. Tests have shown that the POF can withstand more than 1000k bending and torsion cycles</a:t>
            </a:r>
          </a:p>
        </p:txBody>
      </p:sp>
      <p:sp>
        <p:nvSpPr>
          <p:cNvPr id="804" name="Shape 804"/>
          <p:cNvSpPr/>
          <p:nvPr/>
        </p:nvSpPr>
        <p:spPr>
          <a:xfrm>
            <a:off x="390525" y="6244649"/>
            <a:ext cx="8353425" cy="424816"/>
          </a:xfrm>
          <a:prstGeom prst="rect">
            <a:avLst/>
          </a:prstGeom>
          <a:ln w="28575">
            <a:solidFill>
              <a:srgbClr val="800080"/>
            </a:solidFill>
            <a:miter/>
          </a:ln>
          <a:extLst>
            <a:ext uri="{C572A759-6A51-4108-AA02-DFA0A04FC94B}">
              <ma14:wrappingTextBoxFlag xmlns:ma14="http://schemas.microsoft.com/office/mac/drawingml/2011/main" val="1"/>
            </a:ext>
          </a:extLst>
        </p:spPr>
        <p:txBody>
          <a:bodyPr lIns="0" tIns="0" rIns="0" bIns="0">
            <a:spAutoFit/>
          </a:bodyPr>
          <a:lstStyle>
            <a:lvl1pPr algn="ctr">
              <a:spcBef>
                <a:spcPts val="1200"/>
              </a:spcBef>
              <a:defRPr sz="2000" b="1"/>
            </a:lvl1pPr>
          </a:lstStyle>
          <a:p>
            <a:pPr lvl="0">
              <a:defRPr sz="1800" b="0"/>
            </a:pPr>
            <a:r>
              <a:rPr sz="2000" b="1"/>
              <a:t>POF has mechanical advantages due to the large diameter and material</a:t>
            </a:r>
          </a:p>
        </p:txBody>
      </p:sp>
      <p:pic>
        <p:nvPicPr>
          <p:cNvPr id="805" name="image64.png"/>
          <p:cNvPicPr/>
          <p:nvPr/>
        </p:nvPicPr>
        <p:blipFill>
          <a:blip r:embed="rId2">
            <a:extLst/>
          </a:blip>
          <a:stretch>
            <a:fillRect/>
          </a:stretch>
        </p:blipFill>
        <p:spPr>
          <a:xfrm>
            <a:off x="1929322" y="1222693"/>
            <a:ext cx="5184762" cy="2291697"/>
          </a:xfrm>
          <a:prstGeom prst="rect">
            <a:avLst/>
          </a:prstGeom>
          <a:ln w="12700">
            <a:miter lim="400000"/>
          </a:ln>
        </p:spPr>
      </p:pic>
      <p:sp>
        <p:nvSpPr>
          <p:cNvPr id="806" name="Shape 806"/>
          <p:cNvSpPr/>
          <p:nvPr/>
        </p:nvSpPr>
        <p:spPr>
          <a:xfrm>
            <a:off x="4763184" y="3230166"/>
            <a:ext cx="1584460"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r>
              <a:t>axial movement</a:t>
            </a:r>
          </a:p>
        </p:txBody>
      </p:sp>
      <p:sp>
        <p:nvSpPr>
          <p:cNvPr id="807" name="Shape 807"/>
          <p:cNvSpPr/>
          <p:nvPr/>
        </p:nvSpPr>
        <p:spPr>
          <a:xfrm rot="16200000">
            <a:off x="6214321" y="2179853"/>
            <a:ext cx="1682686"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r>
              <a:t>radial movement</a:t>
            </a:r>
          </a:p>
        </p:txBody>
      </p:sp>
      <p:sp>
        <p:nvSpPr>
          <p:cNvPr id="808" name="Shape 80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62</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0" name="Shape 810"/>
          <p:cNvSpPr>
            <a:spLocks noGrp="1"/>
          </p:cNvSpPr>
          <p:nvPr>
            <p:ph type="title"/>
          </p:nvPr>
        </p:nvSpPr>
        <p:spPr>
          <a:xfrm>
            <a:off x="457200" y="274638"/>
            <a:ext cx="8229600" cy="1143001"/>
          </a:xfrm>
          <a:prstGeom prst="rect">
            <a:avLst/>
          </a:prstGeom>
        </p:spPr>
        <p:txBody>
          <a:bodyPr/>
          <a:lstStyle>
            <a:lvl1pPr defTabSz="438911">
              <a:defRPr sz="3743"/>
            </a:lvl1pPr>
          </a:lstStyle>
          <a:p>
            <a:pPr lvl="0">
              <a:defRPr sz="1800"/>
            </a:pPr>
            <a:r>
              <a:rPr sz="3743"/>
              <a:t>Example robot cell in automotive industry</a:t>
            </a:r>
          </a:p>
        </p:txBody>
      </p:sp>
      <p:sp>
        <p:nvSpPr>
          <p:cNvPr id="811" name="Shape 811"/>
          <p:cNvSpPr/>
          <p:nvPr/>
        </p:nvSpPr>
        <p:spPr>
          <a:xfrm>
            <a:off x="323527" y="1412775"/>
            <a:ext cx="4392614" cy="4608514"/>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marL="214312" lvl="0" indent="-214312" defTabSz="914400">
              <a:spcBef>
                <a:spcPts val="400"/>
              </a:spcBef>
              <a:buSzPct val="100000"/>
              <a:buFont typeface="Arial"/>
              <a:buChar char="•"/>
            </a:pPr>
            <a:r>
              <a:rPr sz="2400" dirty="0"/>
              <a:t>Cable length from the robot to the control cabinet</a:t>
            </a:r>
            <a:br>
              <a:rPr sz="2400" dirty="0"/>
            </a:br>
            <a:r>
              <a:rPr sz="2400" dirty="0"/>
              <a:t>typically 20 m</a:t>
            </a:r>
            <a:endParaRPr sz="3600" dirty="0"/>
          </a:p>
          <a:p>
            <a:pPr marL="214312" lvl="0" indent="-214312" defTabSz="914400">
              <a:spcBef>
                <a:spcPts val="400"/>
              </a:spcBef>
              <a:buSzPct val="100000"/>
              <a:buFont typeface="Arial"/>
              <a:buChar char="•"/>
            </a:pPr>
            <a:r>
              <a:rPr sz="2400" dirty="0"/>
              <a:t>Welding tools and drives cause EMC-troubles</a:t>
            </a:r>
            <a:endParaRPr sz="3600" dirty="0"/>
          </a:p>
          <a:p>
            <a:pPr marL="214312" lvl="0" indent="-214312" defTabSz="914400">
              <a:spcBef>
                <a:spcPts val="400"/>
              </a:spcBef>
              <a:buSzPct val="100000"/>
              <a:buFont typeface="Arial"/>
              <a:buChar char="•"/>
            </a:pPr>
            <a:r>
              <a:rPr sz="2400" dirty="0"/>
              <a:t>Rough environment</a:t>
            </a:r>
            <a:endParaRPr sz="3600" dirty="0"/>
          </a:p>
          <a:p>
            <a:pPr marL="214312" lvl="0" indent="-214312" defTabSz="914400">
              <a:spcBef>
                <a:spcPts val="400"/>
              </a:spcBef>
              <a:buSzPct val="100000"/>
              <a:buFont typeface="Arial"/>
              <a:buChar char="•"/>
            </a:pPr>
            <a:r>
              <a:rPr sz="2400" dirty="0"/>
              <a:t>Field cable termination necessary</a:t>
            </a:r>
            <a:endParaRPr sz="3600" dirty="0"/>
          </a:p>
          <a:p>
            <a:pPr marL="214312" lvl="0" indent="-214312" defTabSz="914400">
              <a:spcBef>
                <a:spcPts val="400"/>
              </a:spcBef>
              <a:buSzPct val="100000"/>
              <a:buFont typeface="Arial"/>
              <a:buChar char="•"/>
            </a:pPr>
            <a:r>
              <a:rPr sz="2400" dirty="0"/>
              <a:t>Data- and power cable very close</a:t>
            </a:r>
            <a:endParaRPr sz="3600" dirty="0"/>
          </a:p>
          <a:p>
            <a:pPr marL="214312" lvl="0" indent="-214312" defTabSz="914400">
              <a:spcBef>
                <a:spcPts val="400"/>
              </a:spcBef>
              <a:buSzPct val="100000"/>
              <a:buFont typeface="Arial"/>
              <a:buChar char="•"/>
            </a:pPr>
            <a:r>
              <a:rPr sz="2400" dirty="0"/>
              <a:t>Low weight</a:t>
            </a:r>
            <a:endParaRPr sz="3600" dirty="0"/>
          </a:p>
          <a:p>
            <a:pPr marL="214312" lvl="0" indent="-214312" defTabSz="914400">
              <a:spcBef>
                <a:spcPts val="400"/>
              </a:spcBef>
              <a:buSzPct val="100000"/>
              <a:buFont typeface="Arial"/>
              <a:buChar char="•"/>
            </a:pPr>
            <a:r>
              <a:rPr sz="2400" dirty="0"/>
              <a:t>Bending/torsion durability of POF</a:t>
            </a:r>
            <a:endParaRPr sz="3600" dirty="0"/>
          </a:p>
          <a:p>
            <a:pPr marL="214312" lvl="0" indent="-214312" defTabSz="914400">
              <a:spcBef>
                <a:spcPts val="400"/>
              </a:spcBef>
              <a:buSzPct val="100000"/>
              <a:buFont typeface="Arial"/>
              <a:buChar char="•"/>
            </a:pPr>
            <a:r>
              <a:rPr sz="2400" dirty="0"/>
              <a:t>Monitoring of link quality</a:t>
            </a:r>
          </a:p>
        </p:txBody>
      </p:sp>
      <p:sp>
        <p:nvSpPr>
          <p:cNvPr id="812" name="Shape 812"/>
          <p:cNvSpPr/>
          <p:nvPr/>
        </p:nvSpPr>
        <p:spPr>
          <a:xfrm>
            <a:off x="323527" y="5848567"/>
            <a:ext cx="8353426" cy="424816"/>
          </a:xfrm>
          <a:prstGeom prst="rect">
            <a:avLst/>
          </a:prstGeom>
          <a:ln w="28575">
            <a:solidFill>
              <a:srgbClr val="800080"/>
            </a:solidFill>
            <a:miter/>
          </a:ln>
          <a:extLst>
            <a:ext uri="{C572A759-6A51-4108-AA02-DFA0A04FC94B}">
              <ma14:wrappingTextBoxFlag xmlns:ma14="http://schemas.microsoft.com/office/mac/drawingml/2011/main" val="1"/>
            </a:ext>
          </a:extLst>
        </p:spPr>
        <p:txBody>
          <a:bodyPr lIns="0" tIns="0" rIns="0" bIns="0">
            <a:spAutoFit/>
          </a:bodyPr>
          <a:lstStyle>
            <a:lvl1pPr algn="ctr">
              <a:spcBef>
                <a:spcPts val="1200"/>
              </a:spcBef>
              <a:defRPr sz="2000" b="1"/>
            </a:lvl1pPr>
          </a:lstStyle>
          <a:p>
            <a:pPr lvl="0">
              <a:defRPr sz="1800" b="0"/>
            </a:pPr>
            <a:r>
              <a:rPr sz="2000" b="1"/>
              <a:t>POF fulfills the requirements perfectly</a:t>
            </a:r>
          </a:p>
        </p:txBody>
      </p:sp>
      <p:grpSp>
        <p:nvGrpSpPr>
          <p:cNvPr id="815" name="Group 815" descr="Maunfacturing.png"/>
          <p:cNvGrpSpPr/>
          <p:nvPr/>
        </p:nvGrpSpPr>
        <p:grpSpPr>
          <a:xfrm>
            <a:off x="5698952" y="1412775"/>
            <a:ext cx="3244702" cy="3295405"/>
            <a:chOff x="0" y="0"/>
            <a:chExt cx="3244700" cy="3295403"/>
          </a:xfrm>
        </p:grpSpPr>
        <p:sp>
          <p:nvSpPr>
            <p:cNvPr id="813" name="Shape 813"/>
            <p:cNvSpPr/>
            <p:nvPr/>
          </p:nvSpPr>
          <p:spPr>
            <a:xfrm>
              <a:off x="0" y="0"/>
              <a:ext cx="3244701" cy="3295404"/>
            </a:xfrm>
            <a:prstGeom prst="rect">
              <a:avLst/>
            </a:prstGeom>
            <a:solidFill>
              <a:srgbClr val="EDEDED"/>
            </a:solidFill>
            <a:ln w="12700" cap="flat">
              <a:noFill/>
              <a:miter lim="400000"/>
            </a:ln>
            <a:effectLst/>
          </p:spPr>
          <p:txBody>
            <a:bodyPr wrap="square" lIns="0" tIns="0" rIns="0" bIns="0" numCol="1" anchor="ctr">
              <a:noAutofit/>
            </a:bodyPr>
            <a:lstStyle/>
            <a:p>
              <a:pPr lvl="0"/>
              <a:endParaRPr/>
            </a:p>
          </p:txBody>
        </p:sp>
        <p:pic>
          <p:nvPicPr>
            <p:cNvPr id="814" name="image65.jpg"/>
            <p:cNvPicPr/>
            <p:nvPr/>
          </p:nvPicPr>
          <p:blipFill>
            <a:blip r:embed="rId2">
              <a:extLst/>
            </a:blip>
            <a:stretch>
              <a:fillRect/>
            </a:stretch>
          </p:blipFill>
          <p:spPr>
            <a:xfrm>
              <a:off x="0" y="0"/>
              <a:ext cx="3244701" cy="3295404"/>
            </a:xfrm>
            <a:prstGeom prst="rect">
              <a:avLst/>
            </a:prstGeom>
            <a:ln w="28575" cap="flat">
              <a:solidFill>
                <a:srgbClr val="098B7E"/>
              </a:solidFill>
              <a:prstDash val="solid"/>
              <a:bevel/>
            </a:ln>
            <a:effectLst>
              <a:outerShdw blurRad="50800" dist="38100" dir="2700000" rotWithShape="0">
                <a:srgbClr val="000000">
                  <a:alpha val="40000"/>
                </a:srgbClr>
              </a:outerShdw>
            </a:effectLst>
          </p:spPr>
        </p:pic>
      </p:grpSp>
      <p:sp>
        <p:nvSpPr>
          <p:cNvPr id="816" name="Shape 81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63</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 name="Shape 818"/>
          <p:cNvSpPr>
            <a:spLocks noGrp="1"/>
          </p:cNvSpPr>
          <p:nvPr>
            <p:ph type="title"/>
          </p:nvPr>
        </p:nvSpPr>
        <p:spPr>
          <a:xfrm>
            <a:off x="457200" y="274638"/>
            <a:ext cx="8229600" cy="1143001"/>
          </a:xfrm>
          <a:prstGeom prst="rect">
            <a:avLst/>
          </a:prstGeom>
        </p:spPr>
        <p:txBody>
          <a:bodyPr/>
          <a:lstStyle/>
          <a:p>
            <a:pPr lvl="0">
              <a:defRPr sz="1800"/>
            </a:pPr>
            <a:r>
              <a:rPr sz="4400"/>
              <a:t>Termination of POF-Connectors</a:t>
            </a:r>
          </a:p>
        </p:txBody>
      </p:sp>
      <p:sp>
        <p:nvSpPr>
          <p:cNvPr id="819" name="Shape 819"/>
          <p:cNvSpPr/>
          <p:nvPr/>
        </p:nvSpPr>
        <p:spPr>
          <a:xfrm>
            <a:off x="1260078" y="1358478"/>
            <a:ext cx="4171951" cy="4141044"/>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77500" lnSpcReduction="20000"/>
          </a:bodyPr>
          <a:lstStyle/>
          <a:p>
            <a:pPr marL="198881" lvl="0" indent="-198881" defTabSz="530351">
              <a:spcBef>
                <a:spcPts val="400"/>
              </a:spcBef>
            </a:pPr>
            <a:endParaRPr sz="1971" dirty="0"/>
          </a:p>
          <a:p>
            <a:pPr marL="198881" lvl="0" indent="-198881" defTabSz="530351">
              <a:spcBef>
                <a:spcPts val="200"/>
              </a:spcBef>
            </a:pPr>
            <a:r>
              <a:rPr sz="3300" dirty="0"/>
              <a:t>Remove cable coating</a:t>
            </a:r>
          </a:p>
          <a:p>
            <a:pPr marL="198881" lvl="0" indent="-198881" defTabSz="530351">
              <a:spcBef>
                <a:spcPts val="200"/>
              </a:spcBef>
            </a:pPr>
            <a:r>
              <a:rPr sz="3300" dirty="0"/>
              <a:t>Pulling boot over  wire</a:t>
            </a:r>
            <a:br>
              <a:rPr sz="3300" dirty="0"/>
            </a:br>
            <a:endParaRPr sz="3300" dirty="0"/>
          </a:p>
          <a:p>
            <a:pPr marL="198881" lvl="0" indent="-198881" defTabSz="530351">
              <a:spcBef>
                <a:spcPts val="400"/>
              </a:spcBef>
            </a:pPr>
            <a:endParaRPr sz="3300" dirty="0"/>
          </a:p>
          <a:p>
            <a:pPr marL="198881" lvl="0" indent="-198881" defTabSz="530351">
              <a:spcBef>
                <a:spcPts val="400"/>
              </a:spcBef>
            </a:pPr>
            <a:endParaRPr sz="3300" dirty="0"/>
          </a:p>
          <a:p>
            <a:pPr marL="198881" lvl="0" indent="-198881" defTabSz="530351">
              <a:spcBef>
                <a:spcPts val="400"/>
              </a:spcBef>
            </a:pPr>
            <a:endParaRPr sz="3300" dirty="0"/>
          </a:p>
          <a:p>
            <a:pPr marL="198881" lvl="0" indent="-198881" defTabSz="530351">
              <a:spcBef>
                <a:spcPts val="200"/>
              </a:spcBef>
            </a:pPr>
            <a:r>
              <a:rPr sz="3300" dirty="0"/>
              <a:t>Cut the fiber</a:t>
            </a:r>
          </a:p>
          <a:p>
            <a:pPr marL="198881" lvl="0" indent="-198881" defTabSz="530351">
              <a:spcBef>
                <a:spcPts val="200"/>
              </a:spcBef>
            </a:pPr>
            <a:r>
              <a:rPr sz="3300" dirty="0"/>
              <a:t/>
            </a:r>
            <a:br>
              <a:rPr sz="3300" dirty="0"/>
            </a:br>
            <a:endParaRPr sz="3300" dirty="0"/>
          </a:p>
          <a:p>
            <a:pPr marL="198881" lvl="0" indent="-198881" defTabSz="530351">
              <a:spcBef>
                <a:spcPts val="400"/>
              </a:spcBef>
            </a:pPr>
            <a:endParaRPr sz="3300" dirty="0"/>
          </a:p>
          <a:p>
            <a:pPr marL="198881" lvl="0" indent="-198881" defTabSz="530351">
              <a:spcBef>
                <a:spcPts val="200"/>
              </a:spcBef>
            </a:pPr>
            <a:r>
              <a:rPr sz="3300" dirty="0"/>
              <a:t>Remove isolation</a:t>
            </a:r>
          </a:p>
        </p:txBody>
      </p:sp>
      <p:pic>
        <p:nvPicPr>
          <p:cNvPr id="820" name="image66.png"/>
          <p:cNvPicPr/>
          <p:nvPr/>
        </p:nvPicPr>
        <p:blipFill>
          <a:blip r:embed="rId2">
            <a:extLst/>
          </a:blip>
          <a:stretch>
            <a:fillRect/>
          </a:stretch>
        </p:blipFill>
        <p:spPr>
          <a:xfrm>
            <a:off x="163114" y="1485478"/>
            <a:ext cx="1083556" cy="1035772"/>
          </a:xfrm>
          <a:prstGeom prst="rect">
            <a:avLst/>
          </a:prstGeom>
          <a:ln w="12700">
            <a:miter lim="400000"/>
          </a:ln>
        </p:spPr>
      </p:pic>
      <p:pic>
        <p:nvPicPr>
          <p:cNvPr id="821" name="image67.png"/>
          <p:cNvPicPr/>
          <p:nvPr/>
        </p:nvPicPr>
        <p:blipFill>
          <a:blip r:embed="rId3">
            <a:extLst/>
          </a:blip>
          <a:stretch>
            <a:fillRect/>
          </a:stretch>
        </p:blipFill>
        <p:spPr>
          <a:xfrm>
            <a:off x="123428" y="3266652"/>
            <a:ext cx="1048422" cy="1006259"/>
          </a:xfrm>
          <a:prstGeom prst="rect">
            <a:avLst/>
          </a:prstGeom>
          <a:ln w="12700">
            <a:miter lim="400000"/>
          </a:ln>
        </p:spPr>
      </p:pic>
      <p:pic>
        <p:nvPicPr>
          <p:cNvPr id="822" name="image68.png"/>
          <p:cNvPicPr/>
          <p:nvPr/>
        </p:nvPicPr>
        <p:blipFill>
          <a:blip r:embed="rId4">
            <a:extLst/>
          </a:blip>
          <a:stretch>
            <a:fillRect/>
          </a:stretch>
        </p:blipFill>
        <p:spPr>
          <a:xfrm>
            <a:off x="171053" y="4582690"/>
            <a:ext cx="1020314" cy="1013286"/>
          </a:xfrm>
          <a:prstGeom prst="rect">
            <a:avLst/>
          </a:prstGeom>
          <a:ln w="12700">
            <a:miter lim="400000"/>
          </a:ln>
        </p:spPr>
      </p:pic>
      <p:sp>
        <p:nvSpPr>
          <p:cNvPr id="823" name="Shape 823"/>
          <p:cNvSpPr/>
          <p:nvPr/>
        </p:nvSpPr>
        <p:spPr>
          <a:xfrm>
            <a:off x="5614020" y="1460201"/>
            <a:ext cx="4171951" cy="3937598"/>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lnSpcReduction="10000"/>
          </a:bodyPr>
          <a:lstStyle/>
          <a:p>
            <a:pPr marL="178307" lvl="0" indent="-178307" defTabSz="475487">
              <a:spcBef>
                <a:spcPts val="300"/>
              </a:spcBef>
            </a:pPr>
            <a:endParaRPr sz="2600" dirty="0"/>
          </a:p>
          <a:p>
            <a:pPr marL="178307" lvl="0" indent="-178307" defTabSz="475487">
              <a:spcBef>
                <a:spcPts val="200"/>
              </a:spcBef>
            </a:pPr>
            <a:r>
              <a:rPr sz="2600" dirty="0"/>
              <a:t>Fix connector in the intake</a:t>
            </a:r>
          </a:p>
          <a:p>
            <a:pPr marL="178307" lvl="0" indent="-178307" defTabSz="475487">
              <a:spcBef>
                <a:spcPts val="300"/>
              </a:spcBef>
            </a:pPr>
            <a:endParaRPr sz="2600" dirty="0"/>
          </a:p>
          <a:p>
            <a:pPr marL="178307" lvl="0" indent="-178307" defTabSz="475487">
              <a:spcBef>
                <a:spcPts val="300"/>
              </a:spcBef>
            </a:pPr>
            <a:endParaRPr sz="2600" dirty="0"/>
          </a:p>
          <a:p>
            <a:pPr marL="178307" lvl="0" indent="-178307" defTabSz="475487">
              <a:spcBef>
                <a:spcPts val="300"/>
              </a:spcBef>
            </a:pPr>
            <a:endParaRPr sz="2600" dirty="0"/>
          </a:p>
          <a:p>
            <a:pPr marL="178307" lvl="0" indent="-178307" defTabSz="475487">
              <a:spcBef>
                <a:spcPts val="200"/>
              </a:spcBef>
            </a:pPr>
            <a:r>
              <a:rPr sz="2600" dirty="0"/>
              <a:t>Put wires in the boot</a:t>
            </a:r>
          </a:p>
          <a:p>
            <a:pPr marL="178307" lvl="0" indent="-178307" defTabSz="475487">
              <a:spcBef>
                <a:spcPts val="200"/>
              </a:spcBef>
            </a:pPr>
            <a:r>
              <a:rPr sz="2600" dirty="0"/>
              <a:t>Tighten the screws</a:t>
            </a:r>
          </a:p>
          <a:p>
            <a:pPr marL="178307" lvl="0" indent="-178307" defTabSz="475487">
              <a:spcBef>
                <a:spcPts val="200"/>
              </a:spcBef>
            </a:pPr>
            <a:r>
              <a:rPr sz="1819" dirty="0"/>
              <a:t/>
            </a:r>
            <a:br>
              <a:rPr sz="1819" dirty="0"/>
            </a:br>
            <a:endParaRPr sz="1819" dirty="0"/>
          </a:p>
          <a:p>
            <a:pPr marL="178307" lvl="0" indent="-178307" defTabSz="475487">
              <a:spcBef>
                <a:spcPts val="300"/>
              </a:spcBef>
            </a:pPr>
            <a:endParaRPr sz="1819" dirty="0"/>
          </a:p>
          <a:p>
            <a:pPr marL="178307" lvl="0" indent="-178307" defTabSz="475487">
              <a:spcBef>
                <a:spcPts val="200"/>
              </a:spcBef>
            </a:pPr>
            <a:r>
              <a:rPr sz="1819" dirty="0"/>
              <a:t> </a:t>
            </a:r>
          </a:p>
        </p:txBody>
      </p:sp>
      <p:grpSp>
        <p:nvGrpSpPr>
          <p:cNvPr id="826" name="Group 826"/>
          <p:cNvGrpSpPr/>
          <p:nvPr/>
        </p:nvGrpSpPr>
        <p:grpSpPr>
          <a:xfrm>
            <a:off x="5724127" y="4315768"/>
            <a:ext cx="1725591" cy="1129458"/>
            <a:chOff x="-1" y="-1"/>
            <a:chExt cx="1725590" cy="1129456"/>
          </a:xfrm>
        </p:grpSpPr>
        <p:sp>
          <p:nvSpPr>
            <p:cNvPr id="824" name="Shape 824"/>
            <p:cNvSpPr/>
            <p:nvPr/>
          </p:nvSpPr>
          <p:spPr>
            <a:xfrm>
              <a:off x="-1" y="-1"/>
              <a:ext cx="1725590" cy="1129456"/>
            </a:xfrm>
            <a:custGeom>
              <a:avLst/>
              <a:gdLst/>
              <a:ahLst/>
              <a:cxnLst>
                <a:cxn ang="0">
                  <a:pos x="wd2" y="hd2"/>
                </a:cxn>
                <a:cxn ang="5400000">
                  <a:pos x="wd2" y="hd2"/>
                </a:cxn>
                <a:cxn ang="10800000">
                  <a:pos x="wd2" y="hd2"/>
                </a:cxn>
                <a:cxn ang="16200000">
                  <a:pos x="wd2" y="hd2"/>
                </a:cxn>
              </a:cxnLst>
              <a:rect l="0" t="0" r="r" b="b"/>
              <a:pathLst>
                <a:path w="21600" h="21600" extrusionOk="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path>
              </a:pathLst>
            </a:custGeom>
            <a:solidFill>
              <a:srgbClr val="4F81BD"/>
            </a:solidFill>
            <a:ln w="12700" cap="flat">
              <a:noFill/>
              <a:miter lim="400000"/>
            </a:ln>
            <a:effectLst/>
          </p:spPr>
          <p:txBody>
            <a:bodyPr wrap="square" lIns="0" tIns="0" rIns="0" bIns="0" numCol="1" anchor="ctr">
              <a:noAutofit/>
            </a:bodyPr>
            <a:lstStyle/>
            <a:p>
              <a:pPr lvl="0" algn="ctr">
                <a:defRPr b="1"/>
              </a:pPr>
              <a:endParaRPr/>
            </a:p>
          </p:txBody>
        </p:sp>
        <p:sp>
          <p:nvSpPr>
            <p:cNvPr id="825" name="Shape 825"/>
            <p:cNvSpPr/>
            <p:nvPr/>
          </p:nvSpPr>
          <p:spPr>
            <a:xfrm>
              <a:off x="397080" y="314173"/>
              <a:ext cx="909778" cy="4308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2800" b="1" dirty="0"/>
                <a:t>Done!</a:t>
              </a:r>
            </a:p>
          </p:txBody>
        </p:sp>
      </p:grpSp>
      <p:sp>
        <p:nvSpPr>
          <p:cNvPr id="827" name="Shape 827"/>
          <p:cNvSpPr/>
          <p:nvPr/>
        </p:nvSpPr>
        <p:spPr>
          <a:xfrm>
            <a:off x="968648" y="5778499"/>
            <a:ext cx="6600553" cy="769441"/>
          </a:xfrm>
          <a:prstGeom prst="rect">
            <a:avLst/>
          </a:prstGeom>
          <a:ln w="28575">
            <a:solidFill>
              <a:srgbClr val="800080"/>
            </a:solidFill>
            <a:miter/>
          </a:ln>
          <a:extLst>
            <a:ext uri="{C572A759-6A51-4108-AA02-DFA0A04FC94B}">
              <ma14:wrappingTextBoxFlag xmlns:ma14="http://schemas.microsoft.com/office/mac/drawingml/2011/main" val="1"/>
            </a:ext>
          </a:extLst>
        </p:spPr>
        <p:txBody>
          <a:bodyPr lIns="0" tIns="0" rIns="0" bIns="0">
            <a:spAutoFit/>
          </a:bodyPr>
          <a:lstStyle/>
          <a:p>
            <a:pPr lvl="0">
              <a:spcBef>
                <a:spcPts val="1200"/>
              </a:spcBef>
            </a:pPr>
            <a:r>
              <a:rPr dirty="0"/>
              <a:t> </a:t>
            </a:r>
            <a:r>
              <a:rPr sz="2000" b="1" dirty="0"/>
              <a:t>Attenuation max. 1,5 dB   		Fast and easy</a:t>
            </a:r>
          </a:p>
          <a:p>
            <a:pPr lvl="0">
              <a:spcBef>
                <a:spcPts val="1200"/>
              </a:spcBef>
            </a:pPr>
            <a:r>
              <a:rPr sz="2000" b="1" dirty="0"/>
              <a:t> Reliable process 					Field termination possible</a:t>
            </a:r>
          </a:p>
        </p:txBody>
      </p:sp>
      <p:pic>
        <p:nvPicPr>
          <p:cNvPr id="828" name="image69.png"/>
          <p:cNvPicPr/>
          <p:nvPr/>
        </p:nvPicPr>
        <p:blipFill>
          <a:blip r:embed="rId5">
            <a:extLst/>
          </a:blip>
          <a:stretch>
            <a:fillRect/>
          </a:stretch>
        </p:blipFill>
        <p:spPr>
          <a:xfrm>
            <a:off x="4499993" y="1498569"/>
            <a:ext cx="1048421" cy="1038583"/>
          </a:xfrm>
          <a:prstGeom prst="rect">
            <a:avLst/>
          </a:prstGeom>
          <a:ln w="12700">
            <a:miter lim="400000"/>
          </a:ln>
        </p:spPr>
      </p:pic>
      <p:pic>
        <p:nvPicPr>
          <p:cNvPr id="829" name="image70.png"/>
          <p:cNvPicPr/>
          <p:nvPr/>
        </p:nvPicPr>
        <p:blipFill>
          <a:blip r:embed="rId6">
            <a:extLst/>
          </a:blip>
          <a:stretch>
            <a:fillRect/>
          </a:stretch>
        </p:blipFill>
        <p:spPr>
          <a:xfrm>
            <a:off x="4499993" y="3019760"/>
            <a:ext cx="1048421" cy="1021718"/>
          </a:xfrm>
          <a:prstGeom prst="rect">
            <a:avLst/>
          </a:prstGeom>
          <a:ln w="12700">
            <a:miter lim="400000"/>
          </a:ln>
        </p:spPr>
      </p:pic>
      <p:pic>
        <p:nvPicPr>
          <p:cNvPr id="830" name="image71.png"/>
          <p:cNvPicPr/>
          <p:nvPr/>
        </p:nvPicPr>
        <p:blipFill>
          <a:blip r:embed="rId7">
            <a:extLst/>
          </a:blip>
          <a:stretch>
            <a:fillRect/>
          </a:stretch>
        </p:blipFill>
        <p:spPr>
          <a:xfrm>
            <a:off x="4585429" y="4568635"/>
            <a:ext cx="1044204" cy="1041394"/>
          </a:xfrm>
          <a:prstGeom prst="rect">
            <a:avLst/>
          </a:prstGeom>
          <a:ln w="12700">
            <a:miter lim="400000"/>
          </a:ln>
        </p:spPr>
      </p:pic>
      <p:sp>
        <p:nvSpPr>
          <p:cNvPr id="831" name="Shape 83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64</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Shape 833"/>
          <p:cNvSpPr>
            <a:spLocks noGrp="1"/>
          </p:cNvSpPr>
          <p:nvPr>
            <p:ph type="title"/>
          </p:nvPr>
        </p:nvSpPr>
        <p:spPr>
          <a:xfrm>
            <a:off x="457200" y="274638"/>
            <a:ext cx="8229600" cy="1143001"/>
          </a:xfrm>
          <a:prstGeom prst="rect">
            <a:avLst/>
          </a:prstGeom>
        </p:spPr>
        <p:txBody>
          <a:bodyPr/>
          <a:lstStyle/>
          <a:p>
            <a:pPr lvl="0">
              <a:defRPr sz="1800"/>
            </a:pPr>
            <a:r>
              <a:rPr sz="4400"/>
              <a:t>Conclusion</a:t>
            </a:r>
          </a:p>
        </p:txBody>
      </p:sp>
      <p:sp>
        <p:nvSpPr>
          <p:cNvPr id="834" name="Shape 834"/>
          <p:cNvSpPr>
            <a:spLocks noGrp="1"/>
          </p:cNvSpPr>
          <p:nvPr>
            <p:ph type="body" idx="1"/>
          </p:nvPr>
        </p:nvSpPr>
        <p:spPr>
          <a:xfrm>
            <a:off x="457200" y="1600200"/>
            <a:ext cx="8229600" cy="4525963"/>
          </a:xfrm>
          <a:prstGeom prst="rect">
            <a:avLst/>
          </a:prstGeom>
        </p:spPr>
        <p:txBody>
          <a:bodyPr>
            <a:normAutofit/>
          </a:bodyPr>
          <a:lstStyle/>
          <a:p>
            <a:pPr lvl="0">
              <a:spcBef>
                <a:spcPts val="400"/>
              </a:spcBef>
              <a:buSzTx/>
              <a:buNone/>
              <a:defRPr sz="1800"/>
            </a:pPr>
            <a:r>
              <a:rPr sz="2400" b="1" dirty="0"/>
              <a:t>Industrial technology has:</a:t>
            </a:r>
          </a:p>
          <a:p>
            <a:pPr marL="661307" lvl="1" indent="-204107">
              <a:spcBef>
                <a:spcPts val="400"/>
              </a:spcBef>
              <a:defRPr sz="1800"/>
            </a:pPr>
            <a:r>
              <a:rPr sz="2400" dirty="0"/>
              <a:t>Applications with short link distance</a:t>
            </a:r>
            <a:endParaRPr sz="1800" dirty="0"/>
          </a:p>
          <a:p>
            <a:pPr lvl="0">
              <a:defRPr sz="1800"/>
            </a:pPr>
            <a:endParaRPr sz="2400" dirty="0"/>
          </a:p>
          <a:p>
            <a:pPr lvl="0">
              <a:spcBef>
                <a:spcPts val="400"/>
              </a:spcBef>
              <a:buSzTx/>
              <a:buNone/>
              <a:defRPr sz="1800"/>
            </a:pPr>
            <a:r>
              <a:rPr sz="2400" b="1" dirty="0"/>
              <a:t>Industrial requires:</a:t>
            </a:r>
          </a:p>
          <a:p>
            <a:pPr marL="661307" lvl="1" indent="-204107">
              <a:spcBef>
                <a:spcPts val="400"/>
              </a:spcBef>
              <a:defRPr sz="1800"/>
            </a:pPr>
            <a:r>
              <a:rPr sz="2400" dirty="0"/>
              <a:t>Robust solutions in respect of EMC and harsh environment  </a:t>
            </a:r>
            <a:endParaRPr sz="1800" dirty="0"/>
          </a:p>
          <a:p>
            <a:pPr marL="661307" lvl="1" indent="-204107">
              <a:spcBef>
                <a:spcPts val="400"/>
              </a:spcBef>
              <a:defRPr sz="1800"/>
            </a:pPr>
            <a:r>
              <a:rPr sz="2400" dirty="0"/>
              <a:t>Galvanic isolation</a:t>
            </a:r>
            <a:endParaRPr sz="1800" dirty="0"/>
          </a:p>
          <a:p>
            <a:pPr marL="661307" lvl="1" indent="-204107">
              <a:spcBef>
                <a:spcPts val="400"/>
              </a:spcBef>
              <a:defRPr sz="1800"/>
            </a:pPr>
            <a:r>
              <a:rPr sz="2400" dirty="0"/>
              <a:t>Easy field cable termination</a:t>
            </a:r>
            <a:endParaRPr sz="1800" dirty="0"/>
          </a:p>
          <a:p>
            <a:pPr marL="661307" lvl="1" indent="-204107">
              <a:spcBef>
                <a:spcPts val="400"/>
              </a:spcBef>
              <a:defRPr sz="1800"/>
            </a:pPr>
            <a:r>
              <a:rPr sz="2400" dirty="0"/>
              <a:t>Easy rules</a:t>
            </a:r>
          </a:p>
        </p:txBody>
      </p:sp>
      <p:sp>
        <p:nvSpPr>
          <p:cNvPr id="835" name="Shape 835"/>
          <p:cNvSpPr/>
          <p:nvPr/>
        </p:nvSpPr>
        <p:spPr>
          <a:xfrm>
            <a:off x="395288" y="5300345"/>
            <a:ext cx="8353426" cy="695906"/>
          </a:xfrm>
          <a:prstGeom prst="rect">
            <a:avLst/>
          </a:prstGeom>
          <a:ln w="28575">
            <a:solidFill>
              <a:srgbClr val="800080"/>
            </a:solidFill>
            <a:miter/>
          </a:ln>
          <a:extLst>
            <a:ext uri="{C572A759-6A51-4108-AA02-DFA0A04FC94B}">
              <ma14:wrappingTextBoxFlag xmlns:ma14="http://schemas.microsoft.com/office/mac/drawingml/2011/main" val="1"/>
            </a:ext>
          </a:extLst>
        </p:spPr>
        <p:txBody>
          <a:bodyPr lIns="0" tIns="0" rIns="0" bIns="0">
            <a:spAutoFit/>
          </a:bodyPr>
          <a:lstStyle>
            <a:lvl1pPr algn="ctr">
              <a:spcBef>
                <a:spcPts val="1200"/>
              </a:spcBef>
              <a:defRPr sz="2000">
                <a:latin typeface="Arial Bold"/>
                <a:ea typeface="Arial Bold"/>
                <a:cs typeface="Arial Bold"/>
                <a:sym typeface="Arial Bold"/>
              </a:defRPr>
            </a:lvl1pPr>
          </a:lstStyle>
          <a:p>
            <a:pPr lvl="0">
              <a:defRPr sz="1800"/>
            </a:pPr>
            <a:r>
              <a:rPr sz="2000"/>
              <a:t>POF is the best choice for communication systems in Industrial networking</a:t>
            </a:r>
          </a:p>
        </p:txBody>
      </p:sp>
      <p:sp>
        <p:nvSpPr>
          <p:cNvPr id="836" name="Shape 83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65</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 name="Shape 850"/>
          <p:cNvSpPr>
            <a:spLocks noGrp="1"/>
          </p:cNvSpPr>
          <p:nvPr>
            <p:ph type="title"/>
          </p:nvPr>
        </p:nvSpPr>
        <p:spPr>
          <a:prstGeom prst="rect">
            <a:avLst/>
          </a:prstGeom>
        </p:spPr>
        <p:txBody>
          <a:bodyPr/>
          <a:lstStyle/>
          <a:p>
            <a:pPr lvl="0">
              <a:defRPr sz="1800" b="0" cap="none"/>
            </a:pPr>
            <a:r>
              <a:rPr sz="4000" b="1" cap="all" dirty="0" smtClean="0"/>
              <a:t>SUMMARY</a:t>
            </a:r>
            <a:endParaRPr sz="4000" b="1" cap="all" dirty="0"/>
          </a:p>
        </p:txBody>
      </p:sp>
      <p:sp>
        <p:nvSpPr>
          <p:cNvPr id="851" name="Shape 851"/>
          <p:cNvSpPr>
            <a:spLocks noGrp="1"/>
          </p:cNvSpPr>
          <p:nvPr>
            <p:ph type="body" idx="1"/>
          </p:nvPr>
        </p:nvSpPr>
        <p:spPr>
          <a:xfrm>
            <a:off x="722312" y="2906713"/>
            <a:ext cx="7772401" cy="1500188"/>
          </a:xfrm>
          <a:prstGeom prst="rect">
            <a:avLst/>
          </a:prstGeom>
        </p:spPr>
        <p:txBody>
          <a:bodyPr/>
          <a:lstStyle/>
          <a:p>
            <a:pPr lvl="0"/>
            <a:endParaRPr/>
          </a:p>
        </p:txBody>
      </p:sp>
      <p:sp>
        <p:nvSpPr>
          <p:cNvPr id="852" name="Shape 852"/>
          <p:cNvSpPr>
            <a:spLocks noGrp="1"/>
          </p:cNvSpPr>
          <p:nvPr>
            <p:ph type="sldNum" sz="quarter" idx="2"/>
          </p:nvPr>
        </p:nvSpPr>
        <p:spPr>
          <a:xfrm>
            <a:off x="6553200" y="6404292"/>
            <a:ext cx="2133600" cy="269241"/>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888888"/>
                </a:solidFill>
              </a:rPr>
              <a:t>66</a:t>
            </a:fld>
            <a:endParaRPr sz="1200">
              <a:solidFill>
                <a:srgbClr val="888888"/>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 name="Shape 854"/>
          <p:cNvSpPr>
            <a:spLocks noGrp="1"/>
          </p:cNvSpPr>
          <p:nvPr>
            <p:ph type="title"/>
          </p:nvPr>
        </p:nvSpPr>
        <p:spPr>
          <a:xfrm>
            <a:off x="457200" y="274638"/>
            <a:ext cx="8229600" cy="1143001"/>
          </a:xfrm>
          <a:prstGeom prst="rect">
            <a:avLst/>
          </a:prstGeom>
        </p:spPr>
        <p:txBody>
          <a:bodyPr/>
          <a:lstStyle/>
          <a:p>
            <a:pPr lvl="0">
              <a:defRPr sz="1800"/>
            </a:pPr>
            <a:r>
              <a:rPr sz="4400" dirty="0" smtClean="0"/>
              <a:t>Summary</a:t>
            </a:r>
            <a:endParaRPr sz="4400" dirty="0"/>
          </a:p>
        </p:txBody>
      </p:sp>
      <p:sp>
        <p:nvSpPr>
          <p:cNvPr id="855" name="Shape 855"/>
          <p:cNvSpPr>
            <a:spLocks noGrp="1"/>
          </p:cNvSpPr>
          <p:nvPr>
            <p:ph type="body" idx="1"/>
          </p:nvPr>
        </p:nvSpPr>
        <p:spPr>
          <a:xfrm>
            <a:off x="457200" y="1600200"/>
            <a:ext cx="8229600" cy="4525963"/>
          </a:xfrm>
          <a:prstGeom prst="rect">
            <a:avLst/>
          </a:prstGeom>
        </p:spPr>
        <p:txBody>
          <a:bodyPr>
            <a:normAutofit fontScale="92500"/>
          </a:bodyPr>
          <a:lstStyle/>
          <a:p>
            <a:pPr lvl="0">
              <a:lnSpc>
                <a:spcPct val="80000"/>
              </a:lnSpc>
              <a:spcBef>
                <a:spcPts val="600"/>
              </a:spcBef>
              <a:defRPr sz="1800"/>
            </a:pPr>
            <a:r>
              <a:rPr sz="2900" dirty="0"/>
              <a:t>Three target markets have different:  link length, number of connectors, and environmental constraints</a:t>
            </a:r>
          </a:p>
          <a:p>
            <a:pPr marL="742950" lvl="1" indent="-285750">
              <a:lnSpc>
                <a:spcPct val="80000"/>
              </a:lnSpc>
              <a:spcBef>
                <a:spcPts val="600"/>
              </a:spcBef>
              <a:defRPr sz="1800"/>
            </a:pPr>
            <a:r>
              <a:rPr sz="2500" dirty="0"/>
              <a:t>All three markets can be addressed by a single PHY</a:t>
            </a:r>
          </a:p>
          <a:p>
            <a:pPr marL="742950" lvl="1" indent="-285750">
              <a:lnSpc>
                <a:spcPct val="80000"/>
              </a:lnSpc>
              <a:spcBef>
                <a:spcPts val="600"/>
              </a:spcBef>
              <a:defRPr sz="1800"/>
            </a:pPr>
            <a:r>
              <a:rPr sz="2500" dirty="0"/>
              <a:t>Link budget allows for tradeoff of market constraints (e.g., fewer connectors for longer length)</a:t>
            </a:r>
          </a:p>
          <a:p>
            <a:pPr lvl="0">
              <a:lnSpc>
                <a:spcPct val="80000"/>
              </a:lnSpc>
              <a:spcBef>
                <a:spcPts val="600"/>
              </a:spcBef>
              <a:defRPr sz="1800"/>
            </a:pPr>
            <a:r>
              <a:rPr sz="2900" dirty="0"/>
              <a:t>Royalty Free IEEE LOA from KDPOF</a:t>
            </a:r>
          </a:p>
          <a:p>
            <a:pPr marL="742950" lvl="1" indent="-285750">
              <a:lnSpc>
                <a:spcPct val="80000"/>
              </a:lnSpc>
              <a:spcBef>
                <a:spcPts val="600"/>
              </a:spcBef>
              <a:defRPr sz="1800"/>
            </a:pPr>
            <a:r>
              <a:rPr sz="2500" dirty="0"/>
              <a:t>Covers technology adopted by VDE </a:t>
            </a:r>
            <a:r>
              <a:rPr sz="2500" dirty="0" smtClean="0"/>
              <a:t>project</a:t>
            </a:r>
            <a:r>
              <a:rPr lang="en-US" sz="2500" dirty="0" smtClean="0"/>
              <a:t> if selected by TF</a:t>
            </a:r>
            <a:endParaRPr sz="2500" dirty="0"/>
          </a:p>
          <a:p>
            <a:pPr lvl="0">
              <a:lnSpc>
                <a:spcPct val="80000"/>
              </a:lnSpc>
              <a:spcBef>
                <a:spcPts val="600"/>
              </a:spcBef>
              <a:defRPr sz="1800"/>
            </a:pPr>
            <a:r>
              <a:rPr sz="2900" dirty="0"/>
              <a:t>IEEE 802.3 is a global standard</a:t>
            </a:r>
          </a:p>
          <a:p>
            <a:pPr marL="742950" lvl="1" indent="-285750">
              <a:lnSpc>
                <a:spcPct val="80000"/>
              </a:lnSpc>
              <a:spcBef>
                <a:spcPts val="600"/>
              </a:spcBef>
              <a:defRPr sz="1800"/>
            </a:pPr>
            <a:r>
              <a:rPr sz="2500" dirty="0"/>
              <a:t>We need to address global requirements</a:t>
            </a:r>
          </a:p>
          <a:p>
            <a:pPr marL="742950" lvl="1" indent="-285750">
              <a:lnSpc>
                <a:spcPct val="80000"/>
              </a:lnSpc>
              <a:spcBef>
                <a:spcPts val="600"/>
              </a:spcBef>
              <a:defRPr sz="1800"/>
            </a:pPr>
            <a:r>
              <a:rPr sz="2500" dirty="0"/>
              <a:t>Not all markets have similar </a:t>
            </a:r>
            <a:r>
              <a:rPr sz="2500" dirty="0" smtClean="0"/>
              <a:t>opportunities</a:t>
            </a:r>
            <a:endParaRPr lang="en-US" sz="2500" dirty="0" smtClean="0"/>
          </a:p>
          <a:p>
            <a:pPr marL="742950" lvl="1" indent="-285750">
              <a:lnSpc>
                <a:spcPct val="80000"/>
              </a:lnSpc>
              <a:spcBef>
                <a:spcPts val="600"/>
              </a:spcBef>
              <a:defRPr sz="1800"/>
            </a:pPr>
            <a:r>
              <a:rPr lang="en-US" sz="2500" dirty="0" smtClean="0"/>
              <a:t>Users and vendors throughout the supply </a:t>
            </a:r>
            <a:r>
              <a:rPr lang="en-US" sz="2500" dirty="0" smtClean="0"/>
              <a:t>chain want </a:t>
            </a:r>
            <a:r>
              <a:rPr lang="en-US" sz="2500" dirty="0" smtClean="0"/>
              <a:t>an 802.3 GEPOF standard</a:t>
            </a:r>
            <a:endParaRPr sz="2500" dirty="0"/>
          </a:p>
        </p:txBody>
      </p:sp>
      <p:sp>
        <p:nvSpPr>
          <p:cNvPr id="856" name="Shape 85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67</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Future of POF</a:t>
            </a:r>
            <a:endParaRPr lang="en-GB" dirty="0"/>
          </a:p>
        </p:txBody>
      </p:sp>
      <p:cxnSp>
        <p:nvCxnSpPr>
          <p:cNvPr id="5" name="Conector recto de flecha 4"/>
          <p:cNvCxnSpPr/>
          <p:nvPr/>
        </p:nvCxnSpPr>
        <p:spPr>
          <a:xfrm flipV="1">
            <a:off x="1141893" y="5335741"/>
            <a:ext cx="7515668" cy="138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Conector recto de flecha 6"/>
          <p:cNvCxnSpPr/>
          <p:nvPr/>
        </p:nvCxnSpPr>
        <p:spPr>
          <a:xfrm flipH="1" flipV="1">
            <a:off x="1301965" y="868714"/>
            <a:ext cx="55220" cy="48311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CuadroTexto 7"/>
          <p:cNvSpPr txBox="1"/>
          <p:nvPr/>
        </p:nvSpPr>
        <p:spPr>
          <a:xfrm>
            <a:off x="680228" y="984981"/>
            <a:ext cx="461665" cy="853020"/>
          </a:xfrm>
          <a:prstGeom prst="rect">
            <a:avLst/>
          </a:prstGeom>
          <a:noFill/>
        </p:spPr>
        <p:txBody>
          <a:bodyPr vert="vert270" wrap="none" rtlCol="0">
            <a:spAutoFit/>
          </a:bodyPr>
          <a:lstStyle/>
          <a:p>
            <a:r>
              <a:rPr lang="en-GB" dirty="0" smtClean="0"/>
              <a:t>LENGTH</a:t>
            </a:r>
            <a:endParaRPr lang="en-GB" dirty="0"/>
          </a:p>
        </p:txBody>
      </p:sp>
      <p:sp>
        <p:nvSpPr>
          <p:cNvPr id="9" name="CuadroTexto 8"/>
          <p:cNvSpPr txBox="1"/>
          <p:nvPr/>
        </p:nvSpPr>
        <p:spPr>
          <a:xfrm>
            <a:off x="7677533" y="5699883"/>
            <a:ext cx="777414" cy="369332"/>
          </a:xfrm>
          <a:prstGeom prst="rect">
            <a:avLst/>
          </a:prstGeom>
          <a:noFill/>
        </p:spPr>
        <p:txBody>
          <a:bodyPr wrap="none" rtlCol="0">
            <a:spAutoFit/>
          </a:bodyPr>
          <a:lstStyle/>
          <a:p>
            <a:r>
              <a:rPr lang="en-GB" dirty="0" smtClean="0"/>
              <a:t>SPEED</a:t>
            </a:r>
            <a:endParaRPr lang="en-GB" dirty="0"/>
          </a:p>
        </p:txBody>
      </p:sp>
      <p:sp>
        <p:nvSpPr>
          <p:cNvPr id="10" name="Nube 9"/>
          <p:cNvSpPr/>
          <p:nvPr/>
        </p:nvSpPr>
        <p:spPr>
          <a:xfrm>
            <a:off x="2738459" y="4609231"/>
            <a:ext cx="1523653" cy="621258"/>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sz="1200" dirty="0" smtClean="0"/>
              <a:t>MOST-150</a:t>
            </a:r>
            <a:endParaRPr lang="en-GB" sz="1200" dirty="0"/>
          </a:p>
        </p:txBody>
      </p:sp>
      <p:sp>
        <p:nvSpPr>
          <p:cNvPr id="11" name="Nube 10"/>
          <p:cNvSpPr/>
          <p:nvPr/>
        </p:nvSpPr>
        <p:spPr>
          <a:xfrm>
            <a:off x="2303091" y="3297684"/>
            <a:ext cx="1145258" cy="1021624"/>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sz="1200" dirty="0" smtClean="0"/>
              <a:t>100FX</a:t>
            </a:r>
          </a:p>
          <a:p>
            <a:pPr algn="ctr"/>
            <a:r>
              <a:rPr lang="en-GB" sz="1200" dirty="0"/>
              <a:t>o</a:t>
            </a:r>
            <a:r>
              <a:rPr lang="en-GB" sz="1200" dirty="0" smtClean="0"/>
              <a:t>ver POF</a:t>
            </a:r>
            <a:endParaRPr lang="en-GB" sz="1200" dirty="0"/>
          </a:p>
        </p:txBody>
      </p:sp>
      <p:sp>
        <p:nvSpPr>
          <p:cNvPr id="12" name="Nube 11"/>
          <p:cNvSpPr/>
          <p:nvPr/>
        </p:nvSpPr>
        <p:spPr>
          <a:xfrm>
            <a:off x="1501862" y="4623038"/>
            <a:ext cx="1297658" cy="621258"/>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sz="1200" dirty="0" smtClean="0"/>
              <a:t>MOST-25</a:t>
            </a:r>
            <a:endParaRPr lang="en-GB" sz="1200" dirty="0"/>
          </a:p>
        </p:txBody>
      </p:sp>
      <p:sp>
        <p:nvSpPr>
          <p:cNvPr id="13" name="Nube 12"/>
          <p:cNvSpPr/>
          <p:nvPr/>
        </p:nvSpPr>
        <p:spPr>
          <a:xfrm>
            <a:off x="4595245" y="3297684"/>
            <a:ext cx="1331351" cy="1932805"/>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smtClean="0"/>
              <a:t>GEPOF</a:t>
            </a:r>
            <a:endParaRPr lang="en-GB" sz="1600" dirty="0"/>
          </a:p>
        </p:txBody>
      </p:sp>
      <p:sp>
        <p:nvSpPr>
          <p:cNvPr id="14" name="Nube 13"/>
          <p:cNvSpPr/>
          <p:nvPr/>
        </p:nvSpPr>
        <p:spPr>
          <a:xfrm>
            <a:off x="4506560" y="1972334"/>
            <a:ext cx="1497010" cy="1021624"/>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smtClean="0"/>
              <a:t>GEPOF+ GREEN</a:t>
            </a:r>
            <a:endParaRPr lang="en-GB" sz="1400" dirty="0"/>
          </a:p>
        </p:txBody>
      </p:sp>
      <p:sp>
        <p:nvSpPr>
          <p:cNvPr id="16" name="Nube 15"/>
          <p:cNvSpPr/>
          <p:nvPr/>
        </p:nvSpPr>
        <p:spPr>
          <a:xfrm>
            <a:off x="7036001" y="1891453"/>
            <a:ext cx="1614344" cy="3245236"/>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smtClean="0"/>
              <a:t>10000</a:t>
            </a:r>
            <a:br>
              <a:rPr lang="en-GB" dirty="0" smtClean="0"/>
            </a:br>
            <a:r>
              <a:rPr lang="en-GB" dirty="0" smtClean="0"/>
              <a:t>POF</a:t>
            </a:r>
            <a:endParaRPr lang="en-GB" dirty="0"/>
          </a:p>
        </p:txBody>
      </p:sp>
      <p:sp>
        <p:nvSpPr>
          <p:cNvPr id="19" name="CuadroTexto 18"/>
          <p:cNvSpPr txBox="1"/>
          <p:nvPr/>
        </p:nvSpPr>
        <p:spPr>
          <a:xfrm>
            <a:off x="557554" y="4767357"/>
            <a:ext cx="882461" cy="369332"/>
          </a:xfrm>
          <a:prstGeom prst="rect">
            <a:avLst/>
          </a:prstGeom>
          <a:noFill/>
        </p:spPr>
        <p:txBody>
          <a:bodyPr wrap="none" rtlCol="0">
            <a:spAutoFit/>
          </a:bodyPr>
          <a:lstStyle/>
          <a:p>
            <a:r>
              <a:rPr lang="en-GB" dirty="0" smtClean="0"/>
              <a:t>15m    -</a:t>
            </a:r>
            <a:endParaRPr lang="en-GB" dirty="0"/>
          </a:p>
        </p:txBody>
      </p:sp>
      <p:sp>
        <p:nvSpPr>
          <p:cNvPr id="20" name="CuadroTexto 19"/>
          <p:cNvSpPr txBox="1"/>
          <p:nvPr/>
        </p:nvSpPr>
        <p:spPr>
          <a:xfrm>
            <a:off x="536119" y="3383938"/>
            <a:ext cx="882461" cy="369332"/>
          </a:xfrm>
          <a:prstGeom prst="rect">
            <a:avLst/>
          </a:prstGeom>
          <a:noFill/>
        </p:spPr>
        <p:txBody>
          <a:bodyPr wrap="none" rtlCol="0">
            <a:spAutoFit/>
          </a:bodyPr>
          <a:lstStyle/>
          <a:p>
            <a:r>
              <a:rPr lang="en-GB" dirty="0" smtClean="0"/>
              <a:t>50m    -</a:t>
            </a:r>
            <a:endParaRPr lang="en-GB" dirty="0"/>
          </a:p>
        </p:txBody>
      </p:sp>
      <p:sp>
        <p:nvSpPr>
          <p:cNvPr id="21" name="CuadroTexto 20"/>
          <p:cNvSpPr txBox="1"/>
          <p:nvPr/>
        </p:nvSpPr>
        <p:spPr>
          <a:xfrm>
            <a:off x="419504" y="2299016"/>
            <a:ext cx="999455" cy="369332"/>
          </a:xfrm>
          <a:prstGeom prst="rect">
            <a:avLst/>
          </a:prstGeom>
          <a:noFill/>
        </p:spPr>
        <p:txBody>
          <a:bodyPr wrap="none" rtlCol="0">
            <a:spAutoFit/>
          </a:bodyPr>
          <a:lstStyle/>
          <a:p>
            <a:r>
              <a:rPr lang="en-GB" dirty="0" smtClean="0"/>
              <a:t>100m    -</a:t>
            </a:r>
            <a:endParaRPr lang="en-GB" dirty="0"/>
          </a:p>
        </p:txBody>
      </p:sp>
      <p:sp>
        <p:nvSpPr>
          <p:cNvPr id="22" name="CuadroTexto 21"/>
          <p:cNvSpPr txBox="1"/>
          <p:nvPr/>
        </p:nvSpPr>
        <p:spPr>
          <a:xfrm>
            <a:off x="1224029" y="5484180"/>
            <a:ext cx="1123888" cy="369332"/>
          </a:xfrm>
          <a:prstGeom prst="rect">
            <a:avLst/>
          </a:prstGeom>
          <a:noFill/>
        </p:spPr>
        <p:txBody>
          <a:bodyPr wrap="none" rtlCol="0">
            <a:spAutoFit/>
            <a:scene3d>
              <a:camera prst="orthographicFront">
                <a:rot lat="0" lon="0" rev="2700000"/>
              </a:camera>
              <a:lightRig rig="threePt" dir="t"/>
            </a:scene3d>
          </a:bodyPr>
          <a:lstStyle/>
          <a:p>
            <a:r>
              <a:rPr lang="en-GB" dirty="0" smtClean="0"/>
              <a:t>25 Mbps -</a:t>
            </a:r>
            <a:endParaRPr lang="en-GB" dirty="0"/>
          </a:p>
        </p:txBody>
      </p:sp>
      <p:sp>
        <p:nvSpPr>
          <p:cNvPr id="23" name="CuadroTexto 22"/>
          <p:cNvSpPr txBox="1"/>
          <p:nvPr/>
        </p:nvSpPr>
        <p:spPr>
          <a:xfrm>
            <a:off x="2431292" y="5507138"/>
            <a:ext cx="1240882" cy="369332"/>
          </a:xfrm>
          <a:prstGeom prst="rect">
            <a:avLst/>
          </a:prstGeom>
          <a:noFill/>
        </p:spPr>
        <p:txBody>
          <a:bodyPr wrap="none" rtlCol="0">
            <a:spAutoFit/>
            <a:scene3d>
              <a:camera prst="orthographicFront">
                <a:rot lat="0" lon="0" rev="2700000"/>
              </a:camera>
              <a:lightRig rig="threePt" dir="t"/>
            </a:scene3d>
          </a:bodyPr>
          <a:lstStyle/>
          <a:p>
            <a:r>
              <a:rPr lang="en-GB" dirty="0" smtClean="0"/>
              <a:t>150 Mbps -</a:t>
            </a:r>
            <a:endParaRPr lang="en-GB" dirty="0"/>
          </a:p>
        </p:txBody>
      </p:sp>
      <p:sp>
        <p:nvSpPr>
          <p:cNvPr id="24" name="CuadroTexto 23"/>
          <p:cNvSpPr txBox="1"/>
          <p:nvPr/>
        </p:nvSpPr>
        <p:spPr>
          <a:xfrm>
            <a:off x="1769206" y="5540476"/>
            <a:ext cx="1240882" cy="369332"/>
          </a:xfrm>
          <a:prstGeom prst="rect">
            <a:avLst/>
          </a:prstGeom>
          <a:noFill/>
        </p:spPr>
        <p:txBody>
          <a:bodyPr wrap="none" rtlCol="0">
            <a:spAutoFit/>
            <a:scene3d>
              <a:camera prst="orthographicFront">
                <a:rot lat="0" lon="0" rev="2700000"/>
              </a:camera>
              <a:lightRig rig="threePt" dir="t"/>
            </a:scene3d>
          </a:bodyPr>
          <a:lstStyle/>
          <a:p>
            <a:r>
              <a:rPr lang="en-GB" dirty="0" smtClean="0"/>
              <a:t>100 Mbps -</a:t>
            </a:r>
            <a:endParaRPr lang="en-GB" dirty="0"/>
          </a:p>
        </p:txBody>
      </p:sp>
      <p:sp>
        <p:nvSpPr>
          <p:cNvPr id="25" name="CuadroTexto 24"/>
          <p:cNvSpPr txBox="1"/>
          <p:nvPr/>
        </p:nvSpPr>
        <p:spPr>
          <a:xfrm>
            <a:off x="4181098" y="5567017"/>
            <a:ext cx="1357876" cy="369332"/>
          </a:xfrm>
          <a:prstGeom prst="rect">
            <a:avLst/>
          </a:prstGeom>
          <a:noFill/>
        </p:spPr>
        <p:txBody>
          <a:bodyPr wrap="none" rtlCol="0">
            <a:spAutoFit/>
            <a:scene3d>
              <a:camera prst="orthographicFront">
                <a:rot lat="0" lon="0" rev="2700000"/>
              </a:camera>
              <a:lightRig rig="threePt" dir="t"/>
            </a:scene3d>
          </a:bodyPr>
          <a:lstStyle/>
          <a:p>
            <a:r>
              <a:rPr lang="en-GB" dirty="0" smtClean="0"/>
              <a:t>1000 Mbps -</a:t>
            </a:r>
            <a:endParaRPr lang="en-GB" dirty="0"/>
          </a:p>
        </p:txBody>
      </p:sp>
      <p:sp>
        <p:nvSpPr>
          <p:cNvPr id="26" name="CuadroTexto 25"/>
          <p:cNvSpPr txBox="1"/>
          <p:nvPr/>
        </p:nvSpPr>
        <p:spPr>
          <a:xfrm>
            <a:off x="6568972" y="5594628"/>
            <a:ext cx="1474870" cy="369332"/>
          </a:xfrm>
          <a:prstGeom prst="rect">
            <a:avLst/>
          </a:prstGeom>
          <a:noFill/>
        </p:spPr>
        <p:txBody>
          <a:bodyPr wrap="none" rtlCol="0">
            <a:spAutoFit/>
            <a:scene3d>
              <a:camera prst="orthographicFront">
                <a:rot lat="0" lon="0" rev="2700000"/>
              </a:camera>
              <a:lightRig rig="threePt" dir="t"/>
            </a:scene3d>
          </a:bodyPr>
          <a:lstStyle/>
          <a:p>
            <a:r>
              <a:rPr lang="en-GB" dirty="0" smtClean="0"/>
              <a:t>10000 Mbps -</a:t>
            </a:r>
            <a:endParaRPr lang="en-GB" dirty="0"/>
          </a:p>
        </p:txBody>
      </p:sp>
      <p:cxnSp>
        <p:nvCxnSpPr>
          <p:cNvPr id="28" name="Conector curvado 27"/>
          <p:cNvCxnSpPr>
            <a:stCxn id="13" idx="0"/>
            <a:endCxn id="16" idx="2"/>
          </p:cNvCxnSpPr>
          <p:nvPr/>
        </p:nvCxnSpPr>
        <p:spPr>
          <a:xfrm flipV="1">
            <a:off x="5925487" y="3514071"/>
            <a:ext cx="1115521" cy="750016"/>
          </a:xfrm>
          <a:prstGeom prst="curvedConnector3">
            <a:avLst>
              <a:gd name="adj1" fmla="val 50000"/>
            </a:avLst>
          </a:prstGeom>
          <a:ln>
            <a:tailEnd type="arrow"/>
          </a:ln>
        </p:spPr>
        <p:style>
          <a:lnRef idx="3">
            <a:schemeClr val="accent2"/>
          </a:lnRef>
          <a:fillRef idx="0">
            <a:schemeClr val="accent2"/>
          </a:fillRef>
          <a:effectRef idx="2">
            <a:schemeClr val="accent2"/>
          </a:effectRef>
          <a:fontRef idx="minor">
            <a:schemeClr val="tx1"/>
          </a:fontRef>
        </p:style>
      </p:cxnSp>
      <p:sp>
        <p:nvSpPr>
          <p:cNvPr id="29" name="CuadroTexto 28"/>
          <p:cNvSpPr txBox="1"/>
          <p:nvPr/>
        </p:nvSpPr>
        <p:spPr>
          <a:xfrm>
            <a:off x="5813648" y="4561133"/>
            <a:ext cx="1537989" cy="646331"/>
          </a:xfrm>
          <a:prstGeom prst="rect">
            <a:avLst/>
          </a:prstGeom>
          <a:noFill/>
        </p:spPr>
        <p:txBody>
          <a:bodyPr wrap="none" rtlCol="0">
            <a:spAutoFit/>
          </a:bodyPr>
          <a:lstStyle/>
          <a:p>
            <a:r>
              <a:rPr lang="en-GB" dirty="0" smtClean="0"/>
              <a:t>Maybe GI-POF</a:t>
            </a:r>
            <a:br>
              <a:rPr lang="en-GB" dirty="0" smtClean="0"/>
            </a:br>
            <a:r>
              <a:rPr lang="en-GB" dirty="0" smtClean="0"/>
              <a:t>Maybe VCSEL</a:t>
            </a:r>
            <a:endParaRPr lang="en-GB" dirty="0"/>
          </a:p>
        </p:txBody>
      </p:sp>
      <p:cxnSp>
        <p:nvCxnSpPr>
          <p:cNvPr id="31" name="Conector curvado 30"/>
          <p:cNvCxnSpPr>
            <a:stCxn id="13" idx="3"/>
            <a:endCxn id="14" idx="1"/>
          </p:cNvCxnSpPr>
          <p:nvPr/>
        </p:nvCxnSpPr>
        <p:spPr>
          <a:xfrm rot="16200000" flipV="1">
            <a:off x="5050331" y="3197604"/>
            <a:ext cx="415324" cy="5856"/>
          </a:xfrm>
          <a:prstGeom prst="curvedConnector3">
            <a:avLst/>
          </a:prstGeom>
          <a:ln>
            <a:tailEnd type="arrow"/>
          </a:ln>
        </p:spPr>
        <p:style>
          <a:lnRef idx="3">
            <a:schemeClr val="accent3"/>
          </a:lnRef>
          <a:fillRef idx="0">
            <a:schemeClr val="accent3"/>
          </a:fillRef>
          <a:effectRef idx="2">
            <a:schemeClr val="accent3"/>
          </a:effectRef>
          <a:fontRef idx="minor">
            <a:schemeClr val="tx1"/>
          </a:fontRef>
        </p:style>
      </p:cxnSp>
      <p:sp>
        <p:nvSpPr>
          <p:cNvPr id="32" name="CuadroTexto 31"/>
          <p:cNvSpPr txBox="1"/>
          <p:nvPr/>
        </p:nvSpPr>
        <p:spPr>
          <a:xfrm>
            <a:off x="3838439" y="2787705"/>
            <a:ext cx="1320343" cy="646331"/>
          </a:xfrm>
          <a:prstGeom prst="rect">
            <a:avLst/>
          </a:prstGeom>
          <a:noFill/>
        </p:spPr>
        <p:txBody>
          <a:bodyPr wrap="none" rtlCol="0">
            <a:spAutoFit/>
          </a:bodyPr>
          <a:lstStyle/>
          <a:p>
            <a:r>
              <a:rPr lang="en-GB" dirty="0" smtClean="0"/>
              <a:t>GREEN</a:t>
            </a:r>
            <a:br>
              <a:rPr lang="en-GB" dirty="0" smtClean="0"/>
            </a:br>
            <a:r>
              <a:rPr lang="en-GB" dirty="0" smtClean="0"/>
              <a:t>Light source</a:t>
            </a:r>
            <a:endParaRPr lang="en-GB" dirty="0"/>
          </a:p>
        </p:txBody>
      </p:sp>
      <p:sp>
        <p:nvSpPr>
          <p:cNvPr id="27" name="Shape 212"/>
          <p:cNvSpPr>
            <a:spLocks noGrp="1"/>
          </p:cNvSpPr>
          <p:nvPr>
            <p:ph type="sldNum" sz="quarter" idx="2"/>
          </p:nvPr>
        </p:nvSpPr>
        <p:spPr>
          <a:xfrm>
            <a:off x="8092628" y="6583680"/>
            <a:ext cx="937072" cy="269241"/>
          </a:xfrm>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68</a:t>
            </a:fld>
            <a:endParaRPr sz="1200"/>
          </a:p>
        </p:txBody>
      </p:sp>
    </p:spTree>
    <p:extLst>
      <p:ext uri="{BB962C8B-B14F-4D97-AF65-F5344CB8AC3E}">
        <p14:creationId xmlns:p14="http://schemas.microsoft.com/office/powerpoint/2010/main" val="97005690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 name="Shape 838"/>
          <p:cNvSpPr>
            <a:spLocks noGrp="1"/>
          </p:cNvSpPr>
          <p:nvPr>
            <p:ph type="title"/>
          </p:nvPr>
        </p:nvSpPr>
        <p:spPr>
          <a:prstGeom prst="rect">
            <a:avLst/>
          </a:prstGeom>
        </p:spPr>
        <p:txBody>
          <a:bodyPr/>
          <a:lstStyle/>
          <a:p>
            <a:pPr lvl="0">
              <a:defRPr sz="1800" b="0" cap="none"/>
            </a:pPr>
            <a:r>
              <a:rPr sz="4000" b="1" cap="all"/>
              <a:t>SUPPORT</a:t>
            </a:r>
          </a:p>
        </p:txBody>
      </p:sp>
      <p:sp>
        <p:nvSpPr>
          <p:cNvPr id="839" name="Shape 839"/>
          <p:cNvSpPr>
            <a:spLocks noGrp="1"/>
          </p:cNvSpPr>
          <p:nvPr>
            <p:ph type="body" idx="1"/>
          </p:nvPr>
        </p:nvSpPr>
        <p:spPr>
          <a:xfrm>
            <a:off x="722312" y="2906713"/>
            <a:ext cx="7772401" cy="1500188"/>
          </a:xfrm>
          <a:prstGeom prst="rect">
            <a:avLst/>
          </a:prstGeom>
        </p:spPr>
        <p:txBody>
          <a:bodyPr/>
          <a:lstStyle/>
          <a:p>
            <a:pPr lvl="0"/>
            <a:r>
              <a:rPr lang="en-GB" dirty="0" smtClean="0"/>
              <a:t>Support</a:t>
            </a:r>
          </a:p>
          <a:p>
            <a:pPr lvl="0"/>
            <a:r>
              <a:rPr lang="en-GB" dirty="0" smtClean="0"/>
              <a:t>Quotes</a:t>
            </a:r>
            <a:endParaRPr lang="en-GB" dirty="0"/>
          </a:p>
        </p:txBody>
      </p:sp>
      <p:sp>
        <p:nvSpPr>
          <p:cNvPr id="840" name="Shape 840"/>
          <p:cNvSpPr>
            <a:spLocks noGrp="1"/>
          </p:cNvSpPr>
          <p:nvPr>
            <p:ph type="sldNum" sz="quarter" idx="2"/>
          </p:nvPr>
        </p:nvSpPr>
        <p:spPr>
          <a:xfrm>
            <a:off x="6553200" y="6404292"/>
            <a:ext cx="2133600" cy="269241"/>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888888"/>
                </a:solidFill>
              </a:rPr>
              <a:t>69</a:t>
            </a:fld>
            <a:endParaRPr sz="1200">
              <a:solidFill>
                <a:srgbClr val="888888"/>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p:cNvSpPr>
          <p:nvPr>
            <p:ph type="title"/>
          </p:nvPr>
        </p:nvSpPr>
        <p:spPr>
          <a:xfrm>
            <a:off x="457200" y="274638"/>
            <a:ext cx="8229600" cy="1143001"/>
          </a:xfrm>
          <a:prstGeom prst="rect">
            <a:avLst/>
          </a:prstGeom>
        </p:spPr>
        <p:txBody>
          <a:bodyPr/>
          <a:lstStyle/>
          <a:p>
            <a:pPr lvl="0">
              <a:defRPr sz="1800"/>
            </a:pPr>
            <a:r>
              <a:rPr sz="4400"/>
              <a:t>VDE standard development</a:t>
            </a:r>
          </a:p>
        </p:txBody>
      </p:sp>
      <p:sp>
        <p:nvSpPr>
          <p:cNvPr id="79" name="Shape 79"/>
          <p:cNvSpPr>
            <a:spLocks noGrp="1"/>
          </p:cNvSpPr>
          <p:nvPr>
            <p:ph type="body" idx="1"/>
          </p:nvPr>
        </p:nvSpPr>
        <p:spPr>
          <a:xfrm>
            <a:off x="457200" y="1600200"/>
            <a:ext cx="8229600" cy="4525963"/>
          </a:xfrm>
          <a:prstGeom prst="rect">
            <a:avLst/>
          </a:prstGeom>
        </p:spPr>
        <p:txBody>
          <a:bodyPr/>
          <a:lstStyle/>
          <a:p>
            <a:pPr marL="339470" lvl="0" indent="-339470" defTabSz="452627">
              <a:defRPr sz="1800"/>
            </a:pPr>
            <a:r>
              <a:rPr sz="3168" dirty="0"/>
              <a:t>VDE standardization was being driven by:</a:t>
            </a:r>
          </a:p>
          <a:p>
            <a:pPr marL="735520" lvl="1" indent="-282892" defTabSz="452627">
              <a:spcBef>
                <a:spcPts val="600"/>
              </a:spcBef>
              <a:defRPr sz="1800"/>
            </a:pPr>
            <a:r>
              <a:rPr sz="2772" dirty="0"/>
              <a:t>Siemens, Avago, Phoneix Contact, Firecomms, Franhoufer Institute, POF-Application Center, Innodul, Teleconnect, Diemount, KDPOF, …</a:t>
            </a:r>
          </a:p>
          <a:p>
            <a:pPr marL="339470" lvl="0" indent="-339470" defTabSz="452627">
              <a:defRPr sz="1800"/>
            </a:pPr>
            <a:r>
              <a:rPr sz="3168" dirty="0"/>
              <a:t>Multiple technical proposals considered:</a:t>
            </a:r>
          </a:p>
          <a:p>
            <a:pPr marL="735520" lvl="1" indent="-282892" defTabSz="452627">
              <a:spcBef>
                <a:spcPts val="600"/>
              </a:spcBef>
              <a:defRPr sz="1800"/>
            </a:pPr>
            <a:r>
              <a:rPr sz="2772" dirty="0" smtClean="0"/>
              <a:t>Modulation: </a:t>
            </a:r>
            <a:r>
              <a:rPr sz="2772" dirty="0"/>
              <a:t>NRZ, PAM-4, OFDM, </a:t>
            </a:r>
            <a:r>
              <a:rPr sz="2772" b="1" i="1" dirty="0"/>
              <a:t>PAM-16</a:t>
            </a:r>
            <a:endParaRPr sz="2772" dirty="0"/>
          </a:p>
          <a:p>
            <a:pPr marL="735520" lvl="1" indent="-282892" defTabSz="452627">
              <a:spcBef>
                <a:spcPts val="600"/>
              </a:spcBef>
              <a:defRPr sz="1800"/>
            </a:pPr>
            <a:r>
              <a:rPr sz="2772" dirty="0"/>
              <a:t>Coding: Reed Solomon, MLCC, BCH, LDPC</a:t>
            </a:r>
          </a:p>
          <a:p>
            <a:pPr marL="735520" lvl="1" indent="-282892" defTabSz="452627">
              <a:spcBef>
                <a:spcPts val="600"/>
              </a:spcBef>
              <a:defRPr sz="1800"/>
            </a:pPr>
            <a:r>
              <a:rPr sz="2772" dirty="0"/>
              <a:t>Technical solutions adopted and specified in the VDE document</a:t>
            </a:r>
          </a:p>
        </p:txBody>
      </p:sp>
      <p:sp>
        <p:nvSpPr>
          <p:cNvPr id="80" name="Shape 8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7</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Shape 842"/>
          <p:cNvSpPr>
            <a:spLocks noGrp="1"/>
          </p:cNvSpPr>
          <p:nvPr>
            <p:ph type="title"/>
          </p:nvPr>
        </p:nvSpPr>
        <p:spPr>
          <a:xfrm>
            <a:off x="457200" y="274638"/>
            <a:ext cx="8229600" cy="1143001"/>
          </a:xfrm>
          <a:prstGeom prst="rect">
            <a:avLst/>
          </a:prstGeom>
        </p:spPr>
        <p:txBody>
          <a:bodyPr/>
          <a:lstStyle/>
          <a:p>
            <a:pPr lvl="0">
              <a:defRPr sz="1800"/>
            </a:pPr>
            <a:r>
              <a:rPr sz="4400"/>
              <a:t>Support</a:t>
            </a:r>
          </a:p>
        </p:txBody>
      </p:sp>
      <p:sp>
        <p:nvSpPr>
          <p:cNvPr id="843" name="Shape 843"/>
          <p:cNvSpPr>
            <a:spLocks noGrp="1"/>
          </p:cNvSpPr>
          <p:nvPr>
            <p:ph type="body" idx="1"/>
          </p:nvPr>
        </p:nvSpPr>
        <p:spPr>
          <a:xfrm>
            <a:off x="457200" y="1417639"/>
            <a:ext cx="8229600" cy="5034686"/>
          </a:xfrm>
          <a:prstGeom prst="rect">
            <a:avLst/>
          </a:prstGeom>
        </p:spPr>
        <p:txBody>
          <a:bodyPr/>
          <a:lstStyle/>
          <a:p>
            <a:pPr marL="0" lvl="1" indent="457200">
              <a:lnSpc>
                <a:spcPct val="80000"/>
              </a:lnSpc>
              <a:spcBef>
                <a:spcPts val="500"/>
              </a:spcBef>
              <a:buSzTx/>
              <a:buNone/>
              <a:defRPr sz="1800"/>
            </a:pPr>
            <a:r>
              <a:rPr sz="2100" dirty="0"/>
              <a:t>Some of the companies encouraging IEEE 802.3 to develop </a:t>
            </a:r>
            <a:r>
              <a:rPr sz="2100" dirty="0" smtClean="0"/>
              <a:t>GEPOF:</a:t>
            </a:r>
            <a:endParaRPr sz="2100" dirty="0"/>
          </a:p>
          <a:p>
            <a:pPr marL="0" lvl="1" indent="457200">
              <a:lnSpc>
                <a:spcPct val="80000"/>
              </a:lnSpc>
              <a:spcBef>
                <a:spcPts val="500"/>
              </a:spcBef>
              <a:buSzTx/>
              <a:buNone/>
              <a:defRPr sz="1800"/>
            </a:pPr>
            <a:endParaRPr sz="2100" dirty="0"/>
          </a:p>
          <a:p>
            <a:pPr marL="0" lvl="1" indent="457200">
              <a:lnSpc>
                <a:spcPct val="80000"/>
              </a:lnSpc>
              <a:spcBef>
                <a:spcPts val="500"/>
              </a:spcBef>
              <a:buSzTx/>
              <a:buNone/>
              <a:defRPr sz="1800"/>
            </a:pPr>
            <a:r>
              <a:rPr sz="2100" i="1" dirty="0"/>
              <a:t>Home Network</a:t>
            </a:r>
          </a:p>
          <a:p>
            <a:pPr marL="0" lvl="1" indent="457200">
              <a:lnSpc>
                <a:spcPct val="80000"/>
              </a:lnSpc>
              <a:spcBef>
                <a:spcPts val="500"/>
              </a:spcBef>
              <a:buSzTx/>
              <a:buNone/>
              <a:defRPr sz="1800"/>
            </a:pPr>
            <a:endParaRPr lang="es-ES_tradnl" sz="2100" dirty="0" smtClean="0"/>
          </a:p>
          <a:p>
            <a:pPr marL="0" lvl="1" indent="457200">
              <a:lnSpc>
                <a:spcPct val="80000"/>
              </a:lnSpc>
              <a:spcBef>
                <a:spcPts val="500"/>
              </a:spcBef>
              <a:buSzTx/>
              <a:buNone/>
              <a:defRPr sz="1800"/>
            </a:pPr>
            <a:endParaRPr lang="es-ES_tradnl" sz="2100" dirty="0"/>
          </a:p>
          <a:p>
            <a:pPr marL="0" lvl="1" indent="457200">
              <a:lnSpc>
                <a:spcPct val="80000"/>
              </a:lnSpc>
              <a:spcBef>
                <a:spcPts val="500"/>
              </a:spcBef>
              <a:buSzTx/>
              <a:buNone/>
              <a:defRPr sz="1800"/>
            </a:pPr>
            <a:endParaRPr lang="es-ES_tradnl" sz="2100" dirty="0" smtClean="0"/>
          </a:p>
          <a:p>
            <a:pPr marL="0" lvl="1" indent="457200">
              <a:lnSpc>
                <a:spcPct val="80000"/>
              </a:lnSpc>
              <a:spcBef>
                <a:spcPts val="500"/>
              </a:spcBef>
              <a:buSzTx/>
              <a:buNone/>
              <a:defRPr sz="1800"/>
            </a:pPr>
            <a:endParaRPr sz="2100" dirty="0"/>
          </a:p>
          <a:p>
            <a:pPr marL="0" lvl="1" indent="457200">
              <a:lnSpc>
                <a:spcPct val="80000"/>
              </a:lnSpc>
              <a:spcBef>
                <a:spcPts val="500"/>
              </a:spcBef>
              <a:buSzTx/>
              <a:buNone/>
              <a:defRPr sz="1800"/>
            </a:pPr>
            <a:endParaRPr lang="es-ES_tradnl" sz="2100" i="1" dirty="0" smtClean="0"/>
          </a:p>
          <a:p>
            <a:pPr marL="0" lvl="1" indent="457200">
              <a:lnSpc>
                <a:spcPct val="80000"/>
              </a:lnSpc>
              <a:spcBef>
                <a:spcPts val="500"/>
              </a:spcBef>
              <a:buSzTx/>
              <a:buNone/>
              <a:defRPr sz="1800"/>
            </a:pPr>
            <a:endParaRPr lang="es-ES_tradnl" sz="2100" i="1" dirty="0"/>
          </a:p>
        </p:txBody>
      </p:sp>
      <p:sp>
        <p:nvSpPr>
          <p:cNvPr id="844" name="Shape 84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70</a:t>
            </a:fld>
            <a:endParaRPr sz="1200"/>
          </a:p>
        </p:txBody>
      </p:sp>
      <p:pic>
        <p:nvPicPr>
          <p:cNvPr id="8" name="Imagen 7"/>
          <p:cNvPicPr>
            <a:picLocks noChangeAspect="1"/>
          </p:cNvPicPr>
          <p:nvPr/>
        </p:nvPicPr>
        <p:blipFill>
          <a:blip r:embed="rId2"/>
          <a:stretch>
            <a:fillRect/>
          </a:stretch>
        </p:blipFill>
        <p:spPr>
          <a:xfrm>
            <a:off x="457200" y="2502052"/>
            <a:ext cx="2610478" cy="1527218"/>
          </a:xfrm>
          <a:prstGeom prst="rect">
            <a:avLst/>
          </a:prstGeom>
        </p:spPr>
      </p:pic>
      <p:pic>
        <p:nvPicPr>
          <p:cNvPr id="9" name="Imagen 8"/>
          <p:cNvPicPr>
            <a:picLocks noChangeAspect="1"/>
          </p:cNvPicPr>
          <p:nvPr/>
        </p:nvPicPr>
        <p:blipFill>
          <a:blip r:embed="rId3"/>
          <a:stretch>
            <a:fillRect/>
          </a:stretch>
        </p:blipFill>
        <p:spPr>
          <a:xfrm>
            <a:off x="2945514" y="2553246"/>
            <a:ext cx="1372491" cy="930076"/>
          </a:xfrm>
          <a:prstGeom prst="rect">
            <a:avLst/>
          </a:prstGeom>
        </p:spPr>
      </p:pic>
      <p:pic>
        <p:nvPicPr>
          <p:cNvPr id="11" name="Imagen 10"/>
          <p:cNvPicPr>
            <a:picLocks noChangeAspect="1"/>
          </p:cNvPicPr>
          <p:nvPr/>
        </p:nvPicPr>
        <p:blipFill>
          <a:blip r:embed="rId4"/>
          <a:stretch>
            <a:fillRect/>
          </a:stretch>
        </p:blipFill>
        <p:spPr>
          <a:xfrm>
            <a:off x="2751465" y="3483322"/>
            <a:ext cx="2874690" cy="1609826"/>
          </a:xfrm>
          <a:prstGeom prst="rect">
            <a:avLst/>
          </a:prstGeom>
        </p:spPr>
      </p:pic>
      <p:pic>
        <p:nvPicPr>
          <p:cNvPr id="12" name="Imagen 11"/>
          <p:cNvPicPr>
            <a:picLocks noChangeAspect="1"/>
          </p:cNvPicPr>
          <p:nvPr/>
        </p:nvPicPr>
        <p:blipFill>
          <a:blip r:embed="rId5"/>
          <a:stretch>
            <a:fillRect/>
          </a:stretch>
        </p:blipFill>
        <p:spPr>
          <a:xfrm>
            <a:off x="6744380" y="2373015"/>
            <a:ext cx="1676159" cy="915271"/>
          </a:xfrm>
          <a:prstGeom prst="rect">
            <a:avLst/>
          </a:prstGeom>
        </p:spPr>
      </p:pic>
      <p:pic>
        <p:nvPicPr>
          <p:cNvPr id="13" name="Imagen 12"/>
          <p:cNvPicPr>
            <a:picLocks noChangeAspect="1"/>
          </p:cNvPicPr>
          <p:nvPr/>
        </p:nvPicPr>
        <p:blipFill>
          <a:blip r:embed="rId6"/>
          <a:stretch>
            <a:fillRect/>
          </a:stretch>
        </p:blipFill>
        <p:spPr>
          <a:xfrm>
            <a:off x="457200" y="4093411"/>
            <a:ext cx="2743979" cy="453180"/>
          </a:xfrm>
          <a:prstGeom prst="rect">
            <a:avLst/>
          </a:prstGeom>
        </p:spPr>
      </p:pic>
      <p:pic>
        <p:nvPicPr>
          <p:cNvPr id="14" name="Imagen 13"/>
          <p:cNvPicPr>
            <a:picLocks noChangeAspect="1"/>
          </p:cNvPicPr>
          <p:nvPr/>
        </p:nvPicPr>
        <p:blipFill>
          <a:blip r:embed="rId7"/>
          <a:stretch>
            <a:fillRect/>
          </a:stretch>
        </p:blipFill>
        <p:spPr>
          <a:xfrm>
            <a:off x="1772983" y="5266768"/>
            <a:ext cx="1321188" cy="693623"/>
          </a:xfrm>
          <a:prstGeom prst="rect">
            <a:avLst/>
          </a:prstGeom>
        </p:spPr>
      </p:pic>
      <p:pic>
        <p:nvPicPr>
          <p:cNvPr id="24" name="Imagen 23"/>
          <p:cNvPicPr>
            <a:picLocks noChangeAspect="1"/>
          </p:cNvPicPr>
          <p:nvPr/>
        </p:nvPicPr>
        <p:blipFill>
          <a:blip r:embed="rId8"/>
          <a:stretch>
            <a:fillRect/>
          </a:stretch>
        </p:blipFill>
        <p:spPr>
          <a:xfrm>
            <a:off x="3232071" y="5451110"/>
            <a:ext cx="1333147" cy="510489"/>
          </a:xfrm>
          <a:prstGeom prst="rect">
            <a:avLst/>
          </a:prstGeom>
        </p:spPr>
      </p:pic>
      <p:pic>
        <p:nvPicPr>
          <p:cNvPr id="25" name="Imagen 24"/>
          <p:cNvPicPr>
            <a:picLocks noChangeAspect="1"/>
          </p:cNvPicPr>
          <p:nvPr/>
        </p:nvPicPr>
        <p:blipFill>
          <a:blip r:embed="rId9"/>
          <a:stretch>
            <a:fillRect/>
          </a:stretch>
        </p:blipFill>
        <p:spPr>
          <a:xfrm>
            <a:off x="4785185" y="5407700"/>
            <a:ext cx="1646566" cy="443306"/>
          </a:xfrm>
          <a:prstGeom prst="rect">
            <a:avLst/>
          </a:prstGeom>
        </p:spPr>
      </p:pic>
      <p:pic>
        <p:nvPicPr>
          <p:cNvPr id="26" name="Imagen 25"/>
          <p:cNvPicPr>
            <a:picLocks noChangeAspect="1"/>
          </p:cNvPicPr>
          <p:nvPr/>
        </p:nvPicPr>
        <p:blipFill>
          <a:blip r:embed="rId10"/>
          <a:stretch>
            <a:fillRect/>
          </a:stretch>
        </p:blipFill>
        <p:spPr>
          <a:xfrm>
            <a:off x="2241595" y="6185416"/>
            <a:ext cx="1223979" cy="244796"/>
          </a:xfrm>
          <a:prstGeom prst="rect">
            <a:avLst/>
          </a:prstGeom>
        </p:spPr>
      </p:pic>
      <p:pic>
        <p:nvPicPr>
          <p:cNvPr id="27" name="Imagen 26"/>
          <p:cNvPicPr>
            <a:picLocks noChangeAspect="1"/>
          </p:cNvPicPr>
          <p:nvPr/>
        </p:nvPicPr>
        <p:blipFill>
          <a:blip r:embed="rId11"/>
          <a:stretch>
            <a:fillRect/>
          </a:stretch>
        </p:blipFill>
        <p:spPr>
          <a:xfrm>
            <a:off x="3689072" y="6086954"/>
            <a:ext cx="2192226" cy="365371"/>
          </a:xfrm>
          <a:prstGeom prst="rect">
            <a:avLst/>
          </a:prstGeom>
        </p:spPr>
      </p:pic>
      <p:pic>
        <p:nvPicPr>
          <p:cNvPr id="28" name="Imagen 27"/>
          <p:cNvPicPr>
            <a:picLocks noChangeAspect="1"/>
          </p:cNvPicPr>
          <p:nvPr/>
        </p:nvPicPr>
        <p:blipFill>
          <a:blip r:embed="rId12"/>
          <a:stretch>
            <a:fillRect/>
          </a:stretch>
        </p:blipFill>
        <p:spPr>
          <a:xfrm>
            <a:off x="6180212" y="6069241"/>
            <a:ext cx="1148545" cy="360971"/>
          </a:xfrm>
          <a:prstGeom prst="rect">
            <a:avLst/>
          </a:prstGeom>
        </p:spPr>
      </p:pic>
      <p:pic>
        <p:nvPicPr>
          <p:cNvPr id="29" name="Imagen 28"/>
          <p:cNvPicPr>
            <a:picLocks noChangeAspect="1"/>
          </p:cNvPicPr>
          <p:nvPr/>
        </p:nvPicPr>
        <p:blipFill>
          <a:blip r:embed="rId13"/>
          <a:stretch>
            <a:fillRect/>
          </a:stretch>
        </p:blipFill>
        <p:spPr>
          <a:xfrm>
            <a:off x="5194027" y="3969601"/>
            <a:ext cx="2388433" cy="707254"/>
          </a:xfrm>
          <a:prstGeom prst="rect">
            <a:avLst/>
          </a:prstGeom>
        </p:spPr>
      </p:pic>
      <p:pic>
        <p:nvPicPr>
          <p:cNvPr id="10" name="Imagen 9"/>
          <p:cNvPicPr>
            <a:picLocks noChangeAspect="1"/>
          </p:cNvPicPr>
          <p:nvPr/>
        </p:nvPicPr>
        <p:blipFill>
          <a:blip r:embed="rId14"/>
          <a:stretch>
            <a:fillRect/>
          </a:stretch>
        </p:blipFill>
        <p:spPr>
          <a:xfrm>
            <a:off x="4371652" y="2166205"/>
            <a:ext cx="2196890" cy="1647668"/>
          </a:xfrm>
          <a:prstGeom prst="rect">
            <a:avLst/>
          </a:prstGeom>
        </p:spPr>
      </p:pic>
      <p:pic>
        <p:nvPicPr>
          <p:cNvPr id="30" name="Imagen 29"/>
          <p:cNvPicPr>
            <a:picLocks noChangeAspect="1"/>
          </p:cNvPicPr>
          <p:nvPr/>
        </p:nvPicPr>
        <p:blipFill>
          <a:blip r:embed="rId15"/>
          <a:stretch>
            <a:fillRect/>
          </a:stretch>
        </p:blipFill>
        <p:spPr>
          <a:xfrm>
            <a:off x="7650207" y="3430307"/>
            <a:ext cx="1326205" cy="1326205"/>
          </a:xfrm>
          <a:prstGeom prst="rect">
            <a:avLst/>
          </a:prstGeom>
        </p:spPr>
      </p:pic>
      <p:pic>
        <p:nvPicPr>
          <p:cNvPr id="31" name="Imagen 30"/>
          <p:cNvPicPr>
            <a:picLocks noChangeAspect="1"/>
          </p:cNvPicPr>
          <p:nvPr/>
        </p:nvPicPr>
        <p:blipFill>
          <a:blip r:embed="rId16"/>
          <a:stretch>
            <a:fillRect/>
          </a:stretch>
        </p:blipFill>
        <p:spPr>
          <a:xfrm>
            <a:off x="6568542" y="5266768"/>
            <a:ext cx="1211799" cy="693623"/>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Shape 842"/>
          <p:cNvSpPr>
            <a:spLocks noGrp="1"/>
          </p:cNvSpPr>
          <p:nvPr>
            <p:ph type="title"/>
          </p:nvPr>
        </p:nvSpPr>
        <p:spPr>
          <a:xfrm>
            <a:off x="457200" y="274638"/>
            <a:ext cx="8229600" cy="1143001"/>
          </a:xfrm>
          <a:prstGeom prst="rect">
            <a:avLst/>
          </a:prstGeom>
        </p:spPr>
        <p:txBody>
          <a:bodyPr/>
          <a:lstStyle/>
          <a:p>
            <a:pPr lvl="0">
              <a:defRPr sz="1800"/>
            </a:pPr>
            <a:r>
              <a:rPr sz="4400"/>
              <a:t>Support</a:t>
            </a:r>
          </a:p>
        </p:txBody>
      </p:sp>
      <p:sp>
        <p:nvSpPr>
          <p:cNvPr id="843" name="Shape 843"/>
          <p:cNvSpPr>
            <a:spLocks noGrp="1"/>
          </p:cNvSpPr>
          <p:nvPr>
            <p:ph type="body" idx="1"/>
          </p:nvPr>
        </p:nvSpPr>
        <p:spPr>
          <a:xfrm>
            <a:off x="457200" y="1417639"/>
            <a:ext cx="8229600" cy="5034686"/>
          </a:xfrm>
          <a:prstGeom prst="rect">
            <a:avLst/>
          </a:prstGeom>
        </p:spPr>
        <p:txBody>
          <a:bodyPr/>
          <a:lstStyle/>
          <a:p>
            <a:pPr marL="0" lvl="1" indent="457200">
              <a:lnSpc>
                <a:spcPct val="80000"/>
              </a:lnSpc>
              <a:spcBef>
                <a:spcPts val="500"/>
              </a:spcBef>
              <a:buSzTx/>
              <a:buNone/>
              <a:defRPr sz="1800"/>
            </a:pPr>
            <a:r>
              <a:rPr sz="2100" dirty="0"/>
              <a:t>Some of the companies encouraging IEEE 802.3 to develop </a:t>
            </a:r>
            <a:r>
              <a:rPr sz="2100" dirty="0" smtClean="0"/>
              <a:t>GEPOF:</a:t>
            </a:r>
            <a:endParaRPr sz="2100" dirty="0"/>
          </a:p>
          <a:p>
            <a:pPr marL="0" lvl="1" indent="457200">
              <a:lnSpc>
                <a:spcPct val="80000"/>
              </a:lnSpc>
              <a:spcBef>
                <a:spcPts val="500"/>
              </a:spcBef>
              <a:buSzTx/>
              <a:buNone/>
              <a:defRPr sz="1800"/>
            </a:pPr>
            <a:endParaRPr sz="2100" dirty="0"/>
          </a:p>
          <a:p>
            <a:pPr marL="0" lvl="1" indent="457200">
              <a:lnSpc>
                <a:spcPct val="80000"/>
              </a:lnSpc>
              <a:spcBef>
                <a:spcPts val="500"/>
              </a:spcBef>
              <a:buSzTx/>
              <a:buNone/>
              <a:defRPr sz="1800"/>
            </a:pPr>
            <a:r>
              <a:rPr sz="2100" i="1" dirty="0"/>
              <a:t>Automotive</a:t>
            </a:r>
          </a:p>
          <a:p>
            <a:pPr marL="0" lvl="1" indent="457200">
              <a:lnSpc>
                <a:spcPct val="80000"/>
              </a:lnSpc>
              <a:spcBef>
                <a:spcPts val="500"/>
              </a:spcBef>
              <a:buSzTx/>
              <a:buNone/>
              <a:defRPr sz="1800"/>
            </a:pPr>
            <a:r>
              <a:rPr sz="2100" dirty="0"/>
              <a:t>	</a:t>
            </a:r>
            <a:endParaRPr lang="es-ES_tradnl" sz="2100" dirty="0" smtClean="0"/>
          </a:p>
          <a:p>
            <a:pPr marL="0" lvl="1" indent="457200">
              <a:lnSpc>
                <a:spcPct val="80000"/>
              </a:lnSpc>
              <a:spcBef>
                <a:spcPts val="500"/>
              </a:spcBef>
              <a:buSzTx/>
              <a:buNone/>
              <a:defRPr sz="1800"/>
            </a:pPr>
            <a:endParaRPr lang="es-ES_tradnl" sz="2100" dirty="0"/>
          </a:p>
          <a:p>
            <a:pPr marL="0" lvl="1" indent="457200">
              <a:lnSpc>
                <a:spcPct val="80000"/>
              </a:lnSpc>
              <a:spcBef>
                <a:spcPts val="500"/>
              </a:spcBef>
              <a:buSzTx/>
              <a:buNone/>
              <a:defRPr sz="1800"/>
            </a:pPr>
            <a:endParaRPr sz="2100" dirty="0"/>
          </a:p>
        </p:txBody>
      </p:sp>
      <p:sp>
        <p:nvSpPr>
          <p:cNvPr id="844" name="Shape 84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71</a:t>
            </a:fld>
            <a:endParaRPr sz="1200"/>
          </a:p>
        </p:txBody>
      </p:sp>
      <p:pic>
        <p:nvPicPr>
          <p:cNvPr id="2" name="Imagen 1"/>
          <p:cNvPicPr>
            <a:picLocks noChangeAspect="1"/>
          </p:cNvPicPr>
          <p:nvPr/>
        </p:nvPicPr>
        <p:blipFill>
          <a:blip r:embed="rId2"/>
          <a:stretch>
            <a:fillRect/>
          </a:stretch>
        </p:blipFill>
        <p:spPr>
          <a:xfrm>
            <a:off x="6570812" y="2345721"/>
            <a:ext cx="1521816" cy="1488295"/>
          </a:xfrm>
          <a:prstGeom prst="rect">
            <a:avLst/>
          </a:prstGeom>
        </p:spPr>
      </p:pic>
      <p:pic>
        <p:nvPicPr>
          <p:cNvPr id="3" name="Imagen 2"/>
          <p:cNvPicPr>
            <a:picLocks noChangeAspect="1"/>
          </p:cNvPicPr>
          <p:nvPr/>
        </p:nvPicPr>
        <p:blipFill>
          <a:blip r:embed="rId3"/>
          <a:stretch>
            <a:fillRect/>
          </a:stretch>
        </p:blipFill>
        <p:spPr>
          <a:xfrm>
            <a:off x="1241631" y="2453272"/>
            <a:ext cx="2068109" cy="1406619"/>
          </a:xfrm>
          <a:prstGeom prst="rect">
            <a:avLst/>
          </a:prstGeom>
        </p:spPr>
      </p:pic>
      <p:pic>
        <p:nvPicPr>
          <p:cNvPr id="4" name="Imagen 3"/>
          <p:cNvPicPr>
            <a:picLocks noChangeAspect="1"/>
          </p:cNvPicPr>
          <p:nvPr/>
        </p:nvPicPr>
        <p:blipFill>
          <a:blip r:embed="rId4"/>
          <a:stretch>
            <a:fillRect/>
          </a:stretch>
        </p:blipFill>
        <p:spPr>
          <a:xfrm>
            <a:off x="201144" y="5871614"/>
            <a:ext cx="1540639" cy="316825"/>
          </a:xfrm>
          <a:prstGeom prst="rect">
            <a:avLst/>
          </a:prstGeom>
        </p:spPr>
      </p:pic>
      <p:pic>
        <p:nvPicPr>
          <p:cNvPr id="5" name="Imagen 4"/>
          <p:cNvPicPr>
            <a:picLocks noChangeAspect="1"/>
          </p:cNvPicPr>
          <p:nvPr/>
        </p:nvPicPr>
        <p:blipFill>
          <a:blip r:embed="rId5"/>
          <a:stretch>
            <a:fillRect/>
          </a:stretch>
        </p:blipFill>
        <p:spPr>
          <a:xfrm>
            <a:off x="1709105" y="5871614"/>
            <a:ext cx="1844150" cy="425573"/>
          </a:xfrm>
          <a:prstGeom prst="rect">
            <a:avLst/>
          </a:prstGeom>
        </p:spPr>
      </p:pic>
      <p:pic>
        <p:nvPicPr>
          <p:cNvPr id="6" name="Imagen 5"/>
          <p:cNvPicPr>
            <a:picLocks noChangeAspect="1"/>
          </p:cNvPicPr>
          <p:nvPr/>
        </p:nvPicPr>
        <p:blipFill>
          <a:blip r:embed="rId6"/>
          <a:stretch>
            <a:fillRect/>
          </a:stretch>
        </p:blipFill>
        <p:spPr>
          <a:xfrm>
            <a:off x="3764586" y="2345721"/>
            <a:ext cx="2047659" cy="1514170"/>
          </a:xfrm>
          <a:prstGeom prst="rect">
            <a:avLst/>
          </a:prstGeom>
        </p:spPr>
      </p:pic>
      <p:pic>
        <p:nvPicPr>
          <p:cNvPr id="7" name="Imagen 6"/>
          <p:cNvPicPr>
            <a:picLocks noChangeAspect="1"/>
          </p:cNvPicPr>
          <p:nvPr/>
        </p:nvPicPr>
        <p:blipFill>
          <a:blip r:embed="rId7"/>
          <a:stretch>
            <a:fillRect/>
          </a:stretch>
        </p:blipFill>
        <p:spPr>
          <a:xfrm>
            <a:off x="2631180" y="4156169"/>
            <a:ext cx="4048974" cy="1159611"/>
          </a:xfrm>
          <a:prstGeom prst="rect">
            <a:avLst/>
          </a:prstGeom>
        </p:spPr>
      </p:pic>
      <p:pic>
        <p:nvPicPr>
          <p:cNvPr id="22" name="Imagen 21"/>
          <p:cNvPicPr>
            <a:picLocks noChangeAspect="1"/>
          </p:cNvPicPr>
          <p:nvPr/>
        </p:nvPicPr>
        <p:blipFill>
          <a:blip r:embed="rId8"/>
          <a:stretch>
            <a:fillRect/>
          </a:stretch>
        </p:blipFill>
        <p:spPr>
          <a:xfrm>
            <a:off x="562493" y="4046609"/>
            <a:ext cx="1616451" cy="1616451"/>
          </a:xfrm>
          <a:prstGeom prst="rect">
            <a:avLst/>
          </a:prstGeom>
        </p:spPr>
      </p:pic>
      <p:pic>
        <p:nvPicPr>
          <p:cNvPr id="23" name="Imagen 22"/>
          <p:cNvPicPr>
            <a:picLocks noChangeAspect="1"/>
          </p:cNvPicPr>
          <p:nvPr/>
        </p:nvPicPr>
        <p:blipFill>
          <a:blip r:embed="rId9"/>
          <a:stretch>
            <a:fillRect/>
          </a:stretch>
        </p:blipFill>
        <p:spPr>
          <a:xfrm>
            <a:off x="3532517" y="5871613"/>
            <a:ext cx="2210323" cy="316825"/>
          </a:xfrm>
          <a:prstGeom prst="rect">
            <a:avLst/>
          </a:prstGeom>
        </p:spPr>
      </p:pic>
      <p:pic>
        <p:nvPicPr>
          <p:cNvPr id="25" name="Imagen 24"/>
          <p:cNvPicPr>
            <a:picLocks noChangeAspect="1"/>
          </p:cNvPicPr>
          <p:nvPr/>
        </p:nvPicPr>
        <p:blipFill>
          <a:blip r:embed="rId10"/>
          <a:stretch>
            <a:fillRect/>
          </a:stretch>
        </p:blipFill>
        <p:spPr>
          <a:xfrm>
            <a:off x="7061772" y="3859891"/>
            <a:ext cx="1625028" cy="1625028"/>
          </a:xfrm>
          <a:prstGeom prst="rect">
            <a:avLst/>
          </a:prstGeom>
        </p:spPr>
      </p:pic>
      <p:pic>
        <p:nvPicPr>
          <p:cNvPr id="15" name="Imagen 14"/>
          <p:cNvPicPr>
            <a:picLocks noChangeAspect="1"/>
          </p:cNvPicPr>
          <p:nvPr/>
        </p:nvPicPr>
        <p:blipFill>
          <a:blip r:embed="rId11"/>
          <a:stretch>
            <a:fillRect/>
          </a:stretch>
        </p:blipFill>
        <p:spPr>
          <a:xfrm>
            <a:off x="5781465" y="5846252"/>
            <a:ext cx="1264432" cy="499118"/>
          </a:xfrm>
          <a:prstGeom prst="rect">
            <a:avLst/>
          </a:prstGeom>
        </p:spPr>
      </p:pic>
      <p:pic>
        <p:nvPicPr>
          <p:cNvPr id="9" name="Imagen 8"/>
          <p:cNvPicPr>
            <a:picLocks noChangeAspect="1"/>
          </p:cNvPicPr>
          <p:nvPr/>
        </p:nvPicPr>
        <p:blipFill>
          <a:blip r:embed="rId12"/>
          <a:stretch>
            <a:fillRect/>
          </a:stretch>
        </p:blipFill>
        <p:spPr>
          <a:xfrm>
            <a:off x="7077647" y="5916427"/>
            <a:ext cx="2044700" cy="330200"/>
          </a:xfrm>
          <a:prstGeom prst="rect">
            <a:avLst/>
          </a:prstGeom>
        </p:spPr>
      </p:pic>
    </p:spTree>
    <p:extLst>
      <p:ext uri="{BB962C8B-B14F-4D97-AF65-F5344CB8AC3E}">
        <p14:creationId xmlns:p14="http://schemas.microsoft.com/office/powerpoint/2010/main" val="300397886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Shape 842"/>
          <p:cNvSpPr>
            <a:spLocks noGrp="1"/>
          </p:cNvSpPr>
          <p:nvPr>
            <p:ph type="title"/>
          </p:nvPr>
        </p:nvSpPr>
        <p:spPr>
          <a:xfrm>
            <a:off x="457200" y="274638"/>
            <a:ext cx="8229600" cy="1143001"/>
          </a:xfrm>
          <a:prstGeom prst="rect">
            <a:avLst/>
          </a:prstGeom>
        </p:spPr>
        <p:txBody>
          <a:bodyPr/>
          <a:lstStyle/>
          <a:p>
            <a:pPr lvl="0">
              <a:defRPr sz="1800"/>
            </a:pPr>
            <a:r>
              <a:rPr sz="4400"/>
              <a:t>Support</a:t>
            </a:r>
          </a:p>
        </p:txBody>
      </p:sp>
      <p:sp>
        <p:nvSpPr>
          <p:cNvPr id="843" name="Shape 843"/>
          <p:cNvSpPr>
            <a:spLocks noGrp="1"/>
          </p:cNvSpPr>
          <p:nvPr>
            <p:ph type="body" idx="1"/>
          </p:nvPr>
        </p:nvSpPr>
        <p:spPr>
          <a:xfrm>
            <a:off x="457200" y="1417639"/>
            <a:ext cx="8229600" cy="5034686"/>
          </a:xfrm>
          <a:prstGeom prst="rect">
            <a:avLst/>
          </a:prstGeom>
        </p:spPr>
        <p:txBody>
          <a:bodyPr/>
          <a:lstStyle/>
          <a:p>
            <a:pPr marL="0" lvl="1" indent="457200">
              <a:lnSpc>
                <a:spcPct val="80000"/>
              </a:lnSpc>
              <a:spcBef>
                <a:spcPts val="500"/>
              </a:spcBef>
              <a:buSzTx/>
              <a:buNone/>
              <a:defRPr sz="1800"/>
            </a:pPr>
            <a:r>
              <a:rPr sz="2100" dirty="0"/>
              <a:t>Some of the companies encouraging IEEE 802.3 to develop </a:t>
            </a:r>
            <a:r>
              <a:rPr sz="2100" dirty="0" smtClean="0"/>
              <a:t>GEPOF:</a:t>
            </a:r>
            <a:endParaRPr sz="2100" dirty="0"/>
          </a:p>
          <a:p>
            <a:pPr marL="0" lvl="1" indent="457200">
              <a:lnSpc>
                <a:spcPct val="80000"/>
              </a:lnSpc>
              <a:spcBef>
                <a:spcPts val="500"/>
              </a:spcBef>
              <a:buSzTx/>
              <a:buNone/>
              <a:defRPr sz="1800"/>
            </a:pPr>
            <a:endParaRPr sz="2100" dirty="0"/>
          </a:p>
          <a:p>
            <a:pPr marL="0" lvl="1" indent="457200">
              <a:lnSpc>
                <a:spcPct val="80000"/>
              </a:lnSpc>
              <a:spcBef>
                <a:spcPts val="500"/>
              </a:spcBef>
              <a:buSzTx/>
              <a:buNone/>
              <a:defRPr sz="1800"/>
            </a:pPr>
            <a:r>
              <a:rPr sz="2100" i="1" dirty="0" smtClean="0"/>
              <a:t>Industrial </a:t>
            </a:r>
            <a:r>
              <a:rPr sz="2100" i="1" dirty="0"/>
              <a:t>and </a:t>
            </a:r>
            <a:r>
              <a:rPr sz="2100" i="1" dirty="0" smtClean="0"/>
              <a:t>others</a:t>
            </a:r>
            <a:endParaRPr sz="2100" i="1" dirty="0"/>
          </a:p>
        </p:txBody>
      </p:sp>
      <p:sp>
        <p:nvSpPr>
          <p:cNvPr id="844" name="Shape 84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72</a:t>
            </a:fld>
            <a:endParaRPr sz="1200"/>
          </a:p>
        </p:txBody>
      </p:sp>
      <p:pic>
        <p:nvPicPr>
          <p:cNvPr id="16" name="Imagen 15"/>
          <p:cNvPicPr>
            <a:picLocks noChangeAspect="1"/>
          </p:cNvPicPr>
          <p:nvPr/>
        </p:nvPicPr>
        <p:blipFill>
          <a:blip r:embed="rId2"/>
          <a:stretch>
            <a:fillRect/>
          </a:stretch>
        </p:blipFill>
        <p:spPr>
          <a:xfrm>
            <a:off x="4543946" y="2585549"/>
            <a:ext cx="2339381" cy="658124"/>
          </a:xfrm>
          <a:prstGeom prst="rect">
            <a:avLst/>
          </a:prstGeom>
        </p:spPr>
      </p:pic>
      <p:pic>
        <p:nvPicPr>
          <p:cNvPr id="17" name="Imagen 16"/>
          <p:cNvPicPr>
            <a:picLocks noChangeAspect="1"/>
          </p:cNvPicPr>
          <p:nvPr/>
        </p:nvPicPr>
        <p:blipFill>
          <a:blip r:embed="rId3"/>
          <a:stretch>
            <a:fillRect/>
          </a:stretch>
        </p:blipFill>
        <p:spPr>
          <a:xfrm>
            <a:off x="7305064" y="2585549"/>
            <a:ext cx="1575128" cy="621761"/>
          </a:xfrm>
          <a:prstGeom prst="rect">
            <a:avLst/>
          </a:prstGeom>
        </p:spPr>
      </p:pic>
      <p:pic>
        <p:nvPicPr>
          <p:cNvPr id="19" name="Imagen 18"/>
          <p:cNvPicPr>
            <a:picLocks noChangeAspect="1"/>
          </p:cNvPicPr>
          <p:nvPr/>
        </p:nvPicPr>
        <p:blipFill>
          <a:blip r:embed="rId4"/>
          <a:stretch>
            <a:fillRect/>
          </a:stretch>
        </p:blipFill>
        <p:spPr>
          <a:xfrm>
            <a:off x="457200" y="5498615"/>
            <a:ext cx="2665648" cy="725304"/>
          </a:xfrm>
          <a:prstGeom prst="rect">
            <a:avLst/>
          </a:prstGeom>
        </p:spPr>
      </p:pic>
      <p:pic>
        <p:nvPicPr>
          <p:cNvPr id="20" name="Imagen 19"/>
          <p:cNvPicPr>
            <a:picLocks noChangeAspect="1"/>
          </p:cNvPicPr>
          <p:nvPr/>
        </p:nvPicPr>
        <p:blipFill>
          <a:blip r:embed="rId5"/>
          <a:stretch>
            <a:fillRect/>
          </a:stretch>
        </p:blipFill>
        <p:spPr>
          <a:xfrm>
            <a:off x="457200" y="2997860"/>
            <a:ext cx="2511930" cy="1168162"/>
          </a:xfrm>
          <a:prstGeom prst="rect">
            <a:avLst/>
          </a:prstGeom>
        </p:spPr>
      </p:pic>
      <p:pic>
        <p:nvPicPr>
          <p:cNvPr id="21" name="Imagen 20"/>
          <p:cNvPicPr>
            <a:picLocks noChangeAspect="1"/>
          </p:cNvPicPr>
          <p:nvPr/>
        </p:nvPicPr>
        <p:blipFill>
          <a:blip r:embed="rId6"/>
          <a:stretch>
            <a:fillRect/>
          </a:stretch>
        </p:blipFill>
        <p:spPr>
          <a:xfrm>
            <a:off x="3169514" y="3406625"/>
            <a:ext cx="2234846" cy="798159"/>
          </a:xfrm>
          <a:prstGeom prst="rect">
            <a:avLst/>
          </a:prstGeom>
        </p:spPr>
      </p:pic>
      <p:pic>
        <p:nvPicPr>
          <p:cNvPr id="26" name="image23.png"/>
          <p:cNvPicPr/>
          <p:nvPr/>
        </p:nvPicPr>
        <p:blipFill>
          <a:blip r:embed="rId7">
            <a:extLst/>
          </a:blip>
          <a:stretch>
            <a:fillRect/>
          </a:stretch>
        </p:blipFill>
        <p:spPr>
          <a:xfrm>
            <a:off x="699891" y="3871597"/>
            <a:ext cx="2072952" cy="634682"/>
          </a:xfrm>
          <a:prstGeom prst="rect">
            <a:avLst/>
          </a:prstGeom>
          <a:ln w="12700">
            <a:miter lim="400000"/>
          </a:ln>
        </p:spPr>
      </p:pic>
      <p:pic>
        <p:nvPicPr>
          <p:cNvPr id="27" name="image24.png"/>
          <p:cNvPicPr/>
          <p:nvPr/>
        </p:nvPicPr>
        <p:blipFill>
          <a:blip r:embed="rId8">
            <a:extLst/>
          </a:blip>
          <a:stretch>
            <a:fillRect/>
          </a:stretch>
        </p:blipFill>
        <p:spPr>
          <a:xfrm>
            <a:off x="597257" y="4765429"/>
            <a:ext cx="2572257" cy="733186"/>
          </a:xfrm>
          <a:prstGeom prst="rect">
            <a:avLst/>
          </a:prstGeom>
          <a:ln w="12700">
            <a:miter lim="400000"/>
          </a:ln>
        </p:spPr>
      </p:pic>
      <p:pic>
        <p:nvPicPr>
          <p:cNvPr id="28" name="image25.png"/>
          <p:cNvPicPr/>
          <p:nvPr/>
        </p:nvPicPr>
        <p:blipFill>
          <a:blip r:embed="rId9">
            <a:extLst/>
          </a:blip>
          <a:stretch>
            <a:fillRect/>
          </a:stretch>
        </p:blipFill>
        <p:spPr>
          <a:xfrm>
            <a:off x="6059478" y="3406625"/>
            <a:ext cx="2491172" cy="552557"/>
          </a:xfrm>
          <a:prstGeom prst="rect">
            <a:avLst/>
          </a:prstGeom>
          <a:ln w="12700">
            <a:miter lim="400000"/>
          </a:ln>
        </p:spPr>
      </p:pic>
      <p:pic>
        <p:nvPicPr>
          <p:cNvPr id="29" name="image26.png"/>
          <p:cNvPicPr/>
          <p:nvPr/>
        </p:nvPicPr>
        <p:blipFill>
          <a:blip r:embed="rId10">
            <a:extLst/>
          </a:blip>
          <a:stretch>
            <a:fillRect/>
          </a:stretch>
        </p:blipFill>
        <p:spPr>
          <a:xfrm>
            <a:off x="6607550" y="4327975"/>
            <a:ext cx="1943100" cy="266701"/>
          </a:xfrm>
          <a:prstGeom prst="rect">
            <a:avLst/>
          </a:prstGeom>
          <a:ln w="12700">
            <a:miter lim="400000"/>
          </a:ln>
        </p:spPr>
      </p:pic>
      <p:pic>
        <p:nvPicPr>
          <p:cNvPr id="30" name="image27.png"/>
          <p:cNvPicPr/>
          <p:nvPr/>
        </p:nvPicPr>
        <p:blipFill>
          <a:blip r:embed="rId11">
            <a:extLst/>
          </a:blip>
          <a:stretch>
            <a:fillRect/>
          </a:stretch>
        </p:blipFill>
        <p:spPr>
          <a:xfrm>
            <a:off x="3363477" y="4270195"/>
            <a:ext cx="1060306" cy="767486"/>
          </a:xfrm>
          <a:prstGeom prst="rect">
            <a:avLst/>
          </a:prstGeom>
          <a:ln w="12700">
            <a:miter lim="400000"/>
          </a:ln>
        </p:spPr>
      </p:pic>
      <p:pic>
        <p:nvPicPr>
          <p:cNvPr id="31" name="image28.png"/>
          <p:cNvPicPr/>
          <p:nvPr/>
        </p:nvPicPr>
        <p:blipFill>
          <a:blip r:embed="rId12">
            <a:extLst/>
          </a:blip>
          <a:stretch>
            <a:fillRect/>
          </a:stretch>
        </p:blipFill>
        <p:spPr>
          <a:xfrm>
            <a:off x="6004945" y="4885696"/>
            <a:ext cx="2875247" cy="584307"/>
          </a:xfrm>
          <a:prstGeom prst="rect">
            <a:avLst/>
          </a:prstGeom>
          <a:ln w="12700">
            <a:miter lim="400000"/>
          </a:ln>
        </p:spPr>
      </p:pic>
      <p:pic>
        <p:nvPicPr>
          <p:cNvPr id="15" name="Imagen 14"/>
          <p:cNvPicPr>
            <a:picLocks noChangeAspect="1"/>
          </p:cNvPicPr>
          <p:nvPr/>
        </p:nvPicPr>
        <p:blipFill>
          <a:blip r:embed="rId13"/>
          <a:stretch>
            <a:fillRect/>
          </a:stretch>
        </p:blipFill>
        <p:spPr>
          <a:xfrm>
            <a:off x="1066800" y="2585549"/>
            <a:ext cx="3356983" cy="793733"/>
          </a:xfrm>
          <a:prstGeom prst="rect">
            <a:avLst/>
          </a:prstGeom>
        </p:spPr>
      </p:pic>
      <p:pic>
        <p:nvPicPr>
          <p:cNvPr id="24" name="Imagen 23"/>
          <p:cNvPicPr>
            <a:picLocks noChangeAspect="1"/>
          </p:cNvPicPr>
          <p:nvPr/>
        </p:nvPicPr>
        <p:blipFill>
          <a:blip r:embed="rId14"/>
          <a:stretch>
            <a:fillRect/>
          </a:stretch>
        </p:blipFill>
        <p:spPr>
          <a:xfrm>
            <a:off x="5404360" y="5694652"/>
            <a:ext cx="3434223" cy="529267"/>
          </a:xfrm>
          <a:prstGeom prst="rect">
            <a:avLst/>
          </a:prstGeom>
        </p:spPr>
      </p:pic>
      <p:pic>
        <p:nvPicPr>
          <p:cNvPr id="25" name="Imagen 24"/>
          <p:cNvPicPr>
            <a:picLocks noChangeAspect="1"/>
          </p:cNvPicPr>
          <p:nvPr/>
        </p:nvPicPr>
        <p:blipFill>
          <a:blip r:embed="rId15"/>
          <a:stretch>
            <a:fillRect/>
          </a:stretch>
        </p:blipFill>
        <p:spPr>
          <a:xfrm>
            <a:off x="3417993" y="5023620"/>
            <a:ext cx="1853523" cy="800199"/>
          </a:xfrm>
          <a:prstGeom prst="rect">
            <a:avLst/>
          </a:prstGeom>
        </p:spPr>
      </p:pic>
      <p:pic>
        <p:nvPicPr>
          <p:cNvPr id="832" name="Imagen 831"/>
          <p:cNvPicPr>
            <a:picLocks noChangeAspect="1"/>
          </p:cNvPicPr>
          <p:nvPr/>
        </p:nvPicPr>
        <p:blipFill>
          <a:blip r:embed="rId16"/>
          <a:stretch>
            <a:fillRect/>
          </a:stretch>
        </p:blipFill>
        <p:spPr>
          <a:xfrm>
            <a:off x="4745296" y="4251056"/>
            <a:ext cx="1259649" cy="1259649"/>
          </a:xfrm>
          <a:prstGeom prst="rect">
            <a:avLst/>
          </a:prstGeom>
        </p:spPr>
      </p:pic>
      <p:pic>
        <p:nvPicPr>
          <p:cNvPr id="36" name="image21.png"/>
          <p:cNvPicPr/>
          <p:nvPr/>
        </p:nvPicPr>
        <p:blipFill>
          <a:blip r:embed="rId17">
            <a:extLst/>
          </a:blip>
          <a:srcRect l="30902" r="29185"/>
          <a:stretch>
            <a:fillRect/>
          </a:stretch>
        </p:blipFill>
        <p:spPr>
          <a:xfrm>
            <a:off x="3417993" y="5752174"/>
            <a:ext cx="885194" cy="831506"/>
          </a:xfrm>
          <a:prstGeom prst="rect">
            <a:avLst/>
          </a:prstGeom>
          <a:ln w="12700">
            <a:miter lim="400000"/>
          </a:ln>
        </p:spPr>
      </p:pic>
    </p:spTree>
    <p:extLst>
      <p:ext uri="{BB962C8B-B14F-4D97-AF65-F5344CB8AC3E}">
        <p14:creationId xmlns:p14="http://schemas.microsoft.com/office/powerpoint/2010/main" val="300397886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Shape 846"/>
          <p:cNvSpPr>
            <a:spLocks noGrp="1"/>
          </p:cNvSpPr>
          <p:nvPr>
            <p:ph type="title"/>
          </p:nvPr>
        </p:nvSpPr>
        <p:spPr>
          <a:xfrm>
            <a:off x="457200" y="274638"/>
            <a:ext cx="8229600" cy="1143001"/>
          </a:xfrm>
          <a:prstGeom prst="rect">
            <a:avLst/>
          </a:prstGeom>
        </p:spPr>
        <p:txBody>
          <a:bodyPr/>
          <a:lstStyle/>
          <a:p>
            <a:pPr lvl="0">
              <a:defRPr sz="1800"/>
            </a:pPr>
            <a:r>
              <a:rPr lang="en-GB" sz="4400" dirty="0" smtClean="0"/>
              <a:t>Quotes</a:t>
            </a:r>
            <a:endParaRPr lang="en-GB" sz="4400" dirty="0"/>
          </a:p>
        </p:txBody>
      </p:sp>
      <p:sp>
        <p:nvSpPr>
          <p:cNvPr id="847" name="Shape 847"/>
          <p:cNvSpPr>
            <a:spLocks noGrp="1"/>
          </p:cNvSpPr>
          <p:nvPr>
            <p:ph type="body" idx="1"/>
          </p:nvPr>
        </p:nvSpPr>
        <p:spPr>
          <a:xfrm>
            <a:off x="457200" y="1600200"/>
            <a:ext cx="8229600" cy="4525963"/>
          </a:xfrm>
          <a:prstGeom prst="rect">
            <a:avLst/>
          </a:prstGeom>
        </p:spPr>
        <p:txBody>
          <a:bodyPr>
            <a:normAutofit/>
          </a:bodyPr>
          <a:lstStyle/>
          <a:p>
            <a:pPr lvl="0">
              <a:defRPr sz="1800"/>
            </a:pPr>
            <a:r>
              <a:rPr lang="en-GB" sz="1800" b="1" i="1" dirty="0"/>
              <a:t>"The in-vehicle gigabit network will definitely be essential in the near future. Automobiles are vulnerable to noise, which is difficult to solve even with electric cables, especially in the Gigabit Ethernet. Thus, it is better to prepare a backup solution and I look forward to optical network standardization. However, cost reduction is a key factor for practical use in the automotive market; therefore, I hope everything goes well."  </a:t>
            </a:r>
            <a:r>
              <a:rPr lang="en-GB" sz="1800" dirty="0"/>
              <a:t>Hideki </a:t>
            </a:r>
            <a:r>
              <a:rPr lang="en-GB" sz="1800" dirty="0" err="1"/>
              <a:t>Goto</a:t>
            </a:r>
            <a:r>
              <a:rPr lang="en-GB" sz="1800" dirty="0"/>
              <a:t> - Group Manager, Toyota Motor </a:t>
            </a:r>
            <a:r>
              <a:rPr lang="en-GB" sz="1800" dirty="0" smtClean="0"/>
              <a:t>Corporation</a:t>
            </a:r>
          </a:p>
          <a:p>
            <a:pPr lvl="0">
              <a:defRPr sz="1800"/>
            </a:pPr>
            <a:endParaRPr lang="en-GB" sz="1800" dirty="0"/>
          </a:p>
          <a:p>
            <a:pPr lvl="0">
              <a:defRPr sz="1800"/>
            </a:pPr>
            <a:r>
              <a:rPr lang="en-GB" b="1" i="1" dirty="0"/>
              <a:t>"Gigabit over POF utilises proven Physical Layer components and harness assembly procedures that are well understood by the automotive industry. For this reason, JLR believe, that such a standardised technology could offer a potentially fast time to market for certain use cases of gigabit Ethernet within the vehicle cabin.” </a:t>
            </a:r>
            <a:r>
              <a:rPr lang="en-GB" dirty="0" smtClean="0"/>
              <a:t> John Leslie  - Communication Systems Technical Specialist, Jaguar Land Rover Limited</a:t>
            </a:r>
            <a:endParaRPr lang="en-GB" sz="1800" dirty="0" smtClean="0"/>
          </a:p>
          <a:p>
            <a:pPr lvl="0">
              <a:defRPr sz="1800"/>
            </a:pPr>
            <a:endParaRPr lang="en-GB" sz="1800" dirty="0"/>
          </a:p>
          <a:p>
            <a:pPr lvl="0">
              <a:defRPr sz="1800"/>
            </a:pPr>
            <a:endParaRPr lang="en-GB" sz="3200" dirty="0"/>
          </a:p>
        </p:txBody>
      </p:sp>
      <p:sp>
        <p:nvSpPr>
          <p:cNvPr id="848" name="Shape 84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pPr>
            <a:fld id="{86CB4B4D-7CA3-9044-876B-883B54F8677D}" type="slidenum">
              <a:rPr sz="1200"/>
              <a:t>73</a:t>
            </a:fld>
            <a:endParaRPr sz="120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Quotes</a:t>
            </a:r>
            <a:endParaRPr lang="en-GB" dirty="0"/>
          </a:p>
        </p:txBody>
      </p:sp>
      <p:sp>
        <p:nvSpPr>
          <p:cNvPr id="3" name="Marcador de texto 2"/>
          <p:cNvSpPr>
            <a:spLocks noGrp="1"/>
          </p:cNvSpPr>
          <p:nvPr>
            <p:ph type="body" idx="1"/>
          </p:nvPr>
        </p:nvSpPr>
        <p:spPr>
          <a:xfrm>
            <a:off x="457200" y="1600200"/>
            <a:ext cx="8229600" cy="4690169"/>
          </a:xfrm>
        </p:spPr>
        <p:txBody>
          <a:bodyPr>
            <a:normAutofit fontScale="92500" lnSpcReduction="10000"/>
          </a:bodyPr>
          <a:lstStyle/>
          <a:p>
            <a:pPr lvl="0"/>
            <a:r>
              <a:rPr lang="en-GB" sz="1800" b="1" i="1" dirty="0"/>
              <a:t>“… the only way to match expectations between the broadband speed we sell and what the customer perceives it´s the cable. I think </a:t>
            </a:r>
            <a:r>
              <a:rPr lang="en-GB" sz="1800" b="1" i="1" dirty="0" smtClean="0"/>
              <a:t>POF is a great </a:t>
            </a:r>
            <a:r>
              <a:rPr lang="en-GB" sz="1800" b="1" i="1" dirty="0"/>
              <a:t>cable </a:t>
            </a:r>
            <a:r>
              <a:rPr lang="en-GB" sz="1800" b="1" i="1" dirty="0" smtClean="0"/>
              <a:t>solution.</a:t>
            </a:r>
            <a:r>
              <a:rPr lang="en-GB" sz="1800" b="1" i="1" dirty="0"/>
              <a:t>” </a:t>
            </a:r>
            <a:r>
              <a:rPr lang="en-GB" sz="1800" dirty="0"/>
              <a:t>Mario Diaz - Director for Home </a:t>
            </a:r>
            <a:r>
              <a:rPr lang="en-GB" sz="1800" dirty="0" err="1"/>
              <a:t>Fiber</a:t>
            </a:r>
            <a:r>
              <a:rPr lang="en-GB" sz="1800" dirty="0"/>
              <a:t> and broadband Offering, </a:t>
            </a:r>
            <a:r>
              <a:rPr lang="en-GB" sz="1800" dirty="0" err="1"/>
              <a:t>Telefonica</a:t>
            </a:r>
            <a:endParaRPr lang="en-GB" sz="1800" dirty="0"/>
          </a:p>
          <a:p>
            <a:endParaRPr lang="en-GB" sz="1800" b="1" i="1" dirty="0" smtClean="0"/>
          </a:p>
          <a:p>
            <a:r>
              <a:rPr lang="en-GB" sz="1800" b="1" i="1" dirty="0" smtClean="0"/>
              <a:t>“</a:t>
            </a:r>
            <a:r>
              <a:rPr lang="en-GB" sz="1800" b="1" i="1" dirty="0"/>
              <a:t>Vodafone, sees that POF is an easy way to "match expectations” between the broadband speed that we sell and what the customer perceives, potentially avoiding many problems with </a:t>
            </a:r>
            <a:r>
              <a:rPr lang="en-GB" sz="1800" b="1" i="1" dirty="0" err="1"/>
              <a:t>Wifi</a:t>
            </a:r>
            <a:r>
              <a:rPr lang="en-GB" sz="1800" b="1" i="1" dirty="0"/>
              <a:t> connections (and other problems in home networking) in a cost-effective way.” </a:t>
            </a:r>
            <a:r>
              <a:rPr lang="en-GB" sz="1800" dirty="0"/>
              <a:t>Juan Manuel Sánchez – Managing Director Vodafone Spain</a:t>
            </a:r>
          </a:p>
          <a:p>
            <a:pPr lvl="0"/>
            <a:endParaRPr lang="en-GB" sz="1800" b="1" i="1" dirty="0" smtClean="0"/>
          </a:p>
          <a:p>
            <a:pPr lvl="0"/>
            <a:r>
              <a:rPr lang="en-GB" sz="1800" b="1" i="1" dirty="0" smtClean="0"/>
              <a:t>‘</a:t>
            </a:r>
            <a:r>
              <a:rPr lang="en-GB" sz="1800" b="1" i="1" dirty="0"/>
              <a:t>‘In this market, engineers are already using FPGAs to run high speed links with their own protocols for a variety of industrial networking applications over POF.  (…) In the telecommunications world companies such as Orange, Telecom Italia, and Swisscom for example have completed trials validating the business case for POF but to move the solution forward they need a GigE solution as GigE is now the technical base line. (…) It would be a cleaner solution if that usage were to a published standard ensuring interoperability and a level commercial playing field and benefiting from the robustness that an IEEE standard provides.’</a:t>
            </a:r>
            <a:r>
              <a:rPr lang="en-GB" sz="1800" dirty="0"/>
              <a:t>’ - Michael O’Gorman VP Marketing </a:t>
            </a:r>
            <a:r>
              <a:rPr lang="en-GB" sz="1800" dirty="0" err="1" smtClean="0"/>
              <a:t>Firecomms</a:t>
            </a:r>
            <a:endParaRPr lang="en-GB" sz="1800" dirty="0" smtClean="0"/>
          </a:p>
          <a:p>
            <a:pPr lvl="0"/>
            <a:endParaRPr lang="en-GB" dirty="0"/>
          </a:p>
          <a:p>
            <a:pPr lvl="0"/>
            <a:endParaRPr lang="en-GB" dirty="0" smtClean="0"/>
          </a:p>
          <a:p>
            <a:pPr lvl="0"/>
            <a:endParaRPr lang="en-GB" dirty="0"/>
          </a:p>
          <a:p>
            <a:endParaRPr lang="en-GB" dirty="0" smtClean="0"/>
          </a:p>
          <a:p>
            <a:endParaRPr lang="en-GB" dirty="0"/>
          </a:p>
          <a:p>
            <a:endParaRPr lang="en-GB" dirty="0"/>
          </a:p>
        </p:txBody>
      </p:sp>
    </p:spTree>
    <p:extLst>
      <p:ext uri="{BB962C8B-B14F-4D97-AF65-F5344CB8AC3E}">
        <p14:creationId xmlns:p14="http://schemas.microsoft.com/office/powerpoint/2010/main" val="157742664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 name="Shape 850"/>
          <p:cNvSpPr>
            <a:spLocks noGrp="1"/>
          </p:cNvSpPr>
          <p:nvPr>
            <p:ph type="title"/>
          </p:nvPr>
        </p:nvSpPr>
        <p:spPr>
          <a:prstGeom prst="rect">
            <a:avLst/>
          </a:prstGeom>
        </p:spPr>
        <p:txBody>
          <a:bodyPr/>
          <a:lstStyle/>
          <a:p>
            <a:pPr lvl="0">
              <a:defRPr sz="1800" b="0" cap="none"/>
            </a:pPr>
            <a:r>
              <a:rPr sz="4000" b="1" cap="all" dirty="0" smtClean="0"/>
              <a:t>QUESTIONS</a:t>
            </a:r>
            <a:endParaRPr sz="4000" b="1" cap="all" dirty="0"/>
          </a:p>
        </p:txBody>
      </p:sp>
      <p:sp>
        <p:nvSpPr>
          <p:cNvPr id="851" name="Shape 851"/>
          <p:cNvSpPr>
            <a:spLocks noGrp="1"/>
          </p:cNvSpPr>
          <p:nvPr>
            <p:ph type="body" idx="1"/>
          </p:nvPr>
        </p:nvSpPr>
        <p:spPr>
          <a:xfrm>
            <a:off x="722312" y="2906713"/>
            <a:ext cx="7772401" cy="1500188"/>
          </a:xfrm>
          <a:prstGeom prst="rect">
            <a:avLst/>
          </a:prstGeom>
        </p:spPr>
        <p:txBody>
          <a:bodyPr/>
          <a:lstStyle/>
          <a:p>
            <a:pPr lvl="0"/>
            <a:endParaRPr/>
          </a:p>
        </p:txBody>
      </p:sp>
      <p:sp>
        <p:nvSpPr>
          <p:cNvPr id="852" name="Shape 852"/>
          <p:cNvSpPr>
            <a:spLocks noGrp="1"/>
          </p:cNvSpPr>
          <p:nvPr>
            <p:ph type="sldNum" sz="quarter" idx="2"/>
          </p:nvPr>
        </p:nvSpPr>
        <p:spPr>
          <a:xfrm>
            <a:off x="6553200" y="6404292"/>
            <a:ext cx="2133600" cy="269241"/>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888888"/>
                </a:solidFill>
              </a:rPr>
              <a:t>75</a:t>
            </a:fld>
            <a:endParaRPr sz="1200">
              <a:solidFill>
                <a:srgbClr val="888888"/>
              </a:solidFill>
            </a:endParaRPr>
          </a:p>
        </p:txBody>
      </p:sp>
    </p:spTree>
    <p:extLst>
      <p:ext uri="{BB962C8B-B14F-4D97-AF65-F5344CB8AC3E}">
        <p14:creationId xmlns:p14="http://schemas.microsoft.com/office/powerpoint/2010/main" val="191360470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 name="Shape 850"/>
          <p:cNvSpPr>
            <a:spLocks noGrp="1"/>
          </p:cNvSpPr>
          <p:nvPr>
            <p:ph type="title"/>
          </p:nvPr>
        </p:nvSpPr>
        <p:spPr>
          <a:prstGeom prst="rect">
            <a:avLst/>
          </a:prstGeom>
        </p:spPr>
        <p:txBody>
          <a:bodyPr/>
          <a:lstStyle/>
          <a:p>
            <a:pPr lvl="0">
              <a:defRPr sz="1800" b="0" cap="none"/>
            </a:pPr>
            <a:r>
              <a:rPr lang="es-ES_tradnl" sz="4000" b="1" cap="all" dirty="0" smtClean="0"/>
              <a:t>BACKUP SLIDES</a:t>
            </a:r>
            <a:endParaRPr sz="4000" b="1" cap="all" dirty="0"/>
          </a:p>
        </p:txBody>
      </p:sp>
      <p:sp>
        <p:nvSpPr>
          <p:cNvPr id="851" name="Shape 851"/>
          <p:cNvSpPr>
            <a:spLocks noGrp="1"/>
          </p:cNvSpPr>
          <p:nvPr>
            <p:ph type="body" idx="1"/>
          </p:nvPr>
        </p:nvSpPr>
        <p:spPr>
          <a:xfrm>
            <a:off x="722312" y="2906713"/>
            <a:ext cx="7772401" cy="1500188"/>
          </a:xfrm>
          <a:prstGeom prst="rect">
            <a:avLst/>
          </a:prstGeom>
        </p:spPr>
        <p:txBody>
          <a:bodyPr/>
          <a:lstStyle/>
          <a:p>
            <a:pPr lvl="0"/>
            <a:r>
              <a:rPr lang="es-ES_tradnl" dirty="0" err="1" smtClean="0"/>
              <a:t>Optical</a:t>
            </a:r>
            <a:r>
              <a:rPr lang="es-ES_tradnl" dirty="0" smtClean="0"/>
              <a:t> </a:t>
            </a:r>
            <a:r>
              <a:rPr lang="es-ES_tradnl" dirty="0" err="1" smtClean="0"/>
              <a:t>model</a:t>
            </a:r>
            <a:r>
              <a:rPr lang="es-ES_tradnl" dirty="0" smtClean="0"/>
              <a:t> </a:t>
            </a:r>
            <a:r>
              <a:rPr lang="es-ES_tradnl" dirty="0" err="1" smtClean="0"/>
              <a:t>for</a:t>
            </a:r>
            <a:r>
              <a:rPr lang="es-ES_tradnl" dirty="0" smtClean="0"/>
              <a:t> SI-POF</a:t>
            </a:r>
            <a:endParaRPr dirty="0"/>
          </a:p>
        </p:txBody>
      </p:sp>
      <p:sp>
        <p:nvSpPr>
          <p:cNvPr id="852" name="Shape 852"/>
          <p:cNvSpPr>
            <a:spLocks noGrp="1"/>
          </p:cNvSpPr>
          <p:nvPr>
            <p:ph type="sldNum" sz="quarter" idx="2"/>
          </p:nvPr>
        </p:nvSpPr>
        <p:spPr>
          <a:xfrm>
            <a:off x="6553200" y="6404292"/>
            <a:ext cx="2133600" cy="269241"/>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888888"/>
                </a:solidFill>
              </a:rPr>
              <a:t>76</a:t>
            </a:fld>
            <a:endParaRPr sz="1200">
              <a:solidFill>
                <a:srgbClr val="888888"/>
              </a:solidFill>
            </a:endParaRPr>
          </a:p>
        </p:txBody>
      </p:sp>
    </p:spTree>
    <p:extLst>
      <p:ext uri="{BB962C8B-B14F-4D97-AF65-F5344CB8AC3E}">
        <p14:creationId xmlns:p14="http://schemas.microsoft.com/office/powerpoint/2010/main" val="17054346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ln/>
        </p:spPr>
        <p:txBody>
          <a:bodyPr tIns="32146" bIns="32146"/>
          <a:lstStyle/>
          <a:p>
            <a:r>
              <a:rPr lang="en-US"/>
              <a:t>Optical model for SI-POF</a:t>
            </a:r>
          </a:p>
        </p:txBody>
      </p:sp>
      <p:sp>
        <p:nvSpPr>
          <p:cNvPr id="6146" name="Rectangle 2"/>
          <p:cNvSpPr>
            <a:spLocks noGrp="1" noChangeArrowheads="1"/>
          </p:cNvSpPr>
          <p:nvPr>
            <p:ph type="body" idx="1"/>
          </p:nvPr>
        </p:nvSpPr>
        <p:spPr>
          <a:xfrm>
            <a:off x="457200" y="1128837"/>
            <a:ext cx="8229600" cy="4970140"/>
          </a:xfrm>
          <a:ln/>
        </p:spPr>
        <p:txBody>
          <a:bodyPr tIns="32146" bIns="32146">
            <a:normAutofit fontScale="77500" lnSpcReduction="20000"/>
          </a:bodyPr>
          <a:lstStyle/>
          <a:p>
            <a:r>
              <a:rPr lang="en-US" dirty="0"/>
              <a:t>Power flow equation (</a:t>
            </a:r>
            <a:r>
              <a:rPr lang="en-US" dirty="0" err="1"/>
              <a:t>Gogle</a:t>
            </a:r>
            <a:r>
              <a:rPr lang="ja-JP" altLang="en-US" dirty="0">
                <a:latin typeface="Arial"/>
              </a:rPr>
              <a:t>’</a:t>
            </a:r>
            <a:r>
              <a:rPr lang="en-US" dirty="0"/>
              <a:t>s eq.):</a:t>
            </a:r>
            <a:br>
              <a:rPr lang="en-US" dirty="0"/>
            </a:br>
            <a:r>
              <a:rPr lang="en-US" dirty="0"/>
              <a:t/>
            </a:r>
            <a:br>
              <a:rPr lang="en-US" dirty="0"/>
            </a:br>
            <a:r>
              <a:rPr lang="en-US" dirty="0"/>
              <a:t/>
            </a:r>
            <a:br>
              <a:rPr lang="en-US" dirty="0"/>
            </a:br>
            <a:endParaRPr lang="en-US" dirty="0"/>
          </a:p>
          <a:p>
            <a:endParaRPr lang="en-US" dirty="0"/>
          </a:p>
          <a:p>
            <a:endParaRPr lang="en-US" dirty="0"/>
          </a:p>
          <a:p>
            <a:r>
              <a:rPr lang="en-US" dirty="0"/>
              <a:t>P is the optical power distribution in time instant (t), fiber length (z), propagation inner angle respect to fiber axis (</a:t>
            </a:r>
            <a:r>
              <a:rPr lang="en-US" dirty="0" err="1"/>
              <a:t>θ</a:t>
            </a:r>
            <a:r>
              <a:rPr lang="en-US" dirty="0"/>
              <a:t>) and wavelength (</a:t>
            </a:r>
            <a:r>
              <a:rPr lang="en-US" dirty="0" err="1"/>
              <a:t>λ</a:t>
            </a:r>
            <a:r>
              <a:rPr lang="en-US" dirty="0"/>
              <a:t>)</a:t>
            </a:r>
          </a:p>
          <a:p>
            <a:r>
              <a:rPr lang="en-US" dirty="0"/>
              <a:t>α is the </a:t>
            </a:r>
            <a:r>
              <a:rPr lang="en-US" u="sng" dirty="0"/>
              <a:t>D</a:t>
            </a:r>
            <a:r>
              <a:rPr lang="en-US" dirty="0"/>
              <a:t>ifferential </a:t>
            </a:r>
            <a:r>
              <a:rPr lang="en-US" u="sng" dirty="0"/>
              <a:t>M</a:t>
            </a:r>
            <a:r>
              <a:rPr lang="en-US" dirty="0"/>
              <a:t>ode </a:t>
            </a:r>
            <a:r>
              <a:rPr lang="en-US" u="sng" dirty="0"/>
              <a:t>A</a:t>
            </a:r>
            <a:r>
              <a:rPr lang="en-US" dirty="0"/>
              <a:t>ttenuation (DMA)</a:t>
            </a:r>
          </a:p>
          <a:p>
            <a:r>
              <a:rPr lang="en-US" dirty="0" err="1"/>
              <a:t>τ</a:t>
            </a:r>
            <a:r>
              <a:rPr lang="en-US" dirty="0"/>
              <a:t> is the </a:t>
            </a:r>
            <a:r>
              <a:rPr lang="en-US" u="sng" dirty="0"/>
              <a:t>R</a:t>
            </a:r>
            <a:r>
              <a:rPr lang="en-US" dirty="0"/>
              <a:t>elative </a:t>
            </a:r>
            <a:r>
              <a:rPr lang="en-US" u="sng" dirty="0"/>
              <a:t>M</a:t>
            </a:r>
            <a:r>
              <a:rPr lang="en-US" dirty="0"/>
              <a:t>ode </a:t>
            </a:r>
            <a:r>
              <a:rPr lang="en-US" u="sng" dirty="0"/>
              <a:t>D</a:t>
            </a:r>
            <a:r>
              <a:rPr lang="en-US" dirty="0"/>
              <a:t>elay (RMD)</a:t>
            </a:r>
          </a:p>
          <a:p>
            <a:r>
              <a:rPr lang="en-US" dirty="0"/>
              <a:t>Initial conditions (launching conditions): </a:t>
            </a:r>
          </a:p>
          <a:p>
            <a:r>
              <a:rPr lang="en-US" dirty="0"/>
              <a:t>Boundary conditions to solve PDE:</a:t>
            </a:r>
            <a:br>
              <a:rPr lang="en-US" dirty="0"/>
            </a:br>
            <a:endParaRPr lang="en-US" dirty="0"/>
          </a:p>
        </p:txBody>
      </p:sp>
      <p:sp>
        <p:nvSpPr>
          <p:cNvPr id="17" name="Marcador de número de diapositiva 3"/>
          <p:cNvSpPr>
            <a:spLocks noGrp="1"/>
          </p:cNvSpPr>
          <p:nvPr>
            <p:ph type="sldNum" sz="quarter" idx="2"/>
          </p:nvPr>
        </p:nvSpPr>
        <p:spPr>
          <a:prstGeom prst="rect">
            <a:avLst/>
          </a:prstGeom>
        </p:spPr>
        <p:txBody>
          <a:bodyPr lIns="64291" tIns="32146" rIns="64291" bIns="32146"/>
          <a:lstStyle/>
          <a:p>
            <a:fld id="{FC96EFD6-A8EC-2C44-A0A1-D609FA937A85}" type="slidenum">
              <a:rPr lang="en-US"/>
              <a:pPr/>
              <a:t>77</a:t>
            </a:fld>
            <a:endParaRPr lang="en-US"/>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2688" y="5075969"/>
            <a:ext cx="2268141" cy="342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8310" y="5821599"/>
            <a:ext cx="1884164" cy="67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6462" y="5848945"/>
            <a:ext cx="1957834"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895" y="2292664"/>
            <a:ext cx="8045648" cy="6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151" name="Oval 7"/>
          <p:cNvSpPr>
            <a:spLocks/>
          </p:cNvSpPr>
          <p:nvPr/>
        </p:nvSpPr>
        <p:spPr bwMode="auto">
          <a:xfrm>
            <a:off x="2089547" y="2301593"/>
            <a:ext cx="1660922" cy="634008"/>
          </a:xfrm>
          <a:prstGeom prst="ellipse">
            <a:avLst/>
          </a:prstGeom>
          <a:noFill/>
          <a:ln w="25400" cap="flat">
            <a:solidFill>
              <a:srgbClr val="D90B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6152" name="Oval 8"/>
          <p:cNvSpPr>
            <a:spLocks/>
          </p:cNvSpPr>
          <p:nvPr/>
        </p:nvSpPr>
        <p:spPr bwMode="auto">
          <a:xfrm>
            <a:off x="3902273" y="2149788"/>
            <a:ext cx="1866305" cy="866180"/>
          </a:xfrm>
          <a:prstGeom prst="ellipse">
            <a:avLst/>
          </a:prstGeom>
          <a:noFill/>
          <a:ln w="25400" cap="flat">
            <a:solidFill>
              <a:srgbClr val="D90B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6153" name="Oval 9"/>
          <p:cNvSpPr>
            <a:spLocks/>
          </p:cNvSpPr>
          <p:nvPr/>
        </p:nvSpPr>
        <p:spPr bwMode="auto">
          <a:xfrm>
            <a:off x="5786437" y="1908687"/>
            <a:ext cx="2786063" cy="1339453"/>
          </a:xfrm>
          <a:prstGeom prst="ellipse">
            <a:avLst/>
          </a:prstGeom>
          <a:noFill/>
          <a:ln w="25400" cap="flat">
            <a:solidFill>
              <a:srgbClr val="D90B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6154" name="Rectangle 10"/>
          <p:cNvSpPr>
            <a:spLocks/>
          </p:cNvSpPr>
          <p:nvPr/>
        </p:nvSpPr>
        <p:spPr bwMode="auto">
          <a:xfrm>
            <a:off x="296913" y="1682796"/>
            <a:ext cx="224420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b">
            <a:spAutoFit/>
          </a:bodyPr>
          <a:lstStyle/>
          <a:p>
            <a:r>
              <a:rPr lang="en-US" sz="1700" dirty="0">
                <a:solidFill>
                  <a:srgbClr val="D90B00"/>
                </a:solidFill>
                <a:latin typeface="Helvetica Neue" charset="0"/>
                <a:ea typeface="ＭＳ Ｐゴシック" charset="0"/>
                <a:cs typeface="Helvetica Neue" charset="0"/>
                <a:sym typeface="Helvetica Neue" charset="0"/>
              </a:rPr>
              <a:t>Differential mode delay</a:t>
            </a:r>
          </a:p>
        </p:txBody>
      </p:sp>
      <p:sp>
        <p:nvSpPr>
          <p:cNvPr id="6155" name="Line 11"/>
          <p:cNvSpPr>
            <a:spLocks noChangeShapeType="1"/>
          </p:cNvSpPr>
          <p:nvPr/>
        </p:nvSpPr>
        <p:spPr bwMode="auto">
          <a:xfrm rot="10800000">
            <a:off x="1817192" y="1906455"/>
            <a:ext cx="608335" cy="471041"/>
          </a:xfrm>
          <a:prstGeom prst="line">
            <a:avLst/>
          </a:prstGeom>
          <a:noFill/>
          <a:ln w="25400" cap="flat">
            <a:solidFill>
              <a:srgbClr val="D90B00"/>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6156" name="Rectangle 12"/>
          <p:cNvSpPr>
            <a:spLocks/>
          </p:cNvSpPr>
          <p:nvPr/>
        </p:nvSpPr>
        <p:spPr bwMode="auto">
          <a:xfrm>
            <a:off x="3490392" y="1566710"/>
            <a:ext cx="19749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b">
            <a:spAutoFit/>
          </a:bodyPr>
          <a:lstStyle/>
          <a:p>
            <a:r>
              <a:rPr lang="en-US" sz="1700">
                <a:solidFill>
                  <a:srgbClr val="D90B00"/>
                </a:solidFill>
                <a:latin typeface="Helvetica Neue" charset="0"/>
                <a:ea typeface="ＭＳ Ｐゴシック" charset="0"/>
                <a:cs typeface="Helvetica Neue" charset="0"/>
                <a:sym typeface="Helvetica Neue" charset="0"/>
              </a:rPr>
              <a:t>Relative mode delay</a:t>
            </a:r>
          </a:p>
        </p:txBody>
      </p:sp>
      <p:sp>
        <p:nvSpPr>
          <p:cNvPr id="6157" name="Line 13"/>
          <p:cNvSpPr>
            <a:spLocks noChangeShapeType="1"/>
          </p:cNvSpPr>
          <p:nvPr/>
        </p:nvSpPr>
        <p:spPr bwMode="auto">
          <a:xfrm rot="10800000">
            <a:off x="4508377" y="1787021"/>
            <a:ext cx="154037" cy="377279"/>
          </a:xfrm>
          <a:prstGeom prst="line">
            <a:avLst/>
          </a:prstGeom>
          <a:noFill/>
          <a:ln w="25400" cap="flat">
            <a:solidFill>
              <a:srgbClr val="D90B00"/>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6158" name="Line 14"/>
          <p:cNvSpPr>
            <a:spLocks noChangeShapeType="1"/>
          </p:cNvSpPr>
          <p:nvPr/>
        </p:nvSpPr>
        <p:spPr bwMode="auto">
          <a:xfrm rot="10800000" flipH="1">
            <a:off x="7385968" y="1568244"/>
            <a:ext cx="325934" cy="331514"/>
          </a:xfrm>
          <a:prstGeom prst="line">
            <a:avLst/>
          </a:prstGeom>
          <a:noFill/>
          <a:ln w="25400" cap="flat">
            <a:solidFill>
              <a:srgbClr val="D90B00"/>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6159" name="Rectangle 15"/>
          <p:cNvSpPr>
            <a:spLocks/>
          </p:cNvSpPr>
          <p:nvPr/>
        </p:nvSpPr>
        <p:spPr bwMode="auto">
          <a:xfrm>
            <a:off x="7054454" y="1298819"/>
            <a:ext cx="126399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b">
            <a:spAutoFit/>
          </a:bodyPr>
          <a:lstStyle/>
          <a:p>
            <a:r>
              <a:rPr lang="en-US" sz="1700">
                <a:solidFill>
                  <a:srgbClr val="D90B00"/>
                </a:solidFill>
                <a:latin typeface="Helvetica Neue" charset="0"/>
                <a:ea typeface="ＭＳ Ｐゴシック" charset="0"/>
                <a:cs typeface="Helvetica Neue" charset="0"/>
                <a:sym typeface="Helvetica Neue" charset="0"/>
              </a:rPr>
              <a:t>Mode mixing</a:t>
            </a:r>
          </a:p>
        </p:txBody>
      </p:sp>
    </p:spTree>
    <p:extLst>
      <p:ext uri="{BB962C8B-B14F-4D97-AF65-F5344CB8AC3E}">
        <p14:creationId xmlns:p14="http://schemas.microsoft.com/office/powerpoint/2010/main" val="304043190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ln/>
        </p:spPr>
        <p:txBody>
          <a:bodyPr tIns="32146" bIns="32146"/>
          <a:lstStyle/>
          <a:p>
            <a:r>
              <a:rPr lang="en-US"/>
              <a:t>Optical model for SI-POF</a:t>
            </a:r>
          </a:p>
        </p:txBody>
      </p:sp>
      <p:sp>
        <p:nvSpPr>
          <p:cNvPr id="7170" name="Rectangle 2"/>
          <p:cNvSpPr>
            <a:spLocks noGrp="1" noChangeArrowheads="1"/>
          </p:cNvSpPr>
          <p:nvPr>
            <p:ph type="body" idx="1"/>
          </p:nvPr>
        </p:nvSpPr>
        <p:spPr>
          <a:xfrm>
            <a:off x="457200" y="1269942"/>
            <a:ext cx="8229600" cy="4464032"/>
          </a:xfrm>
          <a:ln/>
        </p:spPr>
        <p:txBody>
          <a:bodyPr tIns="32146" bIns="32146">
            <a:normAutofit fontScale="92500" lnSpcReduction="10000"/>
          </a:bodyPr>
          <a:lstStyle/>
          <a:p>
            <a:r>
              <a:rPr lang="en-US" sz="1800" dirty="0"/>
              <a:t>The DMA from steady state Far Field Pattern (FFP) Q(</a:t>
            </a:r>
            <a:r>
              <a:rPr lang="en-US" sz="1800" dirty="0" err="1"/>
              <a:t>θ</a:t>
            </a:r>
            <a:r>
              <a:rPr lang="en-US" sz="1800" dirty="0"/>
              <a:t>) as*:</a:t>
            </a:r>
          </a:p>
          <a:p>
            <a:pPr>
              <a:spcBef>
                <a:spcPts val="1371"/>
              </a:spcBef>
            </a:pPr>
            <a:endParaRPr lang="en-US" sz="1800" dirty="0"/>
          </a:p>
          <a:p>
            <a:pPr>
              <a:spcBef>
                <a:spcPts val="1371"/>
              </a:spcBef>
            </a:pPr>
            <a:endParaRPr lang="en-US" sz="1800" dirty="0"/>
          </a:p>
          <a:p>
            <a:pPr marL="500045" lvl="1">
              <a:spcBef>
                <a:spcPts val="958"/>
              </a:spcBef>
            </a:pPr>
            <a:r>
              <a:rPr lang="en-US" sz="1500" dirty="0" err="1"/>
              <a:t>γ</a:t>
            </a:r>
            <a:r>
              <a:rPr lang="en-US" sz="1500" dirty="0"/>
              <a:t>(</a:t>
            </a:r>
            <a:r>
              <a:rPr lang="en-US" sz="1500" dirty="0" err="1"/>
              <a:t>λ</a:t>
            </a:r>
            <a:r>
              <a:rPr lang="en-US" sz="1500" dirty="0"/>
              <a:t>): characteristic attenuation of POF as function of wavelength</a:t>
            </a:r>
          </a:p>
          <a:p>
            <a:pPr>
              <a:lnSpc>
                <a:spcPct val="80000"/>
              </a:lnSpc>
              <a:spcBef>
                <a:spcPts val="1371"/>
              </a:spcBef>
            </a:pPr>
            <a:endParaRPr lang="en-US" sz="1800" dirty="0"/>
          </a:p>
          <a:p>
            <a:pPr>
              <a:spcBef>
                <a:spcPts val="1371"/>
              </a:spcBef>
            </a:pPr>
            <a:r>
              <a:rPr lang="en-US" sz="1800" dirty="0"/>
              <a:t>Q may be fitted by bi-sigmoid function*:</a:t>
            </a:r>
          </a:p>
          <a:p>
            <a:pPr>
              <a:spcBef>
                <a:spcPts val="1371"/>
              </a:spcBef>
            </a:pPr>
            <a:endParaRPr lang="en-US" sz="1800" dirty="0"/>
          </a:p>
          <a:p>
            <a:pPr>
              <a:spcBef>
                <a:spcPts val="1371"/>
              </a:spcBef>
            </a:pPr>
            <a:r>
              <a:rPr lang="en-US" sz="1800" dirty="0"/>
              <a:t>The RMD is given by:</a:t>
            </a:r>
            <a:br>
              <a:rPr lang="en-US" sz="1800" dirty="0"/>
            </a:br>
            <a:endParaRPr lang="en-US" sz="1800" dirty="0"/>
          </a:p>
          <a:p>
            <a:pPr marL="500045" lvl="1">
              <a:spcBef>
                <a:spcPts val="958"/>
              </a:spcBef>
            </a:pPr>
            <a:r>
              <a:rPr lang="en-US" sz="1500" dirty="0"/>
              <a:t>c is the vacuum light speed, </a:t>
            </a:r>
            <a:r>
              <a:rPr lang="en-US" sz="1500" dirty="0" err="1"/>
              <a:t>n</a:t>
            </a:r>
            <a:r>
              <a:rPr lang="en-US" sz="1500" baseline="-6000" dirty="0" err="1"/>
              <a:t>core</a:t>
            </a:r>
            <a:r>
              <a:rPr lang="en-US" sz="1500" dirty="0"/>
              <a:t> is the refractive index of core</a:t>
            </a:r>
          </a:p>
          <a:p>
            <a:pPr>
              <a:lnSpc>
                <a:spcPct val="80000"/>
              </a:lnSpc>
              <a:spcBef>
                <a:spcPts val="1371"/>
              </a:spcBef>
            </a:pPr>
            <a:endParaRPr lang="en-US" sz="1800" dirty="0"/>
          </a:p>
          <a:p>
            <a:pPr>
              <a:spcBef>
                <a:spcPts val="1371"/>
              </a:spcBef>
            </a:pPr>
            <a:r>
              <a:rPr lang="en-US" sz="1800" dirty="0"/>
              <a:t>The diffusion coefficient may be fitted by:</a:t>
            </a:r>
          </a:p>
          <a:p>
            <a:pPr>
              <a:spcBef>
                <a:spcPts val="1371"/>
              </a:spcBef>
            </a:pPr>
            <a:endParaRPr lang="en-US" sz="1800" dirty="0"/>
          </a:p>
        </p:txBody>
      </p:sp>
      <p:sp>
        <p:nvSpPr>
          <p:cNvPr id="9" name="Marcador de número de diapositiva 3"/>
          <p:cNvSpPr>
            <a:spLocks noGrp="1"/>
          </p:cNvSpPr>
          <p:nvPr>
            <p:ph type="sldNum" sz="quarter" idx="2"/>
          </p:nvPr>
        </p:nvSpPr>
        <p:spPr>
          <a:prstGeom prst="rect">
            <a:avLst/>
          </a:prstGeom>
        </p:spPr>
        <p:txBody>
          <a:bodyPr lIns="64291" tIns="32146" rIns="64291" bIns="32146"/>
          <a:lstStyle/>
          <a:p>
            <a:fld id="{5B11FB7F-3A1A-EC42-80B9-F0A0EC8BAE00}" type="slidenum">
              <a:rPr lang="en-US"/>
              <a:pPr/>
              <a:t>78</a:t>
            </a:fld>
            <a:endParaRPr lang="en-US"/>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566" y="1630099"/>
            <a:ext cx="4063008" cy="669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142" y="2803922"/>
            <a:ext cx="370135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3645" y="3771677"/>
            <a:ext cx="3866555" cy="66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2062" y="5194846"/>
            <a:ext cx="3166691" cy="7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175" name="Rectangle 7"/>
          <p:cNvSpPr>
            <a:spLocks/>
          </p:cNvSpPr>
          <p:nvPr/>
        </p:nvSpPr>
        <p:spPr bwMode="auto">
          <a:xfrm>
            <a:off x="1016869" y="6096893"/>
            <a:ext cx="698658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b">
            <a:spAutoFit/>
          </a:bodyPr>
          <a:lstStyle/>
          <a:p>
            <a:pPr algn="l"/>
            <a:r>
              <a:rPr lang="en-US" sz="1000" dirty="0">
                <a:solidFill>
                  <a:schemeClr val="tx1"/>
                </a:solidFill>
                <a:ea typeface="ＭＳ Ｐゴシック" charset="0"/>
                <a:cs typeface="Helvetica Neue Light" charset="0"/>
              </a:rPr>
              <a:t>(*) Mateo et al., </a:t>
            </a:r>
            <a:r>
              <a:rPr lang="ja-JP" altLang="en-US" sz="1000" dirty="0">
                <a:solidFill>
                  <a:schemeClr val="tx1"/>
                </a:solidFill>
                <a:latin typeface="Arial"/>
                <a:ea typeface="ＭＳ Ｐゴシック" charset="0"/>
                <a:cs typeface="Helvetica Neue Light" charset="0"/>
              </a:rPr>
              <a:t>“</a:t>
            </a:r>
            <a:r>
              <a:rPr lang="en-US" sz="1000" dirty="0">
                <a:solidFill>
                  <a:schemeClr val="tx1"/>
                </a:solidFill>
                <a:ea typeface="ＭＳ Ｐゴシック" charset="0"/>
                <a:cs typeface="Helvetica Neue Light" charset="0"/>
              </a:rPr>
              <a:t>Global characterization of optical power propagation in step-index plastic optical fibers</a:t>
            </a:r>
            <a:r>
              <a:rPr lang="ja-JP" altLang="en-US" sz="1000" dirty="0">
                <a:solidFill>
                  <a:schemeClr val="tx1"/>
                </a:solidFill>
                <a:latin typeface="Arial"/>
                <a:ea typeface="ＭＳ Ｐゴシック" charset="0"/>
                <a:cs typeface="Helvetica Neue Light" charset="0"/>
              </a:rPr>
              <a:t>”</a:t>
            </a:r>
            <a:r>
              <a:rPr lang="en-US" sz="1000" dirty="0">
                <a:solidFill>
                  <a:schemeClr val="tx1"/>
                </a:solidFill>
                <a:ea typeface="ＭＳ Ｐゴシック" charset="0"/>
                <a:cs typeface="Helvetica Neue Light" charset="0"/>
              </a:rPr>
              <a:t>, Vol. 14, No. 20, OSA (2006)</a:t>
            </a:r>
          </a:p>
        </p:txBody>
      </p:sp>
    </p:spTree>
    <p:extLst>
      <p:ext uri="{BB962C8B-B14F-4D97-AF65-F5344CB8AC3E}">
        <p14:creationId xmlns:p14="http://schemas.microsoft.com/office/powerpoint/2010/main" val="407692755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ln/>
        </p:spPr>
        <p:txBody>
          <a:bodyPr tIns="32146" bIns="32146"/>
          <a:lstStyle/>
          <a:p>
            <a:r>
              <a:rPr lang="en-US"/>
              <a:t>Optical model for SI-POF</a:t>
            </a:r>
          </a:p>
        </p:txBody>
      </p:sp>
      <p:sp>
        <p:nvSpPr>
          <p:cNvPr id="8194" name="Rectangle 2"/>
          <p:cNvSpPr>
            <a:spLocks noGrp="1" noChangeArrowheads="1"/>
          </p:cNvSpPr>
          <p:nvPr>
            <p:ph type="body" idx="1"/>
          </p:nvPr>
        </p:nvSpPr>
        <p:spPr>
          <a:xfrm>
            <a:off x="457200" y="1600200"/>
            <a:ext cx="8229600" cy="3094732"/>
          </a:xfrm>
          <a:ln/>
        </p:spPr>
        <p:txBody>
          <a:bodyPr tIns="32146" bIns="32146">
            <a:normAutofit fontScale="85000" lnSpcReduction="20000"/>
          </a:bodyPr>
          <a:lstStyle/>
          <a:p>
            <a:r>
              <a:rPr lang="en-US" dirty="0"/>
              <a:t>Impulse response of SI-POF, including modal and chromatic dispersion:</a:t>
            </a:r>
            <a:br>
              <a:rPr lang="en-US" dirty="0"/>
            </a:br>
            <a:r>
              <a:rPr lang="en-US" dirty="0"/>
              <a:t/>
            </a:r>
            <a:br>
              <a:rPr lang="en-US" dirty="0"/>
            </a:br>
            <a:r>
              <a:rPr lang="en-US" dirty="0"/>
              <a:t/>
            </a:r>
            <a:br>
              <a:rPr lang="en-US" dirty="0"/>
            </a:br>
            <a:endParaRPr lang="en-US" dirty="0"/>
          </a:p>
          <a:p>
            <a:endParaRPr lang="en-US" dirty="0"/>
          </a:p>
          <a:p>
            <a:r>
              <a:rPr lang="en-US" dirty="0"/>
              <a:t>where S</a:t>
            </a:r>
            <a:r>
              <a:rPr lang="en-US" baseline="-6000" dirty="0"/>
              <a:t>PD</a:t>
            </a:r>
            <a:r>
              <a:rPr lang="en-US" dirty="0"/>
              <a:t> is the sensitivity of photo-detector and </a:t>
            </a:r>
            <a:r>
              <a:rPr lang="en-US" dirty="0" err="1"/>
              <a:t>η</a:t>
            </a:r>
            <a:r>
              <a:rPr lang="en-US" baseline="-6000" dirty="0" err="1"/>
              <a:t>PD</a:t>
            </a:r>
            <a:r>
              <a:rPr lang="en-US" dirty="0"/>
              <a:t> is the directivity</a:t>
            </a:r>
          </a:p>
        </p:txBody>
      </p:sp>
      <p:sp>
        <p:nvSpPr>
          <p:cNvPr id="5" name="Marcador de número de diapositiva 3"/>
          <p:cNvSpPr>
            <a:spLocks noGrp="1"/>
          </p:cNvSpPr>
          <p:nvPr>
            <p:ph type="sldNum" sz="quarter" idx="2"/>
          </p:nvPr>
        </p:nvSpPr>
        <p:spPr>
          <a:prstGeom prst="rect">
            <a:avLst/>
          </a:prstGeom>
        </p:spPr>
        <p:txBody>
          <a:bodyPr lIns="64291" tIns="32146" rIns="64291" bIns="32146"/>
          <a:lstStyle/>
          <a:p>
            <a:fld id="{A190B0F7-EAD6-9C49-930E-3030B91C7AB7}" type="slidenum">
              <a:rPr lang="en-US"/>
              <a:pPr/>
              <a:t>79</a:t>
            </a:fld>
            <a:endParaRPr lang="en-US"/>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23" y="2631292"/>
            <a:ext cx="5894710" cy="70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01419539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a:spLocks noGrp="1"/>
          </p:cNvSpPr>
          <p:nvPr>
            <p:ph type="title"/>
          </p:nvPr>
        </p:nvSpPr>
        <p:spPr>
          <a:prstGeom prst="rect">
            <a:avLst/>
          </a:prstGeom>
        </p:spPr>
        <p:txBody>
          <a:bodyPr/>
          <a:lstStyle/>
          <a:p>
            <a:pPr lvl="0">
              <a:defRPr sz="1800" b="0" cap="none"/>
            </a:pPr>
            <a:r>
              <a:rPr sz="4000" b="1" cap="all"/>
              <a:t>Technical and Economic Feasibility</a:t>
            </a:r>
          </a:p>
        </p:txBody>
      </p:sp>
      <p:sp>
        <p:nvSpPr>
          <p:cNvPr id="83" name="Shape 83"/>
          <p:cNvSpPr>
            <a:spLocks noGrp="1"/>
          </p:cNvSpPr>
          <p:nvPr>
            <p:ph type="body" idx="1"/>
          </p:nvPr>
        </p:nvSpPr>
        <p:spPr>
          <a:xfrm>
            <a:off x="722312" y="679866"/>
            <a:ext cx="7772401" cy="3727034"/>
          </a:xfrm>
          <a:prstGeom prst="rect">
            <a:avLst/>
          </a:prstGeom>
        </p:spPr>
        <p:txBody>
          <a:bodyPr/>
          <a:lstStyle/>
          <a:p>
            <a:pPr lvl="0">
              <a:lnSpc>
                <a:spcPct val="90000"/>
              </a:lnSpc>
              <a:defRPr sz="1800">
                <a:solidFill>
                  <a:srgbClr val="000000"/>
                </a:solidFill>
              </a:defRPr>
            </a:pPr>
            <a:r>
              <a:rPr sz="2000" dirty="0">
                <a:solidFill>
                  <a:srgbClr val="888888"/>
                </a:solidFill>
              </a:rPr>
              <a:t>Introduction to POF</a:t>
            </a:r>
          </a:p>
          <a:p>
            <a:pPr lvl="0">
              <a:lnSpc>
                <a:spcPct val="90000"/>
              </a:lnSpc>
              <a:defRPr sz="1800">
                <a:solidFill>
                  <a:srgbClr val="000000"/>
                </a:solidFill>
              </a:defRPr>
            </a:pPr>
            <a:r>
              <a:rPr sz="2000" dirty="0">
                <a:solidFill>
                  <a:srgbClr val="888888"/>
                </a:solidFill>
              </a:rPr>
              <a:t>Introduction to light transmitter and receiver</a:t>
            </a:r>
          </a:p>
          <a:p>
            <a:pPr lvl="0">
              <a:lnSpc>
                <a:spcPct val="90000"/>
              </a:lnSpc>
              <a:defRPr sz="1800">
                <a:solidFill>
                  <a:srgbClr val="000000"/>
                </a:solidFill>
              </a:defRPr>
            </a:pPr>
            <a:r>
              <a:rPr sz="2000" dirty="0" smtClean="0">
                <a:solidFill>
                  <a:srgbClr val="888888"/>
                </a:solidFill>
              </a:rPr>
              <a:t>Connections</a:t>
            </a:r>
            <a:endParaRPr sz="2000" dirty="0">
              <a:solidFill>
                <a:srgbClr val="888888"/>
              </a:solidFill>
            </a:endParaRPr>
          </a:p>
          <a:p>
            <a:pPr lvl="0">
              <a:lnSpc>
                <a:spcPct val="90000"/>
              </a:lnSpc>
              <a:defRPr sz="1800">
                <a:solidFill>
                  <a:srgbClr val="000000"/>
                </a:solidFill>
              </a:defRPr>
            </a:pPr>
            <a:r>
              <a:rPr sz="2000" dirty="0">
                <a:solidFill>
                  <a:srgbClr val="888888"/>
                </a:solidFill>
              </a:rPr>
              <a:t>Length objectives</a:t>
            </a:r>
          </a:p>
          <a:p>
            <a:pPr lvl="0">
              <a:lnSpc>
                <a:spcPct val="90000"/>
              </a:lnSpc>
              <a:defRPr sz="1800">
                <a:solidFill>
                  <a:srgbClr val="000000"/>
                </a:solidFill>
              </a:defRPr>
            </a:pPr>
            <a:r>
              <a:rPr sz="2000" dirty="0">
                <a:solidFill>
                  <a:srgbClr val="888888"/>
                </a:solidFill>
              </a:rPr>
              <a:t>How is the VDE proposal?</a:t>
            </a:r>
          </a:p>
          <a:p>
            <a:pPr marL="0" lvl="1" indent="457200">
              <a:lnSpc>
                <a:spcPct val="90000"/>
              </a:lnSpc>
              <a:spcBef>
                <a:spcPts val="400"/>
              </a:spcBef>
              <a:buSzTx/>
              <a:buFontTx/>
              <a:buNone/>
              <a:defRPr sz="1800"/>
            </a:pPr>
            <a:r>
              <a:rPr dirty="0">
                <a:solidFill>
                  <a:srgbClr val="888888"/>
                </a:solidFill>
              </a:rPr>
              <a:t>Tradeoffs</a:t>
            </a:r>
          </a:p>
          <a:p>
            <a:pPr marL="0" lvl="1" indent="457200">
              <a:lnSpc>
                <a:spcPct val="90000"/>
              </a:lnSpc>
              <a:spcBef>
                <a:spcPts val="400"/>
              </a:spcBef>
              <a:buSzTx/>
              <a:buFontTx/>
              <a:buNone/>
              <a:defRPr sz="1800"/>
            </a:pPr>
            <a:r>
              <a:rPr dirty="0">
                <a:solidFill>
                  <a:srgbClr val="888888"/>
                </a:solidFill>
              </a:rPr>
              <a:t>Non linearity</a:t>
            </a:r>
          </a:p>
          <a:p>
            <a:pPr marL="0" lvl="1" indent="457200">
              <a:lnSpc>
                <a:spcPct val="90000"/>
              </a:lnSpc>
              <a:spcBef>
                <a:spcPts val="400"/>
              </a:spcBef>
              <a:buSzTx/>
              <a:buFontTx/>
              <a:buNone/>
              <a:defRPr sz="1800"/>
            </a:pPr>
            <a:r>
              <a:rPr dirty="0">
                <a:solidFill>
                  <a:srgbClr val="888888"/>
                </a:solidFill>
              </a:rPr>
              <a:t>Performance of the VDE </a:t>
            </a:r>
            <a:r>
              <a:rPr dirty="0" smtClean="0">
                <a:solidFill>
                  <a:srgbClr val="888888"/>
                </a:solidFill>
              </a:rPr>
              <a:t>standard</a:t>
            </a:r>
            <a:endParaRPr dirty="0">
              <a:solidFill>
                <a:srgbClr val="888888"/>
              </a:solidFill>
            </a:endParaRPr>
          </a:p>
        </p:txBody>
      </p:sp>
      <p:sp>
        <p:nvSpPr>
          <p:cNvPr id="84" name="Shape 84"/>
          <p:cNvSpPr>
            <a:spLocks noGrp="1"/>
          </p:cNvSpPr>
          <p:nvPr>
            <p:ph type="sldNum" sz="quarter" idx="2"/>
          </p:nvPr>
        </p:nvSpPr>
        <p:spPr>
          <a:xfrm>
            <a:off x="6553200" y="6404292"/>
            <a:ext cx="2133600" cy="269241"/>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200">
                <a:solidFill>
                  <a:srgbClr val="888888"/>
                </a:solidFill>
              </a:rPr>
              <a:t>8</a:t>
            </a:fld>
            <a:endParaRPr sz="1200">
              <a:solidFill>
                <a:srgbClr val="888888"/>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49" y="746425"/>
            <a:ext cx="4464844" cy="631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3"/>
          <p:cNvSpPr>
            <a:spLocks noGrp="1" noChangeArrowheads="1"/>
          </p:cNvSpPr>
          <p:nvPr>
            <p:ph type="title"/>
          </p:nvPr>
        </p:nvSpPr>
        <p:spPr/>
        <p:txBody>
          <a:bodyPr tIns="32146" bIns="32146"/>
          <a:lstStyle/>
          <a:p>
            <a:pPr eaLnBrk="1" hangingPunct="1">
              <a:defRPr/>
            </a:pPr>
            <a:r>
              <a:rPr lang="en-US" dirty="0" smtClean="0"/>
              <a:t>Introduction to POF - mode mixing</a:t>
            </a:r>
          </a:p>
        </p:txBody>
      </p:sp>
      <p:sp>
        <p:nvSpPr>
          <p:cNvPr id="20" name="Marcador de número de diapositiva 3"/>
          <p:cNvSpPr>
            <a:spLocks noGrp="1"/>
          </p:cNvSpPr>
          <p:nvPr>
            <p:ph type="sldNum" sz="quarter" idx="2"/>
          </p:nvPr>
        </p:nvSpPr>
        <p:spPr>
          <a:prstGeom prst="rect">
            <a:avLst/>
          </a:prstGeom>
        </p:spPr>
        <p:txBody>
          <a:bodyPr lIns="64291" tIns="32146" rIns="64291" bIns="32146"/>
          <a:lstStyle/>
          <a:p>
            <a:pPr>
              <a:defRPr/>
            </a:pPr>
            <a:fld id="{E068962B-5690-4E4B-B03D-319C873650AD}" type="slidenum">
              <a:rPr lang="en-US"/>
              <a:pPr>
                <a:defRPr/>
              </a:pPr>
              <a:t>80</a:t>
            </a:fld>
            <a:endParaRPr lang="en-US"/>
          </a:p>
        </p:txBody>
      </p:sp>
      <p:pic>
        <p:nvPicPr>
          <p:cNvPr id="1024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0195" y="746425"/>
            <a:ext cx="4464844" cy="631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0245" name="AutoShape 4"/>
          <p:cNvSpPr>
            <a:spLocks/>
          </p:cNvSpPr>
          <p:nvPr/>
        </p:nvSpPr>
        <p:spPr bwMode="auto">
          <a:xfrm rot="9575634">
            <a:off x="1328291" y="3682060"/>
            <a:ext cx="1348383" cy="339328"/>
          </a:xfrm>
          <a:prstGeom prst="rightArrow">
            <a:avLst>
              <a:gd name="adj1" fmla="val 45333"/>
              <a:gd name="adj2" fmla="val 124766"/>
            </a:avLst>
          </a:prstGeom>
          <a:solidFill>
            <a:srgbClr val="558E28">
              <a:alpha val="47842"/>
            </a:srgbClr>
          </a:solidFill>
          <a:ln w="25400">
            <a:solidFill>
              <a:schemeClr val="tx1">
                <a:alpha val="0"/>
              </a:schemeClr>
            </a:solidFill>
            <a:miter lim="800000"/>
            <a:headEnd/>
            <a:tailEnd/>
          </a:ln>
        </p:spPr>
        <p:txBody>
          <a:bodyPr lIns="0" tIns="0" rIns="0" bIns="0"/>
          <a:lstStyle/>
          <a:p>
            <a:endParaRPr lang="es-ES"/>
          </a:p>
        </p:txBody>
      </p:sp>
      <p:sp>
        <p:nvSpPr>
          <p:cNvPr id="10246" name="AutoShape 5"/>
          <p:cNvSpPr>
            <a:spLocks/>
          </p:cNvSpPr>
          <p:nvPr/>
        </p:nvSpPr>
        <p:spPr bwMode="auto">
          <a:xfrm rot="-1264955">
            <a:off x="5585520" y="4515870"/>
            <a:ext cx="1259086" cy="339328"/>
          </a:xfrm>
          <a:prstGeom prst="rightArrow">
            <a:avLst>
              <a:gd name="adj1" fmla="val 45333"/>
              <a:gd name="adj2" fmla="val 124766"/>
            </a:avLst>
          </a:prstGeom>
          <a:solidFill>
            <a:srgbClr val="558E28">
              <a:alpha val="47842"/>
            </a:srgbClr>
          </a:solidFill>
          <a:ln w="25400">
            <a:solidFill>
              <a:schemeClr val="tx1">
                <a:alpha val="0"/>
              </a:schemeClr>
            </a:solidFill>
            <a:miter lim="800000"/>
            <a:headEnd/>
            <a:tailEnd/>
          </a:ln>
        </p:spPr>
        <p:txBody>
          <a:bodyPr lIns="0" tIns="0" rIns="0" bIns="0"/>
          <a:lstStyle/>
          <a:p>
            <a:endParaRPr lang="es-ES"/>
          </a:p>
        </p:txBody>
      </p:sp>
      <p:sp>
        <p:nvSpPr>
          <p:cNvPr id="10247" name="Rectangle 6"/>
          <p:cNvSpPr>
            <a:spLocks/>
          </p:cNvSpPr>
          <p:nvPr/>
        </p:nvSpPr>
        <p:spPr bwMode="auto">
          <a:xfrm>
            <a:off x="6820049" y="4347768"/>
            <a:ext cx="1616278" cy="461665"/>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b">
            <a:spAutoFit/>
          </a:bodyPr>
          <a:lstStyle/>
          <a:p>
            <a:pPr algn="l"/>
            <a:r>
              <a:rPr lang="en-US" sz="1500">
                <a:solidFill>
                  <a:schemeClr val="tx1"/>
                </a:solidFill>
                <a:latin typeface="Calibri" charset="0"/>
                <a:ea typeface="ヒラギノ角ゴ ProN W3" charset="0"/>
                <a:cs typeface="ヒラギノ角ゴ ProN W3" charset="0"/>
                <a:sym typeface="Calibri" charset="0"/>
              </a:rPr>
              <a:t>⬆︎ length 0 to 100 m</a:t>
            </a:r>
          </a:p>
          <a:p>
            <a:pPr algn="l"/>
            <a:r>
              <a:rPr lang="en-US" sz="1500">
                <a:solidFill>
                  <a:schemeClr val="tx1"/>
                </a:solidFill>
                <a:latin typeface="Calibri" charset="0"/>
                <a:ea typeface="ヒラギノ角ゴ ProN W3" charset="0"/>
                <a:cs typeface="ヒラギノ角ゴ ProN W3" charset="0"/>
                <a:sym typeface="Calibri" charset="0"/>
              </a:rPr>
              <a:t>(mode mixing)</a:t>
            </a:r>
          </a:p>
        </p:txBody>
      </p:sp>
      <p:sp>
        <p:nvSpPr>
          <p:cNvPr id="10248" name="Rectangle 7"/>
          <p:cNvSpPr>
            <a:spLocks/>
          </p:cNvSpPr>
          <p:nvPr/>
        </p:nvSpPr>
        <p:spPr bwMode="auto">
          <a:xfrm>
            <a:off x="3036094" y="2828382"/>
            <a:ext cx="1530054" cy="230832"/>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b">
            <a:spAutoFit/>
          </a:bodyPr>
          <a:lstStyle/>
          <a:p>
            <a:r>
              <a:rPr lang="en-US" sz="1500">
                <a:solidFill>
                  <a:schemeClr val="tx1"/>
                </a:solidFill>
                <a:latin typeface="Calibri" charset="0"/>
                <a:ea typeface="ＭＳ Ｐゴシック" charset="0"/>
                <a:sym typeface="Calibri" charset="0"/>
              </a:rPr>
              <a:t>Launching UMD 0.5</a:t>
            </a:r>
          </a:p>
        </p:txBody>
      </p:sp>
      <p:sp>
        <p:nvSpPr>
          <p:cNvPr id="10249" name="Rectangle 8"/>
          <p:cNvSpPr>
            <a:spLocks/>
          </p:cNvSpPr>
          <p:nvPr/>
        </p:nvSpPr>
        <p:spPr bwMode="auto">
          <a:xfrm>
            <a:off x="6764238" y="2837312"/>
            <a:ext cx="1530054" cy="230832"/>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b">
            <a:spAutoFit/>
          </a:bodyPr>
          <a:lstStyle/>
          <a:p>
            <a:r>
              <a:rPr lang="en-US" sz="1500">
                <a:solidFill>
                  <a:schemeClr val="tx1"/>
                </a:solidFill>
                <a:latin typeface="Calibri" charset="0"/>
                <a:ea typeface="ＭＳ Ｐゴシック" charset="0"/>
                <a:sym typeface="Calibri" charset="0"/>
              </a:rPr>
              <a:t>Launching UMD 0.2</a:t>
            </a:r>
          </a:p>
        </p:txBody>
      </p:sp>
      <p:sp>
        <p:nvSpPr>
          <p:cNvPr id="10250" name="Line 9"/>
          <p:cNvSpPr>
            <a:spLocks noChangeShapeType="1"/>
          </p:cNvSpPr>
          <p:nvPr/>
        </p:nvSpPr>
        <p:spPr bwMode="auto">
          <a:xfrm rot="10800000" flipH="1">
            <a:off x="2312790" y="2936431"/>
            <a:ext cx="735583" cy="173013"/>
          </a:xfrm>
          <a:prstGeom prst="line">
            <a:avLst/>
          </a:prstGeom>
          <a:noFill/>
          <a:ln w="25400">
            <a:solidFill>
              <a:srgbClr val="888888"/>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10251" name="Line 10"/>
          <p:cNvSpPr>
            <a:spLocks noChangeShapeType="1"/>
          </p:cNvSpPr>
          <p:nvPr/>
        </p:nvSpPr>
        <p:spPr bwMode="auto">
          <a:xfrm>
            <a:off x="5737325" y="2784626"/>
            <a:ext cx="1038076" cy="152921"/>
          </a:xfrm>
          <a:prstGeom prst="line">
            <a:avLst/>
          </a:prstGeom>
          <a:noFill/>
          <a:ln w="25400">
            <a:solidFill>
              <a:srgbClr val="888888"/>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10252" name="Rectangle 11"/>
          <p:cNvSpPr>
            <a:spLocks/>
          </p:cNvSpPr>
          <p:nvPr/>
        </p:nvSpPr>
        <p:spPr bwMode="auto">
          <a:xfrm>
            <a:off x="2723555" y="3481588"/>
            <a:ext cx="1616278" cy="461665"/>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b">
            <a:spAutoFit/>
          </a:bodyPr>
          <a:lstStyle/>
          <a:p>
            <a:pPr algn="l"/>
            <a:r>
              <a:rPr lang="en-US" sz="1500">
                <a:solidFill>
                  <a:schemeClr val="tx1"/>
                </a:solidFill>
                <a:latin typeface="Calibri" charset="0"/>
                <a:ea typeface="ヒラギノ角ゴ ProN W3" charset="0"/>
                <a:cs typeface="ヒラギノ角ゴ ProN W3" charset="0"/>
                <a:sym typeface="Calibri" charset="0"/>
              </a:rPr>
              <a:t>⬆︎ length 0 to 100 m</a:t>
            </a:r>
          </a:p>
          <a:p>
            <a:pPr algn="l"/>
            <a:r>
              <a:rPr lang="en-US" sz="1500">
                <a:solidFill>
                  <a:schemeClr val="tx1"/>
                </a:solidFill>
                <a:latin typeface="Calibri" charset="0"/>
                <a:ea typeface="ヒラギノ角ゴ ProN W3" charset="0"/>
                <a:cs typeface="ヒラギノ角ゴ ProN W3" charset="0"/>
                <a:sym typeface="Calibri" charset="0"/>
              </a:rPr>
              <a:t>(mode mixing)</a:t>
            </a:r>
          </a:p>
        </p:txBody>
      </p:sp>
      <p:sp>
        <p:nvSpPr>
          <p:cNvPr id="10253" name="Rectangle 12"/>
          <p:cNvSpPr>
            <a:spLocks/>
          </p:cNvSpPr>
          <p:nvPr/>
        </p:nvSpPr>
        <p:spPr bwMode="auto">
          <a:xfrm>
            <a:off x="6897068" y="3382023"/>
            <a:ext cx="376737" cy="230832"/>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b">
            <a:spAutoFit/>
          </a:bodyPr>
          <a:lstStyle/>
          <a:p>
            <a:r>
              <a:rPr lang="en-US" sz="1500">
                <a:solidFill>
                  <a:schemeClr val="tx1"/>
                </a:solidFill>
                <a:latin typeface="Calibri" charset="0"/>
                <a:ea typeface="ＭＳ Ｐゴシック" charset="0"/>
                <a:sym typeface="Calibri" charset="0"/>
              </a:rPr>
              <a:t>EMD</a:t>
            </a:r>
          </a:p>
        </p:txBody>
      </p:sp>
      <p:sp>
        <p:nvSpPr>
          <p:cNvPr id="10254" name="Line 13"/>
          <p:cNvSpPr>
            <a:spLocks noChangeShapeType="1"/>
          </p:cNvSpPr>
          <p:nvPr/>
        </p:nvSpPr>
        <p:spPr bwMode="auto">
          <a:xfrm rot="10800000" flipH="1">
            <a:off x="6120185" y="3483374"/>
            <a:ext cx="747861" cy="620613"/>
          </a:xfrm>
          <a:prstGeom prst="line">
            <a:avLst/>
          </a:prstGeom>
          <a:noFill/>
          <a:ln w="25400">
            <a:solidFill>
              <a:srgbClr val="888888"/>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10255" name="Rectangle 14"/>
          <p:cNvSpPr>
            <a:spLocks/>
          </p:cNvSpPr>
          <p:nvPr/>
        </p:nvSpPr>
        <p:spPr bwMode="auto">
          <a:xfrm>
            <a:off x="824880" y="4864351"/>
            <a:ext cx="376737" cy="230832"/>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b">
            <a:spAutoFit/>
          </a:bodyPr>
          <a:lstStyle/>
          <a:p>
            <a:r>
              <a:rPr lang="en-US" sz="1500">
                <a:solidFill>
                  <a:schemeClr val="tx1"/>
                </a:solidFill>
                <a:latin typeface="Calibri" charset="0"/>
                <a:ea typeface="ＭＳ Ｐゴシック" charset="0"/>
                <a:sym typeface="Calibri" charset="0"/>
              </a:rPr>
              <a:t>EMD</a:t>
            </a:r>
          </a:p>
        </p:txBody>
      </p:sp>
      <p:sp>
        <p:nvSpPr>
          <p:cNvPr id="10256" name="Line 15"/>
          <p:cNvSpPr>
            <a:spLocks noChangeShapeType="1"/>
          </p:cNvSpPr>
          <p:nvPr/>
        </p:nvSpPr>
        <p:spPr bwMode="auto">
          <a:xfrm flipH="1">
            <a:off x="1288108" y="4434386"/>
            <a:ext cx="724421" cy="522387"/>
          </a:xfrm>
          <a:prstGeom prst="line">
            <a:avLst/>
          </a:prstGeom>
          <a:noFill/>
          <a:ln w="25400">
            <a:solidFill>
              <a:srgbClr val="888888"/>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10257" name="Rectangle 16"/>
          <p:cNvSpPr>
            <a:spLocks/>
          </p:cNvSpPr>
          <p:nvPr/>
        </p:nvSpPr>
        <p:spPr bwMode="auto">
          <a:xfrm>
            <a:off x="5401345" y="2200654"/>
            <a:ext cx="2660284" cy="492443"/>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b">
            <a:spAutoFit/>
          </a:bodyPr>
          <a:lstStyle/>
          <a:p>
            <a:r>
              <a:rPr lang="en-US" sz="1600">
                <a:solidFill>
                  <a:schemeClr val="tx1"/>
                </a:solidFill>
                <a:latin typeface="Calibri" charset="0"/>
                <a:ea typeface="ＭＳ Ｐゴシック" charset="0"/>
                <a:sym typeface="Calibri" charset="0"/>
              </a:rPr>
              <a:t>FFP for</a:t>
            </a:r>
          </a:p>
          <a:p>
            <a:r>
              <a:rPr lang="en-US" sz="1600">
                <a:solidFill>
                  <a:schemeClr val="tx1"/>
                </a:solidFill>
                <a:latin typeface="Calibri" charset="0"/>
                <a:ea typeface="ＭＳ Ｐゴシック" charset="0"/>
                <a:sym typeface="Calibri" charset="0"/>
              </a:rPr>
              <a:t>under-filled launching condition</a:t>
            </a:r>
          </a:p>
        </p:txBody>
      </p:sp>
      <p:sp>
        <p:nvSpPr>
          <p:cNvPr id="10258" name="Rectangle 17"/>
          <p:cNvSpPr>
            <a:spLocks/>
          </p:cNvSpPr>
          <p:nvPr/>
        </p:nvSpPr>
        <p:spPr bwMode="auto">
          <a:xfrm>
            <a:off x="1001241" y="2200654"/>
            <a:ext cx="2537754" cy="492443"/>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b">
            <a:spAutoFit/>
          </a:bodyPr>
          <a:lstStyle/>
          <a:p>
            <a:r>
              <a:rPr lang="en-US" sz="1600">
                <a:solidFill>
                  <a:schemeClr val="tx1"/>
                </a:solidFill>
                <a:latin typeface="Calibri" charset="0"/>
                <a:ea typeface="ＭＳ Ｐゴシック" charset="0"/>
                <a:sym typeface="Calibri" charset="0"/>
              </a:rPr>
              <a:t>FFP for</a:t>
            </a:r>
          </a:p>
          <a:p>
            <a:r>
              <a:rPr lang="en-US" sz="1600">
                <a:solidFill>
                  <a:schemeClr val="tx1"/>
                </a:solidFill>
                <a:latin typeface="Calibri" charset="0"/>
                <a:ea typeface="ＭＳ Ｐゴシック" charset="0"/>
                <a:sym typeface="Calibri" charset="0"/>
              </a:rPr>
              <a:t>over-filled launching condition</a:t>
            </a:r>
          </a:p>
        </p:txBody>
      </p:sp>
      <p:sp>
        <p:nvSpPr>
          <p:cNvPr id="10259" name="Rectangle 18"/>
          <p:cNvSpPr>
            <a:spLocks/>
          </p:cNvSpPr>
          <p:nvPr/>
        </p:nvSpPr>
        <p:spPr bwMode="auto">
          <a:xfrm>
            <a:off x="2178844" y="1551823"/>
            <a:ext cx="46638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b">
            <a:spAutoFit/>
          </a:bodyPr>
          <a:lstStyle/>
          <a:p>
            <a:pPr algn="l"/>
            <a:r>
              <a:rPr lang="en-US" sz="2600" u="sng" dirty="0">
                <a:solidFill>
                  <a:schemeClr val="tx1"/>
                </a:solidFill>
                <a:latin typeface="Calibri" charset="0"/>
                <a:ea typeface="ＭＳ Ｐゴシック" charset="0"/>
                <a:sym typeface="Calibri" charset="0"/>
              </a:rPr>
              <a:t>U</a:t>
            </a:r>
            <a:r>
              <a:rPr lang="en-US" sz="2600" dirty="0">
                <a:solidFill>
                  <a:schemeClr val="tx1"/>
                </a:solidFill>
                <a:latin typeface="Calibri" charset="0"/>
                <a:ea typeface="ＭＳ Ｐゴシック" charset="0"/>
                <a:sym typeface="Calibri" charset="0"/>
              </a:rPr>
              <a:t>niform </a:t>
            </a:r>
            <a:r>
              <a:rPr lang="en-US" sz="2600" u="sng" dirty="0">
                <a:solidFill>
                  <a:schemeClr val="tx1"/>
                </a:solidFill>
                <a:latin typeface="Calibri" charset="0"/>
                <a:ea typeface="ＭＳ Ｐゴシック" charset="0"/>
                <a:sym typeface="Calibri" charset="0"/>
              </a:rPr>
              <a:t>M</a:t>
            </a:r>
            <a:r>
              <a:rPr lang="en-US" sz="2600" dirty="0">
                <a:solidFill>
                  <a:schemeClr val="tx1"/>
                </a:solidFill>
                <a:latin typeface="Calibri" charset="0"/>
                <a:ea typeface="ＭＳ Ｐゴシック" charset="0"/>
                <a:sym typeface="Calibri" charset="0"/>
              </a:rPr>
              <a:t>ode </a:t>
            </a:r>
            <a:r>
              <a:rPr lang="en-US" sz="2600" u="sng" dirty="0">
                <a:solidFill>
                  <a:schemeClr val="tx1"/>
                </a:solidFill>
                <a:latin typeface="Calibri" charset="0"/>
                <a:ea typeface="ＭＳ Ｐゴシック" charset="0"/>
                <a:sym typeface="Calibri" charset="0"/>
              </a:rPr>
              <a:t>D</a:t>
            </a:r>
            <a:r>
              <a:rPr lang="en-US" sz="2600" dirty="0">
                <a:solidFill>
                  <a:schemeClr val="tx1"/>
                </a:solidFill>
                <a:latin typeface="Calibri" charset="0"/>
                <a:ea typeface="ＭＳ Ｐゴシック" charset="0"/>
                <a:sym typeface="Calibri" charset="0"/>
              </a:rPr>
              <a:t>istribution (UMD)</a:t>
            </a:r>
          </a:p>
        </p:txBody>
      </p:sp>
    </p:spTree>
    <p:extLst>
      <p:ext uri="{BB962C8B-B14F-4D97-AF65-F5344CB8AC3E}">
        <p14:creationId xmlns:p14="http://schemas.microsoft.com/office/powerpoint/2010/main" val="355497697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p:txBody>
          <a:bodyPr tIns="32146" bIns="32146"/>
          <a:lstStyle/>
          <a:p>
            <a:pPr eaLnBrk="1" hangingPunct="1">
              <a:defRPr/>
            </a:pPr>
            <a:r>
              <a:rPr lang="en-US" dirty="0" smtClean="0"/>
              <a:t> Introduction to POF - mode mixing</a:t>
            </a:r>
          </a:p>
        </p:txBody>
      </p:sp>
      <p:sp>
        <p:nvSpPr>
          <p:cNvPr id="10" name="Marcador de número de diapositiva 3"/>
          <p:cNvSpPr>
            <a:spLocks noGrp="1"/>
          </p:cNvSpPr>
          <p:nvPr>
            <p:ph type="sldNum" sz="quarter" idx="2"/>
          </p:nvPr>
        </p:nvSpPr>
        <p:spPr>
          <a:prstGeom prst="rect">
            <a:avLst/>
          </a:prstGeom>
        </p:spPr>
        <p:txBody>
          <a:bodyPr lIns="64291" tIns="32146" rIns="64291" bIns="32146"/>
          <a:lstStyle/>
          <a:p>
            <a:pPr>
              <a:defRPr/>
            </a:pPr>
            <a:fld id="{7132C119-EC5F-9F49-A280-3C8099D59E4A}" type="slidenum">
              <a:rPr lang="en-US"/>
              <a:pPr>
                <a:defRPr/>
              </a:pPr>
              <a:t>81</a:t>
            </a:fld>
            <a:endParaRPr lang="en-US"/>
          </a:p>
        </p:txBody>
      </p:sp>
      <p:pic>
        <p:nvPicPr>
          <p:cNvPr id="1126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383" y="-423229"/>
            <a:ext cx="6223992" cy="880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1268" name="Rectangle 3"/>
          <p:cNvSpPr>
            <a:spLocks/>
          </p:cNvSpPr>
          <p:nvPr/>
        </p:nvSpPr>
        <p:spPr bwMode="auto">
          <a:xfrm>
            <a:off x="4328666" y="4202349"/>
            <a:ext cx="1634133" cy="90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b"/>
          <a:lstStyle/>
          <a:p>
            <a:pPr algn="l"/>
            <a:r>
              <a:rPr lang="en-US" sz="1500">
                <a:solidFill>
                  <a:schemeClr val="tx1"/>
                </a:solidFill>
                <a:latin typeface="Calibri" charset="0"/>
                <a:ea typeface="ヒラギノ角ゴ ProN W3" charset="0"/>
                <a:cs typeface="ヒラギノ角ゴ ProN W3" charset="0"/>
                <a:sym typeface="Calibri" charset="0"/>
              </a:rPr>
              <a:t>⬆︎ length</a:t>
            </a:r>
          </a:p>
          <a:p>
            <a:pPr algn="l"/>
            <a:r>
              <a:rPr lang="en-US" sz="1500">
                <a:solidFill>
                  <a:schemeClr val="tx1"/>
                </a:solidFill>
                <a:latin typeface="Calibri" charset="0"/>
                <a:ea typeface="ヒラギノ角ゴ ProN W3" charset="0"/>
                <a:cs typeface="ヒラギノ角ゴ ProN W3" charset="0"/>
                <a:sym typeface="Calibri" charset="0"/>
              </a:rPr>
              <a:t>almost equal mode distribution </a:t>
            </a:r>
          </a:p>
        </p:txBody>
      </p:sp>
      <p:sp>
        <p:nvSpPr>
          <p:cNvPr id="11269" name="Oval 4"/>
          <p:cNvSpPr>
            <a:spLocks/>
          </p:cNvSpPr>
          <p:nvPr/>
        </p:nvSpPr>
        <p:spPr bwMode="auto">
          <a:xfrm rot="-1330101">
            <a:off x="3762747" y="3897623"/>
            <a:ext cx="464344" cy="1696641"/>
          </a:xfrm>
          <a:prstGeom prst="ellipse">
            <a:avLst/>
          </a:prstGeom>
          <a:solidFill>
            <a:srgbClr val="408000">
              <a:alpha val="23137"/>
            </a:srgbClr>
          </a:solidFill>
          <a:ln w="25400">
            <a:solidFill>
              <a:schemeClr val="tx1">
                <a:alpha val="0"/>
              </a:schemeClr>
            </a:solidFill>
            <a:miter lim="800000"/>
            <a:headEnd/>
            <a:tailEnd/>
          </a:ln>
        </p:spPr>
        <p:txBody>
          <a:bodyPr lIns="0" tIns="0" rIns="0" bIns="0"/>
          <a:lstStyle/>
          <a:p>
            <a:endParaRPr lang="es-ES"/>
          </a:p>
        </p:txBody>
      </p:sp>
      <p:sp>
        <p:nvSpPr>
          <p:cNvPr id="11270" name="Rectangle 5"/>
          <p:cNvSpPr>
            <a:spLocks/>
          </p:cNvSpPr>
          <p:nvPr/>
        </p:nvSpPr>
        <p:spPr bwMode="auto">
          <a:xfrm>
            <a:off x="3435698" y="1794965"/>
            <a:ext cx="2220215" cy="523220"/>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b">
            <a:spAutoFit/>
          </a:bodyPr>
          <a:lstStyle/>
          <a:p>
            <a:r>
              <a:rPr lang="en-US" sz="1700">
                <a:solidFill>
                  <a:schemeClr val="tx1"/>
                </a:solidFill>
                <a:latin typeface="Calibri" charset="0"/>
                <a:ea typeface="ＭＳ Ｐゴシック" charset="0"/>
                <a:sym typeface="Calibri" charset="0"/>
              </a:rPr>
              <a:t>FFP for</a:t>
            </a:r>
          </a:p>
          <a:p>
            <a:r>
              <a:rPr lang="en-US" sz="1700">
                <a:solidFill>
                  <a:schemeClr val="tx1"/>
                </a:solidFill>
                <a:latin typeface="Calibri" charset="0"/>
                <a:ea typeface="ＭＳ Ｐゴシック" charset="0"/>
                <a:sym typeface="Calibri" charset="0"/>
              </a:rPr>
              <a:t>EMD launching condition</a:t>
            </a:r>
          </a:p>
        </p:txBody>
      </p:sp>
      <p:sp>
        <p:nvSpPr>
          <p:cNvPr id="11271" name="Rectangle 6"/>
          <p:cNvSpPr>
            <a:spLocks/>
          </p:cNvSpPr>
          <p:nvPr/>
        </p:nvSpPr>
        <p:spPr bwMode="auto">
          <a:xfrm>
            <a:off x="750094" y="2213707"/>
            <a:ext cx="1082872" cy="461665"/>
          </a:xfrm>
          <a:prstGeom prst="rect">
            <a:avLst/>
          </a:prstGeom>
          <a:solidFill>
            <a:srgbClr val="FFFFFF"/>
          </a:solid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b">
            <a:spAutoFit/>
          </a:bodyPr>
          <a:lstStyle/>
          <a:p>
            <a:pPr algn="l"/>
            <a:r>
              <a:rPr lang="en-US" sz="1500">
                <a:solidFill>
                  <a:schemeClr val="tx1"/>
                </a:solidFill>
                <a:latin typeface="Calibri" charset="0"/>
                <a:ea typeface="ＭＳ Ｐゴシック" charset="0"/>
                <a:sym typeface="Calibri" charset="0"/>
              </a:rPr>
              <a:t>LED + lens </a:t>
            </a:r>
          </a:p>
          <a:p>
            <a:pPr algn="l"/>
            <a:r>
              <a:rPr lang="en-US" sz="1500">
                <a:solidFill>
                  <a:schemeClr val="tx1"/>
                </a:solidFill>
                <a:latin typeface="Calibri" charset="0"/>
                <a:ea typeface="ＭＳ Ｐゴシック" charset="0"/>
                <a:sym typeface="Calibri" charset="0"/>
              </a:rPr>
              <a:t>launching MD</a:t>
            </a:r>
          </a:p>
        </p:txBody>
      </p:sp>
      <p:sp>
        <p:nvSpPr>
          <p:cNvPr id="11272" name="Line 7"/>
          <p:cNvSpPr>
            <a:spLocks noChangeShapeType="1"/>
          </p:cNvSpPr>
          <p:nvPr/>
        </p:nvSpPr>
        <p:spPr bwMode="auto">
          <a:xfrm rot="10800000">
            <a:off x="1968996" y="2558171"/>
            <a:ext cx="635124" cy="226590"/>
          </a:xfrm>
          <a:prstGeom prst="line">
            <a:avLst/>
          </a:prstGeom>
          <a:noFill/>
          <a:ln w="25400">
            <a:solidFill>
              <a:srgbClr val="888888"/>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11273" name="Rectangle 8"/>
          <p:cNvSpPr>
            <a:spLocks/>
          </p:cNvSpPr>
          <p:nvPr/>
        </p:nvSpPr>
        <p:spPr bwMode="auto">
          <a:xfrm>
            <a:off x="1982903" y="1321692"/>
            <a:ext cx="5094244" cy="47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b"/>
          <a:lstStyle/>
          <a:p>
            <a:r>
              <a:rPr lang="en-US" sz="2600" dirty="0">
                <a:solidFill>
                  <a:schemeClr val="tx1"/>
                </a:solidFill>
                <a:latin typeface="Calibri" charset="0"/>
                <a:ea typeface="ＭＳ Ｐゴシック" charset="0"/>
                <a:sym typeface="Calibri" charset="0"/>
              </a:rPr>
              <a:t>Real LED with almost EMD condition</a:t>
            </a:r>
          </a:p>
        </p:txBody>
      </p:sp>
    </p:spTree>
    <p:extLst>
      <p:ext uri="{BB962C8B-B14F-4D97-AF65-F5344CB8AC3E}">
        <p14:creationId xmlns:p14="http://schemas.microsoft.com/office/powerpoint/2010/main" val="161507487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4294967295"/>
          </p:nvPr>
        </p:nvSpPr>
        <p:spPr>
          <a:xfrm>
            <a:off x="8512225" y="6420445"/>
            <a:ext cx="234404" cy="258961"/>
          </a:xfrm>
          <a:prstGeom prst="rect">
            <a:avLst/>
          </a:prstGeom>
        </p:spPr>
        <p:txBody>
          <a:bodyPr lIns="64291" tIns="32146" rIns="64291" bIns="32146"/>
          <a:lstStyle/>
          <a:p>
            <a:pPr>
              <a:defRPr/>
            </a:pPr>
            <a:fld id="{56B48FB2-EA3D-7A46-8742-3DBED5AE35AA}" type="slidenum">
              <a:rPr lang="en-US"/>
              <a:pPr>
                <a:defRPr/>
              </a:pPr>
              <a:t>82</a:t>
            </a:fld>
            <a:endParaRPr lang="en-US"/>
          </a:p>
        </p:txBody>
      </p:sp>
      <p:sp>
        <p:nvSpPr>
          <p:cNvPr id="12289" name="Rectangle 1"/>
          <p:cNvSpPr>
            <a:spLocks noGrp="1" noChangeArrowheads="1"/>
          </p:cNvSpPr>
          <p:nvPr>
            <p:ph type="title"/>
          </p:nvPr>
        </p:nvSpPr>
        <p:spPr/>
        <p:txBody>
          <a:bodyPr tIns="32146" bIns="32146"/>
          <a:lstStyle/>
          <a:p>
            <a:pPr eaLnBrk="1" hangingPunct="1">
              <a:defRPr/>
            </a:pPr>
            <a:r>
              <a:rPr lang="en-US" sz="3000" dirty="0"/>
              <a:t>Effect of mode mixing in Attenuation and Bandwidth</a:t>
            </a:r>
          </a:p>
        </p:txBody>
      </p:sp>
      <p:pic>
        <p:nvPicPr>
          <p:cNvPr id="122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180" y="-1624839"/>
            <a:ext cx="7407176" cy="10483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1335374498"/>
      </p:ext>
    </p:extLst>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p:txBody>
          <a:bodyPr tIns="32146" bIns="32146">
            <a:normAutofit/>
          </a:bodyPr>
          <a:lstStyle/>
          <a:p>
            <a:pPr eaLnBrk="1" hangingPunct="1">
              <a:defRPr/>
            </a:pPr>
            <a:r>
              <a:rPr lang="en-US" dirty="0" smtClean="0"/>
              <a:t>Introduction to POF</a:t>
            </a:r>
            <a:endParaRPr lang="en-US" sz="3200" dirty="0" smtClean="0"/>
          </a:p>
        </p:txBody>
      </p:sp>
      <p:sp>
        <p:nvSpPr>
          <p:cNvPr id="56" name="Marcador de número de diapositiva 3"/>
          <p:cNvSpPr>
            <a:spLocks noGrp="1"/>
          </p:cNvSpPr>
          <p:nvPr>
            <p:ph type="sldNum" sz="quarter" idx="2"/>
          </p:nvPr>
        </p:nvSpPr>
        <p:spPr>
          <a:prstGeom prst="rect">
            <a:avLst/>
          </a:prstGeom>
        </p:spPr>
        <p:txBody>
          <a:bodyPr lIns="64291" tIns="32146" rIns="64291" bIns="32146"/>
          <a:lstStyle/>
          <a:p>
            <a:pPr>
              <a:defRPr/>
            </a:pPr>
            <a:fld id="{FA132903-4255-544A-AC65-03664B02E0E8}" type="slidenum">
              <a:rPr lang="en-US"/>
              <a:pPr>
                <a:defRPr/>
              </a:pPr>
              <a:t>9</a:t>
            </a:fld>
            <a:endParaRPr lang="en-US" dirty="0"/>
          </a:p>
        </p:txBody>
      </p:sp>
      <p:sp>
        <p:nvSpPr>
          <p:cNvPr id="6147" name="Oval 2"/>
          <p:cNvSpPr>
            <a:spLocks/>
          </p:cNvSpPr>
          <p:nvPr/>
        </p:nvSpPr>
        <p:spPr bwMode="auto">
          <a:xfrm>
            <a:off x="446484" y="4464736"/>
            <a:ext cx="598289" cy="598289"/>
          </a:xfrm>
          <a:prstGeom prst="ellipse">
            <a:avLst/>
          </a:prstGeom>
          <a:solidFill>
            <a:srgbClr val="86CEF9"/>
          </a:solidFill>
          <a:ln w="25400">
            <a:solidFill>
              <a:schemeClr val="tx1"/>
            </a:solidFill>
            <a:miter lim="800000"/>
            <a:headEnd/>
            <a:tailEnd/>
          </a:ln>
        </p:spPr>
        <p:txBody>
          <a:bodyPr lIns="0" tIns="0" rIns="0" bIns="0"/>
          <a:lstStyle/>
          <a:p>
            <a:endParaRPr lang="es-ES"/>
          </a:p>
        </p:txBody>
      </p:sp>
      <p:sp>
        <p:nvSpPr>
          <p:cNvPr id="6148" name="Oval 3"/>
          <p:cNvSpPr>
            <a:spLocks/>
          </p:cNvSpPr>
          <p:nvPr/>
        </p:nvSpPr>
        <p:spPr bwMode="auto">
          <a:xfrm>
            <a:off x="598289" y="4625470"/>
            <a:ext cx="294680" cy="294680"/>
          </a:xfrm>
          <a:prstGeom prst="ellipse">
            <a:avLst/>
          </a:prstGeom>
          <a:gradFill rotWithShape="0">
            <a:gsLst>
              <a:gs pos="0">
                <a:srgbClr val="FFFFFF"/>
              </a:gs>
              <a:gs pos="72020">
                <a:srgbClr val="FF89C8"/>
              </a:gs>
              <a:gs pos="100000">
                <a:srgbClr val="FF1392"/>
              </a:gs>
            </a:gsLst>
            <a:path path="rect">
              <a:fillToRect l="50000" t="50000" r="50000" b="50000"/>
            </a:path>
          </a:gradFill>
          <a:ln w="25400">
            <a:solidFill>
              <a:schemeClr val="tx1"/>
            </a:solidFill>
            <a:miter lim="800000"/>
            <a:headEnd/>
            <a:tailEnd/>
          </a:ln>
        </p:spPr>
        <p:txBody>
          <a:bodyPr lIns="0" tIns="0" rIns="0" bIns="0"/>
          <a:lstStyle/>
          <a:p>
            <a:endParaRPr lang="es-ES"/>
          </a:p>
        </p:txBody>
      </p:sp>
      <p:sp>
        <p:nvSpPr>
          <p:cNvPr id="6149" name="Oval 4"/>
          <p:cNvSpPr>
            <a:spLocks/>
          </p:cNvSpPr>
          <p:nvPr/>
        </p:nvSpPr>
        <p:spPr bwMode="auto">
          <a:xfrm>
            <a:off x="1848445" y="4473666"/>
            <a:ext cx="383977" cy="589359"/>
          </a:xfrm>
          <a:prstGeom prst="ellipse">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6150" name="Oval 5"/>
          <p:cNvSpPr>
            <a:spLocks/>
          </p:cNvSpPr>
          <p:nvPr/>
        </p:nvSpPr>
        <p:spPr bwMode="auto">
          <a:xfrm>
            <a:off x="1973461" y="4625470"/>
            <a:ext cx="142875" cy="294680"/>
          </a:xfrm>
          <a:prstGeom prst="ellipse">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6151" name="Line 6"/>
          <p:cNvSpPr>
            <a:spLocks noChangeShapeType="1"/>
          </p:cNvSpPr>
          <p:nvPr/>
        </p:nvSpPr>
        <p:spPr bwMode="auto">
          <a:xfrm rot="10800000" flipH="1">
            <a:off x="1107281" y="4473666"/>
            <a:ext cx="928688" cy="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6152" name="Line 7"/>
          <p:cNvSpPr>
            <a:spLocks noChangeShapeType="1"/>
          </p:cNvSpPr>
          <p:nvPr/>
        </p:nvSpPr>
        <p:spPr bwMode="auto">
          <a:xfrm rot="10800000" flipH="1">
            <a:off x="1125140" y="5063025"/>
            <a:ext cx="928688" cy="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6153" name="Line 8"/>
          <p:cNvSpPr>
            <a:spLocks noChangeShapeType="1"/>
          </p:cNvSpPr>
          <p:nvPr/>
        </p:nvSpPr>
        <p:spPr bwMode="auto">
          <a:xfrm rot="10800000" flipH="1">
            <a:off x="1107281" y="4625471"/>
            <a:ext cx="928688" cy="0"/>
          </a:xfrm>
          <a:prstGeom prst="line">
            <a:avLst/>
          </a:prstGeom>
          <a:noFill/>
          <a:ln w="25400">
            <a:solidFill>
              <a:schemeClr val="tx1"/>
            </a:solidFill>
            <a:prstDash val="sysDot"/>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6154" name="Line 9"/>
          <p:cNvSpPr>
            <a:spLocks noChangeShapeType="1"/>
          </p:cNvSpPr>
          <p:nvPr/>
        </p:nvSpPr>
        <p:spPr bwMode="auto">
          <a:xfrm rot="10800000" flipH="1">
            <a:off x="1107281" y="4920150"/>
            <a:ext cx="928688" cy="0"/>
          </a:xfrm>
          <a:prstGeom prst="line">
            <a:avLst/>
          </a:prstGeom>
          <a:noFill/>
          <a:ln w="25400">
            <a:solidFill>
              <a:schemeClr val="tx1"/>
            </a:solidFill>
            <a:prstDash val="sysDot"/>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6155" name="Line 10"/>
          <p:cNvSpPr>
            <a:spLocks noChangeShapeType="1"/>
          </p:cNvSpPr>
          <p:nvPr/>
        </p:nvSpPr>
        <p:spPr bwMode="auto">
          <a:xfrm>
            <a:off x="2286000" y="4464736"/>
            <a:ext cx="344910" cy="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6156" name="Line 11"/>
          <p:cNvSpPr>
            <a:spLocks noChangeShapeType="1"/>
          </p:cNvSpPr>
          <p:nvPr/>
        </p:nvSpPr>
        <p:spPr bwMode="auto">
          <a:xfrm>
            <a:off x="2286000" y="5063025"/>
            <a:ext cx="344910" cy="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6157" name="Line 12"/>
          <p:cNvSpPr>
            <a:spLocks noChangeShapeType="1"/>
          </p:cNvSpPr>
          <p:nvPr/>
        </p:nvSpPr>
        <p:spPr bwMode="auto">
          <a:xfrm>
            <a:off x="2634258" y="4464736"/>
            <a:ext cx="0" cy="178594"/>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6158" name="Line 13"/>
          <p:cNvSpPr>
            <a:spLocks noChangeShapeType="1"/>
          </p:cNvSpPr>
          <p:nvPr/>
        </p:nvSpPr>
        <p:spPr bwMode="auto">
          <a:xfrm>
            <a:off x="2634258" y="4897826"/>
            <a:ext cx="0" cy="174129"/>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6159" name="Rectangle 14"/>
          <p:cNvSpPr>
            <a:spLocks/>
          </p:cNvSpPr>
          <p:nvPr/>
        </p:nvSpPr>
        <p:spPr bwMode="auto">
          <a:xfrm>
            <a:off x="419695" y="5179111"/>
            <a:ext cx="3893344"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b"/>
          <a:lstStyle/>
          <a:p>
            <a:pPr algn="l"/>
            <a:r>
              <a:rPr lang="en-US" sz="1600">
                <a:solidFill>
                  <a:schemeClr val="tx1"/>
                </a:solidFill>
                <a:latin typeface="Calibri" charset="0"/>
                <a:ea typeface="ＭＳ Ｐゴシック" charset="0"/>
                <a:sym typeface="Calibri" charset="0"/>
              </a:rPr>
              <a:t>MM-GOF</a:t>
            </a:r>
            <a:r>
              <a:rPr lang="en-US" sz="1600">
                <a:solidFill>
                  <a:srgbClr val="343434"/>
                </a:solidFill>
                <a:latin typeface="Calibri" charset="0"/>
                <a:ea typeface="ＭＳ Ｐゴシック" charset="0"/>
                <a:sym typeface="Calibri" charset="0"/>
              </a:rPr>
              <a:t> </a:t>
            </a:r>
            <a:r>
              <a:rPr lang="en-US" sz="1500">
                <a:solidFill>
                  <a:schemeClr val="tx1"/>
                </a:solidFill>
                <a:latin typeface="Calibri" charset="0"/>
                <a:ea typeface="ＭＳ Ｐゴシック" charset="0"/>
                <a:sym typeface="Calibri" charset="0"/>
              </a:rPr>
              <a:t>for data-centers, office-LAN</a:t>
            </a:r>
          </a:p>
        </p:txBody>
      </p:sp>
      <p:sp>
        <p:nvSpPr>
          <p:cNvPr id="6160" name="Rectangle 15"/>
          <p:cNvSpPr>
            <a:spLocks/>
          </p:cNvSpPr>
          <p:nvPr/>
        </p:nvSpPr>
        <p:spPr bwMode="auto">
          <a:xfrm>
            <a:off x="2991445" y="4500455"/>
            <a:ext cx="1812727" cy="60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txBody>
          <a:bodyPr lIns="0" tIns="0" rIns="0" bIns="0" anchor="b"/>
          <a:lstStyle/>
          <a:p>
            <a:pPr algn="l"/>
            <a:r>
              <a:rPr lang="en-US" sz="1500">
                <a:solidFill>
                  <a:schemeClr val="tx1"/>
                </a:solidFill>
                <a:latin typeface="Calibri" charset="0"/>
                <a:ea typeface="ＭＳ Ｐゴシック" charset="0"/>
                <a:sym typeface="Calibri" charset="0"/>
              </a:rPr>
              <a:t>core: ⌀ 50 or 62.5 μm</a:t>
            </a:r>
          </a:p>
          <a:p>
            <a:pPr algn="l"/>
            <a:r>
              <a:rPr lang="en-US" sz="1500">
                <a:solidFill>
                  <a:schemeClr val="tx1"/>
                </a:solidFill>
                <a:latin typeface="Calibri" charset="0"/>
                <a:ea typeface="ＭＳ Ｐゴシック" charset="0"/>
                <a:sym typeface="Calibri" charset="0"/>
              </a:rPr>
              <a:t>clad: ⌀ 125 μm</a:t>
            </a:r>
          </a:p>
        </p:txBody>
      </p:sp>
      <p:sp>
        <p:nvSpPr>
          <p:cNvPr id="6161" name="Rectangle 16"/>
          <p:cNvSpPr>
            <a:spLocks/>
          </p:cNvSpPr>
          <p:nvPr/>
        </p:nvSpPr>
        <p:spPr bwMode="auto">
          <a:xfrm>
            <a:off x="2665512" y="4358920"/>
            <a:ext cx="138259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b">
            <a:spAutoFit/>
          </a:bodyPr>
          <a:lstStyle/>
          <a:p>
            <a:r>
              <a:rPr lang="en-US" sz="1500">
                <a:solidFill>
                  <a:srgbClr val="003DCC"/>
                </a:solidFill>
                <a:latin typeface="Calibri" charset="0"/>
                <a:ea typeface="ＭＳ Ｐゴシック" charset="0"/>
                <a:sym typeface="Calibri" charset="0"/>
              </a:rPr>
              <a:t>GI - Graded-Index</a:t>
            </a:r>
          </a:p>
        </p:txBody>
      </p:sp>
      <p:sp>
        <p:nvSpPr>
          <p:cNvPr id="6162" name="Line 17"/>
          <p:cNvSpPr>
            <a:spLocks noChangeShapeType="1"/>
          </p:cNvSpPr>
          <p:nvPr/>
        </p:nvSpPr>
        <p:spPr bwMode="auto">
          <a:xfrm>
            <a:off x="1169789" y="4768346"/>
            <a:ext cx="1808262" cy="0"/>
          </a:xfrm>
          <a:prstGeom prst="line">
            <a:avLst/>
          </a:prstGeom>
          <a:noFill/>
          <a:ln w="25400" cap="rnd">
            <a:solidFill>
              <a:schemeClr val="tx1"/>
            </a:solidFill>
            <a:prstDash val="sysDot"/>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GB"/>
          </a:p>
        </p:txBody>
      </p:sp>
      <p:sp>
        <p:nvSpPr>
          <p:cNvPr id="6163" name="Freeform 18"/>
          <p:cNvSpPr>
            <a:spLocks/>
          </p:cNvSpPr>
          <p:nvPr/>
        </p:nvSpPr>
        <p:spPr bwMode="auto">
          <a:xfrm>
            <a:off x="1120676" y="4664539"/>
            <a:ext cx="1223367" cy="188639"/>
          </a:xfrm>
          <a:custGeom>
            <a:avLst/>
            <a:gdLst>
              <a:gd name="T0" fmla="*/ 0 w 21600"/>
              <a:gd name="T1" fmla="*/ 268173 h 21107"/>
              <a:gd name="T2" fmla="*/ 323815 w 21600"/>
              <a:gd name="T3" fmla="*/ 12774 h 21107"/>
              <a:gd name="T4" fmla="*/ 654074 w 21600"/>
              <a:gd name="T5" fmla="*/ 261779 h 21107"/>
              <a:gd name="T6" fmla="*/ 996979 w 21600"/>
              <a:gd name="T7" fmla="*/ 25536 h 21107"/>
              <a:gd name="T8" fmla="*/ 1365258 w 21600"/>
              <a:gd name="T9" fmla="*/ 268173 h 21107"/>
              <a:gd name="T10" fmla="*/ 1739900 w 21600"/>
              <a:gd name="T11" fmla="*/ 0 h 21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107">
                <a:moveTo>
                  <a:pt x="0" y="21098"/>
                </a:moveTo>
                <a:cubicBezTo>
                  <a:pt x="0" y="21098"/>
                  <a:pt x="2444" y="1507"/>
                  <a:pt x="4020" y="1005"/>
                </a:cubicBezTo>
                <a:cubicBezTo>
                  <a:pt x="5597" y="502"/>
                  <a:pt x="6228" y="20595"/>
                  <a:pt x="8120" y="20595"/>
                </a:cubicBezTo>
                <a:cubicBezTo>
                  <a:pt x="10012" y="20595"/>
                  <a:pt x="9696" y="2009"/>
                  <a:pt x="12377" y="2009"/>
                </a:cubicBezTo>
                <a:cubicBezTo>
                  <a:pt x="15057" y="2009"/>
                  <a:pt x="14663" y="20595"/>
                  <a:pt x="16949" y="21098"/>
                </a:cubicBezTo>
                <a:cubicBezTo>
                  <a:pt x="19235" y="21600"/>
                  <a:pt x="21364" y="1507"/>
                  <a:pt x="21600" y="0"/>
                </a:cubicBezTo>
              </a:path>
            </a:pathLst>
          </a:custGeom>
          <a:noFill/>
          <a:ln w="25400" cap="flat">
            <a:solidFill>
              <a:schemeClr val="tx1"/>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6164" name="Freeform 19"/>
          <p:cNvSpPr>
            <a:spLocks/>
          </p:cNvSpPr>
          <p:nvPr/>
        </p:nvSpPr>
        <p:spPr bwMode="auto">
          <a:xfrm>
            <a:off x="2634258" y="4635517"/>
            <a:ext cx="232172" cy="267891"/>
          </a:xfrm>
          <a:custGeom>
            <a:avLst/>
            <a:gdLst>
              <a:gd name="T0" fmla="*/ 0 w 21600"/>
              <a:gd name="T1" fmla="*/ 0 h 21600"/>
              <a:gd name="T2" fmla="*/ 330200 w 21600"/>
              <a:gd name="T3" fmla="*/ 188366 h 21600"/>
              <a:gd name="T4" fmla="*/ 0 w 21600"/>
              <a:gd name="T5" fmla="*/ 38100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0"/>
                </a:moveTo>
                <a:cubicBezTo>
                  <a:pt x="0" y="0"/>
                  <a:pt x="21600" y="2670"/>
                  <a:pt x="21600" y="10679"/>
                </a:cubicBezTo>
                <a:cubicBezTo>
                  <a:pt x="21600" y="18688"/>
                  <a:pt x="0" y="21600"/>
                  <a:pt x="0" y="21600"/>
                </a:cubicBez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6165" name="Oval 20"/>
          <p:cNvSpPr>
            <a:spLocks/>
          </p:cNvSpPr>
          <p:nvPr/>
        </p:nvSpPr>
        <p:spPr bwMode="auto">
          <a:xfrm>
            <a:off x="5545336" y="2268235"/>
            <a:ext cx="3411141" cy="3411141"/>
          </a:xfrm>
          <a:prstGeom prst="ellipse">
            <a:avLst/>
          </a:prstGeom>
          <a:solidFill>
            <a:srgbClr val="86CEF9"/>
          </a:solidFill>
          <a:ln w="25400">
            <a:solidFill>
              <a:schemeClr val="tx1"/>
            </a:solidFill>
            <a:miter lim="800000"/>
            <a:headEnd/>
            <a:tailEnd/>
          </a:ln>
        </p:spPr>
        <p:txBody>
          <a:bodyPr lIns="0" tIns="0" rIns="0" bIns="0"/>
          <a:lstStyle/>
          <a:p>
            <a:endParaRPr lang="es-ES"/>
          </a:p>
        </p:txBody>
      </p:sp>
      <p:sp>
        <p:nvSpPr>
          <p:cNvPr id="6166" name="Oval 21"/>
          <p:cNvSpPr>
            <a:spLocks/>
          </p:cNvSpPr>
          <p:nvPr/>
        </p:nvSpPr>
        <p:spPr bwMode="auto">
          <a:xfrm>
            <a:off x="5607844" y="2325163"/>
            <a:ext cx="3290590" cy="3291706"/>
          </a:xfrm>
          <a:prstGeom prst="ellipse">
            <a:avLst/>
          </a:prstGeom>
          <a:solidFill>
            <a:srgbClr val="ED82ED"/>
          </a:solidFill>
          <a:ln w="25400">
            <a:solidFill>
              <a:schemeClr val="tx1"/>
            </a:solidFill>
            <a:miter lim="800000"/>
            <a:headEnd/>
            <a:tailEnd/>
          </a:ln>
        </p:spPr>
        <p:txBody>
          <a:bodyPr lIns="0" tIns="0" rIns="0" bIns="0"/>
          <a:lstStyle/>
          <a:p>
            <a:endParaRPr lang="es-ES"/>
          </a:p>
        </p:txBody>
      </p:sp>
      <p:grpSp>
        <p:nvGrpSpPr>
          <p:cNvPr id="6167" name="Group 25"/>
          <p:cNvGrpSpPr>
            <a:grpSpLocks/>
          </p:cNvGrpSpPr>
          <p:nvPr/>
        </p:nvGrpSpPr>
        <p:grpSpPr bwMode="auto">
          <a:xfrm>
            <a:off x="5304234" y="2263770"/>
            <a:ext cx="684238" cy="71438"/>
            <a:chOff x="0" y="0"/>
            <a:chExt cx="613" cy="64"/>
          </a:xfrm>
        </p:grpSpPr>
        <p:sp>
          <p:nvSpPr>
            <p:cNvPr id="2" name="Line 22"/>
            <p:cNvSpPr>
              <a:spLocks noChangeShapeType="1"/>
            </p:cNvSpPr>
            <p:nvPr/>
          </p:nvSpPr>
          <p:spPr bwMode="auto">
            <a:xfrm>
              <a:off x="304" y="0"/>
              <a:ext cx="309" cy="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6198" name="Line 23"/>
            <p:cNvSpPr>
              <a:spLocks noChangeShapeType="1"/>
            </p:cNvSpPr>
            <p:nvPr/>
          </p:nvSpPr>
          <p:spPr bwMode="auto">
            <a:xfrm>
              <a:off x="312" y="0"/>
              <a:ext cx="0" cy="64"/>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6199" name="Line 24"/>
            <p:cNvSpPr>
              <a:spLocks noChangeShapeType="1"/>
            </p:cNvSpPr>
            <p:nvPr/>
          </p:nvSpPr>
          <p:spPr bwMode="auto">
            <a:xfrm>
              <a:off x="0" y="56"/>
              <a:ext cx="309" cy="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grpSp>
      <p:grpSp>
        <p:nvGrpSpPr>
          <p:cNvPr id="6168" name="Group 29"/>
          <p:cNvGrpSpPr>
            <a:grpSpLocks/>
          </p:cNvGrpSpPr>
          <p:nvPr/>
        </p:nvGrpSpPr>
        <p:grpSpPr bwMode="auto">
          <a:xfrm rot="10800000" flipH="1">
            <a:off x="5304234" y="5612403"/>
            <a:ext cx="684238" cy="71438"/>
            <a:chOff x="0" y="0"/>
            <a:chExt cx="613" cy="64"/>
          </a:xfrm>
        </p:grpSpPr>
        <p:sp>
          <p:nvSpPr>
            <p:cNvPr id="6194" name="Line 26"/>
            <p:cNvSpPr>
              <a:spLocks noChangeShapeType="1"/>
            </p:cNvSpPr>
            <p:nvPr/>
          </p:nvSpPr>
          <p:spPr bwMode="auto">
            <a:xfrm>
              <a:off x="304" y="0"/>
              <a:ext cx="309" cy="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6195" name="Line 27"/>
            <p:cNvSpPr>
              <a:spLocks noChangeShapeType="1"/>
            </p:cNvSpPr>
            <p:nvPr/>
          </p:nvSpPr>
          <p:spPr bwMode="auto">
            <a:xfrm>
              <a:off x="312" y="0"/>
              <a:ext cx="0" cy="64"/>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6196" name="Line 28"/>
            <p:cNvSpPr>
              <a:spLocks noChangeShapeType="1"/>
            </p:cNvSpPr>
            <p:nvPr/>
          </p:nvSpPr>
          <p:spPr bwMode="auto">
            <a:xfrm>
              <a:off x="0" y="56"/>
              <a:ext cx="309" cy="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grpSp>
      <p:sp>
        <p:nvSpPr>
          <p:cNvPr id="6169" name="Line 30"/>
          <p:cNvSpPr>
            <a:spLocks noChangeShapeType="1"/>
          </p:cNvSpPr>
          <p:nvPr/>
        </p:nvSpPr>
        <p:spPr bwMode="auto">
          <a:xfrm>
            <a:off x="5304235" y="2326278"/>
            <a:ext cx="2232" cy="3286125"/>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6170" name="Rectangle 31"/>
          <p:cNvSpPr>
            <a:spLocks/>
          </p:cNvSpPr>
          <p:nvPr/>
        </p:nvSpPr>
        <p:spPr bwMode="auto">
          <a:xfrm>
            <a:off x="6536531" y="4272950"/>
            <a:ext cx="1500188" cy="66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b"/>
          <a:lstStyle/>
          <a:p>
            <a:pPr algn="l"/>
            <a:r>
              <a:rPr lang="en-US" sz="1700">
                <a:solidFill>
                  <a:schemeClr val="tx1"/>
                </a:solidFill>
                <a:latin typeface="Calibri" charset="0"/>
                <a:ea typeface="ＭＳ Ｐゴシック" charset="0"/>
                <a:sym typeface="Calibri" charset="0"/>
              </a:rPr>
              <a:t>core: ⌀ 980 μm</a:t>
            </a:r>
          </a:p>
          <a:p>
            <a:pPr algn="l"/>
            <a:r>
              <a:rPr lang="en-US" sz="1700">
                <a:solidFill>
                  <a:schemeClr val="tx1"/>
                </a:solidFill>
                <a:latin typeface="Calibri" charset="0"/>
                <a:ea typeface="ＭＳ Ｐゴシック" charset="0"/>
                <a:sym typeface="Calibri" charset="0"/>
              </a:rPr>
              <a:t>clad: ⌀ 1000 μm</a:t>
            </a:r>
          </a:p>
        </p:txBody>
      </p:sp>
      <p:sp>
        <p:nvSpPr>
          <p:cNvPr id="6171" name="Line 32"/>
          <p:cNvSpPr>
            <a:spLocks noChangeShapeType="1"/>
          </p:cNvSpPr>
          <p:nvPr/>
        </p:nvSpPr>
        <p:spPr bwMode="auto">
          <a:xfrm flipH="1">
            <a:off x="5079877" y="4092124"/>
            <a:ext cx="2193354" cy="7814"/>
          </a:xfrm>
          <a:prstGeom prst="line">
            <a:avLst/>
          </a:prstGeom>
          <a:noFill/>
          <a:ln w="25400" cap="rnd">
            <a:solidFill>
              <a:schemeClr val="tx1"/>
            </a:solidFill>
            <a:prstDash val="sysDot"/>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GB"/>
          </a:p>
        </p:txBody>
      </p:sp>
      <p:sp>
        <p:nvSpPr>
          <p:cNvPr id="6172" name="Rectangle 33"/>
          <p:cNvSpPr>
            <a:spLocks/>
          </p:cNvSpPr>
          <p:nvPr/>
        </p:nvSpPr>
        <p:spPr bwMode="auto">
          <a:xfrm>
            <a:off x="5992833" y="2799552"/>
            <a:ext cx="233330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b"/>
          <a:lstStyle/>
          <a:p>
            <a:pPr algn="ctr"/>
            <a:r>
              <a:rPr lang="en-US" sz="2300" dirty="0" smtClean="0">
                <a:solidFill>
                  <a:schemeClr val="tx1"/>
                </a:solidFill>
                <a:latin typeface="Calibri" charset="0"/>
                <a:ea typeface="ＭＳ Ｐゴシック" charset="0"/>
                <a:sym typeface="Calibri" charset="0"/>
              </a:rPr>
              <a:t>1mm </a:t>
            </a:r>
            <a:r>
              <a:rPr lang="en-US" sz="2300" u="sng" dirty="0">
                <a:solidFill>
                  <a:schemeClr val="tx1"/>
                </a:solidFill>
                <a:latin typeface="Calibri" charset="0"/>
                <a:ea typeface="ＭＳ Ｐゴシック" charset="0"/>
                <a:sym typeface="Calibri" charset="0"/>
              </a:rPr>
              <a:t>SI</a:t>
            </a:r>
            <a:r>
              <a:rPr lang="en-US" sz="2300" dirty="0">
                <a:solidFill>
                  <a:schemeClr val="tx1"/>
                </a:solidFill>
                <a:latin typeface="Calibri" charset="0"/>
                <a:ea typeface="ＭＳ Ｐゴシック" charset="0"/>
                <a:sym typeface="Calibri" charset="0"/>
              </a:rPr>
              <a:t>-POF multimode NA 0.5</a:t>
            </a:r>
          </a:p>
        </p:txBody>
      </p:sp>
      <p:sp>
        <p:nvSpPr>
          <p:cNvPr id="6173" name="Oval 34"/>
          <p:cNvSpPr>
            <a:spLocks/>
          </p:cNvSpPr>
          <p:nvPr/>
        </p:nvSpPr>
        <p:spPr bwMode="auto">
          <a:xfrm>
            <a:off x="446484" y="2786225"/>
            <a:ext cx="598289" cy="598289"/>
          </a:xfrm>
          <a:prstGeom prst="ellipse">
            <a:avLst/>
          </a:prstGeom>
          <a:solidFill>
            <a:srgbClr val="86CEF9"/>
          </a:solidFill>
          <a:ln w="25400">
            <a:solidFill>
              <a:schemeClr val="tx1"/>
            </a:solidFill>
            <a:miter lim="800000"/>
            <a:headEnd/>
            <a:tailEnd/>
          </a:ln>
        </p:spPr>
        <p:txBody>
          <a:bodyPr lIns="0" tIns="0" rIns="0" bIns="0"/>
          <a:lstStyle/>
          <a:p>
            <a:endParaRPr lang="es-ES"/>
          </a:p>
        </p:txBody>
      </p:sp>
      <p:sp>
        <p:nvSpPr>
          <p:cNvPr id="6174" name="Oval 35"/>
          <p:cNvSpPr>
            <a:spLocks/>
          </p:cNvSpPr>
          <p:nvPr/>
        </p:nvSpPr>
        <p:spPr bwMode="auto">
          <a:xfrm>
            <a:off x="705445" y="3045185"/>
            <a:ext cx="71438" cy="71438"/>
          </a:xfrm>
          <a:prstGeom prst="ellipse">
            <a:avLst/>
          </a:prstGeom>
          <a:solidFill>
            <a:srgbClr val="FF1392"/>
          </a:solidFill>
          <a:ln w="25400">
            <a:solidFill>
              <a:schemeClr val="tx1"/>
            </a:solidFill>
            <a:miter lim="800000"/>
            <a:headEnd/>
            <a:tailEnd/>
          </a:ln>
        </p:spPr>
        <p:txBody>
          <a:bodyPr lIns="0" tIns="0" rIns="0" bIns="0"/>
          <a:lstStyle/>
          <a:p>
            <a:endParaRPr lang="es-ES"/>
          </a:p>
        </p:txBody>
      </p:sp>
      <p:sp>
        <p:nvSpPr>
          <p:cNvPr id="6175" name="Oval 36"/>
          <p:cNvSpPr>
            <a:spLocks/>
          </p:cNvSpPr>
          <p:nvPr/>
        </p:nvSpPr>
        <p:spPr bwMode="auto">
          <a:xfrm>
            <a:off x="1848445" y="2795154"/>
            <a:ext cx="383977" cy="589359"/>
          </a:xfrm>
          <a:prstGeom prst="ellipse">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6176" name="Oval 37"/>
          <p:cNvSpPr>
            <a:spLocks/>
          </p:cNvSpPr>
          <p:nvPr/>
        </p:nvSpPr>
        <p:spPr bwMode="auto">
          <a:xfrm>
            <a:off x="2018110" y="3045185"/>
            <a:ext cx="44648" cy="71438"/>
          </a:xfrm>
          <a:prstGeom prst="ellipse">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6177" name="Line 38"/>
          <p:cNvSpPr>
            <a:spLocks noChangeShapeType="1"/>
          </p:cNvSpPr>
          <p:nvPr/>
        </p:nvSpPr>
        <p:spPr bwMode="auto">
          <a:xfrm rot="10800000" flipH="1">
            <a:off x="1125140" y="3384514"/>
            <a:ext cx="928688" cy="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6178" name="Line 39"/>
          <p:cNvSpPr>
            <a:spLocks noChangeShapeType="1"/>
          </p:cNvSpPr>
          <p:nvPr/>
        </p:nvSpPr>
        <p:spPr bwMode="auto">
          <a:xfrm rot="10800000" flipH="1">
            <a:off x="1107281" y="3045186"/>
            <a:ext cx="928688" cy="0"/>
          </a:xfrm>
          <a:prstGeom prst="line">
            <a:avLst/>
          </a:prstGeom>
          <a:noFill/>
          <a:ln w="25400">
            <a:solidFill>
              <a:schemeClr val="tx1"/>
            </a:solidFill>
            <a:prstDash val="sysDot"/>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6179" name="Line 40"/>
          <p:cNvSpPr>
            <a:spLocks noChangeShapeType="1"/>
          </p:cNvSpPr>
          <p:nvPr/>
        </p:nvSpPr>
        <p:spPr bwMode="auto">
          <a:xfrm rot="10800000" flipH="1">
            <a:off x="1107281" y="3116623"/>
            <a:ext cx="928688" cy="0"/>
          </a:xfrm>
          <a:prstGeom prst="line">
            <a:avLst/>
          </a:prstGeom>
          <a:noFill/>
          <a:ln w="25400">
            <a:solidFill>
              <a:schemeClr val="tx1"/>
            </a:solidFill>
            <a:prstDash val="sysDot"/>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6180" name="Line 41"/>
          <p:cNvSpPr>
            <a:spLocks noChangeShapeType="1"/>
          </p:cNvSpPr>
          <p:nvPr/>
        </p:nvSpPr>
        <p:spPr bwMode="auto">
          <a:xfrm>
            <a:off x="2286000" y="3384514"/>
            <a:ext cx="344910" cy="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6181" name="Line 42"/>
          <p:cNvSpPr>
            <a:spLocks noChangeShapeType="1"/>
          </p:cNvSpPr>
          <p:nvPr/>
        </p:nvSpPr>
        <p:spPr bwMode="auto">
          <a:xfrm>
            <a:off x="2634258" y="2786225"/>
            <a:ext cx="0" cy="264542"/>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6182" name="Line 43"/>
          <p:cNvSpPr>
            <a:spLocks noChangeShapeType="1"/>
          </p:cNvSpPr>
          <p:nvPr/>
        </p:nvSpPr>
        <p:spPr bwMode="auto">
          <a:xfrm>
            <a:off x="2636490" y="3045186"/>
            <a:ext cx="187523" cy="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6183" name="Line 44"/>
          <p:cNvSpPr>
            <a:spLocks noChangeShapeType="1"/>
          </p:cNvSpPr>
          <p:nvPr/>
        </p:nvSpPr>
        <p:spPr bwMode="auto">
          <a:xfrm>
            <a:off x="2634258" y="3116623"/>
            <a:ext cx="193105" cy="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6184" name="Line 45"/>
          <p:cNvSpPr>
            <a:spLocks noChangeShapeType="1"/>
          </p:cNvSpPr>
          <p:nvPr/>
        </p:nvSpPr>
        <p:spPr bwMode="auto">
          <a:xfrm>
            <a:off x="2634258" y="3113275"/>
            <a:ext cx="0" cy="27682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6185" name="Line 46"/>
          <p:cNvSpPr>
            <a:spLocks noChangeShapeType="1"/>
          </p:cNvSpPr>
          <p:nvPr/>
        </p:nvSpPr>
        <p:spPr bwMode="auto">
          <a:xfrm>
            <a:off x="2821781" y="3041837"/>
            <a:ext cx="0" cy="71438"/>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6186" name="Line 47"/>
          <p:cNvSpPr>
            <a:spLocks noChangeShapeType="1"/>
          </p:cNvSpPr>
          <p:nvPr/>
        </p:nvSpPr>
        <p:spPr bwMode="auto">
          <a:xfrm>
            <a:off x="1151930" y="3080904"/>
            <a:ext cx="1808262" cy="0"/>
          </a:xfrm>
          <a:prstGeom prst="line">
            <a:avLst/>
          </a:prstGeom>
          <a:noFill/>
          <a:ln w="25400" cap="rnd">
            <a:solidFill>
              <a:schemeClr val="tx1"/>
            </a:solidFill>
            <a:prstDash val="sysDot"/>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GB"/>
          </a:p>
        </p:txBody>
      </p:sp>
      <p:sp>
        <p:nvSpPr>
          <p:cNvPr id="6187" name="Rectangle 48"/>
          <p:cNvSpPr>
            <a:spLocks/>
          </p:cNvSpPr>
          <p:nvPr/>
        </p:nvSpPr>
        <p:spPr bwMode="auto">
          <a:xfrm>
            <a:off x="420812" y="3482740"/>
            <a:ext cx="3893344"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b"/>
          <a:lstStyle/>
          <a:p>
            <a:pPr algn="l"/>
            <a:r>
              <a:rPr lang="en-US" sz="1600">
                <a:solidFill>
                  <a:schemeClr val="tx1"/>
                </a:solidFill>
                <a:latin typeface="Calibri" charset="0"/>
                <a:ea typeface="ＭＳ Ｐゴシック" charset="0"/>
                <a:sym typeface="Calibri" charset="0"/>
              </a:rPr>
              <a:t>SM-GOF</a:t>
            </a:r>
            <a:r>
              <a:rPr lang="en-US" sz="1600">
                <a:solidFill>
                  <a:srgbClr val="343434"/>
                </a:solidFill>
                <a:latin typeface="Calibri" charset="0"/>
                <a:ea typeface="ＭＳ Ｐゴシック" charset="0"/>
                <a:sym typeface="Calibri" charset="0"/>
              </a:rPr>
              <a:t> </a:t>
            </a:r>
            <a:r>
              <a:rPr lang="en-US" sz="1500">
                <a:solidFill>
                  <a:schemeClr val="tx1"/>
                </a:solidFill>
                <a:latin typeface="Calibri" charset="0"/>
                <a:ea typeface="ＭＳ Ｐゴシック" charset="0"/>
                <a:sym typeface="Calibri" charset="0"/>
              </a:rPr>
              <a:t>for long-distance transmission</a:t>
            </a:r>
          </a:p>
        </p:txBody>
      </p:sp>
      <p:sp>
        <p:nvSpPr>
          <p:cNvPr id="6188" name="Rectangle 49"/>
          <p:cNvSpPr>
            <a:spLocks/>
          </p:cNvSpPr>
          <p:nvPr/>
        </p:nvSpPr>
        <p:spPr bwMode="auto">
          <a:xfrm>
            <a:off x="2991445" y="2821943"/>
            <a:ext cx="1321594" cy="60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b"/>
          <a:lstStyle/>
          <a:p>
            <a:pPr algn="l"/>
            <a:r>
              <a:rPr lang="en-US" sz="1500">
                <a:solidFill>
                  <a:schemeClr val="tx1"/>
                </a:solidFill>
                <a:latin typeface="Calibri" charset="0"/>
                <a:ea typeface="ＭＳ Ｐゴシック" charset="0"/>
                <a:sym typeface="Calibri" charset="0"/>
              </a:rPr>
              <a:t>core: ⌀ 8 μm</a:t>
            </a:r>
          </a:p>
          <a:p>
            <a:pPr algn="l"/>
            <a:r>
              <a:rPr lang="en-US" sz="1500">
                <a:solidFill>
                  <a:schemeClr val="tx1"/>
                </a:solidFill>
                <a:latin typeface="Calibri" charset="0"/>
                <a:ea typeface="ＭＳ Ｐゴシック" charset="0"/>
                <a:sym typeface="Calibri" charset="0"/>
              </a:rPr>
              <a:t>clad: ⌀ 125 μm</a:t>
            </a:r>
          </a:p>
        </p:txBody>
      </p:sp>
      <p:sp>
        <p:nvSpPr>
          <p:cNvPr id="6189" name="Rectangle 50"/>
          <p:cNvSpPr>
            <a:spLocks/>
          </p:cNvSpPr>
          <p:nvPr/>
        </p:nvSpPr>
        <p:spPr bwMode="auto">
          <a:xfrm>
            <a:off x="2706812" y="2698268"/>
            <a:ext cx="112081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b">
            <a:spAutoFit/>
          </a:bodyPr>
          <a:lstStyle/>
          <a:p>
            <a:r>
              <a:rPr lang="en-US" sz="1500">
                <a:solidFill>
                  <a:srgbClr val="003DCC"/>
                </a:solidFill>
                <a:latin typeface="Calibri" charset="0"/>
                <a:ea typeface="ＭＳ Ｐゴシック" charset="0"/>
                <a:sym typeface="Calibri" charset="0"/>
              </a:rPr>
              <a:t>SI - Step-Index</a:t>
            </a:r>
          </a:p>
        </p:txBody>
      </p:sp>
      <p:sp>
        <p:nvSpPr>
          <p:cNvPr id="6190" name="Line 51"/>
          <p:cNvSpPr>
            <a:spLocks noChangeShapeType="1"/>
          </p:cNvSpPr>
          <p:nvPr/>
        </p:nvSpPr>
        <p:spPr bwMode="auto">
          <a:xfrm>
            <a:off x="2286000" y="2786225"/>
            <a:ext cx="344910" cy="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6191" name="Line 52"/>
          <p:cNvSpPr>
            <a:spLocks noChangeShapeType="1"/>
          </p:cNvSpPr>
          <p:nvPr/>
        </p:nvSpPr>
        <p:spPr bwMode="auto">
          <a:xfrm rot="10800000" flipH="1">
            <a:off x="1107281" y="2794039"/>
            <a:ext cx="928688" cy="111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6193" name="Rectangle 54"/>
          <p:cNvSpPr>
            <a:spLocks/>
          </p:cNvSpPr>
          <p:nvPr/>
        </p:nvSpPr>
        <p:spPr bwMode="auto">
          <a:xfrm>
            <a:off x="705445" y="1507578"/>
            <a:ext cx="298444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b">
            <a:spAutoFit/>
          </a:bodyPr>
          <a:lstStyle/>
          <a:p>
            <a:r>
              <a:rPr lang="en-US" sz="2800" dirty="0">
                <a:solidFill>
                  <a:schemeClr val="tx1"/>
                </a:solidFill>
                <a:latin typeface="Calibri" charset="0"/>
                <a:ea typeface="ＭＳ Ｐゴシック" charset="0"/>
                <a:sym typeface="Calibri" charset="0"/>
              </a:rPr>
              <a:t>Typical optical fibers</a:t>
            </a:r>
          </a:p>
        </p:txBody>
      </p:sp>
      <p:sp>
        <p:nvSpPr>
          <p:cNvPr id="59" name="Rectangle 54"/>
          <p:cNvSpPr>
            <a:spLocks/>
          </p:cNvSpPr>
          <p:nvPr/>
        </p:nvSpPr>
        <p:spPr bwMode="auto">
          <a:xfrm>
            <a:off x="6080053" y="1504271"/>
            <a:ext cx="195666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b">
            <a:spAutoFit/>
          </a:bodyPr>
          <a:lstStyle/>
          <a:p>
            <a:pPr algn="ctr"/>
            <a:r>
              <a:rPr lang="en-US" sz="2800" dirty="0">
                <a:solidFill>
                  <a:schemeClr val="tx1"/>
                </a:solidFill>
                <a:latin typeface="Calibri" charset="0"/>
                <a:ea typeface="ＭＳ Ｐゴシック" charset="0"/>
                <a:sym typeface="Calibri" charset="0"/>
              </a:rPr>
              <a:t>GEPOF target</a:t>
            </a:r>
          </a:p>
        </p:txBody>
      </p:sp>
    </p:spTree>
    <p:extLst>
      <p:ext uri="{BB962C8B-B14F-4D97-AF65-F5344CB8AC3E}">
        <p14:creationId xmlns:p14="http://schemas.microsoft.com/office/powerpoint/2010/main" val="7057214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7891</TotalTime>
  <Words>4279</Words>
  <Application>Microsoft Macintosh PowerPoint</Application>
  <PresentationFormat>Presentación en pantalla (4:3)</PresentationFormat>
  <Paragraphs>971</Paragraphs>
  <Slides>82</Slides>
  <Notes>2</Notes>
  <HiddenSlides>0</HiddenSlides>
  <MMClips>0</MMClips>
  <ScaleCrop>false</ScaleCrop>
  <HeadingPairs>
    <vt:vector size="6" baseType="variant">
      <vt:variant>
        <vt:lpstr>Tema</vt:lpstr>
      </vt:variant>
      <vt:variant>
        <vt:i4>1</vt:i4>
      </vt:variant>
      <vt:variant>
        <vt:lpstr>Servidores OLE incrustados</vt:lpstr>
      </vt:variant>
      <vt:variant>
        <vt:i4>3</vt:i4>
      </vt:variant>
      <vt:variant>
        <vt:lpstr>Títulos de diapositiva</vt:lpstr>
      </vt:variant>
      <vt:variant>
        <vt:i4>82</vt:i4>
      </vt:variant>
    </vt:vector>
  </HeadingPairs>
  <TitlesOfParts>
    <vt:vector size="86" baseType="lpstr">
      <vt:lpstr>Default</vt:lpstr>
      <vt:lpstr>Chart</vt:lpstr>
      <vt:lpstr>Microsoft Word-Bild</vt:lpstr>
      <vt:lpstr>Imagen de Microsoft Word</vt:lpstr>
      <vt:lpstr>Tutorial:  Gigabit Ethernet Over Plastic Optical Fiber (GEPOF)</vt:lpstr>
      <vt:lpstr>Panel</vt:lpstr>
      <vt:lpstr>Outline</vt:lpstr>
      <vt:lpstr>Overview of proposed p802.3bv project</vt:lpstr>
      <vt:lpstr>Objectives</vt:lpstr>
      <vt:lpstr>History of Previous Ethernet Over POF Activities</vt:lpstr>
      <vt:lpstr>VDE standard development</vt:lpstr>
      <vt:lpstr>Technical and Economic Feasibility</vt:lpstr>
      <vt:lpstr>Introduction to POF</vt:lpstr>
      <vt:lpstr>Introduction to POF</vt:lpstr>
      <vt:lpstr>Light transmission in SI-POF</vt:lpstr>
      <vt:lpstr>Introduction to POF</vt:lpstr>
      <vt:lpstr>Introduction to POF - mode mixing</vt:lpstr>
      <vt:lpstr>Bending</vt:lpstr>
      <vt:lpstr>Bending</vt:lpstr>
      <vt:lpstr>Bending effects</vt:lpstr>
      <vt:lpstr>LED light source</vt:lpstr>
      <vt:lpstr>Receiver</vt:lpstr>
      <vt:lpstr>PD Responsitivity</vt:lpstr>
      <vt:lpstr>Connections (In-line connector)</vt:lpstr>
      <vt:lpstr>Length objectives consider application  temperature &amp; connection requirements</vt:lpstr>
      <vt:lpstr>VDE proposal</vt:lpstr>
      <vt:lpstr>Sensitivity based on Shannon capacity</vt:lpstr>
      <vt:lpstr>Sensitivity for 15m + 4 connections</vt:lpstr>
      <vt:lpstr>Sensitivity for 50m + 1 connections</vt:lpstr>
      <vt:lpstr>VDE data encapsulation</vt:lpstr>
      <vt:lpstr>VDE encoding</vt:lpstr>
      <vt:lpstr>Non linearity</vt:lpstr>
      <vt:lpstr>Non linearity - capacity penalty</vt:lpstr>
      <vt:lpstr>VDE proposal performance</vt:lpstr>
      <vt:lpstr>Home Network market</vt:lpstr>
      <vt:lpstr>Bandwidth requirements on the home network</vt:lpstr>
      <vt:lpstr>WiFi &amp; PLC limitations</vt:lpstr>
      <vt:lpstr>Benefits of POF in the Home Network</vt:lpstr>
      <vt:lpstr>Length requirements in HN</vt:lpstr>
      <vt:lpstr>Examples of POF installation at home</vt:lpstr>
      <vt:lpstr>POF as a backhaul interconnecting devices and WiFi AP´s</vt:lpstr>
      <vt:lpstr>European home network study</vt:lpstr>
      <vt:lpstr>European home network study</vt:lpstr>
      <vt:lpstr>European home network study</vt:lpstr>
      <vt:lpstr>European home network study</vt:lpstr>
      <vt:lpstr>European home network study</vt:lpstr>
      <vt:lpstr>European home network study</vt:lpstr>
      <vt:lpstr>Other HN market opportunities</vt:lpstr>
      <vt:lpstr>The Numbers of  Fixed Broadband Access Service Systems Subscribers in Japan</vt:lpstr>
      <vt:lpstr>Japanese Survey for the demand of Optical Wiring</vt:lpstr>
      <vt:lpstr>Conclusions</vt:lpstr>
      <vt:lpstr>Automotive</vt:lpstr>
      <vt:lpstr>Automotive networking</vt:lpstr>
      <vt:lpstr>Market potential</vt:lpstr>
      <vt:lpstr>JASPAR</vt:lpstr>
      <vt:lpstr>Optical Network Systems for Automotive</vt:lpstr>
      <vt:lpstr>International standardization and dissemination project for high-speed communication network performance over large core multimode optical fiber  - Technology integration for O-GEAR: Optical Gigabit Ethernet for Automotive aRchitecture </vt:lpstr>
      <vt:lpstr>Schedule, In-vehicle Gigabit Ethernet</vt:lpstr>
      <vt:lpstr>Open Alliance – TC7</vt:lpstr>
      <vt:lpstr>Summary for Automotive Applications</vt:lpstr>
      <vt:lpstr>Industrial market</vt:lpstr>
      <vt:lpstr>Overview of industrial fibers </vt:lpstr>
      <vt:lpstr>Evolution of POF based Industrial Automation Network Systems</vt:lpstr>
      <vt:lpstr>Environmental conditions</vt:lpstr>
      <vt:lpstr>Factors of success of POF in Industrial Networking</vt:lpstr>
      <vt:lpstr>Mechanical Characteristics of POF</vt:lpstr>
      <vt:lpstr>Example robot cell in automotive industry</vt:lpstr>
      <vt:lpstr>Termination of POF-Connectors</vt:lpstr>
      <vt:lpstr>Conclusion</vt:lpstr>
      <vt:lpstr>SUMMARY</vt:lpstr>
      <vt:lpstr>Summary</vt:lpstr>
      <vt:lpstr>Future of POF</vt:lpstr>
      <vt:lpstr>SUPPORT</vt:lpstr>
      <vt:lpstr>Support</vt:lpstr>
      <vt:lpstr>Support</vt:lpstr>
      <vt:lpstr>Support</vt:lpstr>
      <vt:lpstr>Quotes</vt:lpstr>
      <vt:lpstr>Quotes</vt:lpstr>
      <vt:lpstr>QUESTIONS</vt:lpstr>
      <vt:lpstr>BACKUP SLIDES</vt:lpstr>
      <vt:lpstr>Optical model for SI-POF</vt:lpstr>
      <vt:lpstr>Optical model for SI-POF</vt:lpstr>
      <vt:lpstr>Optical model for SI-POF</vt:lpstr>
      <vt:lpstr>Introduction to POF - mode mixing</vt:lpstr>
      <vt:lpstr> Introduction to POF - mode mixing</vt:lpstr>
      <vt:lpstr>Effect of mode mixing in Attenuation and Bandwidth</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Tutorial:  Gigabit Ethernet Over Plastic Optical Fiber (GEPOF)</dc:title>
  <cp:lastModifiedBy>Carlos Pardo</cp:lastModifiedBy>
  <cp:revision>70</cp:revision>
  <cp:lastPrinted>2014-10-30T10:35:33Z</cp:lastPrinted>
  <dcterms:modified xsi:type="dcterms:W3CDTF">2014-11-04T21:56:53Z</dcterms:modified>
</cp:coreProperties>
</file>