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 id="2147483700" r:id="rId2"/>
  </p:sldMasterIdLst>
  <p:notesMasterIdLst>
    <p:notesMasterId r:id="rId35"/>
  </p:notesMasterIdLst>
  <p:handoutMasterIdLst>
    <p:handoutMasterId r:id="rId36"/>
  </p:handoutMasterIdLst>
  <p:sldIdLst>
    <p:sldId id="273" r:id="rId3"/>
    <p:sldId id="300" r:id="rId4"/>
    <p:sldId id="316" r:id="rId5"/>
    <p:sldId id="317" r:id="rId6"/>
    <p:sldId id="357" r:id="rId7"/>
    <p:sldId id="319" r:id="rId8"/>
    <p:sldId id="345" r:id="rId9"/>
    <p:sldId id="318" r:id="rId10"/>
    <p:sldId id="354" r:id="rId11"/>
    <p:sldId id="320" r:id="rId12"/>
    <p:sldId id="321" r:id="rId13"/>
    <p:sldId id="346" r:id="rId14"/>
    <p:sldId id="347" r:id="rId15"/>
    <p:sldId id="348" r:id="rId16"/>
    <p:sldId id="349" r:id="rId17"/>
    <p:sldId id="350" r:id="rId18"/>
    <p:sldId id="306" r:id="rId19"/>
    <p:sldId id="311" r:id="rId20"/>
    <p:sldId id="312" r:id="rId21"/>
    <p:sldId id="313" r:id="rId22"/>
    <p:sldId id="314" r:id="rId23"/>
    <p:sldId id="336" r:id="rId24"/>
    <p:sldId id="342" r:id="rId25"/>
    <p:sldId id="351" r:id="rId26"/>
    <p:sldId id="352" r:id="rId27"/>
    <p:sldId id="353" r:id="rId28"/>
    <p:sldId id="355" r:id="rId29"/>
    <p:sldId id="356" r:id="rId30"/>
    <p:sldId id="331" r:id="rId31"/>
    <p:sldId id="344" r:id="rId32"/>
    <p:sldId id="333" r:id="rId33"/>
    <p:sldId id="334" r:id="rId34"/>
  </p:sldIdLst>
  <p:sldSz cx="9144000" cy="6858000" type="screen4x3"/>
  <p:notesSz cx="7315200" cy="96012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ow, Bob" initials="" lastIdx="4" clrIdx="0"/>
  <p:cmAuthor id="1" name="David Law" initial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FF66"/>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84713" autoAdjust="0"/>
  </p:normalViewPr>
  <p:slideViewPr>
    <p:cSldViewPr>
      <p:cViewPr>
        <p:scale>
          <a:sx n="82" d="100"/>
          <a:sy n="82" d="100"/>
        </p:scale>
        <p:origin x="-1008"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706" y="-78"/>
      </p:cViewPr>
      <p:guideLst>
        <p:guide orient="horz" pos="3024"/>
        <p:guide pos="230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17BA86C-65F5-4CF3-B3E0-262C24A6192F}" type="datetimeFigureOut">
              <a:rPr lang="en-US"/>
              <a:pPr>
                <a:defRPr/>
              </a:pPr>
              <a:t>9/1/2011</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8A8D477-3781-4FB6-B024-7E4A5E8576B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590AAE55-AC1F-40CD-88B6-F4E33C4F9407}" type="datetimeFigureOut">
              <a:rPr lang="en-US"/>
              <a:pPr>
                <a:defRPr/>
              </a:pPr>
              <a:t>9/1/2011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536C3E89-58A8-4CE9-BC88-C9655D56D51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4143375" y="9120188"/>
            <a:ext cx="3170238" cy="479425"/>
          </a:xfrm>
          <a:prstGeom prst="rect">
            <a:avLst/>
          </a:prstGeom>
          <a:noFill/>
          <a:ln>
            <a:miter lim="800000"/>
            <a:headEnd/>
            <a:tailEnd/>
          </a:ln>
        </p:spPr>
        <p:txBody>
          <a:bodyPr lIns="96661" tIns="48331" rIns="96661" bIns="48331" anchor="b"/>
          <a:lstStyle/>
          <a:p>
            <a:pPr algn="r">
              <a:defRPr/>
            </a:pPr>
            <a:fld id="{751369F7-355C-4984-B0FA-966EF59F54F7}" type="slidenum">
              <a:rPr lang="en-US" sz="1300">
                <a:latin typeface="+mn-lt"/>
              </a:rPr>
              <a:pPr algn="r">
                <a:defRPr/>
              </a:pPr>
              <a:t>7</a:t>
            </a:fld>
            <a:endParaRPr lang="en-US" sz="1300">
              <a:latin typeface="+mn-lt"/>
            </a:endParaRPr>
          </a:p>
        </p:txBody>
      </p:sp>
      <p:sp>
        <p:nvSpPr>
          <p:cNvPr id="358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txBox="1">
            <a:spLocks noGrp="1" noChangeArrowheads="1"/>
          </p:cNvSpPr>
          <p:nvPr/>
        </p:nvSpPr>
        <p:spPr bwMode="auto">
          <a:xfrm>
            <a:off x="4144963" y="9120188"/>
            <a:ext cx="3170237" cy="481012"/>
          </a:xfrm>
          <a:prstGeom prst="rect">
            <a:avLst/>
          </a:prstGeom>
          <a:noFill/>
          <a:ln w="9525">
            <a:noFill/>
            <a:miter lim="800000"/>
            <a:headEnd/>
            <a:tailEnd/>
          </a:ln>
        </p:spPr>
        <p:txBody>
          <a:bodyPr lIns="96654" tIns="48327" rIns="96654" bIns="48327" anchor="b"/>
          <a:lstStyle/>
          <a:p>
            <a:pPr algn="r" defTabSz="966788" eaLnBrk="0" hangingPunct="0"/>
            <a:fld id="{F7315EB8-C6F2-4133-A259-9274072B75A0}" type="slidenum">
              <a:rPr lang="en-US" sz="1300">
                <a:latin typeface="Times New Roman" pitchFamily="18" charset="0"/>
              </a:rPr>
              <a:pPr algn="r" defTabSz="966788" eaLnBrk="0" hangingPunct="0"/>
              <a:t>12</a:t>
            </a:fld>
            <a:endParaRPr lang="en-US" sz="1300">
              <a:latin typeface="Times New Roman" pitchFamily="18" charset="0"/>
            </a:endParaRPr>
          </a:p>
        </p:txBody>
      </p:sp>
      <p:sp>
        <p:nvSpPr>
          <p:cNvPr id="41986" name="Rectangle 1026"/>
          <p:cNvSpPr>
            <a:spLocks noGrp="1" noChangeArrowheads="1"/>
          </p:cNvSpPr>
          <p:nvPr>
            <p:ph type="body" idx="1"/>
          </p:nvPr>
        </p:nvSpPr>
        <p:spPr bwMode="auto">
          <a:xfrm>
            <a:off x="976313" y="4560888"/>
            <a:ext cx="5362575" cy="4319587"/>
          </a:xfrm>
          <a:noFill/>
        </p:spPr>
        <p:txBody>
          <a:bodyPr wrap="square" lIns="95647" tIns="46985" rIns="95647" bIns="46985" numCol="1" anchor="t" anchorCtr="0" compatLnSpc="1">
            <a:prstTxWarp prst="textNoShape">
              <a:avLst/>
            </a:prstTxWarp>
          </a:bodyPr>
          <a:lstStyle/>
          <a:p>
            <a:endParaRPr lang="en-GB" smtClean="0"/>
          </a:p>
        </p:txBody>
      </p:sp>
      <p:sp>
        <p:nvSpPr>
          <p:cNvPr id="41987" name="Rectangle 1027"/>
          <p:cNvSpPr>
            <a:spLocks noGrp="1" noRot="1" noChangeArrowheads="1" noTextEdit="1"/>
          </p:cNvSpPr>
          <p:nvPr>
            <p:ph type="sldImg"/>
          </p:nvPr>
        </p:nvSpPr>
        <p:spPr bwMode="auto">
          <a:xfrm>
            <a:off x="1258888" y="720725"/>
            <a:ext cx="4799012" cy="3598863"/>
          </a:xfrm>
          <a:noFill/>
          <a:ln cap="flat">
            <a:solidFill>
              <a:schemeClr val="tx1"/>
            </a:solidFill>
            <a:miter lim="800000"/>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txBox="1">
            <a:spLocks noGrp="1" noChangeArrowheads="1"/>
          </p:cNvSpPr>
          <p:nvPr/>
        </p:nvSpPr>
        <p:spPr bwMode="auto">
          <a:xfrm>
            <a:off x="4144963" y="9120188"/>
            <a:ext cx="3170237" cy="481012"/>
          </a:xfrm>
          <a:prstGeom prst="rect">
            <a:avLst/>
          </a:prstGeom>
          <a:noFill/>
          <a:ln w="9525">
            <a:noFill/>
            <a:miter lim="800000"/>
            <a:headEnd/>
            <a:tailEnd/>
          </a:ln>
        </p:spPr>
        <p:txBody>
          <a:bodyPr lIns="96654" tIns="48327" rIns="96654" bIns="48327" anchor="b"/>
          <a:lstStyle/>
          <a:p>
            <a:pPr algn="r" defTabSz="966788" eaLnBrk="0" hangingPunct="0"/>
            <a:fld id="{1A05D382-8D51-4048-A509-8918A9E19D6B}" type="slidenum">
              <a:rPr lang="en-US" sz="1300">
                <a:latin typeface="Times New Roman" pitchFamily="18" charset="0"/>
              </a:rPr>
              <a:pPr algn="r" defTabSz="966788" eaLnBrk="0" hangingPunct="0"/>
              <a:t>16</a:t>
            </a:fld>
            <a:endParaRPr lang="en-US" sz="1300">
              <a:latin typeface="Times New Roman" pitchFamily="18" charset="0"/>
            </a:endParaRPr>
          </a:p>
        </p:txBody>
      </p:sp>
      <p:sp>
        <p:nvSpPr>
          <p:cNvPr id="47106" name="Rectangle 2"/>
          <p:cNvSpPr>
            <a:spLocks noGrp="1" noRot="1" noChangeArrowheads="1" noTextEdit="1"/>
          </p:cNvSpPr>
          <p:nvPr>
            <p:ph type="sldImg"/>
          </p:nvPr>
        </p:nvSpPr>
        <p:spPr bwMode="auto">
          <a:xfrm>
            <a:off x="1258888" y="720725"/>
            <a:ext cx="4799012" cy="3598863"/>
          </a:xfrm>
          <a:noFill/>
          <a:ln>
            <a:solidFill>
              <a:srgbClr val="000000"/>
            </a:solidFill>
            <a:miter lim="800000"/>
            <a:headEnd/>
            <a:tailEnd/>
          </a:ln>
        </p:spPr>
      </p:sp>
      <p:sp>
        <p:nvSpPr>
          <p:cNvPr id="47107" name="Rectangle 3"/>
          <p:cNvSpPr>
            <a:spLocks noGrp="1" noChangeArrowheads="1"/>
          </p:cNvSpPr>
          <p:nvPr>
            <p:ph type="body" idx="1"/>
          </p:nvPr>
        </p:nvSpPr>
        <p:spPr bwMode="auto">
          <a:xfrm>
            <a:off x="976313" y="4560888"/>
            <a:ext cx="5362575" cy="4319587"/>
          </a:xfrm>
          <a:noFill/>
        </p:spPr>
        <p:txBody>
          <a:bodyPr wrap="square" lIns="96654" tIns="48327" rIns="96654" bIns="48327" numCol="1" anchor="t" anchorCtr="0" compatLnSpc="1">
            <a:prstTxWarp prst="textNoShape">
              <a:avLst/>
            </a:prstTxWarp>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9525" y="6604000"/>
            <a:ext cx="9129713"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a:p>
        </p:txBody>
      </p:sp>
      <p:sp>
        <p:nvSpPr>
          <p:cNvPr id="5" name="Rectangle 3"/>
          <p:cNvSpPr>
            <a:spLocks noChangeArrowheads="1"/>
          </p:cNvSpPr>
          <p:nvPr/>
        </p:nvSpPr>
        <p:spPr bwMode="auto">
          <a:xfrm>
            <a:off x="3175" y="3175"/>
            <a:ext cx="9136063"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a:p>
        </p:txBody>
      </p:sp>
      <p:sp>
        <p:nvSpPr>
          <p:cNvPr id="6" name="Text Box 6"/>
          <p:cNvSpPr txBox="1">
            <a:spLocks noChangeArrowheads="1"/>
          </p:cNvSpPr>
          <p:nvPr/>
        </p:nvSpPr>
        <p:spPr bwMode="auto">
          <a:xfrm>
            <a:off x="7958138" y="6589713"/>
            <a:ext cx="1150937"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493E4F6A-BA2B-490F-81CA-D73197DDEB50}" type="slidenum">
              <a:rPr lang="en-US" sz="1200">
                <a:solidFill>
                  <a:schemeClr val="bg1"/>
                </a:solidFill>
              </a:rPr>
              <a:pPr algn="r">
                <a:spcBef>
                  <a:spcPct val="50000"/>
                </a:spcBef>
                <a:defRPr/>
              </a:pPr>
              <a:t>‹#›</a:t>
            </a:fld>
            <a:endParaRPr lang="en-US" sz="1200">
              <a:solidFill>
                <a:schemeClr val="bg1"/>
              </a:solidFill>
            </a:endParaRPr>
          </a:p>
        </p:txBody>
      </p:sp>
      <p:sp>
        <p:nvSpPr>
          <p:cNvPr id="61444" name="Rectangle 4"/>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61445" name="Rectangle 5"/>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4813"/>
            <a:ext cx="2057400" cy="5472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04813"/>
            <a:ext cx="6019800" cy="5472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04813"/>
            <a:ext cx="8229600" cy="792162"/>
          </a:xfrm>
        </p:spPr>
        <p:txBody>
          <a:bodyPr/>
          <a:lstStyle/>
          <a:p>
            <a:r>
              <a:rPr lang="en-US"/>
              <a:t>Click to edit Master title style</a:t>
            </a:r>
          </a:p>
        </p:txBody>
      </p:sp>
      <p:sp>
        <p:nvSpPr>
          <p:cNvPr id="3" name="Text Placeholder 2"/>
          <p:cNvSpPr>
            <a:spLocks noGrp="1"/>
          </p:cNvSpPr>
          <p:nvPr>
            <p:ph type="body" sz="half" idx="1"/>
          </p:nvPr>
        </p:nvSpPr>
        <p:spPr>
          <a:xfrm>
            <a:off x="457200" y="1350963"/>
            <a:ext cx="8229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689350"/>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381000"/>
            <a:ext cx="196215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81000"/>
            <a:ext cx="573405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50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50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9525" y="6604000"/>
            <a:ext cx="9129713"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a:p>
        </p:txBody>
      </p:sp>
      <p:sp>
        <p:nvSpPr>
          <p:cNvPr id="60419" name="Rectangle 3"/>
          <p:cNvSpPr>
            <a:spLocks noChangeArrowheads="1"/>
          </p:cNvSpPr>
          <p:nvPr/>
        </p:nvSpPr>
        <p:spPr bwMode="auto">
          <a:xfrm>
            <a:off x="3175" y="3175"/>
            <a:ext cx="9136063"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a:p>
        </p:txBody>
      </p:sp>
      <p:sp>
        <p:nvSpPr>
          <p:cNvPr id="1028" name="Rectangle 4"/>
          <p:cNvSpPr>
            <a:spLocks noGrp="1" noChangeArrowheads="1"/>
          </p:cNvSpPr>
          <p:nvPr>
            <p:ph type="title"/>
          </p:nvPr>
        </p:nvSpPr>
        <p:spPr bwMode="auto">
          <a:xfrm>
            <a:off x="457200" y="404813"/>
            <a:ext cx="82296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5"/>
          <p:cNvSpPr>
            <a:spLocks noGrp="1" noChangeArrowheads="1"/>
          </p:cNvSpPr>
          <p:nvPr>
            <p:ph type="body" idx="1"/>
          </p:nvPr>
        </p:nvSpPr>
        <p:spPr bwMode="auto">
          <a:xfrm>
            <a:off x="457200" y="13509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2" name="Line 6"/>
          <p:cNvSpPr>
            <a:spLocks noChangeShapeType="1"/>
          </p:cNvSpPr>
          <p:nvPr/>
        </p:nvSpPr>
        <p:spPr bwMode="auto">
          <a:xfrm>
            <a:off x="395288" y="1268413"/>
            <a:ext cx="8353425" cy="0"/>
          </a:xfrm>
          <a:prstGeom prst="line">
            <a:avLst/>
          </a:prstGeom>
          <a:noFill/>
          <a:ln w="9525">
            <a:solidFill>
              <a:srgbClr val="2FADDF"/>
            </a:solidFill>
            <a:round/>
            <a:headEnd/>
            <a:tailEnd/>
          </a:ln>
          <a:effectLst/>
        </p:spPr>
        <p:txBody>
          <a:bodyPr/>
          <a:lstStyle/>
          <a:p>
            <a:pPr>
              <a:defRPr/>
            </a:pPr>
            <a:endParaRPr lang="en-US"/>
          </a:p>
        </p:txBody>
      </p:sp>
      <p:sp>
        <p:nvSpPr>
          <p:cNvPr id="60423" name="Text Box 7"/>
          <p:cNvSpPr txBox="1">
            <a:spLocks noChangeArrowheads="1"/>
          </p:cNvSpPr>
          <p:nvPr/>
        </p:nvSpPr>
        <p:spPr bwMode="auto">
          <a:xfrm>
            <a:off x="7958138" y="6589713"/>
            <a:ext cx="1150937"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C62FF8F1-61A8-4392-9E7C-730B2CB4B51A}" type="slidenum">
              <a:rPr lang="en-US" sz="1200">
                <a:solidFill>
                  <a:schemeClr val="bg1"/>
                </a:solidFill>
              </a:rPr>
              <a:pPr algn="r">
                <a:spcBef>
                  <a:spcPct val="50000"/>
                </a:spcBef>
                <a:defRPr/>
              </a:pPr>
              <a:t>‹#›</a:t>
            </a:fld>
            <a:endParaRPr lang="en-US" sz="1200">
              <a:solidFill>
                <a:schemeClr val="bg1"/>
              </a:solidFill>
            </a:endParaRPr>
          </a:p>
        </p:txBody>
      </p:sp>
      <p:sp>
        <p:nvSpPr>
          <p:cNvPr id="60424" name="Text Box 8"/>
          <p:cNvSpPr txBox="1">
            <a:spLocks noChangeArrowheads="1"/>
          </p:cNvSpPr>
          <p:nvPr/>
        </p:nvSpPr>
        <p:spPr bwMode="auto">
          <a:xfrm>
            <a:off x="0" y="6589713"/>
            <a:ext cx="952500" cy="274637"/>
          </a:xfrm>
          <a:prstGeom prst="rect">
            <a:avLst/>
          </a:prstGeom>
          <a:noFill/>
          <a:ln w="9525" algn="ctr">
            <a:noFill/>
            <a:miter lim="800000"/>
            <a:headEnd/>
            <a:tailEnd/>
          </a:ln>
          <a:effectLst/>
        </p:spPr>
        <p:txBody>
          <a:bodyPr wrap="none">
            <a:spAutoFit/>
          </a:bodyPr>
          <a:lstStyle/>
          <a:p>
            <a:pPr>
              <a:defRPr/>
            </a:pPr>
            <a:r>
              <a:rPr lang="en-GB" sz="1200">
                <a:solidFill>
                  <a:schemeClr val="bg1"/>
                </a:solidFill>
              </a:rPr>
              <a:t>Version 2.2</a:t>
            </a:r>
            <a:endParaRPr lang="en-US" sz="1200">
              <a:solidFill>
                <a:schemeClr val="bg1"/>
              </a:solidFill>
            </a:endParaRPr>
          </a:p>
        </p:txBody>
      </p:sp>
      <p:sp>
        <p:nvSpPr>
          <p:cNvPr id="60425" name="Text Box 9"/>
          <p:cNvSpPr txBox="1">
            <a:spLocks noChangeArrowheads="1"/>
          </p:cNvSpPr>
          <p:nvPr userDrawn="1"/>
        </p:nvSpPr>
        <p:spPr bwMode="auto">
          <a:xfrm>
            <a:off x="0" y="6591300"/>
            <a:ext cx="9144000" cy="274638"/>
          </a:xfrm>
          <a:prstGeom prst="rect">
            <a:avLst/>
          </a:prstGeom>
          <a:noFill/>
          <a:ln w="9525">
            <a:noFill/>
            <a:miter lim="800000"/>
            <a:headEnd/>
            <a:tailEnd/>
          </a:ln>
          <a:effectLst/>
        </p:spPr>
        <p:txBody>
          <a:bodyPr>
            <a:spAutoFit/>
          </a:bodyPr>
          <a:lstStyle/>
          <a:p>
            <a:pPr algn="ctr">
              <a:defRPr/>
            </a:pPr>
            <a:r>
              <a:rPr lang="en-US" sz="1200">
                <a:solidFill>
                  <a:schemeClr val="bg1"/>
                </a:solidFill>
              </a:rPr>
              <a:t>IEEE P802.3&lt;&lt;xx&gt;&gt; &lt;&lt;</a:t>
            </a:r>
            <a:r>
              <a:rPr lang="en-US" sz="1200" i="1">
                <a:solidFill>
                  <a:schemeClr val="bg1"/>
                </a:solidFill>
              </a:rPr>
              <a:t>Task Force Name</a:t>
            </a:r>
            <a:r>
              <a:rPr lang="en-US" sz="1200">
                <a:solidFill>
                  <a:schemeClr val="bg1"/>
                </a:solidFill>
              </a:rPr>
              <a:t>&gt;&gt; – &lt;&lt;</a:t>
            </a:r>
            <a:r>
              <a:rPr lang="en-US" sz="1200" i="1">
                <a:solidFill>
                  <a:schemeClr val="bg1"/>
                </a:solidFill>
              </a:rPr>
              <a:t>Date</a:t>
            </a:r>
            <a:r>
              <a:rPr lang="en-US" sz="1200">
                <a:solidFill>
                  <a:schemeClr val="bg1"/>
                </a:solidFill>
              </a:rPr>
              <a:t> [</a:t>
            </a:r>
            <a:r>
              <a:rPr lang="en-US" sz="1200" i="1">
                <a:solidFill>
                  <a:schemeClr val="bg1"/>
                </a:solidFill>
              </a:rPr>
              <a:t>Interim</a:t>
            </a:r>
            <a:r>
              <a:rPr lang="en-US" sz="1200">
                <a:solidFill>
                  <a:schemeClr val="bg1"/>
                </a:solidFill>
              </a:rPr>
              <a:t> | </a:t>
            </a:r>
            <a:r>
              <a:rPr lang="en-US" sz="1200" i="1">
                <a:solidFill>
                  <a:schemeClr val="bg1"/>
                </a:solidFill>
              </a:rPr>
              <a:t>Plenary</a:t>
            </a:r>
            <a:r>
              <a:rPr lang="en-US" sz="1200">
                <a:solidFill>
                  <a:schemeClr val="bg1"/>
                </a:solidFill>
              </a:rPr>
              <a:t>]&gt;&gt; meeting</a:t>
            </a:r>
          </a:p>
        </p:txBody>
      </p:sp>
    </p:spTree>
  </p:cSld>
  <p:clrMap bg1="lt1" tx1="dk1" bg2="lt2" tx2="dk2" accent1="accent1" accent2="accent2" accent3="accent3" accent4="accent4" accent5="accent5" accent6="accent6" hlink="hlink" folHlink="folHlink"/>
  <p:sldLayoutIdLst>
    <p:sldLayoutId id="2147483724" r:id="rId1"/>
    <p:sldLayoutId id="2147483712" r:id="rId2"/>
    <p:sldLayoutId id="2147483711" r:id="rId3"/>
    <p:sldLayoutId id="2147483710" r:id="rId4"/>
    <p:sldLayoutId id="2147483709" r:id="rId5"/>
    <p:sldLayoutId id="2147483708" r:id="rId6"/>
    <p:sldLayoutId id="2147483707" r:id="rId7"/>
    <p:sldLayoutId id="2147483706" r:id="rId8"/>
    <p:sldLayoutId id="2147483705" r:id="rId9"/>
    <p:sldLayoutId id="2147483704" r:id="rId10"/>
    <p:sldLayoutId id="2147483703" r:id="rId11"/>
    <p:sldLayoutId id="214748370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685800" y="3810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762000" y="16764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Line 8"/>
          <p:cNvSpPr>
            <a:spLocks noChangeShapeType="1"/>
          </p:cNvSpPr>
          <p:nvPr/>
        </p:nvSpPr>
        <p:spPr bwMode="auto">
          <a:xfrm flipV="1">
            <a:off x="533400" y="6400800"/>
            <a:ext cx="6746875" cy="6350"/>
          </a:xfrm>
          <a:prstGeom prst="line">
            <a:avLst/>
          </a:prstGeom>
          <a:noFill/>
          <a:ln w="50800">
            <a:solidFill>
              <a:srgbClr val="2944B7"/>
            </a:solidFill>
            <a:round/>
            <a:headEnd type="none" w="sm" len="sm"/>
            <a:tailEnd type="none" w="sm" len="sm"/>
          </a:ln>
          <a:effectLst/>
        </p:spPr>
        <p:txBody>
          <a:bodyPr wrap="none" anchor="ctr"/>
          <a:lstStyle/>
          <a:p>
            <a:pPr eaLnBrk="0" hangingPunct="0">
              <a:defRPr/>
            </a:pPr>
            <a:endParaRPr lang="en-US" sz="2400">
              <a:latin typeface="Times New Roman" pitchFamily="18" charset="0"/>
            </a:endParaRPr>
          </a:p>
        </p:txBody>
      </p:sp>
      <p:pic>
        <p:nvPicPr>
          <p:cNvPr id="14341" name="Picture 12" descr="ieeeblu"/>
          <p:cNvPicPr>
            <a:picLocks noChangeAspect="1" noChangeArrowheads="1"/>
          </p:cNvPicPr>
          <p:nvPr/>
        </p:nvPicPr>
        <p:blipFill>
          <a:blip r:embed="rId13"/>
          <a:srcRect/>
          <a:stretch>
            <a:fillRect/>
          </a:stretch>
        </p:blipFill>
        <p:spPr bwMode="auto">
          <a:xfrm>
            <a:off x="7504113" y="6229350"/>
            <a:ext cx="1066800" cy="325438"/>
          </a:xfrm>
          <a:prstGeom prst="rect">
            <a:avLst/>
          </a:prstGeom>
          <a:noFill/>
          <a:ln w="9525">
            <a:noFill/>
            <a:miter lim="800000"/>
            <a:headEnd/>
            <a:tailEnd/>
          </a:ln>
        </p:spPr>
      </p:pic>
      <p:sp>
        <p:nvSpPr>
          <p:cNvPr id="1044" name="Rectangle 20"/>
          <p:cNvSpPr>
            <a:spLocks noChangeArrowheads="1"/>
          </p:cNvSpPr>
          <p:nvPr userDrawn="1"/>
        </p:nvSpPr>
        <p:spPr bwMode="auto">
          <a:xfrm>
            <a:off x="0" y="6410325"/>
            <a:ext cx="9144000" cy="260350"/>
          </a:xfrm>
          <a:prstGeom prst="rect">
            <a:avLst/>
          </a:prstGeom>
          <a:noFill/>
          <a:ln w="9525">
            <a:noFill/>
            <a:miter lim="800000"/>
            <a:headEnd/>
            <a:tailEnd/>
          </a:ln>
          <a:effectLst/>
        </p:spPr>
        <p:txBody>
          <a:bodyPr>
            <a:spAutoFit/>
          </a:bodyPr>
          <a:lstStyle/>
          <a:p>
            <a:pPr algn="ctr">
              <a:defRPr/>
            </a:pPr>
            <a:r>
              <a:rPr lang="en-GB" sz="1100" b="1" dirty="0">
                <a:solidFill>
                  <a:srgbClr val="000099"/>
                </a:solidFill>
              </a:rPr>
              <a:t>25 March 2008 (updated 29 March 2011)</a:t>
            </a:r>
            <a:endParaRPr lang="en-GB" sz="1100" b="1" dirty="0">
              <a:solidFill>
                <a:srgbClr val="000099"/>
              </a:solidFill>
              <a:cs typeface="Arial" charset="0"/>
            </a:endParaRPr>
          </a:p>
        </p:txBody>
      </p:sp>
    </p:spTree>
  </p:cSld>
  <p:clrMap bg1="lt1" tx1="dk1" bg2="lt2" tx2="dk2" accent1="accent1" accent2="accent2" accent3="accent3" accent4="accent4" accent5="accent5" accent6="accent6" hlink="hlink" folHlink="folHlink"/>
  <p:sldLayoutIdLst>
    <p:sldLayoutId id="2147483723" r:id="rId1"/>
    <p:sldLayoutId id="2147483722" r:id="rId2"/>
    <p:sldLayoutId id="2147483721" r:id="rId3"/>
    <p:sldLayoutId id="2147483720" r:id="rId4"/>
    <p:sldLayoutId id="2147483719" r:id="rId5"/>
    <p:sldLayoutId id="2147483718" r:id="rId6"/>
    <p:sldLayoutId id="2147483717" r:id="rId7"/>
    <p:sldLayoutId id="2147483716" r:id="rId8"/>
    <p:sldLayoutId id="2147483715" r:id="rId9"/>
    <p:sldLayoutId id="2147483714" r:id="rId10"/>
    <p:sldLayoutId id="2147483713" r:id="rId11"/>
  </p:sldLayoutIdLst>
  <p:txStyles>
    <p:titleStyle>
      <a:lvl1pPr algn="ctr" rtl="0" eaLnBrk="0" fontAlgn="base" hangingPunct="0">
        <a:spcBef>
          <a:spcPct val="0"/>
        </a:spcBef>
        <a:spcAft>
          <a:spcPct val="0"/>
        </a:spcAft>
        <a:defRPr sz="3600" b="1">
          <a:solidFill>
            <a:srgbClr val="000099"/>
          </a:solidFill>
          <a:latin typeface="+mj-lt"/>
          <a:ea typeface="+mj-ea"/>
          <a:cs typeface="+mj-cs"/>
        </a:defRPr>
      </a:lvl1pPr>
      <a:lvl2pPr algn="ctr" rtl="0" eaLnBrk="0" fontAlgn="base" hangingPunct="0">
        <a:spcBef>
          <a:spcPct val="0"/>
        </a:spcBef>
        <a:spcAft>
          <a:spcPct val="0"/>
        </a:spcAft>
        <a:defRPr sz="3600" b="1">
          <a:solidFill>
            <a:srgbClr val="000099"/>
          </a:solidFill>
          <a:latin typeface="Arial" charset="0"/>
        </a:defRPr>
      </a:lvl2pPr>
      <a:lvl3pPr algn="ctr" rtl="0" eaLnBrk="0" fontAlgn="base" hangingPunct="0">
        <a:spcBef>
          <a:spcPct val="0"/>
        </a:spcBef>
        <a:spcAft>
          <a:spcPct val="0"/>
        </a:spcAft>
        <a:defRPr sz="3600" b="1">
          <a:solidFill>
            <a:srgbClr val="000099"/>
          </a:solidFill>
          <a:latin typeface="Arial" charset="0"/>
        </a:defRPr>
      </a:lvl3pPr>
      <a:lvl4pPr algn="ctr" rtl="0" eaLnBrk="0" fontAlgn="base" hangingPunct="0">
        <a:spcBef>
          <a:spcPct val="0"/>
        </a:spcBef>
        <a:spcAft>
          <a:spcPct val="0"/>
        </a:spcAft>
        <a:defRPr sz="3600" b="1">
          <a:solidFill>
            <a:srgbClr val="000099"/>
          </a:solidFill>
          <a:latin typeface="Arial" charset="0"/>
        </a:defRPr>
      </a:lvl4pPr>
      <a:lvl5pPr algn="ctr" rtl="0" eaLnBrk="0" fontAlgn="base" hangingPunct="0">
        <a:spcBef>
          <a:spcPct val="0"/>
        </a:spcBef>
        <a:spcAft>
          <a:spcPct val="0"/>
        </a:spcAft>
        <a:defRPr sz="3600" b="1">
          <a:solidFill>
            <a:srgbClr val="000099"/>
          </a:solidFill>
          <a:latin typeface="Arial" charset="0"/>
        </a:defRPr>
      </a:lvl5pPr>
      <a:lvl6pPr marL="457200" algn="ctr" rtl="0" fontAlgn="base">
        <a:spcBef>
          <a:spcPct val="0"/>
        </a:spcBef>
        <a:spcAft>
          <a:spcPct val="0"/>
        </a:spcAft>
        <a:defRPr sz="3600" b="1">
          <a:solidFill>
            <a:srgbClr val="000099"/>
          </a:solidFill>
          <a:latin typeface="Arial" charset="0"/>
        </a:defRPr>
      </a:lvl6pPr>
      <a:lvl7pPr marL="914400" algn="ctr" rtl="0" fontAlgn="base">
        <a:spcBef>
          <a:spcPct val="0"/>
        </a:spcBef>
        <a:spcAft>
          <a:spcPct val="0"/>
        </a:spcAft>
        <a:defRPr sz="3600" b="1">
          <a:solidFill>
            <a:srgbClr val="000099"/>
          </a:solidFill>
          <a:latin typeface="Arial" charset="0"/>
        </a:defRPr>
      </a:lvl7pPr>
      <a:lvl8pPr marL="1371600" algn="ctr" rtl="0" fontAlgn="base">
        <a:spcBef>
          <a:spcPct val="0"/>
        </a:spcBef>
        <a:spcAft>
          <a:spcPct val="0"/>
        </a:spcAft>
        <a:defRPr sz="3600" b="1">
          <a:solidFill>
            <a:srgbClr val="000099"/>
          </a:solidFill>
          <a:latin typeface="Arial" charset="0"/>
        </a:defRPr>
      </a:lvl8pPr>
      <a:lvl9pPr marL="1828800" algn="ctr" rtl="0" fontAlgn="base">
        <a:spcBef>
          <a:spcPct val="0"/>
        </a:spcBef>
        <a:spcAft>
          <a:spcPct val="0"/>
        </a:spcAft>
        <a:defRPr sz="3600" b="1">
          <a:solidFill>
            <a:srgbClr val="000099"/>
          </a:solidFill>
          <a:latin typeface="Arial" charset="0"/>
        </a:defRPr>
      </a:lvl9pPr>
    </p:titleStyle>
    <p:bodyStyle>
      <a:lvl1pPr marL="342900" indent="-342900" algn="l" rtl="0" eaLnBrk="0" fontAlgn="base" hangingPunct="0">
        <a:spcBef>
          <a:spcPct val="20000"/>
        </a:spcBef>
        <a:spcAft>
          <a:spcPct val="0"/>
        </a:spcAft>
        <a:buClr>
          <a:srgbClr val="CC3300"/>
        </a:buClr>
        <a:buSzPct val="50000"/>
        <a:buFont typeface="Monotype Sorts"/>
        <a:buChar char="l"/>
        <a:defRPr sz="3200">
          <a:solidFill>
            <a:srgbClr val="000099"/>
          </a:solidFill>
          <a:latin typeface="+mn-lt"/>
          <a:ea typeface="+mn-ea"/>
          <a:cs typeface="+mn-cs"/>
        </a:defRPr>
      </a:lvl1pPr>
      <a:lvl2pPr marL="742950" indent="-285750" algn="l" rtl="0" eaLnBrk="0" fontAlgn="base" hangingPunct="0">
        <a:spcBef>
          <a:spcPct val="20000"/>
        </a:spcBef>
        <a:spcAft>
          <a:spcPct val="0"/>
        </a:spcAft>
        <a:buClr>
          <a:srgbClr val="CC3300"/>
        </a:buClr>
        <a:buSzPct val="50000"/>
        <a:buFont typeface="Monotype Sorts"/>
        <a:buChar char="l"/>
        <a:defRPr sz="2800">
          <a:solidFill>
            <a:srgbClr val="000099"/>
          </a:solidFill>
          <a:latin typeface="+mn-lt"/>
        </a:defRPr>
      </a:lvl2pPr>
      <a:lvl3pPr marL="1143000" indent="-228600" algn="l" rtl="0" eaLnBrk="0" fontAlgn="base" hangingPunct="0">
        <a:spcBef>
          <a:spcPct val="20000"/>
        </a:spcBef>
        <a:spcAft>
          <a:spcPct val="0"/>
        </a:spcAft>
        <a:buClr>
          <a:srgbClr val="CC3300"/>
        </a:buClr>
        <a:buSzPct val="50000"/>
        <a:buFont typeface="Monotype Sorts"/>
        <a:buChar char="l"/>
        <a:defRPr sz="2400">
          <a:solidFill>
            <a:srgbClr val="000099"/>
          </a:solidFill>
          <a:latin typeface="+mn-lt"/>
        </a:defRPr>
      </a:lvl3pPr>
      <a:lvl4pPr marL="1600200" indent="-228600" algn="l" rtl="0" eaLnBrk="0" fontAlgn="base" hangingPunct="0">
        <a:spcBef>
          <a:spcPct val="20000"/>
        </a:spcBef>
        <a:spcAft>
          <a:spcPct val="0"/>
        </a:spcAft>
        <a:buClr>
          <a:srgbClr val="CC3300"/>
        </a:buClr>
        <a:buSzPct val="50000"/>
        <a:buFont typeface="Monotype Sorts"/>
        <a:buChar char="l"/>
        <a:defRPr sz="2000">
          <a:solidFill>
            <a:srgbClr val="000099"/>
          </a:solidFill>
          <a:latin typeface="+mn-lt"/>
        </a:defRPr>
      </a:lvl4pPr>
      <a:lvl5pPr marL="2057400" indent="-228600" algn="l" rtl="0" eaLnBrk="0" fontAlgn="base" hangingPunct="0">
        <a:spcBef>
          <a:spcPct val="20000"/>
        </a:spcBef>
        <a:spcAft>
          <a:spcPct val="0"/>
        </a:spcAft>
        <a:buClr>
          <a:srgbClr val="CC3300"/>
        </a:buClr>
        <a:buSzPct val="50000"/>
        <a:buFont typeface="Monotype Sorts"/>
        <a:buChar char="l"/>
        <a:defRPr sz="2000">
          <a:solidFill>
            <a:srgbClr val="000099"/>
          </a:solidFill>
          <a:latin typeface="+mn-lt"/>
        </a:defRPr>
      </a:lvl5pPr>
      <a:lvl6pPr marL="2514600" indent="-228600" algn="l" rtl="0" fontAlgn="base">
        <a:spcBef>
          <a:spcPct val="20000"/>
        </a:spcBef>
        <a:spcAft>
          <a:spcPct val="0"/>
        </a:spcAft>
        <a:buClr>
          <a:srgbClr val="CC3300"/>
        </a:buClr>
        <a:buSzPct val="50000"/>
        <a:buFont typeface="Monotype Sorts"/>
        <a:buChar char="l"/>
        <a:defRPr sz="2000">
          <a:solidFill>
            <a:srgbClr val="000099"/>
          </a:solidFill>
          <a:latin typeface="+mn-lt"/>
        </a:defRPr>
      </a:lvl6pPr>
      <a:lvl7pPr marL="2971800" indent="-228600" algn="l" rtl="0" fontAlgn="base">
        <a:spcBef>
          <a:spcPct val="20000"/>
        </a:spcBef>
        <a:spcAft>
          <a:spcPct val="0"/>
        </a:spcAft>
        <a:buClr>
          <a:srgbClr val="CC3300"/>
        </a:buClr>
        <a:buSzPct val="50000"/>
        <a:buFont typeface="Monotype Sorts"/>
        <a:buChar char="l"/>
        <a:defRPr sz="2000">
          <a:solidFill>
            <a:srgbClr val="000099"/>
          </a:solidFill>
          <a:latin typeface="+mn-lt"/>
        </a:defRPr>
      </a:lvl7pPr>
      <a:lvl8pPr marL="3429000" indent="-228600" algn="l" rtl="0" fontAlgn="base">
        <a:spcBef>
          <a:spcPct val="20000"/>
        </a:spcBef>
        <a:spcAft>
          <a:spcPct val="0"/>
        </a:spcAft>
        <a:buClr>
          <a:srgbClr val="CC3300"/>
        </a:buClr>
        <a:buSzPct val="50000"/>
        <a:buFont typeface="Monotype Sorts"/>
        <a:buChar char="l"/>
        <a:defRPr sz="2000">
          <a:solidFill>
            <a:srgbClr val="000099"/>
          </a:solidFill>
          <a:latin typeface="+mn-lt"/>
        </a:defRPr>
      </a:lvl8pPr>
      <a:lvl9pPr marL="3886200" indent="-228600" algn="l" rtl="0" fontAlgn="base">
        <a:spcBef>
          <a:spcPct val="20000"/>
        </a:spcBef>
        <a:spcAft>
          <a:spcPct val="0"/>
        </a:spcAft>
        <a:buClr>
          <a:srgbClr val="CC3300"/>
        </a:buClr>
        <a:buSzPct val="50000"/>
        <a:buFont typeface="Monotype Sorts"/>
        <a:buChar char="l"/>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hyperlink" Target="http://ieee802.org/3/rules/P802_3_rules.pdf" TargetMode="External"/><Relationship Id="rId3" Type="http://schemas.openxmlformats.org/officeDocument/2006/relationships/hyperlink" Target="http://standards.ieee.org/guides/bylaws/sb-bylaws.pdf" TargetMode="External"/><Relationship Id="rId7" Type="http://schemas.openxmlformats.org/officeDocument/2006/relationships/hyperlink" Target="http://www.ieee802.org/PNP/2010-07/IEEE_802_LMSC_WG_PandP_approved_100716.pdf" TargetMode="External"/><Relationship Id="rId2" Type="http://schemas.openxmlformats.org/officeDocument/2006/relationships/hyperlink" Target="http://standards.ieee.org/sa/sa-om.pdf" TargetMode="External"/><Relationship Id="rId1" Type="http://schemas.openxmlformats.org/officeDocument/2006/relationships/slideLayout" Target="../slideLayouts/slideLayout7.xml"/><Relationship Id="rId6" Type="http://schemas.openxmlformats.org/officeDocument/2006/relationships/hyperlink" Target="http://www.ieee802.org/PNP/2010-07/IEEE_802_LMSC_OM_approved_100716.pdf" TargetMode="External"/><Relationship Id="rId5" Type="http://schemas.openxmlformats.org/officeDocument/2006/relationships/hyperlink" Target="http://standards.ieee.org/about/sasb/audcom/pnp/LMSC.pdf" TargetMode="External"/><Relationship Id="rId4" Type="http://schemas.openxmlformats.org/officeDocument/2006/relationships/hyperlink" Target="http://standards.ieee.org/guides/opman/sb-om.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mailto:scarlson@hspdesign.com" TargetMode="External"/><Relationship Id="rId2" Type="http://schemas.openxmlformats.org/officeDocument/2006/relationships/hyperlink" Target="http://www.ieee802.org/3/interims/index.html"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mailto:STDS-802-3-100GCU@listserv.ieee.org" TargetMode="External"/><Relationship Id="rId2" Type="http://schemas.openxmlformats.org/officeDocument/2006/relationships/hyperlink" Target="mailto:ListServ@ieee.or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ieee802.org/3/minutes/mar11/0311_imat.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ctrTitle"/>
          </p:nvPr>
        </p:nvSpPr>
        <p:spPr>
          <a:xfrm>
            <a:off x="685800" y="1319213"/>
            <a:ext cx="7772400" cy="1470025"/>
          </a:xfrm>
        </p:spPr>
        <p:txBody>
          <a:bodyPr bIns="91440"/>
          <a:lstStyle/>
          <a:p>
            <a:pPr eaLnBrk="1" hangingPunct="1"/>
            <a:r>
              <a:rPr lang="en-US" smtClean="0">
                <a:solidFill>
                  <a:schemeClr val="tx1"/>
                </a:solidFill>
              </a:rPr>
              <a:t>Agenda and General Information</a:t>
            </a:r>
          </a:p>
        </p:txBody>
      </p:sp>
      <p:sp>
        <p:nvSpPr>
          <p:cNvPr id="28674" name="Rectangle 3"/>
          <p:cNvSpPr>
            <a:spLocks noGrp="1" noChangeArrowheads="1"/>
          </p:cNvSpPr>
          <p:nvPr>
            <p:ph type="subTitle" idx="1"/>
          </p:nvPr>
        </p:nvSpPr>
        <p:spPr>
          <a:xfrm>
            <a:off x="1042988" y="3074988"/>
            <a:ext cx="7129462" cy="1752600"/>
          </a:xfrm>
        </p:spPr>
        <p:txBody>
          <a:bodyPr/>
          <a:lstStyle/>
          <a:p>
            <a:pPr eaLnBrk="1" hangingPunct="1">
              <a:lnSpc>
                <a:spcPct val="80000"/>
              </a:lnSpc>
            </a:pPr>
            <a:endParaRPr lang="en-US" sz="2600" smtClean="0">
              <a:solidFill>
                <a:schemeClr val="tx2"/>
              </a:solidFill>
            </a:endParaRPr>
          </a:p>
          <a:p>
            <a:pPr eaLnBrk="1" hangingPunct="1">
              <a:lnSpc>
                <a:spcPct val="80000"/>
              </a:lnSpc>
            </a:pPr>
            <a:r>
              <a:rPr lang="en-US" sz="2600" smtClean="0">
                <a:solidFill>
                  <a:schemeClr val="tx2"/>
                </a:solidFill>
              </a:rPr>
              <a:t>IEEE P802.3&lt;&lt;</a:t>
            </a:r>
            <a:r>
              <a:rPr lang="en-US" sz="2600" i="1" smtClean="0">
                <a:solidFill>
                  <a:srgbClr val="FF0000"/>
                </a:solidFill>
              </a:rPr>
              <a:t>xx</a:t>
            </a:r>
            <a:r>
              <a:rPr lang="en-US" sz="2600" smtClean="0">
                <a:solidFill>
                  <a:schemeClr val="tx2"/>
                </a:solidFill>
              </a:rPr>
              <a:t>&gt; &lt;&lt;</a:t>
            </a:r>
            <a:r>
              <a:rPr lang="en-US" sz="2600" i="1" smtClean="0">
                <a:solidFill>
                  <a:srgbClr val="FF0000"/>
                </a:solidFill>
              </a:rPr>
              <a:t>Task Force Name</a:t>
            </a:r>
            <a:r>
              <a:rPr lang="en-US" sz="2600" smtClean="0">
                <a:solidFill>
                  <a:schemeClr val="tx2"/>
                </a:solidFill>
              </a:rPr>
              <a:t>&gt;&gt;</a:t>
            </a:r>
          </a:p>
          <a:p>
            <a:pPr eaLnBrk="1" hangingPunct="1">
              <a:lnSpc>
                <a:spcPct val="80000"/>
              </a:lnSpc>
            </a:pPr>
            <a:endParaRPr lang="en-US" sz="2600" smtClean="0">
              <a:solidFill>
                <a:schemeClr val="tx2"/>
              </a:solidFill>
            </a:endParaRPr>
          </a:p>
          <a:p>
            <a:pPr eaLnBrk="1" hangingPunct="1">
              <a:lnSpc>
                <a:spcPct val="80000"/>
              </a:lnSpc>
            </a:pPr>
            <a:r>
              <a:rPr lang="en-US" sz="2600" smtClean="0">
                <a:solidFill>
                  <a:schemeClr val="tx2"/>
                </a:solidFill>
              </a:rPr>
              <a:t>&lt;&lt;</a:t>
            </a:r>
            <a:r>
              <a:rPr lang="en-US" sz="2600" i="1" smtClean="0">
                <a:solidFill>
                  <a:srgbClr val="FF0000"/>
                </a:solidFill>
              </a:rPr>
              <a:t>Chair Name</a:t>
            </a:r>
            <a:r>
              <a:rPr lang="en-US" sz="2600" smtClean="0">
                <a:solidFill>
                  <a:schemeClr val="tx2"/>
                </a:solidFill>
              </a:rPr>
              <a:t>&gt;&gt;</a:t>
            </a:r>
          </a:p>
          <a:p>
            <a:pPr eaLnBrk="1" hangingPunct="1">
              <a:lnSpc>
                <a:spcPct val="80000"/>
              </a:lnSpc>
            </a:pPr>
            <a:r>
              <a:rPr lang="en-US" sz="2600" smtClean="0">
                <a:solidFill>
                  <a:schemeClr val="tx2"/>
                </a:solidFill>
              </a:rPr>
              <a:t>&lt;&lt;</a:t>
            </a:r>
            <a:r>
              <a:rPr lang="en-US" sz="2600" i="1" smtClean="0">
                <a:solidFill>
                  <a:srgbClr val="FF0000"/>
                </a:solidFill>
              </a:rPr>
              <a:t>Chair Affiliation</a:t>
            </a:r>
            <a:r>
              <a:rPr lang="en-US" sz="2600" smtClean="0">
                <a:solidFill>
                  <a:schemeClr val="tx2"/>
                </a:solidFill>
              </a:rPr>
              <a:t>&gt;&gt;</a:t>
            </a:r>
          </a:p>
          <a:p>
            <a:pPr eaLnBrk="1" hangingPunct="1">
              <a:lnSpc>
                <a:spcPct val="80000"/>
              </a:lnSpc>
            </a:pPr>
            <a:r>
              <a:rPr lang="en-US" sz="2600" smtClean="0">
                <a:solidFill>
                  <a:schemeClr val="tx2"/>
                </a:solidFill>
              </a:rPr>
              <a:t>&lt;&lt;</a:t>
            </a:r>
            <a:r>
              <a:rPr lang="en-US" sz="2600" i="1" smtClean="0">
                <a:solidFill>
                  <a:srgbClr val="FF0000"/>
                </a:solidFill>
              </a:rPr>
              <a:t>Interim Location</a:t>
            </a:r>
            <a:r>
              <a:rPr lang="en-US" sz="2600" smtClean="0">
                <a:solidFill>
                  <a:schemeClr val="tx2"/>
                </a:solidFill>
              </a:rPr>
              <a:t>&gt;&gt;, &lt;&lt;</a:t>
            </a:r>
            <a:r>
              <a:rPr lang="en-US" sz="2600" i="1" smtClean="0">
                <a:solidFill>
                  <a:srgbClr val="FF0000"/>
                </a:solidFill>
              </a:rPr>
              <a:t>Date</a:t>
            </a:r>
            <a:r>
              <a:rPr lang="en-US" sz="2600" smtClean="0">
                <a:solidFill>
                  <a:schemeClr val="tx2"/>
                </a:solidFill>
              </a:rPr>
              <a:t>&gt;&gt;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Line 14"/>
          <p:cNvSpPr>
            <a:spLocks noChangeShapeType="1"/>
          </p:cNvSpPr>
          <p:nvPr/>
        </p:nvSpPr>
        <p:spPr bwMode="auto">
          <a:xfrm>
            <a:off x="7239000" y="4416425"/>
            <a:ext cx="0" cy="304800"/>
          </a:xfrm>
          <a:prstGeom prst="line">
            <a:avLst/>
          </a:prstGeom>
          <a:noFill/>
          <a:ln w="9525">
            <a:solidFill>
              <a:schemeClr val="tx1"/>
            </a:solidFill>
            <a:round/>
            <a:headEnd/>
            <a:tailEnd/>
          </a:ln>
        </p:spPr>
        <p:txBody>
          <a:bodyPr wrap="none" anchor="ctr"/>
          <a:lstStyle/>
          <a:p>
            <a:endParaRPr lang="en-US"/>
          </a:p>
        </p:txBody>
      </p:sp>
      <p:sp>
        <p:nvSpPr>
          <p:cNvPr id="38914" name="Line 15"/>
          <p:cNvSpPr>
            <a:spLocks noChangeShapeType="1"/>
          </p:cNvSpPr>
          <p:nvPr/>
        </p:nvSpPr>
        <p:spPr bwMode="auto">
          <a:xfrm>
            <a:off x="7239000" y="5427663"/>
            <a:ext cx="0" cy="304800"/>
          </a:xfrm>
          <a:prstGeom prst="line">
            <a:avLst/>
          </a:prstGeom>
          <a:noFill/>
          <a:ln w="9525">
            <a:solidFill>
              <a:schemeClr val="tx1"/>
            </a:solidFill>
            <a:round/>
            <a:headEnd/>
            <a:tailEnd/>
          </a:ln>
        </p:spPr>
        <p:txBody>
          <a:bodyPr wrap="none" anchor="ctr"/>
          <a:lstStyle/>
          <a:p>
            <a:endParaRPr lang="en-US"/>
          </a:p>
        </p:txBody>
      </p:sp>
      <p:sp>
        <p:nvSpPr>
          <p:cNvPr id="38915" name="Title 2"/>
          <p:cNvSpPr>
            <a:spLocks noGrp="1"/>
          </p:cNvSpPr>
          <p:nvPr>
            <p:ph type="title" idx="4294967295"/>
          </p:nvPr>
        </p:nvSpPr>
        <p:spPr/>
        <p:txBody>
          <a:bodyPr bIns="91440" anchor="b"/>
          <a:lstStyle/>
          <a:p>
            <a:pPr eaLnBrk="1" hangingPunct="1"/>
            <a:r>
              <a:rPr lang="en-US" smtClean="0"/>
              <a:t>IEEE Structure</a:t>
            </a:r>
          </a:p>
        </p:txBody>
      </p:sp>
      <p:sp>
        <p:nvSpPr>
          <p:cNvPr id="38916" name="Line 2"/>
          <p:cNvSpPr>
            <a:spLocks noChangeShapeType="1"/>
          </p:cNvSpPr>
          <p:nvPr/>
        </p:nvSpPr>
        <p:spPr bwMode="auto">
          <a:xfrm>
            <a:off x="1828800" y="3425825"/>
            <a:ext cx="0" cy="304800"/>
          </a:xfrm>
          <a:prstGeom prst="line">
            <a:avLst/>
          </a:prstGeom>
          <a:noFill/>
          <a:ln w="9525">
            <a:solidFill>
              <a:schemeClr val="tx1"/>
            </a:solidFill>
            <a:round/>
            <a:headEnd/>
            <a:tailEnd/>
          </a:ln>
        </p:spPr>
        <p:txBody>
          <a:bodyPr wrap="none" anchor="ctr"/>
          <a:lstStyle/>
          <a:p>
            <a:endParaRPr lang="en-US"/>
          </a:p>
        </p:txBody>
      </p:sp>
      <p:sp>
        <p:nvSpPr>
          <p:cNvPr id="38917" name="Line 3"/>
          <p:cNvSpPr>
            <a:spLocks noChangeShapeType="1"/>
          </p:cNvSpPr>
          <p:nvPr/>
        </p:nvSpPr>
        <p:spPr bwMode="auto">
          <a:xfrm>
            <a:off x="4572000" y="3121025"/>
            <a:ext cx="0" cy="533400"/>
          </a:xfrm>
          <a:prstGeom prst="line">
            <a:avLst/>
          </a:prstGeom>
          <a:noFill/>
          <a:ln w="9525">
            <a:solidFill>
              <a:schemeClr val="tx1"/>
            </a:solidFill>
            <a:round/>
            <a:headEnd/>
            <a:tailEnd/>
          </a:ln>
        </p:spPr>
        <p:txBody>
          <a:bodyPr wrap="none" anchor="ctr"/>
          <a:lstStyle/>
          <a:p>
            <a:endParaRPr lang="en-US"/>
          </a:p>
        </p:txBody>
      </p:sp>
      <p:sp>
        <p:nvSpPr>
          <p:cNvPr id="9" name="Text Box 5"/>
          <p:cNvSpPr txBox="1">
            <a:spLocks noChangeArrowheads="1"/>
          </p:cNvSpPr>
          <p:nvPr/>
        </p:nvSpPr>
        <p:spPr bwMode="auto">
          <a:xfrm>
            <a:off x="3124200" y="2511425"/>
            <a:ext cx="2895600" cy="685800"/>
          </a:xfrm>
          <a:prstGeom prst="rect">
            <a:avLst/>
          </a:prstGeom>
          <a:solidFill>
            <a:srgbClr val="339966"/>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IEEE-SA</a:t>
            </a:r>
          </a:p>
          <a:p>
            <a:pPr algn="ctr" eaLnBrk="0" fontAlgn="auto" hangingPunct="0">
              <a:spcBef>
                <a:spcPts val="0"/>
              </a:spcBef>
              <a:spcAft>
                <a:spcPts val="0"/>
              </a:spcAft>
              <a:defRPr/>
            </a:pPr>
            <a:r>
              <a:rPr lang="en-US" sz="2000">
                <a:latin typeface="+mn-lt"/>
              </a:rPr>
              <a:t>Standards Board </a:t>
            </a:r>
          </a:p>
        </p:txBody>
      </p:sp>
      <p:sp>
        <p:nvSpPr>
          <p:cNvPr id="10" name="Text Box 6"/>
          <p:cNvSpPr txBox="1">
            <a:spLocks noChangeArrowheads="1"/>
          </p:cNvSpPr>
          <p:nvPr/>
        </p:nvSpPr>
        <p:spPr bwMode="auto">
          <a:xfrm>
            <a:off x="6096000" y="3654425"/>
            <a:ext cx="2286000" cy="762000"/>
          </a:xfrm>
          <a:prstGeom prst="rect">
            <a:avLst/>
          </a:prstGeom>
          <a:gradFill rotWithShape="1">
            <a:gsLst>
              <a:gs pos="0">
                <a:srgbClr val="008000"/>
              </a:gs>
              <a:gs pos="100000">
                <a:srgbClr val="FFCC00"/>
              </a:gs>
            </a:gsLst>
            <a:lin ang="5400000" scaled="1"/>
          </a:gra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 802</a:t>
            </a:r>
          </a:p>
          <a:p>
            <a:pPr algn="ctr" eaLnBrk="0" fontAlgn="auto" hangingPunct="0">
              <a:spcBef>
                <a:spcPts val="0"/>
              </a:spcBef>
              <a:spcAft>
                <a:spcPts val="0"/>
              </a:spcAft>
              <a:defRPr/>
            </a:pPr>
            <a:r>
              <a:rPr lang="en-US" sz="2000">
                <a:latin typeface="+mn-lt"/>
              </a:rPr>
              <a:t>Sponsor Group</a:t>
            </a:r>
          </a:p>
        </p:txBody>
      </p:sp>
      <p:sp>
        <p:nvSpPr>
          <p:cNvPr id="11" name="Text Box 7"/>
          <p:cNvSpPr txBox="1">
            <a:spLocks noChangeArrowheads="1"/>
          </p:cNvSpPr>
          <p:nvPr/>
        </p:nvSpPr>
        <p:spPr bwMode="auto">
          <a:xfrm>
            <a:off x="3200400" y="3654425"/>
            <a:ext cx="25908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NesCom</a:t>
            </a:r>
          </a:p>
          <a:p>
            <a:pPr algn="ctr" eaLnBrk="0" fontAlgn="auto" hangingPunct="0">
              <a:spcBef>
                <a:spcPts val="0"/>
              </a:spcBef>
              <a:spcAft>
                <a:spcPts val="0"/>
              </a:spcAft>
              <a:defRPr/>
            </a:pPr>
            <a:r>
              <a:rPr lang="en-US" sz="2000">
                <a:latin typeface="+mn-lt"/>
              </a:rPr>
              <a:t>New Stds. Committee</a:t>
            </a:r>
          </a:p>
        </p:txBody>
      </p:sp>
      <p:sp>
        <p:nvSpPr>
          <p:cNvPr id="12" name="Text Box 8"/>
          <p:cNvSpPr txBox="1">
            <a:spLocks noChangeArrowheads="1"/>
          </p:cNvSpPr>
          <p:nvPr/>
        </p:nvSpPr>
        <p:spPr bwMode="auto">
          <a:xfrm>
            <a:off x="685800" y="3654425"/>
            <a:ext cx="22860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RevCom</a:t>
            </a:r>
          </a:p>
          <a:p>
            <a:pPr algn="ctr" eaLnBrk="0" fontAlgn="auto" hangingPunct="0">
              <a:spcBef>
                <a:spcPts val="0"/>
              </a:spcBef>
              <a:spcAft>
                <a:spcPts val="0"/>
              </a:spcAft>
              <a:defRPr/>
            </a:pPr>
            <a:r>
              <a:rPr lang="en-US" sz="2000">
                <a:latin typeface="+mn-lt"/>
              </a:rPr>
              <a:t>Review Committee</a:t>
            </a:r>
          </a:p>
        </p:txBody>
      </p:sp>
      <p:sp>
        <p:nvSpPr>
          <p:cNvPr id="13" name="Text Box 9"/>
          <p:cNvSpPr txBox="1">
            <a:spLocks noChangeArrowheads="1"/>
          </p:cNvSpPr>
          <p:nvPr/>
        </p:nvSpPr>
        <p:spPr bwMode="auto">
          <a:xfrm>
            <a:off x="6096000" y="4665663"/>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 802.3</a:t>
            </a:r>
          </a:p>
          <a:p>
            <a:pPr algn="ctr" eaLnBrk="0" fontAlgn="auto" hangingPunct="0">
              <a:spcBef>
                <a:spcPts val="0"/>
              </a:spcBef>
              <a:spcAft>
                <a:spcPts val="0"/>
              </a:spcAft>
              <a:defRPr/>
            </a:pPr>
            <a:r>
              <a:rPr lang="en-US" sz="2000">
                <a:latin typeface="+mn-lt"/>
              </a:rPr>
              <a:t>Working Group</a:t>
            </a:r>
          </a:p>
        </p:txBody>
      </p:sp>
      <p:sp>
        <p:nvSpPr>
          <p:cNvPr id="14" name="Text Box 10"/>
          <p:cNvSpPr txBox="1">
            <a:spLocks noChangeArrowheads="1"/>
          </p:cNvSpPr>
          <p:nvPr/>
        </p:nvSpPr>
        <p:spPr bwMode="auto">
          <a:xfrm>
            <a:off x="6096000" y="5665788"/>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hangingPunct="0">
              <a:defRPr/>
            </a:pPr>
            <a:r>
              <a:rPr lang="en-US" sz="2000"/>
              <a:t>IEEE 802.3</a:t>
            </a:r>
          </a:p>
          <a:p>
            <a:pPr algn="ctr" eaLnBrk="0" hangingPunct="0">
              <a:defRPr/>
            </a:pPr>
            <a:r>
              <a:rPr lang="en-US" sz="2000"/>
              <a:t>Task Force</a:t>
            </a:r>
          </a:p>
        </p:txBody>
      </p:sp>
      <p:sp>
        <p:nvSpPr>
          <p:cNvPr id="38924" name="Line 11"/>
          <p:cNvSpPr>
            <a:spLocks noChangeShapeType="1"/>
          </p:cNvSpPr>
          <p:nvPr/>
        </p:nvSpPr>
        <p:spPr bwMode="auto">
          <a:xfrm>
            <a:off x="1828800" y="3425825"/>
            <a:ext cx="5410200" cy="0"/>
          </a:xfrm>
          <a:prstGeom prst="line">
            <a:avLst/>
          </a:prstGeom>
          <a:noFill/>
          <a:ln w="9525">
            <a:solidFill>
              <a:schemeClr val="tx1"/>
            </a:solidFill>
            <a:round/>
            <a:headEnd/>
            <a:tailEnd/>
          </a:ln>
        </p:spPr>
        <p:txBody>
          <a:bodyPr wrap="none" anchor="ctr"/>
          <a:lstStyle/>
          <a:p>
            <a:endParaRPr lang="en-US"/>
          </a:p>
        </p:txBody>
      </p:sp>
      <p:sp>
        <p:nvSpPr>
          <p:cNvPr id="38925" name="Line 12"/>
          <p:cNvSpPr>
            <a:spLocks noChangeShapeType="1"/>
          </p:cNvSpPr>
          <p:nvPr/>
        </p:nvSpPr>
        <p:spPr bwMode="auto">
          <a:xfrm>
            <a:off x="7239000" y="3425825"/>
            <a:ext cx="0" cy="228600"/>
          </a:xfrm>
          <a:prstGeom prst="line">
            <a:avLst/>
          </a:prstGeom>
          <a:noFill/>
          <a:ln w="9525">
            <a:solidFill>
              <a:schemeClr val="tx1"/>
            </a:solidFill>
            <a:round/>
            <a:headEnd/>
            <a:tailEnd/>
          </a:ln>
        </p:spPr>
        <p:txBody>
          <a:bodyPr wrap="none" anchor="ctr"/>
          <a:lstStyle/>
          <a:p>
            <a:endParaRPr lang="en-US"/>
          </a:p>
        </p:txBody>
      </p:sp>
      <p:sp>
        <p:nvSpPr>
          <p:cNvPr id="38926" name="Line 13"/>
          <p:cNvSpPr>
            <a:spLocks noChangeShapeType="1"/>
          </p:cNvSpPr>
          <p:nvPr/>
        </p:nvSpPr>
        <p:spPr bwMode="auto">
          <a:xfrm>
            <a:off x="4572000" y="1901825"/>
            <a:ext cx="0" cy="609600"/>
          </a:xfrm>
          <a:prstGeom prst="line">
            <a:avLst/>
          </a:prstGeom>
          <a:noFill/>
          <a:ln w="9525">
            <a:solidFill>
              <a:schemeClr val="tx1"/>
            </a:solidFill>
            <a:round/>
            <a:headEnd/>
            <a:tailEnd/>
          </a:ln>
        </p:spPr>
        <p:txBody>
          <a:bodyPr wrap="none" anchor="ctr"/>
          <a:lstStyle/>
          <a:p>
            <a:endParaRPr lang="en-US"/>
          </a:p>
        </p:txBody>
      </p:sp>
      <p:sp>
        <p:nvSpPr>
          <p:cNvPr id="38927" name="Text Box 16"/>
          <p:cNvSpPr txBox="1">
            <a:spLocks noChangeArrowheads="1"/>
          </p:cNvSpPr>
          <p:nvPr/>
        </p:nvSpPr>
        <p:spPr bwMode="auto">
          <a:xfrm>
            <a:off x="3124200" y="2130425"/>
            <a:ext cx="2895600" cy="336550"/>
          </a:xfrm>
          <a:prstGeom prst="rect">
            <a:avLst/>
          </a:prstGeom>
          <a:noFill/>
          <a:ln w="9525" algn="ctr">
            <a:noFill/>
            <a:miter lim="800000"/>
            <a:headEnd/>
            <a:tailEnd/>
          </a:ln>
        </p:spPr>
        <p:txBody>
          <a:bodyPr>
            <a:spAutoFit/>
          </a:bodyPr>
          <a:lstStyle/>
          <a:p>
            <a:pPr algn="ctr">
              <a:spcBef>
                <a:spcPct val="50000"/>
              </a:spcBef>
            </a:pPr>
            <a:r>
              <a:rPr lang="en-US">
                <a:latin typeface="Perpetua"/>
              </a:rPr>
              <a:t>Standards     Process</a:t>
            </a:r>
          </a:p>
        </p:txBody>
      </p:sp>
      <p:sp>
        <p:nvSpPr>
          <p:cNvPr id="38928" name="Text Box 17"/>
          <p:cNvSpPr txBox="1">
            <a:spLocks noChangeArrowheads="1"/>
          </p:cNvSpPr>
          <p:nvPr/>
        </p:nvSpPr>
        <p:spPr bwMode="auto">
          <a:xfrm>
            <a:off x="685800" y="5141913"/>
            <a:ext cx="2743200" cy="336550"/>
          </a:xfrm>
          <a:prstGeom prst="rect">
            <a:avLst/>
          </a:prstGeom>
          <a:solidFill>
            <a:srgbClr val="339966"/>
          </a:solidFill>
          <a:ln w="9525" algn="ctr">
            <a:noFill/>
            <a:miter lim="800000"/>
            <a:headEnd/>
            <a:tailEnd/>
          </a:ln>
        </p:spPr>
        <p:txBody>
          <a:bodyPr>
            <a:spAutoFit/>
          </a:bodyPr>
          <a:lstStyle/>
          <a:p>
            <a:pPr algn="ctr">
              <a:spcBef>
                <a:spcPct val="50000"/>
              </a:spcBef>
            </a:pPr>
            <a:r>
              <a:rPr lang="en-US" b="1">
                <a:latin typeface="Perpetua"/>
              </a:rPr>
              <a:t>Approval Process</a:t>
            </a:r>
          </a:p>
        </p:txBody>
      </p:sp>
      <p:sp>
        <p:nvSpPr>
          <p:cNvPr id="38929" name="Text Box 18"/>
          <p:cNvSpPr txBox="1">
            <a:spLocks noChangeArrowheads="1"/>
          </p:cNvSpPr>
          <p:nvPr/>
        </p:nvSpPr>
        <p:spPr bwMode="auto">
          <a:xfrm>
            <a:off x="685800" y="6056313"/>
            <a:ext cx="2743200" cy="336550"/>
          </a:xfrm>
          <a:prstGeom prst="rect">
            <a:avLst/>
          </a:prstGeom>
          <a:solidFill>
            <a:srgbClr val="FFCC00"/>
          </a:solidFill>
          <a:ln w="9525" algn="ctr">
            <a:noFill/>
            <a:miter lim="800000"/>
            <a:headEnd/>
            <a:tailEnd/>
          </a:ln>
        </p:spPr>
        <p:txBody>
          <a:bodyPr>
            <a:spAutoFit/>
          </a:bodyPr>
          <a:lstStyle/>
          <a:p>
            <a:pPr algn="ctr">
              <a:spcBef>
                <a:spcPct val="50000"/>
              </a:spcBef>
            </a:pPr>
            <a:r>
              <a:rPr lang="en-US" b="1">
                <a:latin typeface="Perpetua"/>
              </a:rPr>
              <a:t>Technical Activities</a:t>
            </a:r>
          </a:p>
        </p:txBody>
      </p:sp>
      <p:sp>
        <p:nvSpPr>
          <p:cNvPr id="38930" name="Text Box 19"/>
          <p:cNvSpPr txBox="1">
            <a:spLocks noChangeArrowheads="1"/>
          </p:cNvSpPr>
          <p:nvPr/>
        </p:nvSpPr>
        <p:spPr bwMode="auto">
          <a:xfrm>
            <a:off x="685800" y="5599113"/>
            <a:ext cx="2743200" cy="336550"/>
          </a:xfrm>
          <a:prstGeom prst="rect">
            <a:avLst/>
          </a:prstGeom>
          <a:solidFill>
            <a:srgbClr val="3366FF"/>
          </a:solidFill>
          <a:ln w="9525" algn="ctr">
            <a:noFill/>
            <a:miter lim="800000"/>
            <a:headEnd/>
            <a:tailEnd/>
          </a:ln>
        </p:spPr>
        <p:txBody>
          <a:bodyPr>
            <a:spAutoFit/>
          </a:bodyPr>
          <a:lstStyle/>
          <a:p>
            <a:pPr algn="ctr">
              <a:spcBef>
                <a:spcPct val="50000"/>
              </a:spcBef>
            </a:pPr>
            <a:r>
              <a:rPr lang="en-US" b="1">
                <a:latin typeface="Perpetua"/>
              </a:rPr>
              <a:t>Standards Process</a:t>
            </a:r>
          </a:p>
        </p:txBody>
      </p:sp>
      <p:sp>
        <p:nvSpPr>
          <p:cNvPr id="38931" name="Text Box 20"/>
          <p:cNvSpPr txBox="1">
            <a:spLocks noChangeArrowheads="1"/>
          </p:cNvSpPr>
          <p:nvPr/>
        </p:nvSpPr>
        <p:spPr bwMode="auto">
          <a:xfrm>
            <a:off x="3124200" y="1381125"/>
            <a:ext cx="2895600" cy="685800"/>
          </a:xfrm>
          <a:prstGeom prst="rect">
            <a:avLst/>
          </a:prstGeom>
          <a:solidFill>
            <a:schemeClr val="bg1"/>
          </a:solidFill>
          <a:ln w="9525">
            <a:solidFill>
              <a:schemeClr val="tx1"/>
            </a:solidFill>
            <a:miter lim="800000"/>
            <a:headEnd/>
            <a:tailEnd/>
          </a:ln>
        </p:spPr>
        <p:txBody>
          <a:bodyPr wrap="none"/>
          <a:lstStyle/>
          <a:p>
            <a:pPr algn="ctr" eaLnBrk="0" hangingPunct="0"/>
            <a:r>
              <a:rPr lang="en-US" sz="2000" b="1">
                <a:latin typeface="Perpetua"/>
              </a:rPr>
              <a:t>IEEE-SA</a:t>
            </a:r>
          </a:p>
          <a:p>
            <a:pPr algn="ctr" eaLnBrk="0" hangingPunct="0"/>
            <a:r>
              <a:rPr lang="en-US" sz="2000" b="1">
                <a:latin typeface="Perpetua"/>
              </a:rPr>
              <a:t>Standards Association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2"/>
          <p:cNvSpPr>
            <a:spLocks noGrp="1"/>
          </p:cNvSpPr>
          <p:nvPr>
            <p:ph type="title" idx="4294967295"/>
          </p:nvPr>
        </p:nvSpPr>
        <p:spPr/>
        <p:txBody>
          <a:bodyPr bIns="91440" anchor="b"/>
          <a:lstStyle/>
          <a:p>
            <a:pPr eaLnBrk="1" hangingPunct="1"/>
            <a:r>
              <a:rPr lang="en-US" smtClean="0"/>
              <a:t>Important Bylaws and Rules</a:t>
            </a:r>
          </a:p>
        </p:txBody>
      </p:sp>
      <p:sp>
        <p:nvSpPr>
          <p:cNvPr id="39938" name="Rectangle 3"/>
          <p:cNvSpPr>
            <a:spLocks noGrp="1" noChangeArrowheads="1"/>
          </p:cNvSpPr>
          <p:nvPr>
            <p:ph type="body" idx="4294967295"/>
          </p:nvPr>
        </p:nvSpPr>
        <p:spPr>
          <a:xfrm>
            <a:off x="457200" y="1350963"/>
            <a:ext cx="8540750" cy="4525962"/>
          </a:xfrm>
        </p:spPr>
        <p:txBody>
          <a:bodyPr/>
          <a:lstStyle/>
          <a:p>
            <a:pPr eaLnBrk="1" hangingPunct="1">
              <a:lnSpc>
                <a:spcPct val="80000"/>
              </a:lnSpc>
              <a:tabLst>
                <a:tab pos="914400" algn="l"/>
              </a:tabLst>
            </a:pPr>
            <a:r>
              <a:rPr lang="en-US" sz="1900" b="1" smtClean="0"/>
              <a:t>IEEE-SA Operations Manual</a:t>
            </a:r>
          </a:p>
          <a:p>
            <a:pPr marL="917575" lvl="1" eaLnBrk="1" hangingPunct="1">
              <a:lnSpc>
                <a:spcPct val="80000"/>
              </a:lnSpc>
              <a:buFontTx/>
              <a:buNone/>
              <a:tabLst>
                <a:tab pos="914400" algn="l"/>
              </a:tabLst>
            </a:pPr>
            <a:r>
              <a:rPr lang="en-US" sz="1400" b="1" smtClean="0">
                <a:hlinkClick r:id="rId2"/>
              </a:rPr>
              <a:t>http://standards.ieee.org/sa/sa-om.pdf</a:t>
            </a:r>
            <a:endParaRPr lang="en-US" sz="1400" b="1" smtClean="0"/>
          </a:p>
          <a:p>
            <a:pPr marL="917575" lvl="1" eaLnBrk="1" hangingPunct="1">
              <a:lnSpc>
                <a:spcPct val="80000"/>
              </a:lnSpc>
              <a:buFontTx/>
              <a:buNone/>
              <a:tabLst>
                <a:tab pos="914400" algn="l"/>
              </a:tabLst>
            </a:pPr>
            <a:endParaRPr lang="en-US" sz="1300" b="1" smtClean="0"/>
          </a:p>
          <a:p>
            <a:pPr eaLnBrk="1" hangingPunct="1">
              <a:lnSpc>
                <a:spcPct val="80000"/>
              </a:lnSpc>
              <a:tabLst>
                <a:tab pos="914400" algn="l"/>
              </a:tabLst>
            </a:pPr>
            <a:r>
              <a:rPr lang="en-US" sz="1900" b="1" smtClean="0"/>
              <a:t>IEEE-SA Standards Board Bylaws</a:t>
            </a:r>
          </a:p>
          <a:p>
            <a:pPr marL="917575" lvl="1" eaLnBrk="1" hangingPunct="1">
              <a:lnSpc>
                <a:spcPct val="80000"/>
              </a:lnSpc>
              <a:buFontTx/>
              <a:buNone/>
              <a:tabLst>
                <a:tab pos="914400" algn="l"/>
              </a:tabLst>
            </a:pPr>
            <a:r>
              <a:rPr lang="en-US" sz="1400" b="1" smtClean="0">
                <a:hlinkClick r:id="rId3"/>
              </a:rPr>
              <a:t>http://standards.ieee.org/guides/bylaws/sb-bylaws.pdf</a:t>
            </a:r>
            <a:endParaRPr lang="en-US" sz="1400" b="1" smtClean="0"/>
          </a:p>
          <a:p>
            <a:pPr marL="917575" lvl="1" eaLnBrk="1" hangingPunct="1">
              <a:lnSpc>
                <a:spcPct val="80000"/>
              </a:lnSpc>
              <a:buFontTx/>
              <a:buNone/>
              <a:tabLst>
                <a:tab pos="914400" algn="l"/>
              </a:tabLst>
            </a:pPr>
            <a:endParaRPr lang="en-US" sz="1300" b="1" smtClean="0"/>
          </a:p>
          <a:p>
            <a:pPr eaLnBrk="1" hangingPunct="1">
              <a:lnSpc>
                <a:spcPct val="80000"/>
              </a:lnSpc>
              <a:tabLst>
                <a:tab pos="914400" algn="l"/>
              </a:tabLst>
            </a:pPr>
            <a:r>
              <a:rPr lang="en-US" sz="1900" b="1" smtClean="0"/>
              <a:t>IEEE-SA Standards Board Operations Manual</a:t>
            </a:r>
          </a:p>
          <a:p>
            <a:pPr marL="917575" lvl="1" eaLnBrk="1" hangingPunct="1">
              <a:lnSpc>
                <a:spcPct val="80000"/>
              </a:lnSpc>
              <a:buFontTx/>
              <a:buNone/>
              <a:tabLst>
                <a:tab pos="914400" algn="l"/>
              </a:tabLst>
            </a:pPr>
            <a:r>
              <a:rPr lang="en-US" sz="1400" b="1" smtClean="0">
                <a:hlinkClick r:id="rId4"/>
              </a:rPr>
              <a:t>http://standards.ieee.org/guides/opman/sb-om.pdf</a:t>
            </a:r>
            <a:endParaRPr lang="en-US" sz="1400" b="1" smtClean="0"/>
          </a:p>
          <a:p>
            <a:pPr marL="917575" lvl="1" eaLnBrk="1" hangingPunct="1">
              <a:lnSpc>
                <a:spcPct val="80000"/>
              </a:lnSpc>
              <a:buFontTx/>
              <a:buNone/>
              <a:tabLst>
                <a:tab pos="914400" algn="l"/>
              </a:tabLst>
            </a:pPr>
            <a:endParaRPr lang="en-US" sz="1300" b="1" smtClean="0"/>
          </a:p>
          <a:p>
            <a:pPr eaLnBrk="1" hangingPunct="1">
              <a:lnSpc>
                <a:spcPct val="80000"/>
              </a:lnSpc>
              <a:tabLst>
                <a:tab pos="914400" algn="l"/>
              </a:tabLst>
            </a:pPr>
            <a:r>
              <a:rPr lang="en-US" sz="1900" b="1" smtClean="0"/>
              <a:t>IEEE 802 LAN/MAN Standards Committee (LMSC) Policies and Procedures</a:t>
            </a:r>
          </a:p>
          <a:p>
            <a:pPr marL="917575" lvl="1" eaLnBrk="1" hangingPunct="1">
              <a:lnSpc>
                <a:spcPct val="80000"/>
              </a:lnSpc>
              <a:buFontTx/>
              <a:buNone/>
              <a:tabLst>
                <a:tab pos="914400" algn="l"/>
              </a:tabLst>
            </a:pPr>
            <a:r>
              <a:rPr lang="en-US" sz="1400" b="1" smtClean="0">
                <a:hlinkClick r:id="rId5"/>
              </a:rPr>
              <a:t>http://standards.ieee.org/about/sasb/audcom/pnp/LMSC.pdf</a:t>
            </a:r>
            <a:endParaRPr lang="en-US" sz="1400" b="1" smtClean="0"/>
          </a:p>
          <a:p>
            <a:pPr marL="917575" lvl="1" eaLnBrk="1" hangingPunct="1">
              <a:lnSpc>
                <a:spcPct val="80000"/>
              </a:lnSpc>
              <a:buFontTx/>
              <a:buNone/>
              <a:tabLst>
                <a:tab pos="914400" algn="l"/>
              </a:tabLst>
            </a:pPr>
            <a:endParaRPr lang="en-US" sz="1300" b="1" smtClean="0"/>
          </a:p>
          <a:p>
            <a:pPr eaLnBrk="1" hangingPunct="1">
              <a:lnSpc>
                <a:spcPct val="80000"/>
              </a:lnSpc>
              <a:tabLst>
                <a:tab pos="914400" algn="l"/>
              </a:tabLst>
            </a:pPr>
            <a:r>
              <a:rPr lang="en-US" sz="1800" b="1" smtClean="0"/>
              <a:t>IEEE 802 LAN/MAN Standards Committee (LMSC) Operations Manual</a:t>
            </a:r>
          </a:p>
          <a:p>
            <a:pPr marL="917575" lvl="1" eaLnBrk="1" hangingPunct="1">
              <a:lnSpc>
                <a:spcPct val="80000"/>
              </a:lnSpc>
              <a:buFontTx/>
              <a:buNone/>
              <a:tabLst>
                <a:tab pos="914400" algn="l"/>
              </a:tabLst>
            </a:pPr>
            <a:r>
              <a:rPr lang="en-US" sz="1400" b="1" smtClean="0">
                <a:hlinkClick r:id="rId6"/>
              </a:rPr>
              <a:t>http://www.ieee802.org/PNP/2010-07/IEEE_802_LMSC_OM_approved_100716.pdf</a:t>
            </a:r>
            <a:endParaRPr lang="en-US" sz="1400" b="1" smtClean="0"/>
          </a:p>
          <a:p>
            <a:pPr marL="917575" lvl="1" eaLnBrk="1" hangingPunct="1">
              <a:lnSpc>
                <a:spcPct val="80000"/>
              </a:lnSpc>
              <a:buFontTx/>
              <a:buNone/>
              <a:tabLst>
                <a:tab pos="914400" algn="l"/>
              </a:tabLst>
            </a:pPr>
            <a:endParaRPr lang="en-US" sz="1300" b="1" smtClean="0"/>
          </a:p>
          <a:p>
            <a:pPr eaLnBrk="1" hangingPunct="1">
              <a:lnSpc>
                <a:spcPct val="80000"/>
              </a:lnSpc>
              <a:tabLst>
                <a:tab pos="914400" algn="l"/>
              </a:tabLst>
            </a:pPr>
            <a:r>
              <a:rPr lang="en-US" sz="1900" b="1" smtClean="0"/>
              <a:t>IEEE 802 LAN/MAN Standards Committee (LMSC) Working Group (WG) Policies and Procedures</a:t>
            </a:r>
          </a:p>
          <a:p>
            <a:pPr marL="917575" lvl="1" eaLnBrk="1" hangingPunct="1">
              <a:lnSpc>
                <a:spcPct val="80000"/>
              </a:lnSpc>
              <a:buFontTx/>
              <a:buNone/>
              <a:tabLst>
                <a:tab pos="914400" algn="l"/>
              </a:tabLst>
            </a:pPr>
            <a:r>
              <a:rPr lang="en-US" sz="1400" b="1" smtClean="0">
                <a:hlinkClick r:id="rId7"/>
              </a:rPr>
              <a:t>http://www.ieee802.org/PNP/2010-07/IEEE_802_LMSC_WG_PandP_approved_100716.pdf</a:t>
            </a:r>
            <a:endParaRPr lang="en-US" sz="1400" b="1" smtClean="0"/>
          </a:p>
          <a:p>
            <a:pPr marL="917575" lvl="1" eaLnBrk="1" hangingPunct="1">
              <a:lnSpc>
                <a:spcPct val="80000"/>
              </a:lnSpc>
              <a:buFontTx/>
              <a:buNone/>
              <a:tabLst>
                <a:tab pos="914400" algn="l"/>
              </a:tabLst>
            </a:pPr>
            <a:endParaRPr lang="en-US" sz="1300" b="1" smtClean="0"/>
          </a:p>
          <a:p>
            <a:pPr eaLnBrk="1" hangingPunct="1">
              <a:lnSpc>
                <a:spcPct val="80000"/>
              </a:lnSpc>
              <a:tabLst>
                <a:tab pos="914400" algn="l"/>
              </a:tabLst>
            </a:pPr>
            <a:r>
              <a:rPr lang="en-US" sz="1900" b="1" smtClean="0"/>
              <a:t>IEEE 802.3 Working Group Operating Rules</a:t>
            </a:r>
          </a:p>
          <a:p>
            <a:pPr marL="917575" lvl="1" eaLnBrk="1" hangingPunct="1">
              <a:lnSpc>
                <a:spcPct val="80000"/>
              </a:lnSpc>
              <a:buFontTx/>
              <a:buNone/>
              <a:tabLst>
                <a:tab pos="914400" algn="l"/>
              </a:tabLst>
            </a:pPr>
            <a:r>
              <a:rPr lang="en-US" sz="1400" b="1" smtClean="0">
                <a:hlinkClick r:id="rId8"/>
              </a:rPr>
              <a:t>http://ieee802.org/3/rules/P802_3_rules.pdf</a:t>
            </a:r>
            <a:endParaRPr lang="en-US" sz="1400" b="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027"/>
          <p:cNvSpPr>
            <a:spLocks noGrp="1" noChangeArrowheads="1"/>
          </p:cNvSpPr>
          <p:nvPr>
            <p:ph type="body" idx="4294967295"/>
          </p:nvPr>
        </p:nvSpPr>
        <p:spPr>
          <a:xfrm>
            <a:off x="152400" y="533400"/>
            <a:ext cx="8763000" cy="5943600"/>
          </a:xfrm>
        </p:spPr>
        <p:txBody>
          <a:bodyPr lIns="90487" tIns="44450" rIns="90487" bIns="44450"/>
          <a:lstStyle/>
          <a:p>
            <a:pPr eaLnBrk="1" hangingPunct="1">
              <a:lnSpc>
                <a:spcPct val="80000"/>
              </a:lnSpc>
              <a:spcAft>
                <a:spcPct val="30000"/>
              </a:spcAft>
              <a:buFont typeface="Monotype Sorts"/>
              <a:buNone/>
            </a:pPr>
            <a:r>
              <a:rPr lang="en-US" sz="1800" b="1" smtClean="0"/>
              <a:t>	The IEEE-SA strongly recommends that at each WG meeting the chair or a designee:</a:t>
            </a:r>
            <a:endParaRPr lang="en-US" sz="1800" smtClean="0"/>
          </a:p>
          <a:p>
            <a:pPr lvl="1" eaLnBrk="1" hangingPunct="1">
              <a:lnSpc>
                <a:spcPct val="80000"/>
              </a:lnSpc>
              <a:buSzTx/>
              <a:buFontTx/>
              <a:buChar char="•"/>
            </a:pPr>
            <a:r>
              <a:rPr lang="en-US" sz="1400" b="1" smtClean="0"/>
              <a:t>Show slides #1 through #4 of this presentation</a:t>
            </a:r>
          </a:p>
          <a:p>
            <a:pPr lvl="1" eaLnBrk="1" hangingPunct="1">
              <a:lnSpc>
                <a:spcPct val="80000"/>
              </a:lnSpc>
              <a:buSzTx/>
              <a:buFontTx/>
              <a:buChar char="•"/>
            </a:pPr>
            <a:r>
              <a:rPr lang="en-US" sz="1400" b="1" smtClean="0"/>
              <a:t>Advise the WG attendees that:</a:t>
            </a:r>
            <a:r>
              <a:rPr lang="en-US" sz="1400" smtClean="0"/>
              <a:t> </a:t>
            </a:r>
          </a:p>
          <a:p>
            <a:pPr lvl="2" eaLnBrk="1" hangingPunct="1">
              <a:lnSpc>
                <a:spcPct val="80000"/>
              </a:lnSpc>
              <a:buSzTx/>
              <a:buFontTx/>
              <a:buChar char="•"/>
            </a:pPr>
            <a:r>
              <a:rPr lang="en-US" sz="1400" smtClean="0"/>
              <a:t>The IEEE’s patent policy is consistent with the ANSI patent policy and is described in Clause 6 of the </a:t>
            </a:r>
            <a:r>
              <a:rPr lang="en-US" sz="1400" i="1" smtClean="0"/>
              <a:t>IEEE-SA Standards Board Bylaws</a:t>
            </a:r>
            <a:r>
              <a:rPr lang="en-US" sz="1400" smtClean="0"/>
              <a:t>;</a:t>
            </a:r>
          </a:p>
          <a:p>
            <a:pPr lvl="2" eaLnBrk="1" hangingPunct="1">
              <a:lnSpc>
                <a:spcPct val="80000"/>
              </a:lnSpc>
              <a:buSzTx/>
              <a:buFontTx/>
              <a:buChar char="•"/>
            </a:pPr>
            <a:r>
              <a:rPr lang="en-US" sz="1400" smtClean="0"/>
              <a:t>Early identification of patent claims which may be essential for the use of standards under development is strongly encouraged; </a:t>
            </a:r>
          </a:p>
          <a:p>
            <a:pPr lvl="2" eaLnBrk="1" hangingPunct="1">
              <a:lnSpc>
                <a:spcPct val="80000"/>
              </a:lnSpc>
              <a:buSzTx/>
              <a:buFontTx/>
              <a:buChar char="•"/>
            </a:pPr>
            <a:r>
              <a:rPr lang="en-US" sz="1400" smtClean="0"/>
              <a:t>There may be 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sz="1400" smtClean="0"/>
            </a:br>
            <a:endParaRPr lang="en-US" sz="1400" smtClean="0"/>
          </a:p>
          <a:p>
            <a:pPr lvl="1" eaLnBrk="1" hangingPunct="1">
              <a:lnSpc>
                <a:spcPct val="20000"/>
              </a:lnSpc>
              <a:buSzTx/>
              <a:buFontTx/>
              <a:buChar char="•"/>
            </a:pPr>
            <a:r>
              <a:rPr lang="en-US" sz="1400" b="1" smtClean="0"/>
              <a:t>Instruct the WG Secretary to record in the minutes of the relevant WG meeting:</a:t>
            </a:r>
            <a:r>
              <a:rPr lang="en-US" sz="900" smtClean="0"/>
              <a:t> </a:t>
            </a:r>
          </a:p>
          <a:p>
            <a:pPr lvl="2" eaLnBrk="1" hangingPunct="1">
              <a:lnSpc>
                <a:spcPct val="80000"/>
              </a:lnSpc>
              <a:buSzTx/>
              <a:buFontTx/>
              <a:buChar char="•"/>
            </a:pPr>
            <a:r>
              <a:rPr lang="en-US" sz="1400" smtClean="0"/>
              <a:t>That the foregoing information was provided and that slides 1 through 4 (and this slide 0, if applicable) were shown; </a:t>
            </a:r>
          </a:p>
          <a:p>
            <a:pPr lvl="2" eaLnBrk="1" hangingPunct="1">
              <a:lnSpc>
                <a:spcPct val="80000"/>
              </a:lnSpc>
              <a:buSzTx/>
              <a:buFontTx/>
              <a:buChar char="•"/>
            </a:pPr>
            <a:r>
              <a:rPr lang="en-US" sz="1400" smtClean="0"/>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eaLnBrk="1" hangingPunct="1">
              <a:lnSpc>
                <a:spcPct val="80000"/>
              </a:lnSpc>
              <a:buSzTx/>
              <a:buFontTx/>
              <a:buChar char="•"/>
            </a:pPr>
            <a:r>
              <a:rPr lang="en-US" sz="1400" smtClean="0"/>
              <a:t>Any responses that were given, specifically the patent claim(s)/patent application claim(s) and/or the holder of the patent claim(s)/patent application claim(s) that were identified (if any) and by whom.</a:t>
            </a:r>
          </a:p>
          <a:p>
            <a:pPr lvl="2" eaLnBrk="1" hangingPunct="1">
              <a:lnSpc>
                <a:spcPct val="80000"/>
              </a:lnSpc>
              <a:buSzTx/>
              <a:buFontTx/>
              <a:buChar char="•"/>
            </a:pPr>
            <a:endParaRPr lang="en-US" sz="800" smtClean="0"/>
          </a:p>
          <a:p>
            <a:pPr lvl="1" eaLnBrk="1" hangingPunct="1">
              <a:lnSpc>
                <a:spcPct val="80000"/>
              </a:lnSpc>
              <a:spcBef>
                <a:spcPct val="5000"/>
              </a:spcBef>
              <a:buSzTx/>
              <a:buFontTx/>
              <a:buChar char="•"/>
            </a:pPr>
            <a:r>
              <a:rPr lang="en-US" sz="1400" smtClean="0"/>
              <a:t>The WG Chair shall ensure that a request is made to any identified holders of potential essential patent claim(s) to complete and submit a Letter of Assurance.</a:t>
            </a:r>
          </a:p>
          <a:p>
            <a:pPr lvl="1" eaLnBrk="1" hangingPunct="1">
              <a:lnSpc>
                <a:spcPct val="80000"/>
              </a:lnSpc>
              <a:spcBef>
                <a:spcPct val="5000"/>
              </a:spcBef>
              <a:buSzTx/>
              <a:buFontTx/>
              <a:buChar char="•"/>
            </a:pPr>
            <a:r>
              <a:rPr lang="en-US" sz="1400" smtClean="0"/>
              <a:t>It is recommended that the WG chair review the guidance in </a:t>
            </a:r>
            <a:r>
              <a:rPr lang="en-US" sz="1400" i="1" smtClean="0"/>
              <a:t>IEEE-SA Standards Board Operations Manual</a:t>
            </a:r>
            <a:r>
              <a:rPr lang="en-US" sz="1400" smtClean="0"/>
              <a:t> 6.3.5 and in FAQs 12 and 12a on inclusion of potential Essential Patent Claims by incorporation or by reference.</a:t>
            </a:r>
            <a:r>
              <a:rPr lang="en-US" sz="1400" smtClean="0">
                <a:solidFill>
                  <a:srgbClr val="FF3300"/>
                </a:solidFill>
              </a:rPr>
              <a:t> </a:t>
            </a:r>
          </a:p>
          <a:p>
            <a:pPr lvl="1" eaLnBrk="1" hangingPunct="1">
              <a:lnSpc>
                <a:spcPct val="80000"/>
              </a:lnSpc>
              <a:spcBef>
                <a:spcPct val="5000"/>
              </a:spcBef>
              <a:buFont typeface="Monotype Sorts"/>
              <a:buNone/>
            </a:pPr>
            <a:endParaRPr lang="en-US" sz="1200" smtClean="0"/>
          </a:p>
          <a:p>
            <a:pPr lvl="1" eaLnBrk="1" hangingPunct="1">
              <a:lnSpc>
                <a:spcPct val="80000"/>
              </a:lnSpc>
              <a:spcBef>
                <a:spcPct val="5000"/>
              </a:spcBef>
              <a:buFont typeface="Monotype Sorts"/>
              <a:buNone/>
            </a:pPr>
            <a:r>
              <a:rPr lang="en-US" sz="1200" smtClean="0"/>
              <a:t>	Note: </a:t>
            </a:r>
            <a:r>
              <a:rPr lang="en-US" sz="1200" b="1" smtClean="0"/>
              <a:t>WG</a:t>
            </a:r>
            <a:r>
              <a:rPr lang="en-US" sz="1200" smtClean="0"/>
              <a:t> includes Working Groups, Task Groups, and other standards-developing committees with a PAR approved by the IEEE-SA Standards Board.</a:t>
            </a:r>
          </a:p>
        </p:txBody>
      </p:sp>
      <p:sp>
        <p:nvSpPr>
          <p:cNvPr id="40962" name="Rectangle 1026"/>
          <p:cNvSpPr>
            <a:spLocks noGrp="1" noChangeArrowheads="1"/>
          </p:cNvSpPr>
          <p:nvPr>
            <p:ph type="title" idx="4294967295"/>
          </p:nvPr>
        </p:nvSpPr>
        <p:spPr>
          <a:xfrm>
            <a:off x="685800" y="0"/>
            <a:ext cx="7772400" cy="609600"/>
          </a:xfrm>
        </p:spPr>
        <p:txBody>
          <a:bodyPr lIns="90487" tIns="44450" rIns="90487" bIns="44450"/>
          <a:lstStyle/>
          <a:p>
            <a:pPr eaLnBrk="1" hangingPunct="1"/>
            <a:r>
              <a:rPr lang="en-US" sz="2800" u="sng" smtClean="0"/>
              <a:t>Instructions for the WG Chair</a:t>
            </a:r>
          </a:p>
        </p:txBody>
      </p:sp>
      <p:sp>
        <p:nvSpPr>
          <p:cNvPr id="40963" name="Rectangle 1028"/>
          <p:cNvSpPr>
            <a:spLocks noChangeArrowheads="1"/>
          </p:cNvSpPr>
          <p:nvPr/>
        </p:nvSpPr>
        <p:spPr bwMode="auto">
          <a:xfrm>
            <a:off x="685800" y="-228600"/>
            <a:ext cx="7772400" cy="1069975"/>
          </a:xfrm>
          <a:prstGeom prst="rect">
            <a:avLst/>
          </a:prstGeom>
          <a:noFill/>
          <a:ln w="9525">
            <a:noFill/>
            <a:miter lim="800000"/>
            <a:headEnd/>
            <a:tailEnd/>
          </a:ln>
        </p:spPr>
        <p:txBody>
          <a:bodyPr anchor="ctr"/>
          <a:lstStyle/>
          <a:p>
            <a:pPr algn="ctr" eaLnBrk="0" hangingPunct="0"/>
            <a:endParaRPr lang="en-GB" sz="3200" b="1" u="sng">
              <a:solidFill>
                <a:srgbClr val="000099"/>
              </a:solidFill>
            </a:endParaRPr>
          </a:p>
        </p:txBody>
      </p:sp>
      <p:sp>
        <p:nvSpPr>
          <p:cNvPr id="40964" name="Rectangle 1029"/>
          <p:cNvSpPr>
            <a:spLocks noChangeArrowheads="1"/>
          </p:cNvSpPr>
          <p:nvPr/>
        </p:nvSpPr>
        <p:spPr bwMode="auto">
          <a:xfrm>
            <a:off x="381000" y="838200"/>
            <a:ext cx="8458200" cy="5562600"/>
          </a:xfrm>
          <a:prstGeom prst="rect">
            <a:avLst/>
          </a:prstGeom>
          <a:noFill/>
          <a:ln w="9525">
            <a:noFill/>
            <a:miter lim="800000"/>
            <a:headEnd/>
            <a:tailEnd/>
          </a:ln>
        </p:spPr>
        <p:txBody>
          <a:bodyPr/>
          <a:lstStyle/>
          <a:p>
            <a:pPr marL="233363" indent="-180975" eaLnBrk="0" hangingPunct="0">
              <a:spcBef>
                <a:spcPct val="20000"/>
              </a:spcBef>
              <a:buClr>
                <a:srgbClr val="CC3300"/>
              </a:buClr>
              <a:buSzPct val="50000"/>
              <a:buFont typeface="Monotype Sorts"/>
              <a:buChar char="l"/>
            </a:pPr>
            <a:endParaRPr lang="en-GB" sz="1800">
              <a:solidFill>
                <a:srgbClr val="000099"/>
              </a:solidFill>
            </a:endParaRPr>
          </a:p>
        </p:txBody>
      </p:sp>
      <p:sp>
        <p:nvSpPr>
          <p:cNvPr id="40965" name="Text Box 1030"/>
          <p:cNvSpPr txBox="1">
            <a:spLocks noChangeArrowheads="1"/>
          </p:cNvSpPr>
          <p:nvPr/>
        </p:nvSpPr>
        <p:spPr bwMode="auto">
          <a:xfrm>
            <a:off x="0" y="6486525"/>
            <a:ext cx="1914525" cy="304800"/>
          </a:xfrm>
          <a:prstGeom prst="rect">
            <a:avLst/>
          </a:prstGeom>
          <a:noFill/>
          <a:ln w="9525">
            <a:noFill/>
            <a:miter lim="800000"/>
            <a:headEnd/>
            <a:tailEnd/>
          </a:ln>
        </p:spPr>
        <p:txBody>
          <a:bodyPr wrap="none">
            <a:spAutoFit/>
          </a:bodyPr>
          <a:lstStyle/>
          <a:p>
            <a:pPr eaLnBrk="0" hangingPunct="0"/>
            <a:r>
              <a:rPr lang="en-US" sz="1400" b="1">
                <a:latin typeface="Times New Roman" pitchFamily="18" charset="0"/>
              </a:rPr>
              <a:t>(Optional to be shown)</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026"/>
          <p:cNvSpPr>
            <a:spLocks noGrp="1" noChangeArrowheads="1"/>
          </p:cNvSpPr>
          <p:nvPr>
            <p:ph type="title" idx="4294967295"/>
          </p:nvPr>
        </p:nvSpPr>
        <p:spPr>
          <a:xfrm>
            <a:off x="304800" y="152400"/>
            <a:ext cx="8839200" cy="838200"/>
          </a:xfrm>
        </p:spPr>
        <p:txBody>
          <a:bodyPr/>
          <a:lstStyle/>
          <a:p>
            <a:pPr eaLnBrk="1" hangingPunct="1"/>
            <a:r>
              <a:rPr lang="en-US" sz="3200" u="sng" smtClean="0"/>
              <a:t>Participants, Patents, and Duty to Inform</a:t>
            </a:r>
            <a:endParaRPr lang="en-US" sz="3200" smtClean="0"/>
          </a:p>
        </p:txBody>
      </p:sp>
      <p:sp>
        <p:nvSpPr>
          <p:cNvPr id="43010" name="Rectangle 1027"/>
          <p:cNvSpPr>
            <a:spLocks noGrp="1" noChangeArrowheads="1"/>
          </p:cNvSpPr>
          <p:nvPr>
            <p:ph type="body" idx="4294967295"/>
          </p:nvPr>
        </p:nvSpPr>
        <p:spPr>
          <a:xfrm>
            <a:off x="0" y="914400"/>
            <a:ext cx="9144000" cy="4876800"/>
          </a:xfrm>
        </p:spPr>
        <p:txBody>
          <a:bodyPr/>
          <a:lstStyle/>
          <a:p>
            <a:pPr algn="ctr" eaLnBrk="1" hangingPunct="1">
              <a:buFont typeface="Monotype Sorts"/>
              <a:buNone/>
            </a:pPr>
            <a:r>
              <a:rPr lang="en-US" sz="1600" b="1" smtClean="0"/>
              <a:t>All participants in this meeting have certain obligations under the IEEE-SA Patent Policy. </a:t>
            </a:r>
          </a:p>
          <a:p>
            <a:pPr lvl="1" eaLnBrk="1" hangingPunct="1">
              <a:buSzTx/>
              <a:buFontTx/>
              <a:buChar char="•"/>
            </a:pPr>
            <a:r>
              <a:rPr lang="en-US" sz="1600" b="1" smtClean="0">
                <a:solidFill>
                  <a:srgbClr val="003399"/>
                </a:solidFill>
              </a:rPr>
              <a:t>Participants [Note: </a:t>
            </a:r>
            <a:r>
              <a:rPr lang="en-GB" sz="1600" b="1" smtClean="0">
                <a:solidFill>
                  <a:srgbClr val="003399"/>
                </a:solidFill>
              </a:rPr>
              <a:t>Quoted text excerpted from IEEE-SA Standards Board Bylaws subclause 6.2</a:t>
            </a:r>
            <a:r>
              <a:rPr lang="en-US" sz="1600" b="1" smtClean="0">
                <a:solidFill>
                  <a:srgbClr val="003399"/>
                </a:solidFill>
              </a:rPr>
              <a:t>]:</a:t>
            </a:r>
          </a:p>
          <a:p>
            <a:pPr lvl="2" eaLnBrk="1" hangingPunct="1">
              <a:buSzTx/>
              <a:buFontTx/>
              <a:buChar char="•"/>
            </a:pPr>
            <a:r>
              <a:rPr lang="en-US" sz="1600" b="1" smtClean="0">
                <a:solidFill>
                  <a:srgbClr val="003399"/>
                </a:solidFill>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lang="en-US" sz="1600" smtClean="0"/>
          </a:p>
          <a:p>
            <a:pPr lvl="3" eaLnBrk="1" hangingPunct="1">
              <a:buSzTx/>
              <a:buFontTx/>
              <a:buChar char="•"/>
            </a:pPr>
            <a:r>
              <a:rPr lang="en-US" sz="1400" b="1" smtClean="0">
                <a:solidFill>
                  <a:srgbClr val="003399"/>
                </a:solidFill>
              </a:rPr>
              <a:t>“Personal awareness” means that the participant “is personally aware that the holder may have a potential Essential Patent Claim,” even if the participant is not personally aware of the specific patents or patent claims</a:t>
            </a:r>
          </a:p>
          <a:p>
            <a:pPr lvl="2" eaLnBrk="1" hangingPunct="1">
              <a:buSzTx/>
              <a:buFontTx/>
              <a:buChar char="•"/>
            </a:pPr>
            <a:r>
              <a:rPr lang="en-US" sz="1600" b="1" smtClean="0">
                <a:solidFill>
                  <a:srgbClr val="003399"/>
                </a:solidFill>
              </a:rPr>
              <a:t>“Should inform the IEEE (or cause the IEEE to be informed)” of the identity of “any other holders of such potential Essential Patent Claims” (that is, third parties that are not affiliated with the participant, with the participant’s employer, or with anyone else that the participant is from or otherwise represents)</a:t>
            </a:r>
          </a:p>
          <a:p>
            <a:pPr lvl="1" eaLnBrk="1" hangingPunct="1">
              <a:buSzTx/>
              <a:buFontTx/>
              <a:buChar char="•"/>
            </a:pPr>
            <a:r>
              <a:rPr lang="en-US" sz="1600" b="1" smtClean="0">
                <a:solidFill>
                  <a:srgbClr val="003399"/>
                </a:solidFill>
              </a:rPr>
              <a:t>The above does not apply if the patent claim is already the subject of an Accepted Letter of Assurance that applies to the proposed standard(s) under consideration by this group</a:t>
            </a:r>
          </a:p>
          <a:p>
            <a:pPr lvl="1" eaLnBrk="1" hangingPunct="1">
              <a:buSzTx/>
              <a:buFontTx/>
              <a:buChar char="•"/>
            </a:pPr>
            <a:r>
              <a:rPr lang="en-US" sz="1600" b="1" smtClean="0">
                <a:solidFill>
                  <a:srgbClr val="003399"/>
                </a:solidFill>
              </a:rPr>
              <a:t>Early identification of holders of potential Essential Patent Claims is strongly encouraged</a:t>
            </a:r>
          </a:p>
          <a:p>
            <a:pPr lvl="1" eaLnBrk="1" hangingPunct="1">
              <a:buSzTx/>
              <a:buFontTx/>
              <a:buChar char="•"/>
            </a:pPr>
            <a:r>
              <a:rPr lang="en-US" sz="1600" b="1" smtClean="0">
                <a:solidFill>
                  <a:srgbClr val="003399"/>
                </a:solidFill>
              </a:rPr>
              <a:t>No duty to perform a patent search</a:t>
            </a:r>
            <a:endParaRPr lang="en-US" sz="1600" smtClean="0"/>
          </a:p>
        </p:txBody>
      </p:sp>
      <p:sp>
        <p:nvSpPr>
          <p:cNvPr id="43011" name="Text Box 1028"/>
          <p:cNvSpPr txBox="1">
            <a:spLocks noChangeArrowheads="1"/>
          </p:cNvSpPr>
          <p:nvPr/>
        </p:nvSpPr>
        <p:spPr bwMode="auto">
          <a:xfrm>
            <a:off x="57150" y="6438900"/>
            <a:ext cx="960438" cy="369888"/>
          </a:xfrm>
          <a:prstGeom prst="rect">
            <a:avLst/>
          </a:prstGeom>
          <a:noFill/>
          <a:ln w="9525">
            <a:noFill/>
            <a:miter lim="800000"/>
            <a:headEnd/>
            <a:tailEnd/>
          </a:ln>
        </p:spPr>
        <p:txBody>
          <a:bodyPr wrap="none">
            <a:spAutoFit/>
          </a:bodyPr>
          <a:lstStyle/>
          <a:p>
            <a:pPr eaLnBrk="0" hangingPunct="0"/>
            <a:r>
              <a:rPr lang="en-US" sz="1800" b="1" u="sng">
                <a:latin typeface="Times New Roman" pitchFamily="18" charset="0"/>
              </a:rPr>
              <a:t>Slide #1</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idx="4294967295"/>
          </p:nvPr>
        </p:nvSpPr>
        <p:spPr>
          <a:xfrm>
            <a:off x="685800" y="152400"/>
            <a:ext cx="7772400" cy="1143000"/>
          </a:xfrm>
        </p:spPr>
        <p:txBody>
          <a:bodyPr/>
          <a:lstStyle/>
          <a:p>
            <a:pPr eaLnBrk="1" hangingPunct="1"/>
            <a:r>
              <a:rPr lang="en-GB" u="sng" smtClean="0"/>
              <a:t>Patent Related Links</a:t>
            </a:r>
            <a:endParaRPr lang="en-US" u="sng" smtClean="0"/>
          </a:p>
        </p:txBody>
      </p:sp>
      <p:sp>
        <p:nvSpPr>
          <p:cNvPr id="44034" name="Rectangle 3"/>
          <p:cNvSpPr>
            <a:spLocks noGrp="1" noChangeArrowheads="1"/>
          </p:cNvSpPr>
          <p:nvPr>
            <p:ph type="body" idx="4294967295"/>
          </p:nvPr>
        </p:nvSpPr>
        <p:spPr>
          <a:xfrm>
            <a:off x="0" y="1295400"/>
            <a:ext cx="8991600" cy="3886200"/>
          </a:xfrm>
        </p:spPr>
        <p:txBody>
          <a:bodyPr/>
          <a:lstStyle/>
          <a:p>
            <a:pPr lvl="1" eaLnBrk="1" hangingPunct="1">
              <a:lnSpc>
                <a:spcPct val="90000"/>
              </a:lnSpc>
              <a:buFont typeface="Monotype Sorts"/>
              <a:buNone/>
            </a:pPr>
            <a:r>
              <a:rPr lang="en-US" sz="2400" smtClean="0">
                <a:cs typeface="Times New Roman" pitchFamily="18" charset="0"/>
              </a:rPr>
              <a:t>	All participants should be familiar with their obligations under the IEEE-SA Policies &amp; Procedures for standards development.</a:t>
            </a:r>
          </a:p>
          <a:p>
            <a:pPr lvl="1" eaLnBrk="1" hangingPunct="1">
              <a:lnSpc>
                <a:spcPct val="90000"/>
              </a:lnSpc>
              <a:buFont typeface="Monotype Sorts"/>
              <a:buNone/>
            </a:pPr>
            <a:r>
              <a:rPr lang="en-US" sz="2400" smtClean="0">
                <a:cs typeface="Times New Roman" pitchFamily="18" charset="0"/>
              </a:rPr>
              <a:t>	Patent Policy is stated in these sources:</a:t>
            </a:r>
          </a:p>
          <a:p>
            <a:pPr lvl="1" eaLnBrk="1" hangingPunct="1">
              <a:lnSpc>
                <a:spcPct val="90000"/>
              </a:lnSpc>
              <a:buFont typeface="Monotype Sorts"/>
              <a:buNone/>
            </a:pPr>
            <a:r>
              <a:rPr lang="en-GB" sz="2400" smtClean="0"/>
              <a:t>		IEEE-SA Standards Boards Bylaws</a:t>
            </a:r>
          </a:p>
          <a:p>
            <a:pPr lvl="1" eaLnBrk="1" hangingPunct="1">
              <a:lnSpc>
                <a:spcPct val="90000"/>
              </a:lnSpc>
              <a:buFont typeface="Monotype Sorts"/>
              <a:buNone/>
            </a:pPr>
            <a:r>
              <a:rPr lang="en-US" sz="2100" smtClean="0"/>
              <a:t>		</a:t>
            </a:r>
            <a:r>
              <a:rPr lang="en-US" sz="2100" i="1" smtClean="0"/>
              <a:t>http://standards.ieee.org/develop/policies/bylaws/sect6-7.html#6</a:t>
            </a:r>
          </a:p>
          <a:p>
            <a:pPr lvl="1" eaLnBrk="1" hangingPunct="1">
              <a:lnSpc>
                <a:spcPct val="90000"/>
              </a:lnSpc>
              <a:buFont typeface="Monotype Sorts"/>
              <a:buNone/>
            </a:pPr>
            <a:r>
              <a:rPr lang="en-GB" sz="2400" smtClean="0"/>
              <a:t>		IEEE-SA Standards Board Operations Manual</a:t>
            </a:r>
          </a:p>
          <a:p>
            <a:pPr lvl="1" eaLnBrk="1" hangingPunct="1">
              <a:lnSpc>
                <a:spcPct val="90000"/>
              </a:lnSpc>
              <a:buFont typeface="Monotype Sorts"/>
              <a:buNone/>
            </a:pPr>
            <a:r>
              <a:rPr lang="en-US" sz="2400" smtClean="0"/>
              <a:t>		</a:t>
            </a:r>
            <a:r>
              <a:rPr lang="en-US" sz="2100" i="1" smtClean="0"/>
              <a:t>http://standards.ieee.org/develop/policies/opman/sect6.html#6.3</a:t>
            </a:r>
            <a:endParaRPr lang="en-US" sz="2400" smtClean="0"/>
          </a:p>
          <a:p>
            <a:pPr lvl="1" eaLnBrk="1" hangingPunct="1">
              <a:lnSpc>
                <a:spcPct val="90000"/>
              </a:lnSpc>
              <a:buFont typeface="Monotype Sorts"/>
              <a:buNone/>
            </a:pPr>
            <a:r>
              <a:rPr lang="en-US" sz="2400" smtClean="0">
                <a:cs typeface="Times New Roman" pitchFamily="18" charset="0"/>
              </a:rPr>
              <a:t>	Material about the patent policy is available at</a:t>
            </a:r>
            <a:r>
              <a:rPr lang="en-US" sz="2400" smtClean="0"/>
              <a:t> </a:t>
            </a:r>
          </a:p>
          <a:p>
            <a:pPr lvl="1" eaLnBrk="1" hangingPunct="1">
              <a:lnSpc>
                <a:spcPct val="90000"/>
              </a:lnSpc>
              <a:buFont typeface="Monotype Sorts"/>
              <a:buNone/>
            </a:pPr>
            <a:r>
              <a:rPr lang="en-US" sz="2400" smtClean="0"/>
              <a:t>		</a:t>
            </a:r>
            <a:r>
              <a:rPr lang="en-US" sz="2100" i="1" smtClean="0"/>
              <a:t>http://standards.ieee.org/about/sasb/patcom/materials.html</a:t>
            </a:r>
          </a:p>
        </p:txBody>
      </p:sp>
      <p:sp>
        <p:nvSpPr>
          <p:cNvPr id="44035" name="Text Box 6"/>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pPr eaLnBrk="0" hangingPunct="0"/>
            <a:r>
              <a:rPr lang="en-US" sz="1800" b="1" u="sng">
                <a:latin typeface="Times New Roman" pitchFamily="18" charset="0"/>
              </a:rPr>
              <a:t>Slide #2</a:t>
            </a:r>
            <a:endParaRPr lang="en-US" sz="2400">
              <a:latin typeface="Times New Roman" pitchFamily="18" charset="0"/>
            </a:endParaRPr>
          </a:p>
        </p:txBody>
      </p:sp>
      <p:sp>
        <p:nvSpPr>
          <p:cNvPr id="44036" name="Rectangle 7"/>
          <p:cNvSpPr>
            <a:spLocks noChangeArrowheads="1"/>
          </p:cNvSpPr>
          <p:nvPr/>
        </p:nvSpPr>
        <p:spPr bwMode="auto">
          <a:xfrm>
            <a:off x="1295400" y="5181600"/>
            <a:ext cx="6781800" cy="1163638"/>
          </a:xfrm>
          <a:prstGeom prst="rect">
            <a:avLst/>
          </a:prstGeom>
          <a:noFill/>
          <a:ln w="9525">
            <a:noFill/>
            <a:miter lim="800000"/>
            <a:headEnd/>
            <a:tailEnd/>
          </a:ln>
        </p:spPr>
        <p:txBody>
          <a:bodyPr>
            <a:spAutoFit/>
          </a:bodyPr>
          <a:lstStyle/>
          <a:p>
            <a:pPr eaLnBrk="0" hangingPunct="0"/>
            <a:r>
              <a:rPr lang="en-US" sz="1200" b="1">
                <a:solidFill>
                  <a:srgbClr val="000099"/>
                </a:solidFill>
              </a:rPr>
              <a:t>If you have questions, contact the IEEE-SA Standards Board Patent Committee Administrator at patcom@ieee.org or visit http://standards.ieee.org/about/sasb/patcom/index.html</a:t>
            </a:r>
          </a:p>
          <a:p>
            <a:pPr algn="ctr" eaLnBrk="0" hangingPunct="0">
              <a:lnSpc>
                <a:spcPct val="80000"/>
              </a:lnSpc>
              <a:spcBef>
                <a:spcPct val="20000"/>
              </a:spcBef>
              <a:buClr>
                <a:srgbClr val="CC3300"/>
              </a:buClr>
              <a:buSzPct val="50000"/>
              <a:buFont typeface="Monotype Sorts"/>
              <a:buNone/>
            </a:pPr>
            <a:endParaRPr lang="en-US" sz="1200" b="1">
              <a:solidFill>
                <a:srgbClr val="000099"/>
              </a:solidFill>
            </a:endParaRPr>
          </a:p>
          <a:p>
            <a:pPr algn="ctr" eaLnBrk="0" hangingPunct="0">
              <a:lnSpc>
                <a:spcPct val="80000"/>
              </a:lnSpc>
              <a:spcBef>
                <a:spcPct val="20000"/>
              </a:spcBef>
              <a:buClr>
                <a:srgbClr val="CC3300"/>
              </a:buClr>
              <a:buSzPct val="50000"/>
              <a:buFont typeface="Monotype Sorts"/>
              <a:buNone/>
            </a:pPr>
            <a:r>
              <a:rPr lang="en-US" sz="1200" b="1">
                <a:solidFill>
                  <a:srgbClr val="000099"/>
                </a:solidFill>
              </a:rPr>
              <a:t>This slide set is available at https://development.standards.ieee.org/myproject/Public/mytools/mob/slideset.ppt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026"/>
          <p:cNvSpPr>
            <a:spLocks noGrp="1" noChangeArrowheads="1"/>
          </p:cNvSpPr>
          <p:nvPr>
            <p:ph type="title" idx="4294967295"/>
          </p:nvPr>
        </p:nvSpPr>
        <p:spPr>
          <a:xfrm>
            <a:off x="304800" y="381000"/>
            <a:ext cx="8686800" cy="1143000"/>
          </a:xfrm>
        </p:spPr>
        <p:txBody>
          <a:bodyPr/>
          <a:lstStyle/>
          <a:p>
            <a:pPr eaLnBrk="1" hangingPunct="1"/>
            <a:r>
              <a:rPr lang="en-US" smtClean="0"/>
              <a:t>Call for Potentially Essential Patents</a:t>
            </a:r>
          </a:p>
        </p:txBody>
      </p:sp>
      <p:sp>
        <p:nvSpPr>
          <p:cNvPr id="45058" name="Rectangle 1027"/>
          <p:cNvSpPr>
            <a:spLocks noGrp="1" noChangeArrowheads="1"/>
          </p:cNvSpPr>
          <p:nvPr>
            <p:ph type="body" idx="4294967295"/>
          </p:nvPr>
        </p:nvSpPr>
        <p:spPr/>
        <p:txBody>
          <a:bodyPr/>
          <a:lstStyle/>
          <a:p>
            <a:pPr eaLnBrk="1" hangingPunct="1">
              <a:buSzTx/>
              <a:buFontTx/>
              <a:buChar char="•"/>
            </a:pPr>
            <a:r>
              <a:rPr lang="en-US" sz="2800" smtClean="0"/>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eaLnBrk="1" hangingPunct="1">
              <a:buSzTx/>
              <a:buFontTx/>
              <a:buChar char="•"/>
            </a:pPr>
            <a:r>
              <a:rPr lang="en-US" sz="2000" smtClean="0"/>
              <a:t>Either speak up now or</a:t>
            </a:r>
          </a:p>
          <a:p>
            <a:pPr lvl="1" eaLnBrk="1" hangingPunct="1">
              <a:buSzTx/>
              <a:buFontTx/>
              <a:buChar char="•"/>
            </a:pPr>
            <a:r>
              <a:rPr lang="en-US" sz="2000" smtClean="0"/>
              <a:t>Provide the chair of this group with the identity of the holder(s) of any and all such claims as soon as possible or</a:t>
            </a:r>
          </a:p>
          <a:p>
            <a:pPr lvl="1" eaLnBrk="1" hangingPunct="1">
              <a:buSzTx/>
              <a:buFontTx/>
              <a:buChar char="•"/>
            </a:pPr>
            <a:r>
              <a:rPr lang="en-US" sz="2000" smtClean="0"/>
              <a:t>Cause an LOA to be submitted</a:t>
            </a:r>
          </a:p>
        </p:txBody>
      </p:sp>
      <p:sp>
        <p:nvSpPr>
          <p:cNvPr id="45059" name="Text Box 1028"/>
          <p:cNvSpPr txBox="1">
            <a:spLocks noChangeArrowheads="1"/>
          </p:cNvSpPr>
          <p:nvPr/>
        </p:nvSpPr>
        <p:spPr bwMode="auto">
          <a:xfrm>
            <a:off x="57150" y="6438900"/>
            <a:ext cx="960438" cy="369888"/>
          </a:xfrm>
          <a:prstGeom prst="rect">
            <a:avLst/>
          </a:prstGeom>
          <a:noFill/>
          <a:ln w="9525">
            <a:noFill/>
            <a:miter lim="800000"/>
            <a:headEnd/>
            <a:tailEnd/>
          </a:ln>
        </p:spPr>
        <p:txBody>
          <a:bodyPr wrap="none">
            <a:spAutoFit/>
          </a:bodyPr>
          <a:lstStyle/>
          <a:p>
            <a:pPr eaLnBrk="0" hangingPunct="0"/>
            <a:r>
              <a:rPr lang="en-US" sz="1800" b="1" u="sng">
                <a:latin typeface="Times New Roman" pitchFamily="18" charset="0"/>
              </a:rPr>
              <a:t>Slide #3</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idx="4294967295"/>
          </p:nvPr>
        </p:nvSpPr>
        <p:spPr>
          <a:xfrm>
            <a:off x="381000" y="304800"/>
            <a:ext cx="8458200" cy="609600"/>
          </a:xfrm>
        </p:spPr>
        <p:txBody>
          <a:bodyPr/>
          <a:lstStyle/>
          <a:p>
            <a:pPr eaLnBrk="1" hangingPunct="1"/>
            <a:r>
              <a:rPr lang="en-US" sz="3200" u="sng" smtClean="0"/>
              <a:t>Other Guidelines for IEEE WG Meetings</a:t>
            </a:r>
          </a:p>
        </p:txBody>
      </p:sp>
      <p:sp>
        <p:nvSpPr>
          <p:cNvPr id="46082"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eaLnBrk="0" hangingPunct="0"/>
            <a:endParaRPr lang="en-GB" sz="2400" b="1" u="sng">
              <a:solidFill>
                <a:srgbClr val="000099"/>
              </a:solidFill>
              <a:latin typeface="Helvetica"/>
            </a:endParaRPr>
          </a:p>
        </p:txBody>
      </p:sp>
      <p:sp>
        <p:nvSpPr>
          <p:cNvPr id="46083" name="Rectangle 4"/>
          <p:cNvSpPr>
            <a:spLocks noChangeArrowheads="1"/>
          </p:cNvSpPr>
          <p:nvPr/>
        </p:nvSpPr>
        <p:spPr bwMode="auto">
          <a:xfrm>
            <a:off x="533400" y="1066800"/>
            <a:ext cx="8229600" cy="5181600"/>
          </a:xfrm>
          <a:prstGeom prst="rect">
            <a:avLst/>
          </a:prstGeom>
          <a:noFill/>
          <a:ln w="9525">
            <a:noFill/>
            <a:miter lim="800000"/>
            <a:headEnd/>
            <a:tailEnd/>
          </a:ln>
        </p:spPr>
        <p:txBody>
          <a:bodyPr/>
          <a:lstStyle/>
          <a:p>
            <a:pPr marL="230188" indent="-230188" eaLnBrk="0" hangingPunct="0">
              <a:lnSpc>
                <a:spcPct val="80000"/>
              </a:lnSpc>
              <a:spcBef>
                <a:spcPct val="20000"/>
              </a:spcBef>
              <a:buClr>
                <a:srgbClr val="CC3300"/>
              </a:buClr>
              <a:buSzPct val="50000"/>
              <a:buFont typeface="Monotype Sorts"/>
              <a:buChar char="l"/>
            </a:pPr>
            <a:endParaRPr lang="en-US" sz="700" u="sng">
              <a:solidFill>
                <a:srgbClr val="FF0000"/>
              </a:solidFill>
            </a:endParaRPr>
          </a:p>
          <a:p>
            <a:pPr marL="230188" indent="-230188" eaLnBrk="0" hangingPunct="0">
              <a:lnSpc>
                <a:spcPct val="80000"/>
              </a:lnSpc>
              <a:spcBef>
                <a:spcPct val="20000"/>
              </a:spcBef>
              <a:spcAft>
                <a:spcPct val="40000"/>
              </a:spcAft>
              <a:buClr>
                <a:srgbClr val="CC3300"/>
              </a:buClr>
              <a:buFontTx/>
              <a:buChar char="•"/>
            </a:pPr>
            <a:r>
              <a:rPr lang="en-US" sz="1800" b="1">
                <a:solidFill>
                  <a:srgbClr val="000099"/>
                </a:solidFill>
              </a:rPr>
              <a:t>All IEEE-SA standards meetings shall be conducted in compliance with all applicable laws, including antitrust and competition laws. </a:t>
            </a:r>
          </a:p>
          <a:p>
            <a:pPr marL="630238" lvl="1" indent="-285750" eaLnBrk="0" hangingPunct="0">
              <a:lnSpc>
                <a:spcPct val="80000"/>
              </a:lnSpc>
              <a:spcBef>
                <a:spcPct val="20000"/>
              </a:spcBef>
              <a:spcAft>
                <a:spcPct val="40000"/>
              </a:spcAft>
              <a:buClr>
                <a:srgbClr val="CC3300"/>
              </a:buClr>
              <a:buFontTx/>
              <a:buChar char="•"/>
            </a:pPr>
            <a:r>
              <a:rPr lang="en-US" b="1">
                <a:solidFill>
                  <a:srgbClr val="000099"/>
                </a:solidFill>
              </a:rPr>
              <a:t>Don’t discuss the interpretation, validity, or essentiality of patents/patent claims. </a:t>
            </a:r>
          </a:p>
          <a:p>
            <a:pPr marL="630238" lvl="1" indent="-285750" eaLnBrk="0" hangingPunct="0">
              <a:lnSpc>
                <a:spcPct val="80000"/>
              </a:lnSpc>
              <a:spcBef>
                <a:spcPct val="20000"/>
              </a:spcBef>
              <a:spcAft>
                <a:spcPct val="40000"/>
              </a:spcAft>
              <a:buClr>
                <a:srgbClr val="CC3300"/>
              </a:buClr>
              <a:buFontTx/>
              <a:buChar char="•"/>
            </a:pPr>
            <a:r>
              <a:rPr lang="en-US" b="1">
                <a:solidFill>
                  <a:srgbClr val="000099"/>
                </a:solidFill>
              </a:rPr>
              <a:t>Don’t discuss specific license rates, terms, or conditions.</a:t>
            </a:r>
          </a:p>
          <a:p>
            <a:pPr marL="1143000" lvl="2" indent="-228600" eaLnBrk="0" hangingPunct="0">
              <a:lnSpc>
                <a:spcPct val="80000"/>
              </a:lnSpc>
              <a:spcBef>
                <a:spcPct val="20000"/>
              </a:spcBef>
              <a:spcAft>
                <a:spcPct val="40000"/>
              </a:spcAft>
              <a:buClr>
                <a:srgbClr val="CC3300"/>
              </a:buClr>
              <a:buFontTx/>
              <a:buChar char="•"/>
            </a:pPr>
            <a:r>
              <a:rPr lang="en-US" sz="1400">
                <a:solidFill>
                  <a:srgbClr val="000099"/>
                </a:solidFill>
              </a:rPr>
              <a:t>Relative costs, including licensing costs of essential patent claims, of different technical approaches may be discussed in standards development meetings. </a:t>
            </a:r>
          </a:p>
          <a:p>
            <a:pPr marL="1600200" lvl="3" indent="-228600" eaLnBrk="0" hangingPunct="0">
              <a:lnSpc>
                <a:spcPct val="80000"/>
              </a:lnSpc>
              <a:spcBef>
                <a:spcPct val="20000"/>
              </a:spcBef>
              <a:spcAft>
                <a:spcPct val="40000"/>
              </a:spcAft>
              <a:buClr>
                <a:srgbClr val="CC3300"/>
              </a:buClr>
              <a:buFontTx/>
              <a:buChar char="•"/>
            </a:pPr>
            <a:r>
              <a:rPr lang="en-GB" sz="1400">
                <a:solidFill>
                  <a:srgbClr val="000099"/>
                </a:solidFill>
              </a:rPr>
              <a:t>Technical considerations remain primary focus</a:t>
            </a:r>
            <a:endParaRPr lang="en-US" sz="1400">
              <a:solidFill>
                <a:srgbClr val="000099"/>
              </a:solidFill>
            </a:endParaRPr>
          </a:p>
          <a:p>
            <a:pPr marL="630238" lvl="1" indent="-285750" eaLnBrk="0" hangingPunct="0">
              <a:lnSpc>
                <a:spcPct val="80000"/>
              </a:lnSpc>
              <a:spcBef>
                <a:spcPct val="20000"/>
              </a:spcBef>
              <a:spcAft>
                <a:spcPct val="40000"/>
              </a:spcAft>
              <a:buClr>
                <a:srgbClr val="CC3300"/>
              </a:buClr>
              <a:buFontTx/>
              <a:buChar char="•"/>
            </a:pPr>
            <a:r>
              <a:rPr lang="en-US" b="1">
                <a:solidFill>
                  <a:srgbClr val="000099"/>
                </a:solidFill>
              </a:rPr>
              <a:t>Don’t discuss or engage in the fixing of product prices, allocation of customers, or division of sales markets.</a:t>
            </a:r>
          </a:p>
          <a:p>
            <a:pPr marL="630238" lvl="1" indent="-285750" eaLnBrk="0" hangingPunct="0">
              <a:lnSpc>
                <a:spcPct val="80000"/>
              </a:lnSpc>
              <a:spcBef>
                <a:spcPct val="20000"/>
              </a:spcBef>
              <a:spcAft>
                <a:spcPct val="40000"/>
              </a:spcAft>
              <a:buClr>
                <a:srgbClr val="CC3300"/>
              </a:buClr>
              <a:buFontTx/>
              <a:buChar char="•"/>
            </a:pPr>
            <a:r>
              <a:rPr lang="en-US" b="1">
                <a:solidFill>
                  <a:srgbClr val="000099"/>
                </a:solidFill>
              </a:rPr>
              <a:t>Don’t discuss the status or substance of ongoing or threatened litigation.</a:t>
            </a:r>
          </a:p>
          <a:p>
            <a:pPr marL="630238" lvl="1" indent="-285750" eaLnBrk="0" hangingPunct="0">
              <a:lnSpc>
                <a:spcPct val="80000"/>
              </a:lnSpc>
              <a:spcBef>
                <a:spcPct val="20000"/>
              </a:spcBef>
              <a:spcAft>
                <a:spcPct val="40000"/>
              </a:spcAft>
              <a:buClr>
                <a:srgbClr val="CC3300"/>
              </a:buClr>
              <a:buFontTx/>
              <a:buChar char="•"/>
            </a:pPr>
            <a:r>
              <a:rPr lang="en-US" b="1">
                <a:solidFill>
                  <a:srgbClr val="000099"/>
                </a:solidFill>
              </a:rPr>
              <a:t>Don’t be silent if inappropriate topics are discussed … do formally object.</a:t>
            </a:r>
          </a:p>
          <a:p>
            <a:pPr marL="230188" indent="-230188" algn="ctr" eaLnBrk="0" hangingPunct="0">
              <a:lnSpc>
                <a:spcPct val="80000"/>
              </a:lnSpc>
              <a:spcBef>
                <a:spcPct val="20000"/>
              </a:spcBef>
              <a:buClr>
                <a:srgbClr val="CC3300"/>
              </a:buClr>
              <a:buSzPct val="50000"/>
              <a:buFont typeface="Monotype Sorts"/>
              <a:buNone/>
            </a:pPr>
            <a:r>
              <a:rPr lang="en-US" sz="1000" b="1">
                <a:solidFill>
                  <a:srgbClr val="000099"/>
                </a:solidFill>
              </a:rPr>
              <a:t>---------------------------------------------------------------   </a:t>
            </a:r>
            <a:endParaRPr lang="en-US" sz="1200" b="1">
              <a:solidFill>
                <a:srgbClr val="000099"/>
              </a:solidFill>
            </a:endParaRPr>
          </a:p>
          <a:p>
            <a:pPr marL="230188" indent="-230188" algn="ctr" eaLnBrk="0" hangingPunct="0">
              <a:lnSpc>
                <a:spcPct val="80000"/>
              </a:lnSpc>
              <a:spcBef>
                <a:spcPct val="20000"/>
              </a:spcBef>
              <a:buClr>
                <a:srgbClr val="CC3300"/>
              </a:buClr>
              <a:buSzPct val="50000"/>
              <a:buFont typeface="Monotype Sorts"/>
              <a:buNone/>
            </a:pPr>
            <a:r>
              <a:rPr lang="en-US" sz="1200" b="1">
                <a:solidFill>
                  <a:srgbClr val="000099"/>
                </a:solidFill>
              </a:rPr>
              <a:t>See </a:t>
            </a:r>
            <a:r>
              <a:rPr lang="en-US" sz="1200" b="1" i="1">
                <a:solidFill>
                  <a:srgbClr val="000099"/>
                </a:solidFill>
              </a:rPr>
              <a:t>IEEE-SA Standards Board Operations Manual</a:t>
            </a:r>
            <a:r>
              <a:rPr lang="en-US" sz="1200" b="1">
                <a:solidFill>
                  <a:srgbClr val="000099"/>
                </a:solidFill>
              </a:rPr>
              <a:t>, clause 5.3.10 and </a:t>
            </a:r>
            <a:r>
              <a:rPr lang="en-GB" sz="1200" b="1">
                <a:solidFill>
                  <a:srgbClr val="000099"/>
                </a:solidFill>
              </a:rPr>
              <a:t>“Promoting Competition and Innovation: What You Need to Know about the IEEE Standards Association's Antitrust and Competition Policy”</a:t>
            </a:r>
            <a:r>
              <a:rPr lang="en-US" sz="1200" b="1">
                <a:solidFill>
                  <a:srgbClr val="000099"/>
                </a:solidFill>
              </a:rPr>
              <a:t> for more details.</a:t>
            </a:r>
          </a:p>
        </p:txBody>
      </p:sp>
      <p:sp>
        <p:nvSpPr>
          <p:cNvPr id="46084" name="Text Box 7"/>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pPr eaLnBrk="0" hangingPunct="0"/>
            <a:r>
              <a:rPr lang="en-US" sz="1800" b="1" u="sng">
                <a:latin typeface="Times New Roman" pitchFamily="18" charset="0"/>
              </a:rPr>
              <a:t>Slide #4</a:t>
            </a:r>
            <a:endParaRPr lang="en-US" sz="2400">
              <a:latin typeface="Times New Roman" pitchFamily="18"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Line 31"/>
          <p:cNvSpPr>
            <a:spLocks noChangeShapeType="1"/>
          </p:cNvSpPr>
          <p:nvPr/>
        </p:nvSpPr>
        <p:spPr bwMode="auto">
          <a:xfrm>
            <a:off x="6707188" y="4075113"/>
            <a:ext cx="0" cy="381000"/>
          </a:xfrm>
          <a:prstGeom prst="line">
            <a:avLst/>
          </a:prstGeom>
          <a:noFill/>
          <a:ln w="9525">
            <a:solidFill>
              <a:schemeClr val="tx1"/>
            </a:solidFill>
            <a:round/>
            <a:headEnd/>
            <a:tailEnd type="triangle" w="med" len="med"/>
          </a:ln>
        </p:spPr>
        <p:txBody>
          <a:bodyPr/>
          <a:lstStyle/>
          <a:p>
            <a:endParaRPr lang="en-US"/>
          </a:p>
        </p:txBody>
      </p:sp>
      <p:sp>
        <p:nvSpPr>
          <p:cNvPr id="48130" name="AutoShape 4"/>
          <p:cNvSpPr>
            <a:spLocks noChangeArrowheads="1"/>
          </p:cNvSpPr>
          <p:nvPr/>
        </p:nvSpPr>
        <p:spPr bwMode="auto">
          <a:xfrm>
            <a:off x="5940425" y="3181350"/>
            <a:ext cx="1511300" cy="935038"/>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
            </a:r>
            <a:br>
              <a:rPr lang="en-US" sz="1400" b="1">
                <a:latin typeface="Perpetua"/>
              </a:rPr>
            </a:br>
            <a:r>
              <a:rPr lang="en-US" sz="1400" b="1">
                <a:latin typeface="Perpetua"/>
              </a:rPr>
              <a:t>NesCom</a:t>
            </a:r>
            <a:br>
              <a:rPr lang="en-US" sz="1400" b="1">
                <a:latin typeface="Perpetua"/>
              </a:rPr>
            </a:br>
            <a:r>
              <a:rPr lang="en-US" sz="1400" b="1">
                <a:latin typeface="Perpetua"/>
              </a:rPr>
              <a:t>recommendation</a:t>
            </a:r>
          </a:p>
          <a:p>
            <a:pPr algn="ctr"/>
            <a:endParaRPr lang="en-US" sz="1400" b="1">
              <a:latin typeface="Perpetua"/>
            </a:endParaRPr>
          </a:p>
        </p:txBody>
      </p:sp>
      <p:sp>
        <p:nvSpPr>
          <p:cNvPr id="48131" name="Rectangle 2"/>
          <p:cNvSpPr>
            <a:spLocks noGrp="1" noChangeArrowheads="1"/>
          </p:cNvSpPr>
          <p:nvPr>
            <p:ph type="title" idx="4294967295"/>
          </p:nvPr>
        </p:nvSpPr>
        <p:spPr>
          <a:xfrm>
            <a:off x="457200" y="333375"/>
            <a:ext cx="8229600" cy="792163"/>
          </a:xfrm>
          <a:solidFill>
            <a:srgbClr val="FFFFFF"/>
          </a:solidFill>
        </p:spPr>
        <p:txBody>
          <a:bodyPr anchor="t"/>
          <a:lstStyle/>
          <a:p>
            <a:pPr eaLnBrk="1" hangingPunct="1"/>
            <a:r>
              <a:rPr lang="en-US" sz="2800" smtClean="0"/>
              <a:t>Overview of IEEE 802.3 Standards Process (1/5)- Study Group Phase</a:t>
            </a:r>
          </a:p>
        </p:txBody>
      </p:sp>
      <p:sp>
        <p:nvSpPr>
          <p:cNvPr id="48132" name="AutoShape 3"/>
          <p:cNvSpPr>
            <a:spLocks noChangeArrowheads="1"/>
          </p:cNvSpPr>
          <p:nvPr/>
        </p:nvSpPr>
        <p:spPr bwMode="auto">
          <a:xfrm>
            <a:off x="611188" y="1484313"/>
            <a:ext cx="1219200" cy="838200"/>
          </a:xfrm>
          <a:prstGeom prst="flowChartMerge">
            <a:avLst/>
          </a:prstGeom>
          <a:solidFill>
            <a:schemeClr val="accent1"/>
          </a:solidFill>
          <a:ln w="9525">
            <a:solidFill>
              <a:schemeClr val="tx1"/>
            </a:solidFill>
            <a:miter lim="800000"/>
            <a:headEnd/>
            <a:tailEnd/>
          </a:ln>
        </p:spPr>
        <p:txBody>
          <a:bodyPr wrap="none" anchor="ctr"/>
          <a:lstStyle/>
          <a:p>
            <a:pPr algn="ctr"/>
            <a:r>
              <a:rPr lang="en-US" sz="1400" b="1">
                <a:latin typeface="Perpetua"/>
              </a:rPr>
              <a:t>Idea</a:t>
            </a:r>
          </a:p>
        </p:txBody>
      </p:sp>
      <p:sp>
        <p:nvSpPr>
          <p:cNvPr id="48133" name="AutoShape 4"/>
          <p:cNvSpPr>
            <a:spLocks noChangeArrowheads="1"/>
          </p:cNvSpPr>
          <p:nvPr/>
        </p:nvSpPr>
        <p:spPr bwMode="auto">
          <a:xfrm>
            <a:off x="611188" y="26273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Call for</a:t>
            </a:r>
          </a:p>
          <a:p>
            <a:pPr algn="ctr"/>
            <a:r>
              <a:rPr lang="en-US" sz="1400" b="1">
                <a:latin typeface="Perpetua"/>
              </a:rPr>
              <a:t>Interest</a:t>
            </a:r>
          </a:p>
        </p:txBody>
      </p:sp>
      <p:sp>
        <p:nvSpPr>
          <p:cNvPr id="48134" name="AutoShape 5"/>
          <p:cNvSpPr>
            <a:spLocks noChangeArrowheads="1"/>
          </p:cNvSpPr>
          <p:nvPr/>
        </p:nvSpPr>
        <p:spPr bwMode="auto">
          <a:xfrm>
            <a:off x="611188" y="3770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Form</a:t>
            </a:r>
          </a:p>
          <a:p>
            <a:pPr algn="ctr"/>
            <a:r>
              <a:rPr lang="en-US" sz="1400" b="1">
                <a:latin typeface="Perpetua"/>
              </a:rPr>
              <a:t>SG</a:t>
            </a:r>
          </a:p>
        </p:txBody>
      </p:sp>
      <p:sp>
        <p:nvSpPr>
          <p:cNvPr id="48135" name="AutoShape 6"/>
          <p:cNvSpPr>
            <a:spLocks noChangeArrowheads="1"/>
          </p:cNvSpPr>
          <p:nvPr/>
        </p:nvSpPr>
        <p:spPr bwMode="auto">
          <a:xfrm>
            <a:off x="31257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a:t>
            </a:r>
            <a:br>
              <a:rPr lang="en-US" sz="1400" b="1">
                <a:latin typeface="Perpetua"/>
              </a:rPr>
            </a:br>
            <a:r>
              <a:rPr lang="en-US" sz="1400" b="1">
                <a:latin typeface="Perpetua"/>
              </a:rPr>
              <a:t>EC Form</a:t>
            </a:r>
          </a:p>
          <a:p>
            <a:pPr algn="ctr"/>
            <a:r>
              <a:rPr lang="en-US" sz="1400" b="1">
                <a:latin typeface="Perpetua"/>
              </a:rPr>
              <a:t>SG</a:t>
            </a:r>
          </a:p>
        </p:txBody>
      </p:sp>
      <p:sp>
        <p:nvSpPr>
          <p:cNvPr id="48136" name="AutoShape 7"/>
          <p:cNvSpPr>
            <a:spLocks noChangeArrowheads="1"/>
          </p:cNvSpPr>
          <p:nvPr/>
        </p:nvSpPr>
        <p:spPr bwMode="auto">
          <a:xfrm>
            <a:off x="3125788" y="31607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Study Group</a:t>
            </a:r>
          </a:p>
          <a:p>
            <a:pPr algn="ctr"/>
            <a:r>
              <a:rPr lang="en-US" sz="1400" b="1">
                <a:latin typeface="Perpetua"/>
              </a:rPr>
              <a:t>Meetings</a:t>
            </a:r>
          </a:p>
        </p:txBody>
      </p:sp>
      <p:sp>
        <p:nvSpPr>
          <p:cNvPr id="48137" name="AutoShape 8"/>
          <p:cNvSpPr>
            <a:spLocks noChangeArrowheads="1"/>
          </p:cNvSpPr>
          <p:nvPr/>
        </p:nvSpPr>
        <p:spPr bwMode="auto">
          <a:xfrm>
            <a:off x="3125788" y="53705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Approve</a:t>
            </a:r>
          </a:p>
        </p:txBody>
      </p:sp>
      <p:sp>
        <p:nvSpPr>
          <p:cNvPr id="48138" name="Text Box 9"/>
          <p:cNvSpPr txBox="1">
            <a:spLocks noChangeArrowheads="1"/>
          </p:cNvSpPr>
          <p:nvPr/>
        </p:nvSpPr>
        <p:spPr bwMode="auto">
          <a:xfrm>
            <a:off x="4305300" y="2017713"/>
            <a:ext cx="420688"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8139" name="Text Box 10"/>
          <p:cNvSpPr txBox="1">
            <a:spLocks noChangeArrowheads="1"/>
          </p:cNvSpPr>
          <p:nvPr/>
        </p:nvSpPr>
        <p:spPr bwMode="auto">
          <a:xfrm>
            <a:off x="1754188" y="3922713"/>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8140" name="AutoShape 11"/>
          <p:cNvSpPr>
            <a:spLocks noChangeArrowheads="1"/>
          </p:cNvSpPr>
          <p:nvPr/>
        </p:nvSpPr>
        <p:spPr bwMode="auto">
          <a:xfrm>
            <a:off x="60975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 EC</a:t>
            </a:r>
            <a:br>
              <a:rPr lang="en-US" sz="1400" b="1">
                <a:latin typeface="Perpetua"/>
              </a:rPr>
            </a:br>
            <a:r>
              <a:rPr lang="en-US" sz="1400" b="1">
                <a:latin typeface="Perpetua"/>
              </a:rPr>
              <a:t>Approve</a:t>
            </a:r>
          </a:p>
        </p:txBody>
      </p:sp>
      <p:sp>
        <p:nvSpPr>
          <p:cNvPr id="48141" name="AutoShape 13"/>
          <p:cNvSpPr>
            <a:spLocks noChangeArrowheads="1"/>
          </p:cNvSpPr>
          <p:nvPr/>
        </p:nvSpPr>
        <p:spPr bwMode="auto">
          <a:xfrm>
            <a:off x="6097588" y="4456113"/>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300" b="1">
                <a:latin typeface="Perpetua"/>
              </a:rPr>
              <a:t>SASB</a:t>
            </a:r>
          </a:p>
          <a:p>
            <a:pPr algn="ctr"/>
            <a:r>
              <a:rPr lang="en-US" sz="1300" b="1">
                <a:latin typeface="Perpetua"/>
              </a:rPr>
              <a:t>Approve</a:t>
            </a:r>
          </a:p>
        </p:txBody>
      </p:sp>
      <p:sp>
        <p:nvSpPr>
          <p:cNvPr id="48142" name="AutoShape 14"/>
          <p:cNvSpPr>
            <a:spLocks noChangeArrowheads="1"/>
          </p:cNvSpPr>
          <p:nvPr/>
        </p:nvSpPr>
        <p:spPr bwMode="auto">
          <a:xfrm>
            <a:off x="7773988" y="4532313"/>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48143" name="Text Box 15"/>
          <p:cNvSpPr txBox="1">
            <a:spLocks noChangeArrowheads="1"/>
          </p:cNvSpPr>
          <p:nvPr/>
        </p:nvSpPr>
        <p:spPr bwMode="auto">
          <a:xfrm>
            <a:off x="3735388" y="2779713"/>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8144" name="Text Box 16"/>
          <p:cNvSpPr txBox="1">
            <a:spLocks noChangeArrowheads="1"/>
          </p:cNvSpPr>
          <p:nvPr/>
        </p:nvSpPr>
        <p:spPr bwMode="auto">
          <a:xfrm>
            <a:off x="4268788" y="5522913"/>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8145" name="Text Box 17"/>
          <p:cNvSpPr txBox="1">
            <a:spLocks noChangeArrowheads="1"/>
          </p:cNvSpPr>
          <p:nvPr/>
        </p:nvSpPr>
        <p:spPr bwMode="auto">
          <a:xfrm>
            <a:off x="6740525" y="2779713"/>
            <a:ext cx="500063"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8146" name="Text Box 19"/>
          <p:cNvSpPr txBox="1">
            <a:spLocks noChangeArrowheads="1"/>
          </p:cNvSpPr>
          <p:nvPr/>
        </p:nvSpPr>
        <p:spPr bwMode="auto">
          <a:xfrm>
            <a:off x="7273925" y="4608513"/>
            <a:ext cx="500063"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8147" name="Text Box 20"/>
          <p:cNvSpPr txBox="1">
            <a:spLocks noChangeArrowheads="1"/>
          </p:cNvSpPr>
          <p:nvPr/>
        </p:nvSpPr>
        <p:spPr bwMode="auto">
          <a:xfrm>
            <a:off x="1257300" y="4684713"/>
            <a:ext cx="420688"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8148" name="Text Box 21"/>
          <p:cNvSpPr txBox="1">
            <a:spLocks noChangeArrowheads="1"/>
          </p:cNvSpPr>
          <p:nvPr/>
        </p:nvSpPr>
        <p:spPr bwMode="auto">
          <a:xfrm>
            <a:off x="2744788" y="5522913"/>
            <a:ext cx="420687"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8149" name="Text Box 22"/>
          <p:cNvSpPr txBox="1">
            <a:spLocks noChangeArrowheads="1"/>
          </p:cNvSpPr>
          <p:nvPr/>
        </p:nvSpPr>
        <p:spPr bwMode="auto">
          <a:xfrm>
            <a:off x="7277100" y="2017713"/>
            <a:ext cx="420688"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8150" name="Text Box 24"/>
          <p:cNvSpPr txBox="1">
            <a:spLocks noChangeArrowheads="1"/>
          </p:cNvSpPr>
          <p:nvPr/>
        </p:nvSpPr>
        <p:spPr bwMode="auto">
          <a:xfrm>
            <a:off x="6743700" y="5370513"/>
            <a:ext cx="420688"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8151" name="Line 25"/>
          <p:cNvSpPr>
            <a:spLocks noChangeShapeType="1"/>
          </p:cNvSpPr>
          <p:nvPr/>
        </p:nvSpPr>
        <p:spPr bwMode="auto">
          <a:xfrm>
            <a:off x="1220788" y="2322513"/>
            <a:ext cx="0" cy="304800"/>
          </a:xfrm>
          <a:prstGeom prst="line">
            <a:avLst/>
          </a:prstGeom>
          <a:noFill/>
          <a:ln w="9525">
            <a:solidFill>
              <a:schemeClr val="tx1"/>
            </a:solidFill>
            <a:round/>
            <a:headEnd/>
            <a:tailEnd type="triangle" w="med" len="med"/>
          </a:ln>
        </p:spPr>
        <p:txBody>
          <a:bodyPr/>
          <a:lstStyle/>
          <a:p>
            <a:endParaRPr lang="en-US"/>
          </a:p>
        </p:txBody>
      </p:sp>
      <p:sp>
        <p:nvSpPr>
          <p:cNvPr id="48152" name="Line 26"/>
          <p:cNvSpPr>
            <a:spLocks noChangeShapeType="1"/>
          </p:cNvSpPr>
          <p:nvPr/>
        </p:nvSpPr>
        <p:spPr bwMode="auto">
          <a:xfrm>
            <a:off x="1220788" y="3465513"/>
            <a:ext cx="0" cy="304800"/>
          </a:xfrm>
          <a:prstGeom prst="line">
            <a:avLst/>
          </a:prstGeom>
          <a:noFill/>
          <a:ln w="9525">
            <a:solidFill>
              <a:schemeClr val="tx1"/>
            </a:solidFill>
            <a:round/>
            <a:headEnd/>
            <a:tailEnd type="triangle" w="med" len="med"/>
          </a:ln>
        </p:spPr>
        <p:txBody>
          <a:bodyPr/>
          <a:lstStyle/>
          <a:p>
            <a:endParaRPr lang="en-US"/>
          </a:p>
        </p:txBody>
      </p:sp>
      <p:sp>
        <p:nvSpPr>
          <p:cNvPr id="48153" name="Line 27"/>
          <p:cNvSpPr>
            <a:spLocks noChangeShapeType="1"/>
          </p:cNvSpPr>
          <p:nvPr/>
        </p:nvSpPr>
        <p:spPr bwMode="auto">
          <a:xfrm>
            <a:off x="1220788" y="4684713"/>
            <a:ext cx="0" cy="381000"/>
          </a:xfrm>
          <a:prstGeom prst="line">
            <a:avLst/>
          </a:prstGeom>
          <a:noFill/>
          <a:ln w="9525">
            <a:solidFill>
              <a:schemeClr val="tx1"/>
            </a:solidFill>
            <a:round/>
            <a:headEnd/>
            <a:tailEnd type="triangle" w="med" len="med"/>
          </a:ln>
        </p:spPr>
        <p:txBody>
          <a:bodyPr/>
          <a:lstStyle/>
          <a:p>
            <a:endParaRPr lang="en-US"/>
          </a:p>
        </p:txBody>
      </p:sp>
      <p:sp>
        <p:nvSpPr>
          <p:cNvPr id="48154" name="Line 28"/>
          <p:cNvSpPr>
            <a:spLocks noChangeShapeType="1"/>
          </p:cNvSpPr>
          <p:nvPr/>
        </p:nvSpPr>
        <p:spPr bwMode="auto">
          <a:xfrm>
            <a:off x="3735388" y="1560513"/>
            <a:ext cx="0" cy="304800"/>
          </a:xfrm>
          <a:prstGeom prst="line">
            <a:avLst/>
          </a:prstGeom>
          <a:noFill/>
          <a:ln w="9525">
            <a:solidFill>
              <a:schemeClr val="tx1"/>
            </a:solidFill>
            <a:round/>
            <a:headEnd/>
            <a:tailEnd type="triangle" w="med" len="med"/>
          </a:ln>
        </p:spPr>
        <p:txBody>
          <a:bodyPr/>
          <a:lstStyle/>
          <a:p>
            <a:endParaRPr lang="en-US"/>
          </a:p>
        </p:txBody>
      </p:sp>
      <p:sp>
        <p:nvSpPr>
          <p:cNvPr id="48155" name="Line 29"/>
          <p:cNvSpPr>
            <a:spLocks noChangeShapeType="1"/>
          </p:cNvSpPr>
          <p:nvPr/>
        </p:nvSpPr>
        <p:spPr bwMode="auto">
          <a:xfrm>
            <a:off x="6707188" y="1560513"/>
            <a:ext cx="0" cy="304800"/>
          </a:xfrm>
          <a:prstGeom prst="line">
            <a:avLst/>
          </a:prstGeom>
          <a:noFill/>
          <a:ln w="9525">
            <a:solidFill>
              <a:schemeClr val="tx1"/>
            </a:solidFill>
            <a:round/>
            <a:headEnd/>
            <a:tailEnd type="triangle" w="med" len="med"/>
          </a:ln>
        </p:spPr>
        <p:txBody>
          <a:bodyPr/>
          <a:lstStyle/>
          <a:p>
            <a:endParaRPr lang="en-US"/>
          </a:p>
        </p:txBody>
      </p:sp>
      <p:sp>
        <p:nvSpPr>
          <p:cNvPr id="48156" name="Line 30"/>
          <p:cNvSpPr>
            <a:spLocks noChangeShapeType="1"/>
          </p:cNvSpPr>
          <p:nvPr/>
        </p:nvSpPr>
        <p:spPr bwMode="auto">
          <a:xfrm>
            <a:off x="6707188" y="2779713"/>
            <a:ext cx="0" cy="381000"/>
          </a:xfrm>
          <a:prstGeom prst="line">
            <a:avLst/>
          </a:prstGeom>
          <a:noFill/>
          <a:ln w="9525">
            <a:solidFill>
              <a:schemeClr val="tx1"/>
            </a:solidFill>
            <a:round/>
            <a:headEnd/>
            <a:tailEnd type="triangle" w="med" len="med"/>
          </a:ln>
        </p:spPr>
        <p:txBody>
          <a:bodyPr/>
          <a:lstStyle/>
          <a:p>
            <a:endParaRPr lang="en-US"/>
          </a:p>
        </p:txBody>
      </p:sp>
      <p:sp>
        <p:nvSpPr>
          <p:cNvPr id="48157" name="Line 32"/>
          <p:cNvSpPr>
            <a:spLocks noChangeShapeType="1"/>
          </p:cNvSpPr>
          <p:nvPr/>
        </p:nvSpPr>
        <p:spPr bwMode="auto">
          <a:xfrm>
            <a:off x="6707188" y="5370513"/>
            <a:ext cx="0" cy="381000"/>
          </a:xfrm>
          <a:prstGeom prst="line">
            <a:avLst/>
          </a:prstGeom>
          <a:noFill/>
          <a:ln w="9525">
            <a:solidFill>
              <a:schemeClr val="tx1"/>
            </a:solidFill>
            <a:round/>
            <a:headEnd/>
            <a:tailEnd type="triangle" w="med" len="med"/>
          </a:ln>
        </p:spPr>
        <p:txBody>
          <a:bodyPr/>
          <a:lstStyle/>
          <a:p>
            <a:endParaRPr lang="en-US"/>
          </a:p>
        </p:txBody>
      </p:sp>
      <p:sp>
        <p:nvSpPr>
          <p:cNvPr id="48158" name="Line 33"/>
          <p:cNvSpPr>
            <a:spLocks noChangeShapeType="1"/>
          </p:cNvSpPr>
          <p:nvPr/>
        </p:nvSpPr>
        <p:spPr bwMode="auto">
          <a:xfrm flipH="1">
            <a:off x="3049588" y="3998913"/>
            <a:ext cx="685800" cy="457200"/>
          </a:xfrm>
          <a:prstGeom prst="line">
            <a:avLst/>
          </a:prstGeom>
          <a:noFill/>
          <a:ln w="9525">
            <a:solidFill>
              <a:schemeClr val="tx1"/>
            </a:solidFill>
            <a:round/>
            <a:headEnd/>
            <a:tailEnd type="triangle" w="med" len="med"/>
          </a:ln>
        </p:spPr>
        <p:txBody>
          <a:bodyPr/>
          <a:lstStyle/>
          <a:p>
            <a:endParaRPr lang="en-US"/>
          </a:p>
        </p:txBody>
      </p:sp>
      <p:sp>
        <p:nvSpPr>
          <p:cNvPr id="48159" name="Line 34"/>
          <p:cNvSpPr>
            <a:spLocks noChangeShapeType="1"/>
          </p:cNvSpPr>
          <p:nvPr/>
        </p:nvSpPr>
        <p:spPr bwMode="auto">
          <a:xfrm>
            <a:off x="3049588" y="4989513"/>
            <a:ext cx="685800" cy="381000"/>
          </a:xfrm>
          <a:prstGeom prst="line">
            <a:avLst/>
          </a:prstGeom>
          <a:noFill/>
          <a:ln w="9525">
            <a:solidFill>
              <a:schemeClr val="tx1"/>
            </a:solidFill>
            <a:round/>
            <a:headEnd/>
            <a:tailEnd type="triangle" w="med" len="med"/>
          </a:ln>
        </p:spPr>
        <p:txBody>
          <a:bodyPr/>
          <a:lstStyle/>
          <a:p>
            <a:endParaRPr lang="en-US"/>
          </a:p>
        </p:txBody>
      </p:sp>
      <p:sp>
        <p:nvSpPr>
          <p:cNvPr id="48160" name="Line 35"/>
          <p:cNvSpPr>
            <a:spLocks noChangeShapeType="1"/>
          </p:cNvSpPr>
          <p:nvPr/>
        </p:nvSpPr>
        <p:spPr bwMode="auto">
          <a:xfrm flipH="1">
            <a:off x="3735388" y="4989513"/>
            <a:ext cx="533400" cy="381000"/>
          </a:xfrm>
          <a:prstGeom prst="line">
            <a:avLst/>
          </a:prstGeom>
          <a:noFill/>
          <a:ln w="9525">
            <a:solidFill>
              <a:schemeClr val="tx1"/>
            </a:solidFill>
            <a:round/>
            <a:headEnd/>
            <a:tailEnd type="triangle" w="med" len="med"/>
          </a:ln>
        </p:spPr>
        <p:txBody>
          <a:bodyPr/>
          <a:lstStyle/>
          <a:p>
            <a:endParaRPr lang="en-US"/>
          </a:p>
        </p:txBody>
      </p:sp>
      <p:sp>
        <p:nvSpPr>
          <p:cNvPr id="48161" name="Line 36"/>
          <p:cNvSpPr>
            <a:spLocks noChangeShapeType="1"/>
          </p:cNvSpPr>
          <p:nvPr/>
        </p:nvSpPr>
        <p:spPr bwMode="auto">
          <a:xfrm>
            <a:off x="3735388" y="3998913"/>
            <a:ext cx="609600" cy="304800"/>
          </a:xfrm>
          <a:prstGeom prst="line">
            <a:avLst/>
          </a:prstGeom>
          <a:noFill/>
          <a:ln w="9525">
            <a:solidFill>
              <a:schemeClr val="tx1"/>
            </a:solidFill>
            <a:round/>
            <a:headEnd/>
            <a:tailEnd type="triangle" w="med" len="med"/>
          </a:ln>
        </p:spPr>
        <p:txBody>
          <a:bodyPr/>
          <a:lstStyle/>
          <a:p>
            <a:endParaRPr lang="en-US"/>
          </a:p>
        </p:txBody>
      </p:sp>
      <p:sp>
        <p:nvSpPr>
          <p:cNvPr id="48162" name="AutoShape 37"/>
          <p:cNvSpPr>
            <a:spLocks noChangeArrowheads="1"/>
          </p:cNvSpPr>
          <p:nvPr/>
        </p:nvSpPr>
        <p:spPr bwMode="auto">
          <a:xfrm>
            <a:off x="2516188" y="4456113"/>
            <a:ext cx="1066800" cy="6096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PAR</a:t>
            </a:r>
          </a:p>
        </p:txBody>
      </p:sp>
      <p:sp>
        <p:nvSpPr>
          <p:cNvPr id="48163" name="AutoShape 38"/>
          <p:cNvSpPr>
            <a:spLocks noChangeArrowheads="1"/>
          </p:cNvSpPr>
          <p:nvPr/>
        </p:nvSpPr>
        <p:spPr bwMode="auto">
          <a:xfrm>
            <a:off x="3811588" y="4303713"/>
            <a:ext cx="1066800" cy="762000"/>
          </a:xfrm>
          <a:prstGeom prst="flowChartMultidocument">
            <a:avLst/>
          </a:prstGeom>
          <a:solidFill>
            <a:srgbClr val="66FF66"/>
          </a:solidFill>
          <a:ln w="9525">
            <a:solidFill>
              <a:schemeClr val="tx1"/>
            </a:solidFill>
            <a:miter lim="800000"/>
            <a:headEnd/>
            <a:tailEnd/>
          </a:ln>
        </p:spPr>
        <p:txBody>
          <a:bodyPr wrap="none" anchor="ctr"/>
          <a:lstStyle/>
          <a:p>
            <a:pPr algn="ctr"/>
            <a:r>
              <a:rPr lang="en-US" sz="1400" b="1">
                <a:latin typeface="Perpetua"/>
              </a:rPr>
              <a:t>5 Criteria</a:t>
            </a:r>
          </a:p>
        </p:txBody>
      </p:sp>
      <p:sp>
        <p:nvSpPr>
          <p:cNvPr id="48164" name="Line 39"/>
          <p:cNvSpPr>
            <a:spLocks noChangeShapeType="1"/>
          </p:cNvSpPr>
          <p:nvPr/>
        </p:nvSpPr>
        <p:spPr bwMode="auto">
          <a:xfrm>
            <a:off x="3735388" y="2779713"/>
            <a:ext cx="0" cy="381000"/>
          </a:xfrm>
          <a:prstGeom prst="line">
            <a:avLst/>
          </a:prstGeom>
          <a:noFill/>
          <a:ln w="9525">
            <a:solidFill>
              <a:schemeClr val="tx1"/>
            </a:solidFill>
            <a:round/>
            <a:headEnd/>
            <a:tailEnd type="triangle" w="med" len="med"/>
          </a:ln>
        </p:spPr>
        <p:txBody>
          <a:bodyPr/>
          <a:lstStyle/>
          <a:p>
            <a:endParaRPr lang="en-US"/>
          </a:p>
        </p:txBody>
      </p:sp>
      <p:sp>
        <p:nvSpPr>
          <p:cNvPr id="48165" name="Line 40"/>
          <p:cNvSpPr>
            <a:spLocks noChangeShapeType="1"/>
          </p:cNvSpPr>
          <p:nvPr/>
        </p:nvSpPr>
        <p:spPr bwMode="auto">
          <a:xfrm>
            <a:off x="4344988" y="2322513"/>
            <a:ext cx="381000" cy="0"/>
          </a:xfrm>
          <a:prstGeom prst="line">
            <a:avLst/>
          </a:prstGeom>
          <a:noFill/>
          <a:ln w="9525">
            <a:solidFill>
              <a:schemeClr val="tx1"/>
            </a:solidFill>
            <a:round/>
            <a:headEnd/>
            <a:tailEnd type="triangle" w="med" len="med"/>
          </a:ln>
        </p:spPr>
        <p:txBody>
          <a:bodyPr/>
          <a:lstStyle/>
          <a:p>
            <a:endParaRPr lang="en-US"/>
          </a:p>
        </p:txBody>
      </p:sp>
      <p:sp>
        <p:nvSpPr>
          <p:cNvPr id="48166" name="Line 41"/>
          <p:cNvSpPr>
            <a:spLocks noChangeShapeType="1"/>
          </p:cNvSpPr>
          <p:nvPr/>
        </p:nvSpPr>
        <p:spPr bwMode="auto">
          <a:xfrm>
            <a:off x="7316788" y="2322513"/>
            <a:ext cx="381000" cy="0"/>
          </a:xfrm>
          <a:prstGeom prst="line">
            <a:avLst/>
          </a:prstGeom>
          <a:noFill/>
          <a:ln w="9525">
            <a:solidFill>
              <a:schemeClr val="tx1"/>
            </a:solidFill>
            <a:round/>
            <a:headEnd/>
            <a:tailEnd type="triangle" w="med" len="med"/>
          </a:ln>
        </p:spPr>
        <p:txBody>
          <a:bodyPr/>
          <a:lstStyle/>
          <a:p>
            <a:endParaRPr lang="en-US"/>
          </a:p>
        </p:txBody>
      </p:sp>
      <p:sp>
        <p:nvSpPr>
          <p:cNvPr id="48167" name="Line 43"/>
          <p:cNvSpPr>
            <a:spLocks noChangeShapeType="1"/>
          </p:cNvSpPr>
          <p:nvPr/>
        </p:nvSpPr>
        <p:spPr bwMode="auto">
          <a:xfrm>
            <a:off x="1830388" y="4227513"/>
            <a:ext cx="457200" cy="0"/>
          </a:xfrm>
          <a:prstGeom prst="line">
            <a:avLst/>
          </a:prstGeom>
          <a:noFill/>
          <a:ln w="9525">
            <a:solidFill>
              <a:schemeClr val="tx1"/>
            </a:solidFill>
            <a:round/>
            <a:headEnd/>
            <a:tailEnd/>
          </a:ln>
        </p:spPr>
        <p:txBody>
          <a:bodyPr/>
          <a:lstStyle/>
          <a:p>
            <a:endParaRPr lang="en-US"/>
          </a:p>
        </p:txBody>
      </p:sp>
      <p:sp>
        <p:nvSpPr>
          <p:cNvPr id="48168" name="Line 44"/>
          <p:cNvSpPr>
            <a:spLocks noChangeShapeType="1"/>
          </p:cNvSpPr>
          <p:nvPr/>
        </p:nvSpPr>
        <p:spPr bwMode="auto">
          <a:xfrm flipV="1">
            <a:off x="2287588" y="1560513"/>
            <a:ext cx="0" cy="2667000"/>
          </a:xfrm>
          <a:prstGeom prst="line">
            <a:avLst/>
          </a:prstGeom>
          <a:noFill/>
          <a:ln w="9525">
            <a:solidFill>
              <a:schemeClr val="tx1"/>
            </a:solidFill>
            <a:round/>
            <a:headEnd/>
            <a:tailEnd/>
          </a:ln>
        </p:spPr>
        <p:txBody>
          <a:bodyPr/>
          <a:lstStyle/>
          <a:p>
            <a:endParaRPr lang="en-US"/>
          </a:p>
        </p:txBody>
      </p:sp>
      <p:sp>
        <p:nvSpPr>
          <p:cNvPr id="48169" name="Line 45"/>
          <p:cNvSpPr>
            <a:spLocks noChangeShapeType="1"/>
          </p:cNvSpPr>
          <p:nvPr/>
        </p:nvSpPr>
        <p:spPr bwMode="auto">
          <a:xfrm>
            <a:off x="2287588" y="1560513"/>
            <a:ext cx="1447800" cy="0"/>
          </a:xfrm>
          <a:prstGeom prst="line">
            <a:avLst/>
          </a:prstGeom>
          <a:noFill/>
          <a:ln w="9525">
            <a:solidFill>
              <a:schemeClr val="tx1"/>
            </a:solidFill>
            <a:round/>
            <a:headEnd/>
            <a:tailEnd/>
          </a:ln>
        </p:spPr>
        <p:txBody>
          <a:bodyPr/>
          <a:lstStyle/>
          <a:p>
            <a:endParaRPr lang="en-US"/>
          </a:p>
        </p:txBody>
      </p:sp>
      <p:sp>
        <p:nvSpPr>
          <p:cNvPr id="48170" name="Line 46"/>
          <p:cNvSpPr>
            <a:spLocks noChangeShapeType="1"/>
          </p:cNvSpPr>
          <p:nvPr/>
        </p:nvSpPr>
        <p:spPr bwMode="auto">
          <a:xfrm flipH="1">
            <a:off x="2744788" y="5827713"/>
            <a:ext cx="381000" cy="0"/>
          </a:xfrm>
          <a:prstGeom prst="line">
            <a:avLst/>
          </a:prstGeom>
          <a:noFill/>
          <a:ln w="9525">
            <a:solidFill>
              <a:schemeClr val="tx1"/>
            </a:solidFill>
            <a:round/>
            <a:headEnd/>
            <a:tailEnd type="triangle" w="med" len="med"/>
          </a:ln>
        </p:spPr>
        <p:txBody>
          <a:bodyPr/>
          <a:lstStyle/>
          <a:p>
            <a:endParaRPr lang="en-US"/>
          </a:p>
        </p:txBody>
      </p:sp>
      <p:sp>
        <p:nvSpPr>
          <p:cNvPr id="48171" name="Line 47"/>
          <p:cNvSpPr>
            <a:spLocks noChangeShapeType="1"/>
          </p:cNvSpPr>
          <p:nvPr/>
        </p:nvSpPr>
        <p:spPr bwMode="auto">
          <a:xfrm>
            <a:off x="4344988" y="5827713"/>
            <a:ext cx="1524000" cy="0"/>
          </a:xfrm>
          <a:prstGeom prst="line">
            <a:avLst/>
          </a:prstGeom>
          <a:noFill/>
          <a:ln w="9525">
            <a:solidFill>
              <a:schemeClr val="tx1"/>
            </a:solidFill>
            <a:round/>
            <a:headEnd/>
            <a:tailEnd/>
          </a:ln>
        </p:spPr>
        <p:txBody>
          <a:bodyPr/>
          <a:lstStyle/>
          <a:p>
            <a:endParaRPr lang="en-US"/>
          </a:p>
        </p:txBody>
      </p:sp>
      <p:sp>
        <p:nvSpPr>
          <p:cNvPr id="48172" name="Line 48"/>
          <p:cNvSpPr>
            <a:spLocks noChangeShapeType="1"/>
          </p:cNvSpPr>
          <p:nvPr/>
        </p:nvSpPr>
        <p:spPr bwMode="auto">
          <a:xfrm flipV="1">
            <a:off x="5868988" y="1560513"/>
            <a:ext cx="0" cy="4267200"/>
          </a:xfrm>
          <a:prstGeom prst="line">
            <a:avLst/>
          </a:prstGeom>
          <a:noFill/>
          <a:ln w="9525">
            <a:solidFill>
              <a:schemeClr val="tx1"/>
            </a:solidFill>
            <a:round/>
            <a:headEnd/>
            <a:tailEnd/>
          </a:ln>
        </p:spPr>
        <p:txBody>
          <a:bodyPr/>
          <a:lstStyle/>
          <a:p>
            <a:endParaRPr lang="en-US"/>
          </a:p>
        </p:txBody>
      </p:sp>
      <p:sp>
        <p:nvSpPr>
          <p:cNvPr id="48173" name="Line 49"/>
          <p:cNvSpPr>
            <a:spLocks noChangeShapeType="1"/>
          </p:cNvSpPr>
          <p:nvPr/>
        </p:nvSpPr>
        <p:spPr bwMode="auto">
          <a:xfrm>
            <a:off x="5868988" y="1560513"/>
            <a:ext cx="838200" cy="0"/>
          </a:xfrm>
          <a:prstGeom prst="line">
            <a:avLst/>
          </a:prstGeom>
          <a:noFill/>
          <a:ln w="9525">
            <a:solidFill>
              <a:schemeClr val="tx1"/>
            </a:solidFill>
            <a:round/>
            <a:headEnd/>
            <a:tailEnd/>
          </a:ln>
        </p:spPr>
        <p:txBody>
          <a:bodyPr/>
          <a:lstStyle/>
          <a:p>
            <a:endParaRPr lang="en-US"/>
          </a:p>
        </p:txBody>
      </p:sp>
      <p:sp>
        <p:nvSpPr>
          <p:cNvPr id="48174" name="Line 50"/>
          <p:cNvSpPr>
            <a:spLocks noChangeShapeType="1"/>
          </p:cNvSpPr>
          <p:nvPr/>
        </p:nvSpPr>
        <p:spPr bwMode="auto">
          <a:xfrm>
            <a:off x="7316788" y="4913313"/>
            <a:ext cx="457200" cy="0"/>
          </a:xfrm>
          <a:prstGeom prst="line">
            <a:avLst/>
          </a:prstGeom>
          <a:noFill/>
          <a:ln w="9525">
            <a:solidFill>
              <a:schemeClr val="tx1"/>
            </a:solidFill>
            <a:round/>
            <a:headEnd/>
            <a:tailEnd type="triangle" w="med" len="med"/>
          </a:ln>
        </p:spPr>
        <p:txBody>
          <a:bodyPr/>
          <a:lstStyle/>
          <a:p>
            <a:endParaRPr lang="en-US"/>
          </a:p>
        </p:txBody>
      </p:sp>
      <p:sp>
        <p:nvSpPr>
          <p:cNvPr id="48175" name="AutoShape 51"/>
          <p:cNvSpPr>
            <a:spLocks noChangeArrowheads="1"/>
          </p:cNvSpPr>
          <p:nvPr/>
        </p:nvSpPr>
        <p:spPr bwMode="auto">
          <a:xfrm>
            <a:off x="4497388" y="3617913"/>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48176" name="AutoShape 52"/>
          <p:cNvSpPr>
            <a:spLocks noChangeArrowheads="1"/>
          </p:cNvSpPr>
          <p:nvPr/>
        </p:nvSpPr>
        <p:spPr bwMode="auto">
          <a:xfrm>
            <a:off x="47259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77" name="AutoShape 54"/>
          <p:cNvSpPr>
            <a:spLocks noChangeArrowheads="1"/>
          </p:cNvSpPr>
          <p:nvPr/>
        </p:nvSpPr>
        <p:spPr bwMode="auto">
          <a:xfrm>
            <a:off x="76977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78" name="AutoShape 55"/>
          <p:cNvSpPr>
            <a:spLocks noChangeArrowheads="1"/>
          </p:cNvSpPr>
          <p:nvPr/>
        </p:nvSpPr>
        <p:spPr bwMode="auto">
          <a:xfrm>
            <a:off x="1830388" y="55991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79" name="AutoShape 56"/>
          <p:cNvSpPr>
            <a:spLocks noChangeArrowheads="1"/>
          </p:cNvSpPr>
          <p:nvPr/>
        </p:nvSpPr>
        <p:spPr bwMode="auto">
          <a:xfrm>
            <a:off x="763588" y="50657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RIP</a:t>
            </a:r>
          </a:p>
        </p:txBody>
      </p:sp>
      <p:sp>
        <p:nvSpPr>
          <p:cNvPr id="48180" name="AutoShape 57"/>
          <p:cNvSpPr>
            <a:spLocks noChangeArrowheads="1"/>
          </p:cNvSpPr>
          <p:nvPr/>
        </p:nvSpPr>
        <p:spPr bwMode="auto">
          <a:xfrm>
            <a:off x="6249988" y="57515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81" name="Text Box 58"/>
          <p:cNvSpPr txBox="1">
            <a:spLocks noChangeArrowheads="1"/>
          </p:cNvSpPr>
          <p:nvPr/>
        </p:nvSpPr>
        <p:spPr bwMode="auto">
          <a:xfrm>
            <a:off x="0" y="6291263"/>
            <a:ext cx="9144000" cy="244475"/>
          </a:xfrm>
          <a:prstGeom prst="rect">
            <a:avLst/>
          </a:prstGeom>
          <a:noFill/>
          <a:ln w="9525" algn="ctr">
            <a:noFill/>
            <a:miter lim="800000"/>
            <a:headEnd/>
            <a:tailEnd/>
          </a:ln>
        </p:spPr>
        <p:txBody>
          <a:bodyPr>
            <a:spAutoFit/>
          </a:bodyPr>
          <a:lstStyle/>
          <a:p>
            <a:pPr marL="457200" indent="-457200" algn="ctr">
              <a:spcBef>
                <a:spcPct val="50000"/>
              </a:spcBef>
              <a:tabLst>
                <a:tab pos="457200" algn="l"/>
              </a:tabLst>
            </a:pPr>
            <a:r>
              <a:rPr lang="en-US" sz="1000">
                <a:latin typeface="Perpetua"/>
              </a:rPr>
              <a:t>Note: At "Check Point", either the activity is ended, or there may be various options that would allow reconsideration of the approval.</a:t>
            </a:r>
          </a:p>
        </p:txBody>
      </p:sp>
      <p:sp>
        <p:nvSpPr>
          <p:cNvPr id="64" name="Rectangle 63"/>
          <p:cNvSpPr/>
          <p:nvPr/>
        </p:nvSpPr>
        <p:spPr>
          <a:xfrm>
            <a:off x="2370138" y="2820988"/>
            <a:ext cx="3357562" cy="242093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8183" name="TextBox 64"/>
          <p:cNvSpPr txBox="1">
            <a:spLocks noChangeArrowheads="1"/>
          </p:cNvSpPr>
          <p:nvPr/>
        </p:nvSpPr>
        <p:spPr bwMode="auto">
          <a:xfrm>
            <a:off x="4594225" y="2955925"/>
            <a:ext cx="1028700" cy="822325"/>
          </a:xfrm>
          <a:prstGeom prst="rect">
            <a:avLst/>
          </a:prstGeom>
          <a:noFill/>
          <a:ln w="9525">
            <a:noFill/>
            <a:miter lim="800000"/>
            <a:headEnd/>
            <a:tailEnd/>
          </a:ln>
        </p:spPr>
        <p:txBody>
          <a:bodyPr>
            <a:spAutoFit/>
          </a:bodyPr>
          <a:lstStyle/>
          <a:p>
            <a:pPr algn="ctr"/>
            <a:r>
              <a:rPr lang="en-US" sz="2400" b="1">
                <a:latin typeface="Perpetua"/>
              </a:rPr>
              <a:t>HERE</a:t>
            </a:r>
          </a:p>
        </p:txBody>
      </p:sp>
      <p:sp>
        <p:nvSpPr>
          <p:cNvPr id="48184" name="Text Box 65"/>
          <p:cNvSpPr txBox="1">
            <a:spLocks noChangeArrowheads="1"/>
          </p:cNvSpPr>
          <p:nvPr/>
        </p:nvSpPr>
        <p:spPr bwMode="auto">
          <a:xfrm rot="-1939948">
            <a:off x="1446213" y="2895600"/>
            <a:ext cx="6321425" cy="1708150"/>
          </a:xfrm>
          <a:prstGeom prst="rect">
            <a:avLst/>
          </a:prstGeom>
          <a:noFill/>
          <a:ln w="9525">
            <a:noFill/>
            <a:miter lim="800000"/>
            <a:headEnd/>
            <a:tailEnd/>
          </a:ln>
        </p:spPr>
        <p:txBody>
          <a:bodyPr wrap="none">
            <a:spAutoFit/>
          </a:bodyPr>
          <a:lstStyle/>
          <a:p>
            <a:r>
              <a:rPr lang="en-GB" sz="10600"/>
              <a:t>Complete!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AutoShape 2"/>
          <p:cNvSpPr>
            <a:spLocks noChangeArrowheads="1"/>
          </p:cNvSpPr>
          <p:nvPr/>
        </p:nvSpPr>
        <p:spPr bwMode="auto">
          <a:xfrm>
            <a:off x="1712913" y="30765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Meetings</a:t>
            </a:r>
          </a:p>
        </p:txBody>
      </p:sp>
      <p:sp>
        <p:nvSpPr>
          <p:cNvPr id="49154" name="AutoShape 3"/>
          <p:cNvSpPr>
            <a:spLocks noChangeArrowheads="1"/>
          </p:cNvSpPr>
          <p:nvPr/>
        </p:nvSpPr>
        <p:spPr bwMode="auto">
          <a:xfrm>
            <a:off x="1712913" y="47529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Proposals</a:t>
            </a:r>
          </a:p>
          <a:p>
            <a:pPr algn="ctr"/>
            <a:r>
              <a:rPr lang="en-US" sz="1400" b="1">
                <a:latin typeface="Perpetua"/>
              </a:rPr>
              <a:t>Selected</a:t>
            </a:r>
          </a:p>
        </p:txBody>
      </p:sp>
      <p:sp>
        <p:nvSpPr>
          <p:cNvPr id="49155" name="AutoShape 4"/>
          <p:cNvSpPr>
            <a:spLocks noChangeArrowheads="1"/>
          </p:cNvSpPr>
          <p:nvPr/>
        </p:nvSpPr>
        <p:spPr bwMode="auto">
          <a:xfrm>
            <a:off x="4989513" y="31527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Review</a:t>
            </a:r>
          </a:p>
        </p:txBody>
      </p:sp>
      <p:sp>
        <p:nvSpPr>
          <p:cNvPr id="49156" name="AutoShape 5"/>
          <p:cNvSpPr>
            <a:spLocks noChangeArrowheads="1"/>
          </p:cNvSpPr>
          <p:nvPr/>
        </p:nvSpPr>
        <p:spPr bwMode="auto">
          <a:xfrm>
            <a:off x="4989513" y="528637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TF</a:t>
            </a:r>
          </a:p>
          <a:p>
            <a:pPr algn="ctr"/>
            <a:r>
              <a:rPr lang="en-US" sz="1400" b="1">
                <a:latin typeface="Perpetua"/>
              </a:rPr>
              <a:t>Review</a:t>
            </a:r>
          </a:p>
          <a:p>
            <a:pPr algn="ctr"/>
            <a:r>
              <a:rPr lang="en-US" sz="1400" b="1">
                <a:latin typeface="Perpetua"/>
              </a:rPr>
              <a:t>Done</a:t>
            </a:r>
          </a:p>
        </p:txBody>
      </p:sp>
      <p:sp>
        <p:nvSpPr>
          <p:cNvPr id="49157" name="Text Box 6"/>
          <p:cNvSpPr txBox="1">
            <a:spLocks noChangeArrowheads="1"/>
          </p:cNvSpPr>
          <p:nvPr/>
        </p:nvSpPr>
        <p:spPr bwMode="auto">
          <a:xfrm>
            <a:off x="2855913" y="4905375"/>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9158" name="Text Box 7"/>
          <p:cNvSpPr txBox="1">
            <a:spLocks noChangeArrowheads="1"/>
          </p:cNvSpPr>
          <p:nvPr/>
        </p:nvSpPr>
        <p:spPr bwMode="auto">
          <a:xfrm>
            <a:off x="6132513" y="5438775"/>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9159" name="Line 8"/>
          <p:cNvSpPr>
            <a:spLocks noChangeShapeType="1"/>
          </p:cNvSpPr>
          <p:nvPr/>
        </p:nvSpPr>
        <p:spPr bwMode="auto">
          <a:xfrm>
            <a:off x="2322513" y="2314575"/>
            <a:ext cx="0" cy="762000"/>
          </a:xfrm>
          <a:prstGeom prst="line">
            <a:avLst/>
          </a:prstGeom>
          <a:noFill/>
          <a:ln w="9525">
            <a:solidFill>
              <a:schemeClr val="tx1"/>
            </a:solidFill>
            <a:round/>
            <a:headEnd/>
            <a:tailEnd type="triangle" w="med" len="med"/>
          </a:ln>
        </p:spPr>
        <p:txBody>
          <a:bodyPr/>
          <a:lstStyle/>
          <a:p>
            <a:endParaRPr lang="en-US"/>
          </a:p>
        </p:txBody>
      </p:sp>
      <p:sp>
        <p:nvSpPr>
          <p:cNvPr id="49160" name="Line 9"/>
          <p:cNvSpPr>
            <a:spLocks noChangeShapeType="1"/>
          </p:cNvSpPr>
          <p:nvPr/>
        </p:nvSpPr>
        <p:spPr bwMode="auto">
          <a:xfrm>
            <a:off x="2322513" y="3914775"/>
            <a:ext cx="0" cy="838200"/>
          </a:xfrm>
          <a:prstGeom prst="line">
            <a:avLst/>
          </a:prstGeom>
          <a:noFill/>
          <a:ln w="9525">
            <a:solidFill>
              <a:schemeClr val="tx1"/>
            </a:solidFill>
            <a:round/>
            <a:headEnd/>
            <a:tailEnd type="triangle" w="med" len="med"/>
          </a:ln>
        </p:spPr>
        <p:txBody>
          <a:bodyPr/>
          <a:lstStyle/>
          <a:p>
            <a:endParaRPr lang="en-US"/>
          </a:p>
        </p:txBody>
      </p:sp>
      <p:sp>
        <p:nvSpPr>
          <p:cNvPr id="49161" name="Line 10"/>
          <p:cNvSpPr>
            <a:spLocks noChangeShapeType="1"/>
          </p:cNvSpPr>
          <p:nvPr/>
        </p:nvSpPr>
        <p:spPr bwMode="auto">
          <a:xfrm>
            <a:off x="5599113" y="1704975"/>
            <a:ext cx="0" cy="304800"/>
          </a:xfrm>
          <a:prstGeom prst="line">
            <a:avLst/>
          </a:prstGeom>
          <a:noFill/>
          <a:ln w="9525">
            <a:solidFill>
              <a:schemeClr val="tx1"/>
            </a:solidFill>
            <a:round/>
            <a:headEnd/>
            <a:tailEnd type="triangle" w="med" len="med"/>
          </a:ln>
        </p:spPr>
        <p:txBody>
          <a:bodyPr/>
          <a:lstStyle/>
          <a:p>
            <a:endParaRPr lang="en-US"/>
          </a:p>
        </p:txBody>
      </p:sp>
      <p:sp>
        <p:nvSpPr>
          <p:cNvPr id="49162" name="Line 11"/>
          <p:cNvSpPr>
            <a:spLocks noChangeShapeType="1"/>
          </p:cNvSpPr>
          <p:nvPr/>
        </p:nvSpPr>
        <p:spPr bwMode="auto">
          <a:xfrm>
            <a:off x="5599113" y="2543175"/>
            <a:ext cx="0" cy="609600"/>
          </a:xfrm>
          <a:prstGeom prst="line">
            <a:avLst/>
          </a:prstGeom>
          <a:noFill/>
          <a:ln w="9525">
            <a:solidFill>
              <a:schemeClr val="tx1"/>
            </a:solidFill>
            <a:round/>
            <a:headEnd/>
            <a:tailEnd type="triangle" w="med" len="med"/>
          </a:ln>
        </p:spPr>
        <p:txBody>
          <a:bodyPr/>
          <a:lstStyle/>
          <a:p>
            <a:endParaRPr lang="en-US"/>
          </a:p>
        </p:txBody>
      </p:sp>
      <p:sp>
        <p:nvSpPr>
          <p:cNvPr id="49163" name="Line 12"/>
          <p:cNvSpPr>
            <a:spLocks noChangeShapeType="1"/>
          </p:cNvSpPr>
          <p:nvPr/>
        </p:nvSpPr>
        <p:spPr bwMode="auto">
          <a:xfrm>
            <a:off x="2932113" y="5210175"/>
            <a:ext cx="1066800" cy="0"/>
          </a:xfrm>
          <a:prstGeom prst="line">
            <a:avLst/>
          </a:prstGeom>
          <a:noFill/>
          <a:ln w="9525">
            <a:solidFill>
              <a:schemeClr val="tx1"/>
            </a:solidFill>
            <a:round/>
            <a:headEnd/>
            <a:tailEnd/>
          </a:ln>
        </p:spPr>
        <p:txBody>
          <a:bodyPr/>
          <a:lstStyle/>
          <a:p>
            <a:endParaRPr lang="en-US"/>
          </a:p>
        </p:txBody>
      </p:sp>
      <p:sp>
        <p:nvSpPr>
          <p:cNvPr id="49164" name="Line 13"/>
          <p:cNvSpPr>
            <a:spLocks noChangeShapeType="1"/>
          </p:cNvSpPr>
          <p:nvPr/>
        </p:nvSpPr>
        <p:spPr bwMode="auto">
          <a:xfrm flipV="1">
            <a:off x="3998913" y="1704975"/>
            <a:ext cx="0" cy="3505200"/>
          </a:xfrm>
          <a:prstGeom prst="line">
            <a:avLst/>
          </a:prstGeom>
          <a:noFill/>
          <a:ln w="9525">
            <a:solidFill>
              <a:schemeClr val="tx1"/>
            </a:solidFill>
            <a:round/>
            <a:headEnd/>
            <a:tailEnd/>
          </a:ln>
        </p:spPr>
        <p:txBody>
          <a:bodyPr/>
          <a:lstStyle/>
          <a:p>
            <a:endParaRPr lang="en-US"/>
          </a:p>
        </p:txBody>
      </p:sp>
      <p:sp>
        <p:nvSpPr>
          <p:cNvPr id="49165" name="Line 14"/>
          <p:cNvSpPr>
            <a:spLocks noChangeShapeType="1"/>
          </p:cNvSpPr>
          <p:nvPr/>
        </p:nvSpPr>
        <p:spPr bwMode="auto">
          <a:xfrm>
            <a:off x="3998913" y="1704975"/>
            <a:ext cx="1600200" cy="0"/>
          </a:xfrm>
          <a:prstGeom prst="line">
            <a:avLst/>
          </a:prstGeom>
          <a:noFill/>
          <a:ln w="9525">
            <a:solidFill>
              <a:schemeClr val="tx1"/>
            </a:solidFill>
            <a:round/>
            <a:headEnd/>
            <a:tailEnd/>
          </a:ln>
        </p:spPr>
        <p:txBody>
          <a:bodyPr/>
          <a:lstStyle/>
          <a:p>
            <a:endParaRPr lang="en-US"/>
          </a:p>
        </p:txBody>
      </p:sp>
      <p:sp>
        <p:nvSpPr>
          <p:cNvPr id="49166" name="Line 15"/>
          <p:cNvSpPr>
            <a:spLocks noChangeShapeType="1"/>
          </p:cNvSpPr>
          <p:nvPr/>
        </p:nvSpPr>
        <p:spPr bwMode="auto">
          <a:xfrm>
            <a:off x="6208713" y="5743575"/>
            <a:ext cx="533400" cy="0"/>
          </a:xfrm>
          <a:prstGeom prst="line">
            <a:avLst/>
          </a:prstGeom>
          <a:noFill/>
          <a:ln w="9525">
            <a:solidFill>
              <a:schemeClr val="tx1"/>
            </a:solidFill>
            <a:round/>
            <a:headEnd/>
            <a:tailEnd/>
          </a:ln>
        </p:spPr>
        <p:txBody>
          <a:bodyPr/>
          <a:lstStyle/>
          <a:p>
            <a:endParaRPr lang="en-US"/>
          </a:p>
        </p:txBody>
      </p:sp>
      <p:sp>
        <p:nvSpPr>
          <p:cNvPr id="49167" name="AutoShape 16"/>
          <p:cNvSpPr>
            <a:spLocks noChangeArrowheads="1"/>
          </p:cNvSpPr>
          <p:nvPr/>
        </p:nvSpPr>
        <p:spPr bwMode="auto">
          <a:xfrm>
            <a:off x="2551113" y="3990975"/>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49168" name="AutoShape 17"/>
          <p:cNvSpPr>
            <a:spLocks noChangeArrowheads="1"/>
          </p:cNvSpPr>
          <p:nvPr/>
        </p:nvSpPr>
        <p:spPr bwMode="auto">
          <a:xfrm>
            <a:off x="1789113" y="162877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49169" name="Line 18"/>
          <p:cNvSpPr>
            <a:spLocks noChangeShapeType="1"/>
          </p:cNvSpPr>
          <p:nvPr/>
        </p:nvSpPr>
        <p:spPr bwMode="auto">
          <a:xfrm>
            <a:off x="2322513" y="5667375"/>
            <a:ext cx="0" cy="304800"/>
          </a:xfrm>
          <a:prstGeom prst="line">
            <a:avLst/>
          </a:prstGeom>
          <a:noFill/>
          <a:ln w="9525">
            <a:solidFill>
              <a:schemeClr val="tx1"/>
            </a:solidFill>
            <a:round/>
            <a:headEnd/>
            <a:tailEnd/>
          </a:ln>
        </p:spPr>
        <p:txBody>
          <a:bodyPr/>
          <a:lstStyle/>
          <a:p>
            <a:endParaRPr lang="en-US"/>
          </a:p>
        </p:txBody>
      </p:sp>
      <p:sp>
        <p:nvSpPr>
          <p:cNvPr id="49170" name="Line 19"/>
          <p:cNvSpPr>
            <a:spLocks noChangeShapeType="1"/>
          </p:cNvSpPr>
          <p:nvPr/>
        </p:nvSpPr>
        <p:spPr bwMode="auto">
          <a:xfrm flipH="1">
            <a:off x="1331913" y="5972175"/>
            <a:ext cx="990600" cy="0"/>
          </a:xfrm>
          <a:prstGeom prst="line">
            <a:avLst/>
          </a:prstGeom>
          <a:noFill/>
          <a:ln w="9525">
            <a:solidFill>
              <a:schemeClr val="tx1"/>
            </a:solidFill>
            <a:round/>
            <a:headEnd/>
            <a:tailEnd/>
          </a:ln>
        </p:spPr>
        <p:txBody>
          <a:bodyPr/>
          <a:lstStyle/>
          <a:p>
            <a:endParaRPr lang="en-US"/>
          </a:p>
        </p:txBody>
      </p:sp>
      <p:sp>
        <p:nvSpPr>
          <p:cNvPr id="49171" name="Line 20"/>
          <p:cNvSpPr>
            <a:spLocks noChangeShapeType="1"/>
          </p:cNvSpPr>
          <p:nvPr/>
        </p:nvSpPr>
        <p:spPr bwMode="auto">
          <a:xfrm flipV="1">
            <a:off x="1331913" y="2771775"/>
            <a:ext cx="0" cy="3200400"/>
          </a:xfrm>
          <a:prstGeom prst="line">
            <a:avLst/>
          </a:prstGeom>
          <a:noFill/>
          <a:ln w="9525">
            <a:solidFill>
              <a:schemeClr val="tx1"/>
            </a:solidFill>
            <a:round/>
            <a:headEnd/>
            <a:tailEnd/>
          </a:ln>
        </p:spPr>
        <p:txBody>
          <a:bodyPr/>
          <a:lstStyle/>
          <a:p>
            <a:endParaRPr lang="en-US"/>
          </a:p>
        </p:txBody>
      </p:sp>
      <p:sp>
        <p:nvSpPr>
          <p:cNvPr id="49172" name="Line 21"/>
          <p:cNvSpPr>
            <a:spLocks noChangeShapeType="1"/>
          </p:cNvSpPr>
          <p:nvPr/>
        </p:nvSpPr>
        <p:spPr bwMode="auto">
          <a:xfrm>
            <a:off x="1941513" y="2771775"/>
            <a:ext cx="0" cy="304800"/>
          </a:xfrm>
          <a:prstGeom prst="line">
            <a:avLst/>
          </a:prstGeom>
          <a:noFill/>
          <a:ln w="9525">
            <a:solidFill>
              <a:schemeClr val="tx1"/>
            </a:solidFill>
            <a:round/>
            <a:headEnd/>
            <a:tailEnd type="triangle" w="med" len="med"/>
          </a:ln>
        </p:spPr>
        <p:txBody>
          <a:bodyPr/>
          <a:lstStyle/>
          <a:p>
            <a:endParaRPr lang="en-US"/>
          </a:p>
        </p:txBody>
      </p:sp>
      <p:sp>
        <p:nvSpPr>
          <p:cNvPr id="49173" name="Line 22"/>
          <p:cNvSpPr>
            <a:spLocks noChangeShapeType="1"/>
          </p:cNvSpPr>
          <p:nvPr/>
        </p:nvSpPr>
        <p:spPr bwMode="auto">
          <a:xfrm flipH="1">
            <a:off x="1331913" y="2771775"/>
            <a:ext cx="609600" cy="0"/>
          </a:xfrm>
          <a:prstGeom prst="line">
            <a:avLst/>
          </a:prstGeom>
          <a:noFill/>
          <a:ln w="9525">
            <a:solidFill>
              <a:schemeClr val="tx1"/>
            </a:solidFill>
            <a:round/>
            <a:headEnd/>
            <a:tailEnd/>
          </a:ln>
        </p:spPr>
        <p:txBody>
          <a:bodyPr/>
          <a:lstStyle/>
          <a:p>
            <a:endParaRPr lang="en-US"/>
          </a:p>
        </p:txBody>
      </p:sp>
      <p:sp>
        <p:nvSpPr>
          <p:cNvPr id="49174" name="Text Box 23"/>
          <p:cNvSpPr txBox="1">
            <a:spLocks noChangeArrowheads="1"/>
          </p:cNvSpPr>
          <p:nvPr/>
        </p:nvSpPr>
        <p:spPr bwMode="auto">
          <a:xfrm>
            <a:off x="1941513" y="5667375"/>
            <a:ext cx="420687"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9175" name="AutoShape 24"/>
          <p:cNvSpPr>
            <a:spLocks noChangeArrowheads="1"/>
          </p:cNvSpPr>
          <p:nvPr/>
        </p:nvSpPr>
        <p:spPr bwMode="auto">
          <a:xfrm>
            <a:off x="5065713" y="20097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D1.0</a:t>
            </a:r>
          </a:p>
        </p:txBody>
      </p:sp>
      <p:sp>
        <p:nvSpPr>
          <p:cNvPr id="49176" name="Line 25"/>
          <p:cNvSpPr>
            <a:spLocks noChangeShapeType="1"/>
          </p:cNvSpPr>
          <p:nvPr/>
        </p:nvSpPr>
        <p:spPr bwMode="auto">
          <a:xfrm>
            <a:off x="5599113" y="3990975"/>
            <a:ext cx="0" cy="381000"/>
          </a:xfrm>
          <a:prstGeom prst="line">
            <a:avLst/>
          </a:prstGeom>
          <a:noFill/>
          <a:ln w="9525">
            <a:solidFill>
              <a:schemeClr val="tx1"/>
            </a:solidFill>
            <a:round/>
            <a:headEnd/>
            <a:tailEnd type="triangle" w="med" len="med"/>
          </a:ln>
        </p:spPr>
        <p:txBody>
          <a:bodyPr/>
          <a:lstStyle/>
          <a:p>
            <a:endParaRPr lang="en-US"/>
          </a:p>
        </p:txBody>
      </p:sp>
      <p:sp>
        <p:nvSpPr>
          <p:cNvPr id="49177" name="Line 26"/>
          <p:cNvSpPr>
            <a:spLocks noChangeShapeType="1"/>
          </p:cNvSpPr>
          <p:nvPr/>
        </p:nvSpPr>
        <p:spPr bwMode="auto">
          <a:xfrm>
            <a:off x="5599113" y="4905375"/>
            <a:ext cx="0" cy="381000"/>
          </a:xfrm>
          <a:prstGeom prst="line">
            <a:avLst/>
          </a:prstGeom>
          <a:noFill/>
          <a:ln w="9525">
            <a:solidFill>
              <a:schemeClr val="tx1"/>
            </a:solidFill>
            <a:round/>
            <a:headEnd/>
            <a:tailEnd type="triangle" w="med" len="med"/>
          </a:ln>
        </p:spPr>
        <p:txBody>
          <a:bodyPr/>
          <a:lstStyle/>
          <a:p>
            <a:endParaRPr lang="en-US"/>
          </a:p>
        </p:txBody>
      </p:sp>
      <p:sp>
        <p:nvSpPr>
          <p:cNvPr id="49178" name="AutoShape 27"/>
          <p:cNvSpPr>
            <a:spLocks noChangeArrowheads="1"/>
          </p:cNvSpPr>
          <p:nvPr/>
        </p:nvSpPr>
        <p:spPr bwMode="auto">
          <a:xfrm>
            <a:off x="50657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D1.(n+1)</a:t>
            </a:r>
          </a:p>
        </p:txBody>
      </p:sp>
      <p:sp>
        <p:nvSpPr>
          <p:cNvPr id="49179" name="Text Box 28"/>
          <p:cNvSpPr txBox="1">
            <a:spLocks noChangeArrowheads="1"/>
          </p:cNvSpPr>
          <p:nvPr/>
        </p:nvSpPr>
        <p:spPr bwMode="auto">
          <a:xfrm>
            <a:off x="4608513" y="5438775"/>
            <a:ext cx="420687"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9180" name="Line 29"/>
          <p:cNvSpPr>
            <a:spLocks noChangeShapeType="1"/>
          </p:cNvSpPr>
          <p:nvPr/>
        </p:nvSpPr>
        <p:spPr bwMode="auto">
          <a:xfrm flipV="1">
            <a:off x="4532313" y="2847975"/>
            <a:ext cx="0" cy="2895600"/>
          </a:xfrm>
          <a:prstGeom prst="line">
            <a:avLst/>
          </a:prstGeom>
          <a:noFill/>
          <a:ln w="9525">
            <a:solidFill>
              <a:schemeClr val="tx1"/>
            </a:solidFill>
            <a:round/>
            <a:headEnd/>
            <a:tailEnd/>
          </a:ln>
        </p:spPr>
        <p:txBody>
          <a:bodyPr/>
          <a:lstStyle/>
          <a:p>
            <a:endParaRPr lang="en-US"/>
          </a:p>
        </p:txBody>
      </p:sp>
      <p:sp>
        <p:nvSpPr>
          <p:cNvPr id="49181" name="Line 30"/>
          <p:cNvSpPr>
            <a:spLocks noChangeShapeType="1"/>
          </p:cNvSpPr>
          <p:nvPr/>
        </p:nvSpPr>
        <p:spPr bwMode="auto">
          <a:xfrm>
            <a:off x="5218113" y="2847975"/>
            <a:ext cx="0" cy="304800"/>
          </a:xfrm>
          <a:prstGeom prst="line">
            <a:avLst/>
          </a:prstGeom>
          <a:noFill/>
          <a:ln w="9525">
            <a:solidFill>
              <a:schemeClr val="tx1"/>
            </a:solidFill>
            <a:round/>
            <a:headEnd/>
            <a:tailEnd type="triangle" w="med" len="med"/>
          </a:ln>
        </p:spPr>
        <p:txBody>
          <a:bodyPr/>
          <a:lstStyle/>
          <a:p>
            <a:endParaRPr lang="en-US"/>
          </a:p>
        </p:txBody>
      </p:sp>
      <p:sp>
        <p:nvSpPr>
          <p:cNvPr id="49182" name="Line 31"/>
          <p:cNvSpPr>
            <a:spLocks noChangeShapeType="1"/>
          </p:cNvSpPr>
          <p:nvPr/>
        </p:nvSpPr>
        <p:spPr bwMode="auto">
          <a:xfrm flipH="1">
            <a:off x="4532313" y="2847975"/>
            <a:ext cx="685800" cy="0"/>
          </a:xfrm>
          <a:prstGeom prst="line">
            <a:avLst/>
          </a:prstGeom>
          <a:noFill/>
          <a:ln w="9525">
            <a:solidFill>
              <a:schemeClr val="tx1"/>
            </a:solidFill>
            <a:round/>
            <a:headEnd/>
            <a:tailEnd/>
          </a:ln>
        </p:spPr>
        <p:txBody>
          <a:bodyPr/>
          <a:lstStyle/>
          <a:p>
            <a:endParaRPr lang="en-US"/>
          </a:p>
        </p:txBody>
      </p:sp>
      <p:sp>
        <p:nvSpPr>
          <p:cNvPr id="49183" name="Line 32"/>
          <p:cNvSpPr>
            <a:spLocks noChangeShapeType="1"/>
          </p:cNvSpPr>
          <p:nvPr/>
        </p:nvSpPr>
        <p:spPr bwMode="auto">
          <a:xfrm flipH="1">
            <a:off x="4532313" y="5743575"/>
            <a:ext cx="457200" cy="0"/>
          </a:xfrm>
          <a:prstGeom prst="line">
            <a:avLst/>
          </a:prstGeom>
          <a:noFill/>
          <a:ln w="9525">
            <a:solidFill>
              <a:schemeClr val="tx1"/>
            </a:solidFill>
            <a:round/>
            <a:headEnd/>
            <a:tailEnd/>
          </a:ln>
        </p:spPr>
        <p:txBody>
          <a:bodyPr/>
          <a:lstStyle/>
          <a:p>
            <a:endParaRPr lang="en-US"/>
          </a:p>
        </p:txBody>
      </p:sp>
      <p:sp>
        <p:nvSpPr>
          <p:cNvPr id="49184" name="Line 33"/>
          <p:cNvSpPr>
            <a:spLocks noChangeShapeType="1"/>
          </p:cNvSpPr>
          <p:nvPr/>
        </p:nvSpPr>
        <p:spPr bwMode="auto">
          <a:xfrm>
            <a:off x="6742113" y="3609975"/>
            <a:ext cx="381000" cy="0"/>
          </a:xfrm>
          <a:prstGeom prst="line">
            <a:avLst/>
          </a:prstGeom>
          <a:noFill/>
          <a:ln w="9525">
            <a:solidFill>
              <a:schemeClr val="tx1"/>
            </a:solidFill>
            <a:round/>
            <a:headEnd/>
            <a:tailEnd type="triangle" w="med" len="med"/>
          </a:ln>
        </p:spPr>
        <p:txBody>
          <a:bodyPr/>
          <a:lstStyle/>
          <a:p>
            <a:endParaRPr lang="en-US"/>
          </a:p>
        </p:txBody>
      </p:sp>
      <p:sp>
        <p:nvSpPr>
          <p:cNvPr id="49185" name="Line 34"/>
          <p:cNvSpPr>
            <a:spLocks noChangeShapeType="1"/>
          </p:cNvSpPr>
          <p:nvPr/>
        </p:nvSpPr>
        <p:spPr bwMode="auto">
          <a:xfrm flipV="1">
            <a:off x="6742113" y="3609975"/>
            <a:ext cx="0" cy="2133600"/>
          </a:xfrm>
          <a:prstGeom prst="line">
            <a:avLst/>
          </a:prstGeom>
          <a:noFill/>
          <a:ln w="9525">
            <a:solidFill>
              <a:schemeClr val="tx1"/>
            </a:solidFill>
            <a:round/>
            <a:headEnd/>
            <a:tailEnd/>
          </a:ln>
        </p:spPr>
        <p:txBody>
          <a:bodyPr/>
          <a:lstStyle/>
          <a:p>
            <a:endParaRPr lang="en-US"/>
          </a:p>
        </p:txBody>
      </p:sp>
      <p:sp>
        <p:nvSpPr>
          <p:cNvPr id="49186" name="Line 35"/>
          <p:cNvSpPr>
            <a:spLocks noChangeShapeType="1"/>
          </p:cNvSpPr>
          <p:nvPr/>
        </p:nvSpPr>
        <p:spPr bwMode="auto">
          <a:xfrm>
            <a:off x="5980113" y="2847975"/>
            <a:ext cx="0" cy="304800"/>
          </a:xfrm>
          <a:prstGeom prst="line">
            <a:avLst/>
          </a:prstGeom>
          <a:noFill/>
          <a:ln w="9525">
            <a:solidFill>
              <a:schemeClr val="tx1"/>
            </a:solidFill>
            <a:round/>
            <a:headEnd/>
            <a:tailEnd type="triangle" w="med" len="med"/>
          </a:ln>
        </p:spPr>
        <p:txBody>
          <a:bodyPr/>
          <a:lstStyle/>
          <a:p>
            <a:endParaRPr lang="en-US"/>
          </a:p>
        </p:txBody>
      </p:sp>
      <p:sp>
        <p:nvSpPr>
          <p:cNvPr id="49187" name="Line 36"/>
          <p:cNvSpPr>
            <a:spLocks noChangeShapeType="1"/>
          </p:cNvSpPr>
          <p:nvPr/>
        </p:nvSpPr>
        <p:spPr bwMode="auto">
          <a:xfrm flipH="1">
            <a:off x="5980113" y="2847975"/>
            <a:ext cx="1752600" cy="0"/>
          </a:xfrm>
          <a:prstGeom prst="line">
            <a:avLst/>
          </a:prstGeom>
          <a:noFill/>
          <a:ln w="9525">
            <a:solidFill>
              <a:schemeClr val="tx1"/>
            </a:solidFill>
            <a:round/>
            <a:headEnd/>
            <a:tailEnd/>
          </a:ln>
        </p:spPr>
        <p:txBody>
          <a:bodyPr/>
          <a:lstStyle/>
          <a:p>
            <a:endParaRPr lang="en-US"/>
          </a:p>
        </p:txBody>
      </p:sp>
      <p:sp>
        <p:nvSpPr>
          <p:cNvPr id="49188" name="Text Box 37"/>
          <p:cNvSpPr txBox="1">
            <a:spLocks noChangeArrowheads="1"/>
          </p:cNvSpPr>
          <p:nvPr/>
        </p:nvSpPr>
        <p:spPr bwMode="auto">
          <a:xfrm>
            <a:off x="7693025" y="2847975"/>
            <a:ext cx="420688"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49189" name="Line 38"/>
          <p:cNvSpPr>
            <a:spLocks noChangeShapeType="1"/>
          </p:cNvSpPr>
          <p:nvPr/>
        </p:nvSpPr>
        <p:spPr bwMode="auto">
          <a:xfrm flipV="1">
            <a:off x="7732713" y="2847975"/>
            <a:ext cx="0" cy="381000"/>
          </a:xfrm>
          <a:prstGeom prst="line">
            <a:avLst/>
          </a:prstGeom>
          <a:noFill/>
          <a:ln w="9525">
            <a:solidFill>
              <a:schemeClr val="tx1"/>
            </a:solidFill>
            <a:round/>
            <a:headEnd/>
            <a:tailEnd/>
          </a:ln>
        </p:spPr>
        <p:txBody>
          <a:bodyPr/>
          <a:lstStyle/>
          <a:p>
            <a:endParaRPr lang="en-US"/>
          </a:p>
        </p:txBody>
      </p:sp>
      <p:sp>
        <p:nvSpPr>
          <p:cNvPr id="49190" name="Line 39"/>
          <p:cNvSpPr>
            <a:spLocks noChangeShapeType="1"/>
          </p:cNvSpPr>
          <p:nvPr/>
        </p:nvSpPr>
        <p:spPr bwMode="auto">
          <a:xfrm>
            <a:off x="7732713" y="3990975"/>
            <a:ext cx="0" cy="381000"/>
          </a:xfrm>
          <a:prstGeom prst="line">
            <a:avLst/>
          </a:prstGeom>
          <a:noFill/>
          <a:ln w="9525">
            <a:solidFill>
              <a:schemeClr val="tx1"/>
            </a:solidFill>
            <a:round/>
            <a:headEnd/>
            <a:tailEnd type="triangle" w="med" len="med"/>
          </a:ln>
        </p:spPr>
        <p:txBody>
          <a:bodyPr/>
          <a:lstStyle/>
          <a:p>
            <a:endParaRPr lang="en-US"/>
          </a:p>
        </p:txBody>
      </p:sp>
      <p:sp>
        <p:nvSpPr>
          <p:cNvPr id="49191" name="Text Box 40"/>
          <p:cNvSpPr txBox="1">
            <a:spLocks noChangeArrowheads="1"/>
          </p:cNvSpPr>
          <p:nvPr/>
        </p:nvSpPr>
        <p:spPr bwMode="auto">
          <a:xfrm>
            <a:off x="7732713" y="4067175"/>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49192" name="AutoShape 41"/>
          <p:cNvSpPr>
            <a:spLocks noChangeArrowheads="1"/>
          </p:cNvSpPr>
          <p:nvPr/>
        </p:nvSpPr>
        <p:spPr bwMode="auto">
          <a:xfrm>
            <a:off x="7580313" y="53625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400" b="1">
                <a:latin typeface="Perpetua"/>
              </a:rPr>
              <a:t>A</a:t>
            </a:r>
          </a:p>
        </p:txBody>
      </p:sp>
      <p:sp>
        <p:nvSpPr>
          <p:cNvPr id="49193" name="Line 42"/>
          <p:cNvSpPr>
            <a:spLocks noChangeShapeType="1"/>
          </p:cNvSpPr>
          <p:nvPr/>
        </p:nvSpPr>
        <p:spPr bwMode="auto">
          <a:xfrm>
            <a:off x="7732713" y="4905375"/>
            <a:ext cx="0" cy="457200"/>
          </a:xfrm>
          <a:prstGeom prst="line">
            <a:avLst/>
          </a:prstGeom>
          <a:noFill/>
          <a:ln w="9525">
            <a:solidFill>
              <a:schemeClr val="tx1"/>
            </a:solidFill>
            <a:round/>
            <a:headEnd/>
            <a:tailEnd type="triangle" w="med" len="med"/>
          </a:ln>
        </p:spPr>
        <p:txBody>
          <a:bodyPr/>
          <a:lstStyle/>
          <a:p>
            <a:endParaRPr lang="en-US"/>
          </a:p>
        </p:txBody>
      </p:sp>
      <p:sp>
        <p:nvSpPr>
          <p:cNvPr id="49194" name="AutoShape 43"/>
          <p:cNvSpPr>
            <a:spLocks noChangeArrowheads="1"/>
          </p:cNvSpPr>
          <p:nvPr/>
        </p:nvSpPr>
        <p:spPr bwMode="auto">
          <a:xfrm>
            <a:off x="71993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D2.0</a:t>
            </a:r>
          </a:p>
        </p:txBody>
      </p:sp>
      <p:sp>
        <p:nvSpPr>
          <p:cNvPr id="49195" name="Rectangle 44"/>
          <p:cNvSpPr>
            <a:spLocks noGrp="1" noChangeArrowheads="1"/>
          </p:cNvSpPr>
          <p:nvPr>
            <p:ph type="title" idx="4294967295"/>
          </p:nvPr>
        </p:nvSpPr>
        <p:spPr/>
        <p:txBody>
          <a:bodyPr/>
          <a:lstStyle/>
          <a:p>
            <a:pPr eaLnBrk="1" hangingPunct="1"/>
            <a:r>
              <a:rPr lang="en-US" sz="2800" smtClean="0"/>
              <a:t>Overview of IEEE 802.3 Standards Process (2/5) – </a:t>
            </a:r>
            <a:br>
              <a:rPr lang="en-US" sz="2800" smtClean="0"/>
            </a:br>
            <a:r>
              <a:rPr lang="en-US" sz="2800" smtClean="0"/>
              <a:t>Task Force Comment Phase</a:t>
            </a:r>
          </a:p>
        </p:txBody>
      </p:sp>
      <p:sp>
        <p:nvSpPr>
          <p:cNvPr id="49196" name="AutoShape 45"/>
          <p:cNvSpPr>
            <a:spLocks noChangeArrowheads="1"/>
          </p:cNvSpPr>
          <p:nvPr/>
        </p:nvSpPr>
        <p:spPr bwMode="auto">
          <a:xfrm>
            <a:off x="7123113" y="31527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To</a:t>
            </a:r>
          </a:p>
          <a:p>
            <a:pPr algn="ctr"/>
            <a:r>
              <a:rPr lang="en-US" sz="1400" b="1">
                <a:latin typeface="Perpetua"/>
              </a:rPr>
              <a:t>802.3 WG</a:t>
            </a:r>
          </a:p>
          <a:p>
            <a:pPr algn="ctr"/>
            <a:r>
              <a:rPr lang="en-US" sz="1400" b="1">
                <a:latin typeface="Perpetua"/>
              </a:rPr>
              <a:t>Ballot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Line 18"/>
          <p:cNvSpPr>
            <a:spLocks noChangeShapeType="1"/>
          </p:cNvSpPr>
          <p:nvPr/>
        </p:nvSpPr>
        <p:spPr bwMode="auto">
          <a:xfrm>
            <a:off x="3048000" y="1362075"/>
            <a:ext cx="0" cy="414338"/>
          </a:xfrm>
          <a:prstGeom prst="line">
            <a:avLst/>
          </a:prstGeom>
          <a:noFill/>
          <a:ln w="9525">
            <a:solidFill>
              <a:schemeClr val="tx1"/>
            </a:solidFill>
            <a:round/>
            <a:headEnd/>
            <a:tailEnd type="triangle" w="med" len="med"/>
          </a:ln>
        </p:spPr>
        <p:txBody>
          <a:bodyPr/>
          <a:lstStyle/>
          <a:p>
            <a:endParaRPr lang="en-US"/>
          </a:p>
        </p:txBody>
      </p:sp>
      <p:sp>
        <p:nvSpPr>
          <p:cNvPr id="50178" name="Line 2"/>
          <p:cNvSpPr>
            <a:spLocks noChangeShapeType="1"/>
          </p:cNvSpPr>
          <p:nvPr/>
        </p:nvSpPr>
        <p:spPr bwMode="auto">
          <a:xfrm>
            <a:off x="7086600" y="3757613"/>
            <a:ext cx="533400" cy="3175"/>
          </a:xfrm>
          <a:prstGeom prst="line">
            <a:avLst/>
          </a:prstGeom>
          <a:noFill/>
          <a:ln w="9525">
            <a:solidFill>
              <a:schemeClr val="tx1"/>
            </a:solidFill>
            <a:round/>
            <a:headEnd/>
            <a:tailEnd type="triangle" w="med" len="med"/>
          </a:ln>
        </p:spPr>
        <p:txBody>
          <a:bodyPr/>
          <a:lstStyle/>
          <a:p>
            <a:endParaRPr lang="en-US"/>
          </a:p>
        </p:txBody>
      </p:sp>
      <p:sp>
        <p:nvSpPr>
          <p:cNvPr id="50179" name="AutoShape 3"/>
          <p:cNvSpPr>
            <a:spLocks noChangeArrowheads="1"/>
          </p:cNvSpPr>
          <p:nvPr/>
        </p:nvSpPr>
        <p:spPr bwMode="auto">
          <a:xfrm>
            <a:off x="2438400" y="17764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802.3 WG </a:t>
            </a:r>
          </a:p>
          <a:p>
            <a:pPr algn="ctr"/>
            <a:r>
              <a:rPr lang="en-US" sz="1200" b="1">
                <a:latin typeface="Perpetua"/>
              </a:rPr>
              <a:t>BALLOT</a:t>
            </a:r>
          </a:p>
        </p:txBody>
      </p:sp>
      <p:sp>
        <p:nvSpPr>
          <p:cNvPr id="50180" name="Text Box 4"/>
          <p:cNvSpPr txBox="1">
            <a:spLocks noChangeArrowheads="1"/>
          </p:cNvSpPr>
          <p:nvPr/>
        </p:nvSpPr>
        <p:spPr bwMode="auto">
          <a:xfrm>
            <a:off x="3733800" y="5434013"/>
            <a:ext cx="454025" cy="274637"/>
          </a:xfrm>
          <a:prstGeom prst="rect">
            <a:avLst/>
          </a:prstGeom>
          <a:noFill/>
          <a:ln w="9525">
            <a:noFill/>
            <a:miter lim="800000"/>
            <a:headEnd/>
            <a:tailEnd/>
          </a:ln>
        </p:spPr>
        <p:txBody>
          <a:bodyPr wrap="none">
            <a:spAutoFit/>
          </a:bodyPr>
          <a:lstStyle/>
          <a:p>
            <a:r>
              <a:rPr lang="en-US" sz="1200" b="1">
                <a:latin typeface="Perpetua"/>
              </a:rPr>
              <a:t>Yes</a:t>
            </a:r>
          </a:p>
        </p:txBody>
      </p:sp>
      <p:sp>
        <p:nvSpPr>
          <p:cNvPr id="50181" name="Text Box 5"/>
          <p:cNvSpPr txBox="1">
            <a:spLocks noChangeArrowheads="1"/>
          </p:cNvSpPr>
          <p:nvPr/>
        </p:nvSpPr>
        <p:spPr bwMode="auto">
          <a:xfrm>
            <a:off x="6477000" y="2941638"/>
            <a:ext cx="454025" cy="274637"/>
          </a:xfrm>
          <a:prstGeom prst="rect">
            <a:avLst/>
          </a:prstGeom>
          <a:noFill/>
          <a:ln w="9525">
            <a:noFill/>
            <a:miter lim="800000"/>
            <a:headEnd/>
            <a:tailEnd/>
          </a:ln>
        </p:spPr>
        <p:txBody>
          <a:bodyPr wrap="none">
            <a:spAutoFit/>
          </a:bodyPr>
          <a:lstStyle/>
          <a:p>
            <a:r>
              <a:rPr lang="en-US" sz="1200" b="1">
                <a:latin typeface="Perpetua"/>
              </a:rPr>
              <a:t>Yes</a:t>
            </a:r>
          </a:p>
        </p:txBody>
      </p:sp>
      <p:sp>
        <p:nvSpPr>
          <p:cNvPr id="50182" name="Line 6"/>
          <p:cNvSpPr>
            <a:spLocks noChangeShapeType="1"/>
          </p:cNvSpPr>
          <p:nvPr/>
        </p:nvSpPr>
        <p:spPr bwMode="auto">
          <a:xfrm>
            <a:off x="6477000" y="1395413"/>
            <a:ext cx="0" cy="304800"/>
          </a:xfrm>
          <a:prstGeom prst="line">
            <a:avLst/>
          </a:prstGeom>
          <a:noFill/>
          <a:ln w="9525">
            <a:solidFill>
              <a:schemeClr val="tx1"/>
            </a:solidFill>
            <a:round/>
            <a:headEnd/>
            <a:tailEnd type="triangle" w="med" len="med"/>
          </a:ln>
        </p:spPr>
        <p:txBody>
          <a:bodyPr/>
          <a:lstStyle/>
          <a:p>
            <a:endParaRPr lang="en-US"/>
          </a:p>
        </p:txBody>
      </p:sp>
      <p:sp>
        <p:nvSpPr>
          <p:cNvPr id="50183" name="Line 7"/>
          <p:cNvSpPr>
            <a:spLocks noChangeShapeType="1"/>
          </p:cNvSpPr>
          <p:nvPr/>
        </p:nvSpPr>
        <p:spPr bwMode="auto">
          <a:xfrm>
            <a:off x="6477000" y="5084763"/>
            <a:ext cx="0" cy="304800"/>
          </a:xfrm>
          <a:prstGeom prst="line">
            <a:avLst/>
          </a:prstGeom>
          <a:noFill/>
          <a:ln w="9525">
            <a:solidFill>
              <a:schemeClr val="tx1"/>
            </a:solidFill>
            <a:round/>
            <a:headEnd/>
            <a:tailEnd type="triangle" w="med" len="med"/>
          </a:ln>
        </p:spPr>
        <p:txBody>
          <a:bodyPr/>
          <a:lstStyle/>
          <a:p>
            <a:endParaRPr lang="en-US"/>
          </a:p>
        </p:txBody>
      </p:sp>
      <p:sp>
        <p:nvSpPr>
          <p:cNvPr id="50184" name="Line 8"/>
          <p:cNvSpPr>
            <a:spLocks noChangeShapeType="1"/>
          </p:cNvSpPr>
          <p:nvPr/>
        </p:nvSpPr>
        <p:spPr bwMode="auto">
          <a:xfrm>
            <a:off x="3657600" y="5738813"/>
            <a:ext cx="990600" cy="0"/>
          </a:xfrm>
          <a:prstGeom prst="line">
            <a:avLst/>
          </a:prstGeom>
          <a:noFill/>
          <a:ln w="9525">
            <a:solidFill>
              <a:schemeClr val="tx1"/>
            </a:solidFill>
            <a:round/>
            <a:headEnd/>
            <a:tailEnd/>
          </a:ln>
        </p:spPr>
        <p:txBody>
          <a:bodyPr/>
          <a:lstStyle/>
          <a:p>
            <a:endParaRPr lang="en-US"/>
          </a:p>
        </p:txBody>
      </p:sp>
      <p:sp>
        <p:nvSpPr>
          <p:cNvPr id="50185" name="Line 9"/>
          <p:cNvSpPr>
            <a:spLocks noChangeShapeType="1"/>
          </p:cNvSpPr>
          <p:nvPr/>
        </p:nvSpPr>
        <p:spPr bwMode="auto">
          <a:xfrm flipV="1">
            <a:off x="4648200" y="1395413"/>
            <a:ext cx="0" cy="4343400"/>
          </a:xfrm>
          <a:prstGeom prst="line">
            <a:avLst/>
          </a:prstGeom>
          <a:noFill/>
          <a:ln w="9525">
            <a:solidFill>
              <a:schemeClr val="tx1"/>
            </a:solidFill>
            <a:round/>
            <a:headEnd/>
            <a:tailEnd/>
          </a:ln>
        </p:spPr>
        <p:txBody>
          <a:bodyPr/>
          <a:lstStyle/>
          <a:p>
            <a:endParaRPr lang="en-US"/>
          </a:p>
        </p:txBody>
      </p:sp>
      <p:sp>
        <p:nvSpPr>
          <p:cNvPr id="50186" name="Line 10"/>
          <p:cNvSpPr>
            <a:spLocks noChangeShapeType="1"/>
          </p:cNvSpPr>
          <p:nvPr/>
        </p:nvSpPr>
        <p:spPr bwMode="auto">
          <a:xfrm>
            <a:off x="4648200" y="1395413"/>
            <a:ext cx="1828800" cy="0"/>
          </a:xfrm>
          <a:prstGeom prst="line">
            <a:avLst/>
          </a:prstGeom>
          <a:noFill/>
          <a:ln w="9525">
            <a:solidFill>
              <a:schemeClr val="tx1"/>
            </a:solidFill>
            <a:round/>
            <a:headEnd/>
            <a:tailEnd/>
          </a:ln>
        </p:spPr>
        <p:txBody>
          <a:bodyPr/>
          <a:lstStyle/>
          <a:p>
            <a:endParaRPr lang="en-US"/>
          </a:p>
        </p:txBody>
      </p:sp>
      <p:sp>
        <p:nvSpPr>
          <p:cNvPr id="50187" name="Text Box 11"/>
          <p:cNvSpPr txBox="1">
            <a:spLocks noChangeArrowheads="1"/>
          </p:cNvSpPr>
          <p:nvPr/>
        </p:nvSpPr>
        <p:spPr bwMode="auto">
          <a:xfrm>
            <a:off x="3048000" y="6218238"/>
            <a:ext cx="387350" cy="274637"/>
          </a:xfrm>
          <a:prstGeom prst="rect">
            <a:avLst/>
          </a:prstGeom>
          <a:noFill/>
          <a:ln w="9525">
            <a:noFill/>
            <a:miter lim="800000"/>
            <a:headEnd/>
            <a:tailEnd/>
          </a:ln>
        </p:spPr>
        <p:txBody>
          <a:bodyPr wrap="none">
            <a:spAutoFit/>
          </a:bodyPr>
          <a:lstStyle/>
          <a:p>
            <a:r>
              <a:rPr lang="en-US" sz="1200" b="1">
                <a:latin typeface="Perpetua"/>
              </a:rPr>
              <a:t>No</a:t>
            </a:r>
          </a:p>
        </p:txBody>
      </p:sp>
      <p:sp>
        <p:nvSpPr>
          <p:cNvPr id="50188" name="AutoShape 12"/>
          <p:cNvSpPr>
            <a:spLocks noChangeArrowheads="1"/>
          </p:cNvSpPr>
          <p:nvPr/>
        </p:nvSpPr>
        <p:spPr bwMode="auto">
          <a:xfrm>
            <a:off x="5943600" y="45958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D3.0</a:t>
            </a:r>
          </a:p>
        </p:txBody>
      </p:sp>
      <p:sp>
        <p:nvSpPr>
          <p:cNvPr id="50189" name="Line 13"/>
          <p:cNvSpPr>
            <a:spLocks noChangeShapeType="1"/>
          </p:cNvSpPr>
          <p:nvPr/>
        </p:nvSpPr>
        <p:spPr bwMode="auto">
          <a:xfrm>
            <a:off x="6477000" y="2919413"/>
            <a:ext cx="0" cy="228600"/>
          </a:xfrm>
          <a:prstGeom prst="line">
            <a:avLst/>
          </a:prstGeom>
          <a:noFill/>
          <a:ln w="9525">
            <a:solidFill>
              <a:schemeClr val="tx1"/>
            </a:solidFill>
            <a:round/>
            <a:headEnd/>
            <a:tailEnd type="triangle" w="med" len="med"/>
          </a:ln>
        </p:spPr>
        <p:txBody>
          <a:bodyPr/>
          <a:lstStyle/>
          <a:p>
            <a:endParaRPr lang="en-US"/>
          </a:p>
        </p:txBody>
      </p:sp>
      <p:sp>
        <p:nvSpPr>
          <p:cNvPr id="50190" name="Line 14"/>
          <p:cNvSpPr>
            <a:spLocks noChangeShapeType="1"/>
          </p:cNvSpPr>
          <p:nvPr/>
        </p:nvSpPr>
        <p:spPr bwMode="auto">
          <a:xfrm>
            <a:off x="7086600" y="2309813"/>
            <a:ext cx="533400" cy="3175"/>
          </a:xfrm>
          <a:prstGeom prst="line">
            <a:avLst/>
          </a:prstGeom>
          <a:noFill/>
          <a:ln w="9525">
            <a:solidFill>
              <a:schemeClr val="tx1"/>
            </a:solidFill>
            <a:round/>
            <a:headEnd/>
            <a:tailEnd type="triangle" w="med" len="med"/>
          </a:ln>
        </p:spPr>
        <p:txBody>
          <a:bodyPr/>
          <a:lstStyle/>
          <a:p>
            <a:endParaRPr lang="en-US"/>
          </a:p>
        </p:txBody>
      </p:sp>
      <p:sp>
        <p:nvSpPr>
          <p:cNvPr id="50191" name="Text Box 15"/>
          <p:cNvSpPr txBox="1">
            <a:spLocks noChangeArrowheads="1"/>
          </p:cNvSpPr>
          <p:nvPr/>
        </p:nvSpPr>
        <p:spPr bwMode="auto">
          <a:xfrm>
            <a:off x="7199313" y="2030413"/>
            <a:ext cx="387350" cy="274637"/>
          </a:xfrm>
          <a:prstGeom prst="rect">
            <a:avLst/>
          </a:prstGeom>
          <a:noFill/>
          <a:ln w="9525">
            <a:noFill/>
            <a:miter lim="800000"/>
            <a:headEnd/>
            <a:tailEnd/>
          </a:ln>
        </p:spPr>
        <p:txBody>
          <a:bodyPr wrap="none">
            <a:spAutoFit/>
          </a:bodyPr>
          <a:lstStyle/>
          <a:p>
            <a:r>
              <a:rPr lang="en-US" sz="1200" b="1">
                <a:latin typeface="Perpetua"/>
              </a:rPr>
              <a:t>No</a:t>
            </a:r>
          </a:p>
        </p:txBody>
      </p:sp>
      <p:sp>
        <p:nvSpPr>
          <p:cNvPr id="50192" name="AutoShape 16"/>
          <p:cNvSpPr>
            <a:spLocks noChangeArrowheads="1"/>
          </p:cNvSpPr>
          <p:nvPr/>
        </p:nvSpPr>
        <p:spPr bwMode="auto">
          <a:xfrm>
            <a:off x="7620000" y="36052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50193" name="AutoShape 17"/>
          <p:cNvSpPr>
            <a:spLocks noChangeArrowheads="1"/>
          </p:cNvSpPr>
          <p:nvPr/>
        </p:nvSpPr>
        <p:spPr bwMode="auto">
          <a:xfrm>
            <a:off x="2895600" y="1301750"/>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A</a:t>
            </a:r>
          </a:p>
        </p:txBody>
      </p:sp>
      <p:sp>
        <p:nvSpPr>
          <p:cNvPr id="50194" name="Line 19"/>
          <p:cNvSpPr>
            <a:spLocks noChangeShapeType="1"/>
          </p:cNvSpPr>
          <p:nvPr/>
        </p:nvSpPr>
        <p:spPr bwMode="auto">
          <a:xfrm>
            <a:off x="3048000" y="2157413"/>
            <a:ext cx="0" cy="228600"/>
          </a:xfrm>
          <a:prstGeom prst="line">
            <a:avLst/>
          </a:prstGeom>
          <a:noFill/>
          <a:ln w="9525">
            <a:solidFill>
              <a:schemeClr val="tx1"/>
            </a:solidFill>
            <a:round/>
            <a:headEnd/>
            <a:tailEnd type="triangle" w="med" len="med"/>
          </a:ln>
        </p:spPr>
        <p:txBody>
          <a:bodyPr/>
          <a:lstStyle/>
          <a:p>
            <a:endParaRPr lang="en-US"/>
          </a:p>
        </p:txBody>
      </p:sp>
      <p:sp>
        <p:nvSpPr>
          <p:cNvPr id="50195" name="Line 20"/>
          <p:cNvSpPr>
            <a:spLocks noChangeShapeType="1"/>
          </p:cNvSpPr>
          <p:nvPr/>
        </p:nvSpPr>
        <p:spPr bwMode="auto">
          <a:xfrm>
            <a:off x="3048000" y="4976813"/>
            <a:ext cx="0" cy="304800"/>
          </a:xfrm>
          <a:prstGeom prst="line">
            <a:avLst/>
          </a:prstGeom>
          <a:noFill/>
          <a:ln w="9525">
            <a:solidFill>
              <a:schemeClr val="tx1"/>
            </a:solidFill>
            <a:round/>
            <a:headEnd/>
            <a:tailEnd type="triangle" w="med" len="med"/>
          </a:ln>
        </p:spPr>
        <p:txBody>
          <a:bodyPr/>
          <a:lstStyle/>
          <a:p>
            <a:endParaRPr lang="en-US"/>
          </a:p>
        </p:txBody>
      </p:sp>
      <p:sp>
        <p:nvSpPr>
          <p:cNvPr id="50196" name="Line 21"/>
          <p:cNvSpPr>
            <a:spLocks noChangeShapeType="1"/>
          </p:cNvSpPr>
          <p:nvPr/>
        </p:nvSpPr>
        <p:spPr bwMode="auto">
          <a:xfrm>
            <a:off x="3048000" y="6165850"/>
            <a:ext cx="0" cy="152400"/>
          </a:xfrm>
          <a:prstGeom prst="line">
            <a:avLst/>
          </a:prstGeom>
          <a:noFill/>
          <a:ln w="9525">
            <a:solidFill>
              <a:schemeClr val="tx1"/>
            </a:solidFill>
            <a:round/>
            <a:headEnd/>
            <a:tailEnd/>
          </a:ln>
        </p:spPr>
        <p:txBody>
          <a:bodyPr/>
          <a:lstStyle/>
          <a:p>
            <a:endParaRPr lang="en-US"/>
          </a:p>
        </p:txBody>
      </p:sp>
      <p:sp>
        <p:nvSpPr>
          <p:cNvPr id="50197" name="Text Box 22"/>
          <p:cNvSpPr txBox="1">
            <a:spLocks noChangeArrowheads="1"/>
          </p:cNvSpPr>
          <p:nvPr/>
        </p:nvSpPr>
        <p:spPr bwMode="auto">
          <a:xfrm>
            <a:off x="1752600" y="3148013"/>
            <a:ext cx="454025" cy="274637"/>
          </a:xfrm>
          <a:prstGeom prst="rect">
            <a:avLst/>
          </a:prstGeom>
          <a:noFill/>
          <a:ln w="9525">
            <a:noFill/>
            <a:miter lim="800000"/>
            <a:headEnd/>
            <a:tailEnd/>
          </a:ln>
        </p:spPr>
        <p:txBody>
          <a:bodyPr wrap="none">
            <a:spAutoFit/>
          </a:bodyPr>
          <a:lstStyle/>
          <a:p>
            <a:r>
              <a:rPr lang="en-US" sz="1200" b="1">
                <a:latin typeface="Perpetua"/>
              </a:rPr>
              <a:t>Yes</a:t>
            </a:r>
          </a:p>
        </p:txBody>
      </p:sp>
      <p:sp>
        <p:nvSpPr>
          <p:cNvPr id="50198" name="AutoShape 23"/>
          <p:cNvSpPr>
            <a:spLocks noChangeArrowheads="1"/>
          </p:cNvSpPr>
          <p:nvPr/>
        </p:nvSpPr>
        <p:spPr bwMode="auto">
          <a:xfrm>
            <a:off x="685800" y="21574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D2.(n+1)</a:t>
            </a:r>
          </a:p>
        </p:txBody>
      </p:sp>
      <p:sp>
        <p:nvSpPr>
          <p:cNvPr id="50199" name="Line 24"/>
          <p:cNvSpPr>
            <a:spLocks noChangeShapeType="1"/>
          </p:cNvSpPr>
          <p:nvPr/>
        </p:nvSpPr>
        <p:spPr bwMode="auto">
          <a:xfrm>
            <a:off x="2667000" y="1547813"/>
            <a:ext cx="0" cy="228600"/>
          </a:xfrm>
          <a:prstGeom prst="line">
            <a:avLst/>
          </a:prstGeom>
          <a:noFill/>
          <a:ln w="9525">
            <a:solidFill>
              <a:schemeClr val="tx1"/>
            </a:solidFill>
            <a:round/>
            <a:headEnd/>
            <a:tailEnd type="triangle" w="med" len="med"/>
          </a:ln>
        </p:spPr>
        <p:txBody>
          <a:bodyPr/>
          <a:lstStyle/>
          <a:p>
            <a:endParaRPr lang="en-US"/>
          </a:p>
        </p:txBody>
      </p:sp>
      <p:sp>
        <p:nvSpPr>
          <p:cNvPr id="50200" name="Line 25"/>
          <p:cNvSpPr>
            <a:spLocks noChangeShapeType="1"/>
          </p:cNvSpPr>
          <p:nvPr/>
        </p:nvSpPr>
        <p:spPr bwMode="auto">
          <a:xfrm flipH="1">
            <a:off x="1219200" y="1547813"/>
            <a:ext cx="1447800" cy="0"/>
          </a:xfrm>
          <a:prstGeom prst="line">
            <a:avLst/>
          </a:prstGeom>
          <a:noFill/>
          <a:ln w="9525">
            <a:solidFill>
              <a:schemeClr val="tx1"/>
            </a:solidFill>
            <a:round/>
            <a:headEnd/>
            <a:tailEnd/>
          </a:ln>
        </p:spPr>
        <p:txBody>
          <a:bodyPr/>
          <a:lstStyle/>
          <a:p>
            <a:endParaRPr lang="en-US"/>
          </a:p>
        </p:txBody>
      </p:sp>
      <p:sp>
        <p:nvSpPr>
          <p:cNvPr id="50201" name="Line 26"/>
          <p:cNvSpPr>
            <a:spLocks noChangeShapeType="1"/>
          </p:cNvSpPr>
          <p:nvPr/>
        </p:nvSpPr>
        <p:spPr bwMode="auto">
          <a:xfrm>
            <a:off x="6477000" y="4291013"/>
            <a:ext cx="0" cy="304800"/>
          </a:xfrm>
          <a:prstGeom prst="line">
            <a:avLst/>
          </a:prstGeom>
          <a:noFill/>
          <a:ln w="9525">
            <a:solidFill>
              <a:schemeClr val="tx1"/>
            </a:solidFill>
            <a:round/>
            <a:headEnd/>
            <a:tailEnd type="triangle" w="med" len="med"/>
          </a:ln>
        </p:spPr>
        <p:txBody>
          <a:bodyPr/>
          <a:lstStyle/>
          <a:p>
            <a:endParaRPr lang="en-US"/>
          </a:p>
        </p:txBody>
      </p:sp>
      <p:sp>
        <p:nvSpPr>
          <p:cNvPr id="50202" name="Text Box 27"/>
          <p:cNvSpPr txBox="1">
            <a:spLocks noChangeArrowheads="1"/>
          </p:cNvSpPr>
          <p:nvPr/>
        </p:nvSpPr>
        <p:spPr bwMode="auto">
          <a:xfrm>
            <a:off x="6477000" y="4291013"/>
            <a:ext cx="454025" cy="274637"/>
          </a:xfrm>
          <a:prstGeom prst="rect">
            <a:avLst/>
          </a:prstGeom>
          <a:noFill/>
          <a:ln w="9525">
            <a:noFill/>
            <a:miter lim="800000"/>
            <a:headEnd/>
            <a:tailEnd/>
          </a:ln>
        </p:spPr>
        <p:txBody>
          <a:bodyPr wrap="none">
            <a:spAutoFit/>
          </a:bodyPr>
          <a:lstStyle/>
          <a:p>
            <a:r>
              <a:rPr lang="en-US" sz="1200" b="1">
                <a:latin typeface="Perpetua"/>
              </a:rPr>
              <a:t>Yes</a:t>
            </a:r>
          </a:p>
        </p:txBody>
      </p:sp>
      <p:sp>
        <p:nvSpPr>
          <p:cNvPr id="50203" name="AutoShape 28"/>
          <p:cNvSpPr>
            <a:spLocks noChangeArrowheads="1"/>
          </p:cNvSpPr>
          <p:nvPr/>
        </p:nvSpPr>
        <p:spPr bwMode="auto">
          <a:xfrm>
            <a:off x="6324600" y="538956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50204" name="AutoShape 29"/>
          <p:cNvSpPr>
            <a:spLocks noChangeArrowheads="1"/>
          </p:cNvSpPr>
          <p:nvPr/>
        </p:nvSpPr>
        <p:spPr bwMode="auto">
          <a:xfrm>
            <a:off x="7620000" y="21574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50205" name="Text Box 30"/>
          <p:cNvSpPr txBox="1">
            <a:spLocks noChangeArrowheads="1"/>
          </p:cNvSpPr>
          <p:nvPr/>
        </p:nvSpPr>
        <p:spPr bwMode="auto">
          <a:xfrm>
            <a:off x="7162800" y="3452813"/>
            <a:ext cx="387350" cy="274637"/>
          </a:xfrm>
          <a:prstGeom prst="rect">
            <a:avLst/>
          </a:prstGeom>
          <a:noFill/>
          <a:ln w="9525">
            <a:noFill/>
            <a:miter lim="800000"/>
            <a:headEnd/>
            <a:tailEnd/>
          </a:ln>
        </p:spPr>
        <p:txBody>
          <a:bodyPr wrap="none">
            <a:spAutoFit/>
          </a:bodyPr>
          <a:lstStyle/>
          <a:p>
            <a:r>
              <a:rPr lang="en-US" sz="1200" b="1">
                <a:latin typeface="Perpetua"/>
              </a:rPr>
              <a:t>No</a:t>
            </a:r>
          </a:p>
        </p:txBody>
      </p:sp>
      <p:sp>
        <p:nvSpPr>
          <p:cNvPr id="50206" name="Line 31"/>
          <p:cNvSpPr>
            <a:spLocks noChangeShapeType="1"/>
          </p:cNvSpPr>
          <p:nvPr/>
        </p:nvSpPr>
        <p:spPr bwMode="auto">
          <a:xfrm flipH="1">
            <a:off x="1676400" y="6308725"/>
            <a:ext cx="1371600" cy="0"/>
          </a:xfrm>
          <a:prstGeom prst="line">
            <a:avLst/>
          </a:prstGeom>
          <a:noFill/>
          <a:ln w="9525">
            <a:solidFill>
              <a:schemeClr val="tx1"/>
            </a:solidFill>
            <a:round/>
            <a:headEnd/>
            <a:tailEnd type="triangle" w="med" len="med"/>
          </a:ln>
        </p:spPr>
        <p:txBody>
          <a:bodyPr/>
          <a:lstStyle/>
          <a:p>
            <a:endParaRPr lang="en-US"/>
          </a:p>
        </p:txBody>
      </p:sp>
      <p:sp>
        <p:nvSpPr>
          <p:cNvPr id="50207" name="Line 32"/>
          <p:cNvSpPr>
            <a:spLocks noChangeShapeType="1"/>
          </p:cNvSpPr>
          <p:nvPr/>
        </p:nvSpPr>
        <p:spPr bwMode="auto">
          <a:xfrm flipV="1">
            <a:off x="1219200" y="2767013"/>
            <a:ext cx="0" cy="3352800"/>
          </a:xfrm>
          <a:prstGeom prst="line">
            <a:avLst/>
          </a:prstGeom>
          <a:noFill/>
          <a:ln w="9525">
            <a:solidFill>
              <a:schemeClr val="tx1"/>
            </a:solidFill>
            <a:round/>
            <a:headEnd/>
            <a:tailEnd type="stealth" w="med" len="med"/>
          </a:ln>
        </p:spPr>
        <p:txBody>
          <a:bodyPr/>
          <a:lstStyle/>
          <a:p>
            <a:endParaRPr lang="en-US"/>
          </a:p>
        </p:txBody>
      </p:sp>
      <p:sp>
        <p:nvSpPr>
          <p:cNvPr id="50208" name="Line 33"/>
          <p:cNvSpPr>
            <a:spLocks noChangeShapeType="1"/>
          </p:cNvSpPr>
          <p:nvPr/>
        </p:nvSpPr>
        <p:spPr bwMode="auto">
          <a:xfrm flipV="1">
            <a:off x="1219200" y="1547813"/>
            <a:ext cx="0" cy="609600"/>
          </a:xfrm>
          <a:prstGeom prst="line">
            <a:avLst/>
          </a:prstGeom>
          <a:noFill/>
          <a:ln w="9525">
            <a:solidFill>
              <a:schemeClr val="tx1"/>
            </a:solidFill>
            <a:round/>
            <a:headEnd/>
            <a:tailEnd/>
          </a:ln>
        </p:spPr>
        <p:txBody>
          <a:bodyPr/>
          <a:lstStyle/>
          <a:p>
            <a:endParaRPr lang="en-US"/>
          </a:p>
        </p:txBody>
      </p:sp>
      <p:sp>
        <p:nvSpPr>
          <p:cNvPr id="50209" name="Line 34"/>
          <p:cNvSpPr>
            <a:spLocks noChangeShapeType="1"/>
          </p:cNvSpPr>
          <p:nvPr/>
        </p:nvSpPr>
        <p:spPr bwMode="auto">
          <a:xfrm flipH="1">
            <a:off x="1219200" y="3452813"/>
            <a:ext cx="1066800" cy="0"/>
          </a:xfrm>
          <a:prstGeom prst="line">
            <a:avLst/>
          </a:prstGeom>
          <a:noFill/>
          <a:ln w="9525">
            <a:solidFill>
              <a:schemeClr val="tx1"/>
            </a:solidFill>
            <a:round/>
            <a:headEnd/>
            <a:tailEnd type="triangle" w="med" len="med"/>
          </a:ln>
        </p:spPr>
        <p:txBody>
          <a:bodyPr/>
          <a:lstStyle/>
          <a:p>
            <a:endParaRPr lang="en-US"/>
          </a:p>
        </p:txBody>
      </p:sp>
      <p:sp>
        <p:nvSpPr>
          <p:cNvPr id="50210" name="AutoShape 35"/>
          <p:cNvSpPr>
            <a:spLocks noChangeArrowheads="1"/>
          </p:cNvSpPr>
          <p:nvPr/>
        </p:nvSpPr>
        <p:spPr bwMode="auto">
          <a:xfrm>
            <a:off x="5711825" y="3148013"/>
            <a:ext cx="1527175" cy="1219200"/>
          </a:xfrm>
          <a:prstGeom prst="flowChartDecision">
            <a:avLst/>
          </a:prstGeom>
          <a:solidFill>
            <a:srgbClr val="0099FF"/>
          </a:solidFill>
          <a:ln w="9525">
            <a:solidFill>
              <a:schemeClr val="tx1"/>
            </a:solidFill>
            <a:miter lim="800000"/>
            <a:headEnd/>
            <a:tailEnd/>
          </a:ln>
        </p:spPr>
        <p:txBody>
          <a:bodyPr wrap="none" anchor="ctr"/>
          <a:lstStyle/>
          <a:p>
            <a:pPr algn="ctr"/>
            <a:r>
              <a:rPr lang="en-US" sz="1200" b="1">
                <a:latin typeface="Perpetua"/>
              </a:rPr>
              <a:t>802 EC</a:t>
            </a:r>
          </a:p>
          <a:p>
            <a:pPr algn="ctr"/>
            <a:r>
              <a:rPr lang="en-US" sz="1200" b="1">
                <a:latin typeface="Perpetua"/>
              </a:rPr>
              <a:t>Forward to</a:t>
            </a:r>
          </a:p>
          <a:p>
            <a:pPr algn="ctr"/>
            <a:r>
              <a:rPr lang="en-US" sz="1200" b="1">
                <a:latin typeface="Perpetua"/>
              </a:rPr>
              <a:t>Sponsor</a:t>
            </a:r>
          </a:p>
          <a:p>
            <a:pPr algn="ctr"/>
            <a:r>
              <a:rPr lang="en-US" sz="1200" b="1">
                <a:latin typeface="Perpetua"/>
              </a:rPr>
              <a:t>Ballot</a:t>
            </a:r>
          </a:p>
        </p:txBody>
      </p:sp>
      <p:sp>
        <p:nvSpPr>
          <p:cNvPr id="50211" name="AutoShape 36"/>
          <p:cNvSpPr>
            <a:spLocks noChangeArrowheads="1"/>
          </p:cNvSpPr>
          <p:nvPr/>
        </p:nvSpPr>
        <p:spPr bwMode="auto">
          <a:xfrm>
            <a:off x="5711825" y="1703388"/>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802.3</a:t>
            </a:r>
          </a:p>
          <a:p>
            <a:pPr algn="ctr"/>
            <a:r>
              <a:rPr lang="en-US" sz="1200" b="1">
                <a:latin typeface="Perpetua"/>
              </a:rPr>
              <a:t>Forward to</a:t>
            </a:r>
          </a:p>
          <a:p>
            <a:pPr algn="ctr"/>
            <a:r>
              <a:rPr lang="en-US" sz="1200" b="1">
                <a:latin typeface="Perpetua"/>
              </a:rPr>
              <a:t>Sponsor</a:t>
            </a:r>
          </a:p>
          <a:p>
            <a:pPr algn="ctr"/>
            <a:r>
              <a:rPr lang="en-US" sz="1200" b="1">
                <a:latin typeface="Perpetua"/>
              </a:rPr>
              <a:t>Ballot</a:t>
            </a:r>
          </a:p>
        </p:txBody>
      </p:sp>
      <p:sp>
        <p:nvSpPr>
          <p:cNvPr id="50212" name="Text Box 37"/>
          <p:cNvSpPr txBox="1">
            <a:spLocks noChangeArrowheads="1"/>
          </p:cNvSpPr>
          <p:nvPr/>
        </p:nvSpPr>
        <p:spPr bwMode="auto">
          <a:xfrm>
            <a:off x="3048000" y="3833813"/>
            <a:ext cx="387350" cy="274637"/>
          </a:xfrm>
          <a:prstGeom prst="rect">
            <a:avLst/>
          </a:prstGeom>
          <a:noFill/>
          <a:ln w="9525">
            <a:noFill/>
            <a:miter lim="800000"/>
            <a:headEnd/>
            <a:tailEnd/>
          </a:ln>
        </p:spPr>
        <p:txBody>
          <a:bodyPr wrap="none">
            <a:spAutoFit/>
          </a:bodyPr>
          <a:lstStyle/>
          <a:p>
            <a:r>
              <a:rPr lang="en-US" sz="1200" b="1">
                <a:latin typeface="Perpetua"/>
              </a:rPr>
              <a:t>No</a:t>
            </a:r>
          </a:p>
        </p:txBody>
      </p:sp>
      <p:sp>
        <p:nvSpPr>
          <p:cNvPr id="50213" name="AutoShape 38"/>
          <p:cNvSpPr>
            <a:spLocks noChangeArrowheads="1"/>
          </p:cNvSpPr>
          <p:nvPr/>
        </p:nvSpPr>
        <p:spPr bwMode="auto">
          <a:xfrm>
            <a:off x="2438400" y="23860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50214" name="Line 39"/>
          <p:cNvSpPr>
            <a:spLocks noChangeShapeType="1"/>
          </p:cNvSpPr>
          <p:nvPr/>
        </p:nvSpPr>
        <p:spPr bwMode="auto">
          <a:xfrm>
            <a:off x="3048000" y="2767013"/>
            <a:ext cx="0" cy="228600"/>
          </a:xfrm>
          <a:prstGeom prst="line">
            <a:avLst/>
          </a:prstGeom>
          <a:noFill/>
          <a:ln w="9525">
            <a:solidFill>
              <a:schemeClr val="tx1"/>
            </a:solidFill>
            <a:round/>
            <a:headEnd/>
            <a:tailEnd type="triangle" w="med" len="med"/>
          </a:ln>
        </p:spPr>
        <p:txBody>
          <a:bodyPr/>
          <a:lstStyle/>
          <a:p>
            <a:endParaRPr lang="en-US"/>
          </a:p>
        </p:txBody>
      </p:sp>
      <p:sp>
        <p:nvSpPr>
          <p:cNvPr id="50215" name="AutoShape 40"/>
          <p:cNvSpPr>
            <a:spLocks noChangeArrowheads="1"/>
          </p:cNvSpPr>
          <p:nvPr/>
        </p:nvSpPr>
        <p:spPr bwMode="auto">
          <a:xfrm>
            <a:off x="2286000" y="2995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50216" name="Line 41"/>
          <p:cNvSpPr>
            <a:spLocks noChangeShapeType="1"/>
          </p:cNvSpPr>
          <p:nvPr/>
        </p:nvSpPr>
        <p:spPr bwMode="auto">
          <a:xfrm>
            <a:off x="3048000" y="3910013"/>
            <a:ext cx="0" cy="228600"/>
          </a:xfrm>
          <a:prstGeom prst="line">
            <a:avLst/>
          </a:prstGeom>
          <a:noFill/>
          <a:ln w="9525">
            <a:solidFill>
              <a:schemeClr val="tx1"/>
            </a:solidFill>
            <a:round/>
            <a:headEnd/>
            <a:tailEnd type="triangle" w="med" len="med"/>
          </a:ln>
        </p:spPr>
        <p:txBody>
          <a:bodyPr/>
          <a:lstStyle/>
          <a:p>
            <a:endParaRPr lang="en-US"/>
          </a:p>
        </p:txBody>
      </p:sp>
      <p:sp>
        <p:nvSpPr>
          <p:cNvPr id="50217" name="AutoShape 42"/>
          <p:cNvSpPr>
            <a:spLocks noChangeArrowheads="1"/>
          </p:cNvSpPr>
          <p:nvPr/>
        </p:nvSpPr>
        <p:spPr bwMode="auto">
          <a:xfrm>
            <a:off x="2286000" y="5281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50218" name="Text Box 43"/>
          <p:cNvSpPr txBox="1">
            <a:spLocks noChangeArrowheads="1"/>
          </p:cNvSpPr>
          <p:nvPr/>
        </p:nvSpPr>
        <p:spPr bwMode="auto">
          <a:xfrm>
            <a:off x="1752600" y="4291013"/>
            <a:ext cx="454025" cy="274637"/>
          </a:xfrm>
          <a:prstGeom prst="rect">
            <a:avLst/>
          </a:prstGeom>
          <a:noFill/>
          <a:ln w="9525">
            <a:noFill/>
            <a:miter lim="800000"/>
            <a:headEnd/>
            <a:tailEnd/>
          </a:ln>
        </p:spPr>
        <p:txBody>
          <a:bodyPr wrap="none">
            <a:spAutoFit/>
          </a:bodyPr>
          <a:lstStyle/>
          <a:p>
            <a:r>
              <a:rPr lang="en-US" sz="1200" b="1">
                <a:latin typeface="Perpetua"/>
              </a:rPr>
              <a:t>Yes</a:t>
            </a:r>
          </a:p>
        </p:txBody>
      </p:sp>
      <p:sp>
        <p:nvSpPr>
          <p:cNvPr id="50219" name="Line 44"/>
          <p:cNvSpPr>
            <a:spLocks noChangeShapeType="1"/>
          </p:cNvSpPr>
          <p:nvPr/>
        </p:nvSpPr>
        <p:spPr bwMode="auto">
          <a:xfrm flipH="1">
            <a:off x="1219200" y="4595813"/>
            <a:ext cx="1066800" cy="0"/>
          </a:xfrm>
          <a:prstGeom prst="line">
            <a:avLst/>
          </a:prstGeom>
          <a:noFill/>
          <a:ln w="9525">
            <a:solidFill>
              <a:schemeClr val="tx1"/>
            </a:solidFill>
            <a:round/>
            <a:headEnd/>
            <a:tailEnd type="triangle" w="med" len="med"/>
          </a:ln>
        </p:spPr>
        <p:txBody>
          <a:bodyPr/>
          <a:lstStyle/>
          <a:p>
            <a:endParaRPr lang="en-US"/>
          </a:p>
        </p:txBody>
      </p:sp>
      <p:sp>
        <p:nvSpPr>
          <p:cNvPr id="50220" name="Text Box 45"/>
          <p:cNvSpPr txBox="1">
            <a:spLocks noChangeArrowheads="1"/>
          </p:cNvSpPr>
          <p:nvPr/>
        </p:nvSpPr>
        <p:spPr bwMode="auto">
          <a:xfrm>
            <a:off x="3048000" y="5006975"/>
            <a:ext cx="387350" cy="274638"/>
          </a:xfrm>
          <a:prstGeom prst="rect">
            <a:avLst/>
          </a:prstGeom>
          <a:noFill/>
          <a:ln w="9525">
            <a:noFill/>
            <a:miter lim="800000"/>
            <a:headEnd/>
            <a:tailEnd/>
          </a:ln>
        </p:spPr>
        <p:txBody>
          <a:bodyPr wrap="none">
            <a:spAutoFit/>
          </a:bodyPr>
          <a:lstStyle/>
          <a:p>
            <a:r>
              <a:rPr lang="en-US" sz="1200" b="1">
                <a:latin typeface="Perpetua"/>
              </a:rPr>
              <a:t>No</a:t>
            </a:r>
          </a:p>
        </p:txBody>
      </p:sp>
      <p:sp>
        <p:nvSpPr>
          <p:cNvPr id="50221" name="Rectangle 46"/>
          <p:cNvSpPr>
            <a:spLocks noGrp="1" noChangeArrowheads="1"/>
          </p:cNvSpPr>
          <p:nvPr>
            <p:ph type="title" idx="4294967295"/>
          </p:nvPr>
        </p:nvSpPr>
        <p:spPr/>
        <p:txBody>
          <a:bodyPr/>
          <a:lstStyle/>
          <a:p>
            <a:pPr eaLnBrk="1" hangingPunct="1"/>
            <a:r>
              <a:rPr lang="en-US" sz="2800" smtClean="0"/>
              <a:t>Overview of IEEE 802.3 Standards Process (3/5) – </a:t>
            </a:r>
            <a:br>
              <a:rPr lang="en-US" sz="2800" smtClean="0"/>
            </a:br>
            <a:r>
              <a:rPr lang="en-US" sz="2800" smtClean="0"/>
              <a:t>Working Group Ballot Phase</a:t>
            </a:r>
          </a:p>
        </p:txBody>
      </p:sp>
      <p:sp>
        <p:nvSpPr>
          <p:cNvPr id="50222" name="Text Box 47"/>
          <p:cNvSpPr txBox="1">
            <a:spLocks noChangeArrowheads="1"/>
          </p:cNvSpPr>
          <p:nvPr/>
        </p:nvSpPr>
        <p:spPr bwMode="auto">
          <a:xfrm>
            <a:off x="4724400" y="5805488"/>
            <a:ext cx="4343400" cy="777875"/>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a:latin typeface="Perpetua"/>
              </a:rPr>
              <a:t>Notes</a:t>
            </a:r>
            <a:r>
              <a:rPr lang="en-US" sz="1000">
                <a:latin typeface="Perpetua"/>
              </a:rPr>
              <a:t>:	At "Check Point", either the activity is ended, or there may be various options that would allow reconsideration of the approval.</a:t>
            </a:r>
          </a:p>
          <a:p>
            <a:pPr marL="457200" indent="-457200">
              <a:spcBef>
                <a:spcPct val="50000"/>
              </a:spcBef>
              <a:tabLst>
                <a:tab pos="457200" algn="l"/>
              </a:tabLst>
            </a:pPr>
            <a:r>
              <a:rPr lang="en-US" sz="1000">
                <a:latin typeface="Perpetua"/>
              </a:rPr>
              <a:t>	See 802.3 Operating Rules 7.1.4 and listed references for complete description</a:t>
            </a:r>
          </a:p>
        </p:txBody>
      </p:sp>
      <p:sp>
        <p:nvSpPr>
          <p:cNvPr id="50223" name="AutoShape 48"/>
          <p:cNvSpPr>
            <a:spLocks noChangeArrowheads="1"/>
          </p:cNvSpPr>
          <p:nvPr/>
        </p:nvSpPr>
        <p:spPr bwMode="auto">
          <a:xfrm>
            <a:off x="2286000" y="4138613"/>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50224" name="AutoShape 49"/>
          <p:cNvSpPr>
            <a:spLocks noChangeArrowheads="1"/>
          </p:cNvSpPr>
          <p:nvPr/>
        </p:nvSpPr>
        <p:spPr bwMode="auto">
          <a:xfrm>
            <a:off x="762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2"/>
          <p:cNvSpPr>
            <a:spLocks noGrp="1"/>
          </p:cNvSpPr>
          <p:nvPr>
            <p:ph type="title"/>
          </p:nvPr>
        </p:nvSpPr>
        <p:spPr/>
        <p:txBody>
          <a:bodyPr bIns="91440" anchor="b"/>
          <a:lstStyle/>
          <a:p>
            <a:pPr eaLnBrk="1" hangingPunct="1"/>
            <a:r>
              <a:rPr lang="en-US" smtClean="0"/>
              <a:t>Agenda</a:t>
            </a:r>
          </a:p>
        </p:txBody>
      </p:sp>
      <p:sp>
        <p:nvSpPr>
          <p:cNvPr id="29698" name="Content Placeholder 1"/>
          <p:cNvSpPr>
            <a:spLocks noGrp="1"/>
          </p:cNvSpPr>
          <p:nvPr>
            <p:ph type="body" idx="1"/>
          </p:nvPr>
        </p:nvSpPr>
        <p:spPr>
          <a:xfrm>
            <a:off x="457200" y="1350963"/>
            <a:ext cx="8229600" cy="5173662"/>
          </a:xfrm>
        </p:spPr>
        <p:txBody>
          <a:bodyPr/>
          <a:lstStyle/>
          <a:p>
            <a:pPr>
              <a:lnSpc>
                <a:spcPct val="90000"/>
              </a:lnSpc>
            </a:pPr>
            <a:r>
              <a:rPr lang="en-US" sz="1800" smtClean="0"/>
              <a:t>&lt;&lt;</a:t>
            </a:r>
            <a:r>
              <a:rPr lang="en-US" sz="1800" i="1" smtClean="0">
                <a:solidFill>
                  <a:srgbClr val="FF0000"/>
                </a:solidFill>
              </a:rPr>
              <a:t>Appointment of Recording Secretary</a:t>
            </a:r>
            <a:r>
              <a:rPr lang="en-US" sz="1800" smtClean="0"/>
              <a:t>&gt;&gt;</a:t>
            </a:r>
          </a:p>
          <a:p>
            <a:pPr>
              <a:lnSpc>
                <a:spcPct val="90000"/>
              </a:lnSpc>
            </a:pPr>
            <a:r>
              <a:rPr lang="en-US" sz="1800" smtClean="0"/>
              <a:t>&lt;&lt;</a:t>
            </a:r>
            <a:r>
              <a:rPr lang="en-US" sz="1800" i="1" smtClean="0">
                <a:solidFill>
                  <a:srgbClr val="FF0000"/>
                </a:solidFill>
              </a:rPr>
              <a:t>Confirmation of Chair</a:t>
            </a:r>
            <a:r>
              <a:rPr lang="en-US" sz="1800" smtClean="0"/>
              <a:t>&gt;&gt;</a:t>
            </a:r>
          </a:p>
          <a:p>
            <a:pPr eaLnBrk="1" hangingPunct="1">
              <a:lnSpc>
                <a:spcPct val="80000"/>
              </a:lnSpc>
            </a:pPr>
            <a:r>
              <a:rPr lang="en-US" sz="1800" smtClean="0"/>
              <a:t>Welcome and Introductions</a:t>
            </a:r>
          </a:p>
          <a:p>
            <a:pPr eaLnBrk="1" hangingPunct="1">
              <a:lnSpc>
                <a:spcPct val="80000"/>
              </a:lnSpc>
            </a:pPr>
            <a:r>
              <a:rPr lang="en-US" sz="1800" smtClean="0"/>
              <a:t>Approve Agenda</a:t>
            </a:r>
          </a:p>
          <a:p>
            <a:pPr eaLnBrk="1" hangingPunct="1">
              <a:lnSpc>
                <a:spcPct val="80000"/>
              </a:lnSpc>
            </a:pPr>
            <a:r>
              <a:rPr lang="en-US" sz="1800" smtClean="0"/>
              <a:t>Approve &lt;&lt;</a:t>
            </a:r>
            <a:r>
              <a:rPr lang="en-US" sz="1800" i="1" smtClean="0">
                <a:solidFill>
                  <a:srgbClr val="FF0000"/>
                </a:solidFill>
              </a:rPr>
              <a:t>meeting date</a:t>
            </a:r>
            <a:r>
              <a:rPr lang="en-US" sz="1800" smtClean="0"/>
              <a:t>&gt;&gt; Minutes</a:t>
            </a:r>
          </a:p>
          <a:p>
            <a:pPr eaLnBrk="1" hangingPunct="1">
              <a:lnSpc>
                <a:spcPct val="80000"/>
              </a:lnSpc>
            </a:pPr>
            <a:r>
              <a:rPr lang="en-US" sz="1800" smtClean="0"/>
              <a:t>Goals for this meeting</a:t>
            </a:r>
          </a:p>
          <a:p>
            <a:pPr eaLnBrk="1" hangingPunct="1">
              <a:lnSpc>
                <a:spcPct val="80000"/>
              </a:lnSpc>
            </a:pPr>
            <a:r>
              <a:rPr lang="en-GB" sz="1800" smtClean="0"/>
              <a:t>Big Ticket Items </a:t>
            </a:r>
            <a:endParaRPr lang="en-US" sz="1800" smtClean="0"/>
          </a:p>
          <a:p>
            <a:pPr eaLnBrk="1" hangingPunct="1">
              <a:lnSpc>
                <a:spcPct val="80000"/>
              </a:lnSpc>
            </a:pPr>
            <a:r>
              <a:rPr lang="en-US" sz="1800" smtClean="0"/>
              <a:t>Reflector and Web</a:t>
            </a:r>
          </a:p>
          <a:p>
            <a:pPr eaLnBrk="1" hangingPunct="1">
              <a:lnSpc>
                <a:spcPct val="80000"/>
              </a:lnSpc>
            </a:pPr>
            <a:r>
              <a:rPr lang="en-US" sz="1800" smtClean="0"/>
              <a:t>Ground Rules</a:t>
            </a:r>
          </a:p>
          <a:p>
            <a:pPr eaLnBrk="1" hangingPunct="1">
              <a:lnSpc>
                <a:spcPct val="80000"/>
              </a:lnSpc>
            </a:pPr>
            <a:r>
              <a:rPr lang="en-US" sz="1800" smtClean="0"/>
              <a:t>IEEE</a:t>
            </a:r>
          </a:p>
          <a:p>
            <a:pPr lvl="1" eaLnBrk="1" hangingPunct="1">
              <a:lnSpc>
                <a:spcPct val="80000"/>
              </a:lnSpc>
            </a:pPr>
            <a:r>
              <a:rPr lang="en-US" sz="1400" smtClean="0"/>
              <a:t>Structure, Bylaws and Rules</a:t>
            </a:r>
          </a:p>
          <a:p>
            <a:pPr lvl="1" eaLnBrk="1" hangingPunct="1">
              <a:lnSpc>
                <a:spcPct val="80000"/>
              </a:lnSpc>
            </a:pPr>
            <a:r>
              <a:rPr lang="en-US" sz="1400" smtClean="0"/>
              <a:t>Call for Patents</a:t>
            </a:r>
          </a:p>
          <a:p>
            <a:pPr lvl="1" eaLnBrk="1" hangingPunct="1">
              <a:lnSpc>
                <a:spcPct val="80000"/>
              </a:lnSpc>
            </a:pPr>
            <a:r>
              <a:rPr lang="en-US" sz="1400" smtClean="0"/>
              <a:t>IEEE Standards Process</a:t>
            </a:r>
          </a:p>
          <a:p>
            <a:pPr eaLnBrk="1" hangingPunct="1">
              <a:lnSpc>
                <a:spcPct val="80000"/>
              </a:lnSpc>
            </a:pPr>
            <a:r>
              <a:rPr lang="en-US" sz="1800" smtClean="0"/>
              <a:t>Liaisons and Communications</a:t>
            </a:r>
          </a:p>
          <a:p>
            <a:pPr eaLnBrk="1" hangingPunct="1">
              <a:lnSpc>
                <a:spcPct val="80000"/>
              </a:lnSpc>
            </a:pPr>
            <a:r>
              <a:rPr lang="en-US" sz="1800" smtClean="0"/>
              <a:t>Review of Action Items from &lt;&lt;</a:t>
            </a:r>
            <a:r>
              <a:rPr lang="en-US" sz="1800" i="1" smtClean="0">
                <a:solidFill>
                  <a:srgbClr val="FF0000"/>
                </a:solidFill>
              </a:rPr>
              <a:t>meeting date</a:t>
            </a:r>
            <a:r>
              <a:rPr lang="en-US" sz="1800" smtClean="0"/>
              <a:t>&gt;&gt; Meeting</a:t>
            </a:r>
          </a:p>
          <a:p>
            <a:pPr eaLnBrk="1" hangingPunct="1">
              <a:lnSpc>
                <a:spcPct val="80000"/>
              </a:lnSpc>
            </a:pPr>
            <a:r>
              <a:rPr lang="en-US" sz="1800" smtClean="0"/>
              <a:t>Comment resolution</a:t>
            </a:r>
          </a:p>
          <a:p>
            <a:pPr eaLnBrk="1" hangingPunct="1">
              <a:lnSpc>
                <a:spcPct val="80000"/>
              </a:lnSpc>
            </a:pPr>
            <a:r>
              <a:rPr lang="en-US" sz="1800" smtClean="0"/>
              <a:t>Presentations</a:t>
            </a:r>
          </a:p>
          <a:p>
            <a:pPr eaLnBrk="1" hangingPunct="1">
              <a:lnSpc>
                <a:spcPct val="80000"/>
              </a:lnSpc>
            </a:pPr>
            <a:r>
              <a:rPr lang="en-US" sz="1800" smtClean="0"/>
              <a:t>Motions and Closing Business</a:t>
            </a:r>
          </a:p>
          <a:p>
            <a:pPr eaLnBrk="1" hangingPunct="1">
              <a:lnSpc>
                <a:spcPct val="80000"/>
              </a:lnSpc>
            </a:pPr>
            <a:r>
              <a:rPr lang="en-US" sz="1800" smtClean="0"/>
              <a:t>Future Meetings</a:t>
            </a:r>
          </a:p>
        </p:txBody>
      </p:sp>
      <p:sp>
        <p:nvSpPr>
          <p:cNvPr id="29699" name="Text Box 4"/>
          <p:cNvSpPr txBox="1">
            <a:spLocks noChangeArrowheads="1"/>
          </p:cNvSpPr>
          <p:nvPr/>
        </p:nvSpPr>
        <p:spPr bwMode="auto">
          <a:xfrm>
            <a:off x="4427538" y="1484313"/>
            <a:ext cx="3889375" cy="1568450"/>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The first two items are only required at the first Task Force meeting. If there is nobody severing as Recording Secretary a Recording Secretary can be appointed under welcome and introductions.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Line 16"/>
          <p:cNvSpPr>
            <a:spLocks noChangeShapeType="1"/>
          </p:cNvSpPr>
          <p:nvPr/>
        </p:nvSpPr>
        <p:spPr bwMode="auto">
          <a:xfrm>
            <a:off x="3048000" y="1568450"/>
            <a:ext cx="0" cy="228600"/>
          </a:xfrm>
          <a:prstGeom prst="line">
            <a:avLst/>
          </a:prstGeom>
          <a:noFill/>
          <a:ln w="9525">
            <a:solidFill>
              <a:schemeClr val="tx1"/>
            </a:solidFill>
            <a:round/>
            <a:headEnd/>
            <a:tailEnd type="triangle" w="med" len="med"/>
          </a:ln>
        </p:spPr>
        <p:txBody>
          <a:bodyPr/>
          <a:lstStyle/>
          <a:p>
            <a:endParaRPr lang="en-US"/>
          </a:p>
        </p:txBody>
      </p:sp>
      <p:sp>
        <p:nvSpPr>
          <p:cNvPr id="51202" name="AutoShape 15"/>
          <p:cNvSpPr>
            <a:spLocks noChangeArrowheads="1"/>
          </p:cNvSpPr>
          <p:nvPr/>
        </p:nvSpPr>
        <p:spPr bwMode="auto">
          <a:xfrm>
            <a:off x="2895600" y="1312863"/>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B</a:t>
            </a:r>
          </a:p>
        </p:txBody>
      </p:sp>
      <p:sp>
        <p:nvSpPr>
          <p:cNvPr id="51203" name="Line 2"/>
          <p:cNvSpPr>
            <a:spLocks noChangeShapeType="1"/>
          </p:cNvSpPr>
          <p:nvPr/>
        </p:nvSpPr>
        <p:spPr bwMode="auto">
          <a:xfrm>
            <a:off x="7086600" y="3851275"/>
            <a:ext cx="533400" cy="3175"/>
          </a:xfrm>
          <a:prstGeom prst="line">
            <a:avLst/>
          </a:prstGeom>
          <a:noFill/>
          <a:ln w="9525">
            <a:solidFill>
              <a:schemeClr val="tx1"/>
            </a:solidFill>
            <a:round/>
            <a:headEnd/>
            <a:tailEnd type="triangle" w="med" len="med"/>
          </a:ln>
        </p:spPr>
        <p:txBody>
          <a:bodyPr/>
          <a:lstStyle/>
          <a:p>
            <a:endParaRPr lang="en-US"/>
          </a:p>
        </p:txBody>
      </p:sp>
      <p:sp>
        <p:nvSpPr>
          <p:cNvPr id="51204" name="AutoShape 3"/>
          <p:cNvSpPr>
            <a:spLocks noChangeArrowheads="1"/>
          </p:cNvSpPr>
          <p:nvPr/>
        </p:nvSpPr>
        <p:spPr bwMode="auto">
          <a:xfrm>
            <a:off x="2438400" y="17970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LMSC Sponsor </a:t>
            </a:r>
          </a:p>
          <a:p>
            <a:pPr algn="ctr"/>
            <a:r>
              <a:rPr lang="en-US" sz="1200" b="1">
                <a:latin typeface="Perpetua"/>
              </a:rPr>
              <a:t>BALLOT</a:t>
            </a:r>
          </a:p>
        </p:txBody>
      </p:sp>
      <p:sp>
        <p:nvSpPr>
          <p:cNvPr id="51205" name="Text Box 4"/>
          <p:cNvSpPr txBox="1">
            <a:spLocks noChangeArrowheads="1"/>
          </p:cNvSpPr>
          <p:nvPr/>
        </p:nvSpPr>
        <p:spPr bwMode="auto">
          <a:xfrm>
            <a:off x="3733800" y="5454650"/>
            <a:ext cx="454025" cy="274638"/>
          </a:xfrm>
          <a:prstGeom prst="rect">
            <a:avLst/>
          </a:prstGeom>
          <a:noFill/>
          <a:ln w="9525">
            <a:noFill/>
            <a:miter lim="800000"/>
            <a:headEnd/>
            <a:tailEnd/>
          </a:ln>
        </p:spPr>
        <p:txBody>
          <a:bodyPr wrap="none">
            <a:spAutoFit/>
          </a:bodyPr>
          <a:lstStyle/>
          <a:p>
            <a:r>
              <a:rPr lang="en-US" sz="1200" b="1">
                <a:latin typeface="Perpetua"/>
              </a:rPr>
              <a:t>Yes</a:t>
            </a:r>
          </a:p>
        </p:txBody>
      </p:sp>
      <p:sp>
        <p:nvSpPr>
          <p:cNvPr id="51206" name="Text Box 5"/>
          <p:cNvSpPr txBox="1">
            <a:spLocks noChangeArrowheads="1"/>
          </p:cNvSpPr>
          <p:nvPr/>
        </p:nvSpPr>
        <p:spPr bwMode="auto">
          <a:xfrm>
            <a:off x="6477000" y="2959100"/>
            <a:ext cx="454025" cy="274638"/>
          </a:xfrm>
          <a:prstGeom prst="rect">
            <a:avLst/>
          </a:prstGeom>
          <a:noFill/>
          <a:ln w="9525">
            <a:noFill/>
            <a:miter lim="800000"/>
            <a:headEnd/>
            <a:tailEnd/>
          </a:ln>
        </p:spPr>
        <p:txBody>
          <a:bodyPr wrap="none">
            <a:spAutoFit/>
          </a:bodyPr>
          <a:lstStyle/>
          <a:p>
            <a:r>
              <a:rPr lang="en-US" sz="1200" b="1">
                <a:latin typeface="Perpetua"/>
              </a:rPr>
              <a:t>Yes</a:t>
            </a:r>
          </a:p>
        </p:txBody>
      </p:sp>
      <p:sp>
        <p:nvSpPr>
          <p:cNvPr id="51207" name="Line 6"/>
          <p:cNvSpPr>
            <a:spLocks noChangeShapeType="1"/>
          </p:cNvSpPr>
          <p:nvPr/>
        </p:nvSpPr>
        <p:spPr bwMode="auto">
          <a:xfrm>
            <a:off x="6477000" y="1416050"/>
            <a:ext cx="0" cy="304800"/>
          </a:xfrm>
          <a:prstGeom prst="line">
            <a:avLst/>
          </a:prstGeom>
          <a:noFill/>
          <a:ln w="9525">
            <a:solidFill>
              <a:schemeClr val="tx1"/>
            </a:solidFill>
            <a:round/>
            <a:headEnd/>
            <a:tailEnd type="triangle" w="med" len="med"/>
          </a:ln>
        </p:spPr>
        <p:txBody>
          <a:bodyPr/>
          <a:lstStyle/>
          <a:p>
            <a:endParaRPr lang="en-US"/>
          </a:p>
        </p:txBody>
      </p:sp>
      <p:sp>
        <p:nvSpPr>
          <p:cNvPr id="51208" name="Line 7"/>
          <p:cNvSpPr>
            <a:spLocks noChangeShapeType="1"/>
          </p:cNvSpPr>
          <p:nvPr/>
        </p:nvSpPr>
        <p:spPr bwMode="auto">
          <a:xfrm>
            <a:off x="3657600" y="5759450"/>
            <a:ext cx="914400" cy="0"/>
          </a:xfrm>
          <a:prstGeom prst="line">
            <a:avLst/>
          </a:prstGeom>
          <a:noFill/>
          <a:ln w="9525">
            <a:solidFill>
              <a:schemeClr val="tx1"/>
            </a:solidFill>
            <a:round/>
            <a:headEnd/>
            <a:tailEnd/>
          </a:ln>
        </p:spPr>
        <p:txBody>
          <a:bodyPr/>
          <a:lstStyle/>
          <a:p>
            <a:endParaRPr lang="en-US"/>
          </a:p>
        </p:txBody>
      </p:sp>
      <p:sp>
        <p:nvSpPr>
          <p:cNvPr id="51209" name="Line 8"/>
          <p:cNvSpPr>
            <a:spLocks noChangeShapeType="1"/>
          </p:cNvSpPr>
          <p:nvPr/>
        </p:nvSpPr>
        <p:spPr bwMode="auto">
          <a:xfrm flipV="1">
            <a:off x="4572000" y="1416050"/>
            <a:ext cx="0" cy="4343400"/>
          </a:xfrm>
          <a:prstGeom prst="line">
            <a:avLst/>
          </a:prstGeom>
          <a:noFill/>
          <a:ln w="9525">
            <a:solidFill>
              <a:schemeClr val="tx1"/>
            </a:solidFill>
            <a:round/>
            <a:headEnd/>
            <a:tailEnd/>
          </a:ln>
        </p:spPr>
        <p:txBody>
          <a:bodyPr/>
          <a:lstStyle/>
          <a:p>
            <a:endParaRPr lang="en-US"/>
          </a:p>
        </p:txBody>
      </p:sp>
      <p:sp>
        <p:nvSpPr>
          <p:cNvPr id="51210" name="Line 9"/>
          <p:cNvSpPr>
            <a:spLocks noChangeShapeType="1"/>
          </p:cNvSpPr>
          <p:nvPr/>
        </p:nvSpPr>
        <p:spPr bwMode="auto">
          <a:xfrm>
            <a:off x="4572000" y="1416050"/>
            <a:ext cx="1905000" cy="0"/>
          </a:xfrm>
          <a:prstGeom prst="line">
            <a:avLst/>
          </a:prstGeom>
          <a:noFill/>
          <a:ln w="9525">
            <a:solidFill>
              <a:schemeClr val="tx1"/>
            </a:solidFill>
            <a:round/>
            <a:headEnd/>
            <a:tailEnd/>
          </a:ln>
        </p:spPr>
        <p:txBody>
          <a:bodyPr/>
          <a:lstStyle/>
          <a:p>
            <a:endParaRPr lang="en-US"/>
          </a:p>
        </p:txBody>
      </p:sp>
      <p:sp>
        <p:nvSpPr>
          <p:cNvPr id="51211" name="Text Box 10"/>
          <p:cNvSpPr txBox="1">
            <a:spLocks noChangeArrowheads="1"/>
          </p:cNvSpPr>
          <p:nvPr/>
        </p:nvSpPr>
        <p:spPr bwMode="auto">
          <a:xfrm>
            <a:off x="3048000" y="6238875"/>
            <a:ext cx="387350" cy="274638"/>
          </a:xfrm>
          <a:prstGeom prst="rect">
            <a:avLst/>
          </a:prstGeom>
          <a:noFill/>
          <a:ln w="9525">
            <a:noFill/>
            <a:miter lim="800000"/>
            <a:headEnd/>
            <a:tailEnd/>
          </a:ln>
        </p:spPr>
        <p:txBody>
          <a:bodyPr wrap="none">
            <a:spAutoFit/>
          </a:bodyPr>
          <a:lstStyle/>
          <a:p>
            <a:r>
              <a:rPr lang="en-US" sz="1200" b="1">
                <a:latin typeface="Perpetua"/>
              </a:rPr>
              <a:t>No</a:t>
            </a:r>
          </a:p>
        </p:txBody>
      </p:sp>
      <p:sp>
        <p:nvSpPr>
          <p:cNvPr id="51212" name="Line 11"/>
          <p:cNvSpPr>
            <a:spLocks noChangeShapeType="1"/>
          </p:cNvSpPr>
          <p:nvPr/>
        </p:nvSpPr>
        <p:spPr bwMode="auto">
          <a:xfrm>
            <a:off x="6477000" y="2860675"/>
            <a:ext cx="0" cy="381000"/>
          </a:xfrm>
          <a:prstGeom prst="line">
            <a:avLst/>
          </a:prstGeom>
          <a:noFill/>
          <a:ln w="9525">
            <a:solidFill>
              <a:schemeClr val="tx1"/>
            </a:solidFill>
            <a:round/>
            <a:headEnd/>
            <a:tailEnd type="triangle" w="med" len="med"/>
          </a:ln>
        </p:spPr>
        <p:txBody>
          <a:bodyPr/>
          <a:lstStyle/>
          <a:p>
            <a:endParaRPr lang="en-US"/>
          </a:p>
        </p:txBody>
      </p:sp>
      <p:sp>
        <p:nvSpPr>
          <p:cNvPr id="51213" name="Line 12"/>
          <p:cNvSpPr>
            <a:spLocks noChangeShapeType="1"/>
          </p:cNvSpPr>
          <p:nvPr/>
        </p:nvSpPr>
        <p:spPr bwMode="auto">
          <a:xfrm>
            <a:off x="7086600" y="2327275"/>
            <a:ext cx="533400" cy="3175"/>
          </a:xfrm>
          <a:prstGeom prst="line">
            <a:avLst/>
          </a:prstGeom>
          <a:noFill/>
          <a:ln w="9525">
            <a:solidFill>
              <a:schemeClr val="tx1"/>
            </a:solidFill>
            <a:round/>
            <a:headEnd/>
            <a:tailEnd type="triangle" w="med" len="med"/>
          </a:ln>
        </p:spPr>
        <p:txBody>
          <a:bodyPr/>
          <a:lstStyle/>
          <a:p>
            <a:endParaRPr lang="en-US"/>
          </a:p>
        </p:txBody>
      </p:sp>
      <p:sp>
        <p:nvSpPr>
          <p:cNvPr id="51214" name="Text Box 13"/>
          <p:cNvSpPr txBox="1">
            <a:spLocks noChangeArrowheads="1"/>
          </p:cNvSpPr>
          <p:nvPr/>
        </p:nvSpPr>
        <p:spPr bwMode="auto">
          <a:xfrm>
            <a:off x="7199313" y="2047875"/>
            <a:ext cx="387350" cy="274638"/>
          </a:xfrm>
          <a:prstGeom prst="rect">
            <a:avLst/>
          </a:prstGeom>
          <a:noFill/>
          <a:ln w="9525">
            <a:noFill/>
            <a:miter lim="800000"/>
            <a:headEnd/>
            <a:tailEnd/>
          </a:ln>
        </p:spPr>
        <p:txBody>
          <a:bodyPr wrap="none">
            <a:spAutoFit/>
          </a:bodyPr>
          <a:lstStyle/>
          <a:p>
            <a:r>
              <a:rPr lang="en-US" sz="1200" b="1">
                <a:latin typeface="Perpetua"/>
              </a:rPr>
              <a:t>No</a:t>
            </a:r>
          </a:p>
        </p:txBody>
      </p:sp>
      <p:sp>
        <p:nvSpPr>
          <p:cNvPr id="51215" name="AutoShape 14"/>
          <p:cNvSpPr>
            <a:spLocks noChangeArrowheads="1"/>
          </p:cNvSpPr>
          <p:nvPr/>
        </p:nvSpPr>
        <p:spPr bwMode="auto">
          <a:xfrm>
            <a:off x="7620000" y="3698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51216" name="Line 17"/>
          <p:cNvSpPr>
            <a:spLocks noChangeShapeType="1"/>
          </p:cNvSpPr>
          <p:nvPr/>
        </p:nvSpPr>
        <p:spPr bwMode="auto">
          <a:xfrm>
            <a:off x="3048000" y="2178050"/>
            <a:ext cx="0" cy="228600"/>
          </a:xfrm>
          <a:prstGeom prst="line">
            <a:avLst/>
          </a:prstGeom>
          <a:noFill/>
          <a:ln w="9525">
            <a:solidFill>
              <a:schemeClr val="tx1"/>
            </a:solidFill>
            <a:round/>
            <a:headEnd/>
            <a:tailEnd type="triangle" w="med" len="med"/>
          </a:ln>
        </p:spPr>
        <p:txBody>
          <a:bodyPr/>
          <a:lstStyle/>
          <a:p>
            <a:endParaRPr lang="en-US"/>
          </a:p>
        </p:txBody>
      </p:sp>
      <p:sp>
        <p:nvSpPr>
          <p:cNvPr id="51217" name="Line 18"/>
          <p:cNvSpPr>
            <a:spLocks noChangeShapeType="1"/>
          </p:cNvSpPr>
          <p:nvPr/>
        </p:nvSpPr>
        <p:spPr bwMode="auto">
          <a:xfrm>
            <a:off x="3048000" y="4997450"/>
            <a:ext cx="0" cy="304800"/>
          </a:xfrm>
          <a:prstGeom prst="line">
            <a:avLst/>
          </a:prstGeom>
          <a:noFill/>
          <a:ln w="9525">
            <a:solidFill>
              <a:schemeClr val="tx1"/>
            </a:solidFill>
            <a:round/>
            <a:headEnd/>
            <a:tailEnd type="triangle" w="med" len="med"/>
          </a:ln>
        </p:spPr>
        <p:txBody>
          <a:bodyPr/>
          <a:lstStyle/>
          <a:p>
            <a:endParaRPr lang="en-US"/>
          </a:p>
        </p:txBody>
      </p:sp>
      <p:sp>
        <p:nvSpPr>
          <p:cNvPr id="51218" name="Line 19"/>
          <p:cNvSpPr>
            <a:spLocks noChangeShapeType="1"/>
          </p:cNvSpPr>
          <p:nvPr/>
        </p:nvSpPr>
        <p:spPr bwMode="auto">
          <a:xfrm>
            <a:off x="3048000" y="6092825"/>
            <a:ext cx="0" cy="228600"/>
          </a:xfrm>
          <a:prstGeom prst="line">
            <a:avLst/>
          </a:prstGeom>
          <a:noFill/>
          <a:ln w="9525">
            <a:solidFill>
              <a:schemeClr val="tx1"/>
            </a:solidFill>
            <a:round/>
            <a:headEnd/>
            <a:tailEnd/>
          </a:ln>
        </p:spPr>
        <p:txBody>
          <a:bodyPr/>
          <a:lstStyle/>
          <a:p>
            <a:endParaRPr lang="en-US"/>
          </a:p>
        </p:txBody>
      </p:sp>
      <p:sp>
        <p:nvSpPr>
          <p:cNvPr id="51219" name="Text Box 20"/>
          <p:cNvSpPr txBox="1">
            <a:spLocks noChangeArrowheads="1"/>
          </p:cNvSpPr>
          <p:nvPr/>
        </p:nvSpPr>
        <p:spPr bwMode="auto">
          <a:xfrm>
            <a:off x="1752600" y="3168650"/>
            <a:ext cx="454025" cy="274638"/>
          </a:xfrm>
          <a:prstGeom prst="rect">
            <a:avLst/>
          </a:prstGeom>
          <a:noFill/>
          <a:ln w="9525">
            <a:noFill/>
            <a:miter lim="800000"/>
            <a:headEnd/>
            <a:tailEnd/>
          </a:ln>
        </p:spPr>
        <p:txBody>
          <a:bodyPr wrap="none">
            <a:spAutoFit/>
          </a:bodyPr>
          <a:lstStyle/>
          <a:p>
            <a:r>
              <a:rPr lang="en-US" sz="1200" b="1">
                <a:latin typeface="Perpetua"/>
              </a:rPr>
              <a:t>Yes</a:t>
            </a:r>
          </a:p>
        </p:txBody>
      </p:sp>
      <p:sp>
        <p:nvSpPr>
          <p:cNvPr id="51220" name="AutoShape 21"/>
          <p:cNvSpPr>
            <a:spLocks noChangeArrowheads="1"/>
          </p:cNvSpPr>
          <p:nvPr/>
        </p:nvSpPr>
        <p:spPr bwMode="auto">
          <a:xfrm>
            <a:off x="685800" y="2178050"/>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D3.(n+1)</a:t>
            </a:r>
          </a:p>
        </p:txBody>
      </p:sp>
      <p:sp>
        <p:nvSpPr>
          <p:cNvPr id="51221" name="Line 22"/>
          <p:cNvSpPr>
            <a:spLocks noChangeShapeType="1"/>
          </p:cNvSpPr>
          <p:nvPr/>
        </p:nvSpPr>
        <p:spPr bwMode="auto">
          <a:xfrm>
            <a:off x="2667000" y="1568450"/>
            <a:ext cx="0" cy="228600"/>
          </a:xfrm>
          <a:prstGeom prst="line">
            <a:avLst/>
          </a:prstGeom>
          <a:noFill/>
          <a:ln w="9525">
            <a:solidFill>
              <a:schemeClr val="tx1"/>
            </a:solidFill>
            <a:round/>
            <a:headEnd/>
            <a:tailEnd type="triangle" w="med" len="med"/>
          </a:ln>
        </p:spPr>
        <p:txBody>
          <a:bodyPr/>
          <a:lstStyle/>
          <a:p>
            <a:endParaRPr lang="en-US"/>
          </a:p>
        </p:txBody>
      </p:sp>
      <p:sp>
        <p:nvSpPr>
          <p:cNvPr id="51222" name="Line 23"/>
          <p:cNvSpPr>
            <a:spLocks noChangeShapeType="1"/>
          </p:cNvSpPr>
          <p:nvPr/>
        </p:nvSpPr>
        <p:spPr bwMode="auto">
          <a:xfrm flipH="1">
            <a:off x="1219200" y="1568450"/>
            <a:ext cx="1447800" cy="0"/>
          </a:xfrm>
          <a:prstGeom prst="line">
            <a:avLst/>
          </a:prstGeom>
          <a:noFill/>
          <a:ln w="9525">
            <a:solidFill>
              <a:schemeClr val="tx1"/>
            </a:solidFill>
            <a:round/>
            <a:headEnd/>
            <a:tailEnd/>
          </a:ln>
        </p:spPr>
        <p:txBody>
          <a:bodyPr/>
          <a:lstStyle/>
          <a:p>
            <a:endParaRPr lang="en-US"/>
          </a:p>
        </p:txBody>
      </p:sp>
      <p:sp>
        <p:nvSpPr>
          <p:cNvPr id="51223" name="Line 24"/>
          <p:cNvSpPr>
            <a:spLocks noChangeShapeType="1"/>
          </p:cNvSpPr>
          <p:nvPr/>
        </p:nvSpPr>
        <p:spPr bwMode="auto">
          <a:xfrm>
            <a:off x="6477000" y="4308475"/>
            <a:ext cx="0" cy="457200"/>
          </a:xfrm>
          <a:prstGeom prst="line">
            <a:avLst/>
          </a:prstGeom>
          <a:noFill/>
          <a:ln w="9525">
            <a:solidFill>
              <a:schemeClr val="tx1"/>
            </a:solidFill>
            <a:round/>
            <a:headEnd/>
            <a:tailEnd type="triangle" w="med" len="med"/>
          </a:ln>
        </p:spPr>
        <p:txBody>
          <a:bodyPr/>
          <a:lstStyle/>
          <a:p>
            <a:endParaRPr lang="en-US"/>
          </a:p>
        </p:txBody>
      </p:sp>
      <p:sp>
        <p:nvSpPr>
          <p:cNvPr id="51224" name="Text Box 25"/>
          <p:cNvSpPr txBox="1">
            <a:spLocks noChangeArrowheads="1"/>
          </p:cNvSpPr>
          <p:nvPr/>
        </p:nvSpPr>
        <p:spPr bwMode="auto">
          <a:xfrm>
            <a:off x="6477000" y="4406900"/>
            <a:ext cx="454025" cy="274638"/>
          </a:xfrm>
          <a:prstGeom prst="rect">
            <a:avLst/>
          </a:prstGeom>
          <a:noFill/>
          <a:ln w="9525">
            <a:noFill/>
            <a:miter lim="800000"/>
            <a:headEnd/>
            <a:tailEnd/>
          </a:ln>
        </p:spPr>
        <p:txBody>
          <a:bodyPr wrap="none">
            <a:spAutoFit/>
          </a:bodyPr>
          <a:lstStyle/>
          <a:p>
            <a:r>
              <a:rPr lang="en-US" sz="1200" b="1">
                <a:latin typeface="Perpetua"/>
              </a:rPr>
              <a:t>Yes</a:t>
            </a:r>
          </a:p>
        </p:txBody>
      </p:sp>
      <p:sp>
        <p:nvSpPr>
          <p:cNvPr id="51225" name="AutoShape 26"/>
          <p:cNvSpPr>
            <a:spLocks noChangeArrowheads="1"/>
          </p:cNvSpPr>
          <p:nvPr/>
        </p:nvSpPr>
        <p:spPr bwMode="auto">
          <a:xfrm>
            <a:off x="6324600" y="47656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C</a:t>
            </a:r>
          </a:p>
        </p:txBody>
      </p:sp>
      <p:sp>
        <p:nvSpPr>
          <p:cNvPr id="51226" name="AutoShape 27"/>
          <p:cNvSpPr>
            <a:spLocks noChangeArrowheads="1"/>
          </p:cNvSpPr>
          <p:nvPr/>
        </p:nvSpPr>
        <p:spPr bwMode="auto">
          <a:xfrm>
            <a:off x="7620000" y="2174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51227" name="Text Box 28"/>
          <p:cNvSpPr txBox="1">
            <a:spLocks noChangeArrowheads="1"/>
          </p:cNvSpPr>
          <p:nvPr/>
        </p:nvSpPr>
        <p:spPr bwMode="auto">
          <a:xfrm>
            <a:off x="7162800" y="3571875"/>
            <a:ext cx="387350" cy="274638"/>
          </a:xfrm>
          <a:prstGeom prst="rect">
            <a:avLst/>
          </a:prstGeom>
          <a:noFill/>
          <a:ln w="9525">
            <a:noFill/>
            <a:miter lim="800000"/>
            <a:headEnd/>
            <a:tailEnd/>
          </a:ln>
        </p:spPr>
        <p:txBody>
          <a:bodyPr wrap="none">
            <a:spAutoFit/>
          </a:bodyPr>
          <a:lstStyle/>
          <a:p>
            <a:r>
              <a:rPr lang="en-US" sz="1200" b="1">
                <a:latin typeface="Perpetua"/>
              </a:rPr>
              <a:t>No</a:t>
            </a:r>
          </a:p>
        </p:txBody>
      </p:sp>
      <p:sp>
        <p:nvSpPr>
          <p:cNvPr id="51228" name="Line 29"/>
          <p:cNvSpPr>
            <a:spLocks noChangeShapeType="1"/>
          </p:cNvSpPr>
          <p:nvPr/>
        </p:nvSpPr>
        <p:spPr bwMode="auto">
          <a:xfrm flipH="1">
            <a:off x="1676400" y="6308725"/>
            <a:ext cx="1371600" cy="0"/>
          </a:xfrm>
          <a:prstGeom prst="line">
            <a:avLst/>
          </a:prstGeom>
          <a:noFill/>
          <a:ln w="9525">
            <a:solidFill>
              <a:schemeClr val="tx1"/>
            </a:solidFill>
            <a:round/>
            <a:headEnd/>
            <a:tailEnd type="triangle" w="med" len="med"/>
          </a:ln>
        </p:spPr>
        <p:txBody>
          <a:bodyPr/>
          <a:lstStyle/>
          <a:p>
            <a:endParaRPr lang="en-US"/>
          </a:p>
        </p:txBody>
      </p:sp>
      <p:sp>
        <p:nvSpPr>
          <p:cNvPr id="51229" name="Line 30"/>
          <p:cNvSpPr>
            <a:spLocks noChangeShapeType="1"/>
          </p:cNvSpPr>
          <p:nvPr/>
        </p:nvSpPr>
        <p:spPr bwMode="auto">
          <a:xfrm flipV="1">
            <a:off x="1219200" y="2787650"/>
            <a:ext cx="0" cy="3352800"/>
          </a:xfrm>
          <a:prstGeom prst="line">
            <a:avLst/>
          </a:prstGeom>
          <a:noFill/>
          <a:ln w="9525">
            <a:solidFill>
              <a:schemeClr val="tx1"/>
            </a:solidFill>
            <a:round/>
            <a:headEnd/>
            <a:tailEnd type="stealth" w="med" len="med"/>
          </a:ln>
        </p:spPr>
        <p:txBody>
          <a:bodyPr/>
          <a:lstStyle/>
          <a:p>
            <a:endParaRPr lang="en-US"/>
          </a:p>
        </p:txBody>
      </p:sp>
      <p:sp>
        <p:nvSpPr>
          <p:cNvPr id="51230" name="Line 31"/>
          <p:cNvSpPr>
            <a:spLocks noChangeShapeType="1"/>
          </p:cNvSpPr>
          <p:nvPr/>
        </p:nvSpPr>
        <p:spPr bwMode="auto">
          <a:xfrm flipV="1">
            <a:off x="1219200" y="1568450"/>
            <a:ext cx="0" cy="609600"/>
          </a:xfrm>
          <a:prstGeom prst="line">
            <a:avLst/>
          </a:prstGeom>
          <a:noFill/>
          <a:ln w="9525">
            <a:solidFill>
              <a:schemeClr val="tx1"/>
            </a:solidFill>
            <a:round/>
            <a:headEnd/>
            <a:tailEnd/>
          </a:ln>
        </p:spPr>
        <p:txBody>
          <a:bodyPr/>
          <a:lstStyle/>
          <a:p>
            <a:endParaRPr lang="en-US"/>
          </a:p>
        </p:txBody>
      </p:sp>
      <p:sp>
        <p:nvSpPr>
          <p:cNvPr id="51231" name="Line 32"/>
          <p:cNvSpPr>
            <a:spLocks noChangeShapeType="1"/>
          </p:cNvSpPr>
          <p:nvPr/>
        </p:nvSpPr>
        <p:spPr bwMode="auto">
          <a:xfrm flipH="1">
            <a:off x="1219200" y="3473450"/>
            <a:ext cx="1066800" cy="0"/>
          </a:xfrm>
          <a:prstGeom prst="line">
            <a:avLst/>
          </a:prstGeom>
          <a:noFill/>
          <a:ln w="9525">
            <a:solidFill>
              <a:schemeClr val="tx1"/>
            </a:solidFill>
            <a:round/>
            <a:headEnd/>
            <a:tailEnd type="triangle" w="med" len="med"/>
          </a:ln>
        </p:spPr>
        <p:txBody>
          <a:bodyPr/>
          <a:lstStyle/>
          <a:p>
            <a:endParaRPr lang="en-US"/>
          </a:p>
        </p:txBody>
      </p:sp>
      <p:sp>
        <p:nvSpPr>
          <p:cNvPr id="51232" name="AutoShape 33"/>
          <p:cNvSpPr>
            <a:spLocks noChangeArrowheads="1"/>
          </p:cNvSpPr>
          <p:nvPr/>
        </p:nvSpPr>
        <p:spPr bwMode="auto">
          <a:xfrm>
            <a:off x="5711825" y="3244850"/>
            <a:ext cx="1527175" cy="1216025"/>
          </a:xfrm>
          <a:prstGeom prst="flowChartDecision">
            <a:avLst/>
          </a:prstGeom>
          <a:solidFill>
            <a:srgbClr val="0099FF"/>
          </a:solidFill>
          <a:ln w="9525">
            <a:solidFill>
              <a:schemeClr val="tx1"/>
            </a:solidFill>
            <a:miter lim="800000"/>
            <a:headEnd/>
            <a:tailEnd/>
          </a:ln>
        </p:spPr>
        <p:txBody>
          <a:bodyPr wrap="none" anchor="ctr"/>
          <a:lstStyle/>
          <a:p>
            <a:pPr algn="ctr"/>
            <a:r>
              <a:rPr lang="en-US" sz="1200" b="1">
                <a:latin typeface="Perpetua"/>
              </a:rPr>
              <a:t>802 EC</a:t>
            </a:r>
          </a:p>
          <a:p>
            <a:pPr algn="ctr"/>
            <a:r>
              <a:rPr lang="en-US" sz="1200" b="1">
                <a:latin typeface="Perpetua"/>
              </a:rPr>
              <a:t>Forward to</a:t>
            </a:r>
          </a:p>
          <a:p>
            <a:pPr algn="ctr"/>
            <a:r>
              <a:rPr lang="en-US" sz="1200" b="1">
                <a:latin typeface="Perpetua"/>
              </a:rPr>
              <a:t>RevCom</a:t>
            </a:r>
          </a:p>
        </p:txBody>
      </p:sp>
      <p:sp>
        <p:nvSpPr>
          <p:cNvPr id="51233" name="AutoShape 34"/>
          <p:cNvSpPr>
            <a:spLocks noChangeArrowheads="1"/>
          </p:cNvSpPr>
          <p:nvPr/>
        </p:nvSpPr>
        <p:spPr bwMode="auto">
          <a:xfrm>
            <a:off x="5711825" y="1720850"/>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802.3</a:t>
            </a:r>
          </a:p>
          <a:p>
            <a:pPr algn="ctr"/>
            <a:r>
              <a:rPr lang="en-US" sz="1200" b="1">
                <a:latin typeface="Perpetua"/>
              </a:rPr>
              <a:t>Forward to</a:t>
            </a:r>
          </a:p>
          <a:p>
            <a:pPr algn="ctr"/>
            <a:r>
              <a:rPr lang="en-US" sz="1200" b="1">
                <a:latin typeface="Perpetua"/>
              </a:rPr>
              <a:t>RevCom</a:t>
            </a:r>
          </a:p>
        </p:txBody>
      </p:sp>
      <p:sp>
        <p:nvSpPr>
          <p:cNvPr id="51234" name="Text Box 35"/>
          <p:cNvSpPr txBox="1">
            <a:spLocks noChangeArrowheads="1"/>
          </p:cNvSpPr>
          <p:nvPr/>
        </p:nvSpPr>
        <p:spPr bwMode="auto">
          <a:xfrm>
            <a:off x="3048000" y="3854450"/>
            <a:ext cx="387350" cy="274638"/>
          </a:xfrm>
          <a:prstGeom prst="rect">
            <a:avLst/>
          </a:prstGeom>
          <a:noFill/>
          <a:ln w="9525">
            <a:noFill/>
            <a:miter lim="800000"/>
            <a:headEnd/>
            <a:tailEnd/>
          </a:ln>
        </p:spPr>
        <p:txBody>
          <a:bodyPr wrap="none">
            <a:spAutoFit/>
          </a:bodyPr>
          <a:lstStyle/>
          <a:p>
            <a:r>
              <a:rPr lang="en-US" sz="1200" b="1">
                <a:latin typeface="Perpetua"/>
              </a:rPr>
              <a:t>No</a:t>
            </a:r>
          </a:p>
        </p:txBody>
      </p:sp>
      <p:sp>
        <p:nvSpPr>
          <p:cNvPr id="51235" name="AutoShape 36"/>
          <p:cNvSpPr>
            <a:spLocks noChangeArrowheads="1"/>
          </p:cNvSpPr>
          <p:nvPr/>
        </p:nvSpPr>
        <p:spPr bwMode="auto">
          <a:xfrm>
            <a:off x="2438400" y="24066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51236" name="Line 37"/>
          <p:cNvSpPr>
            <a:spLocks noChangeShapeType="1"/>
          </p:cNvSpPr>
          <p:nvPr/>
        </p:nvSpPr>
        <p:spPr bwMode="auto">
          <a:xfrm>
            <a:off x="3048000" y="2787650"/>
            <a:ext cx="0" cy="228600"/>
          </a:xfrm>
          <a:prstGeom prst="line">
            <a:avLst/>
          </a:prstGeom>
          <a:noFill/>
          <a:ln w="9525">
            <a:solidFill>
              <a:schemeClr val="tx1"/>
            </a:solidFill>
            <a:round/>
            <a:headEnd/>
            <a:tailEnd type="triangle" w="med" len="med"/>
          </a:ln>
        </p:spPr>
        <p:txBody>
          <a:bodyPr/>
          <a:lstStyle/>
          <a:p>
            <a:endParaRPr lang="en-US"/>
          </a:p>
        </p:txBody>
      </p:sp>
      <p:sp>
        <p:nvSpPr>
          <p:cNvPr id="51237" name="AutoShape 38"/>
          <p:cNvSpPr>
            <a:spLocks noChangeArrowheads="1"/>
          </p:cNvSpPr>
          <p:nvPr/>
        </p:nvSpPr>
        <p:spPr bwMode="auto">
          <a:xfrm>
            <a:off x="2286000" y="3016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51238" name="Line 39"/>
          <p:cNvSpPr>
            <a:spLocks noChangeShapeType="1"/>
          </p:cNvSpPr>
          <p:nvPr/>
        </p:nvSpPr>
        <p:spPr bwMode="auto">
          <a:xfrm>
            <a:off x="3048000" y="3930650"/>
            <a:ext cx="0" cy="228600"/>
          </a:xfrm>
          <a:prstGeom prst="line">
            <a:avLst/>
          </a:prstGeom>
          <a:noFill/>
          <a:ln w="9525">
            <a:solidFill>
              <a:schemeClr val="tx1"/>
            </a:solidFill>
            <a:round/>
            <a:headEnd/>
            <a:tailEnd type="triangle" w="med" len="med"/>
          </a:ln>
        </p:spPr>
        <p:txBody>
          <a:bodyPr/>
          <a:lstStyle/>
          <a:p>
            <a:endParaRPr lang="en-US"/>
          </a:p>
        </p:txBody>
      </p:sp>
      <p:sp>
        <p:nvSpPr>
          <p:cNvPr id="51239" name="AutoShape 40"/>
          <p:cNvSpPr>
            <a:spLocks noChangeArrowheads="1"/>
          </p:cNvSpPr>
          <p:nvPr/>
        </p:nvSpPr>
        <p:spPr bwMode="auto">
          <a:xfrm>
            <a:off x="2286000" y="5302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51240" name="Text Box 41"/>
          <p:cNvSpPr txBox="1">
            <a:spLocks noChangeArrowheads="1"/>
          </p:cNvSpPr>
          <p:nvPr/>
        </p:nvSpPr>
        <p:spPr bwMode="auto">
          <a:xfrm>
            <a:off x="1752600" y="4311650"/>
            <a:ext cx="454025" cy="274638"/>
          </a:xfrm>
          <a:prstGeom prst="rect">
            <a:avLst/>
          </a:prstGeom>
          <a:noFill/>
          <a:ln w="9525">
            <a:noFill/>
            <a:miter lim="800000"/>
            <a:headEnd/>
            <a:tailEnd/>
          </a:ln>
        </p:spPr>
        <p:txBody>
          <a:bodyPr wrap="none">
            <a:spAutoFit/>
          </a:bodyPr>
          <a:lstStyle/>
          <a:p>
            <a:r>
              <a:rPr lang="en-US" sz="1200" b="1">
                <a:latin typeface="Perpetua"/>
              </a:rPr>
              <a:t>Yes</a:t>
            </a:r>
          </a:p>
        </p:txBody>
      </p:sp>
      <p:sp>
        <p:nvSpPr>
          <p:cNvPr id="51241" name="Line 42"/>
          <p:cNvSpPr>
            <a:spLocks noChangeShapeType="1"/>
          </p:cNvSpPr>
          <p:nvPr/>
        </p:nvSpPr>
        <p:spPr bwMode="auto">
          <a:xfrm flipH="1">
            <a:off x="1219200" y="4616450"/>
            <a:ext cx="1066800" cy="0"/>
          </a:xfrm>
          <a:prstGeom prst="line">
            <a:avLst/>
          </a:prstGeom>
          <a:noFill/>
          <a:ln w="9525">
            <a:solidFill>
              <a:schemeClr val="tx1"/>
            </a:solidFill>
            <a:round/>
            <a:headEnd/>
            <a:tailEnd type="triangle" w="med" len="med"/>
          </a:ln>
        </p:spPr>
        <p:txBody>
          <a:bodyPr/>
          <a:lstStyle/>
          <a:p>
            <a:endParaRPr lang="en-US"/>
          </a:p>
        </p:txBody>
      </p:sp>
      <p:sp>
        <p:nvSpPr>
          <p:cNvPr id="51242" name="Text Box 43"/>
          <p:cNvSpPr txBox="1">
            <a:spLocks noChangeArrowheads="1"/>
          </p:cNvSpPr>
          <p:nvPr/>
        </p:nvSpPr>
        <p:spPr bwMode="auto">
          <a:xfrm>
            <a:off x="3048000" y="5027613"/>
            <a:ext cx="387350" cy="274637"/>
          </a:xfrm>
          <a:prstGeom prst="rect">
            <a:avLst/>
          </a:prstGeom>
          <a:noFill/>
          <a:ln w="9525">
            <a:noFill/>
            <a:miter lim="800000"/>
            <a:headEnd/>
            <a:tailEnd/>
          </a:ln>
        </p:spPr>
        <p:txBody>
          <a:bodyPr wrap="none">
            <a:spAutoFit/>
          </a:bodyPr>
          <a:lstStyle/>
          <a:p>
            <a:r>
              <a:rPr lang="en-US" sz="1200" b="1">
                <a:latin typeface="Perpetua"/>
              </a:rPr>
              <a:t>No</a:t>
            </a:r>
          </a:p>
        </p:txBody>
      </p:sp>
      <p:sp>
        <p:nvSpPr>
          <p:cNvPr id="51243" name="Rectangle 44"/>
          <p:cNvSpPr>
            <a:spLocks noGrp="1" noChangeArrowheads="1"/>
          </p:cNvSpPr>
          <p:nvPr>
            <p:ph type="title" idx="4294967295"/>
          </p:nvPr>
        </p:nvSpPr>
        <p:spPr/>
        <p:txBody>
          <a:bodyPr/>
          <a:lstStyle/>
          <a:p>
            <a:pPr eaLnBrk="1" hangingPunct="1"/>
            <a:r>
              <a:rPr lang="en-US" sz="2800" smtClean="0"/>
              <a:t>Overview of IEEE 802.3 Standards Process (4/5)- </a:t>
            </a:r>
            <a:br>
              <a:rPr lang="en-US" sz="2800" smtClean="0"/>
            </a:br>
            <a:r>
              <a:rPr lang="en-US" sz="2800" smtClean="0"/>
              <a:t>Sponsor Ballot Phase</a:t>
            </a:r>
          </a:p>
        </p:txBody>
      </p:sp>
      <p:sp>
        <p:nvSpPr>
          <p:cNvPr id="51244" name="Text Box 45"/>
          <p:cNvSpPr txBox="1">
            <a:spLocks noChangeArrowheads="1"/>
          </p:cNvSpPr>
          <p:nvPr/>
        </p:nvSpPr>
        <p:spPr bwMode="auto">
          <a:xfrm>
            <a:off x="4724400" y="5805488"/>
            <a:ext cx="4267200" cy="777875"/>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a:latin typeface="Perpetua"/>
              </a:rPr>
              <a:t>Notes:</a:t>
            </a:r>
            <a:r>
              <a:rPr lang="en-US" sz="1000">
                <a:latin typeface="Perpetua"/>
              </a:rPr>
              <a:t> 	At "Check Point", either the activity is ended, or there may be various options that would allow reconsideration of the approval. </a:t>
            </a:r>
          </a:p>
          <a:p>
            <a:pPr marL="457200" indent="-457200">
              <a:spcBef>
                <a:spcPct val="50000"/>
              </a:spcBef>
              <a:tabLst>
                <a:tab pos="457200" algn="l"/>
              </a:tabLst>
            </a:pPr>
            <a:r>
              <a:rPr lang="en-US" sz="1000">
                <a:latin typeface="Perpetua"/>
              </a:rPr>
              <a:t>	See 802.3 Operating Rules 7.1.5 and listed references for complete description</a:t>
            </a:r>
          </a:p>
        </p:txBody>
      </p:sp>
      <p:sp>
        <p:nvSpPr>
          <p:cNvPr id="51245" name="AutoShape 46"/>
          <p:cNvSpPr>
            <a:spLocks noChangeArrowheads="1"/>
          </p:cNvSpPr>
          <p:nvPr/>
        </p:nvSpPr>
        <p:spPr bwMode="auto">
          <a:xfrm>
            <a:off x="2286000" y="4159250"/>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51246" name="AutoShape 49"/>
          <p:cNvSpPr>
            <a:spLocks noChangeArrowheads="1"/>
          </p:cNvSpPr>
          <p:nvPr/>
        </p:nvSpPr>
        <p:spPr bwMode="auto">
          <a:xfrm>
            <a:off x="762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Line 3"/>
          <p:cNvSpPr>
            <a:spLocks noChangeShapeType="1"/>
          </p:cNvSpPr>
          <p:nvPr/>
        </p:nvSpPr>
        <p:spPr bwMode="auto">
          <a:xfrm flipH="1">
            <a:off x="2195513" y="2636838"/>
            <a:ext cx="0" cy="576262"/>
          </a:xfrm>
          <a:prstGeom prst="line">
            <a:avLst/>
          </a:prstGeom>
          <a:noFill/>
          <a:ln w="9525">
            <a:solidFill>
              <a:schemeClr val="tx1"/>
            </a:solidFill>
            <a:round/>
            <a:headEnd/>
            <a:tailEnd type="triangle" w="med" len="med"/>
          </a:ln>
        </p:spPr>
        <p:txBody>
          <a:bodyPr/>
          <a:lstStyle/>
          <a:p>
            <a:endParaRPr lang="en-US"/>
          </a:p>
        </p:txBody>
      </p:sp>
      <p:sp>
        <p:nvSpPr>
          <p:cNvPr id="52226" name="AutoShape 2"/>
          <p:cNvSpPr>
            <a:spLocks noChangeArrowheads="1"/>
          </p:cNvSpPr>
          <p:nvPr/>
        </p:nvSpPr>
        <p:spPr bwMode="auto">
          <a:xfrm>
            <a:off x="1600200" y="20542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Review</a:t>
            </a:r>
          </a:p>
        </p:txBody>
      </p:sp>
      <p:sp>
        <p:nvSpPr>
          <p:cNvPr id="52227" name="AutoShape 4"/>
          <p:cNvSpPr>
            <a:spLocks noChangeArrowheads="1"/>
          </p:cNvSpPr>
          <p:nvPr/>
        </p:nvSpPr>
        <p:spPr bwMode="auto">
          <a:xfrm>
            <a:off x="1584325" y="441642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SASB</a:t>
            </a:r>
          </a:p>
          <a:p>
            <a:pPr algn="ctr"/>
            <a:r>
              <a:rPr lang="en-US" sz="1400" b="1">
                <a:latin typeface="Perpetua"/>
              </a:rPr>
              <a:t>Approval</a:t>
            </a:r>
          </a:p>
        </p:txBody>
      </p:sp>
      <p:sp>
        <p:nvSpPr>
          <p:cNvPr id="52228" name="Line 7"/>
          <p:cNvSpPr>
            <a:spLocks noChangeShapeType="1"/>
          </p:cNvSpPr>
          <p:nvPr/>
        </p:nvSpPr>
        <p:spPr bwMode="auto">
          <a:xfrm>
            <a:off x="2195513" y="3860800"/>
            <a:ext cx="0" cy="576263"/>
          </a:xfrm>
          <a:prstGeom prst="line">
            <a:avLst/>
          </a:prstGeom>
          <a:noFill/>
          <a:ln w="9525">
            <a:solidFill>
              <a:schemeClr val="tx1"/>
            </a:solidFill>
            <a:round/>
            <a:headEnd/>
            <a:tailEnd type="triangle" w="med" len="med"/>
          </a:ln>
        </p:spPr>
        <p:txBody>
          <a:bodyPr/>
          <a:lstStyle/>
          <a:p>
            <a:endParaRPr lang="en-US"/>
          </a:p>
        </p:txBody>
      </p:sp>
      <p:sp>
        <p:nvSpPr>
          <p:cNvPr id="52229" name="Line 10"/>
          <p:cNvSpPr>
            <a:spLocks noChangeShapeType="1"/>
          </p:cNvSpPr>
          <p:nvPr/>
        </p:nvSpPr>
        <p:spPr bwMode="auto">
          <a:xfrm>
            <a:off x="2193925" y="5330825"/>
            <a:ext cx="0" cy="304800"/>
          </a:xfrm>
          <a:prstGeom prst="line">
            <a:avLst/>
          </a:prstGeom>
          <a:noFill/>
          <a:ln w="9525">
            <a:solidFill>
              <a:schemeClr val="tx1"/>
            </a:solidFill>
            <a:round/>
            <a:headEnd/>
            <a:tailEnd type="triangle" w="med" len="med"/>
          </a:ln>
        </p:spPr>
        <p:txBody>
          <a:bodyPr/>
          <a:lstStyle/>
          <a:p>
            <a:endParaRPr lang="en-US"/>
          </a:p>
        </p:txBody>
      </p:sp>
      <p:sp>
        <p:nvSpPr>
          <p:cNvPr id="52230" name="Text Box 11"/>
          <p:cNvSpPr txBox="1">
            <a:spLocks noChangeArrowheads="1"/>
          </p:cNvSpPr>
          <p:nvPr/>
        </p:nvSpPr>
        <p:spPr bwMode="auto">
          <a:xfrm>
            <a:off x="2193925" y="5254625"/>
            <a:ext cx="420688" cy="304800"/>
          </a:xfrm>
          <a:prstGeom prst="rect">
            <a:avLst/>
          </a:prstGeom>
          <a:noFill/>
          <a:ln w="9525">
            <a:noFill/>
            <a:miter lim="800000"/>
            <a:headEnd/>
            <a:tailEnd/>
          </a:ln>
        </p:spPr>
        <p:txBody>
          <a:bodyPr wrap="none">
            <a:spAutoFit/>
          </a:bodyPr>
          <a:lstStyle/>
          <a:p>
            <a:r>
              <a:rPr lang="en-US" sz="1400" b="1">
                <a:latin typeface="Perpetua"/>
              </a:rPr>
              <a:t>No</a:t>
            </a:r>
          </a:p>
        </p:txBody>
      </p:sp>
      <p:sp>
        <p:nvSpPr>
          <p:cNvPr id="52231" name="Line 12"/>
          <p:cNvSpPr>
            <a:spLocks noChangeShapeType="1"/>
          </p:cNvSpPr>
          <p:nvPr/>
        </p:nvSpPr>
        <p:spPr bwMode="auto">
          <a:xfrm>
            <a:off x="2819400" y="4873625"/>
            <a:ext cx="1752600" cy="0"/>
          </a:xfrm>
          <a:prstGeom prst="line">
            <a:avLst/>
          </a:prstGeom>
          <a:noFill/>
          <a:ln w="9525">
            <a:solidFill>
              <a:schemeClr val="tx1"/>
            </a:solidFill>
            <a:round/>
            <a:headEnd/>
            <a:tailEnd/>
          </a:ln>
        </p:spPr>
        <p:txBody>
          <a:bodyPr/>
          <a:lstStyle/>
          <a:p>
            <a:endParaRPr lang="en-US"/>
          </a:p>
        </p:txBody>
      </p:sp>
      <p:sp>
        <p:nvSpPr>
          <p:cNvPr id="52232" name="Text Box 14"/>
          <p:cNvSpPr txBox="1">
            <a:spLocks noChangeArrowheads="1"/>
          </p:cNvSpPr>
          <p:nvPr/>
        </p:nvSpPr>
        <p:spPr bwMode="auto">
          <a:xfrm>
            <a:off x="2836863" y="4568825"/>
            <a:ext cx="500062" cy="304800"/>
          </a:xfrm>
          <a:prstGeom prst="rect">
            <a:avLst/>
          </a:prstGeom>
          <a:noFill/>
          <a:ln w="9525">
            <a:noFill/>
            <a:miter lim="800000"/>
            <a:headEnd/>
            <a:tailEnd/>
          </a:ln>
        </p:spPr>
        <p:txBody>
          <a:bodyPr wrap="none">
            <a:spAutoFit/>
          </a:bodyPr>
          <a:lstStyle/>
          <a:p>
            <a:r>
              <a:rPr lang="en-US" sz="1400" b="1">
                <a:latin typeface="Perpetua"/>
              </a:rPr>
              <a:t>Yes</a:t>
            </a:r>
          </a:p>
        </p:txBody>
      </p:sp>
      <p:sp>
        <p:nvSpPr>
          <p:cNvPr id="52233" name="AutoShape 15"/>
          <p:cNvSpPr>
            <a:spLocks noChangeArrowheads="1"/>
          </p:cNvSpPr>
          <p:nvPr/>
        </p:nvSpPr>
        <p:spPr bwMode="auto">
          <a:xfrm>
            <a:off x="6324600" y="4035425"/>
            <a:ext cx="1066800" cy="609600"/>
          </a:xfrm>
          <a:prstGeom prst="flowChartDocument">
            <a:avLst/>
          </a:prstGeom>
          <a:solidFill>
            <a:srgbClr val="00FF00"/>
          </a:solidFill>
          <a:ln w="9525">
            <a:solidFill>
              <a:schemeClr val="tx1"/>
            </a:solidFill>
            <a:miter lim="800000"/>
            <a:headEnd/>
            <a:tailEnd/>
          </a:ln>
        </p:spPr>
        <p:txBody>
          <a:bodyPr wrap="none" anchor="ctr"/>
          <a:lstStyle/>
          <a:p>
            <a:pPr algn="ctr"/>
            <a:r>
              <a:rPr lang="en-US" sz="1400" b="1">
                <a:latin typeface="Perpetua"/>
              </a:rPr>
              <a:t>Standard</a:t>
            </a:r>
          </a:p>
        </p:txBody>
      </p:sp>
      <p:sp>
        <p:nvSpPr>
          <p:cNvPr id="52234" name="AutoShape 16"/>
          <p:cNvSpPr>
            <a:spLocks noChangeArrowheads="1"/>
          </p:cNvSpPr>
          <p:nvPr/>
        </p:nvSpPr>
        <p:spPr bwMode="auto">
          <a:xfrm>
            <a:off x="1736725" y="56356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52235" name="AutoShape 17"/>
          <p:cNvSpPr>
            <a:spLocks noChangeArrowheads="1"/>
          </p:cNvSpPr>
          <p:nvPr/>
        </p:nvSpPr>
        <p:spPr bwMode="auto">
          <a:xfrm>
            <a:off x="2051050" y="1444625"/>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400" b="1">
                <a:latin typeface="Perpetua"/>
              </a:rPr>
              <a:t>C</a:t>
            </a:r>
          </a:p>
        </p:txBody>
      </p:sp>
      <p:sp>
        <p:nvSpPr>
          <p:cNvPr id="52236" name="Line 18"/>
          <p:cNvSpPr>
            <a:spLocks noChangeShapeType="1"/>
          </p:cNvSpPr>
          <p:nvPr/>
        </p:nvSpPr>
        <p:spPr bwMode="auto">
          <a:xfrm>
            <a:off x="2203450" y="1749425"/>
            <a:ext cx="0" cy="304800"/>
          </a:xfrm>
          <a:prstGeom prst="line">
            <a:avLst/>
          </a:prstGeom>
          <a:noFill/>
          <a:ln w="9525">
            <a:solidFill>
              <a:schemeClr val="tx1"/>
            </a:solidFill>
            <a:round/>
            <a:headEnd/>
            <a:tailEnd type="triangle" w="med" len="med"/>
          </a:ln>
        </p:spPr>
        <p:txBody>
          <a:bodyPr/>
          <a:lstStyle/>
          <a:p>
            <a:endParaRPr lang="en-US"/>
          </a:p>
        </p:txBody>
      </p:sp>
      <p:sp>
        <p:nvSpPr>
          <p:cNvPr id="52237" name="Line 20"/>
          <p:cNvSpPr>
            <a:spLocks noChangeShapeType="1"/>
          </p:cNvSpPr>
          <p:nvPr/>
        </p:nvSpPr>
        <p:spPr bwMode="auto">
          <a:xfrm flipV="1">
            <a:off x="4572000" y="1597025"/>
            <a:ext cx="0" cy="3276600"/>
          </a:xfrm>
          <a:prstGeom prst="line">
            <a:avLst/>
          </a:prstGeom>
          <a:noFill/>
          <a:ln w="9525">
            <a:solidFill>
              <a:schemeClr val="tx1"/>
            </a:solidFill>
            <a:round/>
            <a:headEnd/>
            <a:tailEnd/>
          </a:ln>
        </p:spPr>
        <p:txBody>
          <a:bodyPr/>
          <a:lstStyle/>
          <a:p>
            <a:endParaRPr lang="en-US"/>
          </a:p>
        </p:txBody>
      </p:sp>
      <p:sp>
        <p:nvSpPr>
          <p:cNvPr id="52238" name="Line 21"/>
          <p:cNvSpPr>
            <a:spLocks noChangeShapeType="1"/>
          </p:cNvSpPr>
          <p:nvPr/>
        </p:nvSpPr>
        <p:spPr bwMode="auto">
          <a:xfrm>
            <a:off x="6858000" y="2587625"/>
            <a:ext cx="0" cy="304800"/>
          </a:xfrm>
          <a:prstGeom prst="line">
            <a:avLst/>
          </a:prstGeom>
          <a:noFill/>
          <a:ln w="9525">
            <a:solidFill>
              <a:schemeClr val="tx1"/>
            </a:solidFill>
            <a:round/>
            <a:headEnd/>
            <a:tailEnd type="triangle" w="med" len="med"/>
          </a:ln>
        </p:spPr>
        <p:txBody>
          <a:bodyPr/>
          <a:lstStyle/>
          <a:p>
            <a:endParaRPr lang="en-US"/>
          </a:p>
        </p:txBody>
      </p:sp>
      <p:sp>
        <p:nvSpPr>
          <p:cNvPr id="52239" name="AutoShape 22"/>
          <p:cNvSpPr>
            <a:spLocks noChangeArrowheads="1"/>
          </p:cNvSpPr>
          <p:nvPr/>
        </p:nvSpPr>
        <p:spPr bwMode="auto">
          <a:xfrm>
            <a:off x="6248400" y="28924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Publication</a:t>
            </a:r>
          </a:p>
          <a:p>
            <a:pPr algn="ctr"/>
            <a:r>
              <a:rPr lang="en-US" sz="1400" b="1">
                <a:latin typeface="Perpetua"/>
              </a:rPr>
              <a:t>Preparation</a:t>
            </a:r>
          </a:p>
        </p:txBody>
      </p:sp>
      <p:sp>
        <p:nvSpPr>
          <p:cNvPr id="52240" name="AutoShape 23"/>
          <p:cNvSpPr>
            <a:spLocks noChangeArrowheads="1"/>
          </p:cNvSpPr>
          <p:nvPr/>
        </p:nvSpPr>
        <p:spPr bwMode="auto">
          <a:xfrm>
            <a:off x="6324600" y="190182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Draft</a:t>
            </a:r>
          </a:p>
        </p:txBody>
      </p:sp>
      <p:sp>
        <p:nvSpPr>
          <p:cNvPr id="52241" name="Line 24"/>
          <p:cNvSpPr>
            <a:spLocks noChangeShapeType="1"/>
          </p:cNvSpPr>
          <p:nvPr/>
        </p:nvSpPr>
        <p:spPr bwMode="auto">
          <a:xfrm>
            <a:off x="6858000" y="3730625"/>
            <a:ext cx="0" cy="304800"/>
          </a:xfrm>
          <a:prstGeom prst="line">
            <a:avLst/>
          </a:prstGeom>
          <a:noFill/>
          <a:ln w="9525">
            <a:solidFill>
              <a:schemeClr val="tx1"/>
            </a:solidFill>
            <a:round/>
            <a:headEnd/>
            <a:tailEnd type="triangle" w="med" len="med"/>
          </a:ln>
        </p:spPr>
        <p:txBody>
          <a:bodyPr/>
          <a:lstStyle/>
          <a:p>
            <a:endParaRPr lang="en-US"/>
          </a:p>
        </p:txBody>
      </p:sp>
      <p:sp>
        <p:nvSpPr>
          <p:cNvPr id="52242" name="Line 25"/>
          <p:cNvSpPr>
            <a:spLocks noChangeShapeType="1"/>
          </p:cNvSpPr>
          <p:nvPr/>
        </p:nvSpPr>
        <p:spPr bwMode="auto">
          <a:xfrm>
            <a:off x="4572000" y="1597025"/>
            <a:ext cx="2286000" cy="0"/>
          </a:xfrm>
          <a:prstGeom prst="line">
            <a:avLst/>
          </a:prstGeom>
          <a:noFill/>
          <a:ln w="9525">
            <a:solidFill>
              <a:schemeClr val="tx1"/>
            </a:solidFill>
            <a:round/>
            <a:headEnd/>
            <a:tailEnd/>
          </a:ln>
        </p:spPr>
        <p:txBody>
          <a:bodyPr/>
          <a:lstStyle/>
          <a:p>
            <a:endParaRPr lang="en-US"/>
          </a:p>
        </p:txBody>
      </p:sp>
      <p:sp>
        <p:nvSpPr>
          <p:cNvPr id="52243" name="Line 26"/>
          <p:cNvSpPr>
            <a:spLocks noChangeShapeType="1"/>
          </p:cNvSpPr>
          <p:nvPr/>
        </p:nvSpPr>
        <p:spPr bwMode="auto">
          <a:xfrm>
            <a:off x="6858000" y="1597025"/>
            <a:ext cx="0" cy="304800"/>
          </a:xfrm>
          <a:prstGeom prst="line">
            <a:avLst/>
          </a:prstGeom>
          <a:noFill/>
          <a:ln w="9525">
            <a:solidFill>
              <a:schemeClr val="tx1"/>
            </a:solidFill>
            <a:round/>
            <a:headEnd/>
            <a:tailEnd type="triangle" w="med" len="med"/>
          </a:ln>
        </p:spPr>
        <p:txBody>
          <a:bodyPr/>
          <a:lstStyle/>
          <a:p>
            <a:endParaRPr lang="en-US"/>
          </a:p>
        </p:txBody>
      </p:sp>
      <p:sp>
        <p:nvSpPr>
          <p:cNvPr id="52244" name="Text Box 27"/>
          <p:cNvSpPr txBox="1">
            <a:spLocks noChangeArrowheads="1"/>
          </p:cNvSpPr>
          <p:nvPr/>
        </p:nvSpPr>
        <p:spPr bwMode="auto">
          <a:xfrm>
            <a:off x="4495800" y="5467350"/>
            <a:ext cx="4343400" cy="396875"/>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a:latin typeface="Perpetua"/>
              </a:rPr>
              <a:t>Notes</a:t>
            </a:r>
            <a:r>
              <a:rPr lang="en-US" sz="1000">
                <a:latin typeface="Perpetua"/>
              </a:rPr>
              <a:t>:	At "Check Point", either the activity is ended, or there may be various options that would allow resubmission for approval.</a:t>
            </a:r>
          </a:p>
        </p:txBody>
      </p:sp>
      <p:sp>
        <p:nvSpPr>
          <p:cNvPr id="52245" name="Rectangle 19"/>
          <p:cNvSpPr>
            <a:spLocks noGrp="1" noChangeArrowheads="1"/>
          </p:cNvSpPr>
          <p:nvPr>
            <p:ph type="title" idx="4294967295"/>
          </p:nvPr>
        </p:nvSpPr>
        <p:spPr/>
        <p:txBody>
          <a:bodyPr/>
          <a:lstStyle/>
          <a:p>
            <a:pPr eaLnBrk="1" hangingPunct="1"/>
            <a:r>
              <a:rPr lang="en-US" sz="2800" smtClean="0"/>
              <a:t>Overview of IEEE 802.3 Standards Process (5/5) – </a:t>
            </a:r>
            <a:br>
              <a:rPr lang="en-US" sz="2800" smtClean="0"/>
            </a:br>
            <a:r>
              <a:rPr lang="en-US" sz="2800" smtClean="0"/>
              <a:t>Final Approvals / Standard Release</a:t>
            </a:r>
          </a:p>
        </p:txBody>
      </p:sp>
      <p:sp>
        <p:nvSpPr>
          <p:cNvPr id="52246" name="AutoShape 2"/>
          <p:cNvSpPr>
            <a:spLocks noChangeArrowheads="1"/>
          </p:cNvSpPr>
          <p:nvPr/>
        </p:nvSpPr>
        <p:spPr bwMode="auto">
          <a:xfrm>
            <a:off x="1403350" y="3213100"/>
            <a:ext cx="1584325" cy="758825"/>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recommendation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2"/>
          <p:cNvSpPr>
            <a:spLocks noGrp="1"/>
          </p:cNvSpPr>
          <p:nvPr>
            <p:ph type="title" idx="4294967295"/>
          </p:nvPr>
        </p:nvSpPr>
        <p:spPr/>
        <p:txBody>
          <a:bodyPr bIns="91440" anchor="b"/>
          <a:lstStyle/>
          <a:p>
            <a:pPr eaLnBrk="1" hangingPunct="1"/>
            <a:r>
              <a:rPr lang="en-US" smtClean="0"/>
              <a:t>Liaisons and Communications</a:t>
            </a:r>
          </a:p>
        </p:txBody>
      </p:sp>
      <p:sp>
        <p:nvSpPr>
          <p:cNvPr id="53250" name="Rectangle 7"/>
          <p:cNvSpPr>
            <a:spLocks noGrp="1" noChangeArrowheads="1"/>
          </p:cNvSpPr>
          <p:nvPr>
            <p:ph type="body" idx="4294967295"/>
          </p:nvPr>
        </p:nvSpPr>
        <p:spPr/>
        <p:txBody>
          <a:bodyPr/>
          <a:lstStyle/>
          <a:p>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2"/>
          <p:cNvSpPr>
            <a:spLocks noGrp="1"/>
          </p:cNvSpPr>
          <p:nvPr>
            <p:ph type="title" idx="4294967295"/>
          </p:nvPr>
        </p:nvSpPr>
        <p:spPr/>
        <p:txBody>
          <a:bodyPr bIns="91440" anchor="b"/>
          <a:lstStyle/>
          <a:p>
            <a:pPr eaLnBrk="1" hangingPunct="1"/>
            <a:r>
              <a:rPr lang="en-US" smtClean="0"/>
              <a:t>Action Items</a:t>
            </a:r>
          </a:p>
        </p:txBody>
      </p:sp>
      <p:sp>
        <p:nvSpPr>
          <p:cNvPr id="54274" name="Rectangle 6"/>
          <p:cNvSpPr>
            <a:spLocks noGrp="1" noChangeArrowheads="1"/>
          </p:cNvSpPr>
          <p:nvPr>
            <p:ph type="body" idx="4294967295"/>
          </p:nvPr>
        </p:nvSpPr>
        <p:spPr/>
        <p:txBody>
          <a:bodyPr/>
          <a:lstStyle/>
          <a:p>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p:txBody>
          <a:bodyPr/>
          <a:lstStyle/>
          <a:p>
            <a:r>
              <a:rPr lang="en-US" sz="3400" smtClean="0"/>
              <a:t>IEEE P802.3&lt;&lt;</a:t>
            </a:r>
            <a:r>
              <a:rPr lang="en-US" sz="3400" i="1" smtClean="0">
                <a:solidFill>
                  <a:srgbClr val="FF0000"/>
                </a:solidFill>
              </a:rPr>
              <a:t>xx</a:t>
            </a:r>
            <a:r>
              <a:rPr lang="en-US" sz="3400" smtClean="0"/>
              <a:t>&gt; &lt;&lt;</a:t>
            </a:r>
            <a:r>
              <a:rPr lang="en-US" sz="3400" i="1" smtClean="0">
                <a:solidFill>
                  <a:srgbClr val="FF0000"/>
                </a:solidFill>
              </a:rPr>
              <a:t>Task Force Name</a:t>
            </a:r>
            <a:r>
              <a:rPr lang="en-US" sz="3400" smtClean="0"/>
              <a:t>&gt;&gt;</a:t>
            </a:r>
            <a:r>
              <a:rPr lang="en-GB" sz="3400" smtClean="0"/>
              <a:t> Approved Project Documents</a:t>
            </a:r>
            <a:endParaRPr lang="en-US" sz="3400" smtClean="0"/>
          </a:p>
        </p:txBody>
      </p:sp>
      <p:sp>
        <p:nvSpPr>
          <p:cNvPr id="55298" name="Rectangle 3"/>
          <p:cNvSpPr>
            <a:spLocks noGrp="1" noChangeArrowheads="1"/>
          </p:cNvSpPr>
          <p:nvPr>
            <p:ph type="body" idx="1"/>
          </p:nvPr>
        </p:nvSpPr>
        <p:spPr/>
        <p:txBody>
          <a:bodyPr/>
          <a:lstStyle/>
          <a:p>
            <a:r>
              <a:rPr lang="en-US" smtClean="0"/>
              <a:t>PAR </a:t>
            </a:r>
          </a:p>
          <a:p>
            <a:pPr lvl="1"/>
            <a:r>
              <a:rPr lang="en-US" u="sng" smtClean="0"/>
              <a:t>&lt;&lt;</a:t>
            </a:r>
            <a:r>
              <a:rPr lang="en-US" i="1" u="sng" smtClean="0">
                <a:solidFill>
                  <a:srgbClr val="FF0000"/>
                </a:solidFill>
              </a:rPr>
              <a:t>PAR URL</a:t>
            </a:r>
            <a:r>
              <a:rPr lang="en-US" u="sng" smtClean="0"/>
              <a:t>&gt;&gt;</a:t>
            </a:r>
          </a:p>
          <a:p>
            <a:r>
              <a:rPr lang="en-US" smtClean="0"/>
              <a:t>5 Criteria  </a:t>
            </a:r>
          </a:p>
          <a:p>
            <a:pPr lvl="1"/>
            <a:r>
              <a:rPr lang="en-US" u="sng" smtClean="0"/>
              <a:t>&lt;&lt;</a:t>
            </a:r>
            <a:r>
              <a:rPr lang="en-US" i="1" u="sng" smtClean="0">
                <a:solidFill>
                  <a:srgbClr val="FF0000"/>
                </a:solidFill>
              </a:rPr>
              <a:t>5 Criteria URL</a:t>
            </a:r>
            <a:r>
              <a:rPr lang="en-US" u="sng" smtClean="0"/>
              <a:t>&gt;&gt;</a:t>
            </a:r>
            <a:endParaRPr lang="en-US" smtClean="0"/>
          </a:p>
          <a:p>
            <a:r>
              <a:rPr lang="en-US" smtClean="0"/>
              <a:t>Objectives </a:t>
            </a:r>
          </a:p>
          <a:p>
            <a:pPr lvl="1"/>
            <a:r>
              <a:rPr lang="en-US" u="sng" smtClean="0"/>
              <a:t>&lt;&lt;</a:t>
            </a:r>
            <a:r>
              <a:rPr lang="en-US" i="1" u="sng" smtClean="0">
                <a:solidFill>
                  <a:srgbClr val="FF0000"/>
                </a:solidFill>
              </a:rPr>
              <a:t>Objectives URL</a:t>
            </a:r>
            <a:r>
              <a:rPr lang="en-US" u="sng" smtClean="0"/>
              <a:t>&gt;&gt;</a:t>
            </a:r>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sz="3400" smtClean="0"/>
              <a:t>IEEE P802.3&lt;&lt;</a:t>
            </a:r>
            <a:r>
              <a:rPr lang="en-US" sz="3400" i="1" smtClean="0">
                <a:solidFill>
                  <a:srgbClr val="FF0000"/>
                </a:solidFill>
              </a:rPr>
              <a:t>xx</a:t>
            </a:r>
            <a:r>
              <a:rPr lang="en-US" sz="3400" smtClean="0"/>
              <a:t>&gt; &lt;&lt;</a:t>
            </a:r>
            <a:r>
              <a:rPr lang="en-US" sz="3400" i="1" smtClean="0">
                <a:solidFill>
                  <a:srgbClr val="FF0000"/>
                </a:solidFill>
              </a:rPr>
              <a:t>Task Force Name</a:t>
            </a:r>
            <a:r>
              <a:rPr lang="en-US" sz="3400" smtClean="0"/>
              <a:t>&gt;&gt;</a:t>
            </a:r>
            <a:r>
              <a:rPr lang="en-GB" sz="3400" smtClean="0"/>
              <a:t> Objectives</a:t>
            </a:r>
          </a:p>
        </p:txBody>
      </p:sp>
      <p:sp>
        <p:nvSpPr>
          <p:cNvPr id="56322" name="Rectangle 3"/>
          <p:cNvSpPr>
            <a:spLocks noGrp="1" noChangeArrowheads="1"/>
          </p:cNvSpPr>
          <p:nvPr>
            <p:ph type="body" idx="1"/>
          </p:nvPr>
        </p:nvSpPr>
        <p:spPr/>
        <p:txBody>
          <a:bodyPr/>
          <a:lstStyle/>
          <a:p>
            <a:r>
              <a:rPr lang="en-GB" smtClean="0"/>
              <a:t>&lt;&lt;</a:t>
            </a:r>
            <a:r>
              <a:rPr lang="en-GB" i="1" smtClean="0">
                <a:solidFill>
                  <a:srgbClr val="FF0000"/>
                </a:solidFill>
              </a:rPr>
              <a:t>Task Force Objectives</a:t>
            </a:r>
            <a:r>
              <a:rPr lang="en-GB" smtClean="0"/>
              <a:t>&gt;&gt;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sz="3400" smtClean="0"/>
              <a:t>IEEE P802.3&lt;&lt;</a:t>
            </a:r>
            <a:r>
              <a:rPr lang="en-US" sz="3400" i="1" smtClean="0">
                <a:solidFill>
                  <a:srgbClr val="FF0000"/>
                </a:solidFill>
              </a:rPr>
              <a:t>xx</a:t>
            </a:r>
            <a:r>
              <a:rPr lang="en-US" sz="3400" smtClean="0"/>
              <a:t>&gt; &lt;&lt;</a:t>
            </a:r>
            <a:r>
              <a:rPr lang="en-US" sz="3400" i="1" smtClean="0">
                <a:solidFill>
                  <a:srgbClr val="FF0000"/>
                </a:solidFill>
              </a:rPr>
              <a:t>Task Force Name</a:t>
            </a:r>
            <a:r>
              <a:rPr lang="en-US" sz="3400" smtClean="0"/>
              <a:t>&gt;&gt; Timeline</a:t>
            </a:r>
            <a:endParaRPr lang="en-GB" sz="3400" smtClean="0"/>
          </a:p>
        </p:txBody>
      </p:sp>
      <p:sp>
        <p:nvSpPr>
          <p:cNvPr id="57346" name="Rectangle 3"/>
          <p:cNvSpPr>
            <a:spLocks noGrp="1" noChangeArrowheads="1"/>
          </p:cNvSpPr>
          <p:nvPr>
            <p:ph idx="1"/>
          </p:nvPr>
        </p:nvSpPr>
        <p:spPr/>
        <p:txBody>
          <a:bodyPr/>
          <a:lstStyle/>
          <a:p>
            <a:endParaRPr lang="en-GB"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64"/>
          <p:cNvSpPr>
            <a:spLocks noGrp="1" noChangeArrowheads="1"/>
          </p:cNvSpPr>
          <p:nvPr>
            <p:ph type="body" sz="half" idx="1"/>
          </p:nvPr>
        </p:nvSpPr>
        <p:spPr>
          <a:xfrm>
            <a:off x="250825" y="1341438"/>
            <a:ext cx="8588375" cy="2159000"/>
          </a:xfrm>
        </p:spPr>
        <p:txBody>
          <a:bodyPr/>
          <a:lstStyle/>
          <a:p>
            <a:r>
              <a:rPr lang="en-US" sz="2800" smtClean="0"/>
              <a:t>Item 1 - Date the ballot closed:</a:t>
            </a:r>
          </a:p>
          <a:p>
            <a:pPr lvl="1"/>
            <a:r>
              <a:rPr lang="en-US" sz="2200" smtClean="0"/>
              <a:t>The &lt;&lt; [</a:t>
            </a:r>
            <a:r>
              <a:rPr lang="en-US" sz="2200" i="1" smtClean="0">
                <a:solidFill>
                  <a:srgbClr val="FF0000"/>
                </a:solidFill>
              </a:rPr>
              <a:t>Initial </a:t>
            </a:r>
            <a:r>
              <a:rPr lang="en-US" sz="2200" smtClean="0">
                <a:solidFill>
                  <a:srgbClr val="FF0000"/>
                </a:solidFill>
              </a:rPr>
              <a:t>| </a:t>
            </a:r>
            <a:r>
              <a:rPr lang="en-US" sz="2200" i="1" smtClean="0">
                <a:solidFill>
                  <a:srgbClr val="FF0000"/>
                </a:solidFill>
              </a:rPr>
              <a:t>X</a:t>
            </a:r>
            <a:r>
              <a:rPr lang="en-US" sz="2200" i="1" baseline="30000" smtClean="0">
                <a:solidFill>
                  <a:srgbClr val="FF0000"/>
                </a:solidFill>
              </a:rPr>
              <a:t>xx</a:t>
            </a:r>
            <a:r>
              <a:rPr lang="en-US" sz="2200" smtClean="0"/>
              <a:t>] &gt;&gt; Working Group &lt;&lt;</a:t>
            </a:r>
            <a:r>
              <a:rPr lang="en-US" sz="2200" i="1" smtClean="0">
                <a:solidFill>
                  <a:srgbClr val="FF0000"/>
                </a:solidFill>
              </a:rPr>
              <a:t>recirculation</a:t>
            </a:r>
            <a:r>
              <a:rPr lang="en-US" sz="2200" smtClean="0"/>
              <a:t>&gt;&gt; ballot on IEEE P802.3</a:t>
            </a:r>
            <a:r>
              <a:rPr lang="en-US" sz="2200" smtClean="0">
                <a:solidFill>
                  <a:schemeClr val="tx2"/>
                </a:solidFill>
              </a:rPr>
              <a:t>&lt;&lt;</a:t>
            </a:r>
            <a:r>
              <a:rPr lang="en-US" sz="2200" i="1" smtClean="0">
                <a:solidFill>
                  <a:srgbClr val="FF0000"/>
                </a:solidFill>
              </a:rPr>
              <a:t>xx</a:t>
            </a:r>
            <a:r>
              <a:rPr lang="en-US" sz="2200" smtClean="0">
                <a:solidFill>
                  <a:schemeClr val="tx2"/>
                </a:solidFill>
              </a:rPr>
              <a:t>&gt;</a:t>
            </a:r>
            <a:r>
              <a:rPr lang="en-US" sz="2200" smtClean="0"/>
              <a:t> draft D</a:t>
            </a:r>
            <a:r>
              <a:rPr lang="en-US" sz="2200" smtClean="0">
                <a:solidFill>
                  <a:schemeClr val="tx2"/>
                </a:solidFill>
              </a:rPr>
              <a:t>&lt;&lt;</a:t>
            </a:r>
            <a:r>
              <a:rPr lang="en-US" sz="2200" i="1" smtClean="0">
                <a:solidFill>
                  <a:srgbClr val="FF0000"/>
                </a:solidFill>
              </a:rPr>
              <a:t>n.n</a:t>
            </a:r>
            <a:r>
              <a:rPr lang="en-US" sz="2200" smtClean="0">
                <a:solidFill>
                  <a:schemeClr val="tx2"/>
                </a:solidFill>
              </a:rPr>
              <a:t>&gt;</a:t>
            </a:r>
            <a:r>
              <a:rPr lang="en-US" sz="2200" smtClean="0"/>
              <a:t> closed on &lt;&lt;</a:t>
            </a:r>
            <a:r>
              <a:rPr lang="en-US" sz="2200" i="1" smtClean="0">
                <a:solidFill>
                  <a:srgbClr val="FF0000"/>
                </a:solidFill>
              </a:rPr>
              <a:t>date</a:t>
            </a:r>
            <a:r>
              <a:rPr lang="en-US" sz="2200" smtClean="0"/>
              <a:t>&gt;&gt; at 11:59 PM AOE.</a:t>
            </a:r>
          </a:p>
          <a:p>
            <a:r>
              <a:rPr lang="en-US" sz="2800" smtClean="0"/>
              <a:t>Item 2 - Vote tally:</a:t>
            </a:r>
          </a:p>
          <a:p>
            <a:pPr lvl="1"/>
            <a:endParaRPr lang="en-US" sz="2000" smtClean="0"/>
          </a:p>
          <a:p>
            <a:pPr>
              <a:buFontTx/>
              <a:buNone/>
            </a:pPr>
            <a:endParaRPr lang="en-US" sz="2400" smtClean="0"/>
          </a:p>
        </p:txBody>
      </p:sp>
      <p:graphicFrame>
        <p:nvGraphicFramePr>
          <p:cNvPr id="57402" name="Group 58"/>
          <p:cNvGraphicFramePr>
            <a:graphicFrameLocks noGrp="1"/>
          </p:cNvGraphicFramePr>
          <p:nvPr>
            <p:ph sz="half" idx="2"/>
          </p:nvPr>
        </p:nvGraphicFramePr>
        <p:xfrm>
          <a:off x="1828800" y="2895600"/>
          <a:ext cx="6991350" cy="3549650"/>
        </p:xfrm>
        <a:graphic>
          <a:graphicData uri="http://schemas.openxmlformats.org/drawingml/2006/table">
            <a:tbl>
              <a:tblPr/>
              <a:tblGrid>
                <a:gridCol w="3248025"/>
                <a:gridCol w="790575"/>
                <a:gridCol w="649288"/>
                <a:gridCol w="1438275"/>
                <a:gridCol w="865187"/>
              </a:tblGrid>
              <a:tr h="677863">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Comments: &lt;&lt;</a:t>
                      </a:r>
                      <a:r>
                        <a:rPr kumimoji="0" lang="en-GB" sz="1800" b="0" i="1" u="none" strike="noStrike" cap="none" normalizeH="0" baseline="0" smtClean="0">
                          <a:ln>
                            <a:noFill/>
                          </a:ln>
                          <a:solidFill>
                            <a:srgbClr val="FF0000"/>
                          </a:solidFill>
                          <a:effectLst/>
                          <a:latin typeface="Times New Roman" pitchFamily="18" charset="0"/>
                        </a:rPr>
                        <a:t>nn</a:t>
                      </a:r>
                      <a:r>
                        <a:rPr kumimoji="0" lang="en-GB" sz="1800" b="0" i="0" u="none" strike="noStrike" cap="none" normalizeH="0" baseline="0" smtClean="0">
                          <a:ln>
                            <a:noFill/>
                          </a:ln>
                          <a:solidFill>
                            <a:schemeClr val="tx1"/>
                          </a:solidFill>
                          <a:effectLst/>
                          <a:latin typeface="Times New Roman" pitchFamily="18" charset="0"/>
                        </a:rPr>
                        <a:t>&gt;&gt;</a:t>
                      </a:r>
                    </a:p>
                  </a:txBody>
                  <a:tcPr anchorCtr="1"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&lt;&lt; [</a:t>
                      </a:r>
                      <a:r>
                        <a:rPr kumimoji="0" lang="en-US" sz="1800" b="0" i="1" u="none" strike="noStrike" cap="none" normalizeH="0" baseline="0" smtClean="0">
                          <a:ln>
                            <a:noFill/>
                          </a:ln>
                          <a:solidFill>
                            <a:srgbClr val="FF0000"/>
                          </a:solidFill>
                          <a:effectLst/>
                          <a:latin typeface="Times New Roman" pitchFamily="18" charset="0"/>
                        </a:rPr>
                        <a:t>Initial </a:t>
                      </a:r>
                      <a:r>
                        <a:rPr kumimoji="0" lang="en-US" sz="1800" b="0" i="0" u="none" strike="noStrike" cap="none" normalizeH="0" baseline="0" smtClean="0">
                          <a:ln>
                            <a:noFill/>
                          </a:ln>
                          <a:solidFill>
                            <a:srgbClr val="FF0000"/>
                          </a:solidFill>
                          <a:effectLst/>
                          <a:latin typeface="Times New Roman" pitchFamily="18" charset="0"/>
                        </a:rPr>
                        <a:t>| </a:t>
                      </a:r>
                      <a:r>
                        <a:rPr kumimoji="0" lang="en-US" sz="1800" b="0" i="1" u="none" strike="noStrike" cap="none" normalizeH="0" baseline="0" smtClean="0">
                          <a:ln>
                            <a:noFill/>
                          </a:ln>
                          <a:solidFill>
                            <a:srgbClr val="FF0000"/>
                          </a:solidFill>
                          <a:effectLst/>
                          <a:latin typeface="Times New Roman" pitchFamily="18" charset="0"/>
                        </a:rPr>
                        <a:t>X</a:t>
                      </a:r>
                      <a:r>
                        <a:rPr kumimoji="0" lang="en-US" sz="1800" b="0" i="1" u="none" strike="noStrike" cap="none" normalizeH="0" baseline="30000" smtClean="0">
                          <a:ln>
                            <a:noFill/>
                          </a:ln>
                          <a:solidFill>
                            <a:srgbClr val="FF0000"/>
                          </a:solidFill>
                          <a:effectLst/>
                          <a:latin typeface="Times New Roman" pitchFamily="18" charset="0"/>
                        </a:rPr>
                        <a:t>xx </a:t>
                      </a:r>
                      <a:r>
                        <a:rPr kumimoji="0" lang="en-US" sz="1800" b="0" i="1" u="none" strike="noStrike" cap="none" normalizeH="0" baseline="0" smtClean="0">
                          <a:ln>
                            <a:noFill/>
                          </a:ln>
                          <a:solidFill>
                            <a:srgbClr val="FF0000"/>
                          </a:solidFill>
                          <a:effectLst/>
                          <a:latin typeface="Times New Roman" pitchFamily="18" charset="0"/>
                        </a:rPr>
                        <a:t>recirculation</a:t>
                      </a:r>
                      <a:r>
                        <a:rPr kumimoji="0" lang="en-US" sz="1800" b="0" i="0" u="none" strike="noStrike" cap="none" normalizeH="0" baseline="0" smtClean="0">
                          <a:ln>
                            <a:noFill/>
                          </a:ln>
                          <a:solidFill>
                            <a:schemeClr val="tx1"/>
                          </a:solidFill>
                          <a:effectLst/>
                          <a:latin typeface="Times New Roman" pitchFamily="18" charset="0"/>
                        </a:rPr>
                        <a:t>] &gt;&gt;</a:t>
                      </a:r>
                      <a:r>
                        <a:rPr kumimoji="0" lang="en-GB" sz="1800" b="0" i="0" u="none" strike="noStrike" cap="none" normalizeH="0" baseline="0" smtClean="0">
                          <a:ln>
                            <a:noFill/>
                          </a:ln>
                          <a:solidFill>
                            <a:schemeClr val="tx1"/>
                          </a:solidFill>
                          <a:effectLst/>
                          <a:latin typeface="Times New Roman" pitchFamily="18" charset="0"/>
                        </a:rPr>
                        <a:t> Draft D </a:t>
                      </a:r>
                      <a:r>
                        <a:rPr kumimoji="0" lang="en-US" sz="1800" b="0" i="0" u="none" strike="noStrike" cap="none" normalizeH="0" baseline="0" smtClean="0">
                          <a:ln>
                            <a:noFill/>
                          </a:ln>
                          <a:solidFill>
                            <a:schemeClr val="tx2"/>
                          </a:solidFill>
                          <a:effectLst/>
                          <a:latin typeface="Times New Roman" pitchFamily="18" charset="0"/>
                        </a:rPr>
                        <a:t>&lt;&lt;</a:t>
                      </a:r>
                      <a:r>
                        <a:rPr kumimoji="0" lang="en-US" sz="1800" b="0" i="1" u="none" strike="noStrike" cap="none" normalizeH="0" baseline="0" smtClean="0">
                          <a:ln>
                            <a:noFill/>
                          </a:ln>
                          <a:solidFill>
                            <a:srgbClr val="FF0000"/>
                          </a:solidFill>
                          <a:effectLst/>
                          <a:latin typeface="Times New Roman" pitchFamily="18" charset="0"/>
                        </a:rPr>
                        <a:t>n.n</a:t>
                      </a:r>
                      <a:r>
                        <a:rPr kumimoji="0" lang="en-US" sz="1800" b="0" i="0" u="none" strike="noStrike" cap="none" normalizeH="0" baseline="0" smtClean="0">
                          <a:ln>
                            <a:noFill/>
                          </a:ln>
                          <a:solidFill>
                            <a:schemeClr val="tx2"/>
                          </a:solidFill>
                          <a:effectLst/>
                          <a:latin typeface="Times New Roman" pitchFamily="18" charset="0"/>
                        </a:rPr>
                        <a:t>&gt;</a:t>
                      </a:r>
                      <a:endParaRPr kumimoji="0" lang="en-GB" sz="1800" b="0" i="0" u="none" strike="noStrike" cap="none" normalizeH="0" baseline="0" smtClean="0">
                        <a:ln>
                          <a:noFill/>
                        </a:ln>
                        <a:solidFill>
                          <a:schemeClr val="tx2"/>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Req</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63575">
                <a:tc vMerge="1">
                  <a:txBody>
                    <a:bodyPr/>
                    <a:lstStyle/>
                    <a:p>
                      <a:endParaRPr lang="en-US"/>
                    </a:p>
                  </a:txBody>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Status</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Abstain</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&lt; 30</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Disapprove with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 </a:t>
                      </a:r>
                      <a:r>
                        <a:rPr kumimoji="0" lang="en-US"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Disapprove without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 </a:t>
                      </a:r>
                      <a:r>
                        <a:rPr kumimoji="0" lang="en-US"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Approve</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 75</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Ballots returned</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&gt; 50</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Voters</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8424" name="Rectangle 65"/>
          <p:cNvSpPr>
            <a:spLocks noGrp="1" noChangeArrowheads="1"/>
          </p:cNvSpPr>
          <p:nvPr>
            <p:ph type="title"/>
          </p:nvPr>
        </p:nvSpPr>
        <p:spPr>
          <a:xfrm>
            <a:off x="0" y="381000"/>
            <a:ext cx="9144000" cy="792163"/>
          </a:xfrm>
        </p:spPr>
        <p:txBody>
          <a:bodyPr/>
          <a:lstStyle/>
          <a:p>
            <a:r>
              <a:rPr lang="en-US" sz="3400" smtClean="0"/>
              <a:t>IEEE P802.3&lt;&lt;</a:t>
            </a:r>
            <a:r>
              <a:rPr lang="en-US" sz="3400" i="1" smtClean="0">
                <a:solidFill>
                  <a:srgbClr val="FF0000"/>
                </a:solidFill>
              </a:rPr>
              <a:t>xx</a:t>
            </a:r>
            <a:r>
              <a:rPr lang="en-US" sz="3400" smtClean="0"/>
              <a:t>&gt; &lt;&lt;</a:t>
            </a:r>
            <a:r>
              <a:rPr lang="en-US" sz="3400" i="1" smtClean="0">
                <a:solidFill>
                  <a:srgbClr val="FF0000"/>
                </a:solidFill>
              </a:rPr>
              <a:t>Task Force Name</a:t>
            </a:r>
            <a:r>
              <a:rPr lang="en-US" sz="3400" smtClean="0"/>
              <a:t>&gt;&gt; Working Group ballot results</a:t>
            </a:r>
            <a:endParaRPr lang="en-GB" sz="3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body" sz="half" idx="1"/>
          </p:nvPr>
        </p:nvSpPr>
        <p:spPr>
          <a:xfrm>
            <a:off x="250825" y="1341438"/>
            <a:ext cx="8588375" cy="2159000"/>
          </a:xfrm>
        </p:spPr>
        <p:txBody>
          <a:bodyPr/>
          <a:lstStyle/>
          <a:p>
            <a:r>
              <a:rPr lang="en-US" sz="2800" smtClean="0"/>
              <a:t>Item 1 - Date the ballot closed:</a:t>
            </a:r>
          </a:p>
          <a:p>
            <a:pPr lvl="1"/>
            <a:r>
              <a:rPr lang="en-US" sz="2200" smtClean="0"/>
              <a:t>The &lt;&lt; [</a:t>
            </a:r>
            <a:r>
              <a:rPr lang="en-US" sz="2200" i="1" smtClean="0">
                <a:solidFill>
                  <a:srgbClr val="FF0000"/>
                </a:solidFill>
              </a:rPr>
              <a:t>Initial </a:t>
            </a:r>
            <a:r>
              <a:rPr lang="en-US" sz="2200" smtClean="0">
                <a:solidFill>
                  <a:srgbClr val="FF0000"/>
                </a:solidFill>
              </a:rPr>
              <a:t>| </a:t>
            </a:r>
            <a:r>
              <a:rPr lang="en-US" sz="2200" i="1" smtClean="0">
                <a:solidFill>
                  <a:srgbClr val="FF0000"/>
                </a:solidFill>
              </a:rPr>
              <a:t>X</a:t>
            </a:r>
            <a:r>
              <a:rPr lang="en-US" sz="2200" i="1" baseline="30000" smtClean="0">
                <a:solidFill>
                  <a:srgbClr val="FF0000"/>
                </a:solidFill>
              </a:rPr>
              <a:t>xx</a:t>
            </a:r>
            <a:r>
              <a:rPr lang="en-US" sz="2200" smtClean="0"/>
              <a:t>] &gt;&gt; Sponsor &lt;&lt;</a:t>
            </a:r>
            <a:r>
              <a:rPr lang="en-US" sz="2200" i="1" smtClean="0">
                <a:solidFill>
                  <a:srgbClr val="FF0000"/>
                </a:solidFill>
              </a:rPr>
              <a:t>recirculation</a:t>
            </a:r>
            <a:r>
              <a:rPr lang="en-US" sz="2200" smtClean="0"/>
              <a:t>&gt;&gt; ballot on IEEE P802.3</a:t>
            </a:r>
            <a:r>
              <a:rPr lang="en-US" sz="2200" smtClean="0">
                <a:solidFill>
                  <a:schemeClr val="tx2"/>
                </a:solidFill>
              </a:rPr>
              <a:t>&lt;&lt;</a:t>
            </a:r>
            <a:r>
              <a:rPr lang="en-US" sz="2200" i="1" smtClean="0">
                <a:solidFill>
                  <a:srgbClr val="FF0000"/>
                </a:solidFill>
              </a:rPr>
              <a:t>xx</a:t>
            </a:r>
            <a:r>
              <a:rPr lang="en-US" sz="2200" smtClean="0">
                <a:solidFill>
                  <a:schemeClr val="tx2"/>
                </a:solidFill>
              </a:rPr>
              <a:t>&gt;</a:t>
            </a:r>
            <a:r>
              <a:rPr lang="en-US" sz="2200" smtClean="0"/>
              <a:t> draft D</a:t>
            </a:r>
            <a:r>
              <a:rPr lang="en-US" sz="2200" smtClean="0">
                <a:solidFill>
                  <a:schemeClr val="tx2"/>
                </a:solidFill>
              </a:rPr>
              <a:t>&lt;&lt;</a:t>
            </a:r>
            <a:r>
              <a:rPr lang="en-US" sz="2200" i="1" smtClean="0">
                <a:solidFill>
                  <a:srgbClr val="FF0000"/>
                </a:solidFill>
              </a:rPr>
              <a:t>n.n</a:t>
            </a:r>
            <a:r>
              <a:rPr lang="en-US" sz="2200" smtClean="0">
                <a:solidFill>
                  <a:schemeClr val="tx2"/>
                </a:solidFill>
              </a:rPr>
              <a:t>&gt;</a:t>
            </a:r>
            <a:r>
              <a:rPr lang="en-US" sz="2200" smtClean="0"/>
              <a:t> closed on &lt;&lt;</a:t>
            </a:r>
            <a:r>
              <a:rPr lang="en-US" sz="2200" i="1" smtClean="0">
                <a:solidFill>
                  <a:srgbClr val="FF0000"/>
                </a:solidFill>
              </a:rPr>
              <a:t>date</a:t>
            </a:r>
            <a:r>
              <a:rPr lang="en-US" sz="2200" smtClean="0"/>
              <a:t>&gt;&gt; at 11:59 PM &lt;&lt;</a:t>
            </a:r>
            <a:r>
              <a:rPr lang="en-US" sz="2200" i="1" smtClean="0">
                <a:solidFill>
                  <a:srgbClr val="FF0000"/>
                </a:solidFill>
              </a:rPr>
              <a:t>EST/EDT</a:t>
            </a:r>
            <a:r>
              <a:rPr lang="en-US" sz="2200" smtClean="0"/>
              <a:t>&gt;&gt;.</a:t>
            </a:r>
          </a:p>
          <a:p>
            <a:r>
              <a:rPr lang="en-US" sz="2800" smtClean="0"/>
              <a:t>Item 2 - Vote tally:</a:t>
            </a:r>
          </a:p>
          <a:p>
            <a:pPr lvl="1"/>
            <a:endParaRPr lang="en-US" sz="2000" smtClean="0"/>
          </a:p>
          <a:p>
            <a:pPr>
              <a:buFontTx/>
              <a:buNone/>
            </a:pPr>
            <a:endParaRPr lang="en-US" sz="2400" smtClean="0"/>
          </a:p>
        </p:txBody>
      </p:sp>
      <p:graphicFrame>
        <p:nvGraphicFramePr>
          <p:cNvPr id="93187" name="Group 3"/>
          <p:cNvGraphicFramePr>
            <a:graphicFrameLocks noGrp="1"/>
          </p:cNvGraphicFramePr>
          <p:nvPr>
            <p:ph sz="half" idx="2"/>
          </p:nvPr>
        </p:nvGraphicFramePr>
        <p:xfrm>
          <a:off x="1828800" y="2895600"/>
          <a:ext cx="6991350" cy="3549650"/>
        </p:xfrm>
        <a:graphic>
          <a:graphicData uri="http://schemas.openxmlformats.org/drawingml/2006/table">
            <a:tbl>
              <a:tblPr/>
              <a:tblGrid>
                <a:gridCol w="3248025"/>
                <a:gridCol w="790575"/>
                <a:gridCol w="649288"/>
                <a:gridCol w="1438275"/>
                <a:gridCol w="865187"/>
              </a:tblGrid>
              <a:tr h="677863">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Comments: &lt;&lt;</a:t>
                      </a:r>
                      <a:r>
                        <a:rPr kumimoji="0" lang="en-GB" sz="1800" b="0" i="1" u="none" strike="noStrike" cap="none" normalizeH="0" baseline="0" smtClean="0">
                          <a:ln>
                            <a:noFill/>
                          </a:ln>
                          <a:solidFill>
                            <a:srgbClr val="FF0000"/>
                          </a:solidFill>
                          <a:effectLst/>
                          <a:latin typeface="Times New Roman" pitchFamily="18" charset="0"/>
                        </a:rPr>
                        <a:t>nn</a:t>
                      </a:r>
                      <a:r>
                        <a:rPr kumimoji="0" lang="en-GB" sz="1800" b="0" i="0" u="none" strike="noStrike" cap="none" normalizeH="0" baseline="0" smtClean="0">
                          <a:ln>
                            <a:noFill/>
                          </a:ln>
                          <a:solidFill>
                            <a:schemeClr val="tx1"/>
                          </a:solidFill>
                          <a:effectLst/>
                          <a:latin typeface="Times New Roman" pitchFamily="18" charset="0"/>
                        </a:rPr>
                        <a:t>&gt;&gt;</a:t>
                      </a:r>
                    </a:p>
                  </a:txBody>
                  <a:tcPr anchorCtr="1"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&lt;&lt; [</a:t>
                      </a:r>
                      <a:r>
                        <a:rPr kumimoji="0" lang="en-US" sz="1800" b="0" i="1" u="none" strike="noStrike" cap="none" normalizeH="0" baseline="0" smtClean="0">
                          <a:ln>
                            <a:noFill/>
                          </a:ln>
                          <a:solidFill>
                            <a:srgbClr val="FF0000"/>
                          </a:solidFill>
                          <a:effectLst/>
                          <a:latin typeface="Times New Roman" pitchFamily="18" charset="0"/>
                        </a:rPr>
                        <a:t>Initial </a:t>
                      </a:r>
                      <a:r>
                        <a:rPr kumimoji="0" lang="en-US" sz="1800" b="0" i="0" u="none" strike="noStrike" cap="none" normalizeH="0" baseline="0" smtClean="0">
                          <a:ln>
                            <a:noFill/>
                          </a:ln>
                          <a:solidFill>
                            <a:srgbClr val="FF0000"/>
                          </a:solidFill>
                          <a:effectLst/>
                          <a:latin typeface="Times New Roman" pitchFamily="18" charset="0"/>
                        </a:rPr>
                        <a:t>| </a:t>
                      </a:r>
                      <a:r>
                        <a:rPr kumimoji="0" lang="en-US" sz="1800" b="0" i="1" u="none" strike="noStrike" cap="none" normalizeH="0" baseline="0" smtClean="0">
                          <a:ln>
                            <a:noFill/>
                          </a:ln>
                          <a:solidFill>
                            <a:srgbClr val="FF0000"/>
                          </a:solidFill>
                          <a:effectLst/>
                          <a:latin typeface="Times New Roman" pitchFamily="18" charset="0"/>
                        </a:rPr>
                        <a:t>X</a:t>
                      </a:r>
                      <a:r>
                        <a:rPr kumimoji="0" lang="en-US" sz="1800" b="0" i="1" u="none" strike="noStrike" cap="none" normalizeH="0" baseline="30000" smtClean="0">
                          <a:ln>
                            <a:noFill/>
                          </a:ln>
                          <a:solidFill>
                            <a:srgbClr val="FF0000"/>
                          </a:solidFill>
                          <a:effectLst/>
                          <a:latin typeface="Times New Roman" pitchFamily="18" charset="0"/>
                        </a:rPr>
                        <a:t>xx </a:t>
                      </a:r>
                      <a:r>
                        <a:rPr kumimoji="0" lang="en-US" sz="1800" b="0" i="1" u="none" strike="noStrike" cap="none" normalizeH="0" baseline="0" smtClean="0">
                          <a:ln>
                            <a:noFill/>
                          </a:ln>
                          <a:solidFill>
                            <a:srgbClr val="FF0000"/>
                          </a:solidFill>
                          <a:effectLst/>
                          <a:latin typeface="Times New Roman" pitchFamily="18" charset="0"/>
                        </a:rPr>
                        <a:t>recirculation</a:t>
                      </a:r>
                      <a:r>
                        <a:rPr kumimoji="0" lang="en-US" sz="1800" b="0" i="0" u="none" strike="noStrike" cap="none" normalizeH="0" baseline="0" smtClean="0">
                          <a:ln>
                            <a:noFill/>
                          </a:ln>
                          <a:solidFill>
                            <a:schemeClr val="tx1"/>
                          </a:solidFill>
                          <a:effectLst/>
                          <a:latin typeface="Times New Roman" pitchFamily="18" charset="0"/>
                        </a:rPr>
                        <a:t>] &gt;&gt;</a:t>
                      </a:r>
                      <a:r>
                        <a:rPr kumimoji="0" lang="en-GB" sz="1800" b="0" i="0" u="none" strike="noStrike" cap="none" normalizeH="0" baseline="0" smtClean="0">
                          <a:ln>
                            <a:noFill/>
                          </a:ln>
                          <a:solidFill>
                            <a:schemeClr val="tx1"/>
                          </a:solidFill>
                          <a:effectLst/>
                          <a:latin typeface="Times New Roman" pitchFamily="18" charset="0"/>
                        </a:rPr>
                        <a:t> Draft D </a:t>
                      </a:r>
                      <a:r>
                        <a:rPr kumimoji="0" lang="en-US" sz="1800" b="0" i="0" u="none" strike="noStrike" cap="none" normalizeH="0" baseline="0" smtClean="0">
                          <a:ln>
                            <a:noFill/>
                          </a:ln>
                          <a:solidFill>
                            <a:schemeClr val="tx2"/>
                          </a:solidFill>
                          <a:effectLst/>
                          <a:latin typeface="Times New Roman" pitchFamily="18" charset="0"/>
                        </a:rPr>
                        <a:t>&lt;&lt;</a:t>
                      </a:r>
                      <a:r>
                        <a:rPr kumimoji="0" lang="en-US" sz="1800" b="0" i="1" u="none" strike="noStrike" cap="none" normalizeH="0" baseline="0" smtClean="0">
                          <a:ln>
                            <a:noFill/>
                          </a:ln>
                          <a:solidFill>
                            <a:srgbClr val="FF0000"/>
                          </a:solidFill>
                          <a:effectLst/>
                          <a:latin typeface="Times New Roman" pitchFamily="18" charset="0"/>
                        </a:rPr>
                        <a:t>n.n</a:t>
                      </a:r>
                      <a:r>
                        <a:rPr kumimoji="0" lang="en-US" sz="1800" b="0" i="0" u="none" strike="noStrike" cap="none" normalizeH="0" baseline="0" smtClean="0">
                          <a:ln>
                            <a:noFill/>
                          </a:ln>
                          <a:solidFill>
                            <a:schemeClr val="tx2"/>
                          </a:solidFill>
                          <a:effectLst/>
                          <a:latin typeface="Times New Roman" pitchFamily="18" charset="0"/>
                        </a:rPr>
                        <a:t>&gt;</a:t>
                      </a:r>
                      <a:endParaRPr kumimoji="0" lang="en-GB" sz="1800" b="0" i="0" u="none" strike="noStrike" cap="none" normalizeH="0" baseline="0" smtClean="0">
                        <a:ln>
                          <a:noFill/>
                        </a:ln>
                        <a:solidFill>
                          <a:schemeClr val="tx2"/>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Req</a:t>
                      </a:r>
                      <a:br>
                        <a:rPr kumimoji="0" lang="en-GB" sz="1800" b="0" i="0" u="none" strike="noStrike" cap="none" normalizeH="0" baseline="0" smtClean="0">
                          <a:ln>
                            <a:noFill/>
                          </a:ln>
                          <a:solidFill>
                            <a:schemeClr val="tx1"/>
                          </a:solidFill>
                          <a:effectLst/>
                          <a:latin typeface="Times New Roman" pitchFamily="18" charset="0"/>
                        </a:rPr>
                      </a:b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63575">
                <a:tc vMerge="1">
                  <a:txBody>
                    <a:bodyPr/>
                    <a:lstStyle/>
                    <a:p>
                      <a:endParaRPr lang="en-US"/>
                    </a:p>
                  </a:txBody>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Status</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Abstain</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&lt; 30</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Disapprove with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a:rPr>
                        <a:t> </a:t>
                      </a:r>
                      <a:r>
                        <a:rPr kumimoji="0" lang="en-US"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Disapprove without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a:rPr>
                        <a:t> </a:t>
                      </a:r>
                      <a:r>
                        <a:rPr kumimoji="0" lang="en-US"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Approve</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 75</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Ballots returned</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 75</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Voters</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9448" name="Rectangle 65"/>
          <p:cNvSpPr>
            <a:spLocks noGrp="1" noChangeArrowheads="1"/>
          </p:cNvSpPr>
          <p:nvPr>
            <p:ph type="title"/>
          </p:nvPr>
        </p:nvSpPr>
        <p:spPr>
          <a:xfrm>
            <a:off x="0" y="381000"/>
            <a:ext cx="9144000" cy="792163"/>
          </a:xfrm>
        </p:spPr>
        <p:txBody>
          <a:bodyPr/>
          <a:lstStyle/>
          <a:p>
            <a:r>
              <a:rPr lang="en-US" sz="3400" smtClean="0"/>
              <a:t>IEEE P802.3&lt;&lt;</a:t>
            </a:r>
            <a:r>
              <a:rPr lang="en-US" sz="3400" i="1" smtClean="0">
                <a:solidFill>
                  <a:srgbClr val="FF0000"/>
                </a:solidFill>
              </a:rPr>
              <a:t>xx</a:t>
            </a:r>
            <a:r>
              <a:rPr lang="en-US" sz="3400" smtClean="0"/>
              <a:t>&gt; &lt;&lt;</a:t>
            </a:r>
            <a:r>
              <a:rPr lang="en-US" sz="3400" i="1" smtClean="0">
                <a:solidFill>
                  <a:srgbClr val="FF0000"/>
                </a:solidFill>
              </a:rPr>
              <a:t>Task Force Name</a:t>
            </a:r>
            <a:r>
              <a:rPr lang="en-US" sz="3400" smtClean="0"/>
              <a:t>&gt;&gt; Sponsor ballot results</a:t>
            </a:r>
            <a:endParaRPr lang="en-GB" sz="3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2"/>
          <p:cNvSpPr>
            <a:spLocks noGrp="1"/>
          </p:cNvSpPr>
          <p:nvPr>
            <p:ph type="title" idx="4294967295"/>
          </p:nvPr>
        </p:nvSpPr>
        <p:spPr/>
        <p:txBody>
          <a:bodyPr bIns="91440" anchor="b"/>
          <a:lstStyle/>
          <a:p>
            <a:pPr eaLnBrk="1" hangingPunct="1"/>
            <a:r>
              <a:rPr lang="en-US" smtClean="0"/>
              <a:t>Presentations</a:t>
            </a:r>
          </a:p>
        </p:txBody>
      </p:sp>
      <p:sp>
        <p:nvSpPr>
          <p:cNvPr id="60418" name="Rectangle 7"/>
          <p:cNvSpPr>
            <a:spLocks noGrp="1" noChangeArrowheads="1"/>
          </p:cNvSpPr>
          <p:nvPr>
            <p:ph idx="4294967295"/>
          </p:nvPr>
        </p:nvSpPr>
        <p:spPr/>
        <p:txBody>
          <a:bodyPr/>
          <a:lstStyle/>
          <a:p>
            <a:endParaRPr lang="en-GB" smtClean="0"/>
          </a:p>
        </p:txBody>
      </p:sp>
      <p:sp>
        <p:nvSpPr>
          <p:cNvPr id="60419" name="Rectangle 6"/>
          <p:cNvSpPr>
            <a:spLocks noChangeArrowheads="1"/>
          </p:cNvSpPr>
          <p:nvPr/>
        </p:nvSpPr>
        <p:spPr bwMode="auto">
          <a:xfrm>
            <a:off x="0" y="6261100"/>
            <a:ext cx="9144000" cy="336550"/>
          </a:xfrm>
          <a:prstGeom prst="rect">
            <a:avLst/>
          </a:prstGeom>
          <a:noFill/>
          <a:ln w="9525">
            <a:noFill/>
            <a:miter lim="800000"/>
            <a:headEnd/>
            <a:tailEnd/>
          </a:ln>
        </p:spPr>
        <p:txBody>
          <a:bodyPr>
            <a:spAutoFit/>
          </a:bodyPr>
          <a:lstStyle/>
          <a:p>
            <a:pPr algn="ctr"/>
            <a:r>
              <a:rPr lang="en-US">
                <a:latin typeface="Perpetua"/>
              </a:rPr>
              <a:t>Note –Times listed are subject to change.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5" descr="j0296192[1]"/>
          <p:cNvPicPr>
            <a:picLocks noChangeAspect="1" noChangeArrowheads="1"/>
          </p:cNvPicPr>
          <p:nvPr/>
        </p:nvPicPr>
        <p:blipFill>
          <a:blip r:embed="rId2"/>
          <a:srcRect/>
          <a:stretch>
            <a:fillRect/>
          </a:stretch>
        </p:blipFill>
        <p:spPr bwMode="auto">
          <a:xfrm flipH="1">
            <a:off x="3962400" y="1574800"/>
            <a:ext cx="1368425" cy="2387600"/>
          </a:xfrm>
          <a:prstGeom prst="rect">
            <a:avLst/>
          </a:prstGeom>
          <a:noFill/>
          <a:ln w="9525">
            <a:noFill/>
            <a:miter lim="800000"/>
            <a:headEnd/>
            <a:tailEnd/>
          </a:ln>
        </p:spPr>
      </p:pic>
      <p:sp>
        <p:nvSpPr>
          <p:cNvPr id="30722" name="Rectangle 7"/>
          <p:cNvSpPr>
            <a:spLocks noChangeArrowheads="1"/>
          </p:cNvSpPr>
          <p:nvPr/>
        </p:nvSpPr>
        <p:spPr bwMode="auto">
          <a:xfrm>
            <a:off x="3962400" y="1600200"/>
            <a:ext cx="638175" cy="701675"/>
          </a:xfrm>
          <a:prstGeom prst="rect">
            <a:avLst/>
          </a:prstGeom>
          <a:noFill/>
          <a:ln w="9525">
            <a:noFill/>
            <a:miter lim="800000"/>
            <a:headEnd/>
            <a:tailEnd/>
          </a:ln>
        </p:spPr>
        <p:txBody>
          <a:bodyPr wrap="none">
            <a:spAutoFit/>
          </a:bodyPr>
          <a:lstStyle/>
          <a:p>
            <a:r>
              <a:rPr lang="en-US" sz="4000" b="1">
                <a:latin typeface="Times New Roman" pitchFamily="18" charset="0"/>
                <a:sym typeface="Wingdings" pitchFamily="2" charset="2"/>
              </a:rPr>
              <a:t></a:t>
            </a:r>
          </a:p>
        </p:txBody>
      </p:sp>
      <p:sp>
        <p:nvSpPr>
          <p:cNvPr id="30723" name="Rectangle 9"/>
          <p:cNvSpPr>
            <a:spLocks noChangeArrowheads="1"/>
          </p:cNvSpPr>
          <p:nvPr/>
        </p:nvSpPr>
        <p:spPr bwMode="auto">
          <a:xfrm>
            <a:off x="2895600" y="563563"/>
            <a:ext cx="3384550" cy="3932237"/>
          </a:xfrm>
          <a:prstGeom prst="rect">
            <a:avLst/>
          </a:prstGeom>
          <a:noFill/>
          <a:ln w="9525">
            <a:noFill/>
            <a:miter lim="800000"/>
            <a:headEnd/>
            <a:tailEnd/>
          </a:ln>
        </p:spPr>
        <p:txBody>
          <a:bodyPr wrap="none">
            <a:spAutoFit/>
          </a:bodyPr>
          <a:lstStyle/>
          <a:p>
            <a:r>
              <a:rPr lang="en-US" sz="25200">
                <a:solidFill>
                  <a:srgbClr val="FF0000"/>
                </a:solidFill>
                <a:latin typeface="Times New Roman" pitchFamily="18" charset="0"/>
                <a:sym typeface="Webdings" pitchFamily="18" charset="2"/>
              </a:rPr>
              <a:t></a:t>
            </a:r>
          </a:p>
        </p:txBody>
      </p:sp>
      <p:pic>
        <p:nvPicPr>
          <p:cNvPr id="30724" name="Picture 6" descr="HH00090_[1]"/>
          <p:cNvPicPr>
            <a:picLocks noChangeAspect="1" noChangeArrowheads="1"/>
          </p:cNvPicPr>
          <p:nvPr/>
        </p:nvPicPr>
        <p:blipFill>
          <a:blip r:embed="rId3"/>
          <a:srcRect/>
          <a:stretch>
            <a:fillRect/>
          </a:stretch>
        </p:blipFill>
        <p:spPr bwMode="auto">
          <a:xfrm>
            <a:off x="914400" y="1981200"/>
            <a:ext cx="1911350" cy="1277938"/>
          </a:xfrm>
          <a:prstGeom prst="rect">
            <a:avLst/>
          </a:prstGeom>
          <a:noFill/>
          <a:ln w="9525">
            <a:noFill/>
            <a:miter lim="800000"/>
            <a:headEnd/>
            <a:tailEnd/>
          </a:ln>
        </p:spPr>
      </p:pic>
      <p:sp>
        <p:nvSpPr>
          <p:cNvPr id="30725" name="Rectangle 10"/>
          <p:cNvSpPr>
            <a:spLocks noChangeArrowheads="1"/>
          </p:cNvSpPr>
          <p:nvPr/>
        </p:nvSpPr>
        <p:spPr bwMode="auto">
          <a:xfrm>
            <a:off x="152400" y="563563"/>
            <a:ext cx="3384550" cy="3932237"/>
          </a:xfrm>
          <a:prstGeom prst="rect">
            <a:avLst/>
          </a:prstGeom>
          <a:noFill/>
          <a:ln w="9525">
            <a:noFill/>
            <a:miter lim="800000"/>
            <a:headEnd/>
            <a:tailEnd/>
          </a:ln>
        </p:spPr>
        <p:txBody>
          <a:bodyPr wrap="none">
            <a:spAutoFit/>
          </a:bodyPr>
          <a:lstStyle/>
          <a:p>
            <a:r>
              <a:rPr lang="en-US" sz="25200">
                <a:solidFill>
                  <a:srgbClr val="FF0000"/>
                </a:solidFill>
                <a:latin typeface="Times New Roman" pitchFamily="18" charset="0"/>
                <a:sym typeface="Webdings" pitchFamily="18" charset="2"/>
              </a:rPr>
              <a:t></a:t>
            </a:r>
          </a:p>
        </p:txBody>
      </p:sp>
      <p:sp>
        <p:nvSpPr>
          <p:cNvPr id="30726" name="Rectangle 7"/>
          <p:cNvSpPr>
            <a:spLocks noGrp="1" noChangeArrowheads="1"/>
          </p:cNvSpPr>
          <p:nvPr>
            <p:ph type="title"/>
          </p:nvPr>
        </p:nvSpPr>
        <p:spPr/>
        <p:txBody>
          <a:bodyPr/>
          <a:lstStyle/>
          <a:p>
            <a:pPr eaLnBrk="1" hangingPunct="1"/>
            <a:r>
              <a:rPr lang="en-US" smtClean="0"/>
              <a:t>Task Force Decorum</a:t>
            </a:r>
            <a:endParaRPr lang="en-GB" smtClean="0"/>
          </a:p>
        </p:txBody>
      </p:sp>
      <p:sp>
        <p:nvSpPr>
          <p:cNvPr id="30727" name="Rectangle 3"/>
          <p:cNvSpPr>
            <a:spLocks noChangeArrowheads="1"/>
          </p:cNvSpPr>
          <p:nvPr/>
        </p:nvSpPr>
        <p:spPr bwMode="auto">
          <a:xfrm>
            <a:off x="228600" y="4191000"/>
            <a:ext cx="8534400" cy="2438400"/>
          </a:xfrm>
          <a:prstGeom prst="rect">
            <a:avLst/>
          </a:prstGeom>
          <a:noFill/>
          <a:ln w="9525">
            <a:noFill/>
            <a:miter lim="800000"/>
            <a:headEnd/>
            <a:tailEnd/>
          </a:ln>
        </p:spPr>
        <p:txBody>
          <a:bodyPr/>
          <a:lstStyle/>
          <a:p>
            <a:pPr marL="342900" indent="-342900">
              <a:lnSpc>
                <a:spcPct val="80000"/>
              </a:lnSpc>
              <a:spcBef>
                <a:spcPct val="20000"/>
              </a:spcBef>
              <a:buFontTx/>
              <a:buChar char="•"/>
            </a:pPr>
            <a:r>
              <a:rPr lang="en-US" sz="1800">
                <a:sym typeface="Webdings" pitchFamily="18" charset="2"/>
              </a:rPr>
              <a:t>Photography or recording by permission only (2010 SASB Op Manual 5.3.3.4)</a:t>
            </a:r>
          </a:p>
          <a:p>
            <a:pPr marL="342900" indent="-342900">
              <a:lnSpc>
                <a:spcPct val="80000"/>
              </a:lnSpc>
              <a:spcBef>
                <a:spcPct val="20000"/>
              </a:spcBef>
              <a:buFontTx/>
              <a:buChar char="•"/>
            </a:pPr>
            <a:r>
              <a:rPr lang="en-US" sz="1800">
                <a:sym typeface="Webdings" pitchFamily="18" charset="2"/>
              </a:rPr>
              <a:t>Cell phone ringers off</a:t>
            </a:r>
          </a:p>
          <a:p>
            <a:pPr marL="342900" indent="-342900">
              <a:lnSpc>
                <a:spcPct val="80000"/>
              </a:lnSpc>
              <a:spcBef>
                <a:spcPct val="20000"/>
              </a:spcBef>
              <a:buFontTx/>
              <a:buChar char="•"/>
            </a:pPr>
            <a:r>
              <a:rPr lang="en-US" sz="1800">
                <a:sym typeface="Webdings" pitchFamily="18" charset="2"/>
              </a:rPr>
              <a:t>Press (i.e., anyone reporting publicly on this meeting) are to announce their presence (5.3.3.5)</a:t>
            </a:r>
          </a:p>
          <a:p>
            <a:pPr marL="342900" indent="-342900">
              <a:lnSpc>
                <a:spcPct val="80000"/>
              </a:lnSpc>
              <a:spcBef>
                <a:spcPct val="20000"/>
              </a:spcBef>
              <a:buFontTx/>
              <a:buChar char="•"/>
            </a:pPr>
            <a:r>
              <a:rPr lang="en-US" sz="1800">
                <a:sym typeface="Webdings" pitchFamily="18" charset="2"/>
              </a:rPr>
              <a:t>Wear your badges at all times in meeting areas</a:t>
            </a:r>
          </a:p>
          <a:p>
            <a:pPr marL="742950" lvl="1" indent="-285750">
              <a:lnSpc>
                <a:spcPct val="80000"/>
              </a:lnSpc>
              <a:spcBef>
                <a:spcPct val="20000"/>
              </a:spcBef>
              <a:buFontTx/>
              <a:buChar char="–"/>
            </a:pPr>
            <a:r>
              <a:rPr lang="en-US" sz="1500">
                <a:sym typeface="Webdings" pitchFamily="18" charset="2"/>
              </a:rPr>
              <a:t>Help the hotel security staff improve the general security of the meeting rooms</a:t>
            </a:r>
          </a:p>
          <a:p>
            <a:pPr marL="742950" lvl="1" indent="-285750">
              <a:lnSpc>
                <a:spcPct val="80000"/>
              </a:lnSpc>
              <a:spcBef>
                <a:spcPct val="20000"/>
              </a:spcBef>
              <a:buFontTx/>
              <a:buChar char="–"/>
            </a:pPr>
            <a:r>
              <a:rPr lang="en-US" b="1">
                <a:solidFill>
                  <a:srgbClr val="FF0000"/>
                </a:solidFill>
                <a:sym typeface="Webdings" pitchFamily="18" charset="2"/>
              </a:rPr>
              <a:t>PCs HAVE BEEN STOLEN</a:t>
            </a:r>
            <a:r>
              <a:rPr lang="en-US">
                <a:sym typeface="Webdings" pitchFamily="18" charset="2"/>
              </a:rPr>
              <a:t> at previous meetings</a:t>
            </a:r>
          </a:p>
          <a:p>
            <a:pPr marL="742950" lvl="1" indent="-285750">
              <a:lnSpc>
                <a:spcPct val="80000"/>
              </a:lnSpc>
              <a:spcBef>
                <a:spcPct val="20000"/>
              </a:spcBef>
              <a:buFontTx/>
              <a:buChar char="–"/>
            </a:pPr>
            <a:r>
              <a:rPr lang="en-US" b="1">
                <a:solidFill>
                  <a:srgbClr val="FF0000"/>
                </a:solidFill>
                <a:sym typeface="Webdings" pitchFamily="18" charset="2"/>
              </a:rPr>
              <a:t>DO NOT</a:t>
            </a:r>
            <a:r>
              <a:rPr lang="en-US">
                <a:sym typeface="Webdings" pitchFamily="18" charset="2"/>
              </a:rPr>
              <a:t> assume that meeting areas are secure</a:t>
            </a:r>
          </a:p>
          <a:p>
            <a:pPr marL="342900" indent="-342900">
              <a:lnSpc>
                <a:spcPct val="80000"/>
              </a:lnSpc>
              <a:spcBef>
                <a:spcPct val="20000"/>
              </a:spcBef>
              <a:buFontTx/>
              <a:buChar char="•"/>
            </a:pPr>
            <a:r>
              <a:rPr lang="en-US" sz="1800">
                <a:sym typeface="Webdings" pitchFamily="18" charset="2"/>
              </a:rPr>
              <a:t>Please observe proper decorum in meetings</a:t>
            </a:r>
          </a:p>
        </p:txBody>
      </p:sp>
      <p:pic>
        <p:nvPicPr>
          <p:cNvPr id="30728" name="Picture 4" descr="j0307829[1]"/>
          <p:cNvPicPr>
            <a:picLocks noChangeAspect="1" noChangeArrowheads="1"/>
          </p:cNvPicPr>
          <p:nvPr/>
        </p:nvPicPr>
        <p:blipFill>
          <a:blip r:embed="rId4"/>
          <a:srcRect/>
          <a:stretch>
            <a:fillRect/>
          </a:stretch>
        </p:blipFill>
        <p:spPr bwMode="auto">
          <a:xfrm flipH="1">
            <a:off x="6248400" y="1828800"/>
            <a:ext cx="1828800" cy="1638300"/>
          </a:xfrm>
          <a:prstGeom prst="rect">
            <a:avLst/>
          </a:prstGeom>
          <a:noFill/>
          <a:ln w="9525">
            <a:noFill/>
            <a:miter lim="800000"/>
            <a:headEnd/>
            <a:tailEnd/>
          </a:ln>
        </p:spPr>
      </p:pic>
      <p:sp>
        <p:nvSpPr>
          <p:cNvPr id="30729" name="Rectangle 8"/>
          <p:cNvSpPr>
            <a:spLocks noChangeArrowheads="1"/>
          </p:cNvSpPr>
          <p:nvPr/>
        </p:nvSpPr>
        <p:spPr bwMode="auto">
          <a:xfrm>
            <a:off x="5607050" y="517525"/>
            <a:ext cx="3384550" cy="3932238"/>
          </a:xfrm>
          <a:prstGeom prst="rect">
            <a:avLst/>
          </a:prstGeom>
          <a:noFill/>
          <a:ln w="9525">
            <a:noFill/>
            <a:miter lim="800000"/>
            <a:headEnd/>
            <a:tailEnd/>
          </a:ln>
        </p:spPr>
        <p:txBody>
          <a:bodyPr wrap="none">
            <a:spAutoFit/>
          </a:bodyPr>
          <a:lstStyle/>
          <a:p>
            <a:r>
              <a:rPr lang="en-US" sz="25200">
                <a:solidFill>
                  <a:srgbClr val="FF0000"/>
                </a:solidFill>
                <a:latin typeface="Times New Roman" pitchFamily="18" charset="0"/>
                <a:sym typeface="Webdings" pitchFamily="18" charset="2"/>
              </a:rPr>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2"/>
          <p:cNvSpPr>
            <a:spLocks noGrp="1"/>
          </p:cNvSpPr>
          <p:nvPr>
            <p:ph type="title" idx="4294967295"/>
          </p:nvPr>
        </p:nvSpPr>
        <p:spPr/>
        <p:txBody>
          <a:bodyPr bIns="91440" anchor="b"/>
          <a:lstStyle/>
          <a:p>
            <a:pPr eaLnBrk="1" hangingPunct="1"/>
            <a:r>
              <a:rPr lang="en-US" smtClean="0"/>
              <a:t>Meeting Map</a:t>
            </a:r>
          </a:p>
        </p:txBody>
      </p:sp>
      <p:sp>
        <p:nvSpPr>
          <p:cNvPr id="61442" name="Rectangle 7"/>
          <p:cNvSpPr>
            <a:spLocks noGrp="1" noChangeArrowheads="1"/>
          </p:cNvSpPr>
          <p:nvPr>
            <p:ph idx="4294967295"/>
          </p:nvPr>
        </p:nvSpPr>
        <p:spPr/>
        <p:txBody>
          <a:bodyPr/>
          <a:lstStyle/>
          <a:p>
            <a:endParaRPr lang="en-GB" smtClean="0"/>
          </a:p>
        </p:txBody>
      </p:sp>
      <p:sp>
        <p:nvSpPr>
          <p:cNvPr id="7" name="Date Placeholder 4"/>
          <p:cNvSpPr>
            <a:spLocks noGrp="1"/>
          </p:cNvSpPr>
          <p:nvPr>
            <p:ph type="dt" sz="quarter" idx="4294967295"/>
          </p:nvPr>
        </p:nvSpPr>
        <p:spPr>
          <a:xfrm>
            <a:off x="6202363" y="6280150"/>
            <a:ext cx="2476500" cy="476250"/>
          </a:xfrm>
          <a:prstGeom prst="rect">
            <a:avLst/>
          </a:prstGeom>
        </p:spPr>
        <p:txBody>
          <a:bodyPr anchor="ctr"/>
          <a:lstStyle/>
          <a:p>
            <a:pPr algn="r" fontAlgn="auto">
              <a:spcBef>
                <a:spcPts val="0"/>
              </a:spcBef>
              <a:spcAft>
                <a:spcPts val="0"/>
              </a:spcAft>
              <a:defRPr/>
            </a:pPr>
            <a:r>
              <a:rPr lang="en-US" sz="1000" dirty="0">
                <a:solidFill>
                  <a:schemeClr val="tx1">
                    <a:lumMod val="50000"/>
                    <a:lumOff val="50000"/>
                  </a:schemeClr>
                </a:solidFill>
                <a:latin typeface="Arial" pitchFamily="34" charset="0"/>
                <a:cs typeface="Arial" pitchFamily="34" charset="0"/>
              </a:rPr>
              <a:t>Date</a:t>
            </a:r>
          </a:p>
          <a:p>
            <a:pPr algn="r" fontAlgn="auto">
              <a:spcBef>
                <a:spcPts val="0"/>
              </a:spcBef>
              <a:spcAft>
                <a:spcPts val="0"/>
              </a:spcAft>
              <a:defRPr/>
            </a:pPr>
            <a:r>
              <a:rPr lang="en-US" sz="1000" dirty="0">
                <a:solidFill>
                  <a:schemeClr val="tx1">
                    <a:lumMod val="50000"/>
                    <a:lumOff val="50000"/>
                  </a:schemeClr>
                </a:solidFill>
                <a:latin typeface="Arial" pitchFamily="34" charset="0"/>
                <a:cs typeface="Arial" pitchFamily="34" charset="0"/>
              </a:rPr>
              <a:t>Location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2"/>
          <p:cNvSpPr>
            <a:spLocks noGrp="1"/>
          </p:cNvSpPr>
          <p:nvPr>
            <p:ph type="title" idx="4294967295"/>
          </p:nvPr>
        </p:nvSpPr>
        <p:spPr/>
        <p:txBody>
          <a:bodyPr bIns="91440" anchor="b"/>
          <a:lstStyle/>
          <a:p>
            <a:pPr eaLnBrk="1" hangingPunct="1"/>
            <a:r>
              <a:rPr lang="en-US" smtClean="0"/>
              <a:t>Future Meetings</a:t>
            </a:r>
          </a:p>
        </p:txBody>
      </p:sp>
      <p:sp>
        <p:nvSpPr>
          <p:cNvPr id="62466" name="Content Placeholder 1"/>
          <p:cNvSpPr>
            <a:spLocks noGrp="1"/>
          </p:cNvSpPr>
          <p:nvPr>
            <p:ph type="body" idx="4294967295"/>
          </p:nvPr>
        </p:nvSpPr>
        <p:spPr>
          <a:xfrm>
            <a:off x="457200" y="1350963"/>
            <a:ext cx="8229600" cy="4598987"/>
          </a:xfrm>
        </p:spPr>
        <p:txBody>
          <a:bodyPr/>
          <a:lstStyle/>
          <a:p>
            <a:pPr eaLnBrk="1" hangingPunct="1">
              <a:lnSpc>
                <a:spcPct val="80000"/>
              </a:lnSpc>
              <a:spcBef>
                <a:spcPts val="600"/>
              </a:spcBef>
            </a:pPr>
            <a:r>
              <a:rPr lang="en-US" sz="2000" smtClean="0"/>
              <a:t>See: </a:t>
            </a:r>
            <a:r>
              <a:rPr lang="en-US" sz="2000" smtClean="0">
                <a:hlinkClick r:id="rId2"/>
              </a:rPr>
              <a:t>http://www.ieee802.org/3/interims/index.html</a:t>
            </a:r>
            <a:endParaRPr lang="en-US" sz="2000" smtClean="0"/>
          </a:p>
          <a:p>
            <a:pPr lvl="2" eaLnBrk="1" hangingPunct="1">
              <a:lnSpc>
                <a:spcPct val="80000"/>
              </a:lnSpc>
              <a:spcBef>
                <a:spcPts val="1200"/>
              </a:spcBef>
              <a:buFontTx/>
              <a:buNone/>
            </a:pPr>
            <a:endParaRPr lang="en-US" sz="1600" smtClean="0"/>
          </a:p>
          <a:p>
            <a:pPr eaLnBrk="1" hangingPunct="1">
              <a:lnSpc>
                <a:spcPct val="80000"/>
              </a:lnSpc>
              <a:spcBef>
                <a:spcPts val="1200"/>
              </a:spcBef>
            </a:pPr>
            <a:r>
              <a:rPr lang="en-US" sz="2000" smtClean="0"/>
              <a:t>&lt;&lt;</a:t>
            </a:r>
            <a:r>
              <a:rPr lang="en-US" sz="2000" i="1" smtClean="0">
                <a:solidFill>
                  <a:srgbClr val="FF0000"/>
                </a:solidFill>
              </a:rPr>
              <a:t>Month Year [Interim | Plenary]</a:t>
            </a:r>
            <a:r>
              <a:rPr lang="en-US" sz="2000" smtClean="0"/>
              <a:t> &gt;&gt;</a:t>
            </a:r>
          </a:p>
          <a:p>
            <a:pPr lvl="1" eaLnBrk="1" hangingPunct="1">
              <a:lnSpc>
                <a:spcPct val="80000"/>
              </a:lnSpc>
              <a:spcBef>
                <a:spcPts val="600"/>
              </a:spcBef>
            </a:pPr>
            <a:r>
              <a:rPr lang="en-US" sz="1800" smtClean="0"/>
              <a:t>&lt;&lt;</a:t>
            </a:r>
            <a:r>
              <a:rPr lang="en-US" sz="1800" i="1" smtClean="0">
                <a:solidFill>
                  <a:srgbClr val="FF0000"/>
                </a:solidFill>
              </a:rPr>
              <a:t>Meeting location</a:t>
            </a:r>
            <a:r>
              <a:rPr lang="en-US" sz="1800" smtClean="0"/>
              <a:t>&gt;&gt;</a:t>
            </a:r>
          </a:p>
          <a:p>
            <a:pPr lvl="1" eaLnBrk="1" hangingPunct="1">
              <a:lnSpc>
                <a:spcPct val="80000"/>
              </a:lnSpc>
              <a:spcBef>
                <a:spcPts val="600"/>
              </a:spcBef>
            </a:pPr>
            <a:r>
              <a:rPr lang="en-US" sz="1800" smtClean="0"/>
              <a:t>&lt;&lt;</a:t>
            </a:r>
            <a:r>
              <a:rPr lang="en-US" sz="1800" i="1" smtClean="0">
                <a:solidFill>
                  <a:srgbClr val="FF0000"/>
                </a:solidFill>
              </a:rPr>
              <a:t>Meeting date</a:t>
            </a:r>
            <a:r>
              <a:rPr lang="en-US" sz="1800" smtClean="0"/>
              <a:t>&gt;&gt;</a:t>
            </a:r>
          </a:p>
          <a:p>
            <a:pPr eaLnBrk="1" hangingPunct="1">
              <a:lnSpc>
                <a:spcPct val="80000"/>
              </a:lnSpc>
              <a:spcBef>
                <a:spcPts val="1200"/>
              </a:spcBef>
            </a:pPr>
            <a:r>
              <a:rPr lang="en-US" sz="2000" smtClean="0"/>
              <a:t>&lt;&lt;</a:t>
            </a:r>
            <a:r>
              <a:rPr lang="en-US" sz="2000" i="1" smtClean="0">
                <a:solidFill>
                  <a:srgbClr val="FF0000"/>
                </a:solidFill>
              </a:rPr>
              <a:t>Month Year [Interim | Plenary]</a:t>
            </a:r>
            <a:r>
              <a:rPr lang="en-US" sz="2000" smtClean="0"/>
              <a:t> &gt;&gt;</a:t>
            </a:r>
          </a:p>
          <a:p>
            <a:pPr lvl="1" eaLnBrk="1" hangingPunct="1">
              <a:lnSpc>
                <a:spcPct val="80000"/>
              </a:lnSpc>
              <a:spcBef>
                <a:spcPts val="600"/>
              </a:spcBef>
            </a:pPr>
            <a:r>
              <a:rPr lang="en-US" sz="1800" smtClean="0"/>
              <a:t>&lt;&lt;</a:t>
            </a:r>
            <a:r>
              <a:rPr lang="en-US" sz="1800" i="1" smtClean="0">
                <a:solidFill>
                  <a:srgbClr val="FF0000"/>
                </a:solidFill>
              </a:rPr>
              <a:t>Meeting location</a:t>
            </a:r>
            <a:r>
              <a:rPr lang="en-US" sz="1800" smtClean="0"/>
              <a:t>&gt;&gt;</a:t>
            </a:r>
          </a:p>
          <a:p>
            <a:pPr lvl="1" eaLnBrk="1" hangingPunct="1">
              <a:lnSpc>
                <a:spcPct val="80000"/>
              </a:lnSpc>
              <a:spcBef>
                <a:spcPts val="600"/>
              </a:spcBef>
            </a:pPr>
            <a:r>
              <a:rPr lang="en-US" sz="1800" smtClean="0"/>
              <a:t>&lt;&lt;</a:t>
            </a:r>
            <a:r>
              <a:rPr lang="en-US" sz="1800" i="1" smtClean="0">
                <a:solidFill>
                  <a:srgbClr val="FF0000"/>
                </a:solidFill>
              </a:rPr>
              <a:t>Meeting date</a:t>
            </a:r>
            <a:r>
              <a:rPr lang="en-US" sz="1800" smtClean="0"/>
              <a:t>&gt;&gt;</a:t>
            </a:r>
          </a:p>
          <a:p>
            <a:pPr eaLnBrk="1" hangingPunct="1">
              <a:lnSpc>
                <a:spcPct val="80000"/>
              </a:lnSpc>
              <a:spcBef>
                <a:spcPts val="1200"/>
              </a:spcBef>
            </a:pPr>
            <a:r>
              <a:rPr lang="en-US" sz="2000" smtClean="0"/>
              <a:t>&lt;&lt;</a:t>
            </a:r>
            <a:r>
              <a:rPr lang="en-US" sz="2000" i="1" smtClean="0">
                <a:solidFill>
                  <a:srgbClr val="FF0000"/>
                </a:solidFill>
              </a:rPr>
              <a:t>Month Year [Interim | Plenary]</a:t>
            </a:r>
            <a:r>
              <a:rPr lang="en-US" sz="2000" smtClean="0"/>
              <a:t> &gt;&gt;</a:t>
            </a:r>
          </a:p>
          <a:p>
            <a:pPr lvl="1" eaLnBrk="1" hangingPunct="1">
              <a:lnSpc>
                <a:spcPct val="80000"/>
              </a:lnSpc>
              <a:spcBef>
                <a:spcPts val="600"/>
              </a:spcBef>
            </a:pPr>
            <a:r>
              <a:rPr lang="en-US" sz="1800" smtClean="0"/>
              <a:t>&lt;&lt;</a:t>
            </a:r>
            <a:r>
              <a:rPr lang="en-US" sz="1800" i="1" smtClean="0">
                <a:solidFill>
                  <a:srgbClr val="FF0000"/>
                </a:solidFill>
              </a:rPr>
              <a:t>Meeting location</a:t>
            </a:r>
            <a:r>
              <a:rPr lang="en-US" sz="1800" smtClean="0"/>
              <a:t>&gt;&gt;</a:t>
            </a:r>
          </a:p>
          <a:p>
            <a:pPr lvl="1" eaLnBrk="1" hangingPunct="1">
              <a:lnSpc>
                <a:spcPct val="80000"/>
              </a:lnSpc>
              <a:spcBef>
                <a:spcPts val="600"/>
              </a:spcBef>
            </a:pPr>
            <a:r>
              <a:rPr lang="en-US" sz="1800" smtClean="0"/>
              <a:t>&lt;&lt;</a:t>
            </a:r>
            <a:r>
              <a:rPr lang="en-US" sz="1800" i="1" smtClean="0">
                <a:solidFill>
                  <a:srgbClr val="FF0000"/>
                </a:solidFill>
              </a:rPr>
              <a:t>Meeting date</a:t>
            </a:r>
            <a:r>
              <a:rPr lang="en-US" sz="1800" smtClean="0"/>
              <a:t>&gt;&gt;</a:t>
            </a:r>
          </a:p>
          <a:p>
            <a:pPr eaLnBrk="1" hangingPunct="1">
              <a:lnSpc>
                <a:spcPct val="80000"/>
              </a:lnSpc>
              <a:spcBef>
                <a:spcPts val="600"/>
              </a:spcBef>
              <a:buFontTx/>
              <a:buNone/>
            </a:pPr>
            <a:endParaRPr lang="en-US" sz="2000" smtClean="0"/>
          </a:p>
          <a:p>
            <a:pPr eaLnBrk="1" hangingPunct="1">
              <a:lnSpc>
                <a:spcPct val="80000"/>
              </a:lnSpc>
              <a:spcBef>
                <a:spcPts val="600"/>
              </a:spcBef>
            </a:pPr>
            <a:r>
              <a:rPr lang="en-US" sz="2000" smtClean="0"/>
              <a:t>Anyone interested in hosting a interim meeting contact me or the IEEE 802.3 Executive Secretary </a:t>
            </a:r>
            <a:r>
              <a:rPr lang="en-US" sz="2000" smtClean="0">
                <a:hlinkClick r:id="rId3"/>
              </a:rPr>
              <a:t>Steve Carlson</a:t>
            </a:r>
            <a:r>
              <a:rPr lang="en-US" sz="2000" smtClean="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Content Placeholder 1"/>
          <p:cNvSpPr>
            <a:spLocks noGrp="1"/>
          </p:cNvSpPr>
          <p:nvPr>
            <p:ph type="subTitle" idx="4294967295"/>
          </p:nvPr>
        </p:nvSpPr>
        <p:spPr>
          <a:xfrm>
            <a:off x="1371600" y="2540000"/>
            <a:ext cx="6400800" cy="1752600"/>
          </a:xfrm>
        </p:spPr>
        <p:txBody>
          <a:bodyPr/>
          <a:lstStyle/>
          <a:p>
            <a:pPr marL="0" indent="0" algn="ctr" eaLnBrk="1" hangingPunct="1">
              <a:buFontTx/>
              <a:buNone/>
            </a:pPr>
            <a:r>
              <a:rPr lang="en-US" sz="8800" smtClean="0"/>
              <a:t>Thank You!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2"/>
          <p:cNvSpPr>
            <a:spLocks noGrp="1"/>
          </p:cNvSpPr>
          <p:nvPr>
            <p:ph type="title"/>
          </p:nvPr>
        </p:nvSpPr>
        <p:spPr/>
        <p:txBody>
          <a:bodyPr bIns="91440" anchor="b"/>
          <a:lstStyle/>
          <a:p>
            <a:pPr eaLnBrk="1" hangingPunct="1"/>
            <a:r>
              <a:rPr lang="en-US" smtClean="0"/>
              <a:t>Goals for the meeting</a:t>
            </a:r>
          </a:p>
        </p:txBody>
      </p:sp>
      <p:sp>
        <p:nvSpPr>
          <p:cNvPr id="31746" name="Content Placeholder 1"/>
          <p:cNvSpPr>
            <a:spLocks noGrp="1"/>
          </p:cNvSpPr>
          <p:nvPr>
            <p:ph type="body" idx="1"/>
          </p:nvPr>
        </p:nvSpPr>
        <p:spPr/>
        <p:txBody>
          <a:bodyPr/>
          <a:lstStyle/>
          <a:p>
            <a:pPr eaLnBrk="1" hangingPunct="1">
              <a:lnSpc>
                <a:spcPct val="90000"/>
              </a:lnSpc>
            </a:pPr>
            <a:r>
              <a:rPr lang="en-US" sz="2800" smtClean="0"/>
              <a:t>&lt;&lt;</a:t>
            </a:r>
            <a:r>
              <a:rPr lang="en-US" sz="2800" i="1" smtClean="0">
                <a:solidFill>
                  <a:srgbClr val="FF0000"/>
                </a:solidFill>
              </a:rPr>
              <a:t>Goal #1</a:t>
            </a:r>
            <a:r>
              <a:rPr lang="en-US" sz="2800" smtClean="0"/>
              <a:t>&gt;&gt;</a:t>
            </a:r>
          </a:p>
          <a:p>
            <a:pPr eaLnBrk="1" hangingPunct="1">
              <a:lnSpc>
                <a:spcPct val="90000"/>
              </a:lnSpc>
            </a:pPr>
            <a:r>
              <a:rPr lang="en-US" sz="2800" smtClean="0"/>
              <a:t>&lt;&lt;</a:t>
            </a:r>
            <a:r>
              <a:rPr lang="en-US" sz="2800" i="1" smtClean="0">
                <a:solidFill>
                  <a:srgbClr val="FF0000"/>
                </a:solidFill>
              </a:rPr>
              <a:t>Goal #2</a:t>
            </a:r>
            <a:r>
              <a:rPr lang="en-US" sz="2800" smtClean="0"/>
              <a:t>&gt;&gt;</a:t>
            </a:r>
          </a:p>
          <a:p>
            <a:pPr eaLnBrk="1" hangingPunct="1">
              <a:lnSpc>
                <a:spcPct val="90000"/>
              </a:lnSpc>
            </a:pPr>
            <a:r>
              <a:rPr lang="en-US" sz="2800" smtClean="0"/>
              <a:t>&lt;&lt;</a:t>
            </a:r>
            <a:r>
              <a:rPr lang="en-US" sz="2800" i="1" smtClean="0">
                <a:solidFill>
                  <a:srgbClr val="FF0000"/>
                </a:solidFill>
              </a:rPr>
              <a:t>Goal #3</a:t>
            </a:r>
            <a:r>
              <a:rPr lang="en-US" sz="2800" smtClean="0"/>
              <a:t>&gt;&gt;</a:t>
            </a:r>
          </a:p>
          <a:p>
            <a:pPr eaLnBrk="1" hangingPunct="1">
              <a:lnSpc>
                <a:spcPct val="90000"/>
              </a:lnSpc>
            </a:pPr>
            <a:endParaRPr lang="en-US" sz="2800" smtClean="0"/>
          </a:p>
          <a:p>
            <a:pPr eaLnBrk="1" hangingPunct="1">
              <a:lnSpc>
                <a:spcPct val="90000"/>
              </a:lnSpc>
            </a:pPr>
            <a:r>
              <a:rPr lang="en-US" sz="2800" smtClean="0"/>
              <a:t>Lay the ground work for the next meeting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2"/>
          <p:cNvSpPr>
            <a:spLocks noGrp="1"/>
          </p:cNvSpPr>
          <p:nvPr>
            <p:ph type="title" idx="4294967295"/>
          </p:nvPr>
        </p:nvSpPr>
        <p:spPr/>
        <p:txBody>
          <a:bodyPr bIns="91440" anchor="b"/>
          <a:lstStyle/>
          <a:p>
            <a:pPr eaLnBrk="1" hangingPunct="1"/>
            <a:r>
              <a:rPr lang="en-US" smtClean="0"/>
              <a:t>Big ticket items</a:t>
            </a:r>
          </a:p>
        </p:txBody>
      </p:sp>
      <p:sp>
        <p:nvSpPr>
          <p:cNvPr id="32770" name="Content Placeholder 1"/>
          <p:cNvSpPr>
            <a:spLocks noGrp="1"/>
          </p:cNvSpPr>
          <p:nvPr>
            <p:ph type="body" idx="4294967295"/>
          </p:nvPr>
        </p:nvSpPr>
        <p:spPr/>
        <p:txBody>
          <a:bodyPr/>
          <a:lstStyle/>
          <a:p>
            <a:pPr eaLnBrk="1" hangingPunct="1">
              <a:lnSpc>
                <a:spcPct val="90000"/>
              </a:lnSpc>
            </a:pPr>
            <a:r>
              <a:rPr lang="en-US" sz="2800" smtClean="0"/>
              <a:t>&lt;&lt;</a:t>
            </a:r>
            <a:r>
              <a:rPr lang="en-US" sz="2800" i="1" smtClean="0">
                <a:solidFill>
                  <a:srgbClr val="FF0000"/>
                </a:solidFill>
              </a:rPr>
              <a:t>Big ticket item #1</a:t>
            </a:r>
            <a:r>
              <a:rPr lang="en-US" sz="2800" smtClean="0"/>
              <a:t>&gt;&gt;</a:t>
            </a:r>
          </a:p>
          <a:p>
            <a:pPr eaLnBrk="1" hangingPunct="1">
              <a:lnSpc>
                <a:spcPct val="90000"/>
              </a:lnSpc>
            </a:pPr>
            <a:r>
              <a:rPr lang="en-US" sz="2800" smtClean="0"/>
              <a:t>&lt;&lt;</a:t>
            </a:r>
            <a:r>
              <a:rPr lang="en-US" sz="2800" i="1" smtClean="0">
                <a:solidFill>
                  <a:srgbClr val="FF0000"/>
                </a:solidFill>
              </a:rPr>
              <a:t>Big ticket item #2</a:t>
            </a:r>
            <a:r>
              <a:rPr lang="en-US" sz="2800" smtClean="0"/>
              <a:t>&gt;&gt;</a:t>
            </a:r>
          </a:p>
          <a:p>
            <a:pPr eaLnBrk="1" hangingPunct="1">
              <a:lnSpc>
                <a:spcPct val="90000"/>
              </a:lnSpc>
            </a:pPr>
            <a:r>
              <a:rPr lang="en-US" sz="2800" smtClean="0"/>
              <a:t>&lt;&lt;</a:t>
            </a:r>
            <a:r>
              <a:rPr lang="en-US" sz="2800" i="1" smtClean="0">
                <a:solidFill>
                  <a:srgbClr val="FF0000"/>
                </a:solidFill>
              </a:rPr>
              <a:t>Big ticket item #3</a:t>
            </a:r>
            <a:r>
              <a:rPr lang="en-US" sz="2800" smtClean="0"/>
              <a:t>&gt;&gt;</a:t>
            </a:r>
          </a:p>
          <a:p>
            <a:pPr eaLnBrk="1" hangingPunct="1">
              <a:lnSpc>
                <a:spcPct val="90000"/>
              </a:lnSpc>
            </a:pPr>
            <a:endParaRPr lang="en-US" sz="2800" smtClean="0"/>
          </a:p>
          <a:p>
            <a:pPr eaLnBrk="1" hangingPunct="1">
              <a:lnSpc>
                <a:spcPct val="90000"/>
              </a:lnSpc>
            </a:pPr>
            <a:r>
              <a:rPr lang="en-US" sz="2800" smtClean="0"/>
              <a:t>Lay the ground work for the next meeting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2"/>
          <p:cNvSpPr>
            <a:spLocks noGrp="1"/>
          </p:cNvSpPr>
          <p:nvPr>
            <p:ph type="title" idx="4294967295"/>
          </p:nvPr>
        </p:nvSpPr>
        <p:spPr/>
        <p:txBody>
          <a:bodyPr bIns="91440" anchor="b"/>
          <a:lstStyle/>
          <a:p>
            <a:pPr eaLnBrk="1" hangingPunct="1"/>
            <a:r>
              <a:rPr lang="en-US" smtClean="0"/>
              <a:t>Reflector and Web</a:t>
            </a:r>
          </a:p>
        </p:txBody>
      </p:sp>
      <p:sp>
        <p:nvSpPr>
          <p:cNvPr id="33794" name="Content Placeholder 1"/>
          <p:cNvSpPr>
            <a:spLocks noGrp="1"/>
          </p:cNvSpPr>
          <p:nvPr>
            <p:ph type="body" idx="4294967295"/>
          </p:nvPr>
        </p:nvSpPr>
        <p:spPr/>
        <p:txBody>
          <a:bodyPr/>
          <a:lstStyle/>
          <a:p>
            <a:pPr marL="352425" indent="-273050" eaLnBrk="1" hangingPunct="1">
              <a:lnSpc>
                <a:spcPct val="90000"/>
              </a:lnSpc>
            </a:pPr>
            <a:endParaRPr lang="en-US" sz="1800" smtClean="0"/>
          </a:p>
          <a:p>
            <a:pPr marL="352425" indent="-273050" eaLnBrk="1" hangingPunct="1">
              <a:lnSpc>
                <a:spcPct val="90000"/>
              </a:lnSpc>
            </a:pPr>
            <a:r>
              <a:rPr lang="en-US" sz="1800" smtClean="0"/>
              <a:t>To subscribe to the &lt;&lt;</a:t>
            </a:r>
            <a:r>
              <a:rPr lang="en-US" sz="1800" i="1" smtClean="0">
                <a:solidFill>
                  <a:srgbClr val="FF0000"/>
                </a:solidFill>
              </a:rPr>
              <a:t>Task Force name</a:t>
            </a:r>
            <a:r>
              <a:rPr lang="en-US" sz="1800" smtClean="0"/>
              <a:t>&gt;&gt; reflector, send an email to:</a:t>
            </a:r>
          </a:p>
          <a:p>
            <a:pPr marL="962025" lvl="1" indent="-47625" eaLnBrk="1" hangingPunct="1">
              <a:lnSpc>
                <a:spcPct val="90000"/>
              </a:lnSpc>
              <a:buFont typeface="Wingdings" pitchFamily="2" charset="2"/>
              <a:buNone/>
            </a:pPr>
            <a:r>
              <a:rPr lang="en-US" sz="1800" b="1" i="1" smtClean="0">
                <a:solidFill>
                  <a:srgbClr val="3399FF"/>
                </a:solidFill>
                <a:hlinkClick r:id="rId2"/>
              </a:rPr>
              <a:t>ListServ@ieee.org</a:t>
            </a:r>
            <a:r>
              <a:rPr lang="en-US" sz="1800" b="1" i="1" smtClean="0">
                <a:solidFill>
                  <a:srgbClr val="3399FF"/>
                </a:solidFill>
              </a:rPr>
              <a:t> </a:t>
            </a:r>
          </a:p>
          <a:p>
            <a:pPr marL="962025" lvl="1" indent="-47625" eaLnBrk="1" hangingPunct="1">
              <a:lnSpc>
                <a:spcPct val="90000"/>
              </a:lnSpc>
              <a:buFont typeface="Wingdings" pitchFamily="2" charset="2"/>
              <a:buNone/>
            </a:pPr>
            <a:endParaRPr lang="en-US" sz="2100" b="1" i="1" smtClean="0">
              <a:solidFill>
                <a:srgbClr val="3399FF"/>
              </a:solidFill>
            </a:endParaRPr>
          </a:p>
          <a:p>
            <a:pPr marL="352425" indent="-273050" eaLnBrk="1" hangingPunct="1">
              <a:lnSpc>
                <a:spcPct val="90000"/>
              </a:lnSpc>
              <a:buFont typeface="Wingdings" pitchFamily="2" charset="2"/>
              <a:buNone/>
            </a:pPr>
            <a:r>
              <a:rPr lang="en-US" sz="1800" smtClean="0"/>
              <a:t>	with the following in the body of the message (do not include “&lt;&gt;”):</a:t>
            </a:r>
          </a:p>
          <a:p>
            <a:pPr marL="352425" indent="-273050" eaLnBrk="1" hangingPunct="1">
              <a:lnSpc>
                <a:spcPct val="90000"/>
              </a:lnSpc>
              <a:buFont typeface="Wingdings" pitchFamily="2" charset="2"/>
              <a:buNone/>
            </a:pPr>
            <a:r>
              <a:rPr lang="en-US" sz="1800" b="1" i="1" smtClean="0"/>
              <a:t>		</a:t>
            </a:r>
            <a:r>
              <a:rPr lang="en-US" sz="1400" b="1" i="1" smtClean="0">
                <a:solidFill>
                  <a:srgbClr val="3399FF"/>
                </a:solidFill>
              </a:rPr>
              <a:t>subscribe </a:t>
            </a:r>
            <a:r>
              <a:rPr lang="en-US" sz="1400" b="1" smtClean="0"/>
              <a:t>&lt;&lt;</a:t>
            </a:r>
            <a:r>
              <a:rPr lang="en-US" sz="1400" b="1" i="1" smtClean="0">
                <a:solidFill>
                  <a:srgbClr val="FF0000"/>
                </a:solidFill>
              </a:rPr>
              <a:t>Task Force reflector name</a:t>
            </a:r>
            <a:r>
              <a:rPr lang="en-US" sz="1400" b="1" smtClean="0"/>
              <a:t>&gt;&gt;</a:t>
            </a:r>
            <a:r>
              <a:rPr lang="en-US" sz="1400" b="1" i="1" smtClean="0">
                <a:solidFill>
                  <a:srgbClr val="3399FF"/>
                </a:solidFill>
              </a:rPr>
              <a:t> &lt;yourfirstname&gt; &lt;yourlastname&gt;</a:t>
            </a:r>
            <a:endParaRPr lang="en-US" sz="1800" b="1" i="1" smtClean="0">
              <a:solidFill>
                <a:srgbClr val="3399FF"/>
              </a:solidFill>
            </a:endParaRPr>
          </a:p>
          <a:p>
            <a:pPr marL="352425" indent="-273050" eaLnBrk="1" hangingPunct="1">
              <a:lnSpc>
                <a:spcPct val="90000"/>
              </a:lnSpc>
              <a:buFont typeface="Wingdings" pitchFamily="2" charset="2"/>
              <a:buNone/>
            </a:pPr>
            <a:r>
              <a:rPr lang="en-US" sz="1800" b="1" i="1" smtClean="0">
                <a:solidFill>
                  <a:srgbClr val="3399FF"/>
                </a:solidFill>
              </a:rPr>
              <a:t>		</a:t>
            </a:r>
            <a:r>
              <a:rPr lang="en-US" sz="1400" b="1" i="1" smtClean="0">
                <a:solidFill>
                  <a:srgbClr val="3399FF"/>
                </a:solidFill>
              </a:rPr>
              <a:t>end</a:t>
            </a:r>
            <a:endParaRPr lang="en-US" sz="1800" b="1" i="1" smtClean="0">
              <a:solidFill>
                <a:srgbClr val="3399FF"/>
              </a:solidFill>
            </a:endParaRPr>
          </a:p>
          <a:p>
            <a:pPr marL="352425" indent="-273050" eaLnBrk="1" hangingPunct="1">
              <a:lnSpc>
                <a:spcPct val="90000"/>
              </a:lnSpc>
              <a:buFont typeface="Wingdings" pitchFamily="2" charset="2"/>
              <a:buNone/>
            </a:pPr>
            <a:endParaRPr lang="en-US" sz="1800" b="1" i="1" smtClean="0">
              <a:solidFill>
                <a:srgbClr val="3399FF"/>
              </a:solidFill>
            </a:endParaRPr>
          </a:p>
          <a:p>
            <a:pPr marL="352425" indent="-273050" eaLnBrk="1" hangingPunct="1">
              <a:lnSpc>
                <a:spcPct val="90000"/>
              </a:lnSpc>
            </a:pPr>
            <a:r>
              <a:rPr lang="en-US" sz="1800" smtClean="0"/>
              <a:t>Send &lt;&lt;</a:t>
            </a:r>
            <a:r>
              <a:rPr lang="en-US" sz="1800" i="1" smtClean="0">
                <a:solidFill>
                  <a:srgbClr val="FF0000"/>
                </a:solidFill>
              </a:rPr>
              <a:t>Task Force name</a:t>
            </a:r>
            <a:r>
              <a:rPr lang="en-US" sz="1800" smtClean="0"/>
              <a:t>&gt;&gt; reflector messages to:</a:t>
            </a:r>
          </a:p>
          <a:p>
            <a:pPr marL="352425" indent="-273050" eaLnBrk="1" hangingPunct="1">
              <a:lnSpc>
                <a:spcPct val="90000"/>
              </a:lnSpc>
              <a:buFont typeface="Wingdings" pitchFamily="2" charset="2"/>
              <a:buNone/>
            </a:pPr>
            <a:r>
              <a:rPr lang="en-US" sz="1800" b="1" i="1" smtClean="0">
                <a:solidFill>
                  <a:srgbClr val="3399FF"/>
                </a:solidFill>
              </a:rPr>
              <a:t>		 </a:t>
            </a:r>
            <a:r>
              <a:rPr lang="en-US" sz="1800" b="1" u="sng" smtClean="0"/>
              <a:t>&lt;&lt;</a:t>
            </a:r>
            <a:r>
              <a:rPr lang="en-US" sz="1800" b="1" i="1" u="sng" smtClean="0">
                <a:solidFill>
                  <a:srgbClr val="FF0000"/>
                </a:solidFill>
              </a:rPr>
              <a:t>Task Force reflector name</a:t>
            </a:r>
            <a:r>
              <a:rPr lang="en-US" sz="1800" b="1" u="sng" smtClean="0"/>
              <a:t>&gt;&gt;</a:t>
            </a:r>
            <a:r>
              <a:rPr lang="en-US" sz="1800" b="1" i="1" u="sng" smtClean="0">
                <a:solidFill>
                  <a:srgbClr val="3399FF"/>
                </a:solidFill>
                <a:hlinkClick r:id="rId3"/>
              </a:rPr>
              <a:t>@listserv.ieee.org</a:t>
            </a:r>
            <a:r>
              <a:rPr lang="en-US" sz="1800" b="1" i="1" smtClean="0">
                <a:solidFill>
                  <a:srgbClr val="3399FF"/>
                </a:solidFill>
              </a:rPr>
              <a:t> </a:t>
            </a:r>
          </a:p>
          <a:p>
            <a:pPr marL="352425" indent="-273050" eaLnBrk="1" hangingPunct="1">
              <a:lnSpc>
                <a:spcPct val="90000"/>
              </a:lnSpc>
            </a:pPr>
            <a:endParaRPr lang="en-US" sz="1800" smtClean="0">
              <a:solidFill>
                <a:srgbClr val="3399FF"/>
              </a:solidFill>
            </a:endParaRPr>
          </a:p>
          <a:p>
            <a:pPr marL="352425" indent="-273050" eaLnBrk="1" hangingPunct="1">
              <a:lnSpc>
                <a:spcPct val="90000"/>
              </a:lnSpc>
            </a:pPr>
            <a:r>
              <a:rPr lang="en-US" sz="1800" smtClean="0"/>
              <a:t>Task Force web page URL:</a:t>
            </a:r>
          </a:p>
          <a:p>
            <a:pPr marL="352425" indent="-273050" eaLnBrk="1" hangingPunct="1">
              <a:lnSpc>
                <a:spcPct val="90000"/>
              </a:lnSpc>
              <a:buFont typeface="Wingdings" pitchFamily="2" charset="2"/>
              <a:buNone/>
            </a:pPr>
            <a:r>
              <a:rPr lang="en-US" sz="1800" b="1" i="1" smtClean="0"/>
              <a:t>		</a:t>
            </a:r>
            <a:r>
              <a:rPr lang="en-US" sz="1800" b="1" u="sng" smtClean="0"/>
              <a:t>&lt;&lt;</a:t>
            </a:r>
            <a:r>
              <a:rPr lang="en-US" sz="1800" b="1" i="1" u="sng" smtClean="0">
                <a:solidFill>
                  <a:srgbClr val="FF0000"/>
                </a:solidFill>
              </a:rPr>
              <a:t>Task Force home page URL</a:t>
            </a:r>
            <a:r>
              <a:rPr lang="en-US" sz="1800" b="1" u="sng" smtClean="0"/>
              <a:t>&gt;&gt;</a:t>
            </a:r>
            <a:endParaRPr lang="en-US" sz="1800" b="1" i="1" smtClean="0">
              <a:solidFill>
                <a:srgbClr val="3399FF"/>
              </a:solidFill>
            </a:endParaRPr>
          </a:p>
          <a:p>
            <a:pPr marL="352425" indent="-273050" eaLnBrk="1" hangingPunct="1"/>
            <a:endParaRPr lang="en-US" sz="20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bIns="91440" anchor="b"/>
          <a:lstStyle/>
          <a:p>
            <a:pPr eaLnBrk="1" hangingPunct="1"/>
            <a:r>
              <a:rPr lang="en-US" smtClean="0"/>
              <a:t>Task Force Private Area</a:t>
            </a:r>
          </a:p>
        </p:txBody>
      </p:sp>
      <p:sp>
        <p:nvSpPr>
          <p:cNvPr id="34818" name="Rectangle 3"/>
          <p:cNvSpPr>
            <a:spLocks noGrp="1" noChangeArrowheads="1"/>
          </p:cNvSpPr>
          <p:nvPr>
            <p:ph type="body" idx="1"/>
          </p:nvPr>
        </p:nvSpPr>
        <p:spPr/>
        <p:txBody>
          <a:bodyPr/>
          <a:lstStyle/>
          <a:p>
            <a:pPr eaLnBrk="1" hangingPunct="1"/>
            <a:r>
              <a:rPr lang="en-US" sz="2700" smtClean="0"/>
              <a:t>URL: &lt;&lt;</a:t>
            </a:r>
            <a:r>
              <a:rPr lang="en-US" sz="2700" i="1" smtClean="0">
                <a:solidFill>
                  <a:srgbClr val="FF0000"/>
                </a:solidFill>
              </a:rPr>
              <a:t>Task Force Private Area URL</a:t>
            </a:r>
            <a:r>
              <a:rPr lang="en-US" sz="2700" smtClean="0"/>
              <a:t>&gt;&gt;</a:t>
            </a:r>
            <a:endParaRPr lang="en-US" sz="2000" smtClean="0"/>
          </a:p>
          <a:p>
            <a:pPr lvl="1" eaLnBrk="1" hangingPunct="1"/>
            <a:r>
              <a:rPr lang="en-US" sz="2300" smtClean="0"/>
              <a:t>Username: &lt;&lt;</a:t>
            </a:r>
            <a:r>
              <a:rPr lang="en-US" sz="2300" i="1" smtClean="0">
                <a:solidFill>
                  <a:srgbClr val="FF0000"/>
                </a:solidFill>
              </a:rPr>
              <a:t>xxxxxx</a:t>
            </a:r>
            <a:r>
              <a:rPr lang="en-US" sz="2300" smtClean="0"/>
              <a:t>&gt;&gt;</a:t>
            </a:r>
          </a:p>
          <a:p>
            <a:pPr lvl="1" eaLnBrk="1" hangingPunct="1"/>
            <a:r>
              <a:rPr lang="en-US" sz="2300" smtClean="0"/>
              <a:t>Password: &lt;&lt;</a:t>
            </a:r>
            <a:r>
              <a:rPr lang="en-US" sz="2300" i="1" smtClean="0">
                <a:solidFill>
                  <a:srgbClr val="FF0000"/>
                </a:solidFill>
              </a:rPr>
              <a:t>xxxxxxx</a:t>
            </a:r>
            <a:r>
              <a:rPr lang="en-US" sz="2300" smtClean="0"/>
              <a:t>&gt;&gt;</a:t>
            </a:r>
          </a:p>
          <a:p>
            <a:pPr lvl="1" eaLnBrk="1" hangingPunct="1"/>
            <a:endParaRPr lang="en-US" sz="2300" smtClean="0"/>
          </a:p>
          <a:p>
            <a:pPr eaLnBrk="1" hangingPunct="1"/>
            <a:r>
              <a:rPr lang="en-US" sz="2700" smtClean="0"/>
              <a:t>Write it down…</a:t>
            </a:r>
          </a:p>
          <a:p>
            <a:pPr eaLnBrk="1" hangingPunct="1"/>
            <a:endParaRPr lang="en-US" sz="2700" smtClean="0"/>
          </a:p>
          <a:p>
            <a:pPr eaLnBrk="1" hangingPunct="1"/>
            <a:r>
              <a:rPr lang="en-US" sz="2700" smtClean="0"/>
              <a:t>Note - The draft, and any other content, is posted for your review only, and neither the content nor access information should be copied or redistributed to others in violation of document copyrights.</a:t>
            </a:r>
          </a:p>
        </p:txBody>
      </p:sp>
      <p:sp>
        <p:nvSpPr>
          <p:cNvPr id="34819" name="Text Box 4"/>
          <p:cNvSpPr txBox="1">
            <a:spLocks noChangeArrowheads="1"/>
          </p:cNvSpPr>
          <p:nvPr/>
        </p:nvSpPr>
        <p:spPr bwMode="auto">
          <a:xfrm>
            <a:off x="5076825" y="2276475"/>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Ensure that username and password do not appear in version of slides posted on public web site.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2"/>
          <p:cNvSpPr>
            <a:spLocks noGrp="1"/>
          </p:cNvSpPr>
          <p:nvPr>
            <p:ph type="title" idx="4294967295"/>
          </p:nvPr>
        </p:nvSpPr>
        <p:spPr/>
        <p:txBody>
          <a:bodyPr bIns="91440" anchor="b"/>
          <a:lstStyle/>
          <a:p>
            <a:pPr eaLnBrk="1" hangingPunct="1"/>
            <a:r>
              <a:rPr lang="en-US" smtClean="0"/>
              <a:t>Ground Rules</a:t>
            </a:r>
          </a:p>
        </p:txBody>
      </p:sp>
      <p:sp>
        <p:nvSpPr>
          <p:cNvPr id="36866" name="Content Placeholder 1"/>
          <p:cNvSpPr>
            <a:spLocks noGrp="1"/>
          </p:cNvSpPr>
          <p:nvPr>
            <p:ph type="body" idx="4294967295"/>
          </p:nvPr>
        </p:nvSpPr>
        <p:spPr/>
        <p:txBody>
          <a:bodyPr/>
          <a:lstStyle/>
          <a:p>
            <a:pPr eaLnBrk="1" hangingPunct="1"/>
            <a:r>
              <a:rPr lang="en-US" sz="2600" smtClean="0"/>
              <a:t>Based upon IEEE 802.3 Rules</a:t>
            </a:r>
          </a:p>
          <a:p>
            <a:pPr lvl="1" eaLnBrk="1" hangingPunct="1"/>
            <a:r>
              <a:rPr lang="en-US" sz="2200" smtClean="0"/>
              <a:t>Foundation based upon Robert’s Rules of Order</a:t>
            </a:r>
          </a:p>
          <a:p>
            <a:pPr lvl="1" eaLnBrk="1" hangingPunct="1"/>
            <a:r>
              <a:rPr lang="en-US" sz="2200" smtClean="0"/>
              <a:t>Anyone in the room may speak</a:t>
            </a:r>
          </a:p>
          <a:p>
            <a:pPr lvl="1" eaLnBrk="1" hangingPunct="1"/>
            <a:r>
              <a:rPr lang="en-US" sz="2200" smtClean="0"/>
              <a:t>Anyone in the room may vote</a:t>
            </a:r>
          </a:p>
          <a:p>
            <a:pPr eaLnBrk="1" hangingPunct="1"/>
            <a:r>
              <a:rPr lang="en-US" sz="2600" b="1" smtClean="0">
                <a:solidFill>
                  <a:srgbClr val="3399FF"/>
                </a:solidFill>
              </a:rPr>
              <a:t>RESPECT</a:t>
            </a:r>
            <a:r>
              <a:rPr lang="en-US" sz="2600" smtClean="0"/>
              <a:t>… give it, get it</a:t>
            </a:r>
          </a:p>
          <a:p>
            <a:pPr eaLnBrk="1" hangingPunct="1"/>
            <a:r>
              <a:rPr lang="en-US" sz="2600" smtClean="0"/>
              <a:t>NO product pitches</a:t>
            </a:r>
          </a:p>
          <a:p>
            <a:pPr eaLnBrk="1" hangingPunct="1"/>
            <a:r>
              <a:rPr lang="en-US" sz="2600" smtClean="0"/>
              <a:t>NO corporate pitches</a:t>
            </a:r>
          </a:p>
          <a:p>
            <a:pPr eaLnBrk="1" hangingPunct="1"/>
            <a:r>
              <a:rPr lang="en-US" sz="2600" smtClean="0"/>
              <a:t>NO prices!!!</a:t>
            </a:r>
          </a:p>
          <a:p>
            <a:pPr lvl="1" eaLnBrk="1" hangingPunct="1"/>
            <a:r>
              <a:rPr lang="en-US" sz="2200" smtClean="0"/>
              <a:t>This includes costs, ASPs, etc. no matter what the currency</a:t>
            </a:r>
          </a:p>
          <a:p>
            <a:pPr eaLnBrk="1" hangingPunct="1"/>
            <a:r>
              <a:rPr lang="en-US" sz="2600" smtClean="0"/>
              <a:t>NO restrictive notices</a:t>
            </a:r>
          </a:p>
          <a:p>
            <a:pPr eaLnBrk="1" hangingPunct="1"/>
            <a:endParaRPr lang="en-US"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2"/>
          <p:cNvSpPr>
            <a:spLocks noGrp="1"/>
          </p:cNvSpPr>
          <p:nvPr>
            <p:ph type="title"/>
          </p:nvPr>
        </p:nvSpPr>
        <p:spPr/>
        <p:txBody>
          <a:bodyPr bIns="91440" anchor="b"/>
          <a:lstStyle/>
          <a:p>
            <a:pPr eaLnBrk="1" hangingPunct="1"/>
            <a:r>
              <a:rPr lang="en-US" smtClean="0"/>
              <a:t>Attendance</a:t>
            </a:r>
          </a:p>
        </p:txBody>
      </p:sp>
      <p:sp>
        <p:nvSpPr>
          <p:cNvPr id="37890" name="Content Placeholder 1"/>
          <p:cNvSpPr>
            <a:spLocks noGrp="1"/>
          </p:cNvSpPr>
          <p:nvPr>
            <p:ph type="body" idx="1"/>
          </p:nvPr>
        </p:nvSpPr>
        <p:spPr/>
        <p:txBody>
          <a:bodyPr/>
          <a:lstStyle/>
          <a:p>
            <a:pPr eaLnBrk="1" hangingPunct="1"/>
            <a:r>
              <a:rPr lang="en-US" sz="2800" smtClean="0"/>
              <a:t>Tutorial Material on attendance tool</a:t>
            </a:r>
          </a:p>
          <a:p>
            <a:pPr lvl="1" eaLnBrk="1" hangingPunct="1"/>
            <a:r>
              <a:rPr lang="en-US" sz="2400" u="sng" smtClean="0">
                <a:hlinkClick r:id="rId2"/>
              </a:rPr>
              <a:t>http://ieee802.org/3/minutes/mar11/0311_imat.pdf</a:t>
            </a:r>
            <a:endParaRPr lang="en-US" sz="2400" smtClean="0"/>
          </a:p>
          <a:p>
            <a:pPr lvl="1" eaLnBrk="1" hangingPunct="1"/>
            <a:endParaRPr lang="en-US" sz="2400" smtClean="0"/>
          </a:p>
          <a:p>
            <a:pPr eaLnBrk="1" hangingPunct="1"/>
            <a:r>
              <a:rPr lang="en-US" sz="2800" smtClean="0"/>
              <a:t>URL (Valid for this meeting only)</a:t>
            </a:r>
          </a:p>
          <a:p>
            <a:pPr lvl="1" eaLnBrk="1" hangingPunct="1"/>
            <a:r>
              <a:rPr lang="en-US" sz="2400" smtClean="0"/>
              <a:t>URL: </a:t>
            </a:r>
            <a:r>
              <a:rPr lang="en-US" sz="2400" u="sng" smtClean="0"/>
              <a:t>&lt;&lt;</a:t>
            </a:r>
            <a:r>
              <a:rPr lang="en-US" sz="2400" i="1" u="sng" smtClean="0">
                <a:solidFill>
                  <a:srgbClr val="FF0000"/>
                </a:solidFill>
              </a:rPr>
              <a:t>Meeting attendance tool URL</a:t>
            </a:r>
            <a:r>
              <a:rPr lang="en-US" sz="2400" u="sng" smtClean="0"/>
              <a:t> &gt;&gt;</a:t>
            </a:r>
          </a:p>
          <a:p>
            <a:pPr lvl="1" eaLnBrk="1" hangingPunct="1"/>
            <a:r>
              <a:rPr lang="en-US" sz="2400" smtClean="0"/>
              <a:t>Password will be provided</a:t>
            </a:r>
          </a:p>
          <a:p>
            <a:pPr eaLnBrk="1" hangingPunct="1"/>
            <a:endParaRPr lang="en-US" sz="2800" smtClean="0"/>
          </a:p>
        </p:txBody>
      </p:sp>
      <p:sp>
        <p:nvSpPr>
          <p:cNvPr id="37891" name="Text Box 4"/>
          <p:cNvSpPr txBox="1">
            <a:spLocks noChangeArrowheads="1"/>
          </p:cNvSpPr>
          <p:nvPr/>
        </p:nvSpPr>
        <p:spPr bwMode="auto">
          <a:xfrm>
            <a:off x="4500563" y="2492375"/>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Ensure that URL and password do not appear in version of slides posted on public web site.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EEE">
  <a:themeElements>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E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EE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EE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EE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EE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EE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EE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EE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EE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EE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EE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EE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1688</TotalTime>
  <Words>1981</Words>
  <Application>Microsoft Office PowerPoint</Application>
  <PresentationFormat>On-screen Show (4:3)</PresentationFormat>
  <Paragraphs>470</Paragraphs>
  <Slides>32</Slides>
  <Notes>3</Notes>
  <HiddenSlides>0</HiddenSlides>
  <MMClips>0</MMClips>
  <ScaleCrop>false</ScaleCrop>
  <HeadingPairs>
    <vt:vector size="6" baseType="variant">
      <vt:variant>
        <vt:lpstr>Fonts Used</vt:lpstr>
      </vt:variant>
      <vt:variant>
        <vt:i4>8</vt:i4>
      </vt:variant>
      <vt:variant>
        <vt:lpstr>Design Template</vt:lpstr>
      </vt:variant>
      <vt:variant>
        <vt:i4>3</vt:i4>
      </vt:variant>
      <vt:variant>
        <vt:lpstr>Slide Titles</vt:lpstr>
      </vt:variant>
      <vt:variant>
        <vt:i4>32</vt:i4>
      </vt:variant>
    </vt:vector>
  </HeadingPairs>
  <TitlesOfParts>
    <vt:vector size="43" baseType="lpstr">
      <vt:lpstr>Arial</vt:lpstr>
      <vt:lpstr>Calibri</vt:lpstr>
      <vt:lpstr>Monotype Sorts</vt:lpstr>
      <vt:lpstr>Times New Roman</vt:lpstr>
      <vt:lpstr>Wingdings</vt:lpstr>
      <vt:lpstr>Webdings</vt:lpstr>
      <vt:lpstr>Perpetua</vt:lpstr>
      <vt:lpstr>Helvetica</vt:lpstr>
      <vt:lpstr>1_EEE</vt:lpstr>
      <vt:lpstr>1_Default Design</vt:lpstr>
      <vt:lpstr>1_EEE</vt:lpstr>
      <vt:lpstr>Agenda and General Information</vt:lpstr>
      <vt:lpstr>Agenda</vt:lpstr>
      <vt:lpstr>Task Force Decorum</vt:lpstr>
      <vt:lpstr>Goals for the meeting</vt:lpstr>
      <vt:lpstr>Big ticket items</vt:lpstr>
      <vt:lpstr>Reflector and Web</vt:lpstr>
      <vt:lpstr>Task Force Private Area</vt:lpstr>
      <vt:lpstr>Ground Rules</vt:lpstr>
      <vt:lpstr>Attendance</vt:lpstr>
      <vt:lpstr>IEEE Structure</vt:lpstr>
      <vt:lpstr>Important Bylaws and Rules</vt:lpstr>
      <vt:lpstr>Instructions for the WG Chair</vt:lpstr>
      <vt:lpstr>Participants, Patents, and Duty to Inform</vt:lpstr>
      <vt:lpstr>Patent Related Links</vt:lpstr>
      <vt:lpstr>Call for Potentially Essential Patents</vt:lpstr>
      <vt:lpstr>Other Guidelines for IEEE WG Meetings</vt:lpstr>
      <vt:lpstr>Overview of IEEE 802.3 Standards Process (1/5)- Study Group Phase</vt:lpstr>
      <vt:lpstr>Overview of IEEE 802.3 Standards Process (2/5) –  Task Force Comment Phase</vt:lpstr>
      <vt:lpstr>Overview of IEEE 802.3 Standards Process (3/5) –  Working Group Ballot Phase</vt:lpstr>
      <vt:lpstr>Overview of IEEE 802.3 Standards Process (4/5)-  Sponsor Ballot Phase</vt:lpstr>
      <vt:lpstr>Overview of IEEE 802.3 Standards Process (5/5) –  Final Approvals / Standard Release</vt:lpstr>
      <vt:lpstr>Liaisons and Communications</vt:lpstr>
      <vt:lpstr>Action Items</vt:lpstr>
      <vt:lpstr>IEEE P802.3&lt;&lt;xx&gt; &lt;&lt;Task Force Name&gt;&gt; Approved Project Documents</vt:lpstr>
      <vt:lpstr>IEEE P802.3&lt;&lt;xx&gt; &lt;&lt;Task Force Name&gt;&gt; Objectives</vt:lpstr>
      <vt:lpstr>IEEE P802.3&lt;&lt;xx&gt; &lt;&lt;Task Force Name&gt;&gt; Timeline</vt:lpstr>
      <vt:lpstr>IEEE P802.3&lt;&lt;xx&gt; &lt;&lt;Task Force Name&gt;&gt; Working Group ballot results</vt:lpstr>
      <vt:lpstr>IEEE P802.3&lt;&lt;xx&gt; &lt;&lt;Task Force Name&gt;&gt; Sponsor ballot results</vt:lpstr>
      <vt:lpstr>Presentations</vt:lpstr>
      <vt:lpstr>Meeting Map</vt:lpstr>
      <vt:lpstr>Future Meetings</vt:lpstr>
      <vt:lpstr>Slide 32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Task Force agenda template</dc:title>
  <dc:creator/>
  <cp:lastModifiedBy>David Law</cp:lastModifiedBy>
  <cp:revision>65</cp:revision>
  <dcterms:created xsi:type="dcterms:W3CDTF">2011-08-10T17:21:09Z</dcterms:created>
  <dcterms:modified xsi:type="dcterms:W3CDTF">2011-09-01T12:17:18Z</dcterms:modified>
</cp:coreProperties>
</file>