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3A0FB-706A-4E7C-A122-CBF7D89FDBA0}" type="datetimeFigureOut">
              <a:rPr lang="en-US" smtClean="0"/>
              <a:t>4/8/2009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472A2-FB18-47CE-8413-7952C2B0E9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7378-0560-4728-B436-564A056AC48B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Tejas Networks Ltd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3248025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363C2-AA49-43A6-9F7E-6833875722AB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59A-B797-4B34-BB2D-8589A683ED32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75CE-CF87-43DF-AC2F-E4AC1262BC8C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5E3-FDCC-4FD5-AF32-581E78F688E9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B342-DF7B-4F7C-BB66-755CE5BA7839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F428-FDC5-41AC-B84B-B9CFF9C4AFAC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5D21-4899-41A5-9D86-0595F7772032}" type="datetime1">
              <a:rPr lang="en-US" smtClean="0"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D9BA-47AC-40B2-8C73-882FFC225451}" type="datetime1">
              <a:rPr lang="en-US" smtClean="0"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E39-D53F-4495-B0C5-3577339848ED}" type="datetime1">
              <a:rPr lang="en-US" smtClean="0"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B157-72E7-4074-AFDA-06BDD97320FB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1FE1-4446-4DCC-961C-F6A302F233A7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0FB1E-A787-4DE3-865D-5BD307C6AA1C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90A4-EA66-4CE9-A2A7-60294B102689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4A1D-98BD-4EA2-8EBE-DA8D4D80F3A8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2F58-52E8-4E1C-B98C-B89069658290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138C-3880-43B2-B05A-D4208B361ECD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A90D-1494-44DF-A5C7-108CC51B3159}" type="datetime1">
              <a:rPr lang="en-US" smtClean="0"/>
              <a:t>4/8/2009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F92C-F3B5-4034-96AD-7106BBB3FC33}" type="datetime1">
              <a:rPr lang="en-US" smtClean="0"/>
              <a:t>4/8/2009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6C59-BDD4-4C34-836B-E2448E7E74D5}" type="datetime1">
              <a:rPr lang="en-US" smtClean="0"/>
              <a:t>4/8/2009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0D6B-4638-46F7-86FE-5BD03F73B747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0AA5-AB23-47B9-8C92-F632B1EF9765}" type="datetime1">
              <a:rPr lang="en-US" smtClean="0"/>
              <a:t>4/8/2009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5648-4DB0-44F0-A559-39E521F838C3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4361-643C-4337-91BA-C48FC7969B77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Tejas Networks Ltd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F2B2-C4F8-4FED-A8E1-29071EA64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Co-ordination Between Segment Protection and Global Protection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 Vinod Kumar</a:t>
            </a:r>
          </a:p>
          <a:p>
            <a:r>
              <a:rPr lang="en-US" dirty="0" smtClean="0"/>
              <a:t>Abhay Karandikar</a:t>
            </a:r>
          </a:p>
          <a:p>
            <a:r>
              <a:rPr lang="en-US" sz="2000" dirty="0" smtClean="0"/>
              <a:t>Version 1.0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Coordination is a mandatory requirement in Case 3a</a:t>
            </a:r>
          </a:p>
          <a:p>
            <a:r>
              <a:rPr lang="en-US" dirty="0" smtClean="0"/>
              <a:t>Will increase reliability</a:t>
            </a:r>
            <a:r>
              <a:rPr lang="en-US" dirty="0" smtClean="0"/>
              <a:t> </a:t>
            </a:r>
            <a:r>
              <a:rPr lang="en-US" dirty="0" smtClean="0"/>
              <a:t>and speed.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CED5-F796-46FB-9A50-FC622660AD95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450C1-BD78-4A91-AD33-40907F6FF13E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lowchart: Process 57"/>
          <p:cNvSpPr/>
          <p:nvPr/>
        </p:nvSpPr>
        <p:spPr>
          <a:xfrm>
            <a:off x="609600" y="762000"/>
            <a:ext cx="7848600" cy="19812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39506" y="304800"/>
            <a:ext cx="3385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Infrastructure Segment Protection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4254" y="1286470"/>
            <a:ext cx="2816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Not Required; </a:t>
            </a:r>
          </a:p>
          <a:p>
            <a:r>
              <a:rPr lang="en-US" dirty="0" smtClean="0"/>
              <a:t>Only Global Protection (GP) </a:t>
            </a:r>
          </a:p>
          <a:p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81854" y="1307068"/>
            <a:ext cx="136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Required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15054" y="2209800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without GP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4854" y="22098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ISP with GP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10654" y="4459069"/>
            <a:ext cx="2076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Alan McGuire’s (BT) </a:t>
            </a:r>
          </a:p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81454" y="3200400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ISP and then GP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54621" y="3191470"/>
            <a:ext cx="2303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Certain TESI is outside 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 scope of ISP; </a:t>
            </a:r>
          </a:p>
          <a:p>
            <a:r>
              <a:rPr lang="en-US" dirty="0" smtClean="0"/>
              <a:t>Only GP for them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61669" y="5867400"/>
            <a:ext cx="2034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a mechanism </a:t>
            </a:r>
          </a:p>
          <a:p>
            <a:r>
              <a:rPr lang="en-US" dirty="0" smtClean="0"/>
              <a:t>to identify it</a:t>
            </a:r>
          </a:p>
          <a:p>
            <a:r>
              <a:rPr lang="en-US" dirty="0" smtClean="0"/>
              <a:t>e.g. MST-ID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8200" y="4724400"/>
            <a:ext cx="127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ixed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imer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05454" y="4724400"/>
            <a:ext cx="2287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oordination or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eedback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ased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imer</a:t>
            </a:r>
            <a:endParaRPr lang="en-US" dirty="0"/>
          </a:p>
        </p:txBody>
      </p:sp>
      <p:cxnSp>
        <p:nvCxnSpPr>
          <p:cNvPr id="20" name="Elbow Connector 19"/>
          <p:cNvCxnSpPr>
            <a:stCxn id="9" idx="0"/>
            <a:endCxn id="10" idx="0"/>
          </p:cNvCxnSpPr>
          <p:nvPr/>
        </p:nvCxnSpPr>
        <p:spPr>
          <a:xfrm rot="16200000" flipH="1">
            <a:off x="3988763" y="-169544"/>
            <a:ext cx="20598" cy="2932626"/>
          </a:xfrm>
          <a:prstGeom prst="bentConnector3">
            <a:avLst>
              <a:gd name="adj1" fmla="val -110981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305302" y="876300"/>
            <a:ext cx="38099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1" idx="0"/>
            <a:endCxn id="12" idx="0"/>
          </p:cNvCxnSpPr>
          <p:nvPr/>
        </p:nvCxnSpPr>
        <p:spPr>
          <a:xfrm rot="5400000" flipH="1" flipV="1">
            <a:off x="5527039" y="1185050"/>
            <a:ext cx="1588" cy="2049500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2"/>
          </p:cNvCxnSpPr>
          <p:nvPr/>
        </p:nvCxnSpPr>
        <p:spPr>
          <a:xfrm rot="16200000" flipH="1">
            <a:off x="5314114" y="1827660"/>
            <a:ext cx="304800" cy="2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0"/>
            <a:endCxn id="15" idx="0"/>
          </p:cNvCxnSpPr>
          <p:nvPr/>
        </p:nvCxnSpPr>
        <p:spPr>
          <a:xfrm rot="5400000" flipH="1" flipV="1">
            <a:off x="4972514" y="866504"/>
            <a:ext cx="8930" cy="4658863"/>
          </a:xfrm>
          <a:prstGeom prst="bentConnector3">
            <a:avLst>
              <a:gd name="adj1" fmla="val 265991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361906" y="2781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7" idx="0"/>
            <a:endCxn id="18" idx="0"/>
          </p:cNvCxnSpPr>
          <p:nvPr/>
        </p:nvCxnSpPr>
        <p:spPr>
          <a:xfrm rot="5400000" flipH="1" flipV="1">
            <a:off x="2861686" y="3336826"/>
            <a:ext cx="1588" cy="2775149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4" idx="2"/>
          </p:cNvCxnSpPr>
          <p:nvPr/>
        </p:nvCxnSpPr>
        <p:spPr>
          <a:xfrm rot="16200000" flipH="1">
            <a:off x="2184867" y="4032413"/>
            <a:ext cx="926068" cy="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2"/>
          </p:cNvCxnSpPr>
          <p:nvPr/>
        </p:nvCxnSpPr>
        <p:spPr>
          <a:xfrm rot="5400000">
            <a:off x="4038624" y="5580562"/>
            <a:ext cx="420468" cy="8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782621" y="5020621"/>
            <a:ext cx="1675606" cy="1795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1000" y="5638800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 Timer &gt; ISP Timer 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1314164" y="5315237"/>
            <a:ext cx="420469" cy="79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24200" y="5791200"/>
            <a:ext cx="214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Efficient and Reliable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5800" y="10668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97193" y="1981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1981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15200" y="29072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3b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752600" y="2895600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3a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" y="443126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3a FT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43400" y="4419600"/>
            <a:ext cx="1726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3a C or FBT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86C9-94E0-4C8E-ABAD-7CADEA0AF3EE}" type="datetime1">
              <a:rPr lang="en-US" smtClean="0"/>
              <a:t>4/8/2009</a:t>
            </a:fld>
            <a:endParaRPr lang="en-US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Segment Protection not required; only Global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962400"/>
            <a:ext cx="32004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495800" y="3962400"/>
            <a:ext cx="31242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124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4038600"/>
            <a:ext cx="866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 TESI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0CC3A-F379-4E46-A36C-B762825A7550}" type="datetime1">
              <a:rPr lang="en-US" smtClean="0"/>
              <a:t>4/8/2009</a:t>
            </a:fld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Infrastructure Segment Protection required but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Global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 CCM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00400" y="3886200"/>
            <a:ext cx="1295400" cy="10668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495800" y="3962400"/>
            <a:ext cx="1143000" cy="990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6600" y="3352800"/>
            <a:ext cx="2286000" cy="158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884868" y="4082603"/>
            <a:ext cx="3155324" cy="1249251"/>
          </a:xfrm>
          <a:custGeom>
            <a:avLst/>
            <a:gdLst>
              <a:gd name="connsiteX0" fmla="*/ 0 w 3155324"/>
              <a:gd name="connsiteY0" fmla="*/ 0 h 1249251"/>
              <a:gd name="connsiteX1" fmla="*/ 1596980 w 3155324"/>
              <a:gd name="connsiteY1" fmla="*/ 1249251 h 1249251"/>
              <a:gd name="connsiteX2" fmla="*/ 3155324 w 3155324"/>
              <a:gd name="connsiteY2" fmla="*/ 0 h 12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5324" h="1249251">
                <a:moveTo>
                  <a:pt x="0" y="0"/>
                </a:moveTo>
                <a:cubicBezTo>
                  <a:pt x="535546" y="624625"/>
                  <a:pt x="1071093" y="1249251"/>
                  <a:pt x="1596980" y="1249251"/>
                </a:cubicBezTo>
                <a:cubicBezTo>
                  <a:pt x="2122867" y="1249251"/>
                  <a:pt x="2639095" y="624625"/>
                  <a:pt x="3155324" y="0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7600" y="2971800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ISP CCM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5221069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ISP CCM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FDE-198D-4FB0-A408-970A065F121E}" type="datetime1">
              <a:rPr lang="en-US" smtClean="0"/>
              <a:t>4/8/2009</a:t>
            </a:fld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Segment Protection with Global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962400"/>
            <a:ext cx="32004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495800" y="3962400"/>
            <a:ext cx="31242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 CCM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14720" y="4382869"/>
            <a:ext cx="106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TESI CCM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00400" y="3886200"/>
            <a:ext cx="1295400" cy="10668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495800" y="3962400"/>
            <a:ext cx="1143000" cy="990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6600" y="3352800"/>
            <a:ext cx="2286000" cy="158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884868" y="4082603"/>
            <a:ext cx="3155324" cy="1249251"/>
          </a:xfrm>
          <a:custGeom>
            <a:avLst/>
            <a:gdLst>
              <a:gd name="connsiteX0" fmla="*/ 0 w 3155324"/>
              <a:gd name="connsiteY0" fmla="*/ 0 h 1249251"/>
              <a:gd name="connsiteX1" fmla="*/ 1596980 w 3155324"/>
              <a:gd name="connsiteY1" fmla="*/ 1249251 h 1249251"/>
              <a:gd name="connsiteX2" fmla="*/ 3155324 w 3155324"/>
              <a:gd name="connsiteY2" fmla="*/ 0 h 12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5324" h="1249251">
                <a:moveTo>
                  <a:pt x="0" y="0"/>
                </a:moveTo>
                <a:cubicBezTo>
                  <a:pt x="535546" y="624625"/>
                  <a:pt x="1071093" y="1249251"/>
                  <a:pt x="1596980" y="1249251"/>
                </a:cubicBezTo>
                <a:cubicBezTo>
                  <a:pt x="2122867" y="1249251"/>
                  <a:pt x="2639095" y="624625"/>
                  <a:pt x="3155324" y="0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7600" y="2971800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ISP CCM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5221069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ISP CCM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8" idx="1"/>
          </p:cNvCxnSpPr>
          <p:nvPr/>
        </p:nvCxnSpPr>
        <p:spPr>
          <a:xfrm rot="10800000">
            <a:off x="7086600" y="4419601"/>
            <a:ext cx="228120" cy="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715000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Pre-Provisioning of Work TESI/ CCM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981200" y="44196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7B197-240B-4009-B875-5625E136ECF0}" type="datetime1">
              <a:rPr lang="en-US" smtClean="0"/>
              <a:t>4/8/2009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3-cases depicted only case-3 needs extra care</a:t>
            </a:r>
          </a:p>
          <a:p>
            <a:pPr lvl="1"/>
            <a:r>
              <a:rPr lang="en-US" dirty="0" smtClean="0"/>
              <a:t>We consider first Case 3b and then Case 3a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D826-4BC8-4356-A850-41CE16AD0245}" type="datetime1">
              <a:rPr lang="en-US" smtClean="0"/>
              <a:t>4/8/2009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TESI</a:t>
            </a:r>
            <a:r>
              <a:rPr lang="en-US" sz="2400" dirty="0" smtClean="0"/>
              <a:t> is outside the scope of Infrastructure Segment Protection</a:t>
            </a:r>
          </a:p>
          <a:p>
            <a:r>
              <a:rPr lang="en-US" sz="2400" dirty="0" smtClean="0"/>
              <a:t>Could use different MST-ID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962400"/>
            <a:ext cx="32004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495800" y="3962400"/>
            <a:ext cx="31242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 CCM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14720" y="4382869"/>
            <a:ext cx="106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TESI CCM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00400" y="3886200"/>
            <a:ext cx="1295400" cy="10668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495800" y="3962400"/>
            <a:ext cx="1143000" cy="990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6600" y="3352800"/>
            <a:ext cx="2286000" cy="158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884868" y="4082603"/>
            <a:ext cx="3155324" cy="1249251"/>
          </a:xfrm>
          <a:custGeom>
            <a:avLst/>
            <a:gdLst>
              <a:gd name="connsiteX0" fmla="*/ 0 w 3155324"/>
              <a:gd name="connsiteY0" fmla="*/ 0 h 1249251"/>
              <a:gd name="connsiteX1" fmla="*/ 1596980 w 3155324"/>
              <a:gd name="connsiteY1" fmla="*/ 1249251 h 1249251"/>
              <a:gd name="connsiteX2" fmla="*/ 3155324 w 3155324"/>
              <a:gd name="connsiteY2" fmla="*/ 0 h 12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5324" h="1249251">
                <a:moveTo>
                  <a:pt x="0" y="0"/>
                </a:moveTo>
                <a:cubicBezTo>
                  <a:pt x="535546" y="624625"/>
                  <a:pt x="1071093" y="1249251"/>
                  <a:pt x="1596980" y="1249251"/>
                </a:cubicBezTo>
                <a:cubicBezTo>
                  <a:pt x="2122867" y="1249251"/>
                  <a:pt x="2639095" y="624625"/>
                  <a:pt x="3155324" y="0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7600" y="2971800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ISP CCM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5221069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ISP CCM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8" idx="1"/>
          </p:cNvCxnSpPr>
          <p:nvPr/>
        </p:nvCxnSpPr>
        <p:spPr>
          <a:xfrm rot="10800000">
            <a:off x="7086600" y="4419601"/>
            <a:ext cx="228120" cy="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715000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Pre-Provisioning of Work TESI/ CCM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981200" y="44196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295400" y="3505200"/>
            <a:ext cx="6324600" cy="158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5400" y="3810000"/>
            <a:ext cx="3200400" cy="213360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4495800" y="3810000"/>
            <a:ext cx="3124200" cy="213360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553200" y="3276600"/>
            <a:ext cx="152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934200" y="3962400"/>
            <a:ext cx="1524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ate Placeholder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C4A-2BD1-46C4-8CED-95185202C7D1}" type="datetime1">
              <a:rPr lang="en-US" smtClean="0"/>
              <a:t>4/8/2009</a:t>
            </a:fld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3a Fixed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Infrastructure Segment Protection with Global Protection</a:t>
            </a:r>
          </a:p>
          <a:p>
            <a:pPr lvl="1"/>
            <a:r>
              <a:rPr lang="en-US" sz="1600" dirty="0" smtClean="0"/>
              <a:t>If link SEB1-SEB2 fails, Segment Protection should be done before Global Protection</a:t>
            </a:r>
          </a:p>
          <a:p>
            <a:pPr lvl="2"/>
            <a:r>
              <a:rPr lang="en-US" sz="1200" dirty="0" smtClean="0"/>
              <a:t>So </a:t>
            </a:r>
            <a:r>
              <a:rPr lang="en-US" sz="1200" dirty="0" err="1" smtClean="0"/>
              <a:t>HoldOffTimer</a:t>
            </a:r>
            <a:r>
              <a:rPr lang="en-US" sz="1200" dirty="0" smtClean="0"/>
              <a:t> T2&gt;T1, How do we set this? How large should be T2?</a:t>
            </a:r>
          </a:p>
          <a:p>
            <a:pPr lvl="2"/>
            <a:r>
              <a:rPr lang="en-US" sz="1200" dirty="0" smtClean="0"/>
              <a:t>This will slow the Global Protection. Not reliable.</a:t>
            </a:r>
          </a:p>
          <a:p>
            <a:pPr lvl="2"/>
            <a:r>
              <a:rPr lang="en-US" sz="1200" dirty="0" smtClean="0"/>
              <a:t>So Case 3a Coordination or Feedback Based Timer is ideal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962400"/>
            <a:ext cx="32004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495800" y="3962400"/>
            <a:ext cx="31242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 CCM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14720" y="4382869"/>
            <a:ext cx="106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TESI CCM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00400" y="3886200"/>
            <a:ext cx="1295400" cy="10668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495800" y="3962400"/>
            <a:ext cx="1143000" cy="990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6600" y="3352800"/>
            <a:ext cx="2286000" cy="158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884868" y="4082603"/>
            <a:ext cx="3155324" cy="1249251"/>
          </a:xfrm>
          <a:custGeom>
            <a:avLst/>
            <a:gdLst>
              <a:gd name="connsiteX0" fmla="*/ 0 w 3155324"/>
              <a:gd name="connsiteY0" fmla="*/ 0 h 1249251"/>
              <a:gd name="connsiteX1" fmla="*/ 1596980 w 3155324"/>
              <a:gd name="connsiteY1" fmla="*/ 1249251 h 1249251"/>
              <a:gd name="connsiteX2" fmla="*/ 3155324 w 3155324"/>
              <a:gd name="connsiteY2" fmla="*/ 0 h 12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5324" h="1249251">
                <a:moveTo>
                  <a:pt x="0" y="0"/>
                </a:moveTo>
                <a:cubicBezTo>
                  <a:pt x="535546" y="624625"/>
                  <a:pt x="1071093" y="1249251"/>
                  <a:pt x="1596980" y="1249251"/>
                </a:cubicBezTo>
                <a:cubicBezTo>
                  <a:pt x="2122867" y="1249251"/>
                  <a:pt x="2639095" y="624625"/>
                  <a:pt x="3155324" y="0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7600" y="2971800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ISP CCM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5221069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ISP CCM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8" idx="1"/>
          </p:cNvCxnSpPr>
          <p:nvPr/>
        </p:nvCxnSpPr>
        <p:spPr>
          <a:xfrm rot="10800000">
            <a:off x="7086600" y="4419601"/>
            <a:ext cx="228120" cy="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715000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Pre-Provisioning of Work TESI/ CCM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981200" y="44196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19400" y="3124200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05304" y="31242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  &gt; T1</a:t>
            </a:r>
            <a:endParaRPr lang="en-US"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A8AE-8233-4950-BF22-3DED90323E91}" type="datetime1">
              <a:rPr lang="en-US" smtClean="0"/>
              <a:t>4/8/2009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3a Coordination or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Infrastructure Segment Protection with Global Protection</a:t>
            </a:r>
          </a:p>
          <a:p>
            <a:pPr lvl="1"/>
            <a:r>
              <a:rPr lang="en-US" sz="2000" dirty="0" smtClean="0"/>
              <a:t>If link SEB1-SEB2 fails, then SEB1 and SEB2 will coordinate with BEB1 and BEB2 informing that ISP will handle the fault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670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SEB2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3581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BEB2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47244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14800" y="5943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13716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6" idx="1"/>
          </p:cNvCxnSpPr>
          <p:nvPr/>
        </p:nvCxnSpPr>
        <p:spPr>
          <a:xfrm>
            <a:off x="3429000" y="3810000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  <a:endCxn id="7" idx="1"/>
          </p:cNvCxnSpPr>
          <p:nvPr/>
        </p:nvCxnSpPr>
        <p:spPr>
          <a:xfrm>
            <a:off x="6248400" y="3810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8" idx="1"/>
          </p:cNvCxnSpPr>
          <p:nvPr/>
        </p:nvCxnSpPr>
        <p:spPr>
          <a:xfrm rot="16200000" flipH="1">
            <a:off x="3124200" y="3962400"/>
            <a:ext cx="914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8" idx="3"/>
          </p:cNvCxnSpPr>
          <p:nvPr/>
        </p:nvCxnSpPr>
        <p:spPr>
          <a:xfrm rot="5400000">
            <a:off x="4914900" y="4000500"/>
            <a:ext cx="914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9" idx="1"/>
          </p:cNvCxnSpPr>
          <p:nvPr/>
        </p:nvCxnSpPr>
        <p:spPr>
          <a:xfrm rot="16200000" flipH="1">
            <a:off x="1485900" y="3543300"/>
            <a:ext cx="21336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9" idx="3"/>
          </p:cNvCxnSpPr>
          <p:nvPr/>
        </p:nvCxnSpPr>
        <p:spPr>
          <a:xfrm rot="5400000">
            <a:off x="5334000" y="3581400"/>
            <a:ext cx="21336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657600"/>
            <a:ext cx="6324600" cy="158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3962400"/>
            <a:ext cx="32004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495800" y="3962400"/>
            <a:ext cx="3124200" cy="2133600"/>
          </a:xfrm>
          <a:prstGeom prst="line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29400" y="3200400"/>
            <a:ext cx="162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TESI CCM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14720" y="4382869"/>
            <a:ext cx="10672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TESI CCM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848600" y="54102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Bridge</a:t>
            </a:r>
            <a:endParaRPr lang="en-US" sz="16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315200" y="6096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77200" y="58674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200400" y="3886200"/>
            <a:ext cx="1295400" cy="10668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4495800" y="3962400"/>
            <a:ext cx="1143000" cy="990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76600" y="3352800"/>
            <a:ext cx="2286000" cy="158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2884868" y="4082603"/>
            <a:ext cx="3155324" cy="1249251"/>
          </a:xfrm>
          <a:custGeom>
            <a:avLst/>
            <a:gdLst>
              <a:gd name="connsiteX0" fmla="*/ 0 w 3155324"/>
              <a:gd name="connsiteY0" fmla="*/ 0 h 1249251"/>
              <a:gd name="connsiteX1" fmla="*/ 1596980 w 3155324"/>
              <a:gd name="connsiteY1" fmla="*/ 1249251 h 1249251"/>
              <a:gd name="connsiteX2" fmla="*/ 3155324 w 3155324"/>
              <a:gd name="connsiteY2" fmla="*/ 0 h 124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5324" h="1249251">
                <a:moveTo>
                  <a:pt x="0" y="0"/>
                </a:moveTo>
                <a:cubicBezTo>
                  <a:pt x="535546" y="624625"/>
                  <a:pt x="1071093" y="1249251"/>
                  <a:pt x="1596980" y="1249251"/>
                </a:cubicBezTo>
                <a:cubicBezTo>
                  <a:pt x="2122867" y="1249251"/>
                  <a:pt x="2639095" y="624625"/>
                  <a:pt x="3155324" y="0"/>
                </a:cubicBezTo>
              </a:path>
            </a:pathLst>
          </a:custGeom>
          <a:ln>
            <a:solidFill>
              <a:srgbClr val="FF0000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657600" y="2971800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 ISP CCM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038600" y="5221069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</a:t>
            </a:r>
          </a:p>
          <a:p>
            <a:r>
              <a:rPr lang="en-US" dirty="0" smtClean="0"/>
              <a:t>ISP CCM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38" idx="1"/>
          </p:cNvCxnSpPr>
          <p:nvPr/>
        </p:nvCxnSpPr>
        <p:spPr>
          <a:xfrm rot="10800000">
            <a:off x="7086600" y="4419601"/>
            <a:ext cx="228120" cy="286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52400" y="5715000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Pre-Provisioning of Work TESI/ CCM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981200" y="44196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1066800" y="3200400"/>
            <a:ext cx="1752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019800" y="3124200"/>
            <a:ext cx="18288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00800" y="2819400"/>
            <a:ext cx="10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2895600"/>
            <a:ext cx="107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51" name="Date Placeholder 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B65C-9E1C-4133-B908-F8EAD9F17ED5}" type="datetime1">
              <a:rPr lang="en-US" smtClean="0"/>
              <a:t>4/8/2009</a:t>
            </a:fld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Tejas Networks Ltd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464</Words>
  <Application>Microsoft Office PowerPoint</Application>
  <PresentationFormat>On-screen Show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Custom Design</vt:lpstr>
      <vt:lpstr>Co-ordination Between Segment Protection and Global Protection</vt:lpstr>
      <vt:lpstr>Slide 2</vt:lpstr>
      <vt:lpstr>Case 1</vt:lpstr>
      <vt:lpstr>Case 2</vt:lpstr>
      <vt:lpstr>Case 3</vt:lpstr>
      <vt:lpstr>Observation</vt:lpstr>
      <vt:lpstr>Case 3b</vt:lpstr>
      <vt:lpstr>Case 3a Fixed Timer</vt:lpstr>
      <vt:lpstr>Case 3a Coordination or Feedback</vt:lpstr>
      <vt:lpstr>Conclusion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Co-ordination Between Segment Protection and Global Protection</dc:title>
  <dc:creator/>
  <cp:lastModifiedBy>vinod kumar</cp:lastModifiedBy>
  <cp:revision>9</cp:revision>
  <dcterms:created xsi:type="dcterms:W3CDTF">2006-08-16T00:00:00Z</dcterms:created>
  <dcterms:modified xsi:type="dcterms:W3CDTF">2009-04-08T10:23:43Z</dcterms:modified>
</cp:coreProperties>
</file>