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Lst>
  <p:notesMasterIdLst>
    <p:notesMasterId r:id="rId16"/>
  </p:notesMasterIdLst>
  <p:handoutMasterIdLst>
    <p:handoutMasterId r:id="rId17"/>
  </p:handoutMasterIdLst>
  <p:sldIdLst>
    <p:sldId id="845" r:id="rId3"/>
    <p:sldId id="903" r:id="rId4"/>
    <p:sldId id="905" r:id="rId5"/>
    <p:sldId id="909" r:id="rId6"/>
    <p:sldId id="917" r:id="rId7"/>
    <p:sldId id="918" r:id="rId8"/>
    <p:sldId id="911" r:id="rId9"/>
    <p:sldId id="912" r:id="rId10"/>
    <p:sldId id="913" r:id="rId11"/>
    <p:sldId id="914" r:id="rId12"/>
    <p:sldId id="915" r:id="rId13"/>
    <p:sldId id="916" r:id="rId14"/>
    <p:sldId id="894" r:id="rId15"/>
  </p:sldIdLst>
  <p:sldSz cx="9144000" cy="6858000" type="screen4x3"/>
  <p:notesSz cx="7010400" cy="9296400"/>
  <p:custShowLst>
    <p:custShow name="What's new" id="0">
      <p:sldLst/>
    </p:custShow>
    <p:custShow name="Setting up the template" id="1">
      <p:sldLst/>
    </p:custShow>
    <p:custShow name="New Layouts" id="2">
      <p:sldLst/>
    </p:custShow>
    <p:custShow name="Using the HP template" id="3">
      <p:sldLst/>
    </p:custShow>
    <p:custShow name="Creating visuals" id="4">
      <p:sldLst/>
    </p:custShow>
    <p:custShow name="File Formatting" id="5">
      <p:sldLst/>
    </p:custShow>
    <p:custShow name="Additional information" id="6">
      <p:sldLst/>
    </p:custShow>
  </p:custShowLst>
  <p:defaultTextStyle>
    <a:defPPr>
      <a:defRPr lang="en-US"/>
    </a:defPPr>
    <a:lvl1pPr algn="l" rtl="0" fontAlgn="base">
      <a:spcBef>
        <a:spcPct val="0"/>
      </a:spcBef>
      <a:spcAft>
        <a:spcPct val="0"/>
      </a:spcAft>
      <a:defRPr sz="1600" kern="1200">
        <a:solidFill>
          <a:schemeClr val="tx1"/>
        </a:solidFill>
        <a:latin typeface="Futura Bk"/>
        <a:ea typeface="+mn-ea"/>
        <a:cs typeface="Arial" charset="0"/>
      </a:defRPr>
    </a:lvl1pPr>
    <a:lvl2pPr marL="457200" algn="l" rtl="0" fontAlgn="base">
      <a:spcBef>
        <a:spcPct val="0"/>
      </a:spcBef>
      <a:spcAft>
        <a:spcPct val="0"/>
      </a:spcAft>
      <a:defRPr sz="1600" kern="1200">
        <a:solidFill>
          <a:schemeClr val="tx1"/>
        </a:solidFill>
        <a:latin typeface="Futura Bk"/>
        <a:ea typeface="+mn-ea"/>
        <a:cs typeface="Arial" charset="0"/>
      </a:defRPr>
    </a:lvl2pPr>
    <a:lvl3pPr marL="914400" algn="l" rtl="0" fontAlgn="base">
      <a:spcBef>
        <a:spcPct val="0"/>
      </a:spcBef>
      <a:spcAft>
        <a:spcPct val="0"/>
      </a:spcAft>
      <a:defRPr sz="1600" kern="1200">
        <a:solidFill>
          <a:schemeClr val="tx1"/>
        </a:solidFill>
        <a:latin typeface="Futura Bk"/>
        <a:ea typeface="+mn-ea"/>
        <a:cs typeface="Arial" charset="0"/>
      </a:defRPr>
    </a:lvl3pPr>
    <a:lvl4pPr marL="1371600" algn="l" rtl="0" fontAlgn="base">
      <a:spcBef>
        <a:spcPct val="0"/>
      </a:spcBef>
      <a:spcAft>
        <a:spcPct val="0"/>
      </a:spcAft>
      <a:defRPr sz="1600" kern="1200">
        <a:solidFill>
          <a:schemeClr val="tx1"/>
        </a:solidFill>
        <a:latin typeface="Futura Bk"/>
        <a:ea typeface="+mn-ea"/>
        <a:cs typeface="Arial" charset="0"/>
      </a:defRPr>
    </a:lvl4pPr>
    <a:lvl5pPr marL="1828800" algn="l" rtl="0" fontAlgn="base">
      <a:spcBef>
        <a:spcPct val="0"/>
      </a:spcBef>
      <a:spcAft>
        <a:spcPct val="0"/>
      </a:spcAft>
      <a:defRPr sz="1600" kern="1200">
        <a:solidFill>
          <a:schemeClr val="tx1"/>
        </a:solidFill>
        <a:latin typeface="Futura Bk"/>
        <a:ea typeface="+mn-ea"/>
        <a:cs typeface="Arial" charset="0"/>
      </a:defRPr>
    </a:lvl5pPr>
    <a:lvl6pPr marL="2286000" algn="l" defTabSz="914400" rtl="0" eaLnBrk="1" latinLnBrk="0" hangingPunct="1">
      <a:defRPr sz="1600" kern="1200">
        <a:solidFill>
          <a:schemeClr val="tx1"/>
        </a:solidFill>
        <a:latin typeface="Futura Bk"/>
        <a:ea typeface="+mn-ea"/>
        <a:cs typeface="Arial" charset="0"/>
      </a:defRPr>
    </a:lvl6pPr>
    <a:lvl7pPr marL="2743200" algn="l" defTabSz="914400" rtl="0" eaLnBrk="1" latinLnBrk="0" hangingPunct="1">
      <a:defRPr sz="1600" kern="1200">
        <a:solidFill>
          <a:schemeClr val="tx1"/>
        </a:solidFill>
        <a:latin typeface="Futura Bk"/>
        <a:ea typeface="+mn-ea"/>
        <a:cs typeface="Arial" charset="0"/>
      </a:defRPr>
    </a:lvl7pPr>
    <a:lvl8pPr marL="3200400" algn="l" defTabSz="914400" rtl="0" eaLnBrk="1" latinLnBrk="0" hangingPunct="1">
      <a:defRPr sz="1600" kern="1200">
        <a:solidFill>
          <a:schemeClr val="tx1"/>
        </a:solidFill>
        <a:latin typeface="Futura Bk"/>
        <a:ea typeface="+mn-ea"/>
        <a:cs typeface="Arial" charset="0"/>
      </a:defRPr>
    </a:lvl8pPr>
    <a:lvl9pPr marL="3657600" algn="l" defTabSz="914400" rtl="0" eaLnBrk="1" latinLnBrk="0" hangingPunct="1">
      <a:defRPr sz="1600" kern="1200">
        <a:solidFill>
          <a:schemeClr val="tx1"/>
        </a:solidFill>
        <a:latin typeface="Futura Bk"/>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 notebook" initials="Rn"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EA900"/>
    <a:srgbClr val="C00000"/>
    <a:srgbClr val="CC0066"/>
    <a:srgbClr val="DE2E43"/>
    <a:srgbClr val="64B900"/>
    <a:srgbClr val="194331"/>
    <a:srgbClr val="AC7B00"/>
    <a:srgbClr val="A23C0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6" autoAdjust="0"/>
    <p:restoredTop sz="94685" autoAdjust="0"/>
  </p:normalViewPr>
  <p:slideViewPr>
    <p:cSldViewPr snapToGrid="0" snapToObjects="1">
      <p:cViewPr varScale="1">
        <p:scale>
          <a:sx n="111" d="100"/>
          <a:sy n="111" d="100"/>
        </p:scale>
        <p:origin x="-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8" name="Rectangle 6"/>
          <p:cNvSpPr>
            <a:spLocks noGrp="1" noChangeArrowheads="1"/>
          </p:cNvSpPr>
          <p:nvPr>
            <p:ph type="hdr" sz="quarter"/>
          </p:nvPr>
        </p:nvSpPr>
        <p:spPr bwMode="auto">
          <a:xfrm>
            <a:off x="288314" y="44710"/>
            <a:ext cx="4672555" cy="464387"/>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pic>
        <p:nvPicPr>
          <p:cNvPr id="29699" name="Picture 14"/>
          <p:cNvPicPr>
            <a:picLocks noChangeAspect="1" noChangeArrowheads="1"/>
          </p:cNvPicPr>
          <p:nvPr/>
        </p:nvPicPr>
        <p:blipFill>
          <a:blip r:embed="rId2" cstate="print"/>
          <a:srcRect/>
          <a:stretch>
            <a:fillRect/>
          </a:stretch>
        </p:blipFill>
        <p:spPr bwMode="auto">
          <a:xfrm>
            <a:off x="6129792" y="8715196"/>
            <a:ext cx="567225" cy="438427"/>
          </a:xfrm>
          <a:prstGeom prst="rect">
            <a:avLst/>
          </a:prstGeom>
          <a:noFill/>
          <a:ln w="9525" algn="ctr">
            <a:noFill/>
            <a:miter lim="800000"/>
            <a:headEnd/>
            <a:tailEnd/>
          </a:ln>
        </p:spPr>
      </p:pic>
      <p:sp>
        <p:nvSpPr>
          <p:cNvPr id="79887" name="Rectangle 15"/>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C58863C1-31A0-40FF-8629-22ACD9ADFF6D}"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79888" name="Rectangle 16"/>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79889" name="Rectangle 17"/>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4"/>
          <p:cNvSpPr>
            <a:spLocks noGrp="1" noRot="1" noChangeAspect="1" noChangeArrowheads="1" noTextEdit="1"/>
          </p:cNvSpPr>
          <p:nvPr>
            <p:ph type="sldImg" idx="2"/>
          </p:nvPr>
        </p:nvSpPr>
        <p:spPr bwMode="auto">
          <a:xfrm>
            <a:off x="2982913" y="228600"/>
            <a:ext cx="3705225" cy="2779713"/>
          </a:xfrm>
          <a:prstGeom prst="rect">
            <a:avLst/>
          </a:prstGeom>
          <a:noFill/>
          <a:ln w="9525">
            <a:solidFill>
              <a:srgbClr val="000000"/>
            </a:solidFill>
            <a:miter lim="800000"/>
            <a:headEnd/>
            <a:tailEnd/>
          </a:ln>
        </p:spPr>
      </p:sp>
      <p:sp>
        <p:nvSpPr>
          <p:cNvPr id="11272" name="Rectangle 8"/>
          <p:cNvSpPr>
            <a:spLocks noGrp="1" noChangeArrowheads="1"/>
          </p:cNvSpPr>
          <p:nvPr>
            <p:ph type="hdr" sz="quarter"/>
          </p:nvPr>
        </p:nvSpPr>
        <p:spPr bwMode="auto">
          <a:xfrm>
            <a:off x="289881" y="230753"/>
            <a:ext cx="2591686" cy="310073"/>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lvl1pPr>
              <a:spcBef>
                <a:spcPct val="0"/>
              </a:spcBef>
              <a:defRPr sz="1100">
                <a:latin typeface="Futura Hv" pitchFamily="34" charset="0"/>
                <a:cs typeface="+mn-cs"/>
              </a:defRPr>
            </a:lvl1pPr>
          </a:lstStyle>
          <a:p>
            <a:pPr>
              <a:defRPr/>
            </a:pPr>
            <a:endParaRPr lang="en-US"/>
          </a:p>
        </p:txBody>
      </p:sp>
      <p:sp>
        <p:nvSpPr>
          <p:cNvPr id="11273" name="Rectangle 9"/>
          <p:cNvSpPr>
            <a:spLocks noGrp="1" noChangeArrowheads="1"/>
          </p:cNvSpPr>
          <p:nvPr>
            <p:ph type="body" sz="quarter" idx="3"/>
          </p:nvPr>
        </p:nvSpPr>
        <p:spPr bwMode="auto">
          <a:xfrm>
            <a:off x="256975" y="3255039"/>
            <a:ext cx="6432207" cy="5411122"/>
          </a:xfrm>
          <a:prstGeom prst="rect">
            <a:avLst/>
          </a:prstGeom>
          <a:noFill/>
          <a:ln w="9525">
            <a:noFill/>
            <a:miter lim="800000"/>
            <a:headEnd/>
            <a:tailEnd/>
          </a:ln>
          <a:effectLst/>
        </p:spPr>
        <p:txBody>
          <a:bodyPr vert="horz" wrap="square" lIns="94582" tIns="47291" rIns="94582" bIns="472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pic>
        <p:nvPicPr>
          <p:cNvPr id="28677" name="Picture 12"/>
          <p:cNvPicPr>
            <a:picLocks noChangeAspect="1" noChangeArrowheads="1"/>
          </p:cNvPicPr>
          <p:nvPr/>
        </p:nvPicPr>
        <p:blipFill>
          <a:blip r:embed="rId2"/>
          <a:srcRect/>
          <a:stretch>
            <a:fillRect/>
          </a:stretch>
        </p:blipFill>
        <p:spPr bwMode="auto">
          <a:xfrm>
            <a:off x="6129792" y="8715196"/>
            <a:ext cx="567225" cy="438427"/>
          </a:xfrm>
          <a:prstGeom prst="rect">
            <a:avLst/>
          </a:prstGeom>
          <a:noFill/>
          <a:ln w="9525" algn="ctr">
            <a:noFill/>
            <a:miter lim="800000"/>
            <a:headEnd/>
            <a:tailEnd/>
          </a:ln>
        </p:spPr>
      </p:pic>
      <p:sp>
        <p:nvSpPr>
          <p:cNvPr id="11277" name="Rectangle 13"/>
          <p:cNvSpPr>
            <a:spLocks noChangeArrowheads="1"/>
          </p:cNvSpPr>
          <p:nvPr/>
        </p:nvSpPr>
        <p:spPr bwMode="auto">
          <a:xfrm>
            <a:off x="211535" y="9003635"/>
            <a:ext cx="394864" cy="219214"/>
          </a:xfrm>
          <a:prstGeom prst="rect">
            <a:avLst/>
          </a:prstGeom>
          <a:noFill/>
          <a:ln w="9525">
            <a:noFill/>
            <a:miter lim="800000"/>
            <a:headEnd/>
            <a:tailEnd/>
          </a:ln>
          <a:effectLst/>
        </p:spPr>
        <p:txBody>
          <a:bodyPr lIns="94582" tIns="47291" rIns="94582" bIns="47291" anchor="b"/>
          <a:lstStyle/>
          <a:p>
            <a:pPr eaLnBrk="0" hangingPunct="0">
              <a:defRPr/>
            </a:pPr>
            <a:fld id="{AC387F10-C598-48A8-BD1D-CA820D210AD0}" type="slidenum">
              <a:rPr lang="en-US" sz="1000">
                <a:solidFill>
                  <a:schemeClr val="bg2"/>
                </a:solidFill>
                <a:latin typeface="Futura Bk" pitchFamily="34" charset="0"/>
                <a:cs typeface="+mn-cs"/>
              </a:rPr>
              <a:pPr eaLnBrk="0" hangingPunct="0">
                <a:defRPr/>
              </a:pPr>
              <a:t>‹#›</a:t>
            </a:fld>
            <a:endParaRPr lang="en-US" sz="1000" dirty="0">
              <a:solidFill>
                <a:schemeClr val="bg2"/>
              </a:solidFill>
              <a:latin typeface="Futura Bk" pitchFamily="34" charset="0"/>
              <a:cs typeface="+mn-cs"/>
            </a:endParaRPr>
          </a:p>
        </p:txBody>
      </p:sp>
      <p:sp>
        <p:nvSpPr>
          <p:cNvPr id="11278" name="Rectangle 14"/>
          <p:cNvSpPr>
            <a:spLocks noChangeArrowheads="1"/>
          </p:cNvSpPr>
          <p:nvPr/>
        </p:nvSpPr>
        <p:spPr bwMode="auto">
          <a:xfrm>
            <a:off x="618934" y="9003635"/>
            <a:ext cx="1139151" cy="219214"/>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October 2003</a:t>
            </a:r>
          </a:p>
        </p:txBody>
      </p:sp>
      <p:sp>
        <p:nvSpPr>
          <p:cNvPr id="11279" name="Rectangle 15"/>
          <p:cNvSpPr>
            <a:spLocks noChangeArrowheads="1"/>
          </p:cNvSpPr>
          <p:nvPr/>
        </p:nvSpPr>
        <p:spPr bwMode="auto">
          <a:xfrm>
            <a:off x="1805093" y="8931526"/>
            <a:ext cx="3920433" cy="291323"/>
          </a:xfrm>
          <a:prstGeom prst="rect">
            <a:avLst/>
          </a:prstGeom>
          <a:noFill/>
          <a:ln w="9525">
            <a:noFill/>
            <a:miter lim="800000"/>
            <a:headEnd/>
            <a:tailEnd/>
          </a:ln>
          <a:effectLst/>
        </p:spPr>
        <p:txBody>
          <a:bodyPr lIns="94582" tIns="47291" rIns="94582" bIns="47291" anchor="b"/>
          <a:lstStyle/>
          <a:p>
            <a:pPr eaLnBrk="0" hangingPunct="0">
              <a:defRPr/>
            </a:pPr>
            <a:r>
              <a:rPr lang="en-US" sz="1000" dirty="0">
                <a:solidFill>
                  <a:schemeClr val="bg2"/>
                </a:solidFill>
                <a:latin typeface="Futura Bk" pitchFamily="34" charset="0"/>
                <a:cs typeface="+mn-cs"/>
              </a:rPr>
              <a:t>Copyright © 2006 HP corporate presentation. All rights reserved.</a:t>
            </a:r>
          </a:p>
        </p:txBody>
      </p:sp>
    </p:spTree>
  </p:cSld>
  <p:clrMap bg1="lt1" tx1="dk1" bg2="lt2" tx2="dk2" accent1="accent1" accent2="accent2" accent3="accent3" accent4="accent4" accent5="accent5" accent6="accent6" hlink="hlink" folHlink="folHlink"/>
  <p:notesStyle>
    <a:lvl1pPr marL="119063" indent="-119063" algn="l" rtl="0" eaLnBrk="0" fontAlgn="base" hangingPunct="0">
      <a:lnSpc>
        <a:spcPct val="90000"/>
      </a:lnSpc>
      <a:spcBef>
        <a:spcPct val="25000"/>
      </a:spcBef>
      <a:spcAft>
        <a:spcPct val="10000"/>
      </a:spcAft>
      <a:buClr>
        <a:schemeClr val="bg2"/>
      </a:buClr>
      <a:buChar char="•"/>
      <a:defRPr sz="1200" kern="1200">
        <a:solidFill>
          <a:schemeClr val="tx1"/>
        </a:solidFill>
        <a:latin typeface="Futura Bk" pitchFamily="34" charset="0"/>
        <a:ea typeface="+mn-ea"/>
        <a:cs typeface="+mn-cs"/>
      </a:defRPr>
    </a:lvl1pPr>
    <a:lvl2pPr marL="344488" indent="-111125" algn="l" rtl="0" eaLnBrk="0" fontAlgn="base" hangingPunct="0">
      <a:lnSpc>
        <a:spcPct val="90000"/>
      </a:lnSpc>
      <a:spcBef>
        <a:spcPct val="25000"/>
      </a:spcBef>
      <a:spcAft>
        <a:spcPct val="10000"/>
      </a:spcAft>
      <a:buClr>
        <a:schemeClr val="bg2"/>
      </a:buClr>
      <a:buFont typeface="Futura Bk"/>
      <a:buChar char="–"/>
      <a:defRPr sz="1000" kern="1200">
        <a:solidFill>
          <a:schemeClr val="tx1"/>
        </a:solidFill>
        <a:latin typeface="Futura Bk" pitchFamily="34" charset="0"/>
        <a:ea typeface="+mn-ea"/>
        <a:cs typeface="+mn-cs"/>
      </a:defRPr>
    </a:lvl2pPr>
    <a:lvl3pPr marL="569913" indent="-1063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3pPr>
    <a:lvl4pPr marL="795338" indent="-106363" algn="l" rtl="0" eaLnBrk="0" fontAlgn="base" hangingPunct="0">
      <a:lnSpc>
        <a:spcPct val="90000"/>
      </a:lnSpc>
      <a:spcBef>
        <a:spcPct val="25000"/>
      </a:spcBef>
      <a:spcAft>
        <a:spcPct val="10000"/>
      </a:spcAft>
      <a:buClr>
        <a:schemeClr val="bg2"/>
      </a:buClr>
      <a:buFont typeface="Futura Bk"/>
      <a:buChar char="–"/>
      <a:defRPr sz="900" kern="1200">
        <a:solidFill>
          <a:schemeClr val="tx1"/>
        </a:solidFill>
        <a:latin typeface="Futura Bk" pitchFamily="34" charset="0"/>
        <a:ea typeface="+mn-ea"/>
        <a:cs typeface="+mn-cs"/>
      </a:defRPr>
    </a:lvl4pPr>
    <a:lvl5pPr marL="1033463" indent="-119063" algn="l" rtl="0" eaLnBrk="0" fontAlgn="base" hangingPunct="0">
      <a:lnSpc>
        <a:spcPct val="90000"/>
      </a:lnSpc>
      <a:spcBef>
        <a:spcPct val="25000"/>
      </a:spcBef>
      <a:spcAft>
        <a:spcPct val="10000"/>
      </a:spcAft>
      <a:buClr>
        <a:schemeClr val="bg2"/>
      </a:buClr>
      <a:buChar char="•"/>
      <a:defRPr sz="900" kern="1200">
        <a:solidFill>
          <a:schemeClr val="tx1"/>
        </a:solidFill>
        <a:latin typeface="Futura Bk"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smtClean="0"/>
              <a:t>Click to edit Master subtitle style</a:t>
            </a:r>
            <a:endParaRPr lang="en-US"/>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smtClean="0"/>
              <a:t>Click to edit Master title style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7496F6D1-5C6F-4E77-A8FB-5CAA2EDFB2B2}"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F6C6E2B8-990B-4B12-9D03-115B81FC0C81}"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C3684A8-75D4-4A9E-91A3-A3BAAD6730D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41A79E0-A57A-4B92-B61B-E2BFC35022B4}"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1688" y="1447800"/>
            <a:ext cx="4060825"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4611688" y="3840163"/>
            <a:ext cx="4060825"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3"/>
          <p:cNvSpPr>
            <a:spLocks noGrp="1" noChangeArrowheads="1"/>
          </p:cNvSpPr>
          <p:nvPr>
            <p:ph type="sldNum" sz="quarter" idx="10"/>
          </p:nvPr>
        </p:nvSpPr>
        <p:spPr>
          <a:ln/>
        </p:spPr>
        <p:txBody>
          <a:bodyPr/>
          <a:lstStyle>
            <a:lvl1pPr>
              <a:defRPr/>
            </a:lvl1pPr>
          </a:lstStyle>
          <a:p>
            <a:pPr>
              <a:defRPr/>
            </a:pPr>
            <a:fld id="{9427546E-6772-4A90-A78A-90DC64A85CF2}" type="slidenum">
              <a:rPr lang="en-US"/>
              <a:pPr>
                <a:defRPr/>
              </a:pPr>
              <a:t>‹#›</a:t>
            </a:fld>
            <a:endParaRPr lang="en-US"/>
          </a:p>
        </p:txBody>
      </p:sp>
      <p:sp>
        <p:nvSpPr>
          <p:cNvPr id="7" name="Rectangle 14"/>
          <p:cNvSpPr>
            <a:spLocks noGrp="1" noChangeArrowheads="1"/>
          </p:cNvSpPr>
          <p:nvPr>
            <p:ph type="dt" sz="half" idx="11"/>
          </p:nvPr>
        </p:nvSpPr>
        <p:spPr>
          <a:ln/>
        </p:spPr>
        <p:txBody>
          <a:bodyPr/>
          <a:lstStyle>
            <a:lvl1pPr>
              <a:defRPr/>
            </a:lvl1pPr>
          </a:lstStyle>
          <a:p>
            <a:pPr>
              <a:defRPr/>
            </a:pPr>
            <a:fld id="{27F174D8-F2E1-4451-A6B3-BACC3812547B}" type="datetime1">
              <a:rPr lang="en-US" smtClean="0"/>
              <a:pPr>
                <a:defRPr/>
              </a:pPr>
              <a:t>3/2/2010</a:t>
            </a:fld>
            <a:endParaRPr lang="en-US"/>
          </a:p>
        </p:txBody>
      </p:sp>
      <p:sp>
        <p:nvSpPr>
          <p:cNvPr id="8"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a:xfrm>
            <a:off x="438150" y="6550025"/>
            <a:ext cx="387350" cy="219075"/>
          </a:xfrm>
        </p:spPr>
        <p:txBody>
          <a:bodyPr/>
          <a:lstStyle>
            <a:lvl1pPr>
              <a:defRPr/>
            </a:lvl1pPr>
          </a:lstStyle>
          <a:p>
            <a:pPr>
              <a:defRPr/>
            </a:pPr>
            <a:fld id="{68084E48-C31F-41B6-9520-4466888E31FE}" type="slidenum">
              <a:rPr lang="en-US"/>
              <a:pPr>
                <a:defRPr/>
              </a:pPr>
              <a:t>‹#›</a:t>
            </a:fld>
            <a:endParaRPr lang="en-US"/>
          </a:p>
        </p:txBody>
      </p:sp>
      <p:sp>
        <p:nvSpPr>
          <p:cNvPr id="5" name="Date Placeholder 4"/>
          <p:cNvSpPr>
            <a:spLocks noGrp="1"/>
          </p:cNvSpPr>
          <p:nvPr>
            <p:ph type="dt" sz="half" idx="11"/>
          </p:nvPr>
        </p:nvSpPr>
        <p:spPr>
          <a:xfrm>
            <a:off x="836613" y="6550025"/>
            <a:ext cx="1114425" cy="219075"/>
          </a:xfrm>
        </p:spPr>
        <p:txBody>
          <a:bodyPr/>
          <a:lstStyle>
            <a:lvl1pPr>
              <a:defRPr/>
            </a:lvl1pPr>
          </a:lstStyle>
          <a:p>
            <a:pPr>
              <a:defRPr/>
            </a:pPr>
            <a:fld id="{2600983B-088A-4122-87B9-6BCA22C9BE13}" type="datetime1">
              <a:rPr lang="en-US" smtClean="0"/>
              <a:pPr>
                <a:defRPr/>
              </a:pPr>
              <a:t>3/2/2010</a:t>
            </a:fld>
            <a:endParaRPr lang="en-US"/>
          </a:p>
        </p:txBody>
      </p:sp>
      <p:sp>
        <p:nvSpPr>
          <p:cNvPr id="6" name="Footer Placeholder 5"/>
          <p:cNvSpPr>
            <a:spLocks noGrp="1"/>
          </p:cNvSpPr>
          <p:nvPr>
            <p:ph type="ftr" sz="quarter" idx="12"/>
          </p:nvPr>
        </p:nvSpPr>
        <p:spPr>
          <a:xfrm>
            <a:off x="1997075" y="6550025"/>
            <a:ext cx="5359400" cy="219075"/>
          </a:xfrm>
        </p:spPr>
        <p:txBody>
          <a:bodyPr/>
          <a:lstStyle>
            <a:lvl1pPr>
              <a:defRPr/>
            </a:lvl1pPr>
          </a:lstStyle>
          <a:p>
            <a:pPr>
              <a:defRPr/>
            </a:pPr>
            <a:r>
              <a:rPr lang="en-US" smtClean="0"/>
              <a:t>EVB</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232914" name="Rectangle 18"/>
          <p:cNvSpPr>
            <a:spLocks noGrp="1" noChangeArrowheads="1"/>
          </p:cNvSpPr>
          <p:nvPr>
            <p:ph type="subTitle" idx="1"/>
          </p:nvPr>
        </p:nvSpPr>
        <p:spPr bwMode="invGray">
          <a:xfrm>
            <a:off x="433388" y="3741738"/>
            <a:ext cx="4570412" cy="914400"/>
          </a:xfrm>
        </p:spPr>
        <p:txBody>
          <a:bodyPr/>
          <a:lstStyle>
            <a:lvl1pPr marL="0" indent="0">
              <a:buFontTx/>
              <a:buNone/>
              <a:defRPr sz="2000">
                <a:solidFill>
                  <a:schemeClr val="tx1"/>
                </a:solidFill>
                <a:latin typeface="Futura Hv" pitchFamily="34" charset="0"/>
              </a:defRPr>
            </a:lvl1pPr>
          </a:lstStyle>
          <a:p>
            <a:r>
              <a:rPr lang="en-US"/>
              <a:t>Click to edit Master subtitle style</a:t>
            </a:r>
          </a:p>
        </p:txBody>
      </p:sp>
      <p:sp>
        <p:nvSpPr>
          <p:cNvPr id="1232915" name="Rectangle 19"/>
          <p:cNvSpPr>
            <a:spLocks noGrp="1" noChangeArrowheads="1"/>
          </p:cNvSpPr>
          <p:nvPr>
            <p:ph type="ctrTitle"/>
          </p:nvPr>
        </p:nvSpPr>
        <p:spPr bwMode="invGray">
          <a:xfrm>
            <a:off x="441325" y="274638"/>
            <a:ext cx="4551363" cy="3059112"/>
          </a:xfrm>
        </p:spPr>
        <p:txBody>
          <a:bodyPr/>
          <a:lstStyle>
            <a:lvl1pPr>
              <a:defRPr sz="4400">
                <a:solidFill>
                  <a:schemeClr val="tx1"/>
                </a:solidFill>
                <a:latin typeface="Futura Lt" pitchFamily="34" charset="0"/>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61D86B74-6FF3-4ABE-B346-D437CD02DF2B}"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884E54D9-3B88-4934-A28C-D9112478B3B4}"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4428634D-7608-4BA4-AE2E-366E7ADD5BA6}"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C1C630D2-B81F-4ECF-AA0A-F0F6E413701B}"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8CC2A5BE-F6E9-4CAB-8987-4043E4E38AB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F7EF07C-FD97-4D79-8501-DC0A95F6D2E5}"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7CA9CC7F-EE19-4695-AB26-14D4AE92034B}"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DB58EA0E-BD1E-4B9E-92B9-615C0633D71D}" type="datetime1">
              <a:rPr lang="en-US" smtClean="0"/>
              <a:pPr>
                <a:defRPr/>
              </a:pPr>
              <a:t>3/2/2010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9A9B7577-3A6A-4EB0-A61F-75786D376964}"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4E477542-461B-4C09-92D4-13CCFFF29C21}" type="datetime1">
              <a:rPr lang="en-US" smtClean="0"/>
              <a:pPr>
                <a:defRPr/>
              </a:pPr>
              <a:t>3/2/2010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7C29A34-0FAA-4951-BA28-9F5CF00C09B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72E51FF5-F63A-4285-AE4F-7D7FBCDB86BC}"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CAD3BE3B-750D-4CA5-8BE2-0B73BFF9F952}"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55885117-9475-4F0E-9A73-58DFCCA4FEA1}" type="datetime1">
              <a:rPr lang="en-US" smtClean="0"/>
              <a:pPr>
                <a:defRPr/>
              </a:pPr>
              <a:t>3/2/2010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2ACC3B12-F9F7-4ADB-B52D-CB512AD21D59}"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118D4E8-EDA9-4CA0-B9AA-C7CDE4B1A9AC}"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64D8F2C-757E-42AF-8A57-7A4DBF68D958}"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4B00DB4D-BFB9-4E59-9554-2F470AD62B4D}"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5690098D-4335-45B3-96BD-338E64C2DFF7}"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7D36691-BE18-4481-ACDF-6F5014FE1461}"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114300"/>
            <a:ext cx="2068512" cy="5965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0050" y="114300"/>
            <a:ext cx="6053138" cy="5965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CA69721-58C0-45AB-873B-CB9E1969B943}"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0235F2E4-6F34-4A06-AC0C-D181406C723F}"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0050" y="1447800"/>
            <a:ext cx="4059238"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1A4BA0FE-7C82-4E61-9585-6B3F51416E6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89470C76-69C1-4C63-A7FA-64B2FD613924}"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295744A-371E-48F0-86F3-B3E9A39A0FAA}" type="slidenum">
              <a:rPr lang="en-US"/>
              <a:pPr>
                <a:defRPr/>
              </a:pPr>
              <a:t>‹#›</a:t>
            </a:fld>
            <a:endParaRPr lang="en-US"/>
          </a:p>
        </p:txBody>
      </p:sp>
      <p:sp>
        <p:nvSpPr>
          <p:cNvPr id="5" name="Rectangle 14"/>
          <p:cNvSpPr>
            <a:spLocks noGrp="1" noChangeArrowheads="1"/>
          </p:cNvSpPr>
          <p:nvPr>
            <p:ph type="dt" sz="half" idx="11"/>
          </p:nvPr>
        </p:nvSpPr>
        <p:spPr>
          <a:ln/>
        </p:spPr>
        <p:txBody>
          <a:bodyPr/>
          <a:lstStyle>
            <a:lvl1pPr>
              <a:defRPr/>
            </a:lvl1pPr>
          </a:lstStyle>
          <a:p>
            <a:pPr>
              <a:defRPr/>
            </a:pPr>
            <a:fld id="{22207142-D00F-49C2-9F43-6B7981D54600}" type="datetime1">
              <a:rPr lang="en-US" smtClean="0"/>
              <a:pPr>
                <a:defRPr/>
              </a:pPr>
              <a:t>3/2/2010</a:t>
            </a:fld>
            <a:endParaRPr lang="en-US"/>
          </a:p>
        </p:txBody>
      </p:sp>
      <p:sp>
        <p:nvSpPr>
          <p:cNvPr id="6"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0050" y="1447800"/>
            <a:ext cx="4059238"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1688" y="1447800"/>
            <a:ext cx="4060825"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504F4821-616E-41E1-964C-2D041118D750}"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2BEE9D97-4DE1-4E54-AFB1-6FBDC700A27A}"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5E6EF693-FCCB-430F-AB0E-6649A699F29F}" type="slidenum">
              <a:rPr lang="en-US"/>
              <a:pPr>
                <a:defRPr/>
              </a:pPr>
              <a:t>‹#›</a:t>
            </a:fld>
            <a:endParaRPr lang="en-US"/>
          </a:p>
        </p:txBody>
      </p:sp>
      <p:sp>
        <p:nvSpPr>
          <p:cNvPr id="8" name="Rectangle 14"/>
          <p:cNvSpPr>
            <a:spLocks noGrp="1" noChangeArrowheads="1"/>
          </p:cNvSpPr>
          <p:nvPr>
            <p:ph type="dt" sz="half" idx="11"/>
          </p:nvPr>
        </p:nvSpPr>
        <p:spPr>
          <a:ln/>
        </p:spPr>
        <p:txBody>
          <a:bodyPr/>
          <a:lstStyle>
            <a:lvl1pPr>
              <a:defRPr/>
            </a:lvl1pPr>
          </a:lstStyle>
          <a:p>
            <a:pPr>
              <a:defRPr/>
            </a:pPr>
            <a:fld id="{6EB75FDC-73BB-4606-8D11-85F6B9BD7B53}" type="datetime1">
              <a:rPr lang="en-US" smtClean="0"/>
              <a:pPr>
                <a:defRPr/>
              </a:pPr>
              <a:t>3/2/2010</a:t>
            </a:fld>
            <a:endParaRPr lang="en-US"/>
          </a:p>
        </p:txBody>
      </p:sp>
      <p:sp>
        <p:nvSpPr>
          <p:cNvPr id="9"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62E9E740-9CDF-4560-A330-D90D5C734708}" type="slidenum">
              <a:rPr lang="en-US"/>
              <a:pPr>
                <a:defRPr/>
              </a:pPr>
              <a:t>‹#›</a:t>
            </a:fld>
            <a:endParaRPr lang="en-US"/>
          </a:p>
        </p:txBody>
      </p:sp>
      <p:sp>
        <p:nvSpPr>
          <p:cNvPr id="4" name="Rectangle 14"/>
          <p:cNvSpPr>
            <a:spLocks noGrp="1" noChangeArrowheads="1"/>
          </p:cNvSpPr>
          <p:nvPr>
            <p:ph type="dt" sz="half" idx="11"/>
          </p:nvPr>
        </p:nvSpPr>
        <p:spPr>
          <a:ln/>
        </p:spPr>
        <p:txBody>
          <a:bodyPr/>
          <a:lstStyle>
            <a:lvl1pPr>
              <a:defRPr/>
            </a:lvl1pPr>
          </a:lstStyle>
          <a:p>
            <a:pPr>
              <a:defRPr/>
            </a:pPr>
            <a:fld id="{752D8A90-E76B-465C-BAB0-0E79B0F7D02A}" type="datetime1">
              <a:rPr lang="en-US" smtClean="0"/>
              <a:pPr>
                <a:defRPr/>
              </a:pPr>
              <a:t>3/2/2010</a:t>
            </a:fld>
            <a:endParaRPr lang="en-US"/>
          </a:p>
        </p:txBody>
      </p:sp>
      <p:sp>
        <p:nvSpPr>
          <p:cNvPr id="5"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BBB53FF1-ADEA-4CE9-BAB6-397686CEA44B}" type="slidenum">
              <a:rPr lang="en-US"/>
              <a:pPr>
                <a:defRPr/>
              </a:pPr>
              <a:t>‹#›</a:t>
            </a:fld>
            <a:endParaRPr lang="en-US"/>
          </a:p>
        </p:txBody>
      </p:sp>
      <p:sp>
        <p:nvSpPr>
          <p:cNvPr id="3" name="Rectangle 14"/>
          <p:cNvSpPr>
            <a:spLocks noGrp="1" noChangeArrowheads="1"/>
          </p:cNvSpPr>
          <p:nvPr>
            <p:ph type="dt" sz="half" idx="11"/>
          </p:nvPr>
        </p:nvSpPr>
        <p:spPr>
          <a:ln/>
        </p:spPr>
        <p:txBody>
          <a:bodyPr/>
          <a:lstStyle>
            <a:lvl1pPr>
              <a:defRPr/>
            </a:lvl1pPr>
          </a:lstStyle>
          <a:p>
            <a:pPr>
              <a:defRPr/>
            </a:pPr>
            <a:fld id="{B79F96A8-3562-4E70-BE45-A3DAF5A38ACA}" type="datetime1">
              <a:rPr lang="en-US" smtClean="0"/>
              <a:pPr>
                <a:defRPr/>
              </a:pPr>
              <a:t>3/2/2010</a:t>
            </a:fld>
            <a:endParaRPr lang="en-US"/>
          </a:p>
        </p:txBody>
      </p:sp>
      <p:sp>
        <p:nvSpPr>
          <p:cNvPr id="4"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AE10A249-138A-434E-9804-C54405DA0D3A}"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9C013277-E5FF-427F-B5DE-DA6D5AF760C2}"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BFA5FD7-1AB1-48FC-AC55-C52EE8443421}" type="slidenum">
              <a:rPr lang="en-US"/>
              <a:pPr>
                <a:defRPr/>
              </a:pPr>
              <a:t>‹#›</a:t>
            </a:fld>
            <a:endParaRPr lang="en-US"/>
          </a:p>
        </p:txBody>
      </p:sp>
      <p:sp>
        <p:nvSpPr>
          <p:cNvPr id="6" name="Rectangle 14"/>
          <p:cNvSpPr>
            <a:spLocks noGrp="1" noChangeArrowheads="1"/>
          </p:cNvSpPr>
          <p:nvPr>
            <p:ph type="dt" sz="half" idx="11"/>
          </p:nvPr>
        </p:nvSpPr>
        <p:spPr>
          <a:ln/>
        </p:spPr>
        <p:txBody>
          <a:bodyPr/>
          <a:lstStyle>
            <a:lvl1pPr>
              <a:defRPr/>
            </a:lvl1pPr>
          </a:lstStyle>
          <a:p>
            <a:pPr>
              <a:defRPr/>
            </a:pPr>
            <a:fld id="{17C2D366-72FD-47F1-B178-C0E243BB059F}" type="datetime1">
              <a:rPr lang="en-US" smtClean="0"/>
              <a:pPr>
                <a:defRPr/>
              </a:pPr>
              <a:t>3/2/2010</a:t>
            </a:fld>
            <a:endParaRPr lang="en-US"/>
          </a:p>
        </p:txBody>
      </p:sp>
      <p:sp>
        <p:nvSpPr>
          <p:cNvPr id="7" name="Rectangle 15"/>
          <p:cNvSpPr>
            <a:spLocks noGrp="1" noChangeArrowheads="1"/>
          </p:cNvSpPr>
          <p:nvPr>
            <p:ph type="ftr" sz="quarter" idx="12"/>
          </p:nvPr>
        </p:nvSpPr>
        <p:spPr>
          <a:ln/>
        </p:spPr>
        <p:txBody>
          <a:bodyPr/>
          <a:lstStyle>
            <a:lvl1pPr>
              <a:defRPr/>
            </a:lvl1pPr>
          </a:lstStyle>
          <a:p>
            <a:pPr>
              <a:defRPr/>
            </a:pPr>
            <a:r>
              <a:rPr lang="en-US" smtClean="0"/>
              <a:t>EVB</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05C8963F-B4BD-4B57-AF28-483539E6178A}"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fld id="{D78B430E-7F0B-49EF-962E-A05B433CD4AF}" type="datetime1">
              <a:rPr lang="en-US" smtClean="0"/>
              <a:pPr>
                <a:defRPr/>
              </a:pPr>
              <a:t>3/2/2010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7" r:id="rId1"/>
    <p:sldLayoutId id="2147483713"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 id="2147483704" r:id="rId11"/>
    <p:sldLayoutId id="2147483703" r:id="rId12"/>
    <p:sldLayoutId id="2147483736" r:id="rId13"/>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eaLnBrk="1" fontAlgn="base" hangingPunct="1">
        <a:lnSpc>
          <a:spcPct val="90000"/>
        </a:lnSpc>
        <a:spcBef>
          <a:spcPct val="25000"/>
        </a:spcBef>
        <a:spcAft>
          <a:spcPct val="0"/>
        </a:spcAft>
        <a:defRPr sz="3600">
          <a:solidFill>
            <a:schemeClr val="tx2"/>
          </a:solidFill>
          <a:latin typeface="Futura Bk" pitchFamily="34" charset="0"/>
        </a:defRPr>
      </a:lvl6pPr>
      <a:lvl7pPr marL="914400" algn="l" rtl="0" eaLnBrk="1" fontAlgn="base" hangingPunct="1">
        <a:lnSpc>
          <a:spcPct val="90000"/>
        </a:lnSpc>
        <a:spcBef>
          <a:spcPct val="25000"/>
        </a:spcBef>
        <a:spcAft>
          <a:spcPct val="0"/>
        </a:spcAft>
        <a:defRPr sz="3600">
          <a:solidFill>
            <a:schemeClr val="tx2"/>
          </a:solidFill>
          <a:latin typeface="Futura Bk" pitchFamily="34" charset="0"/>
        </a:defRPr>
      </a:lvl7pPr>
      <a:lvl8pPr marL="1371600" algn="l" rtl="0" eaLnBrk="1" fontAlgn="base" hangingPunct="1">
        <a:lnSpc>
          <a:spcPct val="90000"/>
        </a:lnSpc>
        <a:spcBef>
          <a:spcPct val="25000"/>
        </a:spcBef>
        <a:spcAft>
          <a:spcPct val="0"/>
        </a:spcAft>
        <a:defRPr sz="3600">
          <a:solidFill>
            <a:schemeClr val="tx2"/>
          </a:solidFill>
          <a:latin typeface="Futura Bk" pitchFamily="34" charset="0"/>
        </a:defRPr>
      </a:lvl8pPr>
      <a:lvl9pPr marL="1828800" algn="l" rtl="0" eaLnBrk="1" fontAlgn="base" hangingPunct="1">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eaLnBrk="1" fontAlgn="base" hangingPunct="1">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28625" y="114300"/>
            <a:ext cx="82454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400050" y="1447800"/>
            <a:ext cx="8272463" cy="4632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1885" name="Rectangle 13"/>
          <p:cNvSpPr>
            <a:spLocks noGrp="1" noChangeArrowheads="1"/>
          </p:cNvSpPr>
          <p:nvPr>
            <p:ph type="sldNum" sz="quarter" idx="4"/>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CAFB4536-ECF8-45BF-A6BC-630D50A09934}" type="slidenum">
              <a:rPr lang="en-US"/>
              <a:pPr>
                <a:defRPr/>
              </a:pPr>
              <a:t>‹#›</a:t>
            </a:fld>
            <a:endParaRPr lang="en-US"/>
          </a:p>
        </p:txBody>
      </p:sp>
      <p:sp>
        <p:nvSpPr>
          <p:cNvPr id="1231886" name="Rectangle 14"/>
          <p:cNvSpPr>
            <a:spLocks noGrp="1" noChangeArrowheads="1"/>
          </p:cNvSpPr>
          <p:nvPr>
            <p:ph type="dt" sz="half" idx="2"/>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fld id="{97646BA4-196C-45A5-B147-45A5C8C6AE63}" type="datetime1">
              <a:rPr lang="en-US" smtClean="0"/>
              <a:pPr>
                <a:defRPr/>
              </a:pPr>
              <a:t>3/2/2010</a:t>
            </a:fld>
            <a:endParaRPr lang="en-US"/>
          </a:p>
        </p:txBody>
      </p:sp>
      <p:sp>
        <p:nvSpPr>
          <p:cNvPr id="1231887" name="Rectangle 15"/>
          <p:cNvSpPr>
            <a:spLocks noGrp="1" noChangeArrowheads="1"/>
          </p:cNvSpPr>
          <p:nvPr>
            <p:ph type="ftr" sz="quarter" idx="3"/>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defRPr sz="900" b="0">
                <a:solidFill>
                  <a:srgbClr val="848589"/>
                </a:solidFill>
                <a:latin typeface="Futura Bk" pitchFamily="34" charset="0"/>
                <a:cs typeface="+mn-cs"/>
              </a:defRPr>
            </a:lvl1pPr>
          </a:lstStyle>
          <a:p>
            <a:pPr>
              <a:defRPr/>
            </a:pPr>
            <a:r>
              <a:rPr lang="en-US" smtClean="0"/>
              <a:t>EVB</a:t>
            </a:r>
            <a:endParaRPr lang="en-US"/>
          </a:p>
        </p:txBody>
      </p:sp>
    </p:spTree>
  </p:cSld>
  <p:clrMap bg1="lt1" tx1="dk1" bg2="lt2" tx2="dk2" accent1="accent1" accent2="accent2" accent3="accent3" accent4="accent4" accent5="accent5" accent6="accent6" hlink="hlink" folHlink="folHlink"/>
  <p:sldLayoutIdLst>
    <p:sldLayoutId id="2147483739" r:id="rId1"/>
    <p:sldLayoutId id="2147483724" r:id="rId2"/>
    <p:sldLayoutId id="2147483723" r:id="rId3"/>
    <p:sldLayoutId id="2147483722" r:id="rId4"/>
    <p:sldLayoutId id="2147483721" r:id="rId5"/>
    <p:sldLayoutId id="2147483720" r:id="rId6"/>
    <p:sldLayoutId id="2147483719" r:id="rId7"/>
    <p:sldLayoutId id="2147483718" r:id="rId8"/>
    <p:sldLayoutId id="2147483717" r:id="rId9"/>
    <p:sldLayoutId id="2147483716" r:id="rId10"/>
    <p:sldLayoutId id="2147483715" r:id="rId11"/>
    <p:sldLayoutId id="2147483714" r:id="rId12"/>
  </p:sldLayoutIdLst>
  <p:timing>
    <p:tnLst>
      <p:par>
        <p:cTn id="1" dur="indefinite" restart="never" nodeType="tmRoot"/>
      </p:par>
    </p:tnLst>
  </p:timing>
  <p:hf hdr="0"/>
  <p:txStyles>
    <p:titleStyle>
      <a:lvl1pPr algn="l" rtl="0" eaLnBrk="0" fontAlgn="base" hangingPunct="0">
        <a:lnSpc>
          <a:spcPct val="90000"/>
        </a:lnSpc>
        <a:spcBef>
          <a:spcPct val="25000"/>
        </a:spcBef>
        <a:spcAft>
          <a:spcPct val="0"/>
        </a:spcAft>
        <a:defRPr sz="3600">
          <a:solidFill>
            <a:schemeClr val="tx2"/>
          </a:solidFill>
          <a:latin typeface="+mj-lt"/>
          <a:ea typeface="+mj-ea"/>
          <a:cs typeface="+mj-cs"/>
        </a:defRPr>
      </a:lvl1pPr>
      <a:lvl2pPr algn="l" rtl="0" eaLnBrk="0" fontAlgn="base" hangingPunct="0">
        <a:lnSpc>
          <a:spcPct val="90000"/>
        </a:lnSpc>
        <a:spcBef>
          <a:spcPct val="25000"/>
        </a:spcBef>
        <a:spcAft>
          <a:spcPct val="0"/>
        </a:spcAft>
        <a:defRPr sz="3600">
          <a:solidFill>
            <a:schemeClr val="tx2"/>
          </a:solidFill>
          <a:latin typeface="Futura Bk" pitchFamily="34" charset="0"/>
        </a:defRPr>
      </a:lvl2pPr>
      <a:lvl3pPr algn="l" rtl="0" eaLnBrk="0" fontAlgn="base" hangingPunct="0">
        <a:lnSpc>
          <a:spcPct val="90000"/>
        </a:lnSpc>
        <a:spcBef>
          <a:spcPct val="25000"/>
        </a:spcBef>
        <a:spcAft>
          <a:spcPct val="0"/>
        </a:spcAft>
        <a:defRPr sz="3600">
          <a:solidFill>
            <a:schemeClr val="tx2"/>
          </a:solidFill>
          <a:latin typeface="Futura Bk" pitchFamily="34" charset="0"/>
        </a:defRPr>
      </a:lvl3pPr>
      <a:lvl4pPr algn="l" rtl="0" eaLnBrk="0" fontAlgn="base" hangingPunct="0">
        <a:lnSpc>
          <a:spcPct val="90000"/>
        </a:lnSpc>
        <a:spcBef>
          <a:spcPct val="25000"/>
        </a:spcBef>
        <a:spcAft>
          <a:spcPct val="0"/>
        </a:spcAft>
        <a:defRPr sz="3600">
          <a:solidFill>
            <a:schemeClr val="tx2"/>
          </a:solidFill>
          <a:latin typeface="Futura Bk" pitchFamily="34" charset="0"/>
        </a:defRPr>
      </a:lvl4pPr>
      <a:lvl5pPr algn="l" rtl="0" eaLnBrk="0" fontAlgn="base" hangingPunct="0">
        <a:lnSpc>
          <a:spcPct val="90000"/>
        </a:lnSpc>
        <a:spcBef>
          <a:spcPct val="25000"/>
        </a:spcBef>
        <a:spcAft>
          <a:spcPct val="0"/>
        </a:spcAft>
        <a:defRPr sz="3600">
          <a:solidFill>
            <a:schemeClr val="tx2"/>
          </a:solidFill>
          <a:latin typeface="Futura Bk" pitchFamily="34" charset="0"/>
        </a:defRPr>
      </a:lvl5pPr>
      <a:lvl6pPr marL="457200" algn="l" rtl="0" fontAlgn="base">
        <a:lnSpc>
          <a:spcPct val="90000"/>
        </a:lnSpc>
        <a:spcBef>
          <a:spcPct val="25000"/>
        </a:spcBef>
        <a:spcAft>
          <a:spcPct val="0"/>
        </a:spcAft>
        <a:defRPr sz="3600">
          <a:solidFill>
            <a:schemeClr val="tx2"/>
          </a:solidFill>
          <a:latin typeface="Futura Bk" pitchFamily="34" charset="0"/>
        </a:defRPr>
      </a:lvl6pPr>
      <a:lvl7pPr marL="914400" algn="l" rtl="0" fontAlgn="base">
        <a:lnSpc>
          <a:spcPct val="90000"/>
        </a:lnSpc>
        <a:spcBef>
          <a:spcPct val="25000"/>
        </a:spcBef>
        <a:spcAft>
          <a:spcPct val="0"/>
        </a:spcAft>
        <a:defRPr sz="3600">
          <a:solidFill>
            <a:schemeClr val="tx2"/>
          </a:solidFill>
          <a:latin typeface="Futura Bk" pitchFamily="34" charset="0"/>
        </a:defRPr>
      </a:lvl7pPr>
      <a:lvl8pPr marL="1371600" algn="l" rtl="0" fontAlgn="base">
        <a:lnSpc>
          <a:spcPct val="90000"/>
        </a:lnSpc>
        <a:spcBef>
          <a:spcPct val="25000"/>
        </a:spcBef>
        <a:spcAft>
          <a:spcPct val="0"/>
        </a:spcAft>
        <a:defRPr sz="3600">
          <a:solidFill>
            <a:schemeClr val="tx2"/>
          </a:solidFill>
          <a:latin typeface="Futura Bk" pitchFamily="34" charset="0"/>
        </a:defRPr>
      </a:lvl8pPr>
      <a:lvl9pPr marL="1828800" algn="l" rtl="0" fontAlgn="base">
        <a:lnSpc>
          <a:spcPct val="90000"/>
        </a:lnSpc>
        <a:spcBef>
          <a:spcPct val="25000"/>
        </a:spcBef>
        <a:spcAft>
          <a:spcPct val="0"/>
        </a:spcAft>
        <a:defRPr sz="3600">
          <a:solidFill>
            <a:schemeClr val="tx2"/>
          </a:solidFill>
          <a:latin typeface="Futura Bk" pitchFamily="34" charset="0"/>
        </a:defRPr>
      </a:lvl9pPr>
    </p:titleStyle>
    <p:bodyStyle>
      <a:lvl1pPr marL="228600" indent="-228600" algn="l" rtl="0" eaLnBrk="0" fontAlgn="base" hangingPunct="0">
        <a:lnSpc>
          <a:spcPct val="90000"/>
        </a:lnSpc>
        <a:spcBef>
          <a:spcPct val="25000"/>
        </a:spcBef>
        <a:spcAft>
          <a:spcPct val="10000"/>
        </a:spcAft>
        <a:buClr>
          <a:srgbClr val="ABA69F"/>
        </a:buClr>
        <a:buSzPct val="80000"/>
        <a:buChar char="•"/>
        <a:defRPr sz="2800">
          <a:solidFill>
            <a:schemeClr val="tx1"/>
          </a:solidFill>
          <a:latin typeface="+mn-lt"/>
          <a:ea typeface="+mn-ea"/>
          <a:cs typeface="+mn-cs"/>
        </a:defRPr>
      </a:lvl1pPr>
      <a:lvl2pPr marL="571500" indent="-228600" algn="l" rtl="0" eaLnBrk="0" fontAlgn="base" hangingPunct="0">
        <a:lnSpc>
          <a:spcPct val="90000"/>
        </a:lnSpc>
        <a:spcBef>
          <a:spcPct val="25000"/>
        </a:spcBef>
        <a:spcAft>
          <a:spcPct val="10000"/>
        </a:spcAft>
        <a:buClr>
          <a:srgbClr val="ABA69F"/>
        </a:buClr>
        <a:buFont typeface="Futura Bk"/>
        <a:buChar char="−"/>
        <a:defRPr sz="2400">
          <a:solidFill>
            <a:schemeClr val="tx1"/>
          </a:solidFill>
          <a:latin typeface="+mn-lt"/>
        </a:defRPr>
      </a:lvl2pPr>
      <a:lvl3pPr marL="9144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3pPr>
      <a:lvl4pPr marL="1257300" indent="-228600" algn="l" rtl="0" eaLnBrk="0" fontAlgn="base" hangingPunct="0">
        <a:lnSpc>
          <a:spcPct val="90000"/>
        </a:lnSpc>
        <a:spcBef>
          <a:spcPct val="25000"/>
        </a:spcBef>
        <a:spcAft>
          <a:spcPct val="10000"/>
        </a:spcAft>
        <a:buClr>
          <a:srgbClr val="ABA69F"/>
        </a:buClr>
        <a:buFont typeface="Futura Bk"/>
        <a:buChar char="−"/>
        <a:defRPr sz="2000">
          <a:solidFill>
            <a:schemeClr val="tx1"/>
          </a:solidFill>
          <a:latin typeface="+mn-lt"/>
        </a:defRPr>
      </a:lvl4pPr>
      <a:lvl5pPr marL="1600200" indent="-228600" algn="l" rtl="0" eaLnBrk="0" fontAlgn="base" hangingPunct="0">
        <a:lnSpc>
          <a:spcPct val="90000"/>
        </a:lnSpc>
        <a:spcBef>
          <a:spcPct val="25000"/>
        </a:spcBef>
        <a:spcAft>
          <a:spcPct val="10000"/>
        </a:spcAft>
        <a:buClr>
          <a:srgbClr val="ABA69F"/>
        </a:buClr>
        <a:buChar char="•"/>
        <a:defRPr sz="2000">
          <a:solidFill>
            <a:schemeClr val="tx1"/>
          </a:solidFill>
          <a:latin typeface="+mn-lt"/>
        </a:defRPr>
      </a:lvl5pPr>
      <a:lvl6pPr marL="2057400" indent="-228600" algn="l" rtl="0" fontAlgn="base">
        <a:lnSpc>
          <a:spcPct val="90000"/>
        </a:lnSpc>
        <a:spcBef>
          <a:spcPct val="25000"/>
        </a:spcBef>
        <a:spcAft>
          <a:spcPct val="10000"/>
        </a:spcAft>
        <a:buClr>
          <a:srgbClr val="ABA69F"/>
        </a:buClr>
        <a:buChar char="•"/>
        <a:defRPr sz="2000">
          <a:solidFill>
            <a:schemeClr val="tx1"/>
          </a:solidFill>
          <a:latin typeface="+mn-lt"/>
        </a:defRPr>
      </a:lvl6pPr>
      <a:lvl7pPr marL="2514600" indent="-228600" algn="l" rtl="0" fontAlgn="base">
        <a:lnSpc>
          <a:spcPct val="90000"/>
        </a:lnSpc>
        <a:spcBef>
          <a:spcPct val="25000"/>
        </a:spcBef>
        <a:spcAft>
          <a:spcPct val="10000"/>
        </a:spcAft>
        <a:buClr>
          <a:srgbClr val="ABA69F"/>
        </a:buClr>
        <a:buChar char="•"/>
        <a:defRPr sz="2000">
          <a:solidFill>
            <a:schemeClr val="tx1"/>
          </a:solidFill>
          <a:latin typeface="+mn-lt"/>
        </a:defRPr>
      </a:lvl7pPr>
      <a:lvl8pPr marL="2971800" indent="-228600" algn="l" rtl="0" fontAlgn="base">
        <a:lnSpc>
          <a:spcPct val="90000"/>
        </a:lnSpc>
        <a:spcBef>
          <a:spcPct val="25000"/>
        </a:spcBef>
        <a:spcAft>
          <a:spcPct val="10000"/>
        </a:spcAft>
        <a:buClr>
          <a:srgbClr val="ABA69F"/>
        </a:buClr>
        <a:buChar char="•"/>
        <a:defRPr sz="2000">
          <a:solidFill>
            <a:schemeClr val="tx1"/>
          </a:solidFill>
          <a:latin typeface="+mn-lt"/>
        </a:defRPr>
      </a:lvl8pPr>
      <a:lvl9pPr marL="3429000" indent="-228600" algn="l" rtl="0" fontAlgn="base">
        <a:lnSpc>
          <a:spcPct val="90000"/>
        </a:lnSpc>
        <a:spcBef>
          <a:spcPct val="25000"/>
        </a:spcBef>
        <a:spcAft>
          <a:spcPct val="10000"/>
        </a:spcAft>
        <a:buClr>
          <a:srgbClr val="ABA69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title 1"/>
          <p:cNvSpPr>
            <a:spLocks noGrp="1"/>
          </p:cNvSpPr>
          <p:nvPr>
            <p:ph type="subTitle" idx="1"/>
          </p:nvPr>
        </p:nvSpPr>
        <p:spPr>
          <a:xfrm>
            <a:off x="433388" y="3741738"/>
            <a:ext cx="7415212" cy="2582862"/>
          </a:xfrm>
        </p:spPr>
        <p:txBody>
          <a:bodyPr/>
          <a:lstStyle/>
          <a:p>
            <a:endParaRPr lang="en-US" dirty="0" smtClean="0">
              <a:latin typeface="Futura Md"/>
            </a:endParaRPr>
          </a:p>
          <a:p>
            <a:r>
              <a:rPr lang="en-US" dirty="0" smtClean="0">
                <a:latin typeface="Futura Md"/>
              </a:rPr>
              <a:t>v5</a:t>
            </a:r>
          </a:p>
          <a:p>
            <a:r>
              <a:rPr lang="en-US" dirty="0" smtClean="0">
                <a:latin typeface="Futura Md"/>
              </a:rPr>
              <a:t>February 18, 2010</a:t>
            </a:r>
          </a:p>
          <a:p>
            <a:endParaRPr lang="en-US" dirty="0" smtClean="0">
              <a:latin typeface="Futura Md"/>
            </a:endParaRPr>
          </a:p>
        </p:txBody>
      </p:sp>
      <p:sp>
        <p:nvSpPr>
          <p:cNvPr id="30722" name="Title 2"/>
          <p:cNvSpPr>
            <a:spLocks noGrp="1"/>
          </p:cNvSpPr>
          <p:nvPr>
            <p:ph type="ctrTitle"/>
          </p:nvPr>
        </p:nvSpPr>
        <p:spPr>
          <a:xfrm>
            <a:off x="441325" y="274638"/>
            <a:ext cx="5807075" cy="3059112"/>
          </a:xfrm>
        </p:spPr>
        <p:txBody>
          <a:bodyPr/>
          <a:lstStyle/>
          <a:p>
            <a:r>
              <a:rPr lang="en-US" dirty="0" smtClean="0">
                <a:latin typeface="Futura Md"/>
              </a:rPr>
              <a:t>EVB Basic Architecture</a:t>
            </a:r>
            <a:r>
              <a:rPr lang="en-US" sz="2800" dirty="0" smtClean="0">
                <a:latin typeface="Futura Md"/>
              </a:rPr>
              <a:t/>
            </a:r>
            <a:br>
              <a:rPr lang="en-US" sz="2800" dirty="0" smtClean="0">
                <a:latin typeface="Futura Md"/>
              </a:rPr>
            </a:br>
            <a:r>
              <a:rPr lang="en-US" sz="2800" dirty="0" smtClean="0">
                <a:latin typeface="Futura Md"/>
              </a:rPr>
              <a:t/>
            </a:r>
            <a:br>
              <a:rPr lang="en-US" sz="2800" dirty="0" smtClean="0">
                <a:latin typeface="Futura Md"/>
              </a:rPr>
            </a:br>
            <a:r>
              <a:rPr lang="en-US" sz="2800" dirty="0" smtClean="0">
                <a:latin typeface="Futura Md"/>
              </a:rPr>
              <a:t/>
            </a:r>
            <a:br>
              <a:rPr lang="en-US" sz="2800" dirty="0" smtClean="0">
                <a:latin typeface="Futura Md"/>
              </a:rPr>
            </a:br>
            <a:endParaRPr lang="en-US" sz="2800" dirty="0" smtClean="0">
              <a:latin typeface="Futura M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0"/>
            <a:ext cx="8245475" cy="825267"/>
          </a:xfrm>
        </p:spPr>
        <p:txBody>
          <a:bodyPr/>
          <a:lstStyle/>
          <a:p>
            <a:r>
              <a:rPr lang="en-US" dirty="0" smtClean="0"/>
              <a:t>Thoughts on Naming?</a:t>
            </a:r>
            <a:endParaRPr lang="en-US" dirty="0"/>
          </a:p>
        </p:txBody>
      </p:sp>
      <p:sp>
        <p:nvSpPr>
          <p:cNvPr id="3" name="Content Placeholder 2"/>
          <p:cNvSpPr>
            <a:spLocks noGrp="1"/>
          </p:cNvSpPr>
          <p:nvPr>
            <p:ph idx="1"/>
          </p:nvPr>
        </p:nvSpPr>
        <p:spPr>
          <a:xfrm>
            <a:off x="400050" y="1103851"/>
            <a:ext cx="8272463" cy="4632325"/>
          </a:xfrm>
        </p:spPr>
        <p:txBody>
          <a:bodyPr/>
          <a:lstStyle/>
          <a:p>
            <a:r>
              <a:rPr lang="en-US" dirty="0" smtClean="0"/>
              <a:t>LAN – the interface between station and bridge</a:t>
            </a:r>
          </a:p>
          <a:p>
            <a:r>
              <a:rPr lang="en-US" dirty="0" smtClean="0"/>
              <a:t>S-TAG – the tag used to implement multichannel</a:t>
            </a:r>
          </a:p>
          <a:p>
            <a:r>
              <a:rPr lang="en-US" dirty="0" smtClean="0"/>
              <a:t>E-Comp – a S-VLAN aware bridge component used to implement multichannel</a:t>
            </a:r>
          </a:p>
          <a:p>
            <a:r>
              <a:rPr lang="en-US" dirty="0" smtClean="0"/>
              <a:t>E-VLAN – a channel, implemented as an S-VLAN</a:t>
            </a:r>
          </a:p>
          <a:p>
            <a:r>
              <a:rPr lang="en-US" dirty="0" smtClean="0"/>
              <a:t>Edge Network Port (ENP) – a PNP used between a station and bridge to implement E-VLANs</a:t>
            </a:r>
          </a:p>
          <a:p>
            <a:r>
              <a:rPr lang="en-US" dirty="0" smtClean="0"/>
              <a:t>Edge Edge Port (EEP) – a CNP used to terminate an E-VLAN in a station</a:t>
            </a:r>
          </a:p>
          <a:p>
            <a:r>
              <a:rPr lang="en-US" dirty="0" smtClean="0"/>
              <a:t>Network Network Port (NNP) – a CNP used to terminate an E-VLAN in a bridge</a:t>
            </a:r>
          </a:p>
          <a:p>
            <a:pPr>
              <a:buNone/>
            </a:pPr>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10</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CAD3BE3B-750D-4CA5-8BE2-0B73BFF9F952}" type="slidenum">
              <a:rPr lang="en-US" smtClean="0"/>
              <a:pPr>
                <a:defRPr/>
              </a:pPr>
              <a:t>11</a:t>
            </a:fld>
            <a:endParaRPr lang="en-US"/>
          </a:p>
        </p:txBody>
      </p:sp>
      <p:sp>
        <p:nvSpPr>
          <p:cNvPr id="3" name="Date Placeholder 2"/>
          <p:cNvSpPr>
            <a:spLocks noGrp="1"/>
          </p:cNvSpPr>
          <p:nvPr>
            <p:ph type="dt" sz="half" idx="11"/>
          </p:nvPr>
        </p:nvSpPr>
        <p:spPr/>
        <p:txBody>
          <a:bodyPr/>
          <a:lstStyle/>
          <a:p>
            <a:pPr>
              <a:defRPr/>
            </a:pPr>
            <a:fld id="{55885117-9475-4F0E-9A73-58DFCCA4FEA1}" type="datetime1">
              <a:rPr lang="en-US" smtClean="0"/>
              <a:pPr>
                <a:defRPr/>
              </a:pPr>
              <a:t>3/2/2010</a:t>
            </a:fld>
            <a:endParaRPr lang="en-US"/>
          </a:p>
        </p:txBody>
      </p:sp>
      <p:sp>
        <p:nvSpPr>
          <p:cNvPr id="4" name="Footer Placeholder 3"/>
          <p:cNvSpPr>
            <a:spLocks noGrp="1"/>
          </p:cNvSpPr>
          <p:nvPr>
            <p:ph type="ftr" sz="quarter" idx="12"/>
          </p:nvPr>
        </p:nvSpPr>
        <p:spPr/>
        <p:txBody>
          <a:bodyPr/>
          <a:lstStyle/>
          <a:p>
            <a:pPr>
              <a:defRPr/>
            </a:pPr>
            <a:r>
              <a:rPr lang="en-US" smtClean="0"/>
              <a:t>EVB</a:t>
            </a:r>
            <a:endParaRPr lang="en-US"/>
          </a:p>
        </p:txBody>
      </p:sp>
      <p:sp>
        <p:nvSpPr>
          <p:cNvPr id="5" name="Title 1"/>
          <p:cNvSpPr txBox="1">
            <a:spLocks/>
          </p:cNvSpPr>
          <p:nvPr/>
        </p:nvSpPr>
        <p:spPr>
          <a:xfrm>
            <a:off x="553206" y="146063"/>
            <a:ext cx="8245475" cy="1020007"/>
          </a:xfrm>
          <a:prstGeom prst="rect">
            <a:avLst/>
          </a:prstGeom>
        </p:spPr>
        <p:txBody>
          <a:bodyPr/>
          <a:lstStyle/>
          <a:p>
            <a:pPr marL="0" marR="0" lvl="0" indent="0" algn="l" defTabSz="914400" rtl="0" eaLnBrk="0" fontAlgn="base" latinLnBrk="0" hangingPunct="0">
              <a:lnSpc>
                <a:spcPct val="90000"/>
              </a:lnSpc>
              <a:spcBef>
                <a:spcPct val="2500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Multi-Channel E-Bridge</a:t>
            </a:r>
            <a:r>
              <a:rPr kumimoji="0" lang="en-US" sz="3600" b="0" i="0" u="none" strike="noStrike" kern="0" cap="none" spc="0" normalizeH="0" noProof="0" dirty="0" smtClean="0">
                <a:ln>
                  <a:noFill/>
                </a:ln>
                <a:solidFill>
                  <a:schemeClr val="tx2"/>
                </a:solidFill>
                <a:effectLst/>
                <a:uLnTx/>
                <a:uFillTx/>
                <a:latin typeface="+mj-lt"/>
                <a:ea typeface="+mj-ea"/>
                <a:cs typeface="+mj-cs"/>
              </a:rPr>
              <a:t> </a:t>
            </a:r>
            <a:r>
              <a:rPr kumimoji="0" lang="en-US" sz="3600" b="0" i="0" u="none" strike="noStrike" kern="0" cap="none" spc="0" normalizeH="0" baseline="0" noProof="0" dirty="0" smtClean="0">
                <a:ln>
                  <a:noFill/>
                </a:ln>
                <a:solidFill>
                  <a:schemeClr val="tx2"/>
                </a:solidFill>
                <a:effectLst/>
                <a:uLnTx/>
                <a:uFillTx/>
                <a:latin typeface="+mj-lt"/>
                <a:ea typeface="+mj-ea"/>
                <a:cs typeface="+mj-cs"/>
              </a:rPr>
              <a:t>Components</a:t>
            </a:r>
          </a:p>
        </p:txBody>
      </p:sp>
      <p:sp>
        <p:nvSpPr>
          <p:cNvPr id="7" name="Slide Number Placeholder 3"/>
          <p:cNvSpPr txBox="1">
            <a:spLocks/>
          </p:cNvSpPr>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61D86B74-6FF3-4ABE-B346-D437CD02DF2B}" type="slidenum">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8" name="Date Placeholder 4"/>
          <p:cNvSpPr txBox="1">
            <a:spLocks/>
          </p:cNvSpPr>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84E54D9-3B88-4934-A28C-D9112478B3B4}" type="datetime1">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3/2/2010</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9" name="Footer Placeholder 5"/>
          <p:cNvSpPr txBox="1">
            <a:spLocks/>
          </p:cNvSpPr>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t>EVB</a:t>
            </a:r>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10" name="Rectangle 9"/>
          <p:cNvSpPr/>
          <p:nvPr/>
        </p:nvSpPr>
        <p:spPr bwMode="auto">
          <a:xfrm>
            <a:off x="4991449" y="1375794"/>
            <a:ext cx="771785" cy="210563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 name="Rectangle 10"/>
          <p:cNvSpPr/>
          <p:nvPr/>
        </p:nvSpPr>
        <p:spPr bwMode="auto">
          <a:xfrm>
            <a:off x="5570286" y="1433057"/>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 name="Rectangle 11"/>
          <p:cNvSpPr/>
          <p:nvPr/>
        </p:nvSpPr>
        <p:spPr bwMode="auto">
          <a:xfrm>
            <a:off x="5570286" y="2390011"/>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 name="Rectangle 12"/>
          <p:cNvSpPr/>
          <p:nvPr/>
        </p:nvSpPr>
        <p:spPr bwMode="auto">
          <a:xfrm>
            <a:off x="5570286" y="3246966"/>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4" name="Rectangle 13"/>
          <p:cNvSpPr/>
          <p:nvPr/>
        </p:nvSpPr>
        <p:spPr bwMode="auto">
          <a:xfrm>
            <a:off x="4991447" y="2813898"/>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5" name="Group 14"/>
          <p:cNvGrpSpPr/>
          <p:nvPr/>
        </p:nvGrpSpPr>
        <p:grpSpPr>
          <a:xfrm>
            <a:off x="1417739" y="1384184"/>
            <a:ext cx="369116" cy="343948"/>
            <a:chOff x="1686187" y="2206306"/>
            <a:chExt cx="369116" cy="343948"/>
          </a:xfrm>
        </p:grpSpPr>
        <p:sp>
          <p:nvSpPr>
            <p:cNvPr id="16" name="Rectangle 15"/>
            <p:cNvSpPr/>
            <p:nvPr/>
          </p:nvSpPr>
          <p:spPr bwMode="auto">
            <a:xfrm>
              <a:off x="1686187" y="2206306"/>
              <a:ext cx="369116" cy="34394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 name="Rectangle 16"/>
            <p:cNvSpPr/>
            <p:nvPr/>
          </p:nvSpPr>
          <p:spPr bwMode="auto">
            <a:xfrm>
              <a:off x="1854611" y="2273021"/>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sp>
        <p:nvSpPr>
          <p:cNvPr id="18" name="Rectangle 17"/>
          <p:cNvSpPr/>
          <p:nvPr/>
        </p:nvSpPr>
        <p:spPr bwMode="auto">
          <a:xfrm rot="10800000" flipV="1">
            <a:off x="2903983" y="1375794"/>
            <a:ext cx="771785" cy="207347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 name="Rectangle 18"/>
          <p:cNvSpPr/>
          <p:nvPr/>
        </p:nvSpPr>
        <p:spPr bwMode="auto">
          <a:xfrm rot="10800000" flipV="1">
            <a:off x="2903986" y="1459255"/>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0" name="Rectangle 19"/>
          <p:cNvSpPr/>
          <p:nvPr/>
        </p:nvSpPr>
        <p:spPr bwMode="auto">
          <a:xfrm rot="10800000" flipV="1">
            <a:off x="2903986" y="2415846"/>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1" name="Rectangle 20"/>
          <p:cNvSpPr/>
          <p:nvPr/>
        </p:nvSpPr>
        <p:spPr bwMode="auto">
          <a:xfrm rot="10800000" flipV="1">
            <a:off x="2903986" y="3215963"/>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2" name="Rectangle 21"/>
          <p:cNvSpPr/>
          <p:nvPr/>
        </p:nvSpPr>
        <p:spPr bwMode="auto">
          <a:xfrm rot="10800000" flipV="1">
            <a:off x="3482825" y="2821435"/>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3" name="Rectangle 22"/>
          <p:cNvSpPr/>
          <p:nvPr/>
        </p:nvSpPr>
        <p:spPr bwMode="auto">
          <a:xfrm>
            <a:off x="1069705" y="2744598"/>
            <a:ext cx="766519" cy="69628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4" name="Rectangle 23"/>
          <p:cNvSpPr/>
          <p:nvPr/>
        </p:nvSpPr>
        <p:spPr bwMode="auto">
          <a:xfrm>
            <a:off x="1639861" y="3206599"/>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5" name="Rectangle 24"/>
          <p:cNvSpPr/>
          <p:nvPr/>
        </p:nvSpPr>
        <p:spPr bwMode="auto">
          <a:xfrm>
            <a:off x="1074436" y="2801527"/>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6" name="Rectangle 25"/>
          <p:cNvSpPr/>
          <p:nvPr/>
        </p:nvSpPr>
        <p:spPr bwMode="auto">
          <a:xfrm>
            <a:off x="1062608" y="3197842"/>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7" name="Rectangle 26"/>
          <p:cNvSpPr/>
          <p:nvPr/>
        </p:nvSpPr>
        <p:spPr bwMode="auto">
          <a:xfrm>
            <a:off x="1062714" y="1940653"/>
            <a:ext cx="766519" cy="69628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8" name="Rectangle 27"/>
          <p:cNvSpPr/>
          <p:nvPr/>
        </p:nvSpPr>
        <p:spPr bwMode="auto">
          <a:xfrm>
            <a:off x="1632870" y="2402654"/>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9" name="Rectangle 28"/>
          <p:cNvSpPr/>
          <p:nvPr/>
        </p:nvSpPr>
        <p:spPr bwMode="auto">
          <a:xfrm>
            <a:off x="1067445" y="1997582"/>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0" name="Rectangle 29"/>
          <p:cNvSpPr/>
          <p:nvPr/>
        </p:nvSpPr>
        <p:spPr bwMode="auto">
          <a:xfrm>
            <a:off x="1055617" y="2393897"/>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 name="Rectangle 30"/>
          <p:cNvSpPr/>
          <p:nvPr/>
        </p:nvSpPr>
        <p:spPr bwMode="auto">
          <a:xfrm flipH="1">
            <a:off x="6788091" y="1377192"/>
            <a:ext cx="771785" cy="210563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2" name="Rectangle 31"/>
          <p:cNvSpPr/>
          <p:nvPr/>
        </p:nvSpPr>
        <p:spPr bwMode="auto">
          <a:xfrm flipH="1">
            <a:off x="6788093" y="1434455"/>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3" name="Rectangle 32"/>
          <p:cNvSpPr/>
          <p:nvPr/>
        </p:nvSpPr>
        <p:spPr bwMode="auto">
          <a:xfrm flipH="1">
            <a:off x="6788093" y="2391409"/>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4" name="Rectangle 33"/>
          <p:cNvSpPr/>
          <p:nvPr/>
        </p:nvSpPr>
        <p:spPr bwMode="auto">
          <a:xfrm flipH="1">
            <a:off x="6788093" y="3248364"/>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5" name="Rectangle 34"/>
          <p:cNvSpPr/>
          <p:nvPr/>
        </p:nvSpPr>
        <p:spPr bwMode="auto">
          <a:xfrm flipH="1">
            <a:off x="7366932" y="2479736"/>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6" name="Rectangle 35"/>
          <p:cNvSpPr/>
          <p:nvPr/>
        </p:nvSpPr>
        <p:spPr bwMode="auto">
          <a:xfrm flipH="1">
            <a:off x="7368330" y="2892195"/>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37" name="Straight Connector 36"/>
          <p:cNvCxnSpPr>
            <a:stCxn id="22" idx="1"/>
          </p:cNvCxnSpPr>
          <p:nvPr/>
        </p:nvCxnSpPr>
        <p:spPr bwMode="auto">
          <a:xfrm>
            <a:off x="3675771" y="2907392"/>
            <a:ext cx="1315676" cy="1278"/>
          </a:xfrm>
          <a:prstGeom prst="line">
            <a:avLst/>
          </a:prstGeom>
          <a:noFill/>
          <a:ln w="1270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5763232" y="1519440"/>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5763232" y="2476394"/>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5763232" y="3333349"/>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41" name="Straight Connector 40"/>
          <p:cNvCxnSpPr>
            <a:stCxn id="19" idx="3"/>
          </p:cNvCxnSpPr>
          <p:nvPr/>
        </p:nvCxnSpPr>
        <p:spPr bwMode="auto">
          <a:xfrm rot="10800000">
            <a:off x="1784892" y="1542862"/>
            <a:ext cx="1119095" cy="2350"/>
          </a:xfrm>
          <a:prstGeom prst="line">
            <a:avLst/>
          </a:prstGeom>
          <a:noFill/>
          <a:ln w="12700" cap="flat" cmpd="sng" algn="ctr">
            <a:solidFill>
              <a:schemeClr val="tx1"/>
            </a:solidFill>
            <a:prstDash val="solid"/>
            <a:round/>
            <a:headEnd type="none" w="med" len="med"/>
            <a:tailEnd type="none" w="med" len="med"/>
          </a:ln>
          <a:effectLst/>
        </p:spPr>
      </p:cxnSp>
      <p:cxnSp>
        <p:nvCxnSpPr>
          <p:cNvPr id="42" name="Straight Connector 41"/>
          <p:cNvCxnSpPr>
            <a:stCxn id="20" idx="3"/>
            <a:endCxn id="28" idx="3"/>
          </p:cNvCxnSpPr>
          <p:nvPr/>
        </p:nvCxnSpPr>
        <p:spPr bwMode="auto">
          <a:xfrm rot="10800000">
            <a:off x="1831598" y="2494617"/>
            <a:ext cx="1072388" cy="7186"/>
          </a:xfrm>
          <a:prstGeom prst="line">
            <a:avLst/>
          </a:prstGeom>
          <a:noFill/>
          <a:ln w="12700" cap="flat" cmpd="sng" algn="ctr">
            <a:solidFill>
              <a:schemeClr val="tx1"/>
            </a:solidFill>
            <a:prstDash val="solid"/>
            <a:round/>
            <a:headEnd type="none" w="med" len="med"/>
            <a:tailEnd type="none" w="med" len="med"/>
          </a:ln>
          <a:effectLst/>
        </p:spPr>
      </p:cxnSp>
      <p:cxnSp>
        <p:nvCxnSpPr>
          <p:cNvPr id="43" name="Straight Connector 42"/>
          <p:cNvCxnSpPr>
            <a:stCxn id="21" idx="3"/>
            <a:endCxn id="24" idx="3"/>
          </p:cNvCxnSpPr>
          <p:nvPr/>
        </p:nvCxnSpPr>
        <p:spPr bwMode="auto">
          <a:xfrm rot="10800000">
            <a:off x="1838590" y="3298562"/>
            <a:ext cx="1065397" cy="3358"/>
          </a:xfrm>
          <a:prstGeom prst="line">
            <a:avLst/>
          </a:prstGeom>
          <a:noFill/>
          <a:ln w="127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7559878" y="2566119"/>
            <a:ext cx="946559" cy="912"/>
          </a:xfrm>
          <a:prstGeom prst="line">
            <a:avLst/>
          </a:prstGeom>
          <a:noFill/>
          <a:ln w="12700"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7561276" y="2978578"/>
            <a:ext cx="945161" cy="16291"/>
          </a:xfrm>
          <a:prstGeom prst="line">
            <a:avLst/>
          </a:prstGeom>
          <a:noFill/>
          <a:ln w="12700" cap="flat" cmpd="sng" algn="ctr">
            <a:solidFill>
              <a:schemeClr val="tx1"/>
            </a:solidFill>
            <a:prstDash val="solid"/>
            <a:round/>
            <a:headEnd type="none" w="med" len="med"/>
            <a:tailEnd type="none" w="med" len="med"/>
          </a:ln>
          <a:effectLst/>
        </p:spPr>
      </p:cxnSp>
      <p:grpSp>
        <p:nvGrpSpPr>
          <p:cNvPr id="46" name="Group 45"/>
          <p:cNvGrpSpPr/>
          <p:nvPr/>
        </p:nvGrpSpPr>
        <p:grpSpPr>
          <a:xfrm>
            <a:off x="4186106" y="2718033"/>
            <a:ext cx="343948" cy="338554"/>
            <a:chOff x="7457813" y="687897"/>
            <a:chExt cx="343948" cy="338554"/>
          </a:xfrm>
          <a:solidFill>
            <a:schemeClr val="accent3"/>
          </a:solidFill>
        </p:grpSpPr>
        <p:sp>
          <p:nvSpPr>
            <p:cNvPr id="47" name="Oval 46"/>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8" name="TextBox 47"/>
            <p:cNvSpPr txBox="1"/>
            <p:nvPr/>
          </p:nvSpPr>
          <p:spPr>
            <a:xfrm>
              <a:off x="7466203" y="687897"/>
              <a:ext cx="300082" cy="338554"/>
            </a:xfrm>
            <a:prstGeom prst="rect">
              <a:avLst/>
            </a:prstGeom>
            <a:noFill/>
          </p:spPr>
          <p:txBody>
            <a:bodyPr wrap="none" rtlCol="0">
              <a:spAutoFit/>
            </a:bodyPr>
            <a:lstStyle/>
            <a:p>
              <a:r>
                <a:rPr lang="en-US" dirty="0" smtClean="0"/>
                <a:t>S</a:t>
              </a:r>
              <a:endParaRPr lang="en-US" dirty="0"/>
            </a:p>
          </p:txBody>
        </p:sp>
      </p:grpSp>
      <p:grpSp>
        <p:nvGrpSpPr>
          <p:cNvPr id="49" name="Group 48"/>
          <p:cNvGrpSpPr/>
          <p:nvPr/>
        </p:nvGrpSpPr>
        <p:grpSpPr>
          <a:xfrm>
            <a:off x="7945773" y="2820099"/>
            <a:ext cx="343948" cy="338554"/>
            <a:chOff x="7457813" y="687897"/>
            <a:chExt cx="343948" cy="338554"/>
          </a:xfrm>
          <a:solidFill>
            <a:schemeClr val="accent3"/>
          </a:solidFill>
        </p:grpSpPr>
        <p:sp>
          <p:nvSpPr>
            <p:cNvPr id="50" name="Oval 49"/>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1" name="TextBox 50"/>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52" name="Group 51"/>
          <p:cNvGrpSpPr/>
          <p:nvPr/>
        </p:nvGrpSpPr>
        <p:grpSpPr>
          <a:xfrm>
            <a:off x="6135149" y="3173834"/>
            <a:ext cx="343948" cy="338554"/>
            <a:chOff x="7457813" y="687897"/>
            <a:chExt cx="343948" cy="338554"/>
          </a:xfrm>
          <a:solidFill>
            <a:schemeClr val="accent3"/>
          </a:solidFill>
        </p:grpSpPr>
        <p:sp>
          <p:nvSpPr>
            <p:cNvPr id="53" name="Oval 52"/>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4" name="TextBox 53"/>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55" name="Group 54"/>
          <p:cNvGrpSpPr/>
          <p:nvPr/>
        </p:nvGrpSpPr>
        <p:grpSpPr>
          <a:xfrm>
            <a:off x="6136547" y="2294389"/>
            <a:ext cx="343948" cy="338554"/>
            <a:chOff x="7457813" y="687897"/>
            <a:chExt cx="343948" cy="338554"/>
          </a:xfrm>
          <a:solidFill>
            <a:schemeClr val="accent3"/>
          </a:solidFill>
        </p:grpSpPr>
        <p:sp>
          <p:nvSpPr>
            <p:cNvPr id="56" name="Oval 55"/>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7" name="TextBox 56"/>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58" name="Group 57"/>
          <p:cNvGrpSpPr/>
          <p:nvPr/>
        </p:nvGrpSpPr>
        <p:grpSpPr>
          <a:xfrm>
            <a:off x="6129557" y="1339442"/>
            <a:ext cx="343948" cy="338554"/>
            <a:chOff x="7457813" y="687897"/>
            <a:chExt cx="343948" cy="338554"/>
          </a:xfrm>
          <a:solidFill>
            <a:schemeClr val="accent3"/>
          </a:solidFill>
        </p:grpSpPr>
        <p:sp>
          <p:nvSpPr>
            <p:cNvPr id="59" name="Oval 58"/>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0" name="TextBox 59"/>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61" name="Group 60"/>
          <p:cNvGrpSpPr/>
          <p:nvPr/>
        </p:nvGrpSpPr>
        <p:grpSpPr>
          <a:xfrm>
            <a:off x="7922004" y="2393658"/>
            <a:ext cx="343948" cy="338554"/>
            <a:chOff x="7457813" y="687897"/>
            <a:chExt cx="343948" cy="338554"/>
          </a:xfrm>
          <a:solidFill>
            <a:schemeClr val="accent3"/>
          </a:solidFill>
        </p:grpSpPr>
        <p:sp>
          <p:nvSpPr>
            <p:cNvPr id="62" name="Oval 61"/>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3" name="TextBox 62"/>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64" name="Group 63"/>
          <p:cNvGrpSpPr/>
          <p:nvPr/>
        </p:nvGrpSpPr>
        <p:grpSpPr>
          <a:xfrm>
            <a:off x="2232870" y="1377192"/>
            <a:ext cx="343948" cy="338554"/>
            <a:chOff x="7457813" y="687897"/>
            <a:chExt cx="343948" cy="338554"/>
          </a:xfrm>
          <a:solidFill>
            <a:schemeClr val="accent3"/>
          </a:solidFill>
        </p:grpSpPr>
        <p:sp>
          <p:nvSpPr>
            <p:cNvPr id="65" name="Oval 64"/>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6" name="TextBox 65"/>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67" name="Group 66"/>
          <p:cNvGrpSpPr/>
          <p:nvPr/>
        </p:nvGrpSpPr>
        <p:grpSpPr>
          <a:xfrm>
            <a:off x="2216092" y="2333537"/>
            <a:ext cx="343948" cy="338554"/>
            <a:chOff x="7457813" y="687897"/>
            <a:chExt cx="343948" cy="338554"/>
          </a:xfrm>
          <a:solidFill>
            <a:schemeClr val="accent3"/>
          </a:solidFill>
        </p:grpSpPr>
        <p:sp>
          <p:nvSpPr>
            <p:cNvPr id="68" name="Oval 67"/>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9" name="TextBox 68"/>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70" name="Group 69"/>
          <p:cNvGrpSpPr/>
          <p:nvPr/>
        </p:nvGrpSpPr>
        <p:grpSpPr>
          <a:xfrm>
            <a:off x="2216092" y="3138880"/>
            <a:ext cx="343948" cy="338554"/>
            <a:chOff x="7457813" y="687897"/>
            <a:chExt cx="343948" cy="338554"/>
          </a:xfrm>
          <a:solidFill>
            <a:schemeClr val="accent3"/>
          </a:solidFill>
        </p:grpSpPr>
        <p:sp>
          <p:nvSpPr>
            <p:cNvPr id="71" name="Oval 70"/>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2" name="TextBox 71"/>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sp>
        <p:nvSpPr>
          <p:cNvPr id="73" name="Rectangle 72"/>
          <p:cNvSpPr/>
          <p:nvPr/>
        </p:nvSpPr>
        <p:spPr bwMode="auto">
          <a:xfrm>
            <a:off x="4882393" y="1015067"/>
            <a:ext cx="2969702" cy="2785145"/>
          </a:xfrm>
          <a:prstGeom prst="rect">
            <a:avLst/>
          </a:prstGeom>
          <a:noFill/>
          <a:ln w="12700"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4" name="Rectangle 73"/>
          <p:cNvSpPr/>
          <p:nvPr/>
        </p:nvSpPr>
        <p:spPr bwMode="auto">
          <a:xfrm>
            <a:off x="637563" y="1015067"/>
            <a:ext cx="3154261" cy="2785145"/>
          </a:xfrm>
          <a:prstGeom prst="rect">
            <a:avLst/>
          </a:prstGeom>
          <a:noFill/>
          <a:ln w="12700"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5" name="TextBox 74"/>
          <p:cNvSpPr txBox="1"/>
          <p:nvPr/>
        </p:nvSpPr>
        <p:spPr>
          <a:xfrm>
            <a:off x="5780014" y="998290"/>
            <a:ext cx="1175706" cy="338554"/>
          </a:xfrm>
          <a:prstGeom prst="rect">
            <a:avLst/>
          </a:prstGeom>
          <a:noFill/>
        </p:spPr>
        <p:txBody>
          <a:bodyPr wrap="none" rtlCol="0">
            <a:spAutoFit/>
          </a:bodyPr>
          <a:lstStyle/>
          <a:p>
            <a:r>
              <a:rPr lang="en-US" dirty="0" smtClean="0"/>
              <a:t>EVB Bridge</a:t>
            </a:r>
            <a:endParaRPr lang="en-US" dirty="0"/>
          </a:p>
        </p:txBody>
      </p:sp>
      <p:sp>
        <p:nvSpPr>
          <p:cNvPr id="76" name="TextBox 75"/>
          <p:cNvSpPr txBox="1"/>
          <p:nvPr/>
        </p:nvSpPr>
        <p:spPr>
          <a:xfrm>
            <a:off x="1712752" y="982909"/>
            <a:ext cx="1203343" cy="338554"/>
          </a:xfrm>
          <a:prstGeom prst="rect">
            <a:avLst/>
          </a:prstGeom>
          <a:noFill/>
        </p:spPr>
        <p:txBody>
          <a:bodyPr wrap="none" rtlCol="0">
            <a:spAutoFit/>
          </a:bodyPr>
          <a:lstStyle/>
          <a:p>
            <a:r>
              <a:rPr lang="en-US" dirty="0" smtClean="0"/>
              <a:t>EVB Station</a:t>
            </a:r>
            <a:endParaRPr lang="en-US" dirty="0"/>
          </a:p>
        </p:txBody>
      </p:sp>
      <p:sp>
        <p:nvSpPr>
          <p:cNvPr id="77" name="TextBox 76"/>
          <p:cNvSpPr txBox="1"/>
          <p:nvPr/>
        </p:nvSpPr>
        <p:spPr>
          <a:xfrm>
            <a:off x="4924337" y="1862355"/>
            <a:ext cx="931178" cy="276999"/>
          </a:xfrm>
          <a:prstGeom prst="rect">
            <a:avLst/>
          </a:prstGeom>
          <a:noFill/>
        </p:spPr>
        <p:txBody>
          <a:bodyPr wrap="square" rtlCol="0">
            <a:spAutoFit/>
          </a:bodyPr>
          <a:lstStyle/>
          <a:p>
            <a:r>
              <a:rPr lang="en-US" sz="1200" dirty="0" smtClean="0"/>
              <a:t>E-Comp</a:t>
            </a:r>
            <a:endParaRPr lang="en-US" sz="1200" dirty="0"/>
          </a:p>
        </p:txBody>
      </p:sp>
      <p:sp>
        <p:nvSpPr>
          <p:cNvPr id="78" name="TextBox 77"/>
          <p:cNvSpPr txBox="1"/>
          <p:nvPr/>
        </p:nvSpPr>
        <p:spPr>
          <a:xfrm>
            <a:off x="2920766" y="1888922"/>
            <a:ext cx="931178" cy="276999"/>
          </a:xfrm>
          <a:prstGeom prst="rect">
            <a:avLst/>
          </a:prstGeom>
          <a:noFill/>
        </p:spPr>
        <p:txBody>
          <a:bodyPr wrap="square" rtlCol="0">
            <a:spAutoFit/>
          </a:bodyPr>
          <a:lstStyle/>
          <a:p>
            <a:r>
              <a:rPr lang="en-US" sz="1200" dirty="0" smtClean="0"/>
              <a:t>E-Comp</a:t>
            </a:r>
            <a:endParaRPr lang="en-US" sz="1200" dirty="0"/>
          </a:p>
        </p:txBody>
      </p:sp>
      <p:sp>
        <p:nvSpPr>
          <p:cNvPr id="79" name="TextBox 78"/>
          <p:cNvSpPr txBox="1"/>
          <p:nvPr/>
        </p:nvSpPr>
        <p:spPr>
          <a:xfrm>
            <a:off x="6772711" y="1672207"/>
            <a:ext cx="931178" cy="276999"/>
          </a:xfrm>
          <a:prstGeom prst="rect">
            <a:avLst/>
          </a:prstGeom>
          <a:noFill/>
        </p:spPr>
        <p:txBody>
          <a:bodyPr wrap="square" rtlCol="0">
            <a:spAutoFit/>
          </a:bodyPr>
          <a:lstStyle/>
          <a:p>
            <a:r>
              <a:rPr lang="en-US" sz="1200" dirty="0" smtClean="0"/>
              <a:t>C-Comp</a:t>
            </a:r>
            <a:endParaRPr lang="en-US" sz="1200" dirty="0"/>
          </a:p>
        </p:txBody>
      </p:sp>
      <p:sp>
        <p:nvSpPr>
          <p:cNvPr id="80" name="TextBox 79"/>
          <p:cNvSpPr txBox="1"/>
          <p:nvPr/>
        </p:nvSpPr>
        <p:spPr>
          <a:xfrm>
            <a:off x="1195430" y="1967220"/>
            <a:ext cx="931178" cy="276999"/>
          </a:xfrm>
          <a:prstGeom prst="rect">
            <a:avLst/>
          </a:prstGeom>
          <a:noFill/>
        </p:spPr>
        <p:txBody>
          <a:bodyPr wrap="square" rtlCol="0">
            <a:spAutoFit/>
          </a:bodyPr>
          <a:lstStyle/>
          <a:p>
            <a:r>
              <a:rPr lang="en-US" sz="1200" dirty="0" smtClean="0"/>
              <a:t>C-Comp</a:t>
            </a:r>
            <a:endParaRPr lang="en-US" sz="1200" dirty="0"/>
          </a:p>
        </p:txBody>
      </p:sp>
      <p:sp>
        <p:nvSpPr>
          <p:cNvPr id="81" name="TextBox 80"/>
          <p:cNvSpPr txBox="1"/>
          <p:nvPr/>
        </p:nvSpPr>
        <p:spPr>
          <a:xfrm>
            <a:off x="1212208" y="2755785"/>
            <a:ext cx="931178" cy="276999"/>
          </a:xfrm>
          <a:prstGeom prst="rect">
            <a:avLst/>
          </a:prstGeom>
          <a:noFill/>
        </p:spPr>
        <p:txBody>
          <a:bodyPr wrap="square" rtlCol="0">
            <a:spAutoFit/>
          </a:bodyPr>
          <a:lstStyle/>
          <a:p>
            <a:r>
              <a:rPr lang="en-US" sz="1200" dirty="0" smtClean="0"/>
              <a:t>C-Comp</a:t>
            </a:r>
            <a:endParaRPr lang="en-US" sz="1200" dirty="0"/>
          </a:p>
        </p:txBody>
      </p:sp>
      <p:sp>
        <p:nvSpPr>
          <p:cNvPr id="82" name="TextBox 81"/>
          <p:cNvSpPr txBox="1"/>
          <p:nvPr/>
        </p:nvSpPr>
        <p:spPr>
          <a:xfrm>
            <a:off x="3842160" y="3422708"/>
            <a:ext cx="973122" cy="1384995"/>
          </a:xfrm>
          <a:prstGeom prst="rect">
            <a:avLst/>
          </a:prstGeom>
          <a:noFill/>
        </p:spPr>
        <p:txBody>
          <a:bodyPr wrap="square" rtlCol="0">
            <a:spAutoFit/>
          </a:bodyPr>
          <a:lstStyle/>
          <a:p>
            <a:pPr algn="ctr"/>
            <a:r>
              <a:rPr lang="en-US" sz="1400" dirty="0" smtClean="0"/>
              <a:t>Edge  Network Ports (ENP)</a:t>
            </a:r>
          </a:p>
          <a:p>
            <a:pPr algn="ctr"/>
            <a:r>
              <a:rPr lang="en-US" sz="1400" dirty="0" smtClean="0"/>
              <a:t>same as PNP</a:t>
            </a:r>
            <a:endParaRPr lang="en-US" sz="1400" dirty="0"/>
          </a:p>
        </p:txBody>
      </p:sp>
      <p:sp>
        <p:nvSpPr>
          <p:cNvPr id="83" name="TextBox 82"/>
          <p:cNvSpPr txBox="1"/>
          <p:nvPr/>
        </p:nvSpPr>
        <p:spPr>
          <a:xfrm>
            <a:off x="4825070" y="3826777"/>
            <a:ext cx="1089168" cy="1169551"/>
          </a:xfrm>
          <a:prstGeom prst="rect">
            <a:avLst/>
          </a:prstGeom>
          <a:noFill/>
        </p:spPr>
        <p:txBody>
          <a:bodyPr wrap="square" rtlCol="0">
            <a:spAutoFit/>
          </a:bodyPr>
          <a:lstStyle/>
          <a:p>
            <a:pPr algn="ctr"/>
            <a:r>
              <a:rPr lang="en-US" sz="1400" dirty="0" smtClean="0"/>
              <a:t>Network Network Ports (NNP)</a:t>
            </a:r>
          </a:p>
          <a:p>
            <a:pPr algn="ctr"/>
            <a:r>
              <a:rPr lang="en-US" sz="1400" dirty="0" smtClean="0"/>
              <a:t>same as CNP</a:t>
            </a:r>
            <a:endParaRPr lang="en-US" sz="1400" dirty="0"/>
          </a:p>
        </p:txBody>
      </p:sp>
      <p:sp>
        <p:nvSpPr>
          <p:cNvPr id="84" name="TextBox 83"/>
          <p:cNvSpPr txBox="1"/>
          <p:nvPr/>
        </p:nvSpPr>
        <p:spPr>
          <a:xfrm>
            <a:off x="2734810" y="3853342"/>
            <a:ext cx="1166155" cy="954107"/>
          </a:xfrm>
          <a:prstGeom prst="rect">
            <a:avLst/>
          </a:prstGeom>
          <a:noFill/>
        </p:spPr>
        <p:txBody>
          <a:bodyPr wrap="square" rtlCol="0">
            <a:spAutoFit/>
          </a:bodyPr>
          <a:lstStyle/>
          <a:p>
            <a:pPr algn="ctr"/>
            <a:r>
              <a:rPr lang="en-US" sz="1400" dirty="0" smtClean="0"/>
              <a:t>Edge Edge Ports (EEP) same as CNP</a:t>
            </a:r>
            <a:endParaRPr lang="en-US" sz="1400" dirty="0"/>
          </a:p>
        </p:txBody>
      </p:sp>
      <p:cxnSp>
        <p:nvCxnSpPr>
          <p:cNvPr id="85" name="Curved Connector 130"/>
          <p:cNvCxnSpPr/>
          <p:nvPr/>
        </p:nvCxnSpPr>
        <p:spPr bwMode="auto">
          <a:xfrm flipV="1">
            <a:off x="4471332" y="2995052"/>
            <a:ext cx="616588" cy="452823"/>
          </a:xfrm>
          <a:prstGeom prst="curvedConnector2">
            <a:avLst/>
          </a:prstGeom>
          <a:noFill/>
          <a:ln w="12700" cap="flat" cmpd="sng" algn="ctr">
            <a:solidFill>
              <a:schemeClr val="tx1"/>
            </a:solidFill>
            <a:prstDash val="solid"/>
            <a:round/>
            <a:headEnd type="none" w="med" len="med"/>
            <a:tailEnd type="arrow"/>
          </a:ln>
          <a:effectLst/>
        </p:spPr>
      </p:cxnSp>
      <p:cxnSp>
        <p:nvCxnSpPr>
          <p:cNvPr id="86" name="Shape 85"/>
          <p:cNvCxnSpPr>
            <a:endCxn id="22" idx="2"/>
          </p:cNvCxnSpPr>
          <p:nvPr/>
        </p:nvCxnSpPr>
        <p:spPr bwMode="auto">
          <a:xfrm rot="10800000">
            <a:off x="3579298" y="2993350"/>
            <a:ext cx="531308" cy="429359"/>
          </a:xfrm>
          <a:prstGeom prst="curvedConnector2">
            <a:avLst/>
          </a:prstGeom>
          <a:noFill/>
          <a:ln w="12700" cap="flat" cmpd="sng" algn="ctr">
            <a:solidFill>
              <a:schemeClr val="tx1"/>
            </a:solidFill>
            <a:prstDash val="solid"/>
            <a:round/>
            <a:headEnd type="none" w="med" len="med"/>
            <a:tailEnd type="arrow"/>
          </a:ln>
          <a:effectLst/>
        </p:spPr>
      </p:cxnSp>
      <p:cxnSp>
        <p:nvCxnSpPr>
          <p:cNvPr id="87" name="Shape 86"/>
          <p:cNvCxnSpPr>
            <a:stCxn id="83" idx="3"/>
            <a:endCxn id="11" idx="2"/>
          </p:cNvCxnSpPr>
          <p:nvPr/>
        </p:nvCxnSpPr>
        <p:spPr bwMode="auto">
          <a:xfrm flipH="1" flipV="1">
            <a:off x="5666759" y="1605822"/>
            <a:ext cx="247479" cy="2805731"/>
          </a:xfrm>
          <a:prstGeom prst="curvedConnector4">
            <a:avLst>
              <a:gd name="adj1" fmla="val -92371"/>
              <a:gd name="adj2" fmla="val 60421"/>
            </a:avLst>
          </a:prstGeom>
          <a:noFill/>
          <a:ln w="12700" cap="flat" cmpd="sng" algn="ctr">
            <a:solidFill>
              <a:schemeClr val="tx1"/>
            </a:solidFill>
            <a:prstDash val="solid"/>
            <a:round/>
            <a:headEnd type="none" w="med" len="med"/>
            <a:tailEnd type="arrow"/>
          </a:ln>
          <a:effectLst/>
        </p:spPr>
      </p:cxnSp>
      <p:cxnSp>
        <p:nvCxnSpPr>
          <p:cNvPr id="88" name="Curved Connector 87"/>
          <p:cNvCxnSpPr>
            <a:endCxn id="12" idx="2"/>
          </p:cNvCxnSpPr>
          <p:nvPr/>
        </p:nvCxnSpPr>
        <p:spPr bwMode="auto">
          <a:xfrm rot="5400000" flipH="1" flipV="1">
            <a:off x="4697803" y="2889980"/>
            <a:ext cx="1296159" cy="641753"/>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89" name="Curved Connector 88"/>
          <p:cNvCxnSpPr>
            <a:stCxn id="83" idx="0"/>
            <a:endCxn id="13" idx="2"/>
          </p:cNvCxnSpPr>
          <p:nvPr/>
        </p:nvCxnSpPr>
        <p:spPr bwMode="auto">
          <a:xfrm rot="5400000" flipH="1" flipV="1">
            <a:off x="5314683" y="3474702"/>
            <a:ext cx="407046" cy="297105"/>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90" name="Curved Connector 155"/>
          <p:cNvCxnSpPr>
            <a:stCxn id="84" idx="1"/>
            <a:endCxn id="19" idx="2"/>
          </p:cNvCxnSpPr>
          <p:nvPr/>
        </p:nvCxnSpPr>
        <p:spPr bwMode="auto">
          <a:xfrm rot="10800000" flipH="1">
            <a:off x="2734809" y="1631170"/>
            <a:ext cx="265649" cy="2699227"/>
          </a:xfrm>
          <a:prstGeom prst="curvedConnector4">
            <a:avLst>
              <a:gd name="adj1" fmla="val -86053"/>
              <a:gd name="adj2" fmla="val 58837"/>
            </a:avLst>
          </a:prstGeom>
          <a:noFill/>
          <a:ln w="12700" cap="flat" cmpd="sng" algn="ctr">
            <a:solidFill>
              <a:schemeClr val="tx1"/>
            </a:solidFill>
            <a:prstDash val="solid"/>
            <a:round/>
            <a:headEnd type="none" w="med" len="med"/>
            <a:tailEnd type="arrow"/>
          </a:ln>
          <a:effectLst/>
        </p:spPr>
      </p:cxnSp>
      <p:cxnSp>
        <p:nvCxnSpPr>
          <p:cNvPr id="91" name="Shape 158"/>
          <p:cNvCxnSpPr>
            <a:endCxn id="20" idx="2"/>
          </p:cNvCxnSpPr>
          <p:nvPr/>
        </p:nvCxnSpPr>
        <p:spPr bwMode="auto">
          <a:xfrm rot="16200000" flipV="1">
            <a:off x="2643109" y="2945111"/>
            <a:ext cx="1338287" cy="623585"/>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92" name="Curved Connector 91"/>
          <p:cNvCxnSpPr>
            <a:endCxn id="21" idx="2"/>
          </p:cNvCxnSpPr>
          <p:nvPr/>
        </p:nvCxnSpPr>
        <p:spPr bwMode="auto">
          <a:xfrm rot="16200000" flipV="1">
            <a:off x="2791497" y="3596839"/>
            <a:ext cx="504614" cy="86690"/>
          </a:xfrm>
          <a:prstGeom prst="curvedConnector3">
            <a:avLst>
              <a:gd name="adj1" fmla="val 50000"/>
            </a:avLst>
          </a:prstGeom>
          <a:noFill/>
          <a:ln w="12700" cap="flat" cmpd="sng" algn="ctr">
            <a:solidFill>
              <a:schemeClr val="tx1"/>
            </a:solidFill>
            <a:prstDash val="solid"/>
            <a:round/>
            <a:headEnd type="none" w="med" len="med"/>
            <a:tailEnd type="arrow"/>
          </a:ln>
          <a:effectLst/>
        </p:spPr>
      </p:cxnSp>
      <p:sp>
        <p:nvSpPr>
          <p:cNvPr id="93" name="TextBox 92"/>
          <p:cNvSpPr txBox="1"/>
          <p:nvPr/>
        </p:nvSpPr>
        <p:spPr>
          <a:xfrm>
            <a:off x="4051882" y="2457974"/>
            <a:ext cx="581891" cy="338554"/>
          </a:xfrm>
          <a:prstGeom prst="rect">
            <a:avLst/>
          </a:prstGeom>
          <a:noFill/>
        </p:spPr>
        <p:txBody>
          <a:bodyPr wrap="none" rtlCol="0">
            <a:spAutoFit/>
          </a:bodyPr>
          <a:lstStyle/>
          <a:p>
            <a:r>
              <a:rPr lang="en-US" dirty="0" smtClean="0"/>
              <a:t>LAN</a:t>
            </a:r>
            <a:endParaRPr lang="en-US" dirty="0"/>
          </a:p>
        </p:txBody>
      </p:sp>
      <p:cxnSp>
        <p:nvCxnSpPr>
          <p:cNvPr id="94" name="Straight Connector 93"/>
          <p:cNvCxnSpPr>
            <a:stCxn id="19" idx="1"/>
            <a:endCxn id="11" idx="1"/>
          </p:cNvCxnSpPr>
          <p:nvPr/>
        </p:nvCxnSpPr>
        <p:spPr bwMode="auto">
          <a:xfrm flipV="1">
            <a:off x="3096932" y="1519440"/>
            <a:ext cx="2473354" cy="25772"/>
          </a:xfrm>
          <a:prstGeom prst="line">
            <a:avLst/>
          </a:prstGeom>
          <a:noFill/>
          <a:ln w="12700" cap="flat" cmpd="sng" algn="ctr">
            <a:solidFill>
              <a:schemeClr val="bg1">
                <a:lumMod val="75000"/>
              </a:schemeClr>
            </a:solidFill>
            <a:prstDash val="lgDash"/>
            <a:round/>
            <a:headEnd type="none" w="med" len="med"/>
            <a:tailEnd type="none" w="med" len="med"/>
          </a:ln>
          <a:effectLst/>
        </p:spPr>
      </p:cxnSp>
      <p:cxnSp>
        <p:nvCxnSpPr>
          <p:cNvPr id="95" name="Straight Connector 94"/>
          <p:cNvCxnSpPr>
            <a:endCxn id="12" idx="1"/>
          </p:cNvCxnSpPr>
          <p:nvPr/>
        </p:nvCxnSpPr>
        <p:spPr bwMode="auto">
          <a:xfrm flipV="1">
            <a:off x="3123497" y="2476394"/>
            <a:ext cx="2446789" cy="18172"/>
          </a:xfrm>
          <a:prstGeom prst="line">
            <a:avLst/>
          </a:prstGeom>
          <a:noFill/>
          <a:ln w="12700" cap="flat" cmpd="sng" algn="ctr">
            <a:solidFill>
              <a:schemeClr val="bg1">
                <a:lumMod val="75000"/>
              </a:schemeClr>
            </a:solidFill>
            <a:prstDash val="lgDash"/>
            <a:round/>
            <a:headEnd type="none" w="med" len="med"/>
            <a:tailEnd type="none" w="med" len="med"/>
          </a:ln>
          <a:effectLst/>
        </p:spPr>
      </p:cxnSp>
      <p:cxnSp>
        <p:nvCxnSpPr>
          <p:cNvPr id="96" name="Straight Connector 95"/>
          <p:cNvCxnSpPr>
            <a:stCxn id="21" idx="1"/>
          </p:cNvCxnSpPr>
          <p:nvPr/>
        </p:nvCxnSpPr>
        <p:spPr bwMode="auto">
          <a:xfrm>
            <a:off x="3096932" y="3301920"/>
            <a:ext cx="2466364" cy="14163"/>
          </a:xfrm>
          <a:prstGeom prst="line">
            <a:avLst/>
          </a:prstGeom>
          <a:noFill/>
          <a:ln w="12700" cap="flat" cmpd="sng" algn="ctr">
            <a:solidFill>
              <a:schemeClr val="bg1">
                <a:lumMod val="75000"/>
              </a:schemeClr>
            </a:solidFill>
            <a:prstDash val="lgDash"/>
            <a:round/>
            <a:headEnd type="none" w="med" len="med"/>
            <a:tailEnd type="none" w="med" len="med"/>
          </a:ln>
          <a:effectLst/>
        </p:spPr>
      </p:cxnSp>
      <p:sp>
        <p:nvSpPr>
          <p:cNvPr id="97" name="TextBox 96"/>
          <p:cNvSpPr txBox="1"/>
          <p:nvPr/>
        </p:nvSpPr>
        <p:spPr>
          <a:xfrm>
            <a:off x="3801610" y="1268136"/>
            <a:ext cx="850617" cy="338554"/>
          </a:xfrm>
          <a:prstGeom prst="rect">
            <a:avLst/>
          </a:prstGeom>
          <a:noFill/>
        </p:spPr>
        <p:txBody>
          <a:bodyPr wrap="none" rtlCol="0">
            <a:spAutoFit/>
          </a:bodyPr>
          <a:lstStyle/>
          <a:p>
            <a:r>
              <a:rPr lang="en-US" dirty="0" smtClean="0"/>
              <a:t>E-VLAN</a:t>
            </a:r>
            <a:endParaRPr lang="en-US" dirty="0"/>
          </a:p>
        </p:txBody>
      </p:sp>
      <p:sp>
        <p:nvSpPr>
          <p:cNvPr id="98" name="Content Placeholder 2"/>
          <p:cNvSpPr txBox="1">
            <a:spLocks/>
          </p:cNvSpPr>
          <p:nvPr/>
        </p:nvSpPr>
        <p:spPr>
          <a:xfrm>
            <a:off x="400050" y="5025005"/>
            <a:ext cx="8272463" cy="1040235"/>
          </a:xfrm>
          <a:prstGeom prst="rect">
            <a:avLst/>
          </a:prstGeom>
        </p:spPr>
        <p:txBody>
          <a:bodyPr/>
          <a:lstStyle/>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EEP,</a:t>
            </a:r>
            <a:r>
              <a:rPr kumimoji="0" lang="en-US" sz="1800" b="0" i="0" u="none" strike="noStrike" kern="0" cap="none" spc="0" normalizeH="0" noProof="0" dirty="0" smtClean="0">
                <a:ln>
                  <a:noFill/>
                </a:ln>
                <a:solidFill>
                  <a:schemeClr val="tx1"/>
                </a:solidFill>
                <a:effectLst/>
                <a:uLnTx/>
                <a:uFillTx/>
                <a:latin typeface="+mn-lt"/>
                <a:ea typeface="+mn-ea"/>
                <a:cs typeface="+mn-cs"/>
              </a:rPr>
              <a:t> ENP and NNP are same definitions as CNP and PNP</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800" kern="0" baseline="0" dirty="0" smtClean="0">
                <a:latin typeface="+mn-lt"/>
                <a:cs typeface="+mn-cs"/>
              </a:rPr>
              <a:t>S-TAG</a:t>
            </a:r>
            <a:r>
              <a:rPr lang="en-US" sz="1800" kern="0" dirty="0" smtClean="0">
                <a:latin typeface="+mn-lt"/>
                <a:cs typeface="+mn-cs"/>
              </a:rPr>
              <a:t> remains unchanged and with same name</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800" kern="0" dirty="0" smtClean="0">
                <a:latin typeface="+mn-lt"/>
                <a:cs typeface="+mn-cs"/>
              </a:rPr>
              <a:t>E-VLAN is an S-VLAN used as a channel</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800" kern="0" noProof="0" dirty="0" smtClean="0">
                <a:latin typeface="+mn-lt"/>
                <a:cs typeface="+mn-cs"/>
              </a:rPr>
              <a:t>E-Comp is a new S-VLAN aware component profile (new 5.x clause)</a:t>
            </a:r>
            <a:r>
              <a:rPr kumimoji="0" lang="en-US" sz="1800" b="0" i="0" u="none" strike="noStrike" kern="0" cap="none" spc="0" normalizeH="0" baseline="0" noProof="0" dirty="0" smtClean="0">
                <a:ln>
                  <a:noFill/>
                </a:ln>
                <a:solidFill>
                  <a:schemeClr val="tx1"/>
                </a:solidFill>
                <a:effectLst/>
                <a:uLnTx/>
                <a:uFillTx/>
                <a:latin typeface="+mn-lt"/>
                <a:ea typeface="+mn-ea"/>
                <a:cs typeface="+mn-cs"/>
              </a:rPr>
              <a:t> </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p:txBody>
          <a:bodyPr/>
          <a:lstStyle/>
          <a:p>
            <a:r>
              <a:rPr lang="en-US" dirty="0" smtClean="0"/>
              <a:t>EVB Layer Model</a:t>
            </a:r>
          </a:p>
          <a:p>
            <a:pPr lvl="1"/>
            <a:r>
              <a:rPr lang="en-US" dirty="0" smtClean="0"/>
              <a:t>S-Comp profile for Multichannel</a:t>
            </a:r>
          </a:p>
          <a:p>
            <a:pPr lvl="1"/>
            <a:r>
              <a:rPr lang="en-US" dirty="0" smtClean="0"/>
              <a:t>VEB/VEPA bridges</a:t>
            </a:r>
          </a:p>
          <a:p>
            <a:pPr lvl="1"/>
            <a:r>
              <a:rPr lang="en-US" dirty="0" smtClean="0"/>
              <a:t>T3P client of LLC (like LLDP)</a:t>
            </a:r>
          </a:p>
          <a:p>
            <a:pPr lvl="1"/>
            <a:r>
              <a:rPr lang="en-US" dirty="0" smtClean="0"/>
              <a:t>TLV service interface between T3P, DBA, ULPs</a:t>
            </a:r>
          </a:p>
          <a:p>
            <a:r>
              <a:rPr lang="en-US" dirty="0" smtClean="0"/>
              <a:t>Multichannel implementation</a:t>
            </a:r>
          </a:p>
          <a:p>
            <a:pPr lvl="1"/>
            <a:r>
              <a:rPr lang="en-US" dirty="0" smtClean="0"/>
              <a:t>Each channel is a VLAN</a:t>
            </a:r>
          </a:p>
          <a:p>
            <a:pPr lvl="1"/>
            <a:r>
              <a:rPr lang="en-US" dirty="0" smtClean="0"/>
              <a:t>A channel terminates at a CNP</a:t>
            </a:r>
          </a:p>
          <a:p>
            <a:pPr lvl="1"/>
            <a:r>
              <a:rPr lang="en-US" dirty="0" smtClean="0"/>
              <a:t>The interface between Station and Bridge is a PNP</a:t>
            </a:r>
            <a:endParaRPr lang="en-US" dirty="0"/>
          </a:p>
        </p:txBody>
      </p:sp>
      <p:sp>
        <p:nvSpPr>
          <p:cNvPr id="2" name="Slide Number Placeholder 1"/>
          <p:cNvSpPr>
            <a:spLocks noGrp="1"/>
          </p:cNvSpPr>
          <p:nvPr>
            <p:ph type="sldNum" sz="quarter" idx="10"/>
          </p:nvPr>
        </p:nvSpPr>
        <p:spPr/>
        <p:txBody>
          <a:bodyPr/>
          <a:lstStyle/>
          <a:p>
            <a:pPr>
              <a:defRPr/>
            </a:pPr>
            <a:fld id="{CAD3BE3B-750D-4CA5-8BE2-0B73BFF9F952}" type="slidenum">
              <a:rPr lang="en-US" smtClean="0"/>
              <a:pPr>
                <a:defRPr/>
              </a:pPr>
              <a:t>12</a:t>
            </a:fld>
            <a:endParaRPr lang="en-US"/>
          </a:p>
        </p:txBody>
      </p:sp>
      <p:sp>
        <p:nvSpPr>
          <p:cNvPr id="3" name="Date Placeholder 2"/>
          <p:cNvSpPr>
            <a:spLocks noGrp="1"/>
          </p:cNvSpPr>
          <p:nvPr>
            <p:ph type="dt" sz="half" idx="11"/>
          </p:nvPr>
        </p:nvSpPr>
        <p:spPr/>
        <p:txBody>
          <a:bodyPr/>
          <a:lstStyle/>
          <a:p>
            <a:pPr>
              <a:defRPr/>
            </a:pPr>
            <a:fld id="{55885117-9475-4F0E-9A73-58DFCCA4FEA1}" type="datetime1">
              <a:rPr lang="en-US" smtClean="0"/>
              <a:pPr>
                <a:defRPr/>
              </a:pPr>
              <a:t>3/2/2010</a:t>
            </a:fld>
            <a:endParaRPr lang="en-US"/>
          </a:p>
        </p:txBody>
      </p:sp>
      <p:sp>
        <p:nvSpPr>
          <p:cNvPr id="4" name="Footer Placeholder 3"/>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 Slides</a:t>
            </a:r>
            <a:endParaRPr lang="en-US" dirty="0"/>
          </a:p>
        </p:txBody>
      </p:sp>
      <p:sp>
        <p:nvSpPr>
          <p:cNvPr id="8" name="Text Placeholder 7"/>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13</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smtClean="0"/>
              <a:t>EVB</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2</a:t>
            </a:fld>
            <a:endParaRPr lang="en-US" dirty="0"/>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dirty="0"/>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
        <p:nvSpPr>
          <p:cNvPr id="7" name="Title 1"/>
          <p:cNvSpPr txBox="1">
            <a:spLocks/>
          </p:cNvSpPr>
          <p:nvPr/>
        </p:nvSpPr>
        <p:spPr>
          <a:xfrm>
            <a:off x="428625" y="243280"/>
            <a:ext cx="8486775" cy="1014019"/>
          </a:xfrm>
          <a:prstGeom prst="rect">
            <a:avLst/>
          </a:prstGeom>
        </p:spPr>
        <p:txBody>
          <a:bodyPr/>
          <a:lstStyle/>
          <a:p>
            <a:pPr eaLnBrk="0" hangingPunct="0">
              <a:lnSpc>
                <a:spcPct val="90000"/>
              </a:lnSpc>
              <a:spcBef>
                <a:spcPct val="25000"/>
              </a:spcBef>
            </a:pPr>
            <a:r>
              <a:rPr lang="en-US" sz="3600" dirty="0" smtClean="0"/>
              <a:t>EVB VSI Co-ordination Overview</a:t>
            </a:r>
            <a:r>
              <a:rPr kumimoji="0" lang="en-US" sz="3600" b="0" i="0" u="none" strike="noStrike" kern="0" cap="none" spc="0" normalizeH="0" baseline="0" noProof="0" dirty="0" smtClean="0">
                <a:ln>
                  <a:noFill/>
                </a:ln>
                <a:solidFill>
                  <a:schemeClr val="tx2"/>
                </a:solidFill>
                <a:effectLst/>
                <a:uLnTx/>
                <a:uFillTx/>
                <a:latin typeface="+mj-lt"/>
                <a:ea typeface="+mj-ea"/>
                <a:cs typeface="+mj-cs"/>
              </a:rPr>
              <a:t/>
            </a:r>
            <a:br>
              <a:rPr kumimoji="0" lang="en-US" sz="3600" b="0" i="0" u="none" strike="noStrike" kern="0" cap="none" spc="0" normalizeH="0" baseline="0" noProof="0" dirty="0" smtClean="0">
                <a:ln>
                  <a:noFill/>
                </a:ln>
                <a:solidFill>
                  <a:schemeClr val="tx2"/>
                </a:solidFill>
                <a:effectLst/>
                <a:uLnTx/>
                <a:uFillTx/>
                <a:latin typeface="+mj-lt"/>
                <a:ea typeface="+mj-ea"/>
                <a:cs typeface="+mj-cs"/>
              </a:rPr>
            </a:br>
            <a:endParaRPr kumimoji="0" lang="en-US" sz="2400" b="0" i="0" u="none" strike="noStrike" kern="0" cap="none" spc="0" normalizeH="0" baseline="0" noProof="0" dirty="0">
              <a:ln>
                <a:noFill/>
              </a:ln>
              <a:solidFill>
                <a:schemeClr val="tx2"/>
              </a:solidFill>
              <a:effectLst/>
              <a:uLnTx/>
              <a:uFillTx/>
              <a:latin typeface="+mj-lt"/>
              <a:ea typeface="+mj-ea"/>
              <a:cs typeface="+mj-cs"/>
            </a:endParaRPr>
          </a:p>
        </p:txBody>
      </p:sp>
      <p:sp>
        <p:nvSpPr>
          <p:cNvPr id="8" name="Slide Number Placeholder 3"/>
          <p:cNvSpPr txBox="1">
            <a:spLocks/>
          </p:cNvSpPr>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61D86B74-6FF3-4ABE-B346-D437CD02DF2B}" type="slidenum">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a:t>
            </a:fld>
            <a:endParaRPr kumimoji="0" lang="en-US" sz="900" b="0" i="0" u="none" strike="noStrike" kern="1200" cap="none" spc="0" normalizeH="0" baseline="0" noProof="0" dirty="0">
              <a:ln>
                <a:noFill/>
              </a:ln>
              <a:solidFill>
                <a:srgbClr val="848589"/>
              </a:solidFill>
              <a:effectLst/>
              <a:uLnTx/>
              <a:uFillTx/>
              <a:latin typeface="Futura Bk" pitchFamily="34" charset="0"/>
              <a:ea typeface="+mn-ea"/>
              <a:cs typeface="+mn-cs"/>
            </a:endParaRPr>
          </a:p>
        </p:txBody>
      </p:sp>
      <p:sp>
        <p:nvSpPr>
          <p:cNvPr id="9" name="Date Placeholder 4"/>
          <p:cNvSpPr txBox="1">
            <a:spLocks/>
          </p:cNvSpPr>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2B3891C-A5F1-44CF-AEBC-CA8064E4FE01}" type="datetime1">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3/2/2010</a:t>
            </a:fld>
            <a:endParaRPr kumimoji="0" lang="en-US" sz="900" b="0" i="0" u="none" strike="noStrike" kern="1200" cap="none" spc="0" normalizeH="0" baseline="0" noProof="0" dirty="0">
              <a:ln>
                <a:noFill/>
              </a:ln>
              <a:solidFill>
                <a:srgbClr val="848589"/>
              </a:solidFill>
              <a:effectLst/>
              <a:uLnTx/>
              <a:uFillTx/>
              <a:latin typeface="Futura Bk" pitchFamily="34" charset="0"/>
              <a:ea typeface="+mn-ea"/>
              <a:cs typeface="+mn-cs"/>
            </a:endParaRPr>
          </a:p>
        </p:txBody>
      </p:sp>
      <p:sp>
        <p:nvSpPr>
          <p:cNvPr id="10" name="Footer Placeholder 5"/>
          <p:cNvSpPr txBox="1">
            <a:spLocks/>
          </p:cNvSpPr>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848589"/>
                </a:solidFill>
                <a:effectLst/>
                <a:uLnTx/>
                <a:uFillTx/>
                <a:latin typeface="Futura Bk" pitchFamily="34" charset="0"/>
                <a:ea typeface="+mn-ea"/>
                <a:cs typeface="+mn-cs"/>
              </a:rPr>
              <a:t>EVB Group</a:t>
            </a:r>
            <a:endParaRPr kumimoji="0" lang="en-US" sz="900" b="0" i="0" u="none" strike="noStrike" kern="1200" cap="none" spc="0" normalizeH="0" baseline="0" noProof="0" dirty="0">
              <a:ln>
                <a:noFill/>
              </a:ln>
              <a:solidFill>
                <a:srgbClr val="848589"/>
              </a:solidFill>
              <a:effectLst/>
              <a:uLnTx/>
              <a:uFillTx/>
              <a:latin typeface="Futura Bk" pitchFamily="34" charset="0"/>
              <a:ea typeface="+mn-ea"/>
              <a:cs typeface="+mn-cs"/>
            </a:endParaRPr>
          </a:p>
        </p:txBody>
      </p:sp>
      <p:cxnSp>
        <p:nvCxnSpPr>
          <p:cNvPr id="11" name="Straight Connector 10"/>
          <p:cNvCxnSpPr/>
          <p:nvPr/>
        </p:nvCxnSpPr>
        <p:spPr bwMode="auto">
          <a:xfrm>
            <a:off x="2286794" y="1518312"/>
            <a:ext cx="1066800" cy="1588"/>
          </a:xfrm>
          <a:prstGeom prst="line">
            <a:avLst/>
          </a:prstGeom>
          <a:noFill/>
          <a:ln w="12700"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rot="5400000">
            <a:off x="2553494" y="2318412"/>
            <a:ext cx="1600200" cy="1588"/>
          </a:xfrm>
          <a:prstGeom prst="line">
            <a:avLst/>
          </a:prstGeom>
          <a:noFill/>
          <a:ln w="127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286794" y="4717124"/>
            <a:ext cx="1066800" cy="1588"/>
          </a:xfrm>
          <a:prstGeom prst="line">
            <a:avLst/>
          </a:prstGeom>
          <a:noFill/>
          <a:ln w="1270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5400000">
            <a:off x="5296694" y="2318412"/>
            <a:ext cx="1600200" cy="1588"/>
          </a:xfrm>
          <a:prstGeom prst="line">
            <a:avLst/>
          </a:prstGeom>
          <a:noFill/>
          <a:ln w="127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6096000" y="1519106"/>
            <a:ext cx="1066800" cy="1588"/>
          </a:xfrm>
          <a:prstGeom prst="line">
            <a:avLst/>
          </a:prstGeom>
          <a:noFill/>
          <a:ln w="1270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096000" y="4717918"/>
            <a:ext cx="1066800" cy="1588"/>
          </a:xfrm>
          <a:prstGeom prst="line">
            <a:avLst/>
          </a:prstGeom>
          <a:noFill/>
          <a:ln w="1270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3352800" y="3119306"/>
            <a:ext cx="2743200" cy="1588"/>
          </a:xfrm>
          <a:prstGeom prst="line">
            <a:avLst/>
          </a:prstGeom>
          <a:noFill/>
          <a:ln w="38100" cap="flat" cmpd="sng" algn="ctr">
            <a:solidFill>
              <a:schemeClr val="tx1"/>
            </a:solidFill>
            <a:prstDash val="solid"/>
            <a:round/>
            <a:headEnd type="none" w="med" len="med"/>
            <a:tailEnd type="none" w="med" len="med"/>
          </a:ln>
          <a:effectLst/>
        </p:spPr>
      </p:cxnSp>
      <p:sp>
        <p:nvSpPr>
          <p:cNvPr id="18" name="TextBox 17"/>
          <p:cNvSpPr txBox="1"/>
          <p:nvPr/>
        </p:nvSpPr>
        <p:spPr>
          <a:xfrm>
            <a:off x="2438400" y="1138106"/>
            <a:ext cx="788357" cy="338554"/>
          </a:xfrm>
          <a:prstGeom prst="rect">
            <a:avLst/>
          </a:prstGeom>
          <a:noFill/>
        </p:spPr>
        <p:txBody>
          <a:bodyPr wrap="none" rtlCol="0">
            <a:spAutoFit/>
          </a:bodyPr>
          <a:lstStyle/>
          <a:p>
            <a:r>
              <a:rPr lang="en-US" dirty="0" smtClean="0"/>
              <a:t>Station</a:t>
            </a:r>
            <a:endParaRPr lang="en-US" dirty="0"/>
          </a:p>
        </p:txBody>
      </p:sp>
      <p:sp>
        <p:nvSpPr>
          <p:cNvPr id="19" name="TextBox 18"/>
          <p:cNvSpPr txBox="1"/>
          <p:nvPr/>
        </p:nvSpPr>
        <p:spPr>
          <a:xfrm>
            <a:off x="6249679" y="1138106"/>
            <a:ext cx="760721" cy="338554"/>
          </a:xfrm>
          <a:prstGeom prst="rect">
            <a:avLst/>
          </a:prstGeom>
          <a:noFill/>
        </p:spPr>
        <p:txBody>
          <a:bodyPr wrap="none" rtlCol="0">
            <a:spAutoFit/>
          </a:bodyPr>
          <a:lstStyle/>
          <a:p>
            <a:r>
              <a:rPr lang="en-US" dirty="0" smtClean="0"/>
              <a:t>Bridge</a:t>
            </a:r>
            <a:endParaRPr lang="en-US" dirty="0"/>
          </a:p>
        </p:txBody>
      </p:sp>
      <p:sp>
        <p:nvSpPr>
          <p:cNvPr id="20" name="TextBox 19"/>
          <p:cNvSpPr txBox="1"/>
          <p:nvPr/>
        </p:nvSpPr>
        <p:spPr>
          <a:xfrm>
            <a:off x="3920202" y="1138106"/>
            <a:ext cx="1566198" cy="338554"/>
          </a:xfrm>
          <a:prstGeom prst="rect">
            <a:avLst/>
          </a:prstGeom>
          <a:noFill/>
        </p:spPr>
        <p:txBody>
          <a:bodyPr wrap="none" rtlCol="0">
            <a:spAutoFit/>
          </a:bodyPr>
          <a:lstStyle/>
          <a:p>
            <a:r>
              <a:rPr lang="en-US" dirty="0" smtClean="0"/>
              <a:t>Link or Channel</a:t>
            </a:r>
            <a:endParaRPr lang="en-US" dirty="0"/>
          </a:p>
        </p:txBody>
      </p:sp>
      <p:sp>
        <p:nvSpPr>
          <p:cNvPr id="21" name="Trapezoid 20"/>
          <p:cNvSpPr/>
          <p:nvPr/>
        </p:nvSpPr>
        <p:spPr bwMode="auto">
          <a:xfrm flipV="1">
            <a:off x="2362200" y="1671506"/>
            <a:ext cx="838200" cy="1295400"/>
          </a:xfrm>
          <a:prstGeom prst="trapezoid">
            <a:avLst>
              <a:gd name="adj" fmla="val 21941"/>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2" name="Rectangle 21"/>
          <p:cNvSpPr/>
          <p:nvPr/>
        </p:nvSpPr>
        <p:spPr bwMode="auto">
          <a:xfrm>
            <a:off x="2590800" y="2128706"/>
            <a:ext cx="381000" cy="228600"/>
          </a:xfrm>
          <a:prstGeom prst="rect">
            <a:avLst/>
          </a:prstGeom>
          <a:solidFill>
            <a:schemeClr val="accent6">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23" name="Rectangle 22"/>
          <p:cNvSpPr/>
          <p:nvPr/>
        </p:nvSpPr>
        <p:spPr bwMode="auto">
          <a:xfrm>
            <a:off x="2590800" y="2357306"/>
            <a:ext cx="381000" cy="228600"/>
          </a:xfrm>
          <a:prstGeom prst="rect">
            <a:avLst/>
          </a:prstGeom>
          <a:solidFill>
            <a:schemeClr val="accent6">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24" name="Rectangle 23"/>
          <p:cNvSpPr/>
          <p:nvPr/>
        </p:nvSpPr>
        <p:spPr bwMode="auto">
          <a:xfrm>
            <a:off x="2590800" y="2585906"/>
            <a:ext cx="381000" cy="228600"/>
          </a:xfrm>
          <a:prstGeom prst="rect">
            <a:avLst/>
          </a:prstGeom>
          <a:solidFill>
            <a:schemeClr val="accent6">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Dig.</a:t>
            </a:r>
          </a:p>
        </p:txBody>
      </p:sp>
      <p:sp>
        <p:nvSpPr>
          <p:cNvPr id="25" name="Rectangle 24"/>
          <p:cNvSpPr/>
          <p:nvPr/>
        </p:nvSpPr>
        <p:spPr bwMode="auto">
          <a:xfrm>
            <a:off x="4648200" y="2738306"/>
            <a:ext cx="1143000" cy="22860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200" dirty="0" smtClean="0"/>
          </a:p>
        </p:txBody>
      </p:sp>
      <p:cxnSp>
        <p:nvCxnSpPr>
          <p:cNvPr id="26" name="Straight Connector 25"/>
          <p:cNvCxnSpPr/>
          <p:nvPr/>
        </p:nvCxnSpPr>
        <p:spPr bwMode="auto">
          <a:xfrm rot="5400000">
            <a:off x="5296694" y="3918612"/>
            <a:ext cx="1600200" cy="1588"/>
          </a:xfrm>
          <a:prstGeom prst="line">
            <a:avLst/>
          </a:prstGeom>
          <a:noFill/>
          <a:ln w="127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rot="5400000">
            <a:off x="2553494" y="3918612"/>
            <a:ext cx="1600200" cy="1588"/>
          </a:xfrm>
          <a:prstGeom prst="line">
            <a:avLst/>
          </a:prstGeom>
          <a:noFill/>
          <a:ln w="12700" cap="flat" cmpd="sng" algn="ctr">
            <a:solidFill>
              <a:schemeClr val="tx1"/>
            </a:solidFill>
            <a:prstDash val="solid"/>
            <a:round/>
            <a:headEnd type="none" w="med" len="med"/>
            <a:tailEnd type="none" w="med" len="med"/>
          </a:ln>
          <a:effectLst/>
        </p:spPr>
      </p:cxnSp>
      <p:sp>
        <p:nvSpPr>
          <p:cNvPr id="28" name="Rectangle 27"/>
          <p:cNvSpPr/>
          <p:nvPr/>
        </p:nvSpPr>
        <p:spPr bwMode="auto">
          <a:xfrm>
            <a:off x="4648200" y="27383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29" name="Rectangle 28"/>
          <p:cNvSpPr/>
          <p:nvPr/>
        </p:nvSpPr>
        <p:spPr bwMode="auto">
          <a:xfrm>
            <a:off x="5029200" y="27383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30" name="Rectangle 29"/>
          <p:cNvSpPr/>
          <p:nvPr/>
        </p:nvSpPr>
        <p:spPr bwMode="auto">
          <a:xfrm>
            <a:off x="5410200" y="27383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31" name="Freeform 30"/>
          <p:cNvSpPr/>
          <p:nvPr/>
        </p:nvSpPr>
        <p:spPr bwMode="auto">
          <a:xfrm>
            <a:off x="2777383" y="2814506"/>
            <a:ext cx="727817" cy="304800"/>
          </a:xfrm>
          <a:custGeom>
            <a:avLst/>
            <a:gdLst>
              <a:gd name="connsiteX0" fmla="*/ 0 w 974221"/>
              <a:gd name="connsiteY0" fmla="*/ 0 h 333286"/>
              <a:gd name="connsiteX1" fmla="*/ 94004 w 974221"/>
              <a:gd name="connsiteY1" fmla="*/ 333286 h 333286"/>
              <a:gd name="connsiteX2" fmla="*/ 974221 w 974221"/>
              <a:gd name="connsiteY2" fmla="*/ 76912 h 333286"/>
              <a:gd name="connsiteX0" fmla="*/ 0 w 974221"/>
              <a:gd name="connsiteY0" fmla="*/ 0 h 180886"/>
              <a:gd name="connsiteX1" fmla="*/ 322604 w 974221"/>
              <a:gd name="connsiteY1" fmla="*/ 180886 h 180886"/>
              <a:gd name="connsiteX2" fmla="*/ 974221 w 974221"/>
              <a:gd name="connsiteY2" fmla="*/ 76912 h 180886"/>
              <a:gd name="connsiteX0" fmla="*/ 0 w 974221"/>
              <a:gd name="connsiteY0" fmla="*/ 0 h 193705"/>
              <a:gd name="connsiteX1" fmla="*/ 322604 w 974221"/>
              <a:gd name="connsiteY1" fmla="*/ 180886 h 193705"/>
              <a:gd name="connsiteX2" fmla="*/ 974221 w 974221"/>
              <a:gd name="connsiteY2" fmla="*/ 76912 h 193705"/>
              <a:gd name="connsiteX0" fmla="*/ 0 w 974221"/>
              <a:gd name="connsiteY0" fmla="*/ 0 h 193705"/>
              <a:gd name="connsiteX1" fmla="*/ 322604 w 974221"/>
              <a:gd name="connsiteY1" fmla="*/ 180886 h 193705"/>
              <a:gd name="connsiteX2" fmla="*/ 974221 w 974221"/>
              <a:gd name="connsiteY2" fmla="*/ 76912 h 193705"/>
              <a:gd name="connsiteX0" fmla="*/ 0 w 1202821"/>
              <a:gd name="connsiteY0" fmla="*/ 0 h 193705"/>
              <a:gd name="connsiteX1" fmla="*/ 322604 w 1202821"/>
              <a:gd name="connsiteY1" fmla="*/ 180886 h 193705"/>
              <a:gd name="connsiteX2" fmla="*/ 1202821 w 1202821"/>
              <a:gd name="connsiteY2" fmla="*/ 76912 h 193705"/>
            </a:gdLst>
            <a:ahLst/>
            <a:cxnLst>
              <a:cxn ang="0">
                <a:pos x="connsiteX0" y="connsiteY0"/>
              </a:cxn>
              <a:cxn ang="0">
                <a:pos x="connsiteX1" y="connsiteY1"/>
              </a:cxn>
              <a:cxn ang="0">
                <a:pos x="connsiteX2" y="connsiteY2"/>
              </a:cxn>
            </a:cxnLst>
            <a:rect l="l" t="t" r="r" b="b"/>
            <a:pathLst>
              <a:path w="1202821" h="193705">
                <a:moveTo>
                  <a:pt x="0" y="0"/>
                </a:moveTo>
                <a:cubicBezTo>
                  <a:pt x="40593" y="193467"/>
                  <a:pt x="122134" y="168067"/>
                  <a:pt x="322604" y="180886"/>
                </a:cubicBezTo>
                <a:cubicBezTo>
                  <a:pt x="523074" y="193705"/>
                  <a:pt x="985615" y="111570"/>
                  <a:pt x="1202821" y="76912"/>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Futura Bk" pitchFamily="34" charset="0"/>
            </a:endParaRPr>
          </a:p>
        </p:txBody>
      </p:sp>
      <p:cxnSp>
        <p:nvCxnSpPr>
          <p:cNvPr id="32" name="Straight Arrow Connector 31"/>
          <p:cNvCxnSpPr/>
          <p:nvPr/>
        </p:nvCxnSpPr>
        <p:spPr bwMode="auto">
          <a:xfrm>
            <a:off x="5867400" y="2814506"/>
            <a:ext cx="381000" cy="1588"/>
          </a:xfrm>
          <a:prstGeom prst="straightConnector1">
            <a:avLst/>
          </a:prstGeom>
          <a:noFill/>
          <a:ln w="12700" cap="flat" cmpd="sng" algn="ctr">
            <a:solidFill>
              <a:schemeClr val="tx1"/>
            </a:solidFill>
            <a:prstDash val="solid"/>
            <a:round/>
            <a:headEnd type="none" w="med" len="med"/>
            <a:tailEnd type="arrow"/>
          </a:ln>
          <a:effectLst/>
        </p:spPr>
      </p:cxnSp>
      <p:sp>
        <p:nvSpPr>
          <p:cNvPr id="34" name="Rectangle 33"/>
          <p:cNvSpPr/>
          <p:nvPr/>
        </p:nvSpPr>
        <p:spPr bwMode="auto">
          <a:xfrm>
            <a:off x="228600" y="1747706"/>
            <a:ext cx="838200" cy="762000"/>
          </a:xfrm>
          <a:prstGeom prst="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VSI</a:t>
            </a:r>
            <a:br>
              <a:rPr lang="en-US" sz="1200" dirty="0" smtClean="0"/>
            </a:br>
            <a:r>
              <a:rPr lang="en-US" sz="1200" dirty="0" smtClean="0"/>
              <a:t>Discovery</a:t>
            </a:r>
            <a:br>
              <a:rPr lang="en-US" sz="1200" dirty="0" smtClean="0"/>
            </a:br>
            <a:endParaRPr lang="en-US" sz="1200" dirty="0" smtClean="0"/>
          </a:p>
        </p:txBody>
      </p:sp>
      <p:sp>
        <p:nvSpPr>
          <p:cNvPr id="35" name="Rectangle 34"/>
          <p:cNvSpPr/>
          <p:nvPr/>
        </p:nvSpPr>
        <p:spPr bwMode="auto">
          <a:xfrm>
            <a:off x="228600" y="2662106"/>
            <a:ext cx="838200" cy="762000"/>
          </a:xfrm>
          <a:prstGeom prst="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Other</a:t>
            </a:r>
            <a:br>
              <a:rPr lang="en-US" sz="1200" dirty="0" smtClean="0"/>
            </a:br>
            <a:r>
              <a:rPr lang="en-US" sz="1200" dirty="0" smtClean="0"/>
              <a:t>TLV-based</a:t>
            </a:r>
            <a:br>
              <a:rPr lang="en-US" sz="1200" dirty="0" smtClean="0"/>
            </a:br>
            <a:r>
              <a:rPr lang="en-US" sz="1200" dirty="0" smtClean="0"/>
              <a:t>Feature</a:t>
            </a:r>
          </a:p>
        </p:txBody>
      </p:sp>
      <p:pic>
        <p:nvPicPr>
          <p:cNvPr id="36" name="Picture 2" descr="C:\Users\ChHudson\AppData\Local\Microsoft\Windows\Temporary Internet Files\Content.IE5\GNKY829V\MCj04242140000[1].wmf"/>
          <p:cNvPicPr>
            <a:picLocks noChangeAspect="1" noChangeArrowheads="1"/>
          </p:cNvPicPr>
          <p:nvPr/>
        </p:nvPicPr>
        <p:blipFill>
          <a:blip r:embed="rId2" cstate="print"/>
          <a:srcRect/>
          <a:stretch>
            <a:fillRect/>
          </a:stretch>
        </p:blipFill>
        <p:spPr bwMode="auto">
          <a:xfrm>
            <a:off x="3099276" y="2594452"/>
            <a:ext cx="176212" cy="243930"/>
          </a:xfrm>
          <a:prstGeom prst="rect">
            <a:avLst/>
          </a:prstGeom>
          <a:noFill/>
        </p:spPr>
      </p:pic>
      <p:sp>
        <p:nvSpPr>
          <p:cNvPr id="37" name="Rectangle 36"/>
          <p:cNvSpPr/>
          <p:nvPr/>
        </p:nvSpPr>
        <p:spPr bwMode="auto">
          <a:xfrm>
            <a:off x="8001000" y="1747706"/>
            <a:ext cx="838200" cy="762000"/>
          </a:xfrm>
          <a:prstGeom prst="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VSI</a:t>
            </a:r>
            <a:br>
              <a:rPr lang="en-US" sz="1200" dirty="0" smtClean="0"/>
            </a:br>
            <a:r>
              <a:rPr lang="en-US" sz="1200" dirty="0" smtClean="0"/>
              <a:t>Discovery</a:t>
            </a:r>
            <a:br>
              <a:rPr lang="en-US" sz="1200" dirty="0" smtClean="0"/>
            </a:br>
            <a:endParaRPr lang="en-US" sz="1200" dirty="0" smtClean="0"/>
          </a:p>
        </p:txBody>
      </p:sp>
      <p:sp>
        <p:nvSpPr>
          <p:cNvPr id="38" name="Rectangle 37"/>
          <p:cNvSpPr/>
          <p:nvPr/>
        </p:nvSpPr>
        <p:spPr bwMode="auto">
          <a:xfrm>
            <a:off x="8001000" y="2662106"/>
            <a:ext cx="838200" cy="762000"/>
          </a:xfrm>
          <a:prstGeom prst="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Other</a:t>
            </a:r>
            <a:br>
              <a:rPr lang="en-US" sz="1200" dirty="0" smtClean="0"/>
            </a:br>
            <a:r>
              <a:rPr lang="en-US" sz="1200" dirty="0" smtClean="0"/>
              <a:t>TLV-based</a:t>
            </a:r>
            <a:br>
              <a:rPr lang="en-US" sz="1200" dirty="0" smtClean="0"/>
            </a:br>
            <a:r>
              <a:rPr lang="en-US" sz="1200" dirty="0" smtClean="0"/>
              <a:t>Feature</a:t>
            </a:r>
          </a:p>
        </p:txBody>
      </p:sp>
      <p:sp>
        <p:nvSpPr>
          <p:cNvPr id="39" name="Freeform 38"/>
          <p:cNvSpPr/>
          <p:nvPr/>
        </p:nvSpPr>
        <p:spPr bwMode="auto">
          <a:xfrm>
            <a:off x="1066801" y="1900106"/>
            <a:ext cx="609599" cy="369332"/>
          </a:xfrm>
          <a:custGeom>
            <a:avLst/>
            <a:gdLst>
              <a:gd name="connsiteX0" fmla="*/ 0 w 974221"/>
              <a:gd name="connsiteY0" fmla="*/ 0 h 333286"/>
              <a:gd name="connsiteX1" fmla="*/ 94004 w 974221"/>
              <a:gd name="connsiteY1" fmla="*/ 333286 h 333286"/>
              <a:gd name="connsiteX2" fmla="*/ 974221 w 974221"/>
              <a:gd name="connsiteY2" fmla="*/ 76912 h 333286"/>
              <a:gd name="connsiteX0" fmla="*/ 0 w 974221"/>
              <a:gd name="connsiteY0" fmla="*/ 0 h 180886"/>
              <a:gd name="connsiteX1" fmla="*/ 322604 w 974221"/>
              <a:gd name="connsiteY1" fmla="*/ 180886 h 180886"/>
              <a:gd name="connsiteX2" fmla="*/ 974221 w 974221"/>
              <a:gd name="connsiteY2" fmla="*/ 76912 h 180886"/>
              <a:gd name="connsiteX0" fmla="*/ 0 w 974221"/>
              <a:gd name="connsiteY0" fmla="*/ 0 h 193705"/>
              <a:gd name="connsiteX1" fmla="*/ 322604 w 974221"/>
              <a:gd name="connsiteY1" fmla="*/ 180886 h 193705"/>
              <a:gd name="connsiteX2" fmla="*/ 974221 w 974221"/>
              <a:gd name="connsiteY2" fmla="*/ 76912 h 193705"/>
              <a:gd name="connsiteX0" fmla="*/ 0 w 974221"/>
              <a:gd name="connsiteY0" fmla="*/ 0 h 193705"/>
              <a:gd name="connsiteX1" fmla="*/ 322604 w 974221"/>
              <a:gd name="connsiteY1" fmla="*/ 180886 h 193705"/>
              <a:gd name="connsiteX2" fmla="*/ 974221 w 974221"/>
              <a:gd name="connsiteY2" fmla="*/ 76912 h 193705"/>
              <a:gd name="connsiteX0" fmla="*/ 0 w 1202821"/>
              <a:gd name="connsiteY0" fmla="*/ 0 h 193705"/>
              <a:gd name="connsiteX1" fmla="*/ 322604 w 1202821"/>
              <a:gd name="connsiteY1" fmla="*/ 180886 h 193705"/>
              <a:gd name="connsiteX2" fmla="*/ 1202821 w 1202821"/>
              <a:gd name="connsiteY2" fmla="*/ 76912 h 193705"/>
              <a:gd name="connsiteX0" fmla="*/ 0 w 1202821"/>
              <a:gd name="connsiteY0" fmla="*/ 75488 h 268955"/>
              <a:gd name="connsiteX1" fmla="*/ 322604 w 1202821"/>
              <a:gd name="connsiteY1" fmla="*/ 256374 h 268955"/>
              <a:gd name="connsiteX2" fmla="*/ 1202821 w 1202821"/>
              <a:gd name="connsiteY2" fmla="*/ 0 h 268955"/>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75488 h 75488"/>
              <a:gd name="connsiteX1" fmla="*/ 1202821 w 1202821"/>
              <a:gd name="connsiteY1" fmla="*/ 0 h 75488"/>
              <a:gd name="connsiteX0" fmla="*/ 0 w 1202821"/>
              <a:gd name="connsiteY0" fmla="*/ 341832 h 341832"/>
              <a:gd name="connsiteX1" fmla="*/ 536249 w 1202821"/>
              <a:gd name="connsiteY1" fmla="*/ 0 h 341832"/>
              <a:gd name="connsiteX2" fmla="*/ 1202821 w 1202821"/>
              <a:gd name="connsiteY2" fmla="*/ 266344 h 341832"/>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90185 h 680307"/>
              <a:gd name="connsiteX1" fmla="*/ 536249 w 1202821"/>
              <a:gd name="connsiteY1" fmla="*/ 48353 h 680307"/>
              <a:gd name="connsiteX2" fmla="*/ 1202821 w 1202821"/>
              <a:gd name="connsiteY2" fmla="*/ 680306 h 680307"/>
              <a:gd name="connsiteX0" fmla="*/ 0 w 1202821"/>
              <a:gd name="connsiteY0" fmla="*/ 113944 h 404065"/>
              <a:gd name="connsiteX1" fmla="*/ 536250 w 1202821"/>
              <a:gd name="connsiteY1" fmla="*/ 64601 h 404065"/>
              <a:gd name="connsiteX2" fmla="*/ 1202821 w 1202821"/>
              <a:gd name="connsiteY2" fmla="*/ 404065 h 404065"/>
              <a:gd name="connsiteX0" fmla="*/ 0 w 1202821"/>
              <a:gd name="connsiteY0" fmla="*/ 113944 h 404065"/>
              <a:gd name="connsiteX1" fmla="*/ 536250 w 1202821"/>
              <a:gd name="connsiteY1" fmla="*/ 64601 h 404065"/>
              <a:gd name="connsiteX2" fmla="*/ 1202821 w 1202821"/>
              <a:gd name="connsiteY2" fmla="*/ 404065 h 404065"/>
              <a:gd name="connsiteX0" fmla="*/ 0 w 1338138"/>
              <a:gd name="connsiteY0" fmla="*/ 247596 h 1437117"/>
              <a:gd name="connsiteX1" fmla="*/ 536250 w 1338138"/>
              <a:gd name="connsiteY1" fmla="*/ 198253 h 1437117"/>
              <a:gd name="connsiteX2" fmla="*/ 1338138 w 1338138"/>
              <a:gd name="connsiteY2" fmla="*/ 1437117 h 1437117"/>
              <a:gd name="connsiteX0" fmla="*/ 0 w 1338138"/>
              <a:gd name="connsiteY0" fmla="*/ 113944 h 1303465"/>
              <a:gd name="connsiteX1" fmla="*/ 836955 w 1338138"/>
              <a:gd name="connsiteY1" fmla="*/ 210845 h 1303465"/>
              <a:gd name="connsiteX2" fmla="*/ 1338138 w 1338138"/>
              <a:gd name="connsiteY2" fmla="*/ 1303465 h 1303465"/>
            </a:gdLst>
            <a:ahLst/>
            <a:cxnLst>
              <a:cxn ang="0">
                <a:pos x="connsiteX0" y="connsiteY0"/>
              </a:cxn>
              <a:cxn ang="0">
                <a:pos x="connsiteX1" y="connsiteY1"/>
              </a:cxn>
              <a:cxn ang="0">
                <a:pos x="connsiteX2" y="connsiteY2"/>
              </a:cxn>
            </a:cxnLst>
            <a:rect l="l" t="t" r="r" b="b"/>
            <a:pathLst>
              <a:path w="1338138" h="1303465">
                <a:moveTo>
                  <a:pt x="0" y="113944"/>
                </a:moveTo>
                <a:cubicBezTo>
                  <a:pt x="178750" y="0"/>
                  <a:pt x="613932" y="12592"/>
                  <a:pt x="836955" y="210845"/>
                </a:cubicBezTo>
                <a:cubicBezTo>
                  <a:pt x="1059978" y="409098"/>
                  <a:pt x="1233452" y="1090770"/>
                  <a:pt x="1338138" y="130346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Futura Bk" pitchFamily="34" charset="0"/>
            </a:endParaRPr>
          </a:p>
        </p:txBody>
      </p:sp>
      <p:sp>
        <p:nvSpPr>
          <p:cNvPr id="40" name="Freeform 39"/>
          <p:cNvSpPr/>
          <p:nvPr/>
        </p:nvSpPr>
        <p:spPr bwMode="auto">
          <a:xfrm>
            <a:off x="1828800" y="1520904"/>
            <a:ext cx="821821" cy="750332"/>
          </a:xfrm>
          <a:custGeom>
            <a:avLst/>
            <a:gdLst>
              <a:gd name="connsiteX0" fmla="*/ 0 w 974221"/>
              <a:gd name="connsiteY0" fmla="*/ 0 h 333286"/>
              <a:gd name="connsiteX1" fmla="*/ 94004 w 974221"/>
              <a:gd name="connsiteY1" fmla="*/ 333286 h 333286"/>
              <a:gd name="connsiteX2" fmla="*/ 974221 w 974221"/>
              <a:gd name="connsiteY2" fmla="*/ 76912 h 333286"/>
              <a:gd name="connsiteX0" fmla="*/ 0 w 974221"/>
              <a:gd name="connsiteY0" fmla="*/ 0 h 180886"/>
              <a:gd name="connsiteX1" fmla="*/ 322604 w 974221"/>
              <a:gd name="connsiteY1" fmla="*/ 180886 h 180886"/>
              <a:gd name="connsiteX2" fmla="*/ 974221 w 974221"/>
              <a:gd name="connsiteY2" fmla="*/ 76912 h 180886"/>
              <a:gd name="connsiteX0" fmla="*/ 0 w 974221"/>
              <a:gd name="connsiteY0" fmla="*/ 0 h 193705"/>
              <a:gd name="connsiteX1" fmla="*/ 322604 w 974221"/>
              <a:gd name="connsiteY1" fmla="*/ 180886 h 193705"/>
              <a:gd name="connsiteX2" fmla="*/ 974221 w 974221"/>
              <a:gd name="connsiteY2" fmla="*/ 76912 h 193705"/>
              <a:gd name="connsiteX0" fmla="*/ 0 w 974221"/>
              <a:gd name="connsiteY0" fmla="*/ 0 h 193705"/>
              <a:gd name="connsiteX1" fmla="*/ 322604 w 974221"/>
              <a:gd name="connsiteY1" fmla="*/ 180886 h 193705"/>
              <a:gd name="connsiteX2" fmla="*/ 974221 w 974221"/>
              <a:gd name="connsiteY2" fmla="*/ 76912 h 193705"/>
              <a:gd name="connsiteX0" fmla="*/ 0 w 1202821"/>
              <a:gd name="connsiteY0" fmla="*/ 0 h 193705"/>
              <a:gd name="connsiteX1" fmla="*/ 322604 w 1202821"/>
              <a:gd name="connsiteY1" fmla="*/ 180886 h 193705"/>
              <a:gd name="connsiteX2" fmla="*/ 1202821 w 1202821"/>
              <a:gd name="connsiteY2" fmla="*/ 76912 h 193705"/>
              <a:gd name="connsiteX0" fmla="*/ 0 w 1202821"/>
              <a:gd name="connsiteY0" fmla="*/ 75488 h 268955"/>
              <a:gd name="connsiteX1" fmla="*/ 322604 w 1202821"/>
              <a:gd name="connsiteY1" fmla="*/ 256374 h 268955"/>
              <a:gd name="connsiteX2" fmla="*/ 1202821 w 1202821"/>
              <a:gd name="connsiteY2" fmla="*/ 0 h 268955"/>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75488 h 75488"/>
              <a:gd name="connsiteX1" fmla="*/ 1202821 w 1202821"/>
              <a:gd name="connsiteY1" fmla="*/ 0 h 75488"/>
              <a:gd name="connsiteX0" fmla="*/ 0 w 1202821"/>
              <a:gd name="connsiteY0" fmla="*/ 341832 h 341832"/>
              <a:gd name="connsiteX1" fmla="*/ 536249 w 1202821"/>
              <a:gd name="connsiteY1" fmla="*/ 0 h 341832"/>
              <a:gd name="connsiteX2" fmla="*/ 1202821 w 1202821"/>
              <a:gd name="connsiteY2" fmla="*/ 266344 h 341832"/>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54413 h 354413"/>
              <a:gd name="connsiteX1" fmla="*/ 536249 w 1202821"/>
              <a:gd name="connsiteY1" fmla="*/ 12581 h 354413"/>
              <a:gd name="connsiteX2" fmla="*/ 1202821 w 1202821"/>
              <a:gd name="connsiteY2" fmla="*/ 278925 h 354413"/>
              <a:gd name="connsiteX0" fmla="*/ 0 w 974221"/>
              <a:gd name="connsiteY0" fmla="*/ 1202583 h 1202583"/>
              <a:gd name="connsiteX1" fmla="*/ 536249 w 974221"/>
              <a:gd name="connsiteY1" fmla="*/ 860751 h 1202583"/>
              <a:gd name="connsiteX2" fmla="*/ 974221 w 974221"/>
              <a:gd name="connsiteY2" fmla="*/ 212695 h 1202583"/>
              <a:gd name="connsiteX0" fmla="*/ 0 w 974221"/>
              <a:gd name="connsiteY0" fmla="*/ 1202583 h 1202583"/>
              <a:gd name="connsiteX1" fmla="*/ 536249 w 974221"/>
              <a:gd name="connsiteY1" fmla="*/ 327351 h 1202583"/>
              <a:gd name="connsiteX2" fmla="*/ 974221 w 974221"/>
              <a:gd name="connsiteY2" fmla="*/ 212695 h 1202583"/>
              <a:gd name="connsiteX0" fmla="*/ 0 w 1196012"/>
              <a:gd name="connsiteY0" fmla="*/ 957509 h 957509"/>
              <a:gd name="connsiteX1" fmla="*/ 536249 w 1196012"/>
              <a:gd name="connsiteY1" fmla="*/ 82277 h 957509"/>
              <a:gd name="connsiteX2" fmla="*/ 1196012 w 1196012"/>
              <a:gd name="connsiteY2" fmla="*/ 463851 h 957509"/>
              <a:gd name="connsiteX0" fmla="*/ 0 w 1196012"/>
              <a:gd name="connsiteY0" fmla="*/ 2115379 h 2115379"/>
              <a:gd name="connsiteX1" fmla="*/ 536249 w 1196012"/>
              <a:gd name="connsiteY1" fmla="*/ 247687 h 2115379"/>
              <a:gd name="connsiteX2" fmla="*/ 1196012 w 1196012"/>
              <a:gd name="connsiteY2" fmla="*/ 629261 h 2115379"/>
              <a:gd name="connsiteX0" fmla="*/ 0 w 1196012"/>
              <a:gd name="connsiteY0" fmla="*/ 2115379 h 2115379"/>
              <a:gd name="connsiteX1" fmla="*/ 536249 w 1196012"/>
              <a:gd name="connsiteY1" fmla="*/ 247687 h 2115379"/>
              <a:gd name="connsiteX2" fmla="*/ 1196012 w 1196012"/>
              <a:gd name="connsiteY2" fmla="*/ 629261 h 2115379"/>
              <a:gd name="connsiteX0" fmla="*/ 0 w 974221"/>
              <a:gd name="connsiteY0" fmla="*/ 5878457 h 5878457"/>
              <a:gd name="connsiteX1" fmla="*/ 314458 w 974221"/>
              <a:gd name="connsiteY1" fmla="*/ 785270 h 5878457"/>
              <a:gd name="connsiteX2" fmla="*/ 974221 w 974221"/>
              <a:gd name="connsiteY2" fmla="*/ 1166844 h 5878457"/>
              <a:gd name="connsiteX0" fmla="*/ 0 w 974221"/>
              <a:gd name="connsiteY0" fmla="*/ 5878457 h 5878457"/>
              <a:gd name="connsiteX1" fmla="*/ 314458 w 974221"/>
              <a:gd name="connsiteY1" fmla="*/ 785270 h 5878457"/>
              <a:gd name="connsiteX2" fmla="*/ 974221 w 974221"/>
              <a:gd name="connsiteY2" fmla="*/ 1166844 h 5878457"/>
              <a:gd name="connsiteX0" fmla="*/ 0 w 974221"/>
              <a:gd name="connsiteY0" fmla="*/ 5318612 h 6671176"/>
              <a:gd name="connsiteX1" fmla="*/ 314458 w 974221"/>
              <a:gd name="connsiteY1" fmla="*/ 225425 h 6671176"/>
              <a:gd name="connsiteX2" fmla="*/ 974221 w 974221"/>
              <a:gd name="connsiteY2" fmla="*/ 6671177 h 6671176"/>
              <a:gd name="connsiteX0" fmla="*/ 0 w 1196012"/>
              <a:gd name="connsiteY0" fmla="*/ 11942626 h 11942627"/>
              <a:gd name="connsiteX1" fmla="*/ 536249 w 1196012"/>
              <a:gd name="connsiteY1" fmla="*/ 785270 h 11942627"/>
              <a:gd name="connsiteX2" fmla="*/ 1196012 w 1196012"/>
              <a:gd name="connsiteY2" fmla="*/ 7231022 h 11942627"/>
            </a:gdLst>
            <a:ahLst/>
            <a:cxnLst>
              <a:cxn ang="0">
                <a:pos x="connsiteX0" y="connsiteY0"/>
              </a:cxn>
              <a:cxn ang="0">
                <a:pos x="connsiteX1" y="connsiteY1"/>
              </a:cxn>
              <a:cxn ang="0">
                <a:pos x="connsiteX2" y="connsiteY2"/>
              </a:cxn>
            </a:cxnLst>
            <a:rect l="l" t="t" r="r" b="b"/>
            <a:pathLst>
              <a:path w="1196012" h="11942627">
                <a:moveTo>
                  <a:pt x="0" y="11942626"/>
                </a:moveTo>
                <a:cubicBezTo>
                  <a:pt x="29041" y="11071931"/>
                  <a:pt x="336914" y="1570537"/>
                  <a:pt x="536249" y="785270"/>
                </a:cubicBezTo>
                <a:cubicBezTo>
                  <a:pt x="735584" y="3"/>
                  <a:pt x="1091326" y="7018327"/>
                  <a:pt x="1196012" y="7231022"/>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Futura Bk" pitchFamily="34" charset="0"/>
            </a:endParaRPr>
          </a:p>
        </p:txBody>
      </p:sp>
      <p:cxnSp>
        <p:nvCxnSpPr>
          <p:cNvPr id="41" name="Straight Arrow Connector 40"/>
          <p:cNvCxnSpPr/>
          <p:nvPr/>
        </p:nvCxnSpPr>
        <p:spPr bwMode="auto">
          <a:xfrm flipV="1">
            <a:off x="6553200" y="2585906"/>
            <a:ext cx="304800" cy="76200"/>
          </a:xfrm>
          <a:prstGeom prst="straightConnector1">
            <a:avLst/>
          </a:prstGeom>
          <a:noFill/>
          <a:ln w="12700" cap="flat" cmpd="sng" algn="ctr">
            <a:solidFill>
              <a:schemeClr val="tx1"/>
            </a:solidFill>
            <a:prstDash val="solid"/>
            <a:round/>
            <a:headEnd type="none" w="med" len="med"/>
            <a:tailEnd type="arrow"/>
          </a:ln>
          <a:effectLst/>
        </p:spPr>
      </p:cxnSp>
      <p:sp>
        <p:nvSpPr>
          <p:cNvPr id="42" name="TextBox 41"/>
          <p:cNvSpPr txBox="1"/>
          <p:nvPr/>
        </p:nvSpPr>
        <p:spPr>
          <a:xfrm>
            <a:off x="2514600" y="4262306"/>
            <a:ext cx="510076" cy="338554"/>
          </a:xfrm>
          <a:prstGeom prst="rect">
            <a:avLst/>
          </a:prstGeom>
          <a:noFill/>
        </p:spPr>
        <p:txBody>
          <a:bodyPr wrap="none" rtlCol="0">
            <a:spAutoFit/>
          </a:bodyPr>
          <a:lstStyle/>
          <a:p>
            <a:r>
              <a:rPr lang="en-US" dirty="0" smtClean="0"/>
              <a:t>T3P</a:t>
            </a:r>
            <a:endParaRPr lang="en-US" dirty="0"/>
          </a:p>
        </p:txBody>
      </p:sp>
      <p:sp>
        <p:nvSpPr>
          <p:cNvPr id="43" name="TextBox 42"/>
          <p:cNvSpPr txBox="1"/>
          <p:nvPr/>
        </p:nvSpPr>
        <p:spPr>
          <a:xfrm>
            <a:off x="152400" y="3805106"/>
            <a:ext cx="1143775" cy="830997"/>
          </a:xfrm>
          <a:prstGeom prst="rect">
            <a:avLst/>
          </a:prstGeom>
          <a:noFill/>
        </p:spPr>
        <p:txBody>
          <a:bodyPr wrap="none" rtlCol="0">
            <a:spAutoFit/>
          </a:bodyPr>
          <a:lstStyle/>
          <a:p>
            <a:pPr algn="ctr"/>
            <a:r>
              <a:rPr lang="en-US" dirty="0" smtClean="0">
                <a:solidFill>
                  <a:schemeClr val="accent5">
                    <a:lumMod val="75000"/>
                  </a:schemeClr>
                </a:solidFill>
              </a:rPr>
              <a:t>Station</a:t>
            </a:r>
          </a:p>
          <a:p>
            <a:pPr algn="ctr"/>
            <a:r>
              <a:rPr lang="en-US" dirty="0" smtClean="0">
                <a:solidFill>
                  <a:schemeClr val="accent5">
                    <a:lumMod val="75000"/>
                  </a:schemeClr>
                </a:solidFill>
              </a:rPr>
              <a:t>Feature</a:t>
            </a:r>
            <a:r>
              <a:rPr lang="en-US" dirty="0">
                <a:solidFill>
                  <a:schemeClr val="accent5">
                    <a:lumMod val="75000"/>
                  </a:schemeClr>
                </a:solidFill>
              </a:rPr>
              <a:t> </a:t>
            </a:r>
            <a:r>
              <a:rPr lang="en-US" dirty="0" smtClean="0">
                <a:solidFill>
                  <a:schemeClr val="accent5">
                    <a:lumMod val="75000"/>
                  </a:schemeClr>
                </a:solidFill>
              </a:rPr>
              <a:t>DB</a:t>
            </a:r>
          </a:p>
          <a:p>
            <a:pPr algn="ctr"/>
            <a:r>
              <a:rPr lang="en-US" dirty="0" smtClean="0">
                <a:solidFill>
                  <a:schemeClr val="accent5">
                    <a:lumMod val="75000"/>
                  </a:schemeClr>
                </a:solidFill>
              </a:rPr>
              <a:t>Digests</a:t>
            </a:r>
          </a:p>
        </p:txBody>
      </p:sp>
      <p:sp>
        <p:nvSpPr>
          <p:cNvPr id="45" name="TextBox 44"/>
          <p:cNvSpPr txBox="1"/>
          <p:nvPr/>
        </p:nvSpPr>
        <p:spPr>
          <a:xfrm>
            <a:off x="6400800" y="4186106"/>
            <a:ext cx="510076" cy="338554"/>
          </a:xfrm>
          <a:prstGeom prst="rect">
            <a:avLst/>
          </a:prstGeom>
          <a:noFill/>
        </p:spPr>
        <p:txBody>
          <a:bodyPr wrap="none" rtlCol="0">
            <a:spAutoFit/>
          </a:bodyPr>
          <a:lstStyle/>
          <a:p>
            <a:r>
              <a:rPr lang="en-US" dirty="0" smtClean="0"/>
              <a:t>T3P</a:t>
            </a:r>
            <a:endParaRPr lang="en-US" dirty="0"/>
          </a:p>
        </p:txBody>
      </p:sp>
      <p:sp>
        <p:nvSpPr>
          <p:cNvPr id="46" name="TextBox 45"/>
          <p:cNvSpPr txBox="1"/>
          <p:nvPr/>
        </p:nvSpPr>
        <p:spPr>
          <a:xfrm>
            <a:off x="627776" y="4787317"/>
            <a:ext cx="8153400" cy="1815882"/>
          </a:xfrm>
          <a:prstGeom prst="rect">
            <a:avLst/>
          </a:prstGeom>
          <a:noFill/>
        </p:spPr>
        <p:txBody>
          <a:bodyPr wrap="square" rtlCol="0">
            <a:spAutoFit/>
          </a:bodyPr>
          <a:lstStyle/>
          <a:p>
            <a:pPr>
              <a:buFont typeface="Arial" pitchFamily="34" charset="0"/>
              <a:buChar char="•"/>
            </a:pPr>
            <a:r>
              <a:rPr lang="en-US" i="1" u="sng" dirty="0" smtClean="0"/>
              <a:t>Virtual Service Instance Discovery and Configuration Protocol (VDCP) </a:t>
            </a:r>
            <a:r>
              <a:rPr lang="en-US" dirty="0" smtClean="0"/>
              <a:t>co-ordinates network resources for Virtual Machines (VMs)</a:t>
            </a:r>
          </a:p>
          <a:p>
            <a:pPr>
              <a:buFont typeface="Arial" pitchFamily="34" charset="0"/>
              <a:buChar char="•"/>
            </a:pPr>
            <a:r>
              <a:rPr lang="en-US" i="1" u="sng" dirty="0" smtClean="0"/>
              <a:t>Feature Databases (FD) </a:t>
            </a:r>
            <a:r>
              <a:rPr lang="en-US" dirty="0" smtClean="0"/>
              <a:t>stores and updates active VSI (up to 1000s)</a:t>
            </a:r>
          </a:p>
          <a:p>
            <a:pPr>
              <a:buFont typeface="Arial" pitchFamily="34" charset="0"/>
              <a:buChar char="•"/>
            </a:pPr>
            <a:r>
              <a:rPr lang="en-US" i="1" u="sng" dirty="0" smtClean="0"/>
              <a:t>Database Synchronization Protocol (digest, DSP) </a:t>
            </a:r>
            <a:r>
              <a:rPr lang="en-US" dirty="0" smtClean="0"/>
              <a:t>provides guaranteed database synchronization between the station and bridge </a:t>
            </a:r>
          </a:p>
          <a:p>
            <a:pPr>
              <a:buFont typeface="Arial" pitchFamily="34" charset="0"/>
              <a:buChar char="•"/>
            </a:pPr>
            <a:r>
              <a:rPr lang="en-US" i="1" u="sng" dirty="0" smtClean="0"/>
              <a:t>Trivial TLV Transport Protocol (T3P) </a:t>
            </a:r>
            <a:r>
              <a:rPr lang="en-US" dirty="0" smtClean="0"/>
              <a:t>provides reliable delivery of TLVs between the station and bridge </a:t>
            </a:r>
            <a:endParaRPr lang="en-US" dirty="0"/>
          </a:p>
        </p:txBody>
      </p:sp>
      <p:sp>
        <p:nvSpPr>
          <p:cNvPr id="48" name="Oval 93"/>
          <p:cNvSpPr>
            <a:spLocks noChangeArrowheads="1"/>
          </p:cNvSpPr>
          <p:nvPr/>
        </p:nvSpPr>
        <p:spPr bwMode="auto">
          <a:xfrm>
            <a:off x="7315200" y="2509706"/>
            <a:ext cx="304800" cy="304800"/>
          </a:xfrm>
          <a:prstGeom prst="ellipse">
            <a:avLst/>
          </a:prstGeom>
          <a:solidFill>
            <a:schemeClr val="folHlink"/>
          </a:solidFill>
          <a:ln w="1270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spcBef>
                <a:spcPct val="50000"/>
              </a:spcBef>
              <a:defRPr/>
            </a:pPr>
            <a:r>
              <a:rPr lang="en-US" sz="1800" dirty="0" smtClean="0">
                <a:solidFill>
                  <a:schemeClr val="bg1"/>
                </a:solidFill>
                <a:latin typeface="Futura Hv" pitchFamily="34" charset="0"/>
                <a:cs typeface="+mn-cs"/>
              </a:rPr>
              <a:t>3</a:t>
            </a:r>
            <a:endParaRPr lang="en-US" sz="1800" dirty="0">
              <a:solidFill>
                <a:schemeClr val="bg1"/>
              </a:solidFill>
              <a:latin typeface="Futura Hv" pitchFamily="34" charset="0"/>
              <a:cs typeface="+mn-cs"/>
            </a:endParaRPr>
          </a:p>
        </p:txBody>
      </p:sp>
      <p:sp>
        <p:nvSpPr>
          <p:cNvPr id="49" name="Rectangle 48"/>
          <p:cNvSpPr/>
          <p:nvPr/>
        </p:nvSpPr>
        <p:spPr bwMode="auto">
          <a:xfrm>
            <a:off x="7315200" y="2052506"/>
            <a:ext cx="381000" cy="22860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50" name="Rectangle 49"/>
          <p:cNvSpPr/>
          <p:nvPr/>
        </p:nvSpPr>
        <p:spPr bwMode="auto">
          <a:xfrm>
            <a:off x="7391400" y="2966906"/>
            <a:ext cx="381000" cy="22860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51" name="Can 50"/>
          <p:cNvSpPr/>
          <p:nvPr/>
        </p:nvSpPr>
        <p:spPr bwMode="auto">
          <a:xfrm>
            <a:off x="1524000" y="2128706"/>
            <a:ext cx="609600" cy="609600"/>
          </a:xfrm>
          <a:prstGeom prst="can">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sp>
        <p:nvSpPr>
          <p:cNvPr id="52" name="TextBox 51"/>
          <p:cNvSpPr txBox="1"/>
          <p:nvPr/>
        </p:nvSpPr>
        <p:spPr>
          <a:xfrm>
            <a:off x="1498296" y="3805106"/>
            <a:ext cx="1016304" cy="276999"/>
          </a:xfrm>
          <a:prstGeom prst="rect">
            <a:avLst/>
          </a:prstGeom>
          <a:noFill/>
        </p:spPr>
        <p:txBody>
          <a:bodyPr wrap="none" rtlCol="0">
            <a:spAutoFit/>
          </a:bodyPr>
          <a:lstStyle/>
          <a:p>
            <a:r>
              <a:rPr lang="en-US" sz="1200" dirty="0" smtClean="0"/>
              <a:t>DB Changes</a:t>
            </a:r>
            <a:endParaRPr lang="en-US" sz="1200" dirty="0"/>
          </a:p>
        </p:txBody>
      </p:sp>
      <p:cxnSp>
        <p:nvCxnSpPr>
          <p:cNvPr id="53" name="Straight Arrow Connector 52"/>
          <p:cNvCxnSpPr/>
          <p:nvPr/>
        </p:nvCxnSpPr>
        <p:spPr bwMode="auto">
          <a:xfrm>
            <a:off x="1981200" y="3651118"/>
            <a:ext cx="4572000" cy="1588"/>
          </a:xfrm>
          <a:prstGeom prst="straightConnector1">
            <a:avLst/>
          </a:prstGeom>
          <a:noFill/>
          <a:ln w="12700" cap="flat" cmpd="sng" algn="ctr">
            <a:solidFill>
              <a:schemeClr val="tx1"/>
            </a:solidFill>
            <a:prstDash val="dash"/>
            <a:round/>
            <a:headEnd type="arrow"/>
            <a:tailEnd type="arrow"/>
          </a:ln>
          <a:effectLst/>
        </p:spPr>
      </p:cxnSp>
      <p:sp>
        <p:nvSpPr>
          <p:cNvPr id="54" name="Can 53"/>
          <p:cNvSpPr/>
          <p:nvPr/>
        </p:nvSpPr>
        <p:spPr bwMode="auto">
          <a:xfrm>
            <a:off x="6705600" y="3271706"/>
            <a:ext cx="609600" cy="533400"/>
          </a:xfrm>
          <a:prstGeom prst="can">
            <a:avLst/>
          </a:prstGeom>
          <a:solidFill>
            <a:schemeClr val="accent5">
              <a:lumMod val="20000"/>
              <a:lumOff val="80000"/>
            </a:schemeClr>
          </a:solidFill>
          <a:ln w="12700"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sp>
        <p:nvSpPr>
          <p:cNvPr id="55" name="TextBox 54"/>
          <p:cNvSpPr txBox="1"/>
          <p:nvPr/>
        </p:nvSpPr>
        <p:spPr>
          <a:xfrm>
            <a:off x="3505200" y="3652706"/>
            <a:ext cx="2514600" cy="646331"/>
          </a:xfrm>
          <a:prstGeom prst="rect">
            <a:avLst/>
          </a:prstGeom>
          <a:noFill/>
        </p:spPr>
        <p:txBody>
          <a:bodyPr wrap="square" rtlCol="0">
            <a:spAutoFit/>
          </a:bodyPr>
          <a:lstStyle/>
          <a:p>
            <a:r>
              <a:rPr lang="en-US" sz="1200" dirty="0" smtClean="0"/>
              <a:t>Exchange digests to determine if the database contents need to be retransmitted to ensure consistency.</a:t>
            </a:r>
            <a:endParaRPr lang="en-US" sz="1200" dirty="0"/>
          </a:p>
        </p:txBody>
      </p:sp>
      <p:cxnSp>
        <p:nvCxnSpPr>
          <p:cNvPr id="56" name="Straight Arrow Connector 55"/>
          <p:cNvCxnSpPr/>
          <p:nvPr/>
        </p:nvCxnSpPr>
        <p:spPr bwMode="auto">
          <a:xfrm flipV="1">
            <a:off x="7239000" y="1900106"/>
            <a:ext cx="762000" cy="533400"/>
          </a:xfrm>
          <a:prstGeom prst="straightConnector1">
            <a:avLst/>
          </a:prstGeom>
          <a:noFill/>
          <a:ln w="12700" cap="flat" cmpd="sng" algn="ctr">
            <a:solidFill>
              <a:schemeClr val="tx1"/>
            </a:solidFill>
            <a:prstDash val="solid"/>
            <a:round/>
            <a:headEnd type="none" w="med" len="med"/>
            <a:tailEnd type="arrow"/>
          </a:ln>
          <a:effectLst/>
        </p:spPr>
      </p:cxnSp>
      <p:cxnSp>
        <p:nvCxnSpPr>
          <p:cNvPr id="57" name="Straight Arrow Connector 56"/>
          <p:cNvCxnSpPr/>
          <p:nvPr/>
        </p:nvCxnSpPr>
        <p:spPr bwMode="auto">
          <a:xfrm rot="16200000" flipH="1">
            <a:off x="6438900" y="3081206"/>
            <a:ext cx="533400" cy="304800"/>
          </a:xfrm>
          <a:prstGeom prst="straightConnector1">
            <a:avLst/>
          </a:prstGeom>
          <a:noFill/>
          <a:ln w="12700" cap="flat" cmpd="sng" algn="ctr">
            <a:solidFill>
              <a:schemeClr val="tx1"/>
            </a:solidFill>
            <a:prstDash val="solid"/>
            <a:round/>
            <a:headEnd type="none" w="med" len="med"/>
            <a:tailEnd type="arrow"/>
          </a:ln>
          <a:effectLst/>
        </p:spPr>
      </p:cxnSp>
      <p:sp>
        <p:nvSpPr>
          <p:cNvPr id="58" name="Can 57"/>
          <p:cNvSpPr/>
          <p:nvPr/>
        </p:nvSpPr>
        <p:spPr bwMode="auto">
          <a:xfrm>
            <a:off x="1524000" y="3271706"/>
            <a:ext cx="609600" cy="533400"/>
          </a:xfrm>
          <a:prstGeom prst="can">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sp>
        <p:nvSpPr>
          <p:cNvPr id="60" name="Can 59"/>
          <p:cNvSpPr/>
          <p:nvPr/>
        </p:nvSpPr>
        <p:spPr bwMode="auto">
          <a:xfrm>
            <a:off x="6705600" y="2433506"/>
            <a:ext cx="609600" cy="304800"/>
          </a:xfrm>
          <a:prstGeom prst="can">
            <a:avLst/>
          </a:prstGeom>
          <a:solidFill>
            <a:schemeClr val="accent2">
              <a:lumMod val="20000"/>
              <a:lumOff val="80000"/>
            </a:schemeClr>
          </a:solidFill>
          <a:ln w="12700"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sp>
        <p:nvSpPr>
          <p:cNvPr id="61" name="Freeform 60"/>
          <p:cNvSpPr/>
          <p:nvPr/>
        </p:nvSpPr>
        <p:spPr bwMode="auto">
          <a:xfrm>
            <a:off x="1066800" y="2738306"/>
            <a:ext cx="685800" cy="685800"/>
          </a:xfrm>
          <a:custGeom>
            <a:avLst/>
            <a:gdLst>
              <a:gd name="connsiteX0" fmla="*/ 0 w 974221"/>
              <a:gd name="connsiteY0" fmla="*/ 0 h 333286"/>
              <a:gd name="connsiteX1" fmla="*/ 94004 w 974221"/>
              <a:gd name="connsiteY1" fmla="*/ 333286 h 333286"/>
              <a:gd name="connsiteX2" fmla="*/ 974221 w 974221"/>
              <a:gd name="connsiteY2" fmla="*/ 76912 h 333286"/>
              <a:gd name="connsiteX0" fmla="*/ 0 w 974221"/>
              <a:gd name="connsiteY0" fmla="*/ 0 h 180886"/>
              <a:gd name="connsiteX1" fmla="*/ 322604 w 974221"/>
              <a:gd name="connsiteY1" fmla="*/ 180886 h 180886"/>
              <a:gd name="connsiteX2" fmla="*/ 974221 w 974221"/>
              <a:gd name="connsiteY2" fmla="*/ 76912 h 180886"/>
              <a:gd name="connsiteX0" fmla="*/ 0 w 974221"/>
              <a:gd name="connsiteY0" fmla="*/ 0 h 193705"/>
              <a:gd name="connsiteX1" fmla="*/ 322604 w 974221"/>
              <a:gd name="connsiteY1" fmla="*/ 180886 h 193705"/>
              <a:gd name="connsiteX2" fmla="*/ 974221 w 974221"/>
              <a:gd name="connsiteY2" fmla="*/ 76912 h 193705"/>
              <a:gd name="connsiteX0" fmla="*/ 0 w 974221"/>
              <a:gd name="connsiteY0" fmla="*/ 0 h 193705"/>
              <a:gd name="connsiteX1" fmla="*/ 322604 w 974221"/>
              <a:gd name="connsiteY1" fmla="*/ 180886 h 193705"/>
              <a:gd name="connsiteX2" fmla="*/ 974221 w 974221"/>
              <a:gd name="connsiteY2" fmla="*/ 76912 h 193705"/>
              <a:gd name="connsiteX0" fmla="*/ 0 w 1202821"/>
              <a:gd name="connsiteY0" fmla="*/ 0 h 193705"/>
              <a:gd name="connsiteX1" fmla="*/ 322604 w 1202821"/>
              <a:gd name="connsiteY1" fmla="*/ 180886 h 193705"/>
              <a:gd name="connsiteX2" fmla="*/ 1202821 w 1202821"/>
              <a:gd name="connsiteY2" fmla="*/ 76912 h 193705"/>
              <a:gd name="connsiteX0" fmla="*/ 0 w 1202821"/>
              <a:gd name="connsiteY0" fmla="*/ 75488 h 268955"/>
              <a:gd name="connsiteX1" fmla="*/ 322604 w 1202821"/>
              <a:gd name="connsiteY1" fmla="*/ 256374 h 268955"/>
              <a:gd name="connsiteX2" fmla="*/ 1202821 w 1202821"/>
              <a:gd name="connsiteY2" fmla="*/ 0 h 268955"/>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75488 h 75488"/>
              <a:gd name="connsiteX1" fmla="*/ 1202821 w 1202821"/>
              <a:gd name="connsiteY1" fmla="*/ 0 h 75488"/>
              <a:gd name="connsiteX0" fmla="*/ 0 w 1202821"/>
              <a:gd name="connsiteY0" fmla="*/ 341832 h 341832"/>
              <a:gd name="connsiteX1" fmla="*/ 536249 w 1202821"/>
              <a:gd name="connsiteY1" fmla="*/ 0 h 341832"/>
              <a:gd name="connsiteX2" fmla="*/ 1202821 w 1202821"/>
              <a:gd name="connsiteY2" fmla="*/ 266344 h 341832"/>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90185 h 680307"/>
              <a:gd name="connsiteX1" fmla="*/ 536249 w 1202821"/>
              <a:gd name="connsiteY1" fmla="*/ 48353 h 680307"/>
              <a:gd name="connsiteX2" fmla="*/ 1202821 w 1202821"/>
              <a:gd name="connsiteY2" fmla="*/ 680306 h 680307"/>
              <a:gd name="connsiteX0" fmla="*/ 0 w 1202821"/>
              <a:gd name="connsiteY0" fmla="*/ 113944 h 404065"/>
              <a:gd name="connsiteX1" fmla="*/ 536250 w 1202821"/>
              <a:gd name="connsiteY1" fmla="*/ 64601 h 404065"/>
              <a:gd name="connsiteX2" fmla="*/ 1202821 w 1202821"/>
              <a:gd name="connsiteY2" fmla="*/ 404065 h 404065"/>
              <a:gd name="connsiteX0" fmla="*/ 0 w 1202821"/>
              <a:gd name="connsiteY0" fmla="*/ 113944 h 404065"/>
              <a:gd name="connsiteX1" fmla="*/ 536250 w 1202821"/>
              <a:gd name="connsiteY1" fmla="*/ 64601 h 404065"/>
              <a:gd name="connsiteX2" fmla="*/ 1202821 w 1202821"/>
              <a:gd name="connsiteY2" fmla="*/ 404065 h 404065"/>
              <a:gd name="connsiteX0" fmla="*/ 0 w 1338138"/>
              <a:gd name="connsiteY0" fmla="*/ 247596 h 1437117"/>
              <a:gd name="connsiteX1" fmla="*/ 536250 w 1338138"/>
              <a:gd name="connsiteY1" fmla="*/ 198253 h 1437117"/>
              <a:gd name="connsiteX2" fmla="*/ 1338138 w 1338138"/>
              <a:gd name="connsiteY2" fmla="*/ 1437117 h 1437117"/>
              <a:gd name="connsiteX0" fmla="*/ 0 w 1338138"/>
              <a:gd name="connsiteY0" fmla="*/ 113944 h 1303465"/>
              <a:gd name="connsiteX1" fmla="*/ 836955 w 1338138"/>
              <a:gd name="connsiteY1" fmla="*/ 210845 h 1303465"/>
              <a:gd name="connsiteX2" fmla="*/ 1338138 w 1338138"/>
              <a:gd name="connsiteY2" fmla="*/ 1303465 h 1303465"/>
            </a:gdLst>
            <a:ahLst/>
            <a:cxnLst>
              <a:cxn ang="0">
                <a:pos x="connsiteX0" y="connsiteY0"/>
              </a:cxn>
              <a:cxn ang="0">
                <a:pos x="connsiteX1" y="connsiteY1"/>
              </a:cxn>
              <a:cxn ang="0">
                <a:pos x="connsiteX2" y="connsiteY2"/>
              </a:cxn>
            </a:cxnLst>
            <a:rect l="l" t="t" r="r" b="b"/>
            <a:pathLst>
              <a:path w="1338138" h="1303465">
                <a:moveTo>
                  <a:pt x="0" y="113944"/>
                </a:moveTo>
                <a:cubicBezTo>
                  <a:pt x="178750" y="0"/>
                  <a:pt x="613932" y="12592"/>
                  <a:pt x="836955" y="210845"/>
                </a:cubicBezTo>
                <a:cubicBezTo>
                  <a:pt x="1059978" y="409098"/>
                  <a:pt x="1233452" y="1090770"/>
                  <a:pt x="1338138" y="130346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Futura Bk" pitchFamily="34" charset="0"/>
            </a:endParaRPr>
          </a:p>
        </p:txBody>
      </p:sp>
      <p:sp>
        <p:nvSpPr>
          <p:cNvPr id="62" name="Freeform 61"/>
          <p:cNvSpPr/>
          <p:nvPr/>
        </p:nvSpPr>
        <p:spPr bwMode="auto">
          <a:xfrm>
            <a:off x="1828800" y="1442906"/>
            <a:ext cx="821821" cy="1904999"/>
          </a:xfrm>
          <a:custGeom>
            <a:avLst/>
            <a:gdLst>
              <a:gd name="connsiteX0" fmla="*/ 0 w 974221"/>
              <a:gd name="connsiteY0" fmla="*/ 0 h 333286"/>
              <a:gd name="connsiteX1" fmla="*/ 94004 w 974221"/>
              <a:gd name="connsiteY1" fmla="*/ 333286 h 333286"/>
              <a:gd name="connsiteX2" fmla="*/ 974221 w 974221"/>
              <a:gd name="connsiteY2" fmla="*/ 76912 h 333286"/>
              <a:gd name="connsiteX0" fmla="*/ 0 w 974221"/>
              <a:gd name="connsiteY0" fmla="*/ 0 h 180886"/>
              <a:gd name="connsiteX1" fmla="*/ 322604 w 974221"/>
              <a:gd name="connsiteY1" fmla="*/ 180886 h 180886"/>
              <a:gd name="connsiteX2" fmla="*/ 974221 w 974221"/>
              <a:gd name="connsiteY2" fmla="*/ 76912 h 180886"/>
              <a:gd name="connsiteX0" fmla="*/ 0 w 974221"/>
              <a:gd name="connsiteY0" fmla="*/ 0 h 193705"/>
              <a:gd name="connsiteX1" fmla="*/ 322604 w 974221"/>
              <a:gd name="connsiteY1" fmla="*/ 180886 h 193705"/>
              <a:gd name="connsiteX2" fmla="*/ 974221 w 974221"/>
              <a:gd name="connsiteY2" fmla="*/ 76912 h 193705"/>
              <a:gd name="connsiteX0" fmla="*/ 0 w 974221"/>
              <a:gd name="connsiteY0" fmla="*/ 0 h 193705"/>
              <a:gd name="connsiteX1" fmla="*/ 322604 w 974221"/>
              <a:gd name="connsiteY1" fmla="*/ 180886 h 193705"/>
              <a:gd name="connsiteX2" fmla="*/ 974221 w 974221"/>
              <a:gd name="connsiteY2" fmla="*/ 76912 h 193705"/>
              <a:gd name="connsiteX0" fmla="*/ 0 w 1202821"/>
              <a:gd name="connsiteY0" fmla="*/ 0 h 193705"/>
              <a:gd name="connsiteX1" fmla="*/ 322604 w 1202821"/>
              <a:gd name="connsiteY1" fmla="*/ 180886 h 193705"/>
              <a:gd name="connsiteX2" fmla="*/ 1202821 w 1202821"/>
              <a:gd name="connsiteY2" fmla="*/ 76912 h 193705"/>
              <a:gd name="connsiteX0" fmla="*/ 0 w 1202821"/>
              <a:gd name="connsiteY0" fmla="*/ 75488 h 268955"/>
              <a:gd name="connsiteX1" fmla="*/ 322604 w 1202821"/>
              <a:gd name="connsiteY1" fmla="*/ 256374 h 268955"/>
              <a:gd name="connsiteX2" fmla="*/ 1202821 w 1202821"/>
              <a:gd name="connsiteY2" fmla="*/ 0 h 268955"/>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544794"/>
              <a:gd name="connsiteX1" fmla="*/ 322604 w 1202821"/>
              <a:gd name="connsiteY1" fmla="*/ 532213 h 544794"/>
              <a:gd name="connsiteX2" fmla="*/ 1202821 w 1202821"/>
              <a:gd name="connsiteY2" fmla="*/ 275839 h 544794"/>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351327 h 351327"/>
              <a:gd name="connsiteX1" fmla="*/ 551204 w 1202821"/>
              <a:gd name="connsiteY1" fmla="*/ 75013 h 351327"/>
              <a:gd name="connsiteX2" fmla="*/ 1202821 w 1202821"/>
              <a:gd name="connsiteY2" fmla="*/ 275839 h 351327"/>
              <a:gd name="connsiteX0" fmla="*/ 0 w 1202821"/>
              <a:gd name="connsiteY0" fmla="*/ 75488 h 75488"/>
              <a:gd name="connsiteX1" fmla="*/ 1202821 w 1202821"/>
              <a:gd name="connsiteY1" fmla="*/ 0 h 75488"/>
              <a:gd name="connsiteX0" fmla="*/ 0 w 1202821"/>
              <a:gd name="connsiteY0" fmla="*/ 341832 h 341832"/>
              <a:gd name="connsiteX1" fmla="*/ 536249 w 1202821"/>
              <a:gd name="connsiteY1" fmla="*/ 0 h 341832"/>
              <a:gd name="connsiteX2" fmla="*/ 1202821 w 1202821"/>
              <a:gd name="connsiteY2" fmla="*/ 266344 h 341832"/>
              <a:gd name="connsiteX0" fmla="*/ 0 w 1202821"/>
              <a:gd name="connsiteY0" fmla="*/ 354413 h 354413"/>
              <a:gd name="connsiteX1" fmla="*/ 536249 w 1202821"/>
              <a:gd name="connsiteY1" fmla="*/ 12581 h 354413"/>
              <a:gd name="connsiteX2" fmla="*/ 1202821 w 1202821"/>
              <a:gd name="connsiteY2" fmla="*/ 278925 h 354413"/>
              <a:gd name="connsiteX0" fmla="*/ 0 w 1202821"/>
              <a:gd name="connsiteY0" fmla="*/ 354413 h 354413"/>
              <a:gd name="connsiteX1" fmla="*/ 536249 w 1202821"/>
              <a:gd name="connsiteY1" fmla="*/ 12581 h 354413"/>
              <a:gd name="connsiteX2" fmla="*/ 1202821 w 1202821"/>
              <a:gd name="connsiteY2" fmla="*/ 278925 h 354413"/>
              <a:gd name="connsiteX0" fmla="*/ 0 w 974221"/>
              <a:gd name="connsiteY0" fmla="*/ 1202583 h 1202583"/>
              <a:gd name="connsiteX1" fmla="*/ 536249 w 974221"/>
              <a:gd name="connsiteY1" fmla="*/ 860751 h 1202583"/>
              <a:gd name="connsiteX2" fmla="*/ 974221 w 974221"/>
              <a:gd name="connsiteY2" fmla="*/ 212695 h 1202583"/>
              <a:gd name="connsiteX0" fmla="*/ 0 w 974221"/>
              <a:gd name="connsiteY0" fmla="*/ 1202583 h 1202583"/>
              <a:gd name="connsiteX1" fmla="*/ 536249 w 974221"/>
              <a:gd name="connsiteY1" fmla="*/ 327351 h 1202583"/>
              <a:gd name="connsiteX2" fmla="*/ 974221 w 974221"/>
              <a:gd name="connsiteY2" fmla="*/ 212695 h 1202583"/>
              <a:gd name="connsiteX0" fmla="*/ 0 w 1196012"/>
              <a:gd name="connsiteY0" fmla="*/ 957509 h 957509"/>
              <a:gd name="connsiteX1" fmla="*/ 536249 w 1196012"/>
              <a:gd name="connsiteY1" fmla="*/ 82277 h 957509"/>
              <a:gd name="connsiteX2" fmla="*/ 1196012 w 1196012"/>
              <a:gd name="connsiteY2" fmla="*/ 463851 h 957509"/>
              <a:gd name="connsiteX0" fmla="*/ 0 w 1196012"/>
              <a:gd name="connsiteY0" fmla="*/ 2115379 h 2115379"/>
              <a:gd name="connsiteX1" fmla="*/ 536249 w 1196012"/>
              <a:gd name="connsiteY1" fmla="*/ 247687 h 2115379"/>
              <a:gd name="connsiteX2" fmla="*/ 1196012 w 1196012"/>
              <a:gd name="connsiteY2" fmla="*/ 629261 h 2115379"/>
              <a:gd name="connsiteX0" fmla="*/ 0 w 1196012"/>
              <a:gd name="connsiteY0" fmla="*/ 2115379 h 2115379"/>
              <a:gd name="connsiteX1" fmla="*/ 536249 w 1196012"/>
              <a:gd name="connsiteY1" fmla="*/ 247687 h 2115379"/>
              <a:gd name="connsiteX2" fmla="*/ 1196012 w 1196012"/>
              <a:gd name="connsiteY2" fmla="*/ 629261 h 2115379"/>
              <a:gd name="connsiteX0" fmla="*/ 0 w 974221"/>
              <a:gd name="connsiteY0" fmla="*/ 5878457 h 5878457"/>
              <a:gd name="connsiteX1" fmla="*/ 314458 w 974221"/>
              <a:gd name="connsiteY1" fmla="*/ 785270 h 5878457"/>
              <a:gd name="connsiteX2" fmla="*/ 974221 w 974221"/>
              <a:gd name="connsiteY2" fmla="*/ 1166844 h 5878457"/>
              <a:gd name="connsiteX0" fmla="*/ 0 w 974221"/>
              <a:gd name="connsiteY0" fmla="*/ 5878457 h 5878457"/>
              <a:gd name="connsiteX1" fmla="*/ 314458 w 974221"/>
              <a:gd name="connsiteY1" fmla="*/ 785270 h 5878457"/>
              <a:gd name="connsiteX2" fmla="*/ 974221 w 974221"/>
              <a:gd name="connsiteY2" fmla="*/ 1166844 h 5878457"/>
              <a:gd name="connsiteX0" fmla="*/ 0 w 974221"/>
              <a:gd name="connsiteY0" fmla="*/ 5318612 h 6671176"/>
              <a:gd name="connsiteX1" fmla="*/ 314458 w 974221"/>
              <a:gd name="connsiteY1" fmla="*/ 225425 h 6671176"/>
              <a:gd name="connsiteX2" fmla="*/ 974221 w 974221"/>
              <a:gd name="connsiteY2" fmla="*/ 6671177 h 6671176"/>
              <a:gd name="connsiteX0" fmla="*/ 0 w 1196012"/>
              <a:gd name="connsiteY0" fmla="*/ 11942626 h 11942627"/>
              <a:gd name="connsiteX1" fmla="*/ 536249 w 1196012"/>
              <a:gd name="connsiteY1" fmla="*/ 785270 h 11942627"/>
              <a:gd name="connsiteX2" fmla="*/ 1196012 w 1196012"/>
              <a:gd name="connsiteY2" fmla="*/ 7231022 h 11942627"/>
              <a:gd name="connsiteX0" fmla="*/ 0 w 1196012"/>
              <a:gd name="connsiteY0" fmla="*/ 12659177 h 12659178"/>
              <a:gd name="connsiteX1" fmla="*/ 536249 w 1196012"/>
              <a:gd name="connsiteY1" fmla="*/ 1501821 h 12659178"/>
              <a:gd name="connsiteX2" fmla="*/ 1196012 w 1196012"/>
              <a:gd name="connsiteY2" fmla="*/ 3648231 h 12659178"/>
            </a:gdLst>
            <a:ahLst/>
            <a:cxnLst>
              <a:cxn ang="0">
                <a:pos x="connsiteX0" y="connsiteY0"/>
              </a:cxn>
              <a:cxn ang="0">
                <a:pos x="connsiteX1" y="connsiteY1"/>
              </a:cxn>
              <a:cxn ang="0">
                <a:pos x="connsiteX2" y="connsiteY2"/>
              </a:cxn>
            </a:cxnLst>
            <a:rect l="l" t="t" r="r" b="b"/>
            <a:pathLst>
              <a:path w="1196012" h="12659178">
                <a:moveTo>
                  <a:pt x="0" y="12659177"/>
                </a:moveTo>
                <a:cubicBezTo>
                  <a:pt x="29041" y="11788482"/>
                  <a:pt x="336914" y="3003645"/>
                  <a:pt x="536249" y="1501821"/>
                </a:cubicBezTo>
                <a:cubicBezTo>
                  <a:pt x="735584" y="-3"/>
                  <a:pt x="1091326" y="3435536"/>
                  <a:pt x="1196012" y="3648231"/>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Futura Bk" pitchFamily="34" charset="0"/>
            </a:endParaRPr>
          </a:p>
        </p:txBody>
      </p:sp>
      <p:cxnSp>
        <p:nvCxnSpPr>
          <p:cNvPr id="63" name="Straight Arrow Connector 62"/>
          <p:cNvCxnSpPr/>
          <p:nvPr/>
        </p:nvCxnSpPr>
        <p:spPr bwMode="auto">
          <a:xfrm flipV="1">
            <a:off x="7315200" y="2890706"/>
            <a:ext cx="762000" cy="533400"/>
          </a:xfrm>
          <a:prstGeom prst="straightConnector1">
            <a:avLst/>
          </a:prstGeom>
          <a:noFill/>
          <a:ln w="12700" cap="flat" cmpd="sng" algn="ctr">
            <a:solidFill>
              <a:schemeClr val="tx1"/>
            </a:solidFill>
            <a:prstDash val="solid"/>
            <a:round/>
            <a:headEnd type="none" w="med" len="med"/>
            <a:tailEnd type="arrow"/>
          </a:ln>
          <a:effectLst/>
        </p:spPr>
      </p:cxnSp>
      <p:sp>
        <p:nvSpPr>
          <p:cNvPr id="64" name="Rectangle 63"/>
          <p:cNvSpPr/>
          <p:nvPr/>
        </p:nvSpPr>
        <p:spPr bwMode="auto">
          <a:xfrm>
            <a:off x="2590800" y="19001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Dig.</a:t>
            </a:r>
          </a:p>
        </p:txBody>
      </p:sp>
      <p:sp>
        <p:nvSpPr>
          <p:cNvPr id="65" name="Rectangle 64"/>
          <p:cNvSpPr/>
          <p:nvPr/>
        </p:nvSpPr>
        <p:spPr bwMode="auto">
          <a:xfrm>
            <a:off x="2590800" y="16715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68" name="Oval 93"/>
          <p:cNvSpPr>
            <a:spLocks noChangeArrowheads="1"/>
          </p:cNvSpPr>
          <p:nvPr/>
        </p:nvSpPr>
        <p:spPr bwMode="auto">
          <a:xfrm>
            <a:off x="4419600" y="2281106"/>
            <a:ext cx="304800" cy="304800"/>
          </a:xfrm>
          <a:prstGeom prst="ellipse">
            <a:avLst/>
          </a:prstGeom>
          <a:solidFill>
            <a:schemeClr val="folHlink"/>
          </a:solidFill>
          <a:ln w="1270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spcBef>
                <a:spcPct val="50000"/>
              </a:spcBef>
              <a:defRPr/>
            </a:pPr>
            <a:r>
              <a:rPr lang="en-US" sz="1800" dirty="0" smtClean="0">
                <a:solidFill>
                  <a:schemeClr val="bg1"/>
                </a:solidFill>
                <a:latin typeface="Futura Hv" pitchFamily="34" charset="0"/>
                <a:cs typeface="+mn-cs"/>
              </a:rPr>
              <a:t>2</a:t>
            </a:r>
            <a:endParaRPr lang="en-US" sz="1800" dirty="0">
              <a:solidFill>
                <a:schemeClr val="bg1"/>
              </a:solidFill>
              <a:latin typeface="Futura Hv" pitchFamily="34" charset="0"/>
              <a:cs typeface="+mn-cs"/>
            </a:endParaRPr>
          </a:p>
        </p:txBody>
      </p:sp>
      <p:sp>
        <p:nvSpPr>
          <p:cNvPr id="69" name="Trapezoid 68"/>
          <p:cNvSpPr/>
          <p:nvPr/>
        </p:nvSpPr>
        <p:spPr bwMode="auto">
          <a:xfrm rot="16200000">
            <a:off x="6134100" y="2700206"/>
            <a:ext cx="609600" cy="228600"/>
          </a:xfrm>
          <a:prstGeom prst="trapezoid">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sp>
        <p:nvSpPr>
          <p:cNvPr id="70" name="Rectangle 69"/>
          <p:cNvSpPr/>
          <p:nvPr/>
        </p:nvSpPr>
        <p:spPr bwMode="auto">
          <a:xfrm>
            <a:off x="5410200" y="2738306"/>
            <a:ext cx="381000" cy="228600"/>
          </a:xfrm>
          <a:prstGeom prst="rect">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T3PR</a:t>
            </a:r>
          </a:p>
        </p:txBody>
      </p:sp>
      <p:sp>
        <p:nvSpPr>
          <p:cNvPr id="71" name="TextBox 70"/>
          <p:cNvSpPr txBox="1"/>
          <p:nvPr/>
        </p:nvSpPr>
        <p:spPr>
          <a:xfrm>
            <a:off x="685800" y="757106"/>
            <a:ext cx="1732462" cy="584775"/>
          </a:xfrm>
          <a:prstGeom prst="rect">
            <a:avLst/>
          </a:prstGeom>
          <a:noFill/>
        </p:spPr>
        <p:txBody>
          <a:bodyPr wrap="none" rtlCol="0">
            <a:spAutoFit/>
          </a:bodyPr>
          <a:lstStyle/>
          <a:p>
            <a:r>
              <a:rPr lang="en-US" dirty="0" smtClean="0">
                <a:solidFill>
                  <a:schemeClr val="accent6">
                    <a:lumMod val="50000"/>
                  </a:schemeClr>
                </a:solidFill>
              </a:rPr>
              <a:t>Station</a:t>
            </a:r>
          </a:p>
          <a:p>
            <a:r>
              <a:rPr lang="en-US" dirty="0" smtClean="0">
                <a:solidFill>
                  <a:schemeClr val="accent6">
                    <a:lumMod val="50000"/>
                  </a:schemeClr>
                </a:solidFill>
              </a:rPr>
              <a:t>Feature Database</a:t>
            </a:r>
          </a:p>
        </p:txBody>
      </p:sp>
      <p:cxnSp>
        <p:nvCxnSpPr>
          <p:cNvPr id="73" name="Straight Arrow Connector 72"/>
          <p:cNvCxnSpPr>
            <a:stCxn id="71" idx="2"/>
          </p:cNvCxnSpPr>
          <p:nvPr/>
        </p:nvCxnSpPr>
        <p:spPr bwMode="auto">
          <a:xfrm rot="16200000" flipH="1">
            <a:off x="1297000" y="1596911"/>
            <a:ext cx="710624" cy="200563"/>
          </a:xfrm>
          <a:prstGeom prst="straightConnector1">
            <a:avLst/>
          </a:prstGeom>
          <a:noFill/>
          <a:ln w="12700" cap="flat" cmpd="sng" algn="ctr">
            <a:solidFill>
              <a:schemeClr val="tx1"/>
            </a:solidFill>
            <a:prstDash val="solid"/>
            <a:round/>
            <a:headEnd type="none" w="med" len="med"/>
            <a:tailEnd type="arrow"/>
          </a:ln>
          <a:effectLst/>
        </p:spPr>
      </p:cxnSp>
      <p:sp>
        <p:nvSpPr>
          <p:cNvPr id="74" name="TextBox 73"/>
          <p:cNvSpPr txBox="1"/>
          <p:nvPr/>
        </p:nvSpPr>
        <p:spPr>
          <a:xfrm>
            <a:off x="7139031" y="833306"/>
            <a:ext cx="1732462" cy="584775"/>
          </a:xfrm>
          <a:prstGeom prst="rect">
            <a:avLst/>
          </a:prstGeom>
          <a:noFill/>
        </p:spPr>
        <p:txBody>
          <a:bodyPr wrap="none" rtlCol="0">
            <a:spAutoFit/>
          </a:bodyPr>
          <a:lstStyle/>
          <a:p>
            <a:r>
              <a:rPr lang="en-US" dirty="0" smtClean="0">
                <a:solidFill>
                  <a:schemeClr val="accent6">
                    <a:lumMod val="75000"/>
                  </a:schemeClr>
                </a:solidFill>
              </a:rPr>
              <a:t>Bridge</a:t>
            </a:r>
          </a:p>
          <a:p>
            <a:r>
              <a:rPr lang="en-US" dirty="0" smtClean="0">
                <a:solidFill>
                  <a:schemeClr val="accent6">
                    <a:lumMod val="75000"/>
                  </a:schemeClr>
                </a:solidFill>
              </a:rPr>
              <a:t>Feature Database</a:t>
            </a:r>
          </a:p>
        </p:txBody>
      </p:sp>
      <p:cxnSp>
        <p:nvCxnSpPr>
          <p:cNvPr id="76" name="Straight Arrow Connector 75"/>
          <p:cNvCxnSpPr/>
          <p:nvPr/>
        </p:nvCxnSpPr>
        <p:spPr bwMode="auto">
          <a:xfrm rot="5400000">
            <a:off x="6793685" y="1676400"/>
            <a:ext cx="897622" cy="464191"/>
          </a:xfrm>
          <a:prstGeom prst="straightConnector1">
            <a:avLst/>
          </a:prstGeom>
          <a:noFill/>
          <a:ln w="12700" cap="flat" cmpd="sng" algn="ctr">
            <a:solidFill>
              <a:schemeClr val="tx1"/>
            </a:solidFill>
            <a:prstDash val="solid"/>
            <a:round/>
            <a:headEnd type="none" w="med" len="med"/>
            <a:tailEnd type="arrow"/>
          </a:ln>
          <a:effectLst/>
        </p:spPr>
      </p:cxnSp>
      <p:sp>
        <p:nvSpPr>
          <p:cNvPr id="77" name="TextBox 76"/>
          <p:cNvSpPr txBox="1"/>
          <p:nvPr/>
        </p:nvSpPr>
        <p:spPr>
          <a:xfrm>
            <a:off x="7620000" y="3881306"/>
            <a:ext cx="1143775" cy="830997"/>
          </a:xfrm>
          <a:prstGeom prst="rect">
            <a:avLst/>
          </a:prstGeom>
          <a:noFill/>
        </p:spPr>
        <p:txBody>
          <a:bodyPr wrap="none" rtlCol="0">
            <a:spAutoFit/>
          </a:bodyPr>
          <a:lstStyle/>
          <a:p>
            <a:pPr algn="ctr"/>
            <a:r>
              <a:rPr lang="en-US" dirty="0" smtClean="0">
                <a:solidFill>
                  <a:schemeClr val="accent5">
                    <a:lumMod val="75000"/>
                  </a:schemeClr>
                </a:solidFill>
              </a:rPr>
              <a:t>Bridge</a:t>
            </a:r>
          </a:p>
          <a:p>
            <a:pPr algn="ctr"/>
            <a:r>
              <a:rPr lang="en-US" dirty="0" smtClean="0">
                <a:solidFill>
                  <a:schemeClr val="accent5">
                    <a:lumMod val="75000"/>
                  </a:schemeClr>
                </a:solidFill>
              </a:rPr>
              <a:t>Feature</a:t>
            </a:r>
            <a:r>
              <a:rPr lang="en-US" dirty="0">
                <a:solidFill>
                  <a:schemeClr val="accent5">
                    <a:lumMod val="75000"/>
                  </a:schemeClr>
                </a:solidFill>
              </a:rPr>
              <a:t> </a:t>
            </a:r>
            <a:r>
              <a:rPr lang="en-US" dirty="0" smtClean="0">
                <a:solidFill>
                  <a:schemeClr val="accent5">
                    <a:lumMod val="75000"/>
                  </a:schemeClr>
                </a:solidFill>
              </a:rPr>
              <a:t>DB</a:t>
            </a:r>
          </a:p>
          <a:p>
            <a:pPr algn="ctr"/>
            <a:r>
              <a:rPr lang="en-US" dirty="0" smtClean="0">
                <a:solidFill>
                  <a:schemeClr val="accent5">
                    <a:lumMod val="75000"/>
                  </a:schemeClr>
                </a:solidFill>
              </a:rPr>
              <a:t>Digests</a:t>
            </a:r>
          </a:p>
        </p:txBody>
      </p:sp>
      <p:cxnSp>
        <p:nvCxnSpPr>
          <p:cNvPr id="79" name="Straight Arrow Connector 78"/>
          <p:cNvCxnSpPr/>
          <p:nvPr/>
        </p:nvCxnSpPr>
        <p:spPr bwMode="auto">
          <a:xfrm flipV="1">
            <a:off x="914400" y="3652706"/>
            <a:ext cx="533400" cy="152400"/>
          </a:xfrm>
          <a:prstGeom prst="straightConnector1">
            <a:avLst/>
          </a:prstGeom>
          <a:noFill/>
          <a:ln w="12700" cap="flat" cmpd="sng" algn="ctr">
            <a:solidFill>
              <a:schemeClr val="tx1"/>
            </a:solidFill>
            <a:prstDash val="solid"/>
            <a:round/>
            <a:headEnd type="none" w="med" len="med"/>
            <a:tailEnd type="arrow"/>
          </a:ln>
          <a:effectLst/>
        </p:spPr>
      </p:cxnSp>
      <p:cxnSp>
        <p:nvCxnSpPr>
          <p:cNvPr id="81" name="Straight Arrow Connector 80"/>
          <p:cNvCxnSpPr/>
          <p:nvPr/>
        </p:nvCxnSpPr>
        <p:spPr bwMode="auto">
          <a:xfrm rot="10800000">
            <a:off x="7467600" y="3652706"/>
            <a:ext cx="609600" cy="228600"/>
          </a:xfrm>
          <a:prstGeom prst="straightConnector1">
            <a:avLst/>
          </a:prstGeom>
          <a:noFill/>
          <a:ln w="12700" cap="flat" cmpd="sng" algn="ctr">
            <a:solidFill>
              <a:schemeClr val="tx1"/>
            </a:solidFill>
            <a:prstDash val="solid"/>
            <a:round/>
            <a:headEnd type="none" w="med" len="med"/>
            <a:tailEnd type="arrow"/>
          </a:ln>
          <a:effectLst/>
        </p:spPr>
      </p:cxnSp>
      <p:sp>
        <p:nvSpPr>
          <p:cNvPr id="82" name="Oval 93"/>
          <p:cNvSpPr>
            <a:spLocks noChangeArrowheads="1"/>
          </p:cNvSpPr>
          <p:nvPr/>
        </p:nvSpPr>
        <p:spPr bwMode="auto">
          <a:xfrm>
            <a:off x="1143000" y="2204906"/>
            <a:ext cx="304800" cy="304800"/>
          </a:xfrm>
          <a:prstGeom prst="ellipse">
            <a:avLst/>
          </a:prstGeom>
          <a:solidFill>
            <a:schemeClr val="folHlink"/>
          </a:solidFill>
          <a:ln w="1270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spcBef>
                <a:spcPct val="50000"/>
              </a:spcBef>
              <a:defRPr/>
            </a:pPr>
            <a:r>
              <a:rPr lang="en-US" sz="1800" dirty="0" smtClean="0">
                <a:solidFill>
                  <a:schemeClr val="bg1"/>
                </a:solidFill>
                <a:latin typeface="Futura Hv" pitchFamily="34" charset="0"/>
                <a:cs typeface="+mn-cs"/>
              </a:rPr>
              <a:t>1</a:t>
            </a:r>
            <a:endParaRPr lang="en-US" sz="1800" dirty="0">
              <a:solidFill>
                <a:schemeClr val="bg1"/>
              </a:solidFill>
              <a:latin typeface="Futura Hv" pitchFamily="34" charset="0"/>
              <a:cs typeface="+mn-cs"/>
            </a:endParaRPr>
          </a:p>
        </p:txBody>
      </p:sp>
      <p:sp>
        <p:nvSpPr>
          <p:cNvPr id="75" name="Rectangle 74"/>
          <p:cNvSpPr/>
          <p:nvPr/>
        </p:nvSpPr>
        <p:spPr bwMode="auto">
          <a:xfrm>
            <a:off x="3528968" y="2738306"/>
            <a:ext cx="381000" cy="22860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Dig.</a:t>
            </a:r>
          </a:p>
        </p:txBody>
      </p:sp>
      <p:sp>
        <p:nvSpPr>
          <p:cNvPr id="78" name="Rectangle 77"/>
          <p:cNvSpPr/>
          <p:nvPr/>
        </p:nvSpPr>
        <p:spPr bwMode="auto">
          <a:xfrm>
            <a:off x="4263704" y="2731314"/>
            <a:ext cx="381000" cy="238387"/>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
        <p:nvSpPr>
          <p:cNvPr id="80" name="Rectangle 79"/>
          <p:cNvSpPr/>
          <p:nvPr/>
        </p:nvSpPr>
        <p:spPr bwMode="auto">
          <a:xfrm>
            <a:off x="3877810" y="2731315"/>
            <a:ext cx="381000" cy="238387"/>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1200" dirty="0" smtClean="0"/>
              <a:t>TLV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14301"/>
            <a:ext cx="8245475" cy="649098"/>
          </a:xfrm>
        </p:spPr>
        <p:txBody>
          <a:bodyPr/>
          <a:lstStyle/>
          <a:p>
            <a:r>
              <a:rPr lang="en-US" dirty="0" smtClean="0"/>
              <a:t>VSI Implementation</a:t>
            </a:r>
            <a:endParaRPr lang="en-US" dirty="0"/>
          </a:p>
        </p:txBody>
      </p:sp>
      <p:sp>
        <p:nvSpPr>
          <p:cNvPr id="3" name="Content Placeholder 2"/>
          <p:cNvSpPr>
            <a:spLocks noGrp="1"/>
          </p:cNvSpPr>
          <p:nvPr>
            <p:ph idx="1"/>
          </p:nvPr>
        </p:nvSpPr>
        <p:spPr>
          <a:xfrm>
            <a:off x="433606" y="5234730"/>
            <a:ext cx="8272463" cy="1182848"/>
          </a:xfrm>
        </p:spPr>
        <p:txBody>
          <a:bodyPr/>
          <a:lstStyle/>
          <a:p>
            <a:r>
              <a:rPr lang="en-US" sz="1100" i="1" dirty="0" smtClean="0"/>
              <a:t>There is one state </a:t>
            </a:r>
            <a:r>
              <a:rPr lang="en-US" sz="1100" i="1" dirty="0" err="1" smtClean="0"/>
              <a:t>mahcine</a:t>
            </a:r>
            <a:r>
              <a:rPr lang="en-US" sz="1100" i="1" dirty="0" smtClean="0"/>
              <a:t> per VSI. The VSI D&amp;C handles all VSI state transitions. It sends and exchanges signals with the DBA.</a:t>
            </a:r>
          </a:p>
          <a:p>
            <a:r>
              <a:rPr lang="en-US" sz="1100" i="1" dirty="0" smtClean="0"/>
              <a:t>There is one VDBA per database. The VDBA handles all TLV updates, keeps running digest totals, filters duplicate TLVs, removes void TLVs, and maintains synchronization between the local and remote DBs. The DBA exchanges TLVs over T3P and exchanges signals or TLVs with the VDCM.</a:t>
            </a:r>
          </a:p>
          <a:p>
            <a:r>
              <a:rPr lang="en-US" sz="1100" i="1" dirty="0" smtClean="0"/>
              <a:t>There is one T3P per channel. It provides reliable TLV delivery for TLVs which are placed in its reserved transmit and receive queues by the DBAs operating over the network. It also delivers TLVs to the appropriate DBA.</a:t>
            </a:r>
            <a:endParaRPr lang="en-US" sz="1100" i="1"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3</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grpSp>
        <p:nvGrpSpPr>
          <p:cNvPr id="19" name="Group 18"/>
          <p:cNvGrpSpPr/>
          <p:nvPr/>
        </p:nvGrpSpPr>
        <p:grpSpPr>
          <a:xfrm>
            <a:off x="3656430" y="835115"/>
            <a:ext cx="1734357" cy="1344168"/>
            <a:chOff x="381000" y="1752600"/>
            <a:chExt cx="2667000" cy="1600200"/>
          </a:xfrm>
          <a:solidFill>
            <a:schemeClr val="accent6">
              <a:lumMod val="20000"/>
              <a:lumOff val="80000"/>
            </a:schemeClr>
          </a:solidFill>
        </p:grpSpPr>
        <p:sp>
          <p:nvSpPr>
            <p:cNvPr id="10" name="Rectangle 9"/>
            <p:cNvSpPr/>
            <p:nvPr/>
          </p:nvSpPr>
          <p:spPr bwMode="auto">
            <a:xfrm>
              <a:off x="381000" y="17526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 name="Rectangle 10"/>
            <p:cNvSpPr/>
            <p:nvPr/>
          </p:nvSpPr>
          <p:spPr bwMode="auto">
            <a:xfrm>
              <a:off x="533400" y="19050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 name="Rectangle 12"/>
            <p:cNvSpPr/>
            <p:nvPr/>
          </p:nvSpPr>
          <p:spPr bwMode="auto">
            <a:xfrm>
              <a:off x="838200" y="22098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pic>
          <p:nvPicPr>
            <p:cNvPr id="1029" name="Picture 5"/>
            <p:cNvPicPr>
              <a:picLocks noChangeAspect="1" noChangeArrowheads="1"/>
            </p:cNvPicPr>
            <p:nvPr/>
          </p:nvPicPr>
          <p:blipFill>
            <a:blip r:embed="rId2" cstate="print"/>
            <a:srcRect/>
            <a:stretch>
              <a:fillRect/>
            </a:stretch>
          </p:blipFill>
          <p:spPr bwMode="auto">
            <a:xfrm rot="18000000" flipH="1">
              <a:off x="1676399" y="1965098"/>
              <a:ext cx="50799" cy="152398"/>
            </a:xfrm>
            <a:prstGeom prst="rect">
              <a:avLst/>
            </a:prstGeom>
            <a:grpFill/>
            <a:ln w="9525">
              <a:noFill/>
              <a:miter lim="800000"/>
              <a:headEnd/>
              <a:tailEnd/>
            </a:ln>
          </p:spPr>
        </p:pic>
        <p:sp>
          <p:nvSpPr>
            <p:cNvPr id="16" name="TextBox 15"/>
            <p:cNvSpPr txBox="1"/>
            <p:nvPr/>
          </p:nvSpPr>
          <p:spPr>
            <a:xfrm>
              <a:off x="898805" y="2493250"/>
              <a:ext cx="2115621" cy="549601"/>
            </a:xfrm>
            <a:prstGeom prst="rect">
              <a:avLst/>
            </a:prstGeom>
            <a:grpFill/>
          </p:spPr>
          <p:txBody>
            <a:bodyPr wrap="square" rtlCol="0">
              <a:spAutoFit/>
            </a:bodyPr>
            <a:lstStyle/>
            <a:p>
              <a:pPr algn="ctr"/>
              <a:r>
                <a:rPr lang="en-US" sz="1200" dirty="0" smtClean="0"/>
                <a:t>VSI D&amp;C</a:t>
              </a:r>
            </a:p>
            <a:p>
              <a:pPr algn="ctr"/>
              <a:r>
                <a:rPr lang="en-US" sz="1200" dirty="0" smtClean="0"/>
                <a:t>(VDCM)</a:t>
              </a:r>
              <a:endParaRPr lang="en-US" sz="1200" dirty="0"/>
            </a:p>
          </p:txBody>
        </p:sp>
      </p:grpSp>
      <p:sp>
        <p:nvSpPr>
          <p:cNvPr id="73" name="Rectangle 72"/>
          <p:cNvSpPr/>
          <p:nvPr/>
        </p:nvSpPr>
        <p:spPr bwMode="auto">
          <a:xfrm>
            <a:off x="1671150" y="4682853"/>
            <a:ext cx="1748539" cy="381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70" name="Group 69"/>
          <p:cNvGrpSpPr/>
          <p:nvPr/>
        </p:nvGrpSpPr>
        <p:grpSpPr>
          <a:xfrm>
            <a:off x="1944639" y="4318685"/>
            <a:ext cx="284303" cy="496680"/>
            <a:chOff x="629552" y="3717493"/>
            <a:chExt cx="688437" cy="778307"/>
          </a:xfrm>
          <a:solidFill>
            <a:schemeClr val="bg1"/>
          </a:solidFill>
        </p:grpSpPr>
        <p:sp>
          <p:nvSpPr>
            <p:cNvPr id="58" name="Rectangle 57"/>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9" name="Rectangle 58"/>
            <p:cNvSpPr/>
            <p:nvPr/>
          </p:nvSpPr>
          <p:spPr bwMode="auto">
            <a:xfrm rot="613383">
              <a:off x="629552" y="3717493"/>
              <a:ext cx="688437" cy="151190"/>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61" name="Straight Connector 60"/>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sp>
        <p:nvSpPr>
          <p:cNvPr id="75" name="TextBox 74"/>
          <p:cNvSpPr txBox="1"/>
          <p:nvPr/>
        </p:nvSpPr>
        <p:spPr>
          <a:xfrm>
            <a:off x="1661020" y="4730594"/>
            <a:ext cx="1766774" cy="276999"/>
          </a:xfrm>
          <a:prstGeom prst="rect">
            <a:avLst/>
          </a:prstGeom>
          <a:noFill/>
        </p:spPr>
        <p:txBody>
          <a:bodyPr wrap="square" rtlCol="0">
            <a:spAutoFit/>
          </a:bodyPr>
          <a:lstStyle/>
          <a:p>
            <a:pPr algn="ctr"/>
            <a:r>
              <a:rPr lang="en-US" sz="1200" dirty="0" smtClean="0"/>
              <a:t>T3P</a:t>
            </a:r>
            <a:endParaRPr lang="en-US" sz="1200" dirty="0"/>
          </a:p>
        </p:txBody>
      </p:sp>
      <p:grpSp>
        <p:nvGrpSpPr>
          <p:cNvPr id="184" name="Group 183"/>
          <p:cNvGrpSpPr/>
          <p:nvPr/>
        </p:nvGrpSpPr>
        <p:grpSpPr>
          <a:xfrm>
            <a:off x="3669578" y="4342741"/>
            <a:ext cx="1766774" cy="736779"/>
            <a:chOff x="3117791" y="4367908"/>
            <a:chExt cx="1862982" cy="736779"/>
          </a:xfrm>
        </p:grpSpPr>
        <p:sp>
          <p:nvSpPr>
            <p:cNvPr id="155" name="Rectangle 154"/>
            <p:cNvSpPr/>
            <p:nvPr/>
          </p:nvSpPr>
          <p:spPr bwMode="auto">
            <a:xfrm>
              <a:off x="3128473" y="4723687"/>
              <a:ext cx="1843754" cy="381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57" name="Group 69"/>
            <p:cNvGrpSpPr/>
            <p:nvPr/>
          </p:nvGrpSpPr>
          <p:grpSpPr>
            <a:xfrm>
              <a:off x="3416854" y="4367908"/>
              <a:ext cx="299784" cy="496680"/>
              <a:chOff x="629552" y="3717493"/>
              <a:chExt cx="688437" cy="778307"/>
            </a:xfrm>
            <a:solidFill>
              <a:schemeClr val="bg1"/>
            </a:solidFill>
          </p:grpSpPr>
          <p:sp>
            <p:nvSpPr>
              <p:cNvPr id="159" name="Rectangle 158"/>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60" name="Rectangle 159"/>
              <p:cNvSpPr/>
              <p:nvPr/>
            </p:nvSpPr>
            <p:spPr bwMode="auto">
              <a:xfrm rot="613383">
                <a:off x="629552" y="3717493"/>
                <a:ext cx="688437" cy="151190"/>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61" name="Straight Connector 160"/>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63" name="Straight Connector 162"/>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sp>
          <p:nvSpPr>
            <p:cNvPr id="158" name="TextBox 157"/>
            <p:cNvSpPr txBox="1"/>
            <p:nvPr/>
          </p:nvSpPr>
          <p:spPr>
            <a:xfrm>
              <a:off x="3117791" y="4771428"/>
              <a:ext cx="1862982" cy="276999"/>
            </a:xfrm>
            <a:prstGeom prst="rect">
              <a:avLst/>
            </a:prstGeom>
            <a:noFill/>
          </p:spPr>
          <p:txBody>
            <a:bodyPr wrap="square" rtlCol="0">
              <a:spAutoFit/>
            </a:bodyPr>
            <a:lstStyle/>
            <a:p>
              <a:pPr algn="ctr"/>
              <a:r>
                <a:rPr lang="en-US" sz="1200" dirty="0" smtClean="0"/>
                <a:t>T3P</a:t>
              </a:r>
              <a:endParaRPr lang="en-US" sz="1200" dirty="0"/>
            </a:p>
          </p:txBody>
        </p:sp>
      </p:grpSp>
      <p:grpSp>
        <p:nvGrpSpPr>
          <p:cNvPr id="185" name="Group 184"/>
          <p:cNvGrpSpPr/>
          <p:nvPr/>
        </p:nvGrpSpPr>
        <p:grpSpPr>
          <a:xfrm>
            <a:off x="6643917" y="4334196"/>
            <a:ext cx="1766774" cy="736779"/>
            <a:chOff x="6254095" y="4359363"/>
            <a:chExt cx="1862982" cy="736779"/>
          </a:xfrm>
        </p:grpSpPr>
        <p:sp>
          <p:nvSpPr>
            <p:cNvPr id="165" name="Rectangle 164"/>
            <p:cNvSpPr/>
            <p:nvPr/>
          </p:nvSpPr>
          <p:spPr bwMode="auto">
            <a:xfrm>
              <a:off x="6264777" y="4715142"/>
              <a:ext cx="1843754" cy="381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67" name="Group 69"/>
            <p:cNvGrpSpPr/>
            <p:nvPr/>
          </p:nvGrpSpPr>
          <p:grpSpPr>
            <a:xfrm>
              <a:off x="6553158" y="4359363"/>
              <a:ext cx="299784" cy="496680"/>
              <a:chOff x="629552" y="3717493"/>
              <a:chExt cx="688437" cy="778307"/>
            </a:xfrm>
            <a:solidFill>
              <a:schemeClr val="bg1"/>
            </a:solidFill>
          </p:grpSpPr>
          <p:sp>
            <p:nvSpPr>
              <p:cNvPr id="169" name="Rectangle 168"/>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0" name="Rectangle 169"/>
              <p:cNvSpPr/>
              <p:nvPr/>
            </p:nvSpPr>
            <p:spPr bwMode="auto">
              <a:xfrm rot="613383">
                <a:off x="629552" y="3717493"/>
                <a:ext cx="688437" cy="151190"/>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71" name="Straight Connector 170"/>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sp>
          <p:nvSpPr>
            <p:cNvPr id="168" name="TextBox 167"/>
            <p:cNvSpPr txBox="1"/>
            <p:nvPr/>
          </p:nvSpPr>
          <p:spPr>
            <a:xfrm>
              <a:off x="6254095" y="4762883"/>
              <a:ext cx="1862982" cy="276999"/>
            </a:xfrm>
            <a:prstGeom prst="rect">
              <a:avLst/>
            </a:prstGeom>
            <a:noFill/>
          </p:spPr>
          <p:txBody>
            <a:bodyPr wrap="square" rtlCol="0">
              <a:spAutoFit/>
            </a:bodyPr>
            <a:lstStyle/>
            <a:p>
              <a:pPr algn="ctr"/>
              <a:r>
                <a:rPr lang="en-US" sz="1200" dirty="0" smtClean="0"/>
                <a:t>T3P</a:t>
              </a:r>
              <a:endParaRPr lang="en-US" sz="1200" dirty="0"/>
            </a:p>
          </p:txBody>
        </p:sp>
      </p:grpSp>
      <p:pic>
        <p:nvPicPr>
          <p:cNvPr id="177" name="Picture 5"/>
          <p:cNvPicPr>
            <a:picLocks noChangeAspect="1" noChangeArrowheads="1"/>
          </p:cNvPicPr>
          <p:nvPr/>
        </p:nvPicPr>
        <p:blipFill>
          <a:blip r:embed="rId2" cstate="print"/>
          <a:srcRect l="-22217" r="-22217"/>
          <a:stretch>
            <a:fillRect/>
          </a:stretch>
        </p:blipFill>
        <p:spPr bwMode="auto">
          <a:xfrm rot="16200000" flipH="1">
            <a:off x="5927755" y="4764746"/>
            <a:ext cx="136906" cy="247668"/>
          </a:xfrm>
          <a:prstGeom prst="rect">
            <a:avLst/>
          </a:prstGeom>
          <a:noFill/>
          <a:ln w="9525">
            <a:noFill/>
            <a:miter lim="800000"/>
            <a:headEnd/>
            <a:tailEnd/>
          </a:ln>
        </p:spPr>
      </p:pic>
      <p:sp>
        <p:nvSpPr>
          <p:cNvPr id="85" name="Rectangle 84"/>
          <p:cNvSpPr/>
          <p:nvPr/>
        </p:nvSpPr>
        <p:spPr bwMode="auto">
          <a:xfrm>
            <a:off x="1675444" y="2777854"/>
            <a:ext cx="1726401" cy="678410"/>
          </a:xfrm>
          <a:prstGeom prst="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sp>
        <p:nvSpPr>
          <p:cNvPr id="87" name="TextBox 86"/>
          <p:cNvSpPr txBox="1"/>
          <p:nvPr/>
        </p:nvSpPr>
        <p:spPr>
          <a:xfrm>
            <a:off x="1719742" y="2793136"/>
            <a:ext cx="1308683" cy="646331"/>
          </a:xfrm>
          <a:prstGeom prst="rect">
            <a:avLst/>
          </a:prstGeom>
          <a:solidFill>
            <a:schemeClr val="accent5">
              <a:lumMod val="20000"/>
              <a:lumOff val="80000"/>
            </a:schemeClr>
          </a:solidFill>
        </p:spPr>
        <p:txBody>
          <a:bodyPr wrap="square" rtlCol="0">
            <a:spAutoFit/>
          </a:bodyPr>
          <a:lstStyle/>
          <a:p>
            <a:r>
              <a:rPr lang="en-US" sz="1200" dirty="0" smtClean="0"/>
              <a:t>Other Database Update</a:t>
            </a:r>
          </a:p>
          <a:p>
            <a:r>
              <a:rPr lang="en-US" sz="1200" dirty="0" smtClean="0"/>
              <a:t>Agent (DBA)</a:t>
            </a:r>
            <a:endParaRPr lang="en-US" sz="1200" dirty="0"/>
          </a:p>
        </p:txBody>
      </p:sp>
      <p:sp>
        <p:nvSpPr>
          <p:cNvPr id="179" name="Can 178"/>
          <p:cNvSpPr/>
          <p:nvPr/>
        </p:nvSpPr>
        <p:spPr bwMode="auto">
          <a:xfrm>
            <a:off x="2964277" y="2281804"/>
            <a:ext cx="400440" cy="419449"/>
          </a:xfrm>
          <a:prstGeom prst="can">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grpSp>
        <p:nvGrpSpPr>
          <p:cNvPr id="72" name="Group 71"/>
          <p:cNvGrpSpPr/>
          <p:nvPr/>
        </p:nvGrpSpPr>
        <p:grpSpPr>
          <a:xfrm rot="10800000">
            <a:off x="2660690" y="3281675"/>
            <a:ext cx="299219" cy="460385"/>
            <a:chOff x="621638" y="3758928"/>
            <a:chExt cx="688437" cy="736872"/>
          </a:xfrm>
          <a:solidFill>
            <a:schemeClr val="bg1"/>
          </a:solidFill>
        </p:grpSpPr>
        <p:sp>
          <p:nvSpPr>
            <p:cNvPr id="74" name="Rectangle 73"/>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6" name="Rectangle 75"/>
            <p:cNvSpPr/>
            <p:nvPr/>
          </p:nvSpPr>
          <p:spPr bwMode="auto">
            <a:xfrm rot="613383">
              <a:off x="621638" y="3758928"/>
              <a:ext cx="688437" cy="109424"/>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78" name="Straight Connector 77"/>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sp>
        <p:nvSpPr>
          <p:cNvPr id="195" name="Rectangle 194"/>
          <p:cNvSpPr/>
          <p:nvPr/>
        </p:nvSpPr>
        <p:spPr bwMode="auto">
          <a:xfrm>
            <a:off x="3665711" y="2779252"/>
            <a:ext cx="1726401" cy="649480"/>
          </a:xfrm>
          <a:prstGeom prst="rect">
            <a:avLst/>
          </a:prstGeom>
          <a:solidFill>
            <a:schemeClr val="accent6">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sp>
        <p:nvSpPr>
          <p:cNvPr id="196" name="TextBox 195"/>
          <p:cNvSpPr txBox="1"/>
          <p:nvPr/>
        </p:nvSpPr>
        <p:spPr>
          <a:xfrm>
            <a:off x="3641881" y="2777755"/>
            <a:ext cx="1752239" cy="461665"/>
          </a:xfrm>
          <a:prstGeom prst="rect">
            <a:avLst/>
          </a:prstGeom>
          <a:noFill/>
        </p:spPr>
        <p:txBody>
          <a:bodyPr wrap="square" rtlCol="0">
            <a:spAutoFit/>
          </a:bodyPr>
          <a:lstStyle/>
          <a:p>
            <a:r>
              <a:rPr lang="en-US" sz="1200" dirty="0" smtClean="0"/>
              <a:t>VSI Database Update</a:t>
            </a:r>
          </a:p>
          <a:p>
            <a:r>
              <a:rPr lang="en-US" sz="1200" dirty="0" smtClean="0"/>
              <a:t>Agent (VDBA)</a:t>
            </a:r>
            <a:endParaRPr lang="en-US" sz="1200" dirty="0"/>
          </a:p>
        </p:txBody>
      </p:sp>
      <p:sp>
        <p:nvSpPr>
          <p:cNvPr id="197" name="Can 196"/>
          <p:cNvSpPr/>
          <p:nvPr/>
        </p:nvSpPr>
        <p:spPr bwMode="auto">
          <a:xfrm>
            <a:off x="4954544" y="2283202"/>
            <a:ext cx="400440" cy="419449"/>
          </a:xfrm>
          <a:prstGeom prst="can">
            <a:avLst/>
          </a:prstGeom>
          <a:solidFill>
            <a:schemeClr val="accent6">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grpSp>
        <p:nvGrpSpPr>
          <p:cNvPr id="189" name="Group 71"/>
          <p:cNvGrpSpPr/>
          <p:nvPr/>
        </p:nvGrpSpPr>
        <p:grpSpPr>
          <a:xfrm rot="10800000">
            <a:off x="4650957" y="3283073"/>
            <a:ext cx="299219" cy="460385"/>
            <a:chOff x="621638" y="3758928"/>
            <a:chExt cx="688437" cy="736872"/>
          </a:xfrm>
          <a:solidFill>
            <a:schemeClr val="bg1"/>
          </a:solidFill>
        </p:grpSpPr>
        <p:sp>
          <p:nvSpPr>
            <p:cNvPr id="190" name="Rectangle 189"/>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1" name="Rectangle 190"/>
            <p:cNvSpPr/>
            <p:nvPr/>
          </p:nvSpPr>
          <p:spPr bwMode="auto">
            <a:xfrm rot="613383">
              <a:off x="621638" y="3758928"/>
              <a:ext cx="688437" cy="109424"/>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92" name="Straight Connector 191"/>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sp>
        <p:nvSpPr>
          <p:cNvPr id="206" name="Rectangle 205"/>
          <p:cNvSpPr/>
          <p:nvPr/>
        </p:nvSpPr>
        <p:spPr bwMode="auto">
          <a:xfrm>
            <a:off x="6658405" y="2780650"/>
            <a:ext cx="1726401" cy="649480"/>
          </a:xfrm>
          <a:prstGeom prst="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sp>
        <p:nvSpPr>
          <p:cNvPr id="207" name="TextBox 206"/>
          <p:cNvSpPr txBox="1"/>
          <p:nvPr/>
        </p:nvSpPr>
        <p:spPr>
          <a:xfrm>
            <a:off x="6660610" y="2779153"/>
            <a:ext cx="1317320" cy="646331"/>
          </a:xfrm>
          <a:prstGeom prst="rect">
            <a:avLst/>
          </a:prstGeom>
          <a:noFill/>
        </p:spPr>
        <p:txBody>
          <a:bodyPr wrap="square" rtlCol="0">
            <a:spAutoFit/>
          </a:bodyPr>
          <a:lstStyle/>
          <a:p>
            <a:r>
              <a:rPr lang="en-US" sz="1200" dirty="0" smtClean="0"/>
              <a:t>Other Database Update</a:t>
            </a:r>
          </a:p>
          <a:p>
            <a:r>
              <a:rPr lang="en-US" sz="1200" dirty="0" smtClean="0"/>
              <a:t>Agent (DBA)</a:t>
            </a:r>
            <a:endParaRPr lang="en-US" sz="1200" dirty="0"/>
          </a:p>
        </p:txBody>
      </p:sp>
      <p:sp>
        <p:nvSpPr>
          <p:cNvPr id="208" name="Can 207"/>
          <p:cNvSpPr/>
          <p:nvPr/>
        </p:nvSpPr>
        <p:spPr bwMode="auto">
          <a:xfrm>
            <a:off x="7947238" y="2292989"/>
            <a:ext cx="400440" cy="419449"/>
          </a:xfrm>
          <a:prstGeom prst="can">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dirty="0" smtClean="0"/>
          </a:p>
        </p:txBody>
      </p:sp>
      <p:grpSp>
        <p:nvGrpSpPr>
          <p:cNvPr id="200" name="Group 71"/>
          <p:cNvGrpSpPr/>
          <p:nvPr/>
        </p:nvGrpSpPr>
        <p:grpSpPr>
          <a:xfrm rot="10800000">
            <a:off x="7643651" y="3284471"/>
            <a:ext cx="299219" cy="460385"/>
            <a:chOff x="621638" y="3758928"/>
            <a:chExt cx="688437" cy="736872"/>
          </a:xfrm>
          <a:solidFill>
            <a:schemeClr val="bg1"/>
          </a:solidFill>
        </p:grpSpPr>
        <p:sp>
          <p:nvSpPr>
            <p:cNvPr id="201" name="Rectangle 200"/>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02" name="Rectangle 201"/>
            <p:cNvSpPr/>
            <p:nvPr/>
          </p:nvSpPr>
          <p:spPr bwMode="auto">
            <a:xfrm rot="613383">
              <a:off x="621638" y="3758928"/>
              <a:ext cx="688437" cy="109424"/>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203" name="Straight Connector 202"/>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pic>
        <p:nvPicPr>
          <p:cNvPr id="209" name="Picture 5"/>
          <p:cNvPicPr>
            <a:picLocks noChangeAspect="1" noChangeArrowheads="1"/>
          </p:cNvPicPr>
          <p:nvPr/>
        </p:nvPicPr>
        <p:blipFill>
          <a:blip r:embed="rId2" cstate="print"/>
          <a:srcRect l="-22217" r="-22217"/>
          <a:stretch>
            <a:fillRect/>
          </a:stretch>
        </p:blipFill>
        <p:spPr bwMode="auto">
          <a:xfrm rot="16200000" flipH="1">
            <a:off x="5929082" y="2970902"/>
            <a:ext cx="136906" cy="247668"/>
          </a:xfrm>
          <a:prstGeom prst="rect">
            <a:avLst/>
          </a:prstGeom>
          <a:noFill/>
          <a:ln w="9525">
            <a:noFill/>
            <a:miter lim="800000"/>
            <a:headEnd/>
            <a:tailEnd/>
          </a:ln>
        </p:spPr>
      </p:pic>
      <p:cxnSp>
        <p:nvCxnSpPr>
          <p:cNvPr id="261" name="Straight Connector 260"/>
          <p:cNvCxnSpPr/>
          <p:nvPr/>
        </p:nvCxnSpPr>
        <p:spPr bwMode="auto">
          <a:xfrm rot="5400000">
            <a:off x="1396769" y="3821186"/>
            <a:ext cx="729839" cy="0"/>
          </a:xfrm>
          <a:prstGeom prst="line">
            <a:avLst/>
          </a:prstGeom>
          <a:noFill/>
          <a:ln w="12700" cap="flat" cmpd="sng" algn="ctr">
            <a:solidFill>
              <a:schemeClr val="tx1"/>
            </a:solidFill>
            <a:prstDash val="solid"/>
            <a:round/>
            <a:headEnd type="none" w="med" len="med"/>
            <a:tailEnd type="none" w="med" len="med"/>
          </a:ln>
          <a:effectLst/>
        </p:spPr>
      </p:cxnSp>
      <p:cxnSp>
        <p:nvCxnSpPr>
          <p:cNvPr id="263" name="Straight Connector 262"/>
          <p:cNvCxnSpPr/>
          <p:nvPr/>
        </p:nvCxnSpPr>
        <p:spPr bwMode="auto">
          <a:xfrm flipV="1">
            <a:off x="1736521" y="4160939"/>
            <a:ext cx="2277918" cy="8389"/>
          </a:xfrm>
          <a:prstGeom prst="line">
            <a:avLst/>
          </a:prstGeom>
          <a:noFill/>
          <a:ln w="12700" cap="flat" cmpd="sng" algn="ctr">
            <a:solidFill>
              <a:schemeClr val="tx1"/>
            </a:solidFill>
            <a:prstDash val="solid"/>
            <a:round/>
            <a:headEnd type="none" w="med" len="med"/>
            <a:tailEnd type="none" w="med" len="med"/>
          </a:ln>
          <a:effectLst/>
        </p:spPr>
      </p:cxnSp>
      <p:cxnSp>
        <p:nvCxnSpPr>
          <p:cNvPr id="265" name="Straight Arrow Connector 264"/>
          <p:cNvCxnSpPr/>
          <p:nvPr/>
        </p:nvCxnSpPr>
        <p:spPr bwMode="auto">
          <a:xfrm rot="16200000" flipH="1">
            <a:off x="3846227" y="4337106"/>
            <a:ext cx="352337" cy="2"/>
          </a:xfrm>
          <a:prstGeom prst="straightConnector1">
            <a:avLst/>
          </a:prstGeom>
          <a:noFill/>
          <a:ln w="12700" cap="flat" cmpd="sng" algn="ctr">
            <a:solidFill>
              <a:schemeClr val="tx1"/>
            </a:solidFill>
            <a:prstDash val="solid"/>
            <a:round/>
            <a:headEnd type="none" w="med" len="med"/>
            <a:tailEnd type="arrow"/>
          </a:ln>
          <a:effectLst/>
        </p:spPr>
      </p:cxnSp>
      <p:cxnSp>
        <p:nvCxnSpPr>
          <p:cNvPr id="269" name="Straight Arrow Connector 268"/>
          <p:cNvCxnSpPr/>
          <p:nvPr/>
        </p:nvCxnSpPr>
        <p:spPr bwMode="auto">
          <a:xfrm rot="5400000">
            <a:off x="3556453" y="3968212"/>
            <a:ext cx="1098956" cy="7955"/>
          </a:xfrm>
          <a:prstGeom prst="straightConnector1">
            <a:avLst/>
          </a:prstGeom>
          <a:noFill/>
          <a:ln w="12700" cap="flat" cmpd="sng" algn="ctr">
            <a:solidFill>
              <a:schemeClr val="tx1"/>
            </a:solidFill>
            <a:prstDash val="solid"/>
            <a:round/>
            <a:headEnd type="none" w="med" len="med"/>
            <a:tailEnd type="arrow"/>
          </a:ln>
          <a:effectLst/>
        </p:spPr>
      </p:cxnSp>
      <p:cxnSp>
        <p:nvCxnSpPr>
          <p:cNvPr id="273" name="Straight Connector 272"/>
          <p:cNvCxnSpPr/>
          <p:nvPr/>
        </p:nvCxnSpPr>
        <p:spPr bwMode="auto">
          <a:xfrm rot="5400000">
            <a:off x="6389848" y="3800429"/>
            <a:ext cx="746620" cy="7958"/>
          </a:xfrm>
          <a:prstGeom prst="line">
            <a:avLst/>
          </a:prstGeom>
          <a:noFill/>
          <a:ln w="12700" cap="flat" cmpd="sng" algn="ctr">
            <a:solidFill>
              <a:schemeClr val="tx1"/>
            </a:solidFill>
            <a:prstDash val="solid"/>
            <a:round/>
            <a:headEnd type="none" w="med" len="med"/>
            <a:tailEnd type="none" w="med" len="med"/>
          </a:ln>
          <a:effectLst/>
        </p:spPr>
      </p:cxnSp>
      <p:cxnSp>
        <p:nvCxnSpPr>
          <p:cNvPr id="275" name="Straight Connector 274"/>
          <p:cNvCxnSpPr/>
          <p:nvPr/>
        </p:nvCxnSpPr>
        <p:spPr bwMode="auto">
          <a:xfrm rot="10800000">
            <a:off x="4189469" y="4177717"/>
            <a:ext cx="2561755" cy="0"/>
          </a:xfrm>
          <a:prstGeom prst="line">
            <a:avLst/>
          </a:prstGeom>
          <a:noFill/>
          <a:ln w="12700" cap="flat" cmpd="sng" algn="ctr">
            <a:solidFill>
              <a:schemeClr val="tx1"/>
            </a:solidFill>
            <a:prstDash val="solid"/>
            <a:round/>
            <a:headEnd type="none" w="med" len="med"/>
            <a:tailEnd type="none" w="med" len="med"/>
          </a:ln>
          <a:effectLst/>
        </p:spPr>
      </p:cxnSp>
      <p:cxnSp>
        <p:nvCxnSpPr>
          <p:cNvPr id="277" name="Straight Arrow Connector 276"/>
          <p:cNvCxnSpPr/>
          <p:nvPr/>
        </p:nvCxnSpPr>
        <p:spPr bwMode="auto">
          <a:xfrm rot="5400000">
            <a:off x="4009755" y="4333134"/>
            <a:ext cx="335558" cy="7954"/>
          </a:xfrm>
          <a:prstGeom prst="straightConnector1">
            <a:avLst/>
          </a:prstGeom>
          <a:noFill/>
          <a:ln w="12700" cap="flat" cmpd="sng" algn="ctr">
            <a:solidFill>
              <a:schemeClr val="tx1"/>
            </a:solidFill>
            <a:prstDash val="solid"/>
            <a:round/>
            <a:headEnd type="none" w="med" len="med"/>
            <a:tailEnd type="arrow"/>
          </a:ln>
          <a:effectLst/>
        </p:spPr>
      </p:cxnSp>
      <p:cxnSp>
        <p:nvCxnSpPr>
          <p:cNvPr id="286" name="Straight Arrow Connector 285"/>
          <p:cNvCxnSpPr/>
          <p:nvPr/>
        </p:nvCxnSpPr>
        <p:spPr bwMode="auto">
          <a:xfrm rot="16200000" flipV="1">
            <a:off x="4227632" y="4115018"/>
            <a:ext cx="1140902" cy="7954"/>
          </a:xfrm>
          <a:prstGeom prst="straightConnector1">
            <a:avLst/>
          </a:prstGeom>
          <a:noFill/>
          <a:ln w="12700" cap="flat" cmpd="sng" algn="ctr">
            <a:solidFill>
              <a:schemeClr val="tx1"/>
            </a:solidFill>
            <a:prstDash val="solid"/>
            <a:round/>
            <a:headEnd type="none" w="med" len="med"/>
            <a:tailEnd type="arrow"/>
          </a:ln>
          <a:effectLst/>
        </p:spPr>
      </p:cxnSp>
      <p:cxnSp>
        <p:nvCxnSpPr>
          <p:cNvPr id="289" name="Straight Connector 288"/>
          <p:cNvCxnSpPr/>
          <p:nvPr/>
        </p:nvCxnSpPr>
        <p:spPr bwMode="auto">
          <a:xfrm rot="5400000" flipH="1" flipV="1">
            <a:off x="4164058" y="4299190"/>
            <a:ext cx="789250" cy="9410"/>
          </a:xfrm>
          <a:prstGeom prst="line">
            <a:avLst/>
          </a:prstGeom>
          <a:noFill/>
          <a:ln w="12700" cap="flat" cmpd="sng" algn="ctr">
            <a:solidFill>
              <a:schemeClr val="tx1"/>
            </a:solidFill>
            <a:prstDash val="solid"/>
            <a:round/>
            <a:headEnd type="none" w="med" len="med"/>
            <a:tailEnd type="none" w="med" len="med"/>
          </a:ln>
          <a:effectLst/>
        </p:spPr>
      </p:cxnSp>
      <p:cxnSp>
        <p:nvCxnSpPr>
          <p:cNvPr id="291" name="Straight Connector 290"/>
          <p:cNvCxnSpPr/>
          <p:nvPr/>
        </p:nvCxnSpPr>
        <p:spPr bwMode="auto">
          <a:xfrm rot="10800000">
            <a:off x="2797208" y="3917659"/>
            <a:ext cx="1774138" cy="2"/>
          </a:xfrm>
          <a:prstGeom prst="line">
            <a:avLst/>
          </a:prstGeom>
          <a:noFill/>
          <a:ln w="12700" cap="flat" cmpd="sng" algn="ctr">
            <a:solidFill>
              <a:schemeClr val="tx1"/>
            </a:solidFill>
            <a:prstDash val="solid"/>
            <a:round/>
            <a:headEnd type="none" w="med" len="med"/>
            <a:tailEnd type="none" w="med" len="med"/>
          </a:ln>
          <a:effectLst/>
        </p:spPr>
      </p:cxnSp>
      <p:cxnSp>
        <p:nvCxnSpPr>
          <p:cNvPr id="297" name="Straight Arrow Connector 296"/>
          <p:cNvCxnSpPr/>
          <p:nvPr/>
        </p:nvCxnSpPr>
        <p:spPr bwMode="auto">
          <a:xfrm rot="5400000" flipH="1" flipV="1">
            <a:off x="2628994" y="3733142"/>
            <a:ext cx="352338" cy="1506"/>
          </a:xfrm>
          <a:prstGeom prst="straightConnector1">
            <a:avLst/>
          </a:prstGeom>
          <a:noFill/>
          <a:ln w="12700" cap="flat" cmpd="sng" algn="ctr">
            <a:solidFill>
              <a:schemeClr val="tx1"/>
            </a:solidFill>
            <a:prstDash val="solid"/>
            <a:round/>
            <a:headEnd type="none" w="med" len="med"/>
            <a:tailEnd type="arrow"/>
          </a:ln>
          <a:effectLst/>
        </p:spPr>
      </p:cxnSp>
      <p:cxnSp>
        <p:nvCxnSpPr>
          <p:cNvPr id="300" name="Straight Connector 299"/>
          <p:cNvCxnSpPr/>
          <p:nvPr/>
        </p:nvCxnSpPr>
        <p:spPr bwMode="auto">
          <a:xfrm rot="5400000" flipH="1" flipV="1">
            <a:off x="4650645" y="4299358"/>
            <a:ext cx="780176" cy="0"/>
          </a:xfrm>
          <a:prstGeom prst="line">
            <a:avLst/>
          </a:prstGeom>
          <a:noFill/>
          <a:ln w="12700"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a:off x="5032777" y="3892492"/>
            <a:ext cx="2744740" cy="0"/>
          </a:xfrm>
          <a:prstGeom prst="line">
            <a:avLst/>
          </a:prstGeom>
          <a:noFill/>
          <a:ln w="12700" cap="flat" cmpd="sng" algn="ctr">
            <a:solidFill>
              <a:schemeClr val="tx1"/>
            </a:solidFill>
            <a:prstDash val="solid"/>
            <a:round/>
            <a:headEnd type="none" w="med" len="med"/>
            <a:tailEnd type="none" w="med" len="med"/>
          </a:ln>
          <a:effectLst/>
        </p:spPr>
      </p:cxnSp>
      <p:cxnSp>
        <p:nvCxnSpPr>
          <p:cNvPr id="304" name="Straight Arrow Connector 303"/>
          <p:cNvCxnSpPr/>
          <p:nvPr/>
        </p:nvCxnSpPr>
        <p:spPr bwMode="auto">
          <a:xfrm rot="5400000" flipH="1" flipV="1">
            <a:off x="7613933" y="3720517"/>
            <a:ext cx="327170" cy="2"/>
          </a:xfrm>
          <a:prstGeom prst="straightConnector1">
            <a:avLst/>
          </a:prstGeom>
          <a:noFill/>
          <a:ln w="12700" cap="flat" cmpd="sng" algn="ctr">
            <a:solidFill>
              <a:schemeClr val="tx1"/>
            </a:solidFill>
            <a:prstDash val="solid"/>
            <a:round/>
            <a:headEnd type="none" w="med" len="med"/>
            <a:tailEnd type="arrow"/>
          </a:ln>
          <a:effectLst/>
        </p:spPr>
      </p:cxnSp>
      <p:cxnSp>
        <p:nvCxnSpPr>
          <p:cNvPr id="310" name="Straight Arrow Connector 309"/>
          <p:cNvCxnSpPr/>
          <p:nvPr/>
        </p:nvCxnSpPr>
        <p:spPr bwMode="auto">
          <a:xfrm rot="5400000">
            <a:off x="3830630" y="2474793"/>
            <a:ext cx="604007" cy="1506"/>
          </a:xfrm>
          <a:prstGeom prst="straightConnector1">
            <a:avLst/>
          </a:prstGeom>
          <a:noFill/>
          <a:ln w="12700" cap="flat" cmpd="sng" algn="ctr">
            <a:solidFill>
              <a:schemeClr val="tx1"/>
            </a:solidFill>
            <a:prstDash val="solid"/>
            <a:round/>
            <a:headEnd type="none" w="med" len="med"/>
            <a:tailEnd type="arrow"/>
          </a:ln>
          <a:effectLst/>
        </p:spPr>
      </p:cxnSp>
      <p:cxnSp>
        <p:nvCxnSpPr>
          <p:cNvPr id="312" name="Straight Arrow Connector 311"/>
          <p:cNvCxnSpPr/>
          <p:nvPr/>
        </p:nvCxnSpPr>
        <p:spPr bwMode="auto">
          <a:xfrm rot="5400000" flipH="1" flipV="1">
            <a:off x="4051245" y="2470599"/>
            <a:ext cx="612396" cy="1506"/>
          </a:xfrm>
          <a:prstGeom prst="straightConnector1">
            <a:avLst/>
          </a:prstGeom>
          <a:noFill/>
          <a:ln w="12700" cap="flat" cmpd="sng" algn="ctr">
            <a:solidFill>
              <a:schemeClr val="tx1"/>
            </a:solidFill>
            <a:prstDash val="solid"/>
            <a:round/>
            <a:headEnd type="none" w="med" len="med"/>
            <a:tailEnd type="arrow"/>
          </a:ln>
          <a:effectLst/>
        </p:spPr>
      </p:cxnSp>
      <p:grpSp>
        <p:nvGrpSpPr>
          <p:cNvPr id="313" name="Group 312"/>
          <p:cNvGrpSpPr/>
          <p:nvPr/>
        </p:nvGrpSpPr>
        <p:grpSpPr>
          <a:xfrm>
            <a:off x="6617301" y="844903"/>
            <a:ext cx="1734357" cy="1344168"/>
            <a:chOff x="381000" y="1752600"/>
            <a:chExt cx="2667000" cy="1600200"/>
          </a:xfrm>
          <a:solidFill>
            <a:schemeClr val="accent5">
              <a:lumMod val="20000"/>
              <a:lumOff val="80000"/>
            </a:schemeClr>
          </a:solidFill>
        </p:grpSpPr>
        <p:sp>
          <p:nvSpPr>
            <p:cNvPr id="314" name="Rectangle 313"/>
            <p:cNvSpPr/>
            <p:nvPr/>
          </p:nvSpPr>
          <p:spPr bwMode="auto">
            <a:xfrm>
              <a:off x="381000" y="17526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5" name="Rectangle 314"/>
            <p:cNvSpPr/>
            <p:nvPr/>
          </p:nvSpPr>
          <p:spPr bwMode="auto">
            <a:xfrm>
              <a:off x="533400" y="19050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6" name="Rectangle 315"/>
            <p:cNvSpPr/>
            <p:nvPr/>
          </p:nvSpPr>
          <p:spPr bwMode="auto">
            <a:xfrm>
              <a:off x="838200" y="22098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pic>
          <p:nvPicPr>
            <p:cNvPr id="317" name="Picture 5"/>
            <p:cNvPicPr>
              <a:picLocks noChangeAspect="1" noChangeArrowheads="1"/>
            </p:cNvPicPr>
            <p:nvPr/>
          </p:nvPicPr>
          <p:blipFill>
            <a:blip r:embed="rId2" cstate="print"/>
            <a:srcRect/>
            <a:stretch>
              <a:fillRect/>
            </a:stretch>
          </p:blipFill>
          <p:spPr bwMode="auto">
            <a:xfrm rot="18000000" flipH="1">
              <a:off x="1676399" y="1965098"/>
              <a:ext cx="50799" cy="152398"/>
            </a:xfrm>
            <a:prstGeom prst="rect">
              <a:avLst/>
            </a:prstGeom>
            <a:grpFill/>
            <a:ln w="9525">
              <a:noFill/>
              <a:miter lim="800000"/>
              <a:headEnd/>
              <a:tailEnd/>
            </a:ln>
          </p:spPr>
        </p:pic>
        <p:sp>
          <p:nvSpPr>
            <p:cNvPr id="318" name="TextBox 317"/>
            <p:cNvSpPr txBox="1"/>
            <p:nvPr/>
          </p:nvSpPr>
          <p:spPr>
            <a:xfrm>
              <a:off x="912385" y="2493250"/>
              <a:ext cx="2038222" cy="329761"/>
            </a:xfrm>
            <a:prstGeom prst="rect">
              <a:avLst/>
            </a:prstGeom>
            <a:grpFill/>
          </p:spPr>
          <p:txBody>
            <a:bodyPr wrap="square" rtlCol="0">
              <a:spAutoFit/>
            </a:bodyPr>
            <a:lstStyle/>
            <a:p>
              <a:pPr algn="ctr"/>
              <a:r>
                <a:rPr lang="en-US" sz="1200" dirty="0" smtClean="0"/>
                <a:t>Other Feature</a:t>
              </a:r>
            </a:p>
          </p:txBody>
        </p:sp>
      </p:grpSp>
      <p:grpSp>
        <p:nvGrpSpPr>
          <p:cNvPr id="319" name="Group 318"/>
          <p:cNvGrpSpPr/>
          <p:nvPr/>
        </p:nvGrpSpPr>
        <p:grpSpPr>
          <a:xfrm>
            <a:off x="1668815" y="819736"/>
            <a:ext cx="1734357" cy="1344168"/>
            <a:chOff x="381000" y="1752600"/>
            <a:chExt cx="2667000" cy="1600200"/>
          </a:xfrm>
          <a:solidFill>
            <a:schemeClr val="accent5">
              <a:lumMod val="20000"/>
              <a:lumOff val="80000"/>
            </a:schemeClr>
          </a:solidFill>
        </p:grpSpPr>
        <p:sp>
          <p:nvSpPr>
            <p:cNvPr id="320" name="Rectangle 319"/>
            <p:cNvSpPr/>
            <p:nvPr/>
          </p:nvSpPr>
          <p:spPr bwMode="auto">
            <a:xfrm>
              <a:off x="381000" y="17526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21" name="Rectangle 320"/>
            <p:cNvSpPr/>
            <p:nvPr/>
          </p:nvSpPr>
          <p:spPr bwMode="auto">
            <a:xfrm>
              <a:off x="533400" y="19050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22" name="Rectangle 321"/>
            <p:cNvSpPr/>
            <p:nvPr/>
          </p:nvSpPr>
          <p:spPr bwMode="auto">
            <a:xfrm>
              <a:off x="838200" y="2209800"/>
              <a:ext cx="2209800" cy="11430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200" i="0" u="none" strike="noStrike" cap="none" normalizeH="0" baseline="0" dirty="0" smtClean="0">
                <a:ln w="12700">
                  <a:solidFill>
                    <a:schemeClr val="tx1"/>
                  </a:solidFill>
                </a:ln>
                <a:solidFill>
                  <a:schemeClr val="tx1"/>
                </a:solidFill>
                <a:effectLst/>
                <a:latin typeface="Courier" pitchFamily="49" charset="0"/>
              </a:endParaRPr>
            </a:p>
          </p:txBody>
        </p:sp>
        <p:pic>
          <p:nvPicPr>
            <p:cNvPr id="323" name="Picture 5"/>
            <p:cNvPicPr>
              <a:picLocks noChangeAspect="1" noChangeArrowheads="1"/>
            </p:cNvPicPr>
            <p:nvPr/>
          </p:nvPicPr>
          <p:blipFill>
            <a:blip r:embed="rId2" cstate="print"/>
            <a:srcRect/>
            <a:stretch>
              <a:fillRect/>
            </a:stretch>
          </p:blipFill>
          <p:spPr bwMode="auto">
            <a:xfrm rot="18000000" flipH="1">
              <a:off x="1676399" y="1965098"/>
              <a:ext cx="50799" cy="152398"/>
            </a:xfrm>
            <a:prstGeom prst="rect">
              <a:avLst/>
            </a:prstGeom>
            <a:grpFill/>
            <a:ln w="9525">
              <a:noFill/>
              <a:miter lim="800000"/>
              <a:headEnd/>
              <a:tailEnd/>
            </a:ln>
          </p:spPr>
        </p:pic>
        <p:sp>
          <p:nvSpPr>
            <p:cNvPr id="324" name="TextBox 323"/>
            <p:cNvSpPr txBox="1"/>
            <p:nvPr/>
          </p:nvSpPr>
          <p:spPr>
            <a:xfrm>
              <a:off x="897919" y="2493250"/>
              <a:ext cx="2012423" cy="329761"/>
            </a:xfrm>
            <a:prstGeom prst="rect">
              <a:avLst/>
            </a:prstGeom>
            <a:grpFill/>
          </p:spPr>
          <p:txBody>
            <a:bodyPr wrap="square" rtlCol="0">
              <a:spAutoFit/>
            </a:bodyPr>
            <a:lstStyle/>
            <a:p>
              <a:pPr algn="ctr"/>
              <a:r>
                <a:rPr lang="en-US" sz="1200" dirty="0" smtClean="0"/>
                <a:t>Other Feature</a:t>
              </a:r>
            </a:p>
          </p:txBody>
        </p:sp>
      </p:grpSp>
      <p:pic>
        <p:nvPicPr>
          <p:cNvPr id="325" name="Picture 5"/>
          <p:cNvPicPr>
            <a:picLocks noChangeAspect="1" noChangeArrowheads="1"/>
          </p:cNvPicPr>
          <p:nvPr/>
        </p:nvPicPr>
        <p:blipFill>
          <a:blip r:embed="rId2" cstate="print"/>
          <a:srcRect l="-22217" r="-22217"/>
          <a:stretch>
            <a:fillRect/>
          </a:stretch>
        </p:blipFill>
        <p:spPr bwMode="auto">
          <a:xfrm rot="16200000" flipH="1">
            <a:off x="5930409" y="1370004"/>
            <a:ext cx="136906" cy="247668"/>
          </a:xfrm>
          <a:prstGeom prst="rect">
            <a:avLst/>
          </a:prstGeom>
          <a:noFill/>
          <a:ln w="9525">
            <a:noFill/>
            <a:miter lim="800000"/>
            <a:headEnd/>
            <a:tailEnd/>
          </a:ln>
        </p:spPr>
      </p:pic>
      <p:cxnSp>
        <p:nvCxnSpPr>
          <p:cNvPr id="326" name="Straight Arrow Connector 325"/>
          <p:cNvCxnSpPr/>
          <p:nvPr/>
        </p:nvCxnSpPr>
        <p:spPr bwMode="auto">
          <a:xfrm rot="5400000">
            <a:off x="1824938" y="2467802"/>
            <a:ext cx="604007" cy="1506"/>
          </a:xfrm>
          <a:prstGeom prst="straightConnector1">
            <a:avLst/>
          </a:prstGeom>
          <a:noFill/>
          <a:ln w="12700" cap="flat" cmpd="sng" algn="ctr">
            <a:solidFill>
              <a:schemeClr val="tx1"/>
            </a:solidFill>
            <a:prstDash val="solid"/>
            <a:round/>
            <a:headEnd type="none" w="med" len="med"/>
            <a:tailEnd type="arrow"/>
          </a:ln>
          <a:effectLst/>
        </p:spPr>
      </p:cxnSp>
      <p:cxnSp>
        <p:nvCxnSpPr>
          <p:cNvPr id="327" name="Straight Arrow Connector 326"/>
          <p:cNvCxnSpPr/>
          <p:nvPr/>
        </p:nvCxnSpPr>
        <p:spPr bwMode="auto">
          <a:xfrm rot="5400000" flipH="1" flipV="1">
            <a:off x="2037163" y="2463608"/>
            <a:ext cx="612396" cy="1506"/>
          </a:xfrm>
          <a:prstGeom prst="straightConnector1">
            <a:avLst/>
          </a:prstGeom>
          <a:noFill/>
          <a:ln w="12700" cap="flat" cmpd="sng" algn="ctr">
            <a:solidFill>
              <a:schemeClr val="tx1"/>
            </a:solidFill>
            <a:prstDash val="solid"/>
            <a:round/>
            <a:headEnd type="none" w="med" len="med"/>
            <a:tailEnd type="arrow"/>
          </a:ln>
          <a:effectLst/>
        </p:spPr>
      </p:cxnSp>
      <p:cxnSp>
        <p:nvCxnSpPr>
          <p:cNvPr id="328" name="Straight Arrow Connector 327"/>
          <p:cNvCxnSpPr/>
          <p:nvPr/>
        </p:nvCxnSpPr>
        <p:spPr bwMode="auto">
          <a:xfrm rot="5400000">
            <a:off x="6796858" y="2484580"/>
            <a:ext cx="604007" cy="1506"/>
          </a:xfrm>
          <a:prstGeom prst="straightConnector1">
            <a:avLst/>
          </a:prstGeom>
          <a:noFill/>
          <a:ln w="12700" cap="flat" cmpd="sng" algn="ctr">
            <a:solidFill>
              <a:schemeClr val="tx1"/>
            </a:solidFill>
            <a:prstDash val="solid"/>
            <a:round/>
            <a:headEnd type="none" w="med" len="med"/>
            <a:tailEnd type="arrow"/>
          </a:ln>
          <a:effectLst/>
        </p:spPr>
      </p:cxnSp>
      <p:cxnSp>
        <p:nvCxnSpPr>
          <p:cNvPr id="329" name="Straight Arrow Connector 328"/>
          <p:cNvCxnSpPr/>
          <p:nvPr/>
        </p:nvCxnSpPr>
        <p:spPr bwMode="auto">
          <a:xfrm rot="5400000" flipH="1" flipV="1">
            <a:off x="6975528" y="2480386"/>
            <a:ext cx="612396" cy="1506"/>
          </a:xfrm>
          <a:prstGeom prst="straightConnector1">
            <a:avLst/>
          </a:prstGeom>
          <a:noFill/>
          <a:ln w="12700" cap="flat" cmpd="sng" algn="ctr">
            <a:solidFill>
              <a:schemeClr val="tx1"/>
            </a:solidFill>
            <a:prstDash val="solid"/>
            <a:round/>
            <a:headEnd type="none" w="med" len="med"/>
            <a:tailEnd type="arrow"/>
          </a:ln>
          <a:effectLst/>
        </p:spPr>
      </p:cxnSp>
      <p:sp>
        <p:nvSpPr>
          <p:cNvPr id="332" name="TextBox 331"/>
          <p:cNvSpPr txBox="1"/>
          <p:nvPr/>
        </p:nvSpPr>
        <p:spPr>
          <a:xfrm>
            <a:off x="478173" y="3800213"/>
            <a:ext cx="1125629" cy="584775"/>
          </a:xfrm>
          <a:prstGeom prst="rect">
            <a:avLst/>
          </a:prstGeom>
          <a:noFill/>
        </p:spPr>
        <p:txBody>
          <a:bodyPr wrap="none" rtlCol="0">
            <a:spAutoFit/>
          </a:bodyPr>
          <a:lstStyle/>
          <a:p>
            <a:r>
              <a:rPr lang="en-US" dirty="0" smtClean="0"/>
              <a:t>TLV</a:t>
            </a:r>
          </a:p>
          <a:p>
            <a:r>
              <a:rPr lang="en-US" dirty="0" smtClean="0"/>
              <a:t>Exchanges</a:t>
            </a:r>
            <a:endParaRPr lang="en-US" dirty="0"/>
          </a:p>
        </p:txBody>
      </p:sp>
      <p:sp>
        <p:nvSpPr>
          <p:cNvPr id="333" name="TextBox 332"/>
          <p:cNvSpPr txBox="1"/>
          <p:nvPr/>
        </p:nvSpPr>
        <p:spPr>
          <a:xfrm>
            <a:off x="513127" y="2174147"/>
            <a:ext cx="1031244" cy="584775"/>
          </a:xfrm>
          <a:prstGeom prst="rect">
            <a:avLst/>
          </a:prstGeom>
          <a:noFill/>
        </p:spPr>
        <p:txBody>
          <a:bodyPr wrap="none" rtlCol="0">
            <a:spAutoFit/>
          </a:bodyPr>
          <a:lstStyle/>
          <a:p>
            <a:r>
              <a:rPr lang="en-US" dirty="0" smtClean="0"/>
              <a:t>Database</a:t>
            </a:r>
          </a:p>
          <a:p>
            <a:r>
              <a:rPr lang="en-US" dirty="0" smtClean="0"/>
              <a:t>Signals</a:t>
            </a:r>
            <a:endParaRPr lang="en-US" dirty="0"/>
          </a:p>
        </p:txBody>
      </p:sp>
      <p:grpSp>
        <p:nvGrpSpPr>
          <p:cNvPr id="362" name="Group 361"/>
          <p:cNvGrpSpPr/>
          <p:nvPr/>
        </p:nvGrpSpPr>
        <p:grpSpPr>
          <a:xfrm>
            <a:off x="4789321" y="2172749"/>
            <a:ext cx="168573" cy="621578"/>
            <a:chOff x="4537651" y="2575421"/>
            <a:chExt cx="168573" cy="621578"/>
          </a:xfrm>
        </p:grpSpPr>
        <p:cxnSp>
          <p:nvCxnSpPr>
            <p:cNvPr id="343" name="Straight Arrow Connector 342"/>
            <p:cNvCxnSpPr/>
            <p:nvPr/>
          </p:nvCxnSpPr>
          <p:spPr bwMode="auto">
            <a:xfrm rot="16200000" flipV="1">
              <a:off x="4433583" y="2688670"/>
              <a:ext cx="226502" cy="4"/>
            </a:xfrm>
            <a:prstGeom prst="straightConnector1">
              <a:avLst/>
            </a:prstGeom>
            <a:noFill/>
            <a:ln w="12700" cap="flat" cmpd="sng" algn="ctr">
              <a:solidFill>
                <a:schemeClr val="tx1"/>
              </a:solidFill>
              <a:prstDash val="solid"/>
              <a:round/>
              <a:headEnd type="none" w="med" len="med"/>
              <a:tailEnd type="arrow"/>
            </a:ln>
            <a:effectLst/>
          </p:spPr>
        </p:cxnSp>
        <p:cxnSp>
          <p:nvCxnSpPr>
            <p:cNvPr id="347" name="Straight Arrow Connector 346"/>
            <p:cNvCxnSpPr/>
            <p:nvPr/>
          </p:nvCxnSpPr>
          <p:spPr bwMode="auto">
            <a:xfrm rot="5400000">
              <a:off x="4425193" y="3082954"/>
              <a:ext cx="226503" cy="1588"/>
            </a:xfrm>
            <a:prstGeom prst="straightConnector1">
              <a:avLst/>
            </a:prstGeom>
            <a:noFill/>
            <a:ln w="12700" cap="flat" cmpd="sng" algn="ctr">
              <a:solidFill>
                <a:schemeClr val="tx1"/>
              </a:solidFill>
              <a:prstDash val="solid"/>
              <a:round/>
              <a:headEnd type="none" w="med" len="med"/>
              <a:tailEnd type="arrow"/>
            </a:ln>
            <a:effectLst/>
          </p:spPr>
        </p:cxnSp>
        <p:cxnSp>
          <p:nvCxnSpPr>
            <p:cNvPr id="357" name="Straight Arrow Connector 356"/>
            <p:cNvCxnSpPr/>
            <p:nvPr/>
          </p:nvCxnSpPr>
          <p:spPr bwMode="auto">
            <a:xfrm>
              <a:off x="4538444" y="2986481"/>
              <a:ext cx="151002" cy="1588"/>
            </a:xfrm>
            <a:prstGeom prst="straightConnector1">
              <a:avLst/>
            </a:prstGeom>
            <a:noFill/>
            <a:ln w="12700" cap="flat" cmpd="sng" algn="ctr">
              <a:solidFill>
                <a:schemeClr val="tx1"/>
              </a:solidFill>
              <a:prstDash val="solid"/>
              <a:round/>
              <a:headEnd type="none" w="med" len="med"/>
              <a:tailEnd type="arrow"/>
            </a:ln>
            <a:effectLst/>
          </p:spPr>
        </p:cxnSp>
        <p:cxnSp>
          <p:nvCxnSpPr>
            <p:cNvPr id="361" name="Straight Arrow Connector 360"/>
            <p:cNvCxnSpPr/>
            <p:nvPr/>
          </p:nvCxnSpPr>
          <p:spPr bwMode="auto">
            <a:xfrm>
              <a:off x="4546833" y="2785145"/>
              <a:ext cx="159391" cy="1588"/>
            </a:xfrm>
            <a:prstGeom prst="straightConnector1">
              <a:avLst/>
            </a:prstGeom>
            <a:noFill/>
            <a:ln w="12700" cap="flat" cmpd="sng" algn="ctr">
              <a:solidFill>
                <a:schemeClr val="tx1"/>
              </a:solidFill>
              <a:prstDash val="solid"/>
              <a:round/>
              <a:headEnd type="none" w="med" len="med"/>
              <a:tailEnd type="arrow"/>
            </a:ln>
            <a:effectLst/>
          </p:spPr>
        </p:cxnSp>
      </p:grpSp>
      <p:grpSp>
        <p:nvGrpSpPr>
          <p:cNvPr id="363" name="Group 362"/>
          <p:cNvGrpSpPr/>
          <p:nvPr/>
        </p:nvGrpSpPr>
        <p:grpSpPr>
          <a:xfrm>
            <a:off x="2794139" y="2165758"/>
            <a:ext cx="168573" cy="621578"/>
            <a:chOff x="4537651" y="2575421"/>
            <a:chExt cx="168573" cy="621578"/>
          </a:xfrm>
        </p:grpSpPr>
        <p:cxnSp>
          <p:nvCxnSpPr>
            <p:cNvPr id="364" name="Straight Arrow Connector 363"/>
            <p:cNvCxnSpPr/>
            <p:nvPr/>
          </p:nvCxnSpPr>
          <p:spPr bwMode="auto">
            <a:xfrm rot="16200000" flipV="1">
              <a:off x="4433583" y="2688670"/>
              <a:ext cx="226502" cy="4"/>
            </a:xfrm>
            <a:prstGeom prst="straightConnector1">
              <a:avLst/>
            </a:prstGeom>
            <a:noFill/>
            <a:ln w="12700" cap="flat" cmpd="sng" algn="ctr">
              <a:solidFill>
                <a:schemeClr val="tx1"/>
              </a:solidFill>
              <a:prstDash val="solid"/>
              <a:round/>
              <a:headEnd type="none" w="med" len="med"/>
              <a:tailEnd type="arrow"/>
            </a:ln>
            <a:effectLst/>
          </p:spPr>
        </p:cxnSp>
        <p:cxnSp>
          <p:nvCxnSpPr>
            <p:cNvPr id="365" name="Straight Arrow Connector 364"/>
            <p:cNvCxnSpPr/>
            <p:nvPr/>
          </p:nvCxnSpPr>
          <p:spPr bwMode="auto">
            <a:xfrm rot="5400000">
              <a:off x="4425193" y="3082954"/>
              <a:ext cx="226503" cy="1588"/>
            </a:xfrm>
            <a:prstGeom prst="straightConnector1">
              <a:avLst/>
            </a:prstGeom>
            <a:noFill/>
            <a:ln w="12700" cap="flat" cmpd="sng" algn="ctr">
              <a:solidFill>
                <a:schemeClr val="tx1"/>
              </a:solidFill>
              <a:prstDash val="solid"/>
              <a:round/>
              <a:headEnd type="none" w="med" len="med"/>
              <a:tailEnd type="arrow"/>
            </a:ln>
            <a:effectLst/>
          </p:spPr>
        </p:cxnSp>
        <p:cxnSp>
          <p:nvCxnSpPr>
            <p:cNvPr id="366" name="Straight Arrow Connector 365"/>
            <p:cNvCxnSpPr/>
            <p:nvPr/>
          </p:nvCxnSpPr>
          <p:spPr bwMode="auto">
            <a:xfrm>
              <a:off x="4538444" y="2986481"/>
              <a:ext cx="151002" cy="1588"/>
            </a:xfrm>
            <a:prstGeom prst="straightConnector1">
              <a:avLst/>
            </a:prstGeom>
            <a:noFill/>
            <a:ln w="12700" cap="flat" cmpd="sng" algn="ctr">
              <a:solidFill>
                <a:schemeClr val="tx1"/>
              </a:solidFill>
              <a:prstDash val="solid"/>
              <a:round/>
              <a:headEnd type="none" w="med" len="med"/>
              <a:tailEnd type="arrow"/>
            </a:ln>
            <a:effectLst/>
          </p:spPr>
        </p:cxnSp>
        <p:cxnSp>
          <p:nvCxnSpPr>
            <p:cNvPr id="367" name="Straight Arrow Connector 366"/>
            <p:cNvCxnSpPr/>
            <p:nvPr/>
          </p:nvCxnSpPr>
          <p:spPr bwMode="auto">
            <a:xfrm>
              <a:off x="4546833" y="2785145"/>
              <a:ext cx="159391" cy="1588"/>
            </a:xfrm>
            <a:prstGeom prst="straightConnector1">
              <a:avLst/>
            </a:prstGeom>
            <a:noFill/>
            <a:ln w="12700" cap="flat" cmpd="sng" algn="ctr">
              <a:solidFill>
                <a:schemeClr val="tx1"/>
              </a:solidFill>
              <a:prstDash val="solid"/>
              <a:round/>
              <a:headEnd type="none" w="med" len="med"/>
              <a:tailEnd type="arrow"/>
            </a:ln>
            <a:effectLst/>
          </p:spPr>
        </p:cxnSp>
      </p:grpSp>
      <p:grpSp>
        <p:nvGrpSpPr>
          <p:cNvPr id="368" name="Group 367"/>
          <p:cNvGrpSpPr/>
          <p:nvPr/>
        </p:nvGrpSpPr>
        <p:grpSpPr>
          <a:xfrm>
            <a:off x="7785589" y="2174147"/>
            <a:ext cx="168573" cy="621578"/>
            <a:chOff x="4537651" y="2575421"/>
            <a:chExt cx="168573" cy="621578"/>
          </a:xfrm>
        </p:grpSpPr>
        <p:cxnSp>
          <p:nvCxnSpPr>
            <p:cNvPr id="369" name="Straight Arrow Connector 368"/>
            <p:cNvCxnSpPr/>
            <p:nvPr/>
          </p:nvCxnSpPr>
          <p:spPr bwMode="auto">
            <a:xfrm rot="16200000" flipV="1">
              <a:off x="4433583" y="2688670"/>
              <a:ext cx="226502" cy="4"/>
            </a:xfrm>
            <a:prstGeom prst="straightConnector1">
              <a:avLst/>
            </a:prstGeom>
            <a:noFill/>
            <a:ln w="12700" cap="flat" cmpd="sng" algn="ctr">
              <a:solidFill>
                <a:schemeClr val="tx1"/>
              </a:solidFill>
              <a:prstDash val="solid"/>
              <a:round/>
              <a:headEnd type="none" w="med" len="med"/>
              <a:tailEnd type="arrow"/>
            </a:ln>
            <a:effectLst/>
          </p:spPr>
        </p:cxnSp>
        <p:cxnSp>
          <p:nvCxnSpPr>
            <p:cNvPr id="370" name="Straight Arrow Connector 369"/>
            <p:cNvCxnSpPr/>
            <p:nvPr/>
          </p:nvCxnSpPr>
          <p:spPr bwMode="auto">
            <a:xfrm rot="5400000">
              <a:off x="4425193" y="3082954"/>
              <a:ext cx="226503" cy="1588"/>
            </a:xfrm>
            <a:prstGeom prst="straightConnector1">
              <a:avLst/>
            </a:prstGeom>
            <a:noFill/>
            <a:ln w="12700" cap="flat" cmpd="sng" algn="ctr">
              <a:solidFill>
                <a:schemeClr val="tx1"/>
              </a:solidFill>
              <a:prstDash val="solid"/>
              <a:round/>
              <a:headEnd type="none" w="med" len="med"/>
              <a:tailEnd type="arrow"/>
            </a:ln>
            <a:effectLst/>
          </p:spPr>
        </p:cxnSp>
        <p:cxnSp>
          <p:nvCxnSpPr>
            <p:cNvPr id="371" name="Straight Arrow Connector 370"/>
            <p:cNvCxnSpPr/>
            <p:nvPr/>
          </p:nvCxnSpPr>
          <p:spPr bwMode="auto">
            <a:xfrm>
              <a:off x="4538444" y="2986481"/>
              <a:ext cx="151002" cy="1588"/>
            </a:xfrm>
            <a:prstGeom prst="straightConnector1">
              <a:avLst/>
            </a:prstGeom>
            <a:noFill/>
            <a:ln w="12700" cap="flat" cmpd="sng" algn="ctr">
              <a:solidFill>
                <a:schemeClr val="tx1"/>
              </a:solidFill>
              <a:prstDash val="solid"/>
              <a:round/>
              <a:headEnd type="none" w="med" len="med"/>
              <a:tailEnd type="arrow"/>
            </a:ln>
            <a:effectLst/>
          </p:spPr>
        </p:cxnSp>
        <p:cxnSp>
          <p:nvCxnSpPr>
            <p:cNvPr id="372" name="Straight Arrow Connector 371"/>
            <p:cNvCxnSpPr/>
            <p:nvPr/>
          </p:nvCxnSpPr>
          <p:spPr bwMode="auto">
            <a:xfrm>
              <a:off x="4546833" y="2785145"/>
              <a:ext cx="159391" cy="1588"/>
            </a:xfrm>
            <a:prstGeom prst="straightConnector1">
              <a:avLst/>
            </a:prstGeom>
            <a:noFill/>
            <a:ln w="12700" cap="flat" cmpd="sng" algn="ctr">
              <a:solidFill>
                <a:schemeClr val="tx1"/>
              </a:solidFill>
              <a:prstDash val="solid"/>
              <a:round/>
              <a:headEnd type="none" w="med" len="med"/>
              <a:tailEnd type="arrow"/>
            </a:ln>
            <a:effectLst/>
          </p:spPr>
        </p:cxnSp>
      </p:grpSp>
      <p:grpSp>
        <p:nvGrpSpPr>
          <p:cNvPr id="120" name="Group 119"/>
          <p:cNvGrpSpPr/>
          <p:nvPr/>
        </p:nvGrpSpPr>
        <p:grpSpPr>
          <a:xfrm>
            <a:off x="3690947" y="4345250"/>
            <a:ext cx="284303" cy="496680"/>
            <a:chOff x="629552" y="3717493"/>
            <a:chExt cx="688437" cy="778307"/>
          </a:xfrm>
          <a:solidFill>
            <a:schemeClr val="bg1"/>
          </a:solidFill>
        </p:grpSpPr>
        <p:sp>
          <p:nvSpPr>
            <p:cNvPr id="121" name="Rectangle 120"/>
            <p:cNvSpPr/>
            <p:nvPr/>
          </p:nvSpPr>
          <p:spPr bwMode="auto">
            <a:xfrm>
              <a:off x="685800" y="3810000"/>
              <a:ext cx="609600" cy="685800"/>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2" name="Rectangle 121"/>
            <p:cNvSpPr/>
            <p:nvPr/>
          </p:nvSpPr>
          <p:spPr bwMode="auto">
            <a:xfrm rot="613383">
              <a:off x="629552" y="3717493"/>
              <a:ext cx="688437" cy="151190"/>
            </a:xfrm>
            <a:prstGeom prst="rect">
              <a:avLst/>
            </a:prstGeom>
            <a:grpFill/>
            <a:ln w="127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23" name="Straight Connector 122"/>
            <p:cNvCxnSpPr/>
            <p:nvPr/>
          </p:nvCxnSpPr>
          <p:spPr bwMode="auto">
            <a:xfrm rot="10800000">
              <a:off x="685800" y="43434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flipH="1">
              <a:off x="685800" y="4191000"/>
              <a:ext cx="609600" cy="0"/>
            </a:xfrm>
            <a:prstGeom prst="line">
              <a:avLst/>
            </a:prstGeom>
            <a:grpFill/>
            <a:ln w="12700"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rot="10800000">
              <a:off x="685800" y="4038600"/>
              <a:ext cx="609600" cy="0"/>
            </a:xfrm>
            <a:prstGeom prst="line">
              <a:avLst/>
            </a:prstGeom>
            <a:grpFill/>
            <a:ln w="12700" cap="flat" cmpd="sng" algn="ctr">
              <a:solidFill>
                <a:schemeClr val="tx1"/>
              </a:solidFill>
              <a:prstDash val="solid"/>
              <a:round/>
              <a:headEnd type="none" w="med" len="med"/>
              <a:tailEnd type="none" w="med" len="med"/>
            </a:ln>
            <a:effectLst/>
          </p:spPr>
        </p:cxnSp>
      </p:grpSp>
      <p:cxnSp>
        <p:nvCxnSpPr>
          <p:cNvPr id="127" name="Straight Arrow Connector 126"/>
          <p:cNvCxnSpPr/>
          <p:nvPr/>
        </p:nvCxnSpPr>
        <p:spPr bwMode="auto">
          <a:xfrm rot="5400000">
            <a:off x="3284292" y="3988966"/>
            <a:ext cx="1107348" cy="8393"/>
          </a:xfrm>
          <a:prstGeom prst="straightConnector1">
            <a:avLst/>
          </a:prstGeom>
          <a:noFill/>
          <a:ln w="12700" cap="flat" cmpd="sng" algn="ctr">
            <a:solidFill>
              <a:schemeClr val="tx1"/>
            </a:solidFill>
            <a:prstDash val="solid"/>
            <a:round/>
            <a:headEnd type="none" w="med" len="med"/>
            <a:tailEnd type="arrow"/>
          </a:ln>
          <a:effec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14" y="131078"/>
            <a:ext cx="8245475" cy="808489"/>
          </a:xfrm>
        </p:spPr>
        <p:txBody>
          <a:bodyPr/>
          <a:lstStyle/>
          <a:p>
            <a:r>
              <a:rPr lang="en-US" dirty="0" smtClean="0"/>
              <a:t>EVB Stack Architecture</a:t>
            </a:r>
            <a:endParaRPr lang="en-US" dirty="0"/>
          </a:p>
        </p:txBody>
      </p:sp>
      <p:sp>
        <p:nvSpPr>
          <p:cNvPr id="3" name="Content Placeholder 2"/>
          <p:cNvSpPr>
            <a:spLocks noGrp="1"/>
          </p:cNvSpPr>
          <p:nvPr>
            <p:ph idx="1"/>
          </p:nvPr>
        </p:nvSpPr>
        <p:spPr>
          <a:xfrm>
            <a:off x="400050" y="5503178"/>
            <a:ext cx="8272463" cy="998290"/>
          </a:xfrm>
        </p:spPr>
        <p:txBody>
          <a:bodyPr/>
          <a:lstStyle/>
          <a:p>
            <a:r>
              <a:rPr lang="en-US" sz="1200" dirty="0" smtClean="0"/>
              <a:t>T3P may be connected direct a LAN through a MAC, to a Channel, or to a VEB/VEPA internal bridge port</a:t>
            </a:r>
          </a:p>
          <a:p>
            <a:r>
              <a:rPr lang="en-US" sz="1200" dirty="0" smtClean="0"/>
              <a:t>If MC is present then two levels of LLDP databases exist, one at the LAN and one at the Channel</a:t>
            </a:r>
          </a:p>
          <a:p>
            <a:r>
              <a:rPr lang="en-US" sz="1200" dirty="0" smtClean="0"/>
              <a:t>All TLVs pass from T3P to DBA which control all updates to the TLV DB</a:t>
            </a:r>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4</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
        <p:nvSpPr>
          <p:cNvPr id="10" name="Can 9"/>
          <p:cNvSpPr/>
          <p:nvPr/>
        </p:nvSpPr>
        <p:spPr bwMode="auto">
          <a:xfrm>
            <a:off x="6733564" y="1677798"/>
            <a:ext cx="1261145" cy="1026952"/>
          </a:xfrm>
          <a:prstGeom prst="can">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dirty="0" smtClean="0"/>
              <a:t>ULP DBs</a:t>
            </a:r>
          </a:p>
        </p:txBody>
      </p:sp>
      <p:cxnSp>
        <p:nvCxnSpPr>
          <p:cNvPr id="15" name="Straight Arrow Connector 14"/>
          <p:cNvCxnSpPr>
            <a:stCxn id="12" idx="3"/>
          </p:cNvCxnSpPr>
          <p:nvPr/>
        </p:nvCxnSpPr>
        <p:spPr bwMode="auto">
          <a:xfrm flipV="1">
            <a:off x="5445086" y="2382473"/>
            <a:ext cx="1291274" cy="109176"/>
          </a:xfrm>
          <a:prstGeom prst="straightConnector1">
            <a:avLst/>
          </a:prstGeom>
          <a:noFill/>
          <a:ln w="12700" cap="flat" cmpd="sng" algn="ctr">
            <a:solidFill>
              <a:schemeClr val="tx1"/>
            </a:solidFill>
            <a:prstDash val="solid"/>
            <a:round/>
            <a:headEnd type="arrow"/>
            <a:tailEnd type="arrow"/>
          </a:ln>
          <a:effectLst/>
        </p:spPr>
      </p:cxnSp>
      <p:grpSp>
        <p:nvGrpSpPr>
          <p:cNvPr id="23" name="Group 22"/>
          <p:cNvGrpSpPr/>
          <p:nvPr/>
        </p:nvGrpSpPr>
        <p:grpSpPr>
          <a:xfrm>
            <a:off x="2743202" y="4688657"/>
            <a:ext cx="2709644" cy="230832"/>
            <a:chOff x="1149292" y="1475916"/>
            <a:chExt cx="2709644" cy="426537"/>
          </a:xfrm>
        </p:grpSpPr>
        <p:sp>
          <p:nvSpPr>
            <p:cNvPr id="7" name="Rectangle 6"/>
            <p:cNvSpPr/>
            <p:nvPr/>
          </p:nvSpPr>
          <p:spPr bwMode="auto">
            <a:xfrm>
              <a:off x="1149292" y="1508377"/>
              <a:ext cx="2709644" cy="38753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 name="TextBox 10"/>
            <p:cNvSpPr txBox="1"/>
            <p:nvPr/>
          </p:nvSpPr>
          <p:spPr>
            <a:xfrm>
              <a:off x="1216404" y="1475916"/>
              <a:ext cx="2021745" cy="426537"/>
            </a:xfrm>
            <a:prstGeom prst="rect">
              <a:avLst/>
            </a:prstGeom>
            <a:noFill/>
          </p:spPr>
          <p:txBody>
            <a:bodyPr wrap="square" rtlCol="0">
              <a:spAutoFit/>
            </a:bodyPr>
            <a:lstStyle/>
            <a:p>
              <a:pPr algn="ctr"/>
              <a:r>
                <a:rPr lang="en-US" sz="900" dirty="0" smtClean="0"/>
                <a:t>MAC/PHY</a:t>
              </a:r>
              <a:endParaRPr lang="en-US" sz="900" dirty="0"/>
            </a:p>
          </p:txBody>
        </p:sp>
      </p:grpSp>
      <p:sp>
        <p:nvSpPr>
          <p:cNvPr id="25" name="Rectangle 24"/>
          <p:cNvSpPr/>
          <p:nvPr/>
        </p:nvSpPr>
        <p:spPr bwMode="auto">
          <a:xfrm>
            <a:off x="2743201" y="1501630"/>
            <a:ext cx="2711040" cy="399573"/>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26" name="TextBox 25"/>
          <p:cNvSpPr txBox="1"/>
          <p:nvPr/>
        </p:nvSpPr>
        <p:spPr>
          <a:xfrm rot="16200000">
            <a:off x="3665027" y="3008308"/>
            <a:ext cx="1268669" cy="369332"/>
          </a:xfrm>
          <a:prstGeom prst="rect">
            <a:avLst/>
          </a:prstGeom>
          <a:noFill/>
        </p:spPr>
        <p:txBody>
          <a:bodyPr wrap="square" rtlCol="0">
            <a:spAutoFit/>
          </a:bodyPr>
          <a:lstStyle/>
          <a:p>
            <a:pPr algn="ctr"/>
            <a:r>
              <a:rPr lang="en-US" sz="900" dirty="0" smtClean="0"/>
              <a:t>Optional VEB/VEPA (C-Comp)</a:t>
            </a:r>
            <a:endParaRPr lang="en-US" sz="900" dirty="0"/>
          </a:p>
        </p:txBody>
      </p:sp>
      <p:grpSp>
        <p:nvGrpSpPr>
          <p:cNvPr id="27" name="Group 26"/>
          <p:cNvGrpSpPr/>
          <p:nvPr/>
        </p:nvGrpSpPr>
        <p:grpSpPr>
          <a:xfrm>
            <a:off x="3363986" y="4169328"/>
            <a:ext cx="1837188" cy="536896"/>
            <a:chOff x="1720115" y="1340886"/>
            <a:chExt cx="2435250" cy="555025"/>
          </a:xfrm>
        </p:grpSpPr>
        <p:sp>
          <p:nvSpPr>
            <p:cNvPr id="28" name="Rectangle 27"/>
            <p:cNvSpPr/>
            <p:nvPr/>
          </p:nvSpPr>
          <p:spPr bwMode="auto">
            <a:xfrm>
              <a:off x="1720115" y="1340886"/>
              <a:ext cx="2435250" cy="5550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29" name="TextBox 28"/>
            <p:cNvSpPr txBox="1"/>
            <p:nvPr/>
          </p:nvSpPr>
          <p:spPr>
            <a:xfrm>
              <a:off x="1786932" y="1461240"/>
              <a:ext cx="1774300" cy="297992"/>
            </a:xfrm>
            <a:prstGeom prst="rect">
              <a:avLst/>
            </a:prstGeom>
            <a:noFill/>
          </p:spPr>
          <p:txBody>
            <a:bodyPr wrap="square" rtlCol="0">
              <a:spAutoFit/>
            </a:bodyPr>
            <a:lstStyle/>
            <a:p>
              <a:pPr algn="ctr"/>
              <a:r>
                <a:rPr lang="en-US" sz="900" dirty="0" smtClean="0"/>
                <a:t>Optional MC</a:t>
              </a:r>
            </a:p>
            <a:p>
              <a:pPr algn="ctr"/>
              <a:r>
                <a:rPr lang="en-US" sz="900" dirty="0" smtClean="0"/>
                <a:t> (S-Comp)</a:t>
              </a:r>
              <a:endParaRPr lang="en-US" sz="900" dirty="0"/>
            </a:p>
          </p:txBody>
        </p:sp>
      </p:grpSp>
      <p:grpSp>
        <p:nvGrpSpPr>
          <p:cNvPr id="33" name="Group 32"/>
          <p:cNvGrpSpPr/>
          <p:nvPr/>
        </p:nvGrpSpPr>
        <p:grpSpPr>
          <a:xfrm>
            <a:off x="7547391" y="3588508"/>
            <a:ext cx="1032654" cy="547265"/>
            <a:chOff x="5953481" y="3615656"/>
            <a:chExt cx="1032654" cy="597016"/>
          </a:xfrm>
          <a:solidFill>
            <a:schemeClr val="accent3"/>
          </a:solidFill>
        </p:grpSpPr>
        <p:sp>
          <p:nvSpPr>
            <p:cNvPr id="31" name="Can 30"/>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32" name="TextBox 31"/>
            <p:cNvSpPr txBox="1"/>
            <p:nvPr/>
          </p:nvSpPr>
          <p:spPr>
            <a:xfrm>
              <a:off x="5953481" y="3733101"/>
              <a:ext cx="1032654" cy="430887"/>
            </a:xfrm>
            <a:prstGeom prst="rect">
              <a:avLst/>
            </a:prstGeom>
            <a:noFill/>
          </p:spPr>
          <p:txBody>
            <a:bodyPr wrap="none" rtlCol="0">
              <a:spAutoFit/>
            </a:bodyPr>
            <a:lstStyle/>
            <a:p>
              <a:pPr algn="ctr"/>
              <a:r>
                <a:rPr lang="en-US" sz="1100" dirty="0" smtClean="0"/>
                <a:t>Channel Level</a:t>
              </a:r>
            </a:p>
            <a:p>
              <a:pPr algn="ctr"/>
              <a:r>
                <a:rPr lang="en-US" sz="1100" dirty="0" smtClean="0"/>
                <a:t>Local LLDP DB</a:t>
              </a:r>
              <a:endParaRPr lang="en-US" sz="1100" dirty="0"/>
            </a:p>
          </p:txBody>
        </p:sp>
      </p:grpSp>
      <p:grpSp>
        <p:nvGrpSpPr>
          <p:cNvPr id="35" name="Group 34"/>
          <p:cNvGrpSpPr/>
          <p:nvPr/>
        </p:nvGrpSpPr>
        <p:grpSpPr>
          <a:xfrm>
            <a:off x="6307805" y="3582100"/>
            <a:ext cx="1165704" cy="547265"/>
            <a:chOff x="5886956" y="3615656"/>
            <a:chExt cx="1165704" cy="597016"/>
          </a:xfrm>
          <a:solidFill>
            <a:schemeClr val="accent3"/>
          </a:solidFill>
        </p:grpSpPr>
        <p:sp>
          <p:nvSpPr>
            <p:cNvPr id="36" name="Can 35"/>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37" name="TextBox 36"/>
            <p:cNvSpPr txBox="1"/>
            <p:nvPr/>
          </p:nvSpPr>
          <p:spPr>
            <a:xfrm>
              <a:off x="5886956" y="3733101"/>
              <a:ext cx="1165704" cy="430887"/>
            </a:xfrm>
            <a:prstGeom prst="rect">
              <a:avLst/>
            </a:prstGeom>
            <a:noFill/>
          </p:spPr>
          <p:txBody>
            <a:bodyPr wrap="none" rtlCol="0">
              <a:spAutoFit/>
            </a:bodyPr>
            <a:lstStyle/>
            <a:p>
              <a:pPr algn="ctr"/>
              <a:r>
                <a:rPr lang="en-US" sz="1100" dirty="0" smtClean="0"/>
                <a:t>Channel Level</a:t>
              </a:r>
            </a:p>
            <a:p>
              <a:pPr algn="ctr"/>
              <a:r>
                <a:rPr lang="en-US" sz="1100" dirty="0" smtClean="0"/>
                <a:t>Remote LLDP DB</a:t>
              </a:r>
              <a:endParaRPr lang="en-US" sz="1100" dirty="0"/>
            </a:p>
          </p:txBody>
        </p:sp>
      </p:grpSp>
      <p:grpSp>
        <p:nvGrpSpPr>
          <p:cNvPr id="40" name="Group 32"/>
          <p:cNvGrpSpPr/>
          <p:nvPr/>
        </p:nvGrpSpPr>
        <p:grpSpPr>
          <a:xfrm>
            <a:off x="7548789" y="4234168"/>
            <a:ext cx="1032654" cy="522390"/>
            <a:chOff x="5953481" y="3615656"/>
            <a:chExt cx="1032654" cy="597016"/>
          </a:xfrm>
          <a:solidFill>
            <a:schemeClr val="accent3"/>
          </a:solidFill>
        </p:grpSpPr>
        <p:sp>
          <p:nvSpPr>
            <p:cNvPr id="44" name="Can 43"/>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45" name="TextBox 44"/>
            <p:cNvSpPr txBox="1"/>
            <p:nvPr/>
          </p:nvSpPr>
          <p:spPr>
            <a:xfrm>
              <a:off x="5953481" y="3733101"/>
              <a:ext cx="1032654" cy="430887"/>
            </a:xfrm>
            <a:prstGeom prst="rect">
              <a:avLst/>
            </a:prstGeom>
            <a:noFill/>
          </p:spPr>
          <p:txBody>
            <a:bodyPr wrap="none" rtlCol="0">
              <a:spAutoFit/>
            </a:bodyPr>
            <a:lstStyle/>
            <a:p>
              <a:pPr algn="ctr"/>
              <a:r>
                <a:rPr lang="en-US" sz="1100" dirty="0" smtClean="0"/>
                <a:t>LAN Level</a:t>
              </a:r>
            </a:p>
            <a:p>
              <a:pPr algn="ctr"/>
              <a:r>
                <a:rPr lang="en-US" sz="1100" dirty="0" smtClean="0"/>
                <a:t>Local LLDP DB</a:t>
              </a:r>
              <a:endParaRPr lang="en-US" sz="1100" dirty="0"/>
            </a:p>
          </p:txBody>
        </p:sp>
      </p:grpSp>
      <p:grpSp>
        <p:nvGrpSpPr>
          <p:cNvPr id="41" name="Group 34"/>
          <p:cNvGrpSpPr/>
          <p:nvPr/>
        </p:nvGrpSpPr>
        <p:grpSpPr>
          <a:xfrm>
            <a:off x="6309203" y="4228051"/>
            <a:ext cx="1165704" cy="522390"/>
            <a:chOff x="5886956" y="3615656"/>
            <a:chExt cx="1165704" cy="597016"/>
          </a:xfrm>
          <a:solidFill>
            <a:schemeClr val="accent3"/>
          </a:solidFill>
        </p:grpSpPr>
        <p:sp>
          <p:nvSpPr>
            <p:cNvPr id="42" name="Can 41"/>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43" name="TextBox 42"/>
            <p:cNvSpPr txBox="1"/>
            <p:nvPr/>
          </p:nvSpPr>
          <p:spPr>
            <a:xfrm>
              <a:off x="5886956" y="3733101"/>
              <a:ext cx="1165704" cy="430887"/>
            </a:xfrm>
            <a:prstGeom prst="rect">
              <a:avLst/>
            </a:prstGeom>
            <a:noFill/>
          </p:spPr>
          <p:txBody>
            <a:bodyPr wrap="none" rtlCol="0">
              <a:spAutoFit/>
            </a:bodyPr>
            <a:lstStyle/>
            <a:p>
              <a:pPr algn="ctr"/>
              <a:r>
                <a:rPr lang="en-US" sz="1100" dirty="0" smtClean="0"/>
                <a:t>LAN Level</a:t>
              </a:r>
            </a:p>
            <a:p>
              <a:pPr algn="ctr"/>
              <a:r>
                <a:rPr lang="en-US" sz="1100" dirty="0" smtClean="0"/>
                <a:t>Remote LLDP DB</a:t>
              </a:r>
              <a:endParaRPr lang="en-US" sz="1100" dirty="0"/>
            </a:p>
          </p:txBody>
        </p:sp>
      </p:grpSp>
      <p:cxnSp>
        <p:nvCxnSpPr>
          <p:cNvPr id="47" name="Straight Arrow Connector 46"/>
          <p:cNvCxnSpPr/>
          <p:nvPr/>
        </p:nvCxnSpPr>
        <p:spPr bwMode="auto">
          <a:xfrm>
            <a:off x="5452844" y="4320330"/>
            <a:ext cx="880844" cy="1588"/>
          </a:xfrm>
          <a:prstGeom prst="straightConnector1">
            <a:avLst/>
          </a:prstGeom>
          <a:noFill/>
          <a:ln w="12700" cap="flat" cmpd="sng" algn="ctr">
            <a:solidFill>
              <a:schemeClr val="tx1"/>
            </a:solidFill>
            <a:prstDash val="solid"/>
            <a:round/>
            <a:headEnd type="arrow"/>
            <a:tailEnd type="arrow"/>
          </a:ln>
          <a:effectLst/>
        </p:spPr>
      </p:cxnSp>
      <p:cxnSp>
        <p:nvCxnSpPr>
          <p:cNvPr id="49" name="Straight Arrow Connector 48"/>
          <p:cNvCxnSpPr/>
          <p:nvPr/>
        </p:nvCxnSpPr>
        <p:spPr bwMode="auto">
          <a:xfrm flipV="1">
            <a:off x="5461233" y="3820136"/>
            <a:ext cx="846572" cy="5244"/>
          </a:xfrm>
          <a:prstGeom prst="straightConnector1">
            <a:avLst/>
          </a:prstGeom>
          <a:noFill/>
          <a:ln w="12700" cap="flat" cmpd="sng" algn="ctr">
            <a:solidFill>
              <a:schemeClr val="tx1"/>
            </a:solidFill>
            <a:prstDash val="solid"/>
            <a:round/>
            <a:headEnd type="arrow"/>
            <a:tailEnd type="arrow"/>
          </a:ln>
          <a:effectLst/>
        </p:spPr>
      </p:cxnSp>
      <p:sp>
        <p:nvSpPr>
          <p:cNvPr id="64" name="Rectangle 63"/>
          <p:cNvSpPr/>
          <p:nvPr/>
        </p:nvSpPr>
        <p:spPr bwMode="auto">
          <a:xfrm>
            <a:off x="3363985" y="2499918"/>
            <a:ext cx="629176" cy="166940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65" name="Rectangle 64"/>
          <p:cNvSpPr/>
          <p:nvPr/>
        </p:nvSpPr>
        <p:spPr bwMode="auto">
          <a:xfrm>
            <a:off x="3993161" y="2499918"/>
            <a:ext cx="713064" cy="166940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66" name="TextBox 65"/>
          <p:cNvSpPr txBox="1"/>
          <p:nvPr/>
        </p:nvSpPr>
        <p:spPr>
          <a:xfrm>
            <a:off x="2768368" y="1526797"/>
            <a:ext cx="2667699" cy="246221"/>
          </a:xfrm>
          <a:prstGeom prst="rect">
            <a:avLst/>
          </a:prstGeom>
          <a:noFill/>
        </p:spPr>
        <p:txBody>
          <a:bodyPr wrap="square" rtlCol="0">
            <a:spAutoFit/>
          </a:bodyPr>
          <a:lstStyle/>
          <a:p>
            <a:pPr algn="ctr"/>
            <a:r>
              <a:rPr lang="en-US" sz="1000" dirty="0" smtClean="0"/>
              <a:t>AP(VM)</a:t>
            </a:r>
            <a:endParaRPr lang="en-US" sz="1000" dirty="0"/>
          </a:p>
        </p:txBody>
      </p:sp>
      <p:sp>
        <p:nvSpPr>
          <p:cNvPr id="46" name="TextBox 45"/>
          <p:cNvSpPr txBox="1"/>
          <p:nvPr/>
        </p:nvSpPr>
        <p:spPr>
          <a:xfrm>
            <a:off x="494949" y="981512"/>
            <a:ext cx="1652055" cy="584775"/>
          </a:xfrm>
          <a:prstGeom prst="rect">
            <a:avLst/>
          </a:prstGeom>
          <a:noFill/>
        </p:spPr>
        <p:txBody>
          <a:bodyPr wrap="none" rtlCol="0">
            <a:spAutoFit/>
          </a:bodyPr>
          <a:lstStyle/>
          <a:p>
            <a:r>
              <a:rPr lang="en-US" dirty="0" err="1" smtClean="0"/>
              <a:t>Sublayer</a:t>
            </a:r>
            <a:r>
              <a:rPr lang="en-US" dirty="0" smtClean="0"/>
              <a:t> Service</a:t>
            </a:r>
          </a:p>
          <a:p>
            <a:pPr algn="ctr"/>
            <a:r>
              <a:rPr lang="en-US" dirty="0" smtClean="0"/>
              <a:t>Interfaces</a:t>
            </a:r>
            <a:endParaRPr lang="en-US" dirty="0"/>
          </a:p>
        </p:txBody>
      </p:sp>
      <p:sp>
        <p:nvSpPr>
          <p:cNvPr id="48" name="TextBox 47"/>
          <p:cNvSpPr txBox="1"/>
          <p:nvPr/>
        </p:nvSpPr>
        <p:spPr>
          <a:xfrm>
            <a:off x="966132" y="1528195"/>
            <a:ext cx="722185" cy="338554"/>
          </a:xfrm>
          <a:prstGeom prst="rect">
            <a:avLst/>
          </a:prstGeom>
          <a:noFill/>
        </p:spPr>
        <p:txBody>
          <a:bodyPr wrap="none" rtlCol="0">
            <a:spAutoFit/>
          </a:bodyPr>
          <a:lstStyle/>
          <a:p>
            <a:r>
              <a:rPr lang="en-US" dirty="0" smtClean="0"/>
              <a:t>ULPSS</a:t>
            </a:r>
            <a:endParaRPr lang="en-US" dirty="0"/>
          </a:p>
        </p:txBody>
      </p:sp>
      <p:sp>
        <p:nvSpPr>
          <p:cNvPr id="51" name="TextBox 50"/>
          <p:cNvSpPr txBox="1"/>
          <p:nvPr/>
        </p:nvSpPr>
        <p:spPr>
          <a:xfrm>
            <a:off x="943762" y="4475527"/>
            <a:ext cx="455574" cy="338554"/>
          </a:xfrm>
          <a:prstGeom prst="rect">
            <a:avLst/>
          </a:prstGeom>
          <a:noFill/>
        </p:spPr>
        <p:txBody>
          <a:bodyPr wrap="none" rtlCol="0">
            <a:spAutoFit/>
          </a:bodyPr>
          <a:lstStyle/>
          <a:p>
            <a:r>
              <a:rPr lang="en-US" dirty="0" smtClean="0"/>
              <a:t>ISS</a:t>
            </a:r>
            <a:endParaRPr lang="en-US" dirty="0"/>
          </a:p>
        </p:txBody>
      </p:sp>
      <p:sp>
        <p:nvSpPr>
          <p:cNvPr id="60" name="TextBox 59"/>
          <p:cNvSpPr txBox="1"/>
          <p:nvPr/>
        </p:nvSpPr>
        <p:spPr>
          <a:xfrm>
            <a:off x="945160" y="3914863"/>
            <a:ext cx="455574" cy="338554"/>
          </a:xfrm>
          <a:prstGeom prst="rect">
            <a:avLst/>
          </a:prstGeom>
          <a:noFill/>
        </p:spPr>
        <p:txBody>
          <a:bodyPr wrap="none" rtlCol="0">
            <a:spAutoFit/>
          </a:bodyPr>
          <a:lstStyle/>
          <a:p>
            <a:r>
              <a:rPr lang="en-US" dirty="0" smtClean="0"/>
              <a:t>ISS</a:t>
            </a:r>
            <a:endParaRPr lang="en-US" dirty="0"/>
          </a:p>
        </p:txBody>
      </p:sp>
      <p:sp>
        <p:nvSpPr>
          <p:cNvPr id="70" name="Rectangle 69"/>
          <p:cNvSpPr/>
          <p:nvPr/>
        </p:nvSpPr>
        <p:spPr bwMode="auto">
          <a:xfrm>
            <a:off x="3390549" y="4070058"/>
            <a:ext cx="569054" cy="149606"/>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71" name="Rectangle 70"/>
          <p:cNvSpPr/>
          <p:nvPr/>
        </p:nvSpPr>
        <p:spPr bwMode="auto">
          <a:xfrm>
            <a:off x="5201174" y="3624043"/>
            <a:ext cx="251669" cy="108218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53" name="Straight Arrow Connector 52"/>
          <p:cNvCxnSpPr>
            <a:stCxn id="51" idx="3"/>
          </p:cNvCxnSpPr>
          <p:nvPr/>
        </p:nvCxnSpPr>
        <p:spPr bwMode="auto">
          <a:xfrm>
            <a:off x="1399336" y="4644804"/>
            <a:ext cx="1192862" cy="2697"/>
          </a:xfrm>
          <a:prstGeom prst="straightConnector1">
            <a:avLst/>
          </a:prstGeom>
          <a:noFill/>
          <a:ln w="12700" cap="flat" cmpd="sng" algn="ctr">
            <a:solidFill>
              <a:schemeClr val="tx1"/>
            </a:solidFill>
            <a:prstDash val="solid"/>
            <a:round/>
            <a:headEnd type="none" w="med" len="med"/>
            <a:tailEnd type="arrow"/>
          </a:ln>
          <a:effectLst/>
        </p:spPr>
      </p:cxnSp>
      <p:cxnSp>
        <p:nvCxnSpPr>
          <p:cNvPr id="62" name="Straight Arrow Connector 61"/>
          <p:cNvCxnSpPr>
            <a:stCxn id="60" idx="3"/>
          </p:cNvCxnSpPr>
          <p:nvPr/>
        </p:nvCxnSpPr>
        <p:spPr bwMode="auto">
          <a:xfrm>
            <a:off x="1400734" y="4084140"/>
            <a:ext cx="1225020" cy="1300"/>
          </a:xfrm>
          <a:prstGeom prst="straightConnector1">
            <a:avLst/>
          </a:prstGeom>
          <a:noFill/>
          <a:ln w="12700" cap="flat" cmpd="sng" algn="ctr">
            <a:solidFill>
              <a:schemeClr val="tx1"/>
            </a:solidFill>
            <a:prstDash val="solid"/>
            <a:round/>
            <a:headEnd type="none" w="med" len="med"/>
            <a:tailEnd type="arrow"/>
          </a:ln>
          <a:effectLst/>
        </p:spPr>
      </p:cxnSp>
      <p:sp>
        <p:nvSpPr>
          <p:cNvPr id="76" name="TextBox 75"/>
          <p:cNvSpPr txBox="1"/>
          <p:nvPr/>
        </p:nvSpPr>
        <p:spPr>
          <a:xfrm>
            <a:off x="954947" y="1718346"/>
            <a:ext cx="694998" cy="338554"/>
          </a:xfrm>
          <a:prstGeom prst="rect">
            <a:avLst/>
          </a:prstGeom>
          <a:noFill/>
        </p:spPr>
        <p:txBody>
          <a:bodyPr wrap="none" rtlCol="0">
            <a:spAutoFit/>
          </a:bodyPr>
          <a:lstStyle/>
          <a:p>
            <a:r>
              <a:rPr lang="en-US" dirty="0" smtClean="0"/>
              <a:t>LLCSS</a:t>
            </a:r>
            <a:endParaRPr lang="en-US" dirty="0"/>
          </a:p>
        </p:txBody>
      </p:sp>
      <p:cxnSp>
        <p:nvCxnSpPr>
          <p:cNvPr id="78" name="Straight Arrow Connector 77"/>
          <p:cNvCxnSpPr/>
          <p:nvPr/>
        </p:nvCxnSpPr>
        <p:spPr bwMode="auto">
          <a:xfrm>
            <a:off x="1770077" y="1895912"/>
            <a:ext cx="897622" cy="8389"/>
          </a:xfrm>
          <a:prstGeom prst="straightConnector1">
            <a:avLst/>
          </a:prstGeom>
          <a:noFill/>
          <a:ln w="12700" cap="flat" cmpd="sng" algn="ctr">
            <a:solidFill>
              <a:schemeClr val="tx1"/>
            </a:solidFill>
            <a:prstDash val="solid"/>
            <a:round/>
            <a:headEnd type="none" w="med" len="med"/>
            <a:tailEnd type="arrow"/>
          </a:ln>
          <a:effectLst/>
        </p:spPr>
      </p:cxnSp>
      <p:cxnSp>
        <p:nvCxnSpPr>
          <p:cNvPr id="82" name="Straight Arrow Connector 81"/>
          <p:cNvCxnSpPr>
            <a:stCxn id="48" idx="3"/>
          </p:cNvCxnSpPr>
          <p:nvPr/>
        </p:nvCxnSpPr>
        <p:spPr bwMode="auto">
          <a:xfrm>
            <a:off x="1688317" y="1697472"/>
            <a:ext cx="979382" cy="13882"/>
          </a:xfrm>
          <a:prstGeom prst="straightConnector1">
            <a:avLst/>
          </a:prstGeom>
          <a:noFill/>
          <a:ln w="12700" cap="flat" cmpd="sng" algn="ctr">
            <a:solidFill>
              <a:schemeClr val="tx1"/>
            </a:solidFill>
            <a:prstDash val="solid"/>
            <a:round/>
            <a:headEnd type="none" w="med" len="med"/>
            <a:tailEnd type="arrow"/>
          </a:ln>
          <a:effectLst/>
        </p:spPr>
      </p:cxnSp>
      <p:sp>
        <p:nvSpPr>
          <p:cNvPr id="93" name="TextBox 92"/>
          <p:cNvSpPr txBox="1"/>
          <p:nvPr/>
        </p:nvSpPr>
        <p:spPr>
          <a:xfrm>
            <a:off x="933975" y="2603384"/>
            <a:ext cx="834652" cy="338554"/>
          </a:xfrm>
          <a:prstGeom prst="rect">
            <a:avLst/>
          </a:prstGeom>
          <a:noFill/>
        </p:spPr>
        <p:txBody>
          <a:bodyPr wrap="none" rtlCol="0">
            <a:spAutoFit/>
          </a:bodyPr>
          <a:lstStyle/>
          <a:p>
            <a:r>
              <a:rPr lang="en-US" dirty="0" smtClean="0"/>
              <a:t>T3PRSS</a:t>
            </a:r>
            <a:endParaRPr lang="en-US" dirty="0"/>
          </a:p>
        </p:txBody>
      </p:sp>
      <p:cxnSp>
        <p:nvCxnSpPr>
          <p:cNvPr id="97" name="Straight Arrow Connector 96"/>
          <p:cNvCxnSpPr/>
          <p:nvPr/>
        </p:nvCxnSpPr>
        <p:spPr bwMode="auto">
          <a:xfrm>
            <a:off x="1660969" y="2772661"/>
            <a:ext cx="981563" cy="4095"/>
          </a:xfrm>
          <a:prstGeom prst="straightConnector1">
            <a:avLst/>
          </a:prstGeom>
          <a:noFill/>
          <a:ln w="12700" cap="flat" cmpd="sng" algn="ctr">
            <a:solidFill>
              <a:schemeClr val="tx1"/>
            </a:solidFill>
            <a:prstDash val="solid"/>
            <a:round/>
            <a:headEnd type="none" w="med" len="med"/>
            <a:tailEnd type="arrow"/>
          </a:ln>
          <a:effectLst/>
        </p:spPr>
      </p:cxnSp>
      <p:grpSp>
        <p:nvGrpSpPr>
          <p:cNvPr id="125" name="Group 124"/>
          <p:cNvGrpSpPr/>
          <p:nvPr/>
        </p:nvGrpSpPr>
        <p:grpSpPr>
          <a:xfrm>
            <a:off x="4714613" y="1686188"/>
            <a:ext cx="739631" cy="1651358"/>
            <a:chOff x="4597168" y="1686188"/>
            <a:chExt cx="857076" cy="1651358"/>
          </a:xfrm>
        </p:grpSpPr>
        <p:sp>
          <p:nvSpPr>
            <p:cNvPr id="8" name="Rectangle 7"/>
            <p:cNvSpPr/>
            <p:nvPr/>
          </p:nvSpPr>
          <p:spPr bwMode="auto">
            <a:xfrm>
              <a:off x="4597168" y="1686188"/>
              <a:ext cx="857076" cy="110367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9" name="Rectangle 8"/>
            <p:cNvSpPr/>
            <p:nvPr/>
          </p:nvSpPr>
          <p:spPr bwMode="auto">
            <a:xfrm>
              <a:off x="4597168" y="2789859"/>
              <a:ext cx="857076"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 name="TextBox 11"/>
            <p:cNvSpPr txBox="1"/>
            <p:nvPr/>
          </p:nvSpPr>
          <p:spPr>
            <a:xfrm>
              <a:off x="4610436" y="2383927"/>
              <a:ext cx="833196" cy="215444"/>
            </a:xfrm>
            <a:prstGeom prst="rect">
              <a:avLst/>
            </a:prstGeom>
            <a:solidFill>
              <a:schemeClr val="bg1"/>
            </a:solidFill>
          </p:spPr>
          <p:txBody>
            <a:bodyPr wrap="square" rtlCol="0">
              <a:spAutoFit/>
            </a:bodyPr>
            <a:lstStyle/>
            <a:p>
              <a:pPr algn="ctr"/>
              <a:r>
                <a:rPr lang="en-US" sz="800" dirty="0" smtClean="0"/>
                <a:t>DBA</a:t>
              </a:r>
              <a:endParaRPr lang="en-US" sz="800" dirty="0"/>
            </a:p>
          </p:txBody>
        </p:sp>
        <p:sp>
          <p:nvSpPr>
            <p:cNvPr id="13" name="TextBox 12"/>
            <p:cNvSpPr txBox="1"/>
            <p:nvPr/>
          </p:nvSpPr>
          <p:spPr>
            <a:xfrm>
              <a:off x="4610434" y="2938057"/>
              <a:ext cx="833196" cy="230832"/>
            </a:xfrm>
            <a:prstGeom prst="rect">
              <a:avLst/>
            </a:prstGeom>
            <a:solidFill>
              <a:schemeClr val="bg1"/>
            </a:solidFill>
          </p:spPr>
          <p:txBody>
            <a:bodyPr wrap="square" rtlCol="0">
              <a:spAutoFit/>
            </a:bodyPr>
            <a:lstStyle/>
            <a:p>
              <a:pPr algn="ctr"/>
              <a:r>
                <a:rPr lang="en-US" sz="900" dirty="0" smtClean="0"/>
                <a:t>T3PR</a:t>
              </a:r>
              <a:endParaRPr lang="en-US" sz="900" dirty="0"/>
            </a:p>
          </p:txBody>
        </p:sp>
        <p:sp>
          <p:nvSpPr>
            <p:cNvPr id="57" name="TextBox 56"/>
            <p:cNvSpPr txBox="1"/>
            <p:nvPr/>
          </p:nvSpPr>
          <p:spPr>
            <a:xfrm>
              <a:off x="4607783" y="1836331"/>
              <a:ext cx="833195" cy="246221"/>
            </a:xfrm>
            <a:prstGeom prst="rect">
              <a:avLst/>
            </a:prstGeom>
            <a:solidFill>
              <a:schemeClr val="bg1"/>
            </a:solidFill>
          </p:spPr>
          <p:txBody>
            <a:bodyPr wrap="square" rtlCol="0">
              <a:spAutoFit/>
            </a:bodyPr>
            <a:lstStyle/>
            <a:p>
              <a:pPr algn="ctr"/>
              <a:r>
                <a:rPr lang="en-US" sz="900" dirty="0" smtClean="0"/>
                <a:t>U</a:t>
              </a:r>
              <a:r>
                <a:rPr lang="en-US" sz="1000" dirty="0" smtClean="0"/>
                <a:t>L</a:t>
              </a:r>
              <a:r>
                <a:rPr lang="en-US" sz="900" dirty="0" smtClean="0"/>
                <a:t>P</a:t>
              </a:r>
              <a:endParaRPr lang="en-US" sz="800" dirty="0"/>
            </a:p>
          </p:txBody>
        </p:sp>
      </p:grpSp>
      <p:sp>
        <p:nvSpPr>
          <p:cNvPr id="110" name="Rectangle 109"/>
          <p:cNvSpPr/>
          <p:nvPr/>
        </p:nvSpPr>
        <p:spPr bwMode="auto">
          <a:xfrm>
            <a:off x="4706225" y="3328028"/>
            <a:ext cx="746620" cy="296016"/>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900" i="0" u="none" cap="none" normalizeH="0" dirty="0" smtClean="0">
              <a:ln w="12700">
                <a:solidFill>
                  <a:schemeClr val="tx1"/>
                </a:solidFill>
              </a:ln>
              <a:solidFill>
                <a:schemeClr val="tx1"/>
              </a:solidFill>
              <a:latin typeface="Futura Bk" pitchFamily="34" charset="0"/>
              <a:cs typeface="Arial" pitchFamily="34" charset="0"/>
            </a:endParaRPr>
          </a:p>
        </p:txBody>
      </p:sp>
      <p:sp>
        <p:nvSpPr>
          <p:cNvPr id="112" name="TextBox 111"/>
          <p:cNvSpPr txBox="1"/>
          <p:nvPr/>
        </p:nvSpPr>
        <p:spPr>
          <a:xfrm>
            <a:off x="4806892" y="3356019"/>
            <a:ext cx="570452" cy="230832"/>
          </a:xfrm>
          <a:prstGeom prst="rect">
            <a:avLst/>
          </a:prstGeom>
          <a:solidFill>
            <a:schemeClr val="bg1"/>
          </a:solidFill>
        </p:spPr>
        <p:txBody>
          <a:bodyPr wrap="square" rtlCol="0">
            <a:spAutoFit/>
          </a:bodyPr>
          <a:lstStyle/>
          <a:p>
            <a:pPr algn="ctr"/>
            <a:r>
              <a:rPr lang="en-US" sz="900" dirty="0" smtClean="0"/>
              <a:t>LLC</a:t>
            </a:r>
            <a:endParaRPr lang="en-US" sz="900" dirty="0"/>
          </a:p>
        </p:txBody>
      </p:sp>
      <p:sp>
        <p:nvSpPr>
          <p:cNvPr id="113" name="Rectangle 112"/>
          <p:cNvSpPr/>
          <p:nvPr/>
        </p:nvSpPr>
        <p:spPr bwMode="auto">
          <a:xfrm>
            <a:off x="2743199" y="1904301"/>
            <a:ext cx="1971414" cy="59561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8" name="TextBox 117"/>
          <p:cNvSpPr txBox="1"/>
          <p:nvPr/>
        </p:nvSpPr>
        <p:spPr>
          <a:xfrm>
            <a:off x="922789" y="3145872"/>
            <a:ext cx="694998" cy="338554"/>
          </a:xfrm>
          <a:prstGeom prst="rect">
            <a:avLst/>
          </a:prstGeom>
          <a:noFill/>
        </p:spPr>
        <p:txBody>
          <a:bodyPr wrap="none" rtlCol="0">
            <a:spAutoFit/>
          </a:bodyPr>
          <a:lstStyle/>
          <a:p>
            <a:r>
              <a:rPr lang="en-US" dirty="0" smtClean="0"/>
              <a:t>LLCSS</a:t>
            </a:r>
            <a:endParaRPr lang="en-US" dirty="0"/>
          </a:p>
        </p:txBody>
      </p:sp>
      <p:cxnSp>
        <p:nvCxnSpPr>
          <p:cNvPr id="120" name="Straight Arrow Connector 119"/>
          <p:cNvCxnSpPr>
            <a:stCxn id="118" idx="3"/>
          </p:cNvCxnSpPr>
          <p:nvPr/>
        </p:nvCxnSpPr>
        <p:spPr bwMode="auto">
          <a:xfrm flipV="1">
            <a:off x="1617787" y="3313651"/>
            <a:ext cx="1058301" cy="1498"/>
          </a:xfrm>
          <a:prstGeom prst="straightConnector1">
            <a:avLst/>
          </a:prstGeom>
          <a:noFill/>
          <a:ln w="12700" cap="flat" cmpd="sng" algn="ctr">
            <a:solidFill>
              <a:schemeClr val="tx1"/>
            </a:solidFill>
            <a:prstDash val="solid"/>
            <a:round/>
            <a:headEnd type="none" w="med" len="med"/>
            <a:tailEnd type="arrow"/>
          </a:ln>
          <a:effectLst/>
        </p:spPr>
      </p:cxnSp>
      <p:sp>
        <p:nvSpPr>
          <p:cNvPr id="126" name="TextBox 125"/>
          <p:cNvSpPr txBox="1"/>
          <p:nvPr/>
        </p:nvSpPr>
        <p:spPr>
          <a:xfrm>
            <a:off x="3514989" y="2072081"/>
            <a:ext cx="391454" cy="261610"/>
          </a:xfrm>
          <a:prstGeom prst="rect">
            <a:avLst/>
          </a:prstGeom>
          <a:noFill/>
        </p:spPr>
        <p:txBody>
          <a:bodyPr wrap="none" rtlCol="0">
            <a:spAutoFit/>
          </a:bodyPr>
          <a:lstStyle/>
          <a:p>
            <a:r>
              <a:rPr lang="en-US" sz="1050" dirty="0" smtClean="0"/>
              <a:t>LLC</a:t>
            </a:r>
            <a:endParaRPr lang="en-US" sz="1050" dirty="0"/>
          </a:p>
        </p:txBody>
      </p:sp>
      <p:sp>
        <p:nvSpPr>
          <p:cNvPr id="127" name="Rectangle 126"/>
          <p:cNvSpPr/>
          <p:nvPr/>
        </p:nvSpPr>
        <p:spPr bwMode="auto">
          <a:xfrm>
            <a:off x="2768368" y="4588775"/>
            <a:ext cx="578840" cy="22650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7" name="Rectangle 66"/>
          <p:cNvSpPr/>
          <p:nvPr/>
        </p:nvSpPr>
        <p:spPr bwMode="auto">
          <a:xfrm>
            <a:off x="4706225" y="3624044"/>
            <a:ext cx="218113" cy="54528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8" name="Rectangle 67"/>
          <p:cNvSpPr/>
          <p:nvPr/>
        </p:nvSpPr>
        <p:spPr bwMode="auto">
          <a:xfrm>
            <a:off x="4622335" y="3649209"/>
            <a:ext cx="209724" cy="503341"/>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73" name="Straight Connector 72"/>
          <p:cNvCxnSpPr>
            <a:stCxn id="7" idx="1"/>
          </p:cNvCxnSpPr>
          <p:nvPr/>
        </p:nvCxnSpPr>
        <p:spPr bwMode="auto">
          <a:xfrm rot="10800000">
            <a:off x="2743202" y="2491532"/>
            <a:ext cx="1" cy="2319555"/>
          </a:xfrm>
          <a:prstGeom prst="line">
            <a:avLst/>
          </a:prstGeom>
          <a:noFill/>
          <a:ln w="12700" cap="flat" cmpd="sng" algn="ctr">
            <a:solidFill>
              <a:schemeClr val="tx1"/>
            </a:solidFill>
            <a:prstDash val="solid"/>
            <a:round/>
            <a:headEnd type="none" w="med" len="med"/>
            <a:tailEnd type="none" w="med" len="med"/>
          </a:ln>
          <a:effectLst/>
        </p:spPr>
      </p:cxnSp>
      <p:grpSp>
        <p:nvGrpSpPr>
          <p:cNvPr id="102" name="Group 101"/>
          <p:cNvGrpSpPr/>
          <p:nvPr/>
        </p:nvGrpSpPr>
        <p:grpSpPr>
          <a:xfrm>
            <a:off x="5046398" y="3271706"/>
            <a:ext cx="45719" cy="109057"/>
            <a:chOff x="7977930" y="461394"/>
            <a:chExt cx="34954" cy="118844"/>
          </a:xfrm>
        </p:grpSpPr>
        <p:cxnSp>
          <p:nvCxnSpPr>
            <p:cNvPr id="103" name="Straight Connector 102"/>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05" name="Group 104"/>
          <p:cNvGrpSpPr/>
          <p:nvPr/>
        </p:nvGrpSpPr>
        <p:grpSpPr>
          <a:xfrm>
            <a:off x="5046398" y="2734811"/>
            <a:ext cx="45719" cy="109057"/>
            <a:chOff x="7977930" y="461394"/>
            <a:chExt cx="34954" cy="118844"/>
          </a:xfrm>
        </p:grpSpPr>
        <p:cxnSp>
          <p:nvCxnSpPr>
            <p:cNvPr id="106" name="Straight Connector 105"/>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14" name="Group 113"/>
          <p:cNvGrpSpPr/>
          <p:nvPr/>
        </p:nvGrpSpPr>
        <p:grpSpPr>
          <a:xfrm>
            <a:off x="3662214" y="1853967"/>
            <a:ext cx="45719" cy="109057"/>
            <a:chOff x="7977930" y="461394"/>
            <a:chExt cx="34954" cy="118844"/>
          </a:xfrm>
        </p:grpSpPr>
        <p:cxnSp>
          <p:nvCxnSpPr>
            <p:cNvPr id="115" name="Straight Connector 11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16" name="Straight Connector 11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17" name="Group 116"/>
          <p:cNvGrpSpPr/>
          <p:nvPr/>
        </p:nvGrpSpPr>
        <p:grpSpPr>
          <a:xfrm>
            <a:off x="5054787" y="1635853"/>
            <a:ext cx="45719" cy="109057"/>
            <a:chOff x="7977930" y="461394"/>
            <a:chExt cx="34954" cy="118844"/>
          </a:xfrm>
        </p:grpSpPr>
        <p:cxnSp>
          <p:nvCxnSpPr>
            <p:cNvPr id="119" name="Straight Connector 11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22" name="Group 121"/>
          <p:cNvGrpSpPr/>
          <p:nvPr/>
        </p:nvGrpSpPr>
        <p:grpSpPr>
          <a:xfrm>
            <a:off x="4274610" y="2441196"/>
            <a:ext cx="45719" cy="109057"/>
            <a:chOff x="7977930" y="461394"/>
            <a:chExt cx="34954" cy="118844"/>
          </a:xfrm>
        </p:grpSpPr>
        <p:cxnSp>
          <p:nvCxnSpPr>
            <p:cNvPr id="123" name="Straight Connector 122"/>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29" name="Group 128"/>
          <p:cNvGrpSpPr/>
          <p:nvPr/>
        </p:nvGrpSpPr>
        <p:grpSpPr>
          <a:xfrm>
            <a:off x="3611880" y="2449585"/>
            <a:ext cx="45719" cy="109057"/>
            <a:chOff x="7977930" y="461394"/>
            <a:chExt cx="34954" cy="118844"/>
          </a:xfrm>
        </p:grpSpPr>
        <p:cxnSp>
          <p:nvCxnSpPr>
            <p:cNvPr id="130" name="Straight Connector 129"/>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32" name="Group 131"/>
          <p:cNvGrpSpPr/>
          <p:nvPr/>
        </p:nvGrpSpPr>
        <p:grpSpPr>
          <a:xfrm>
            <a:off x="2999484" y="2449585"/>
            <a:ext cx="45719" cy="109057"/>
            <a:chOff x="7977930" y="461394"/>
            <a:chExt cx="34954" cy="118844"/>
          </a:xfrm>
        </p:grpSpPr>
        <p:cxnSp>
          <p:nvCxnSpPr>
            <p:cNvPr id="133" name="Straight Connector 132"/>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35" name="Group 134"/>
          <p:cNvGrpSpPr/>
          <p:nvPr/>
        </p:nvGrpSpPr>
        <p:grpSpPr>
          <a:xfrm>
            <a:off x="4249444" y="4647501"/>
            <a:ext cx="45719" cy="109057"/>
            <a:chOff x="7977930" y="461394"/>
            <a:chExt cx="34954" cy="118844"/>
          </a:xfrm>
        </p:grpSpPr>
        <p:cxnSp>
          <p:nvCxnSpPr>
            <p:cNvPr id="136" name="Straight Connector 135"/>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37" name="Straight Connector 136"/>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38" name="Group 137"/>
          <p:cNvGrpSpPr/>
          <p:nvPr/>
        </p:nvGrpSpPr>
        <p:grpSpPr>
          <a:xfrm>
            <a:off x="4224276" y="4110606"/>
            <a:ext cx="45719" cy="109057"/>
            <a:chOff x="7977930" y="461394"/>
            <a:chExt cx="34954" cy="118844"/>
          </a:xfrm>
        </p:grpSpPr>
        <p:cxnSp>
          <p:nvCxnSpPr>
            <p:cNvPr id="139" name="Straight Connector 13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0" name="Straight Connector 139"/>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sp>
        <p:nvSpPr>
          <p:cNvPr id="128" name="Rectangle 127"/>
          <p:cNvSpPr/>
          <p:nvPr/>
        </p:nvSpPr>
        <p:spPr bwMode="auto">
          <a:xfrm>
            <a:off x="4848837" y="2315361"/>
            <a:ext cx="478172" cy="369116"/>
          </a:xfrm>
          <a:prstGeom prst="rect">
            <a:avLst/>
          </a:prstGeom>
          <a:noFill/>
          <a:ln w="12700"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46" name="Group 145"/>
          <p:cNvGrpSpPr/>
          <p:nvPr/>
        </p:nvGrpSpPr>
        <p:grpSpPr>
          <a:xfrm>
            <a:off x="4781720" y="4228052"/>
            <a:ext cx="419447" cy="234892"/>
            <a:chOff x="5396794" y="2941950"/>
            <a:chExt cx="467111" cy="388479"/>
          </a:xfrm>
        </p:grpSpPr>
        <p:sp>
          <p:nvSpPr>
            <p:cNvPr id="141" name="Rectangle 140"/>
            <p:cNvSpPr/>
            <p:nvPr/>
          </p:nvSpPr>
          <p:spPr bwMode="auto">
            <a:xfrm>
              <a:off x="5461233" y="2969703"/>
              <a:ext cx="402672" cy="360726"/>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900" i="0" u="none" strike="noStrike" cap="none" normalizeH="0" baseline="0" dirty="0" smtClean="0">
                <a:ln w="12700">
                  <a:solidFill>
                    <a:schemeClr val="tx1"/>
                  </a:solidFill>
                </a:ln>
                <a:solidFill>
                  <a:schemeClr val="tx1"/>
                </a:solidFill>
                <a:latin typeface="Futura Bk" pitchFamily="34" charset="0"/>
              </a:endParaRPr>
            </a:p>
          </p:txBody>
        </p:sp>
        <p:sp>
          <p:nvSpPr>
            <p:cNvPr id="145" name="TextBox 144"/>
            <p:cNvSpPr txBox="1"/>
            <p:nvPr/>
          </p:nvSpPr>
          <p:spPr>
            <a:xfrm>
              <a:off x="5396794" y="2941950"/>
              <a:ext cx="463538" cy="381759"/>
            </a:xfrm>
            <a:prstGeom prst="rect">
              <a:avLst/>
            </a:prstGeom>
            <a:noFill/>
          </p:spPr>
          <p:txBody>
            <a:bodyPr wrap="square" rtlCol="0">
              <a:spAutoFit/>
            </a:bodyPr>
            <a:lstStyle/>
            <a:p>
              <a:r>
                <a:rPr lang="en-US" sz="900" dirty="0" smtClean="0"/>
                <a:t>LLDP</a:t>
              </a:r>
              <a:endParaRPr lang="en-US" sz="900" dirty="0"/>
            </a:p>
          </p:txBody>
        </p:sp>
      </p:grpSp>
      <p:sp>
        <p:nvSpPr>
          <p:cNvPr id="155" name="Rectangle 154"/>
          <p:cNvSpPr/>
          <p:nvPr/>
        </p:nvSpPr>
        <p:spPr bwMode="auto">
          <a:xfrm rot="16200000">
            <a:off x="4918046" y="4381150"/>
            <a:ext cx="197142" cy="36072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60" name="TextBox 159"/>
          <p:cNvSpPr txBox="1"/>
          <p:nvPr/>
        </p:nvSpPr>
        <p:spPr>
          <a:xfrm>
            <a:off x="4832058" y="4446165"/>
            <a:ext cx="354584" cy="230832"/>
          </a:xfrm>
          <a:prstGeom prst="rect">
            <a:avLst/>
          </a:prstGeom>
          <a:noFill/>
        </p:spPr>
        <p:txBody>
          <a:bodyPr wrap="none" rtlCol="0">
            <a:spAutoFit/>
          </a:bodyPr>
          <a:lstStyle/>
          <a:p>
            <a:r>
              <a:rPr lang="en-US" sz="900" dirty="0" smtClean="0"/>
              <a:t>LLC</a:t>
            </a:r>
            <a:endParaRPr lang="en-US" sz="900" dirty="0"/>
          </a:p>
        </p:txBody>
      </p:sp>
      <p:grpSp>
        <p:nvGrpSpPr>
          <p:cNvPr id="161" name="Group 160"/>
          <p:cNvGrpSpPr/>
          <p:nvPr/>
        </p:nvGrpSpPr>
        <p:grpSpPr>
          <a:xfrm rot="16200000">
            <a:off x="4822690" y="4499295"/>
            <a:ext cx="45719" cy="109057"/>
            <a:chOff x="7977930" y="461394"/>
            <a:chExt cx="34954" cy="118844"/>
          </a:xfrm>
        </p:grpSpPr>
        <p:cxnSp>
          <p:nvCxnSpPr>
            <p:cNvPr id="162" name="Straight Connector 161"/>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63" name="Straight Connector 162"/>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64" name="Group 163"/>
          <p:cNvGrpSpPr/>
          <p:nvPr/>
        </p:nvGrpSpPr>
        <p:grpSpPr>
          <a:xfrm>
            <a:off x="4980684" y="4388841"/>
            <a:ext cx="45719" cy="109057"/>
            <a:chOff x="7977930" y="461394"/>
            <a:chExt cx="34954" cy="118844"/>
          </a:xfrm>
        </p:grpSpPr>
        <p:cxnSp>
          <p:nvCxnSpPr>
            <p:cNvPr id="165" name="Straight Connector 16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66" name="Straight Connector 16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sp>
        <p:nvSpPr>
          <p:cNvPr id="74" name="Rectangle 73"/>
          <p:cNvSpPr/>
          <p:nvPr/>
        </p:nvSpPr>
        <p:spPr bwMode="auto">
          <a:xfrm>
            <a:off x="4949505" y="4009938"/>
            <a:ext cx="226501" cy="184559"/>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68" name="Group 167"/>
          <p:cNvGrpSpPr/>
          <p:nvPr/>
        </p:nvGrpSpPr>
        <p:grpSpPr>
          <a:xfrm>
            <a:off x="4304946" y="3692554"/>
            <a:ext cx="409667" cy="234892"/>
            <a:chOff x="5396794" y="2941950"/>
            <a:chExt cx="467111" cy="388479"/>
          </a:xfrm>
        </p:grpSpPr>
        <p:sp>
          <p:nvSpPr>
            <p:cNvPr id="169" name="Rectangle 168"/>
            <p:cNvSpPr/>
            <p:nvPr/>
          </p:nvSpPr>
          <p:spPr bwMode="auto">
            <a:xfrm>
              <a:off x="5461233" y="2969703"/>
              <a:ext cx="402672" cy="360726"/>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900" i="0" u="none" strike="noStrike" cap="none" normalizeH="0" baseline="0" dirty="0" smtClean="0">
                <a:ln w="12700">
                  <a:solidFill>
                    <a:schemeClr val="tx1"/>
                  </a:solidFill>
                </a:ln>
                <a:solidFill>
                  <a:schemeClr val="tx1"/>
                </a:solidFill>
                <a:latin typeface="Futura Bk" pitchFamily="34" charset="0"/>
              </a:endParaRPr>
            </a:p>
          </p:txBody>
        </p:sp>
        <p:sp>
          <p:nvSpPr>
            <p:cNvPr id="170" name="TextBox 169"/>
            <p:cNvSpPr txBox="1"/>
            <p:nvPr/>
          </p:nvSpPr>
          <p:spPr>
            <a:xfrm>
              <a:off x="5396794" y="2941950"/>
              <a:ext cx="463538" cy="381759"/>
            </a:xfrm>
            <a:prstGeom prst="rect">
              <a:avLst/>
            </a:prstGeom>
            <a:noFill/>
          </p:spPr>
          <p:txBody>
            <a:bodyPr wrap="square" rtlCol="0">
              <a:spAutoFit/>
            </a:bodyPr>
            <a:lstStyle/>
            <a:p>
              <a:r>
                <a:rPr lang="en-US" sz="900" dirty="0" smtClean="0"/>
                <a:t>LLDP</a:t>
              </a:r>
              <a:endParaRPr lang="en-US" sz="900" dirty="0"/>
            </a:p>
          </p:txBody>
        </p:sp>
      </p:grpSp>
      <p:sp>
        <p:nvSpPr>
          <p:cNvPr id="174" name="Rectangle 173"/>
          <p:cNvSpPr/>
          <p:nvPr/>
        </p:nvSpPr>
        <p:spPr bwMode="auto">
          <a:xfrm rot="16200000">
            <a:off x="4554525" y="3735199"/>
            <a:ext cx="174772" cy="55926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5" name="TextBox 174"/>
          <p:cNvSpPr txBox="1"/>
          <p:nvPr/>
        </p:nvSpPr>
        <p:spPr>
          <a:xfrm>
            <a:off x="4496500" y="3910667"/>
            <a:ext cx="490204" cy="230832"/>
          </a:xfrm>
          <a:prstGeom prst="rect">
            <a:avLst/>
          </a:prstGeom>
          <a:noFill/>
        </p:spPr>
        <p:txBody>
          <a:bodyPr wrap="square" rtlCol="0">
            <a:spAutoFit/>
          </a:bodyPr>
          <a:lstStyle/>
          <a:p>
            <a:r>
              <a:rPr lang="en-US" sz="900" dirty="0" smtClean="0"/>
              <a:t>LLC</a:t>
            </a:r>
            <a:endParaRPr lang="en-US" sz="900" dirty="0"/>
          </a:p>
        </p:txBody>
      </p:sp>
      <p:grpSp>
        <p:nvGrpSpPr>
          <p:cNvPr id="176" name="Group 175"/>
          <p:cNvGrpSpPr/>
          <p:nvPr/>
        </p:nvGrpSpPr>
        <p:grpSpPr>
          <a:xfrm rot="16200000">
            <a:off x="4329137" y="3963797"/>
            <a:ext cx="45719" cy="109057"/>
            <a:chOff x="7977930" y="461394"/>
            <a:chExt cx="34954" cy="118844"/>
          </a:xfrm>
        </p:grpSpPr>
        <p:cxnSp>
          <p:nvCxnSpPr>
            <p:cNvPr id="177" name="Straight Connector 176"/>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78" name="Straight Connector 177"/>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79" name="Group 178"/>
          <p:cNvGrpSpPr/>
          <p:nvPr/>
        </p:nvGrpSpPr>
        <p:grpSpPr>
          <a:xfrm>
            <a:off x="4503909" y="3853343"/>
            <a:ext cx="45719" cy="109057"/>
            <a:chOff x="7977930" y="461394"/>
            <a:chExt cx="34954" cy="118844"/>
          </a:xfrm>
        </p:grpSpPr>
        <p:cxnSp>
          <p:nvCxnSpPr>
            <p:cNvPr id="180" name="Straight Connector 179"/>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sp>
        <p:nvSpPr>
          <p:cNvPr id="192" name="Rectangle 191"/>
          <p:cNvSpPr/>
          <p:nvPr/>
        </p:nvSpPr>
        <p:spPr bwMode="auto">
          <a:xfrm>
            <a:off x="4706225" y="3624045"/>
            <a:ext cx="218114" cy="30200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3" name="Rectangle 192"/>
          <p:cNvSpPr/>
          <p:nvPr/>
        </p:nvSpPr>
        <p:spPr bwMode="auto">
          <a:xfrm>
            <a:off x="4723001" y="3607266"/>
            <a:ext cx="192947" cy="50333"/>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4" name="Rectangle 193"/>
          <p:cNvSpPr/>
          <p:nvPr/>
        </p:nvSpPr>
        <p:spPr bwMode="auto">
          <a:xfrm>
            <a:off x="4724399" y="3885501"/>
            <a:ext cx="192947" cy="50333"/>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5" name="TextBox 194"/>
          <p:cNvSpPr txBox="1"/>
          <p:nvPr/>
        </p:nvSpPr>
        <p:spPr>
          <a:xfrm>
            <a:off x="963336" y="2330740"/>
            <a:ext cx="455574" cy="338554"/>
          </a:xfrm>
          <a:prstGeom prst="rect">
            <a:avLst/>
          </a:prstGeom>
          <a:noFill/>
        </p:spPr>
        <p:txBody>
          <a:bodyPr wrap="none" rtlCol="0">
            <a:spAutoFit/>
          </a:bodyPr>
          <a:lstStyle/>
          <a:p>
            <a:r>
              <a:rPr lang="en-US" dirty="0" smtClean="0"/>
              <a:t>ISS</a:t>
            </a:r>
            <a:endParaRPr lang="en-US" dirty="0"/>
          </a:p>
        </p:txBody>
      </p:sp>
      <p:cxnSp>
        <p:nvCxnSpPr>
          <p:cNvPr id="196" name="Straight Arrow Connector 195"/>
          <p:cNvCxnSpPr>
            <a:stCxn id="195" idx="3"/>
          </p:cNvCxnSpPr>
          <p:nvPr/>
        </p:nvCxnSpPr>
        <p:spPr bwMode="auto">
          <a:xfrm>
            <a:off x="1418910" y="2500017"/>
            <a:ext cx="1225020" cy="1300"/>
          </a:xfrm>
          <a:prstGeom prst="straightConnector1">
            <a:avLst/>
          </a:prstGeom>
          <a:noFill/>
          <a:ln w="12700" cap="flat" cmpd="sng" algn="ctr">
            <a:solidFill>
              <a:schemeClr val="tx1"/>
            </a:solidFill>
            <a:prstDash val="solid"/>
            <a:round/>
            <a:headEnd type="none" w="med" len="med"/>
            <a:tailEnd type="arrow"/>
          </a:ln>
          <a:effectLst/>
        </p:spPr>
      </p:cxnSp>
      <p:sp>
        <p:nvSpPr>
          <p:cNvPr id="72" name="Rectangle 71"/>
          <p:cNvSpPr/>
          <p:nvPr/>
        </p:nvSpPr>
        <p:spPr bwMode="auto">
          <a:xfrm>
            <a:off x="5226341" y="3501003"/>
            <a:ext cx="204132" cy="223709"/>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42" name="Group 141"/>
          <p:cNvGrpSpPr/>
          <p:nvPr/>
        </p:nvGrpSpPr>
        <p:grpSpPr>
          <a:xfrm>
            <a:off x="5292475" y="4650298"/>
            <a:ext cx="45719" cy="109057"/>
            <a:chOff x="7977930" y="461394"/>
            <a:chExt cx="34954" cy="118844"/>
          </a:xfrm>
        </p:grpSpPr>
        <p:cxnSp>
          <p:nvCxnSpPr>
            <p:cNvPr id="143" name="Straight Connector 142"/>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sp>
        <p:nvSpPr>
          <p:cNvPr id="147" name="Rectangle 146"/>
          <p:cNvSpPr/>
          <p:nvPr/>
        </p:nvSpPr>
        <p:spPr bwMode="auto">
          <a:xfrm>
            <a:off x="5167618" y="4471332"/>
            <a:ext cx="58723" cy="167780"/>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CAD3BE3B-750D-4CA5-8BE2-0B73BFF9F952}" type="slidenum">
              <a:rPr lang="en-US" smtClean="0"/>
              <a:pPr>
                <a:defRPr/>
              </a:pPr>
              <a:t>5</a:t>
            </a:fld>
            <a:endParaRPr lang="en-US"/>
          </a:p>
        </p:txBody>
      </p:sp>
      <p:sp>
        <p:nvSpPr>
          <p:cNvPr id="3" name="Date Placeholder 2"/>
          <p:cNvSpPr>
            <a:spLocks noGrp="1"/>
          </p:cNvSpPr>
          <p:nvPr>
            <p:ph type="dt" sz="half" idx="11"/>
          </p:nvPr>
        </p:nvSpPr>
        <p:spPr/>
        <p:txBody>
          <a:bodyPr/>
          <a:lstStyle/>
          <a:p>
            <a:pPr>
              <a:defRPr/>
            </a:pPr>
            <a:fld id="{55885117-9475-4F0E-9A73-58DFCCA4FEA1}" type="datetime1">
              <a:rPr lang="en-US" smtClean="0"/>
              <a:pPr>
                <a:defRPr/>
              </a:pPr>
              <a:t>3/2/2010</a:t>
            </a:fld>
            <a:endParaRPr lang="en-US"/>
          </a:p>
        </p:txBody>
      </p:sp>
      <p:sp>
        <p:nvSpPr>
          <p:cNvPr id="4" name="Footer Placeholder 3"/>
          <p:cNvSpPr>
            <a:spLocks noGrp="1"/>
          </p:cNvSpPr>
          <p:nvPr>
            <p:ph type="ftr" sz="quarter" idx="12"/>
          </p:nvPr>
        </p:nvSpPr>
        <p:spPr/>
        <p:txBody>
          <a:bodyPr/>
          <a:lstStyle/>
          <a:p>
            <a:pPr>
              <a:defRPr/>
            </a:pPr>
            <a:r>
              <a:rPr lang="en-US" smtClean="0"/>
              <a:t>EVB</a:t>
            </a:r>
            <a:endParaRPr lang="en-US"/>
          </a:p>
        </p:txBody>
      </p:sp>
      <p:sp>
        <p:nvSpPr>
          <p:cNvPr id="5" name="Title 1"/>
          <p:cNvSpPr txBox="1">
            <a:spLocks/>
          </p:cNvSpPr>
          <p:nvPr/>
        </p:nvSpPr>
        <p:spPr>
          <a:xfrm>
            <a:off x="437014" y="377505"/>
            <a:ext cx="8245475" cy="746620"/>
          </a:xfrm>
          <a:prstGeom prst="rect">
            <a:avLst/>
          </a:prstGeom>
        </p:spPr>
        <p:txBody>
          <a:bodyPr/>
          <a:lstStyle/>
          <a:p>
            <a:pPr lvl="0" eaLnBrk="0" hangingPunct="0">
              <a:lnSpc>
                <a:spcPct val="90000"/>
              </a:lnSpc>
              <a:spcBef>
                <a:spcPct val="25000"/>
              </a:spcBef>
              <a:defRPr/>
            </a:pPr>
            <a:r>
              <a:rPr lang="en-US" sz="3600" dirty="0" smtClean="0"/>
              <a:t>EVB Stack Architecture</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Slide Number Placeholder 3"/>
          <p:cNvSpPr txBox="1">
            <a:spLocks/>
          </p:cNvSpPr>
          <p:nvPr/>
        </p:nvSpPr>
        <p:spPr bwMode="auto">
          <a:xfrm>
            <a:off x="438150" y="6550025"/>
            <a:ext cx="38735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61D86B74-6FF3-4ABE-B346-D437CD02DF2B}" type="slidenum">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7" name="Date Placeholder 4"/>
          <p:cNvSpPr txBox="1">
            <a:spLocks/>
          </p:cNvSpPr>
          <p:nvPr/>
        </p:nvSpPr>
        <p:spPr bwMode="auto">
          <a:xfrm>
            <a:off x="836613" y="6550025"/>
            <a:ext cx="1114425"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84E54D9-3B88-4934-A28C-D9112478B3B4}" type="datetime1">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3/2/2010</a:t>
            </a:fld>
            <a:endParaRPr kumimoji="0" lang="en-US" sz="900" b="0" i="0" u="none" strike="noStrike" kern="1200" cap="none" spc="0" normalizeH="0" baseline="0" noProof="0">
              <a:ln>
                <a:noFill/>
              </a:ln>
              <a:solidFill>
                <a:srgbClr val="848589"/>
              </a:solidFill>
              <a:effectLst/>
              <a:uLnTx/>
              <a:uFillTx/>
              <a:latin typeface="Futura Bk" pitchFamily="34" charset="0"/>
              <a:ea typeface="+mn-ea"/>
              <a:cs typeface="+mn-cs"/>
            </a:endParaRPr>
          </a:p>
        </p:txBody>
      </p:sp>
      <p:sp>
        <p:nvSpPr>
          <p:cNvPr id="8" name="Footer Placeholder 5"/>
          <p:cNvSpPr txBox="1">
            <a:spLocks/>
          </p:cNvSpPr>
          <p:nvPr/>
        </p:nvSpPr>
        <p:spPr bwMode="auto">
          <a:xfrm>
            <a:off x="1997075" y="6550025"/>
            <a:ext cx="5359400" cy="219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smtClean="0">
                <a:ln>
                  <a:noFill/>
                </a:ln>
                <a:solidFill>
                  <a:srgbClr val="848589"/>
                </a:solidFill>
                <a:effectLst/>
                <a:uLnTx/>
                <a:uFillTx/>
                <a:latin typeface="Futura Bk" pitchFamily="34" charset="0"/>
                <a:ea typeface="+mn-ea"/>
                <a:cs typeface="+mn-cs"/>
              </a:rPr>
              <a:t>EVB</a:t>
            </a:r>
            <a:endParaRPr kumimoji="0" lang="en-US" sz="900" b="0" i="0" u="none" strike="noStrike" kern="1200" cap="none" spc="0" normalizeH="0" baseline="0" noProof="0" dirty="0">
              <a:ln>
                <a:noFill/>
              </a:ln>
              <a:solidFill>
                <a:srgbClr val="848589"/>
              </a:solidFill>
              <a:effectLst/>
              <a:uLnTx/>
              <a:uFillTx/>
              <a:latin typeface="Futura Bk" pitchFamily="34" charset="0"/>
              <a:ea typeface="+mn-ea"/>
              <a:cs typeface="+mn-cs"/>
            </a:endParaRPr>
          </a:p>
        </p:txBody>
      </p:sp>
      <p:sp>
        <p:nvSpPr>
          <p:cNvPr id="9" name="Can 8"/>
          <p:cNvSpPr/>
          <p:nvPr/>
        </p:nvSpPr>
        <p:spPr bwMode="auto">
          <a:xfrm>
            <a:off x="6733564" y="1577130"/>
            <a:ext cx="1261145" cy="1026952"/>
          </a:xfrm>
          <a:prstGeom prst="can">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dirty="0" smtClean="0"/>
              <a:t>TLV DB</a:t>
            </a:r>
          </a:p>
        </p:txBody>
      </p:sp>
      <p:cxnSp>
        <p:nvCxnSpPr>
          <p:cNvPr id="10" name="Straight Arrow Connector 9"/>
          <p:cNvCxnSpPr/>
          <p:nvPr/>
        </p:nvCxnSpPr>
        <p:spPr bwMode="auto">
          <a:xfrm flipV="1">
            <a:off x="5445086" y="2281805"/>
            <a:ext cx="1291274" cy="109176"/>
          </a:xfrm>
          <a:prstGeom prst="straightConnector1">
            <a:avLst/>
          </a:prstGeom>
          <a:noFill/>
          <a:ln w="12700" cap="flat" cmpd="sng" algn="ctr">
            <a:solidFill>
              <a:schemeClr val="tx1"/>
            </a:solidFill>
            <a:prstDash val="solid"/>
            <a:round/>
            <a:headEnd type="arrow"/>
            <a:tailEnd type="arrow"/>
          </a:ln>
          <a:effectLst/>
        </p:spPr>
      </p:cxnSp>
      <p:grpSp>
        <p:nvGrpSpPr>
          <p:cNvPr id="11" name="Group 10"/>
          <p:cNvGrpSpPr/>
          <p:nvPr/>
        </p:nvGrpSpPr>
        <p:grpSpPr>
          <a:xfrm>
            <a:off x="2743202" y="4429387"/>
            <a:ext cx="2709644" cy="385894"/>
            <a:chOff x="1149292" y="1182847"/>
            <a:chExt cx="2709644" cy="713064"/>
          </a:xfrm>
        </p:grpSpPr>
        <p:sp>
          <p:nvSpPr>
            <p:cNvPr id="12" name="Rectangle 11"/>
            <p:cNvSpPr/>
            <p:nvPr/>
          </p:nvSpPr>
          <p:spPr bwMode="auto">
            <a:xfrm>
              <a:off x="1149292" y="1182847"/>
              <a:ext cx="2709644" cy="71306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 name="TextBox 12"/>
            <p:cNvSpPr txBox="1"/>
            <p:nvPr/>
          </p:nvSpPr>
          <p:spPr>
            <a:xfrm>
              <a:off x="1182848" y="1274397"/>
              <a:ext cx="2634143" cy="426537"/>
            </a:xfrm>
            <a:prstGeom prst="rect">
              <a:avLst/>
            </a:prstGeom>
            <a:noFill/>
          </p:spPr>
          <p:txBody>
            <a:bodyPr wrap="square" rtlCol="0">
              <a:spAutoFit/>
            </a:bodyPr>
            <a:lstStyle/>
            <a:p>
              <a:pPr algn="ctr"/>
              <a:r>
                <a:rPr lang="en-US" sz="900" dirty="0" smtClean="0"/>
                <a:t>MAC/PHY</a:t>
              </a:r>
              <a:endParaRPr lang="en-US" sz="900" dirty="0"/>
            </a:p>
          </p:txBody>
        </p:sp>
      </p:grpSp>
      <p:sp>
        <p:nvSpPr>
          <p:cNvPr id="14" name="Rectangle 13"/>
          <p:cNvSpPr/>
          <p:nvPr/>
        </p:nvSpPr>
        <p:spPr bwMode="auto">
          <a:xfrm>
            <a:off x="2743201" y="1400962"/>
            <a:ext cx="2711040" cy="399573"/>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5" name="TextBox 14"/>
          <p:cNvSpPr txBox="1"/>
          <p:nvPr/>
        </p:nvSpPr>
        <p:spPr>
          <a:xfrm rot="16200000">
            <a:off x="3665027" y="2907640"/>
            <a:ext cx="1268669" cy="369332"/>
          </a:xfrm>
          <a:prstGeom prst="rect">
            <a:avLst/>
          </a:prstGeom>
          <a:noFill/>
        </p:spPr>
        <p:txBody>
          <a:bodyPr wrap="square" rtlCol="0">
            <a:spAutoFit/>
          </a:bodyPr>
          <a:lstStyle/>
          <a:p>
            <a:pPr algn="ctr"/>
            <a:r>
              <a:rPr lang="en-US" sz="900" dirty="0" smtClean="0"/>
              <a:t>Optional VEB/VEPA (C-Comp)</a:t>
            </a:r>
            <a:endParaRPr lang="en-US" sz="900" dirty="0"/>
          </a:p>
        </p:txBody>
      </p:sp>
      <p:grpSp>
        <p:nvGrpSpPr>
          <p:cNvPr id="16" name="Group 15"/>
          <p:cNvGrpSpPr/>
          <p:nvPr/>
        </p:nvGrpSpPr>
        <p:grpSpPr>
          <a:xfrm>
            <a:off x="3363986" y="3771948"/>
            <a:ext cx="1837188" cy="657439"/>
            <a:chOff x="1720115" y="1182847"/>
            <a:chExt cx="2435250" cy="713064"/>
          </a:xfrm>
          <a:solidFill>
            <a:schemeClr val="accent3"/>
          </a:solidFill>
        </p:grpSpPr>
        <p:sp>
          <p:nvSpPr>
            <p:cNvPr id="17" name="Rectangle 16"/>
            <p:cNvSpPr/>
            <p:nvPr/>
          </p:nvSpPr>
          <p:spPr bwMode="auto">
            <a:xfrm>
              <a:off x="1720115" y="1182847"/>
              <a:ext cx="2435250" cy="713064"/>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8" name="TextBox 17"/>
            <p:cNvSpPr txBox="1"/>
            <p:nvPr/>
          </p:nvSpPr>
          <p:spPr>
            <a:xfrm>
              <a:off x="2042689" y="1367405"/>
              <a:ext cx="1774301" cy="400581"/>
            </a:xfrm>
            <a:prstGeom prst="rect">
              <a:avLst/>
            </a:prstGeom>
            <a:grpFill/>
          </p:spPr>
          <p:txBody>
            <a:bodyPr wrap="square" rtlCol="0">
              <a:spAutoFit/>
            </a:bodyPr>
            <a:lstStyle/>
            <a:p>
              <a:pPr algn="ctr"/>
              <a:r>
                <a:rPr lang="en-US" sz="900" dirty="0" smtClean="0"/>
                <a:t>Optional MC</a:t>
              </a:r>
            </a:p>
            <a:p>
              <a:pPr algn="ctr"/>
              <a:r>
                <a:rPr lang="en-US" sz="900" dirty="0" smtClean="0"/>
                <a:t> (S-Comp)</a:t>
              </a:r>
              <a:endParaRPr lang="en-US" sz="900" dirty="0"/>
            </a:p>
          </p:txBody>
        </p:sp>
      </p:grpSp>
      <p:grpSp>
        <p:nvGrpSpPr>
          <p:cNvPr id="19" name="Group 18"/>
          <p:cNvGrpSpPr/>
          <p:nvPr/>
        </p:nvGrpSpPr>
        <p:grpSpPr>
          <a:xfrm>
            <a:off x="7547391" y="3487840"/>
            <a:ext cx="1032654" cy="547265"/>
            <a:chOff x="5953481" y="3615656"/>
            <a:chExt cx="1032654" cy="597016"/>
          </a:xfrm>
          <a:solidFill>
            <a:schemeClr val="accent3"/>
          </a:solidFill>
        </p:grpSpPr>
        <p:sp>
          <p:nvSpPr>
            <p:cNvPr id="20" name="Can 19"/>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21" name="TextBox 20"/>
            <p:cNvSpPr txBox="1"/>
            <p:nvPr/>
          </p:nvSpPr>
          <p:spPr>
            <a:xfrm>
              <a:off x="5953481" y="3733101"/>
              <a:ext cx="1032654" cy="430887"/>
            </a:xfrm>
            <a:prstGeom prst="rect">
              <a:avLst/>
            </a:prstGeom>
            <a:noFill/>
          </p:spPr>
          <p:txBody>
            <a:bodyPr wrap="none" rtlCol="0">
              <a:spAutoFit/>
            </a:bodyPr>
            <a:lstStyle/>
            <a:p>
              <a:pPr algn="ctr"/>
              <a:r>
                <a:rPr lang="en-US" sz="1100" dirty="0" smtClean="0"/>
                <a:t>Channel Level</a:t>
              </a:r>
            </a:p>
            <a:p>
              <a:pPr algn="ctr"/>
              <a:r>
                <a:rPr lang="en-US" sz="1100" dirty="0" smtClean="0"/>
                <a:t>Local LLDP DB</a:t>
              </a:r>
              <a:endParaRPr lang="en-US" sz="1100" dirty="0"/>
            </a:p>
          </p:txBody>
        </p:sp>
      </p:grpSp>
      <p:grpSp>
        <p:nvGrpSpPr>
          <p:cNvPr id="22" name="Group 21"/>
          <p:cNvGrpSpPr/>
          <p:nvPr/>
        </p:nvGrpSpPr>
        <p:grpSpPr>
          <a:xfrm>
            <a:off x="6307805" y="3481432"/>
            <a:ext cx="1165704" cy="547265"/>
            <a:chOff x="5886956" y="3615656"/>
            <a:chExt cx="1165704" cy="597016"/>
          </a:xfrm>
          <a:solidFill>
            <a:schemeClr val="accent3"/>
          </a:solidFill>
        </p:grpSpPr>
        <p:sp>
          <p:nvSpPr>
            <p:cNvPr id="23" name="Can 22"/>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24" name="TextBox 23"/>
            <p:cNvSpPr txBox="1"/>
            <p:nvPr/>
          </p:nvSpPr>
          <p:spPr>
            <a:xfrm>
              <a:off x="5886956" y="3733101"/>
              <a:ext cx="1165704" cy="430887"/>
            </a:xfrm>
            <a:prstGeom prst="rect">
              <a:avLst/>
            </a:prstGeom>
            <a:noFill/>
          </p:spPr>
          <p:txBody>
            <a:bodyPr wrap="none" rtlCol="0">
              <a:spAutoFit/>
            </a:bodyPr>
            <a:lstStyle/>
            <a:p>
              <a:pPr algn="ctr"/>
              <a:r>
                <a:rPr lang="en-US" sz="1100" dirty="0" smtClean="0"/>
                <a:t>Channel Level</a:t>
              </a:r>
            </a:p>
            <a:p>
              <a:pPr algn="ctr"/>
              <a:r>
                <a:rPr lang="en-US" sz="1100" dirty="0" smtClean="0"/>
                <a:t>Remote LLDP DB</a:t>
              </a:r>
              <a:endParaRPr lang="en-US" sz="1100" dirty="0"/>
            </a:p>
          </p:txBody>
        </p:sp>
      </p:grpSp>
      <p:grpSp>
        <p:nvGrpSpPr>
          <p:cNvPr id="25" name="Group 32"/>
          <p:cNvGrpSpPr/>
          <p:nvPr/>
        </p:nvGrpSpPr>
        <p:grpSpPr>
          <a:xfrm>
            <a:off x="7548789" y="4133500"/>
            <a:ext cx="1032654" cy="522390"/>
            <a:chOff x="5953481" y="3615656"/>
            <a:chExt cx="1032654" cy="597016"/>
          </a:xfrm>
          <a:solidFill>
            <a:schemeClr val="accent3"/>
          </a:solidFill>
        </p:grpSpPr>
        <p:sp>
          <p:nvSpPr>
            <p:cNvPr id="26" name="Can 25"/>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27" name="TextBox 26"/>
            <p:cNvSpPr txBox="1"/>
            <p:nvPr/>
          </p:nvSpPr>
          <p:spPr>
            <a:xfrm>
              <a:off x="5953481" y="3733104"/>
              <a:ext cx="1032654" cy="430887"/>
            </a:xfrm>
            <a:prstGeom prst="rect">
              <a:avLst/>
            </a:prstGeom>
            <a:noFill/>
          </p:spPr>
          <p:txBody>
            <a:bodyPr wrap="none" rtlCol="0">
              <a:spAutoFit/>
            </a:bodyPr>
            <a:lstStyle/>
            <a:p>
              <a:pPr algn="ctr"/>
              <a:r>
                <a:rPr lang="en-US" sz="1100" dirty="0" smtClean="0"/>
                <a:t>LAN Level</a:t>
              </a:r>
            </a:p>
            <a:p>
              <a:pPr algn="ctr"/>
              <a:r>
                <a:rPr lang="en-US" sz="1100" dirty="0" smtClean="0"/>
                <a:t>Local LLDP DB</a:t>
              </a:r>
              <a:endParaRPr lang="en-US" sz="1100" dirty="0"/>
            </a:p>
          </p:txBody>
        </p:sp>
      </p:grpSp>
      <p:grpSp>
        <p:nvGrpSpPr>
          <p:cNvPr id="28" name="Group 34"/>
          <p:cNvGrpSpPr/>
          <p:nvPr/>
        </p:nvGrpSpPr>
        <p:grpSpPr>
          <a:xfrm>
            <a:off x="6309203" y="4127383"/>
            <a:ext cx="1165704" cy="522390"/>
            <a:chOff x="5886956" y="3615656"/>
            <a:chExt cx="1165704" cy="597016"/>
          </a:xfrm>
          <a:solidFill>
            <a:schemeClr val="accent3"/>
          </a:solidFill>
        </p:grpSpPr>
        <p:sp>
          <p:nvSpPr>
            <p:cNvPr id="29" name="Can 28"/>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30" name="TextBox 29"/>
            <p:cNvSpPr txBox="1"/>
            <p:nvPr/>
          </p:nvSpPr>
          <p:spPr>
            <a:xfrm>
              <a:off x="5886956" y="3733101"/>
              <a:ext cx="1165704" cy="430887"/>
            </a:xfrm>
            <a:prstGeom prst="rect">
              <a:avLst/>
            </a:prstGeom>
            <a:noFill/>
          </p:spPr>
          <p:txBody>
            <a:bodyPr wrap="none" rtlCol="0">
              <a:spAutoFit/>
            </a:bodyPr>
            <a:lstStyle/>
            <a:p>
              <a:pPr algn="ctr"/>
              <a:r>
                <a:rPr lang="en-US" sz="1100" dirty="0" smtClean="0"/>
                <a:t>LAN Level</a:t>
              </a:r>
            </a:p>
            <a:p>
              <a:pPr algn="ctr"/>
              <a:r>
                <a:rPr lang="en-US" sz="1100" dirty="0" smtClean="0"/>
                <a:t>Remote LLDP DB</a:t>
              </a:r>
              <a:endParaRPr lang="en-US" sz="1100" dirty="0"/>
            </a:p>
          </p:txBody>
        </p:sp>
      </p:grpSp>
      <p:cxnSp>
        <p:nvCxnSpPr>
          <p:cNvPr id="31" name="Straight Arrow Connector 30"/>
          <p:cNvCxnSpPr/>
          <p:nvPr/>
        </p:nvCxnSpPr>
        <p:spPr bwMode="auto">
          <a:xfrm flipV="1">
            <a:off x="5469624" y="4418662"/>
            <a:ext cx="839579" cy="10725"/>
          </a:xfrm>
          <a:prstGeom prst="straightConnector1">
            <a:avLst/>
          </a:prstGeom>
          <a:noFill/>
          <a:ln w="12700" cap="flat" cmpd="sng" algn="ctr">
            <a:solidFill>
              <a:schemeClr val="tx1"/>
            </a:solidFill>
            <a:prstDash val="solid"/>
            <a:round/>
            <a:headEnd type="arrow"/>
            <a:tailEnd type="arrow"/>
          </a:ln>
          <a:effectLst/>
        </p:spPr>
      </p:cxnSp>
      <p:cxnSp>
        <p:nvCxnSpPr>
          <p:cNvPr id="32" name="Straight Arrow Connector 31"/>
          <p:cNvCxnSpPr/>
          <p:nvPr/>
        </p:nvCxnSpPr>
        <p:spPr bwMode="auto">
          <a:xfrm flipV="1">
            <a:off x="5503180" y="3743213"/>
            <a:ext cx="804625" cy="23444"/>
          </a:xfrm>
          <a:prstGeom prst="straightConnector1">
            <a:avLst/>
          </a:prstGeom>
          <a:noFill/>
          <a:ln w="12700" cap="flat" cmpd="sng" algn="ctr">
            <a:solidFill>
              <a:schemeClr val="tx1"/>
            </a:solidFill>
            <a:prstDash val="solid"/>
            <a:round/>
            <a:headEnd type="arrow"/>
            <a:tailEnd type="arrow"/>
          </a:ln>
          <a:effectLst/>
        </p:spPr>
      </p:cxnSp>
      <p:sp>
        <p:nvSpPr>
          <p:cNvPr id="33" name="Rectangle 32"/>
          <p:cNvSpPr/>
          <p:nvPr/>
        </p:nvSpPr>
        <p:spPr bwMode="auto">
          <a:xfrm>
            <a:off x="3363985" y="2399251"/>
            <a:ext cx="629176" cy="1375794"/>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34" name="Rectangle 33"/>
          <p:cNvSpPr/>
          <p:nvPr/>
        </p:nvSpPr>
        <p:spPr bwMode="auto">
          <a:xfrm>
            <a:off x="3993161" y="2399251"/>
            <a:ext cx="713064" cy="137719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35" name="TextBox 34"/>
          <p:cNvSpPr txBox="1"/>
          <p:nvPr/>
        </p:nvSpPr>
        <p:spPr>
          <a:xfrm>
            <a:off x="2768368" y="1426129"/>
            <a:ext cx="2667699" cy="246221"/>
          </a:xfrm>
          <a:prstGeom prst="rect">
            <a:avLst/>
          </a:prstGeom>
          <a:noFill/>
        </p:spPr>
        <p:txBody>
          <a:bodyPr wrap="square" rtlCol="0">
            <a:spAutoFit/>
          </a:bodyPr>
          <a:lstStyle/>
          <a:p>
            <a:pPr algn="ctr"/>
            <a:r>
              <a:rPr lang="en-US" sz="1000" dirty="0" smtClean="0"/>
              <a:t>AP(VM)</a:t>
            </a:r>
            <a:endParaRPr lang="en-US" sz="1000" dirty="0"/>
          </a:p>
        </p:txBody>
      </p:sp>
      <p:sp>
        <p:nvSpPr>
          <p:cNvPr id="36" name="TextBox 35"/>
          <p:cNvSpPr txBox="1"/>
          <p:nvPr/>
        </p:nvSpPr>
        <p:spPr>
          <a:xfrm>
            <a:off x="494949" y="880844"/>
            <a:ext cx="1652055" cy="584775"/>
          </a:xfrm>
          <a:prstGeom prst="rect">
            <a:avLst/>
          </a:prstGeom>
          <a:noFill/>
        </p:spPr>
        <p:txBody>
          <a:bodyPr wrap="none" rtlCol="0">
            <a:spAutoFit/>
          </a:bodyPr>
          <a:lstStyle/>
          <a:p>
            <a:r>
              <a:rPr lang="en-US" dirty="0" err="1" smtClean="0"/>
              <a:t>Sublayer</a:t>
            </a:r>
            <a:r>
              <a:rPr lang="en-US" dirty="0" smtClean="0"/>
              <a:t> Service</a:t>
            </a:r>
          </a:p>
          <a:p>
            <a:pPr algn="ctr"/>
            <a:r>
              <a:rPr lang="en-US" dirty="0" smtClean="0"/>
              <a:t>Interfaces</a:t>
            </a:r>
            <a:endParaRPr lang="en-US" dirty="0"/>
          </a:p>
        </p:txBody>
      </p:sp>
      <p:sp>
        <p:nvSpPr>
          <p:cNvPr id="38" name="TextBox 37"/>
          <p:cNvSpPr txBox="1"/>
          <p:nvPr/>
        </p:nvSpPr>
        <p:spPr>
          <a:xfrm>
            <a:off x="943762" y="4232246"/>
            <a:ext cx="455574" cy="338554"/>
          </a:xfrm>
          <a:prstGeom prst="rect">
            <a:avLst/>
          </a:prstGeom>
          <a:noFill/>
        </p:spPr>
        <p:txBody>
          <a:bodyPr wrap="none" rtlCol="0">
            <a:spAutoFit/>
          </a:bodyPr>
          <a:lstStyle/>
          <a:p>
            <a:r>
              <a:rPr lang="en-US" dirty="0" smtClean="0"/>
              <a:t>ISS</a:t>
            </a:r>
          </a:p>
        </p:txBody>
      </p:sp>
      <p:sp>
        <p:nvSpPr>
          <p:cNvPr id="39" name="TextBox 38"/>
          <p:cNvSpPr txBox="1"/>
          <p:nvPr/>
        </p:nvSpPr>
        <p:spPr>
          <a:xfrm>
            <a:off x="945160" y="3596081"/>
            <a:ext cx="455574" cy="338554"/>
          </a:xfrm>
          <a:prstGeom prst="rect">
            <a:avLst/>
          </a:prstGeom>
          <a:noFill/>
        </p:spPr>
        <p:txBody>
          <a:bodyPr wrap="none" rtlCol="0">
            <a:spAutoFit/>
          </a:bodyPr>
          <a:lstStyle/>
          <a:p>
            <a:r>
              <a:rPr lang="en-US" dirty="0" smtClean="0"/>
              <a:t>ISS</a:t>
            </a:r>
            <a:endParaRPr lang="en-US" dirty="0"/>
          </a:p>
        </p:txBody>
      </p:sp>
      <p:sp>
        <p:nvSpPr>
          <p:cNvPr id="40" name="Rectangle 39"/>
          <p:cNvSpPr/>
          <p:nvPr/>
        </p:nvSpPr>
        <p:spPr bwMode="auto">
          <a:xfrm>
            <a:off x="3390549" y="3700942"/>
            <a:ext cx="569054" cy="149606"/>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41" name="Rectangle 40"/>
          <p:cNvSpPr/>
          <p:nvPr/>
        </p:nvSpPr>
        <p:spPr bwMode="auto">
          <a:xfrm>
            <a:off x="5201174" y="3523376"/>
            <a:ext cx="251669" cy="90601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42" name="Rectangle 41"/>
          <p:cNvSpPr/>
          <p:nvPr/>
        </p:nvSpPr>
        <p:spPr bwMode="auto">
          <a:xfrm>
            <a:off x="5217952" y="4331513"/>
            <a:ext cx="204132" cy="223709"/>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43" name="Straight Arrow Connector 42"/>
          <p:cNvCxnSpPr>
            <a:stCxn id="38" idx="3"/>
          </p:cNvCxnSpPr>
          <p:nvPr/>
        </p:nvCxnSpPr>
        <p:spPr bwMode="auto">
          <a:xfrm>
            <a:off x="1399336" y="4401523"/>
            <a:ext cx="1192862" cy="2697"/>
          </a:xfrm>
          <a:prstGeom prst="straightConnector1">
            <a:avLst/>
          </a:prstGeom>
          <a:noFill/>
          <a:ln w="12700" cap="flat" cmpd="sng" algn="ctr">
            <a:solidFill>
              <a:schemeClr val="tx1"/>
            </a:solidFill>
            <a:prstDash val="solid"/>
            <a:round/>
            <a:headEnd type="none" w="med" len="med"/>
            <a:tailEnd type="arrow"/>
          </a:ln>
          <a:effectLst/>
        </p:spPr>
      </p:cxnSp>
      <p:cxnSp>
        <p:nvCxnSpPr>
          <p:cNvPr id="44" name="Straight Arrow Connector 43"/>
          <p:cNvCxnSpPr>
            <a:stCxn id="39" idx="3"/>
          </p:cNvCxnSpPr>
          <p:nvPr/>
        </p:nvCxnSpPr>
        <p:spPr bwMode="auto">
          <a:xfrm>
            <a:off x="1400734" y="3765358"/>
            <a:ext cx="1225020" cy="1300"/>
          </a:xfrm>
          <a:prstGeom prst="straightConnector1">
            <a:avLst/>
          </a:prstGeom>
          <a:noFill/>
          <a:ln w="12700" cap="flat" cmpd="sng" algn="ctr">
            <a:solidFill>
              <a:schemeClr val="tx1"/>
            </a:solidFill>
            <a:prstDash val="solid"/>
            <a:round/>
            <a:headEnd type="none" w="med" len="med"/>
            <a:tailEnd type="arrow"/>
          </a:ln>
          <a:effectLst/>
        </p:spPr>
      </p:cxnSp>
      <p:sp>
        <p:nvSpPr>
          <p:cNvPr id="45" name="TextBox 44"/>
          <p:cNvSpPr txBox="1"/>
          <p:nvPr/>
        </p:nvSpPr>
        <p:spPr>
          <a:xfrm>
            <a:off x="954947" y="1617678"/>
            <a:ext cx="694998" cy="338554"/>
          </a:xfrm>
          <a:prstGeom prst="rect">
            <a:avLst/>
          </a:prstGeom>
          <a:noFill/>
        </p:spPr>
        <p:txBody>
          <a:bodyPr wrap="none" rtlCol="0">
            <a:spAutoFit/>
          </a:bodyPr>
          <a:lstStyle/>
          <a:p>
            <a:r>
              <a:rPr lang="en-US" dirty="0" smtClean="0"/>
              <a:t>LLCSS</a:t>
            </a:r>
            <a:endParaRPr lang="en-US" dirty="0"/>
          </a:p>
        </p:txBody>
      </p:sp>
      <p:cxnSp>
        <p:nvCxnSpPr>
          <p:cNvPr id="46" name="Straight Arrow Connector 45"/>
          <p:cNvCxnSpPr/>
          <p:nvPr/>
        </p:nvCxnSpPr>
        <p:spPr bwMode="auto">
          <a:xfrm>
            <a:off x="1770077" y="1795244"/>
            <a:ext cx="897622" cy="8389"/>
          </a:xfrm>
          <a:prstGeom prst="straightConnector1">
            <a:avLst/>
          </a:prstGeom>
          <a:noFill/>
          <a:ln w="12700" cap="flat" cmpd="sng" algn="ctr">
            <a:solidFill>
              <a:schemeClr val="tx1"/>
            </a:solidFill>
            <a:prstDash val="solid"/>
            <a:round/>
            <a:headEnd type="none" w="med" len="med"/>
            <a:tailEnd type="arrow"/>
          </a:ln>
          <a:effectLst/>
        </p:spPr>
      </p:cxnSp>
      <p:sp>
        <p:nvSpPr>
          <p:cNvPr id="48" name="TextBox 47"/>
          <p:cNvSpPr txBox="1"/>
          <p:nvPr/>
        </p:nvSpPr>
        <p:spPr>
          <a:xfrm>
            <a:off x="933975" y="2502716"/>
            <a:ext cx="834652" cy="338554"/>
          </a:xfrm>
          <a:prstGeom prst="rect">
            <a:avLst/>
          </a:prstGeom>
          <a:noFill/>
        </p:spPr>
        <p:txBody>
          <a:bodyPr wrap="none" rtlCol="0">
            <a:spAutoFit/>
          </a:bodyPr>
          <a:lstStyle/>
          <a:p>
            <a:r>
              <a:rPr lang="en-US" dirty="0" smtClean="0"/>
              <a:t>T3PRSS</a:t>
            </a:r>
            <a:endParaRPr lang="en-US" dirty="0"/>
          </a:p>
        </p:txBody>
      </p:sp>
      <p:cxnSp>
        <p:nvCxnSpPr>
          <p:cNvPr id="49" name="Straight Arrow Connector 48"/>
          <p:cNvCxnSpPr/>
          <p:nvPr/>
        </p:nvCxnSpPr>
        <p:spPr bwMode="auto">
          <a:xfrm>
            <a:off x="1660969" y="2671993"/>
            <a:ext cx="981563" cy="4095"/>
          </a:xfrm>
          <a:prstGeom prst="straightConnector1">
            <a:avLst/>
          </a:prstGeom>
          <a:noFill/>
          <a:ln w="12700" cap="flat" cmpd="sng" algn="ctr">
            <a:solidFill>
              <a:schemeClr val="tx1"/>
            </a:solidFill>
            <a:prstDash val="solid"/>
            <a:round/>
            <a:headEnd type="none" w="med" len="med"/>
            <a:tailEnd type="arrow"/>
          </a:ln>
          <a:effectLst/>
        </p:spPr>
      </p:cxnSp>
      <p:grpSp>
        <p:nvGrpSpPr>
          <p:cNvPr id="50" name="Group 54"/>
          <p:cNvGrpSpPr/>
          <p:nvPr/>
        </p:nvGrpSpPr>
        <p:grpSpPr>
          <a:xfrm>
            <a:off x="4714613" y="1593909"/>
            <a:ext cx="739631" cy="547687"/>
            <a:chOff x="1149292" y="1182847"/>
            <a:chExt cx="2709644" cy="713064"/>
          </a:xfrm>
          <a:solidFill>
            <a:schemeClr val="bg1"/>
          </a:solidFill>
        </p:grpSpPr>
        <p:sp>
          <p:nvSpPr>
            <p:cNvPr id="51" name="Rectangle 55"/>
            <p:cNvSpPr/>
            <p:nvPr/>
          </p:nvSpPr>
          <p:spPr bwMode="auto">
            <a:xfrm>
              <a:off x="1149292" y="1182847"/>
              <a:ext cx="2709644" cy="713064"/>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52" name="TextBox 51"/>
            <p:cNvSpPr txBox="1"/>
            <p:nvPr/>
          </p:nvSpPr>
          <p:spPr>
            <a:xfrm>
              <a:off x="1182848" y="1367404"/>
              <a:ext cx="2634141" cy="280498"/>
            </a:xfrm>
            <a:prstGeom prst="rect">
              <a:avLst/>
            </a:prstGeom>
            <a:grpFill/>
          </p:spPr>
          <p:txBody>
            <a:bodyPr wrap="square" rtlCol="0">
              <a:spAutoFit/>
            </a:bodyPr>
            <a:lstStyle/>
            <a:p>
              <a:pPr algn="ctr"/>
              <a:r>
                <a:rPr lang="en-US" sz="800" dirty="0" smtClean="0"/>
                <a:t>ULP</a:t>
              </a:r>
              <a:endParaRPr lang="en-US" sz="800" dirty="0"/>
            </a:p>
          </p:txBody>
        </p:sp>
      </p:grpSp>
      <p:sp>
        <p:nvSpPr>
          <p:cNvPr id="53" name="Rectangle 52"/>
          <p:cNvSpPr/>
          <p:nvPr/>
        </p:nvSpPr>
        <p:spPr bwMode="auto">
          <a:xfrm>
            <a:off x="4706224" y="3227360"/>
            <a:ext cx="749417" cy="296016"/>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900" i="0" u="none" cap="none" normalizeH="0" dirty="0" smtClean="0">
              <a:ln w="12700">
                <a:solidFill>
                  <a:schemeClr val="tx1"/>
                </a:solidFill>
              </a:ln>
              <a:solidFill>
                <a:schemeClr val="tx1"/>
              </a:solidFill>
              <a:latin typeface="Futura Bk" pitchFamily="34" charset="0"/>
              <a:cs typeface="Arial" pitchFamily="34" charset="0"/>
            </a:endParaRPr>
          </a:p>
        </p:txBody>
      </p:sp>
      <p:sp>
        <p:nvSpPr>
          <p:cNvPr id="54" name="TextBox 53"/>
          <p:cNvSpPr txBox="1"/>
          <p:nvPr/>
        </p:nvSpPr>
        <p:spPr>
          <a:xfrm>
            <a:off x="4806892" y="3280518"/>
            <a:ext cx="570452" cy="230832"/>
          </a:xfrm>
          <a:prstGeom prst="rect">
            <a:avLst/>
          </a:prstGeom>
          <a:solidFill>
            <a:schemeClr val="bg1"/>
          </a:solidFill>
        </p:spPr>
        <p:txBody>
          <a:bodyPr wrap="square" rtlCol="0">
            <a:spAutoFit/>
          </a:bodyPr>
          <a:lstStyle/>
          <a:p>
            <a:pPr algn="ctr"/>
            <a:r>
              <a:rPr lang="en-US" sz="900" dirty="0" smtClean="0"/>
              <a:t>LLC</a:t>
            </a:r>
            <a:endParaRPr lang="en-US" sz="900" dirty="0"/>
          </a:p>
        </p:txBody>
      </p:sp>
      <p:sp>
        <p:nvSpPr>
          <p:cNvPr id="55" name="Rectangle 54"/>
          <p:cNvSpPr/>
          <p:nvPr/>
        </p:nvSpPr>
        <p:spPr bwMode="auto">
          <a:xfrm>
            <a:off x="2743199" y="1803633"/>
            <a:ext cx="1971414" cy="59561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56" name="TextBox 55"/>
          <p:cNvSpPr txBox="1"/>
          <p:nvPr/>
        </p:nvSpPr>
        <p:spPr>
          <a:xfrm>
            <a:off x="922789" y="3045204"/>
            <a:ext cx="694998" cy="338554"/>
          </a:xfrm>
          <a:prstGeom prst="rect">
            <a:avLst/>
          </a:prstGeom>
          <a:noFill/>
        </p:spPr>
        <p:txBody>
          <a:bodyPr wrap="none" rtlCol="0">
            <a:spAutoFit/>
          </a:bodyPr>
          <a:lstStyle/>
          <a:p>
            <a:r>
              <a:rPr lang="en-US" dirty="0" smtClean="0"/>
              <a:t>LLCSS</a:t>
            </a:r>
            <a:endParaRPr lang="en-US" dirty="0"/>
          </a:p>
        </p:txBody>
      </p:sp>
      <p:cxnSp>
        <p:nvCxnSpPr>
          <p:cNvPr id="57" name="Straight Arrow Connector 56"/>
          <p:cNvCxnSpPr>
            <a:stCxn id="56" idx="3"/>
          </p:cNvCxnSpPr>
          <p:nvPr/>
        </p:nvCxnSpPr>
        <p:spPr bwMode="auto">
          <a:xfrm flipV="1">
            <a:off x="1617787" y="3212983"/>
            <a:ext cx="1058301" cy="1498"/>
          </a:xfrm>
          <a:prstGeom prst="straightConnector1">
            <a:avLst/>
          </a:prstGeom>
          <a:noFill/>
          <a:ln w="12700" cap="flat" cmpd="sng" algn="ctr">
            <a:solidFill>
              <a:schemeClr val="tx1"/>
            </a:solidFill>
            <a:prstDash val="solid"/>
            <a:round/>
            <a:headEnd type="none" w="med" len="med"/>
            <a:tailEnd type="arrow"/>
          </a:ln>
          <a:effectLst/>
        </p:spPr>
      </p:cxnSp>
      <p:sp>
        <p:nvSpPr>
          <p:cNvPr id="58" name="TextBox 57"/>
          <p:cNvSpPr txBox="1"/>
          <p:nvPr/>
        </p:nvSpPr>
        <p:spPr>
          <a:xfrm>
            <a:off x="3514989" y="1971413"/>
            <a:ext cx="391454" cy="261610"/>
          </a:xfrm>
          <a:prstGeom prst="rect">
            <a:avLst/>
          </a:prstGeom>
          <a:noFill/>
        </p:spPr>
        <p:txBody>
          <a:bodyPr wrap="none" rtlCol="0">
            <a:spAutoFit/>
          </a:bodyPr>
          <a:lstStyle/>
          <a:p>
            <a:r>
              <a:rPr lang="en-US" sz="1050" dirty="0" smtClean="0"/>
              <a:t>LLC</a:t>
            </a:r>
            <a:endParaRPr lang="en-US" sz="1050" dirty="0"/>
          </a:p>
        </p:txBody>
      </p:sp>
      <p:sp>
        <p:nvSpPr>
          <p:cNvPr id="59" name="Rectangle 58"/>
          <p:cNvSpPr/>
          <p:nvPr/>
        </p:nvSpPr>
        <p:spPr bwMode="auto">
          <a:xfrm>
            <a:off x="2768368" y="4303549"/>
            <a:ext cx="578840" cy="22650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0" name="Rectangle 59"/>
          <p:cNvSpPr/>
          <p:nvPr/>
        </p:nvSpPr>
        <p:spPr bwMode="auto">
          <a:xfrm>
            <a:off x="4706225" y="3523376"/>
            <a:ext cx="226502" cy="25166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1" name="Rectangle 60"/>
          <p:cNvSpPr/>
          <p:nvPr/>
        </p:nvSpPr>
        <p:spPr bwMode="auto">
          <a:xfrm>
            <a:off x="4622335" y="3548542"/>
            <a:ext cx="209724" cy="20972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62" name="Straight Connector 61"/>
          <p:cNvCxnSpPr/>
          <p:nvPr/>
        </p:nvCxnSpPr>
        <p:spPr bwMode="auto">
          <a:xfrm rot="5400000" flipH="1" flipV="1">
            <a:off x="1715549" y="3418514"/>
            <a:ext cx="2055303" cy="0"/>
          </a:xfrm>
          <a:prstGeom prst="line">
            <a:avLst/>
          </a:prstGeom>
          <a:noFill/>
          <a:ln w="12700" cap="flat" cmpd="sng" algn="ctr">
            <a:solidFill>
              <a:schemeClr val="tx1"/>
            </a:solidFill>
            <a:prstDash val="solid"/>
            <a:round/>
            <a:headEnd type="none" w="med" len="med"/>
            <a:tailEnd type="none" w="med" len="med"/>
          </a:ln>
          <a:effectLst/>
        </p:spPr>
      </p:cxnSp>
      <p:sp>
        <p:nvSpPr>
          <p:cNvPr id="63" name="Rectangle 62"/>
          <p:cNvSpPr/>
          <p:nvPr/>
        </p:nvSpPr>
        <p:spPr bwMode="auto">
          <a:xfrm>
            <a:off x="4949505" y="3556931"/>
            <a:ext cx="218113" cy="29361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64" name="Group 63"/>
          <p:cNvGrpSpPr/>
          <p:nvPr/>
        </p:nvGrpSpPr>
        <p:grpSpPr>
          <a:xfrm>
            <a:off x="4786339" y="3473042"/>
            <a:ext cx="45719" cy="109057"/>
            <a:chOff x="7977930" y="461394"/>
            <a:chExt cx="34954" cy="118844"/>
          </a:xfrm>
        </p:grpSpPr>
        <p:cxnSp>
          <p:nvCxnSpPr>
            <p:cNvPr id="65" name="Straight Connector 6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67" name="Group 66"/>
          <p:cNvGrpSpPr/>
          <p:nvPr/>
        </p:nvGrpSpPr>
        <p:grpSpPr>
          <a:xfrm>
            <a:off x="5307854" y="3474440"/>
            <a:ext cx="45719" cy="109057"/>
            <a:chOff x="7977930" y="461394"/>
            <a:chExt cx="34954" cy="118844"/>
          </a:xfrm>
        </p:grpSpPr>
        <p:cxnSp>
          <p:nvCxnSpPr>
            <p:cNvPr id="68" name="Straight Connector 67"/>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70" name="Group 69"/>
          <p:cNvGrpSpPr/>
          <p:nvPr/>
        </p:nvGrpSpPr>
        <p:grpSpPr>
          <a:xfrm>
            <a:off x="5056185" y="3482829"/>
            <a:ext cx="45719" cy="109057"/>
            <a:chOff x="7977930" y="461394"/>
            <a:chExt cx="34954" cy="118844"/>
          </a:xfrm>
        </p:grpSpPr>
        <p:cxnSp>
          <p:nvCxnSpPr>
            <p:cNvPr id="71" name="Straight Connector 70"/>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72" name="Straight Connector 71"/>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73" name="Group 72"/>
          <p:cNvGrpSpPr/>
          <p:nvPr/>
        </p:nvGrpSpPr>
        <p:grpSpPr>
          <a:xfrm>
            <a:off x="5075341" y="2141506"/>
            <a:ext cx="419448" cy="1095372"/>
            <a:chOff x="4714614" y="2938461"/>
            <a:chExt cx="419448" cy="1095372"/>
          </a:xfrm>
        </p:grpSpPr>
        <p:sp>
          <p:nvSpPr>
            <p:cNvPr id="74" name="Rectangle 73"/>
            <p:cNvSpPr/>
            <p:nvPr/>
          </p:nvSpPr>
          <p:spPr bwMode="auto">
            <a:xfrm>
              <a:off x="4714614" y="2938461"/>
              <a:ext cx="377504"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75" name="TextBox 74"/>
            <p:cNvSpPr txBox="1"/>
            <p:nvPr/>
          </p:nvSpPr>
          <p:spPr>
            <a:xfrm>
              <a:off x="4726064" y="3080214"/>
              <a:ext cx="407998" cy="215444"/>
            </a:xfrm>
            <a:prstGeom prst="rect">
              <a:avLst/>
            </a:prstGeom>
            <a:noFill/>
          </p:spPr>
          <p:txBody>
            <a:bodyPr wrap="square" rtlCol="0">
              <a:spAutoFit/>
            </a:bodyPr>
            <a:lstStyle/>
            <a:p>
              <a:pPr algn="ctr"/>
              <a:r>
                <a:rPr lang="en-US" sz="800" dirty="0" smtClean="0"/>
                <a:t>DBA</a:t>
              </a:r>
              <a:endParaRPr lang="en-US" sz="800" dirty="0"/>
            </a:p>
          </p:txBody>
        </p:sp>
        <p:grpSp>
          <p:nvGrpSpPr>
            <p:cNvPr id="76" name="Group 176"/>
            <p:cNvGrpSpPr/>
            <p:nvPr/>
          </p:nvGrpSpPr>
          <p:grpSpPr>
            <a:xfrm>
              <a:off x="4714614" y="3486146"/>
              <a:ext cx="377504" cy="547687"/>
              <a:chOff x="4714613" y="3486146"/>
              <a:chExt cx="739631" cy="547687"/>
            </a:xfrm>
          </p:grpSpPr>
          <p:sp>
            <p:nvSpPr>
              <p:cNvPr id="77" name="Rectangle 76"/>
              <p:cNvSpPr/>
              <p:nvPr/>
            </p:nvSpPr>
            <p:spPr bwMode="auto">
              <a:xfrm>
                <a:off x="4714613" y="3486146"/>
                <a:ext cx="739631"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78" name="TextBox 77"/>
              <p:cNvSpPr txBox="1"/>
              <p:nvPr/>
            </p:nvSpPr>
            <p:spPr>
              <a:xfrm>
                <a:off x="4726061" y="3634344"/>
                <a:ext cx="719023" cy="230832"/>
              </a:xfrm>
              <a:prstGeom prst="rect">
                <a:avLst/>
              </a:prstGeom>
              <a:solidFill>
                <a:schemeClr val="bg1"/>
              </a:solidFill>
            </p:spPr>
            <p:txBody>
              <a:bodyPr wrap="square" rtlCol="0">
                <a:spAutoFit/>
              </a:bodyPr>
              <a:lstStyle/>
              <a:p>
                <a:pPr algn="ctr"/>
                <a:r>
                  <a:rPr lang="en-US" sz="900" dirty="0" smtClean="0"/>
                  <a:t>T3P</a:t>
                </a:r>
                <a:endParaRPr lang="en-US" sz="900" dirty="0"/>
              </a:p>
            </p:txBody>
          </p:sp>
        </p:grpSp>
      </p:grpSp>
      <p:grpSp>
        <p:nvGrpSpPr>
          <p:cNvPr id="85" name="Group 84"/>
          <p:cNvGrpSpPr/>
          <p:nvPr/>
        </p:nvGrpSpPr>
        <p:grpSpPr>
          <a:xfrm>
            <a:off x="3662214" y="1753299"/>
            <a:ext cx="45719" cy="109057"/>
            <a:chOff x="7977930" y="461394"/>
            <a:chExt cx="34954" cy="118844"/>
          </a:xfrm>
        </p:grpSpPr>
        <p:cxnSp>
          <p:nvCxnSpPr>
            <p:cNvPr id="86" name="Straight Connector 85"/>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88" name="Group 87"/>
          <p:cNvGrpSpPr/>
          <p:nvPr/>
        </p:nvGrpSpPr>
        <p:grpSpPr>
          <a:xfrm>
            <a:off x="5054787" y="1535185"/>
            <a:ext cx="45719" cy="109057"/>
            <a:chOff x="7977930" y="461394"/>
            <a:chExt cx="34954" cy="118844"/>
          </a:xfrm>
        </p:grpSpPr>
        <p:cxnSp>
          <p:nvCxnSpPr>
            <p:cNvPr id="89" name="Straight Connector 8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91" name="Group 90"/>
          <p:cNvGrpSpPr/>
          <p:nvPr/>
        </p:nvGrpSpPr>
        <p:grpSpPr>
          <a:xfrm>
            <a:off x="4274610" y="2340528"/>
            <a:ext cx="45719" cy="109057"/>
            <a:chOff x="7977930" y="461394"/>
            <a:chExt cx="34954" cy="118844"/>
          </a:xfrm>
        </p:grpSpPr>
        <p:cxnSp>
          <p:nvCxnSpPr>
            <p:cNvPr id="92" name="Straight Connector 91"/>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94" name="Group 93"/>
          <p:cNvGrpSpPr/>
          <p:nvPr/>
        </p:nvGrpSpPr>
        <p:grpSpPr>
          <a:xfrm>
            <a:off x="3611880" y="2348917"/>
            <a:ext cx="45719" cy="109057"/>
            <a:chOff x="7977930" y="461394"/>
            <a:chExt cx="34954" cy="118844"/>
          </a:xfrm>
        </p:grpSpPr>
        <p:cxnSp>
          <p:nvCxnSpPr>
            <p:cNvPr id="95" name="Straight Connector 9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97" name="Group 96"/>
          <p:cNvGrpSpPr/>
          <p:nvPr/>
        </p:nvGrpSpPr>
        <p:grpSpPr>
          <a:xfrm>
            <a:off x="2999484" y="2348917"/>
            <a:ext cx="45719" cy="109057"/>
            <a:chOff x="7977930" y="461394"/>
            <a:chExt cx="34954" cy="118844"/>
          </a:xfrm>
        </p:grpSpPr>
        <p:cxnSp>
          <p:nvCxnSpPr>
            <p:cNvPr id="98" name="Straight Connector 97"/>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00" name="Group 99"/>
          <p:cNvGrpSpPr/>
          <p:nvPr/>
        </p:nvGrpSpPr>
        <p:grpSpPr>
          <a:xfrm>
            <a:off x="4190721" y="4370664"/>
            <a:ext cx="45719" cy="109057"/>
            <a:chOff x="7977930" y="461394"/>
            <a:chExt cx="34954" cy="118844"/>
          </a:xfrm>
        </p:grpSpPr>
        <p:cxnSp>
          <p:nvCxnSpPr>
            <p:cNvPr id="101" name="Straight Connector 100"/>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03" name="Group 102"/>
          <p:cNvGrpSpPr/>
          <p:nvPr/>
        </p:nvGrpSpPr>
        <p:grpSpPr>
          <a:xfrm>
            <a:off x="4450779" y="3716323"/>
            <a:ext cx="45719" cy="109057"/>
            <a:chOff x="7977930" y="461394"/>
            <a:chExt cx="34954" cy="118844"/>
          </a:xfrm>
        </p:grpSpPr>
        <p:cxnSp>
          <p:nvCxnSpPr>
            <p:cNvPr id="104" name="Straight Connector 103"/>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07" name="Group 177"/>
          <p:cNvGrpSpPr/>
          <p:nvPr/>
        </p:nvGrpSpPr>
        <p:grpSpPr>
          <a:xfrm>
            <a:off x="4655887" y="2139193"/>
            <a:ext cx="469781" cy="1099084"/>
            <a:chOff x="4584590" y="3486146"/>
            <a:chExt cx="971968" cy="547687"/>
          </a:xfrm>
        </p:grpSpPr>
        <p:sp>
          <p:nvSpPr>
            <p:cNvPr id="111" name="Rectangle 110"/>
            <p:cNvSpPr/>
            <p:nvPr/>
          </p:nvSpPr>
          <p:spPr bwMode="auto">
            <a:xfrm>
              <a:off x="4714613" y="3486146"/>
              <a:ext cx="739631"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2" name="TextBox 111"/>
            <p:cNvSpPr txBox="1"/>
            <p:nvPr/>
          </p:nvSpPr>
          <p:spPr>
            <a:xfrm>
              <a:off x="4584590" y="3634344"/>
              <a:ext cx="971968" cy="230832"/>
            </a:xfrm>
            <a:prstGeom prst="rect">
              <a:avLst/>
            </a:prstGeom>
            <a:noFill/>
          </p:spPr>
          <p:txBody>
            <a:bodyPr wrap="square" rtlCol="0">
              <a:spAutoFit/>
            </a:bodyPr>
            <a:lstStyle/>
            <a:p>
              <a:pPr algn="ctr"/>
              <a:r>
                <a:rPr lang="en-US" sz="900" dirty="0" smtClean="0"/>
                <a:t>LLDP</a:t>
              </a:r>
              <a:endParaRPr lang="en-US" sz="900" dirty="0"/>
            </a:p>
          </p:txBody>
        </p:sp>
      </p:grpSp>
      <p:sp>
        <p:nvSpPr>
          <p:cNvPr id="113" name="Rectangle 112"/>
          <p:cNvSpPr/>
          <p:nvPr/>
        </p:nvSpPr>
        <p:spPr bwMode="auto">
          <a:xfrm>
            <a:off x="5083728" y="2080469"/>
            <a:ext cx="360727" cy="100668"/>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14" name="Straight Connector 113"/>
          <p:cNvCxnSpPr>
            <a:endCxn id="113" idx="3"/>
          </p:cNvCxnSpPr>
          <p:nvPr/>
        </p:nvCxnSpPr>
        <p:spPr bwMode="auto">
          <a:xfrm flipV="1">
            <a:off x="5050172" y="2130803"/>
            <a:ext cx="394283" cy="8390"/>
          </a:xfrm>
          <a:prstGeom prst="line">
            <a:avLst/>
          </a:prstGeom>
          <a:noFill/>
          <a:ln w="12700" cap="flat" cmpd="sng" algn="ctr">
            <a:solidFill>
              <a:schemeClr val="bg1">
                <a:lumMod val="75000"/>
              </a:schemeClr>
            </a:solidFill>
            <a:prstDash val="sysDot"/>
            <a:round/>
            <a:headEnd type="none" w="med" len="med"/>
            <a:tailEnd type="none" w="med" len="med"/>
          </a:ln>
          <a:effectLst/>
        </p:spPr>
      </p:cxnSp>
      <p:grpSp>
        <p:nvGrpSpPr>
          <p:cNvPr id="115" name="Group 114"/>
          <p:cNvGrpSpPr/>
          <p:nvPr/>
        </p:nvGrpSpPr>
        <p:grpSpPr>
          <a:xfrm>
            <a:off x="5258918" y="3182223"/>
            <a:ext cx="45719" cy="109057"/>
            <a:chOff x="7977930" y="461394"/>
            <a:chExt cx="34954" cy="118844"/>
          </a:xfrm>
        </p:grpSpPr>
        <p:cxnSp>
          <p:nvCxnSpPr>
            <p:cNvPr id="116" name="Straight Connector 115"/>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18" name="Group 117"/>
          <p:cNvGrpSpPr/>
          <p:nvPr/>
        </p:nvGrpSpPr>
        <p:grpSpPr>
          <a:xfrm>
            <a:off x="5250529" y="2636938"/>
            <a:ext cx="45719" cy="109057"/>
            <a:chOff x="7977930" y="461394"/>
            <a:chExt cx="34954" cy="118844"/>
          </a:xfrm>
        </p:grpSpPr>
        <p:cxnSp>
          <p:nvCxnSpPr>
            <p:cNvPr id="119" name="Straight Connector 11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21" name="Group 120"/>
          <p:cNvGrpSpPr/>
          <p:nvPr/>
        </p:nvGrpSpPr>
        <p:grpSpPr>
          <a:xfrm>
            <a:off x="4854849" y="3180825"/>
            <a:ext cx="45719" cy="109057"/>
            <a:chOff x="7977930" y="461394"/>
            <a:chExt cx="34954" cy="118844"/>
          </a:xfrm>
        </p:grpSpPr>
        <p:cxnSp>
          <p:nvCxnSpPr>
            <p:cNvPr id="122" name="Straight Connector 121"/>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sp>
        <p:nvSpPr>
          <p:cNvPr id="125" name="Content Placeholder 2"/>
          <p:cNvSpPr txBox="1">
            <a:spLocks/>
          </p:cNvSpPr>
          <p:nvPr/>
        </p:nvSpPr>
        <p:spPr>
          <a:xfrm>
            <a:off x="383272" y="4915949"/>
            <a:ext cx="8272463" cy="1610686"/>
          </a:xfrm>
          <a:prstGeom prst="rect">
            <a:avLst/>
          </a:prstGeom>
        </p:spPr>
        <p:txBody>
          <a:bodyPr/>
          <a:lstStyle/>
          <a:p>
            <a:pPr marL="228600" indent="-228600" eaLnBrk="0" hangingPunct="0">
              <a:lnSpc>
                <a:spcPct val="90000"/>
              </a:lnSpc>
              <a:spcBef>
                <a:spcPct val="25000"/>
              </a:spcBef>
              <a:spcAft>
                <a:spcPct val="10000"/>
              </a:spcAft>
              <a:buClr>
                <a:srgbClr val="ABA69F"/>
              </a:buClr>
              <a:buSzPct val="80000"/>
              <a:buFontTx/>
              <a:buChar char="•"/>
            </a:pPr>
            <a:r>
              <a:rPr lang="en-US" sz="1050" kern="0" dirty="0" smtClean="0">
                <a:latin typeface="+mn-lt"/>
                <a:cs typeface="+mn-cs"/>
              </a:rPr>
              <a:t>MAC: Media Access Control 802 2001 </a:t>
            </a:r>
            <a:r>
              <a:rPr lang="en-US" sz="1050" kern="0" dirty="0" err="1" smtClean="0">
                <a:latin typeface="+mn-lt"/>
                <a:cs typeface="+mn-cs"/>
              </a:rPr>
              <a:t>subclause</a:t>
            </a:r>
            <a:r>
              <a:rPr lang="en-US" sz="1050" kern="0" dirty="0" smtClean="0">
                <a:latin typeface="+mn-lt"/>
                <a:cs typeface="+mn-cs"/>
              </a:rPr>
              <a:t> 6.2.3 and 802.1Q Rev 2010 </a:t>
            </a:r>
            <a:r>
              <a:rPr lang="en-US" sz="1050" kern="0" dirty="0" err="1" smtClean="0">
                <a:latin typeface="+mn-lt"/>
                <a:cs typeface="+mn-cs"/>
              </a:rPr>
              <a:t>subclause</a:t>
            </a:r>
            <a:r>
              <a:rPr lang="en-US" sz="1050" kern="0" dirty="0" smtClean="0">
                <a:latin typeface="+mn-lt"/>
                <a:cs typeface="+mn-cs"/>
              </a:rPr>
              <a:t> 6.1</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kumimoji="0" lang="en-US" sz="1050" b="0" i="0" u="none" strike="noStrike" kern="0" cap="none" spc="0" normalizeH="0" baseline="0" noProof="0" dirty="0" smtClean="0">
                <a:ln>
                  <a:noFill/>
                </a:ln>
                <a:solidFill>
                  <a:schemeClr val="tx1"/>
                </a:solidFill>
                <a:effectLst/>
                <a:uLnTx/>
                <a:uFillTx/>
                <a:latin typeface="+mn-lt"/>
                <a:ea typeface="+mn-ea"/>
                <a:cs typeface="+mn-cs"/>
              </a:rPr>
              <a:t>ISS: Internal </a:t>
            </a:r>
            <a:r>
              <a:rPr kumimoji="0" lang="en-US" sz="1050" b="0" i="0" u="none" strike="noStrike" kern="0" cap="none" spc="0" normalizeH="0" baseline="0" noProof="0" dirty="0" err="1" smtClean="0">
                <a:ln>
                  <a:noFill/>
                </a:ln>
                <a:solidFill>
                  <a:schemeClr val="tx1"/>
                </a:solidFill>
                <a:effectLst/>
                <a:uLnTx/>
                <a:uFillTx/>
                <a:latin typeface="+mn-lt"/>
                <a:ea typeface="+mn-ea"/>
                <a:cs typeface="+mn-cs"/>
              </a:rPr>
              <a:t>Sublayer</a:t>
            </a:r>
            <a:r>
              <a:rPr kumimoji="0" lang="en-US" sz="1050" b="0" i="0" u="none" strike="noStrike" kern="0" cap="none" spc="0" normalizeH="0" noProof="0" dirty="0" smtClean="0">
                <a:ln>
                  <a:noFill/>
                </a:ln>
                <a:solidFill>
                  <a:schemeClr val="tx1"/>
                </a:solidFill>
                <a:effectLst/>
                <a:uLnTx/>
                <a:uFillTx/>
                <a:latin typeface="+mn-lt"/>
                <a:ea typeface="+mn-ea"/>
                <a:cs typeface="+mn-cs"/>
              </a:rPr>
              <a:t> Service 802.1Q Rev 2010 </a:t>
            </a:r>
            <a:r>
              <a:rPr kumimoji="0" lang="en-US" sz="1050" b="0" i="0" u="none" strike="noStrike" kern="0" cap="none" spc="0" normalizeH="0" noProof="0" dirty="0" err="1" smtClean="0">
                <a:ln>
                  <a:noFill/>
                </a:ln>
                <a:solidFill>
                  <a:schemeClr val="tx1"/>
                </a:solidFill>
                <a:effectLst/>
                <a:uLnTx/>
                <a:uFillTx/>
                <a:latin typeface="+mn-lt"/>
                <a:ea typeface="+mn-ea"/>
                <a:cs typeface="+mn-cs"/>
              </a:rPr>
              <a:t>subclause</a:t>
            </a:r>
            <a:r>
              <a:rPr kumimoji="0" lang="en-US" sz="1050" b="0" i="0" u="none" strike="noStrike" kern="0" cap="none" spc="0" normalizeH="0" noProof="0" dirty="0" smtClean="0">
                <a:ln>
                  <a:noFill/>
                </a:ln>
                <a:solidFill>
                  <a:schemeClr val="tx1"/>
                </a:solidFill>
                <a:effectLst/>
                <a:uLnTx/>
                <a:uFillTx/>
                <a:latin typeface="+mn-lt"/>
                <a:ea typeface="+mn-ea"/>
                <a:cs typeface="+mn-cs"/>
              </a:rPr>
              <a:t> 6.6</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050" kern="0" baseline="0" dirty="0" smtClean="0">
                <a:latin typeface="+mn-lt"/>
                <a:cs typeface="+mn-cs"/>
              </a:rPr>
              <a:t>LLC:</a:t>
            </a:r>
            <a:r>
              <a:rPr lang="en-US" sz="1050" kern="0" dirty="0" smtClean="0">
                <a:latin typeface="+mn-lt"/>
                <a:cs typeface="+mn-cs"/>
              </a:rPr>
              <a:t> Link Layer Control Protocol see 802 2001 </a:t>
            </a:r>
            <a:r>
              <a:rPr lang="en-US" sz="1050" kern="0" dirty="0" err="1" smtClean="0">
                <a:latin typeface="+mn-lt"/>
                <a:cs typeface="+mn-cs"/>
              </a:rPr>
              <a:t>subclause</a:t>
            </a:r>
            <a:r>
              <a:rPr lang="en-US" sz="1050" kern="0" dirty="0" smtClean="0">
                <a:latin typeface="+mn-lt"/>
                <a:cs typeface="+mn-cs"/>
              </a:rPr>
              <a:t> 6.2.2 and 802.2 ( note: see 802.1AB 2009 </a:t>
            </a:r>
            <a:r>
              <a:rPr lang="en-US" sz="1050" kern="0" dirty="0" err="1" smtClean="0">
                <a:latin typeface="+mn-lt"/>
                <a:cs typeface="+mn-cs"/>
              </a:rPr>
              <a:t>subclause</a:t>
            </a:r>
            <a:r>
              <a:rPr lang="en-US" sz="1050" kern="0" dirty="0" smtClean="0">
                <a:latin typeface="+mn-lt"/>
                <a:cs typeface="+mn-cs"/>
              </a:rPr>
              <a:t> 6.7 )</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kumimoji="0" lang="en-US" sz="1050" b="0" i="0" u="none" strike="noStrike" kern="0" cap="none" spc="0" normalizeH="0" baseline="0" noProof="0" dirty="0" smtClean="0">
                <a:ln>
                  <a:noFill/>
                </a:ln>
                <a:solidFill>
                  <a:schemeClr val="tx1"/>
                </a:solidFill>
                <a:effectLst/>
                <a:uLnTx/>
                <a:uFillTx/>
                <a:latin typeface="+mn-lt"/>
                <a:ea typeface="+mn-ea"/>
                <a:cs typeface="+mn-cs"/>
              </a:rPr>
              <a:t>LLCSS: Link Layer Control Protocol </a:t>
            </a:r>
            <a:r>
              <a:rPr kumimoji="0" lang="en-US" sz="1050" b="0" i="0" u="none" strike="noStrike" kern="0" cap="none" spc="0" normalizeH="0" baseline="0" noProof="0" dirty="0" err="1" smtClean="0">
                <a:ln>
                  <a:noFill/>
                </a:ln>
                <a:solidFill>
                  <a:schemeClr val="tx1"/>
                </a:solidFill>
                <a:effectLst/>
                <a:uLnTx/>
                <a:uFillTx/>
                <a:latin typeface="+mn-lt"/>
                <a:ea typeface="+mn-ea"/>
                <a:cs typeface="+mn-cs"/>
              </a:rPr>
              <a:t>Sublayer</a:t>
            </a:r>
            <a:r>
              <a:rPr kumimoji="0" lang="en-US" sz="1050" b="0" i="0" u="none" strike="noStrike" kern="0" cap="none" spc="0" normalizeH="0" baseline="0" noProof="0" dirty="0" smtClean="0">
                <a:ln>
                  <a:noFill/>
                </a:ln>
                <a:solidFill>
                  <a:schemeClr val="tx1"/>
                </a:solidFill>
                <a:effectLst/>
                <a:uLnTx/>
                <a:uFillTx/>
                <a:latin typeface="+mn-lt"/>
                <a:ea typeface="+mn-ea"/>
                <a:cs typeface="+mn-cs"/>
              </a:rPr>
              <a:t> Service 802.1AB-Rev</a:t>
            </a:r>
            <a:r>
              <a:rPr kumimoji="0" lang="en-US" sz="1050" b="0" i="0" u="none" strike="noStrike" kern="0" cap="none" spc="0" normalizeH="0" noProof="0" dirty="0" smtClean="0">
                <a:ln>
                  <a:noFill/>
                </a:ln>
                <a:solidFill>
                  <a:schemeClr val="tx1"/>
                </a:solidFill>
                <a:effectLst/>
                <a:uLnTx/>
                <a:uFillTx/>
                <a:latin typeface="+mn-lt"/>
                <a:ea typeface="+mn-ea"/>
                <a:cs typeface="+mn-cs"/>
              </a:rPr>
              <a:t> 2009 </a:t>
            </a:r>
            <a:r>
              <a:rPr kumimoji="0" lang="en-US" sz="1050" b="0" i="0" u="none" strike="noStrike" kern="0" cap="none" spc="0" normalizeH="0" noProof="0" dirty="0" err="1" smtClean="0">
                <a:ln>
                  <a:noFill/>
                </a:ln>
                <a:solidFill>
                  <a:schemeClr val="tx1"/>
                </a:solidFill>
                <a:effectLst/>
                <a:uLnTx/>
                <a:uFillTx/>
                <a:latin typeface="+mn-lt"/>
                <a:ea typeface="+mn-ea"/>
                <a:cs typeface="+mn-cs"/>
              </a:rPr>
              <a:t>subclause</a:t>
            </a:r>
            <a:r>
              <a:rPr kumimoji="0" lang="en-US" sz="1050" b="0" i="0" u="none" strike="noStrike" kern="0" cap="none" spc="0" normalizeH="0" noProof="0" dirty="0" smtClean="0">
                <a:ln>
                  <a:noFill/>
                </a:ln>
                <a:solidFill>
                  <a:schemeClr val="tx1"/>
                </a:solidFill>
                <a:effectLst/>
                <a:uLnTx/>
                <a:uFillTx/>
                <a:latin typeface="+mn-lt"/>
                <a:ea typeface="+mn-ea"/>
                <a:cs typeface="+mn-cs"/>
              </a:rPr>
              <a:t> 6.7</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050" kern="0" dirty="0" smtClean="0">
                <a:latin typeface="+mn-lt"/>
                <a:cs typeface="+mn-cs"/>
              </a:rPr>
              <a:t>T3PR: Trivial TLV Transport Protocol new link layer protocol</a:t>
            </a:r>
            <a:endParaRPr kumimoji="0" lang="en-US" sz="1050" b="0" i="0" u="none" strike="noStrike" kern="0" cap="none" spc="0" normalizeH="0" noProof="0" dirty="0" smtClean="0">
              <a:ln>
                <a:noFill/>
              </a:ln>
              <a:solidFill>
                <a:schemeClr val="tx1"/>
              </a:solidFill>
              <a:effectLst/>
              <a:uLnTx/>
              <a:uFillTx/>
              <a:latin typeface="+mn-lt"/>
              <a:ea typeface="+mn-ea"/>
              <a:cs typeface="+mn-cs"/>
            </a:endParaRP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050" kern="0" dirty="0" smtClean="0">
                <a:latin typeface="+mn-lt"/>
                <a:cs typeface="+mn-cs"/>
              </a:rPr>
              <a:t>T3PRSS: Trivial TLV Transport Protocol </a:t>
            </a:r>
            <a:r>
              <a:rPr lang="en-US" sz="1050" kern="0" dirty="0" err="1" smtClean="0">
                <a:latin typeface="+mn-lt"/>
                <a:cs typeface="+mn-cs"/>
              </a:rPr>
              <a:t>Sublayer</a:t>
            </a:r>
            <a:r>
              <a:rPr lang="en-US" sz="1050" kern="0" dirty="0" smtClean="0">
                <a:latin typeface="+mn-lt"/>
                <a:cs typeface="+mn-cs"/>
              </a:rPr>
              <a:t> Service new service interface for T3PR to ULP</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050" kern="0" dirty="0" smtClean="0">
                <a:latin typeface="+mn-lt"/>
                <a:cs typeface="+mn-cs"/>
              </a:rPr>
              <a:t>S-Comp: S-VLAN Component 802.1Q Rev 2010 </a:t>
            </a:r>
            <a:r>
              <a:rPr lang="en-US" sz="1050" kern="0" dirty="0" err="1" smtClean="0">
                <a:latin typeface="+mn-lt"/>
                <a:cs typeface="+mn-cs"/>
              </a:rPr>
              <a:t>subclause</a:t>
            </a:r>
            <a:r>
              <a:rPr lang="en-US" sz="1050" kern="0" dirty="0" smtClean="0">
                <a:latin typeface="+mn-lt"/>
                <a:cs typeface="+mn-cs"/>
              </a:rPr>
              <a:t> 5.6</a:t>
            </a: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r>
              <a:rPr lang="en-US" sz="1050" kern="0" dirty="0" smtClean="0">
                <a:latin typeface="+mn-lt"/>
                <a:cs typeface="+mn-cs"/>
              </a:rPr>
              <a:t>C-Comp: C-VLAN Component 802.1Q Rev 2010 </a:t>
            </a:r>
            <a:r>
              <a:rPr lang="en-US" sz="1050" kern="0" dirty="0" err="1" smtClean="0">
                <a:latin typeface="+mn-lt"/>
                <a:cs typeface="+mn-cs"/>
              </a:rPr>
              <a:t>subclause</a:t>
            </a:r>
            <a:r>
              <a:rPr lang="en-US" sz="1050" kern="0" dirty="0" smtClean="0">
                <a:latin typeface="+mn-lt"/>
                <a:cs typeface="+mn-cs"/>
              </a:rPr>
              <a:t> 5.5</a:t>
            </a:r>
            <a:endParaRPr lang="en-US" sz="1200" kern="0" dirty="0" smtClean="0">
              <a:latin typeface="+mn-lt"/>
              <a:cs typeface="+mn-cs"/>
            </a:endParaRP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endParaRPr kumimoji="0" lang="en-US" sz="1200" b="0" i="0" u="none" strike="noStrike" kern="0" cap="none" spc="0" normalizeH="0" noProof="0" dirty="0" smtClean="0">
              <a:ln>
                <a:noFill/>
              </a:ln>
              <a:solidFill>
                <a:schemeClr val="tx1"/>
              </a:solidFill>
              <a:effectLst/>
              <a:uLnTx/>
              <a:uFillTx/>
              <a:latin typeface="+mn-lt"/>
              <a:ea typeface="+mn-ea"/>
              <a:cs typeface="+mn-cs"/>
            </a:endParaRPr>
          </a:p>
          <a:p>
            <a:pPr marL="228600" marR="0" lvl="0" indent="-228600" algn="l" defTabSz="914400" rtl="0" eaLnBrk="0" fontAlgn="base" latinLnBrk="0" hangingPunct="0">
              <a:lnSpc>
                <a:spcPct val="90000"/>
              </a:lnSpc>
              <a:spcBef>
                <a:spcPct val="25000"/>
              </a:spcBef>
              <a:spcAft>
                <a:spcPct val="10000"/>
              </a:spcAft>
              <a:buClr>
                <a:srgbClr val="ABA69F"/>
              </a:buClr>
              <a:buSzPct val="80000"/>
              <a:buFontTx/>
              <a:buChar char="•"/>
              <a:tabLst/>
              <a:defRPr/>
            </a:pPr>
            <a:endParaRPr kumimoji="0" lang="en-US" sz="1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Bridge “Baggy Pants” Model</a:t>
            </a:r>
            <a:endParaRPr lang="en-US" dirty="0"/>
          </a:p>
        </p:txBody>
      </p:sp>
      <p:sp>
        <p:nvSpPr>
          <p:cNvPr id="3" name="Content Placeholder 2"/>
          <p:cNvSpPr>
            <a:spLocks noGrp="1"/>
          </p:cNvSpPr>
          <p:nvPr>
            <p:ph idx="1"/>
          </p:nvPr>
        </p:nvSpPr>
        <p:spPr>
          <a:xfrm>
            <a:off x="400050" y="5176007"/>
            <a:ext cx="8272463" cy="1290012"/>
          </a:xfrm>
        </p:spPr>
        <p:txBody>
          <a:bodyPr/>
          <a:lstStyle/>
          <a:p>
            <a:r>
              <a:rPr lang="en-US" sz="1600" dirty="0" smtClean="0"/>
              <a:t>Station uses a dual relay. The outside relay is an S-VLAN aware Component called an E-Comp. The inside relay is a C-VLAN Component with options for VEB or VEPA</a:t>
            </a:r>
          </a:p>
          <a:p>
            <a:r>
              <a:rPr lang="en-US" sz="1600" dirty="0" smtClean="0"/>
              <a:t>Multichannel is implemented using the peered E-Comps. An LLDP database exists on each exterior facing leg of the E-Comp</a:t>
            </a:r>
          </a:p>
          <a:p>
            <a:r>
              <a:rPr lang="en-US" sz="1600" dirty="0" smtClean="0"/>
              <a:t>The VEB or VEPA has an LLDP database on it’s exterior facing legs</a:t>
            </a:r>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6</a:t>
            </a:fld>
            <a:endParaRPr lang="en-US" dirty="0"/>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dirty="0"/>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
        <p:nvSpPr>
          <p:cNvPr id="250" name="Rectangle 249"/>
          <p:cNvSpPr/>
          <p:nvPr/>
        </p:nvSpPr>
        <p:spPr bwMode="auto">
          <a:xfrm>
            <a:off x="1409350" y="2525086"/>
            <a:ext cx="427839" cy="4985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200" name="Straight Connector 199"/>
          <p:cNvCxnSpPr/>
          <p:nvPr/>
        </p:nvCxnSpPr>
        <p:spPr bwMode="auto">
          <a:xfrm>
            <a:off x="7115262" y="3491218"/>
            <a:ext cx="419450" cy="0"/>
          </a:xfrm>
          <a:prstGeom prst="line">
            <a:avLst/>
          </a:prstGeom>
          <a:noFill/>
          <a:ln w="12700"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2860645" y="3489820"/>
            <a:ext cx="419450" cy="0"/>
          </a:xfrm>
          <a:prstGeom prst="line">
            <a:avLst/>
          </a:prstGeom>
          <a:noFill/>
          <a:ln w="12700" cap="flat" cmpd="sng" algn="ctr">
            <a:solidFill>
              <a:schemeClr val="tx1"/>
            </a:solidFill>
            <a:prstDash val="solid"/>
            <a:round/>
            <a:headEnd type="none" w="med" len="med"/>
            <a:tailEnd type="none" w="med" len="med"/>
          </a:ln>
          <a:effectLst/>
        </p:spPr>
      </p:cxnSp>
      <p:pic>
        <p:nvPicPr>
          <p:cNvPr id="1026" name="Picture 2"/>
          <p:cNvPicPr>
            <a:picLocks noChangeAspect="1" noChangeArrowheads="1"/>
          </p:cNvPicPr>
          <p:nvPr/>
        </p:nvPicPr>
        <p:blipFill>
          <a:blip r:embed="rId2" cstate="print"/>
          <a:srcRect/>
          <a:stretch>
            <a:fillRect/>
          </a:stretch>
        </p:blipFill>
        <p:spPr bwMode="auto">
          <a:xfrm>
            <a:off x="7617203" y="4580389"/>
            <a:ext cx="964735" cy="75501"/>
          </a:xfrm>
          <a:prstGeom prst="rect">
            <a:avLst/>
          </a:prstGeom>
          <a:noFill/>
          <a:ln w="9525">
            <a:noFill/>
            <a:miter lim="800000"/>
            <a:headEnd/>
            <a:tailEnd/>
          </a:ln>
        </p:spPr>
      </p:pic>
      <p:grpSp>
        <p:nvGrpSpPr>
          <p:cNvPr id="62" name="Group 61"/>
          <p:cNvGrpSpPr/>
          <p:nvPr/>
        </p:nvGrpSpPr>
        <p:grpSpPr>
          <a:xfrm>
            <a:off x="3859905" y="3481671"/>
            <a:ext cx="974331" cy="964912"/>
            <a:chOff x="2709643" y="3305263"/>
            <a:chExt cx="1459685" cy="1375794"/>
          </a:xfrm>
        </p:grpSpPr>
        <p:sp>
          <p:nvSpPr>
            <p:cNvPr id="27" name="Rectangle 26"/>
            <p:cNvSpPr/>
            <p:nvPr/>
          </p:nvSpPr>
          <p:spPr bwMode="auto">
            <a:xfrm>
              <a:off x="3523376" y="3305263"/>
              <a:ext cx="645952" cy="137579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 name="Rectangle 11"/>
            <p:cNvSpPr/>
            <p:nvPr/>
          </p:nvSpPr>
          <p:spPr bwMode="auto">
            <a:xfrm>
              <a:off x="2709643" y="3305263"/>
              <a:ext cx="654342" cy="13745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39" name="Group 38"/>
            <p:cNvGrpSpPr/>
            <p:nvPr/>
          </p:nvGrpSpPr>
          <p:grpSpPr>
            <a:xfrm>
              <a:off x="2973640" y="3305263"/>
              <a:ext cx="933494" cy="637345"/>
              <a:chOff x="2751588" y="3305262"/>
              <a:chExt cx="1186539" cy="696286"/>
            </a:xfrm>
          </p:grpSpPr>
          <p:sp>
            <p:nvSpPr>
              <p:cNvPr id="26" name="Isosceles Triangle 25"/>
              <p:cNvSpPr/>
              <p:nvPr/>
            </p:nvSpPr>
            <p:spPr bwMode="auto">
              <a:xfrm rot="10800000">
                <a:off x="2751588" y="3305262"/>
                <a:ext cx="1186539" cy="637562"/>
              </a:xfrm>
              <a:prstGeom prst="triangle">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8" name="Rectangle 27"/>
              <p:cNvSpPr/>
              <p:nvPr/>
            </p:nvSpPr>
            <p:spPr bwMode="auto">
              <a:xfrm>
                <a:off x="3258408" y="3691156"/>
                <a:ext cx="170607" cy="310392"/>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30" name="Straight Connector 29"/>
              <p:cNvCxnSpPr>
                <a:stCxn id="28" idx="1"/>
                <a:endCxn id="28" idx="3"/>
              </p:cNvCxnSpPr>
              <p:nvPr/>
            </p:nvCxnSpPr>
            <p:spPr bwMode="auto">
              <a:xfrm rot="10800000" flipH="1">
                <a:off x="3258407" y="3846352"/>
                <a:ext cx="170607" cy="0"/>
              </a:xfrm>
              <a:prstGeom prst="line">
                <a:avLst/>
              </a:prstGeom>
              <a:noFill/>
              <a:ln w="12700" cap="flat" cmpd="sng" algn="ctr">
                <a:solidFill>
                  <a:schemeClr val="tx1"/>
                </a:solidFill>
                <a:prstDash val="solid"/>
                <a:round/>
                <a:headEnd type="none" w="med" len="med"/>
                <a:tailEnd type="none" w="med" len="med"/>
              </a:ln>
              <a:effectLst/>
            </p:spPr>
          </p:cxnSp>
        </p:grpSp>
      </p:grpSp>
      <p:grpSp>
        <p:nvGrpSpPr>
          <p:cNvPr id="63" name="Group 62"/>
          <p:cNvGrpSpPr/>
          <p:nvPr/>
        </p:nvGrpSpPr>
        <p:grpSpPr>
          <a:xfrm>
            <a:off x="2312764" y="3011962"/>
            <a:ext cx="974331" cy="1434620"/>
            <a:chOff x="4229448" y="2627152"/>
            <a:chExt cx="1459685" cy="2045515"/>
          </a:xfrm>
        </p:grpSpPr>
        <p:sp>
          <p:nvSpPr>
            <p:cNvPr id="52" name="Rectangle 51"/>
            <p:cNvSpPr/>
            <p:nvPr/>
          </p:nvSpPr>
          <p:spPr bwMode="auto">
            <a:xfrm>
              <a:off x="5043181" y="2627152"/>
              <a:ext cx="645952" cy="204551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3" name="Rectangle 52"/>
            <p:cNvSpPr/>
            <p:nvPr/>
          </p:nvSpPr>
          <p:spPr bwMode="auto">
            <a:xfrm>
              <a:off x="4229448" y="2627152"/>
              <a:ext cx="654342" cy="204551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54" name="Group 53"/>
            <p:cNvGrpSpPr/>
            <p:nvPr/>
          </p:nvGrpSpPr>
          <p:grpSpPr>
            <a:xfrm>
              <a:off x="4493445" y="2627153"/>
              <a:ext cx="933494" cy="637345"/>
              <a:chOff x="2751588" y="3305262"/>
              <a:chExt cx="1186539" cy="696286"/>
            </a:xfrm>
          </p:grpSpPr>
          <p:sp>
            <p:nvSpPr>
              <p:cNvPr id="55" name="Isosceles Triangle 54"/>
              <p:cNvSpPr/>
              <p:nvPr/>
            </p:nvSpPr>
            <p:spPr bwMode="auto">
              <a:xfrm rot="10800000">
                <a:off x="2751588" y="3305262"/>
                <a:ext cx="1186539" cy="637562"/>
              </a:xfrm>
              <a:prstGeom prst="triangle">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6" name="Rectangle 55"/>
              <p:cNvSpPr/>
              <p:nvPr/>
            </p:nvSpPr>
            <p:spPr bwMode="auto">
              <a:xfrm>
                <a:off x="3258408" y="3691156"/>
                <a:ext cx="170607" cy="310392"/>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57" name="Straight Connector 56"/>
              <p:cNvCxnSpPr>
                <a:stCxn id="56" idx="1"/>
                <a:endCxn id="56" idx="3"/>
              </p:cNvCxnSpPr>
              <p:nvPr/>
            </p:nvCxnSpPr>
            <p:spPr bwMode="auto">
              <a:xfrm rot="10800000" flipH="1">
                <a:off x="3258407" y="3846352"/>
                <a:ext cx="170607" cy="0"/>
              </a:xfrm>
              <a:prstGeom prst="line">
                <a:avLst/>
              </a:prstGeom>
              <a:noFill/>
              <a:ln w="12700" cap="flat" cmpd="sng" algn="ctr">
                <a:solidFill>
                  <a:schemeClr val="tx1"/>
                </a:solidFill>
                <a:prstDash val="solid"/>
                <a:round/>
                <a:headEnd type="none" w="med" len="med"/>
                <a:tailEnd type="none" w="med" len="med"/>
              </a:ln>
              <a:effectLst/>
            </p:spPr>
          </p:cxnSp>
        </p:grpSp>
      </p:grpSp>
      <p:sp>
        <p:nvSpPr>
          <p:cNvPr id="58" name="Rectangle 57"/>
          <p:cNvSpPr/>
          <p:nvPr/>
        </p:nvSpPr>
        <p:spPr bwMode="auto">
          <a:xfrm>
            <a:off x="1409350" y="2004969"/>
            <a:ext cx="431169" cy="244259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67" name="Group 61"/>
          <p:cNvGrpSpPr/>
          <p:nvPr/>
        </p:nvGrpSpPr>
        <p:grpSpPr>
          <a:xfrm flipH="1">
            <a:off x="5641016" y="3483065"/>
            <a:ext cx="974331" cy="964912"/>
            <a:chOff x="2709643" y="3305263"/>
            <a:chExt cx="1459685" cy="1375794"/>
          </a:xfrm>
        </p:grpSpPr>
        <p:sp>
          <p:nvSpPr>
            <p:cNvPr id="75" name="Rectangle 74"/>
            <p:cNvSpPr/>
            <p:nvPr/>
          </p:nvSpPr>
          <p:spPr bwMode="auto">
            <a:xfrm>
              <a:off x="3523376" y="3305263"/>
              <a:ext cx="645952" cy="137579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6" name="Rectangle 75"/>
            <p:cNvSpPr/>
            <p:nvPr/>
          </p:nvSpPr>
          <p:spPr bwMode="auto">
            <a:xfrm>
              <a:off x="2709643" y="3305263"/>
              <a:ext cx="654342" cy="13745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77" name="Group 38"/>
            <p:cNvGrpSpPr/>
            <p:nvPr/>
          </p:nvGrpSpPr>
          <p:grpSpPr>
            <a:xfrm>
              <a:off x="2973640" y="3305263"/>
              <a:ext cx="933494" cy="637345"/>
              <a:chOff x="2751588" y="3305262"/>
              <a:chExt cx="1186539" cy="696286"/>
            </a:xfrm>
          </p:grpSpPr>
          <p:sp>
            <p:nvSpPr>
              <p:cNvPr id="78" name="Isosceles Triangle 77"/>
              <p:cNvSpPr/>
              <p:nvPr/>
            </p:nvSpPr>
            <p:spPr bwMode="auto">
              <a:xfrm rot="10800000">
                <a:off x="2751588" y="3305262"/>
                <a:ext cx="1186539" cy="637562"/>
              </a:xfrm>
              <a:prstGeom prst="triangle">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9" name="Rectangle 78"/>
              <p:cNvSpPr/>
              <p:nvPr/>
            </p:nvSpPr>
            <p:spPr bwMode="auto">
              <a:xfrm>
                <a:off x="3258408" y="3691156"/>
                <a:ext cx="170607" cy="310392"/>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80" name="Straight Connector 79"/>
              <p:cNvCxnSpPr>
                <a:stCxn id="79" idx="1"/>
                <a:endCxn id="79" idx="3"/>
              </p:cNvCxnSpPr>
              <p:nvPr/>
            </p:nvCxnSpPr>
            <p:spPr bwMode="auto">
              <a:xfrm rot="10800000" flipH="1">
                <a:off x="3258407" y="3846352"/>
                <a:ext cx="170607" cy="0"/>
              </a:xfrm>
              <a:prstGeom prst="line">
                <a:avLst/>
              </a:prstGeom>
              <a:noFill/>
              <a:ln w="12700" cap="flat" cmpd="sng" algn="ctr">
                <a:solidFill>
                  <a:schemeClr val="tx1"/>
                </a:solidFill>
                <a:prstDash val="solid"/>
                <a:round/>
                <a:headEnd type="none" w="med" len="med"/>
                <a:tailEnd type="none" w="med" len="med"/>
              </a:ln>
              <a:effectLst/>
            </p:spPr>
          </p:cxnSp>
        </p:grpSp>
      </p:grpSp>
      <p:grpSp>
        <p:nvGrpSpPr>
          <p:cNvPr id="68" name="Group 62"/>
          <p:cNvGrpSpPr/>
          <p:nvPr/>
        </p:nvGrpSpPr>
        <p:grpSpPr>
          <a:xfrm flipH="1">
            <a:off x="7112656" y="3013356"/>
            <a:ext cx="974331" cy="1434620"/>
            <a:chOff x="4229448" y="2627152"/>
            <a:chExt cx="1459685" cy="2045515"/>
          </a:xfrm>
        </p:grpSpPr>
        <p:sp>
          <p:nvSpPr>
            <p:cNvPr id="69" name="Rectangle 68"/>
            <p:cNvSpPr/>
            <p:nvPr/>
          </p:nvSpPr>
          <p:spPr bwMode="auto">
            <a:xfrm>
              <a:off x="5043181" y="2627152"/>
              <a:ext cx="645952" cy="204551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0" name="Rectangle 69"/>
            <p:cNvSpPr/>
            <p:nvPr/>
          </p:nvSpPr>
          <p:spPr bwMode="auto">
            <a:xfrm>
              <a:off x="4229448" y="2627152"/>
              <a:ext cx="654342" cy="204551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71" name="Group 53"/>
            <p:cNvGrpSpPr/>
            <p:nvPr/>
          </p:nvGrpSpPr>
          <p:grpSpPr>
            <a:xfrm>
              <a:off x="4493445" y="2627153"/>
              <a:ext cx="933494" cy="637345"/>
              <a:chOff x="2751588" y="3305262"/>
              <a:chExt cx="1186539" cy="696286"/>
            </a:xfrm>
          </p:grpSpPr>
          <p:sp>
            <p:nvSpPr>
              <p:cNvPr id="72" name="Isosceles Triangle 71"/>
              <p:cNvSpPr/>
              <p:nvPr/>
            </p:nvSpPr>
            <p:spPr bwMode="auto">
              <a:xfrm rot="10800000">
                <a:off x="2751588" y="3305262"/>
                <a:ext cx="1186539" cy="637562"/>
              </a:xfrm>
              <a:prstGeom prst="triangle">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73" name="Rectangle 72"/>
              <p:cNvSpPr/>
              <p:nvPr/>
            </p:nvSpPr>
            <p:spPr bwMode="auto">
              <a:xfrm>
                <a:off x="3258408" y="3691156"/>
                <a:ext cx="170607" cy="310392"/>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74" name="Straight Connector 73"/>
              <p:cNvCxnSpPr>
                <a:stCxn id="73" idx="1"/>
                <a:endCxn id="73" idx="3"/>
              </p:cNvCxnSpPr>
              <p:nvPr/>
            </p:nvCxnSpPr>
            <p:spPr bwMode="auto">
              <a:xfrm rot="10800000" flipH="1">
                <a:off x="3258407" y="3846352"/>
                <a:ext cx="170607" cy="0"/>
              </a:xfrm>
              <a:prstGeom prst="line">
                <a:avLst/>
              </a:prstGeom>
              <a:noFill/>
              <a:ln w="12700" cap="flat" cmpd="sng" algn="ctr">
                <a:solidFill>
                  <a:schemeClr val="tx1"/>
                </a:solidFill>
                <a:prstDash val="solid"/>
                <a:round/>
                <a:headEnd type="none" w="med" len="med"/>
                <a:tailEnd type="none" w="med" len="med"/>
              </a:ln>
              <a:effectLst/>
            </p:spPr>
          </p:cxnSp>
        </p:grpSp>
      </p:grpSp>
      <p:pic>
        <p:nvPicPr>
          <p:cNvPr id="82" name="Picture 2"/>
          <p:cNvPicPr>
            <a:picLocks noChangeAspect="1" noChangeArrowheads="1"/>
          </p:cNvPicPr>
          <p:nvPr/>
        </p:nvPicPr>
        <p:blipFill>
          <a:blip r:embed="rId2" cstate="print"/>
          <a:srcRect/>
          <a:stretch>
            <a:fillRect/>
          </a:stretch>
        </p:blipFill>
        <p:spPr bwMode="auto">
          <a:xfrm>
            <a:off x="4555222" y="4557555"/>
            <a:ext cx="1359016" cy="81557"/>
          </a:xfrm>
          <a:prstGeom prst="rect">
            <a:avLst/>
          </a:prstGeom>
          <a:noFill/>
          <a:ln w="9525">
            <a:noFill/>
            <a:miter lim="800000"/>
            <a:headEnd/>
            <a:tailEnd/>
          </a:ln>
        </p:spPr>
      </p:pic>
      <p:sp>
        <p:nvSpPr>
          <p:cNvPr id="85" name="Rectangle 84"/>
          <p:cNvSpPr/>
          <p:nvPr/>
        </p:nvSpPr>
        <p:spPr bwMode="auto">
          <a:xfrm>
            <a:off x="2844725" y="4269996"/>
            <a:ext cx="1450438" cy="17798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86" name="Rectangle 85"/>
          <p:cNvSpPr/>
          <p:nvPr/>
        </p:nvSpPr>
        <p:spPr bwMode="auto">
          <a:xfrm>
            <a:off x="1402357" y="4278385"/>
            <a:ext cx="1350628" cy="169178"/>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87" name="Rectangle 86"/>
          <p:cNvSpPr/>
          <p:nvPr/>
        </p:nvSpPr>
        <p:spPr bwMode="auto">
          <a:xfrm>
            <a:off x="6185480" y="4279783"/>
            <a:ext cx="1364612" cy="183160"/>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91" name="Straight Connector 90"/>
          <p:cNvCxnSpPr/>
          <p:nvPr/>
        </p:nvCxnSpPr>
        <p:spPr bwMode="auto">
          <a:xfrm rot="16200000" flipH="1">
            <a:off x="4566174" y="4499061"/>
            <a:ext cx="108639" cy="3682"/>
          </a:xfrm>
          <a:prstGeom prst="line">
            <a:avLst/>
          </a:prstGeom>
          <a:noFill/>
          <a:ln w="12700"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a:off x="5802436" y="4501057"/>
            <a:ext cx="107245" cy="1085"/>
          </a:xfrm>
          <a:prstGeom prst="line">
            <a:avLst/>
          </a:prstGeom>
          <a:noFill/>
          <a:ln w="12700"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rot="16200000" flipH="1">
            <a:off x="7798337" y="4518241"/>
            <a:ext cx="140805" cy="274"/>
          </a:xfrm>
          <a:prstGeom prst="line">
            <a:avLst/>
          </a:prstGeom>
          <a:noFill/>
          <a:ln w="12700" cap="flat" cmpd="sng" algn="ctr">
            <a:solidFill>
              <a:schemeClr val="tx1"/>
            </a:solidFill>
            <a:prstDash val="solid"/>
            <a:round/>
            <a:headEnd type="none" w="med" len="med"/>
            <a:tailEnd type="none" w="med" len="med"/>
          </a:ln>
          <a:effectLst/>
        </p:spPr>
      </p:cxnSp>
      <p:grpSp>
        <p:nvGrpSpPr>
          <p:cNvPr id="106" name="Group 105"/>
          <p:cNvGrpSpPr/>
          <p:nvPr/>
        </p:nvGrpSpPr>
        <p:grpSpPr>
          <a:xfrm>
            <a:off x="3858935" y="3851945"/>
            <a:ext cx="436228" cy="418051"/>
            <a:chOff x="4186106" y="4086837"/>
            <a:chExt cx="436228" cy="418051"/>
          </a:xfrm>
        </p:grpSpPr>
        <p:sp>
          <p:nvSpPr>
            <p:cNvPr id="99" name="Rectangle 98"/>
            <p:cNvSpPr/>
            <p:nvPr/>
          </p:nvSpPr>
          <p:spPr bwMode="auto">
            <a:xfrm>
              <a:off x="4186106" y="4186106"/>
              <a:ext cx="436228" cy="31878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03" name="Group 102"/>
            <p:cNvGrpSpPr/>
            <p:nvPr/>
          </p:nvGrpSpPr>
          <p:grpSpPr>
            <a:xfrm>
              <a:off x="4229449" y="4086837"/>
              <a:ext cx="343948" cy="215444"/>
              <a:chOff x="5159229" y="1904301"/>
              <a:chExt cx="343948" cy="215444"/>
            </a:xfrm>
          </p:grpSpPr>
          <p:sp>
            <p:nvSpPr>
              <p:cNvPr id="104" name="Rectangle 103"/>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5" name="TextBox 104"/>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grpSp>
        <p:nvGrpSpPr>
          <p:cNvPr id="107" name="Group 106"/>
          <p:cNvGrpSpPr/>
          <p:nvPr/>
        </p:nvGrpSpPr>
        <p:grpSpPr>
          <a:xfrm>
            <a:off x="2853654" y="3853344"/>
            <a:ext cx="436228" cy="418051"/>
            <a:chOff x="4186106" y="4086837"/>
            <a:chExt cx="436228" cy="418051"/>
          </a:xfrm>
        </p:grpSpPr>
        <p:sp>
          <p:nvSpPr>
            <p:cNvPr id="108" name="Rectangle 107"/>
            <p:cNvSpPr/>
            <p:nvPr/>
          </p:nvSpPr>
          <p:spPr bwMode="auto">
            <a:xfrm>
              <a:off x="4186106" y="4186106"/>
              <a:ext cx="436228" cy="31878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09" name="Group 102"/>
            <p:cNvGrpSpPr/>
            <p:nvPr/>
          </p:nvGrpSpPr>
          <p:grpSpPr>
            <a:xfrm>
              <a:off x="4229449" y="4086837"/>
              <a:ext cx="343948" cy="215444"/>
              <a:chOff x="5159229" y="1904301"/>
              <a:chExt cx="343948" cy="215444"/>
            </a:xfrm>
          </p:grpSpPr>
          <p:sp>
            <p:nvSpPr>
              <p:cNvPr id="110" name="Rectangle 109"/>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1" name="TextBox 110"/>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grpSp>
        <p:nvGrpSpPr>
          <p:cNvPr id="142" name="Group 141"/>
          <p:cNvGrpSpPr/>
          <p:nvPr/>
        </p:nvGrpSpPr>
        <p:grpSpPr>
          <a:xfrm>
            <a:off x="4405617" y="3836565"/>
            <a:ext cx="426441" cy="609599"/>
            <a:chOff x="4732788" y="4071457"/>
            <a:chExt cx="426441" cy="609599"/>
          </a:xfrm>
        </p:grpSpPr>
        <p:sp>
          <p:nvSpPr>
            <p:cNvPr id="113" name="Rectangle 112"/>
            <p:cNvSpPr/>
            <p:nvPr/>
          </p:nvSpPr>
          <p:spPr bwMode="auto">
            <a:xfrm>
              <a:off x="4732788" y="4170725"/>
              <a:ext cx="426441" cy="51033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14" name="Group 102"/>
            <p:cNvGrpSpPr/>
            <p:nvPr/>
          </p:nvGrpSpPr>
          <p:grpSpPr>
            <a:xfrm>
              <a:off x="4775159" y="4071457"/>
              <a:ext cx="336231" cy="215444"/>
              <a:chOff x="5159229" y="1904301"/>
              <a:chExt cx="343948" cy="215444"/>
            </a:xfrm>
          </p:grpSpPr>
          <p:sp>
            <p:nvSpPr>
              <p:cNvPr id="115" name="Rectangle 114"/>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6" name="TextBox 115"/>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grpSp>
        <p:nvGrpSpPr>
          <p:cNvPr id="143" name="Group 142"/>
          <p:cNvGrpSpPr/>
          <p:nvPr/>
        </p:nvGrpSpPr>
        <p:grpSpPr>
          <a:xfrm>
            <a:off x="5640197" y="3863130"/>
            <a:ext cx="436228" cy="583035"/>
            <a:chOff x="5774421" y="4098022"/>
            <a:chExt cx="436228" cy="583035"/>
          </a:xfrm>
        </p:grpSpPr>
        <p:sp>
          <p:nvSpPr>
            <p:cNvPr id="118" name="Rectangle 117"/>
            <p:cNvSpPr/>
            <p:nvPr/>
          </p:nvSpPr>
          <p:spPr bwMode="auto">
            <a:xfrm>
              <a:off x="5774421" y="4197291"/>
              <a:ext cx="436228" cy="483766"/>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19" name="Group 102"/>
            <p:cNvGrpSpPr/>
            <p:nvPr/>
          </p:nvGrpSpPr>
          <p:grpSpPr>
            <a:xfrm>
              <a:off x="5817764" y="4098022"/>
              <a:ext cx="343948" cy="215444"/>
              <a:chOff x="5159229" y="1904301"/>
              <a:chExt cx="343948" cy="215444"/>
            </a:xfrm>
          </p:grpSpPr>
          <p:sp>
            <p:nvSpPr>
              <p:cNvPr id="120" name="Rectangle 119"/>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1" name="TextBox 120"/>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grpSp>
        <p:nvGrpSpPr>
          <p:cNvPr id="122" name="Group 121"/>
          <p:cNvGrpSpPr/>
          <p:nvPr/>
        </p:nvGrpSpPr>
        <p:grpSpPr>
          <a:xfrm>
            <a:off x="7118058" y="3856140"/>
            <a:ext cx="423645" cy="418051"/>
            <a:chOff x="4186106" y="4086837"/>
            <a:chExt cx="436228" cy="418051"/>
          </a:xfrm>
        </p:grpSpPr>
        <p:sp>
          <p:nvSpPr>
            <p:cNvPr id="123" name="Rectangle 122"/>
            <p:cNvSpPr/>
            <p:nvPr/>
          </p:nvSpPr>
          <p:spPr bwMode="auto">
            <a:xfrm>
              <a:off x="4186106" y="4186106"/>
              <a:ext cx="436228" cy="31878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24" name="Group 102"/>
            <p:cNvGrpSpPr/>
            <p:nvPr/>
          </p:nvGrpSpPr>
          <p:grpSpPr>
            <a:xfrm>
              <a:off x="4229449" y="4086837"/>
              <a:ext cx="343948" cy="215444"/>
              <a:chOff x="5159229" y="1904301"/>
              <a:chExt cx="343948" cy="215444"/>
            </a:xfrm>
          </p:grpSpPr>
          <p:sp>
            <p:nvSpPr>
              <p:cNvPr id="125" name="Rectangle 124"/>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6" name="TextBox 125"/>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grpSp>
        <p:nvGrpSpPr>
          <p:cNvPr id="132" name="Group 131"/>
          <p:cNvGrpSpPr/>
          <p:nvPr/>
        </p:nvGrpSpPr>
        <p:grpSpPr>
          <a:xfrm>
            <a:off x="6184084" y="3861732"/>
            <a:ext cx="436228" cy="418051"/>
            <a:chOff x="4186106" y="4086837"/>
            <a:chExt cx="436228" cy="418051"/>
          </a:xfrm>
        </p:grpSpPr>
        <p:sp>
          <p:nvSpPr>
            <p:cNvPr id="133" name="Rectangle 132"/>
            <p:cNvSpPr/>
            <p:nvPr/>
          </p:nvSpPr>
          <p:spPr bwMode="auto">
            <a:xfrm>
              <a:off x="4186106" y="4186106"/>
              <a:ext cx="436228" cy="31878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34" name="Group 102"/>
            <p:cNvGrpSpPr/>
            <p:nvPr/>
          </p:nvGrpSpPr>
          <p:grpSpPr>
            <a:xfrm>
              <a:off x="4229449" y="4086837"/>
              <a:ext cx="343948" cy="215444"/>
              <a:chOff x="5159229" y="1904301"/>
              <a:chExt cx="343948" cy="215444"/>
            </a:xfrm>
          </p:grpSpPr>
          <p:sp>
            <p:nvSpPr>
              <p:cNvPr id="135" name="Rectangle 134"/>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6" name="TextBox 135"/>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sp>
        <p:nvSpPr>
          <p:cNvPr id="138" name="Rectangle 137"/>
          <p:cNvSpPr/>
          <p:nvPr/>
        </p:nvSpPr>
        <p:spPr bwMode="auto">
          <a:xfrm>
            <a:off x="7652157" y="3489821"/>
            <a:ext cx="436228" cy="95634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46" name="Straight Connector 145"/>
          <p:cNvCxnSpPr/>
          <p:nvPr/>
        </p:nvCxnSpPr>
        <p:spPr bwMode="auto">
          <a:xfrm rot="10800000" flipH="1">
            <a:off x="4405616" y="4367168"/>
            <a:ext cx="426441" cy="0"/>
          </a:xfrm>
          <a:prstGeom prst="line">
            <a:avLst/>
          </a:prstGeom>
          <a:noFill/>
          <a:ln w="12700" cap="flat" cmpd="sng" algn="ctr">
            <a:solidFill>
              <a:schemeClr val="tx1"/>
            </a:solidFill>
            <a:prstDash val="dash"/>
            <a:round/>
            <a:headEnd type="none" w="med" len="med"/>
            <a:tailEnd type="none" w="med" len="med"/>
          </a:ln>
          <a:effectLst/>
        </p:spPr>
      </p:cxnSp>
      <p:cxnSp>
        <p:nvCxnSpPr>
          <p:cNvPr id="147" name="Straight Connector 146"/>
          <p:cNvCxnSpPr/>
          <p:nvPr/>
        </p:nvCxnSpPr>
        <p:spPr bwMode="auto">
          <a:xfrm rot="10800000" flipH="1">
            <a:off x="5640197" y="4360177"/>
            <a:ext cx="426441" cy="0"/>
          </a:xfrm>
          <a:prstGeom prst="line">
            <a:avLst/>
          </a:prstGeom>
          <a:noFill/>
          <a:ln w="12700" cap="flat" cmpd="sng" algn="ctr">
            <a:solidFill>
              <a:schemeClr val="tx1"/>
            </a:solidFill>
            <a:prstDash val="dash"/>
            <a:round/>
            <a:headEnd type="none" w="med" len="med"/>
            <a:tailEnd type="none" w="med" len="med"/>
          </a:ln>
          <a:effectLst/>
        </p:spPr>
      </p:cxnSp>
      <p:cxnSp>
        <p:nvCxnSpPr>
          <p:cNvPr id="148" name="Straight Connector 147"/>
          <p:cNvCxnSpPr/>
          <p:nvPr/>
        </p:nvCxnSpPr>
        <p:spPr bwMode="auto">
          <a:xfrm rot="10800000" flipH="1">
            <a:off x="7652156" y="4367168"/>
            <a:ext cx="426441" cy="0"/>
          </a:xfrm>
          <a:prstGeom prst="line">
            <a:avLst/>
          </a:prstGeom>
          <a:noFill/>
          <a:ln w="12700" cap="flat" cmpd="sng" algn="ctr">
            <a:solidFill>
              <a:schemeClr val="tx1"/>
            </a:solidFill>
            <a:prstDash val="dash"/>
            <a:round/>
            <a:headEnd type="none" w="med" len="med"/>
            <a:tailEnd type="none" w="med" len="med"/>
          </a:ln>
          <a:effectLst/>
        </p:spPr>
      </p:cxnSp>
      <p:cxnSp>
        <p:nvCxnSpPr>
          <p:cNvPr id="150" name="Straight Connector 149"/>
          <p:cNvCxnSpPr/>
          <p:nvPr/>
        </p:nvCxnSpPr>
        <p:spPr bwMode="auto">
          <a:xfrm rot="10800000" flipH="1">
            <a:off x="4405616" y="4266500"/>
            <a:ext cx="426441" cy="0"/>
          </a:xfrm>
          <a:prstGeom prst="line">
            <a:avLst/>
          </a:prstGeom>
          <a:noFill/>
          <a:ln w="12700" cap="flat" cmpd="sng" algn="ctr">
            <a:solidFill>
              <a:schemeClr val="tx1"/>
            </a:solidFill>
            <a:prstDash val="solid"/>
            <a:round/>
            <a:headEnd type="none" w="med" len="med"/>
            <a:tailEnd type="none" w="med" len="med"/>
          </a:ln>
          <a:effectLst/>
        </p:spPr>
      </p:cxnSp>
      <p:cxnSp>
        <p:nvCxnSpPr>
          <p:cNvPr id="151" name="Straight Connector 150"/>
          <p:cNvCxnSpPr/>
          <p:nvPr/>
        </p:nvCxnSpPr>
        <p:spPr bwMode="auto">
          <a:xfrm rot="10800000" flipH="1">
            <a:off x="5631807" y="4267898"/>
            <a:ext cx="426441" cy="0"/>
          </a:xfrm>
          <a:prstGeom prst="line">
            <a:avLst/>
          </a:prstGeom>
          <a:noFill/>
          <a:ln w="12700" cap="flat" cmpd="sng" algn="ctr">
            <a:solidFill>
              <a:schemeClr val="tx1"/>
            </a:solidFill>
            <a:prstDash val="solid"/>
            <a:round/>
            <a:headEnd type="none" w="med" len="med"/>
            <a:tailEnd type="none" w="med" len="med"/>
          </a:ln>
          <a:effectLst/>
        </p:spPr>
      </p:cxnSp>
      <p:sp>
        <p:nvSpPr>
          <p:cNvPr id="154" name="TextBox 153"/>
          <p:cNvSpPr txBox="1"/>
          <p:nvPr/>
        </p:nvSpPr>
        <p:spPr>
          <a:xfrm>
            <a:off x="3858936" y="3984770"/>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sp>
        <p:nvSpPr>
          <p:cNvPr id="155" name="TextBox 154"/>
          <p:cNvSpPr txBox="1"/>
          <p:nvPr/>
        </p:nvSpPr>
        <p:spPr>
          <a:xfrm>
            <a:off x="3784833" y="3583496"/>
            <a:ext cx="577442" cy="369332"/>
          </a:xfrm>
          <a:prstGeom prst="rect">
            <a:avLst/>
          </a:prstGeom>
          <a:noFill/>
        </p:spPr>
        <p:txBody>
          <a:bodyPr wrap="square" rtlCol="0">
            <a:spAutoFit/>
          </a:bodyPr>
          <a:lstStyle/>
          <a:p>
            <a:r>
              <a:rPr lang="en-US" sz="600" dirty="0" smtClean="0"/>
              <a:t>Clause 8.5,6.9,</a:t>
            </a:r>
          </a:p>
          <a:p>
            <a:r>
              <a:rPr lang="en-US" sz="600" dirty="0" smtClean="0"/>
              <a:t>9.5b</a:t>
            </a:r>
            <a:endParaRPr lang="en-US" sz="600" dirty="0"/>
          </a:p>
        </p:txBody>
      </p:sp>
      <p:sp>
        <p:nvSpPr>
          <p:cNvPr id="156" name="TextBox 155"/>
          <p:cNvSpPr txBox="1"/>
          <p:nvPr/>
        </p:nvSpPr>
        <p:spPr>
          <a:xfrm>
            <a:off x="2242657" y="3115110"/>
            <a:ext cx="577442" cy="369332"/>
          </a:xfrm>
          <a:prstGeom prst="rect">
            <a:avLst/>
          </a:prstGeom>
          <a:noFill/>
        </p:spPr>
        <p:txBody>
          <a:bodyPr wrap="square" rtlCol="0">
            <a:spAutoFit/>
          </a:bodyPr>
          <a:lstStyle/>
          <a:p>
            <a:r>
              <a:rPr lang="en-US" sz="600" dirty="0" smtClean="0"/>
              <a:t>Clause 8.5,6.9,</a:t>
            </a:r>
          </a:p>
          <a:p>
            <a:r>
              <a:rPr lang="en-US" sz="600" dirty="0" smtClean="0"/>
              <a:t>9.5a</a:t>
            </a:r>
            <a:endParaRPr lang="en-US" sz="600" dirty="0"/>
          </a:p>
        </p:txBody>
      </p:sp>
      <p:grpSp>
        <p:nvGrpSpPr>
          <p:cNvPr id="157" name="Group 102"/>
          <p:cNvGrpSpPr/>
          <p:nvPr/>
        </p:nvGrpSpPr>
        <p:grpSpPr>
          <a:xfrm rot="3248865">
            <a:off x="2407642" y="3077301"/>
            <a:ext cx="385893" cy="200055"/>
            <a:chOff x="5159229" y="1931935"/>
            <a:chExt cx="343948" cy="283286"/>
          </a:xfrm>
        </p:grpSpPr>
        <p:sp>
          <p:nvSpPr>
            <p:cNvPr id="158" name="Rectangle 157"/>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59" name="TextBox 158"/>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sp>
        <p:nvSpPr>
          <p:cNvPr id="160" name="TextBox 159"/>
          <p:cNvSpPr txBox="1"/>
          <p:nvPr/>
        </p:nvSpPr>
        <p:spPr>
          <a:xfrm>
            <a:off x="7378117" y="2999062"/>
            <a:ext cx="448810" cy="276999"/>
          </a:xfrm>
          <a:prstGeom prst="rect">
            <a:avLst/>
          </a:prstGeom>
          <a:noFill/>
        </p:spPr>
        <p:txBody>
          <a:bodyPr wrap="square" rtlCol="0">
            <a:spAutoFit/>
          </a:bodyPr>
          <a:lstStyle/>
          <a:p>
            <a:pPr algn="ctr"/>
            <a:r>
              <a:rPr lang="en-US" sz="600" dirty="0" smtClean="0"/>
              <a:t>MAC Relay</a:t>
            </a:r>
            <a:endParaRPr lang="en-US" sz="600" dirty="0"/>
          </a:p>
        </p:txBody>
      </p:sp>
      <p:sp>
        <p:nvSpPr>
          <p:cNvPr id="161" name="TextBox 160"/>
          <p:cNvSpPr txBox="1"/>
          <p:nvPr/>
        </p:nvSpPr>
        <p:spPr>
          <a:xfrm>
            <a:off x="5903054" y="3478633"/>
            <a:ext cx="448810" cy="276999"/>
          </a:xfrm>
          <a:prstGeom prst="rect">
            <a:avLst/>
          </a:prstGeom>
          <a:noFill/>
        </p:spPr>
        <p:txBody>
          <a:bodyPr wrap="square" rtlCol="0">
            <a:spAutoFit/>
          </a:bodyPr>
          <a:lstStyle/>
          <a:p>
            <a:pPr algn="ctr"/>
            <a:r>
              <a:rPr lang="en-US" sz="600" dirty="0" smtClean="0"/>
              <a:t>MAC Relay</a:t>
            </a:r>
            <a:endParaRPr lang="en-US" sz="600" dirty="0"/>
          </a:p>
        </p:txBody>
      </p:sp>
      <p:sp>
        <p:nvSpPr>
          <p:cNvPr id="162" name="TextBox 161"/>
          <p:cNvSpPr txBox="1"/>
          <p:nvPr/>
        </p:nvSpPr>
        <p:spPr>
          <a:xfrm>
            <a:off x="4125986" y="3480032"/>
            <a:ext cx="448810" cy="276999"/>
          </a:xfrm>
          <a:prstGeom prst="rect">
            <a:avLst/>
          </a:prstGeom>
          <a:noFill/>
        </p:spPr>
        <p:txBody>
          <a:bodyPr wrap="square" rtlCol="0">
            <a:spAutoFit/>
          </a:bodyPr>
          <a:lstStyle/>
          <a:p>
            <a:pPr algn="ctr"/>
            <a:r>
              <a:rPr lang="en-US" sz="600" dirty="0" smtClean="0"/>
              <a:t>MAC Relay</a:t>
            </a:r>
            <a:endParaRPr lang="en-US" sz="600" dirty="0"/>
          </a:p>
        </p:txBody>
      </p:sp>
      <p:sp>
        <p:nvSpPr>
          <p:cNvPr id="163" name="TextBox 162"/>
          <p:cNvSpPr txBox="1"/>
          <p:nvPr/>
        </p:nvSpPr>
        <p:spPr>
          <a:xfrm>
            <a:off x="2575420" y="3011646"/>
            <a:ext cx="448810" cy="276999"/>
          </a:xfrm>
          <a:prstGeom prst="rect">
            <a:avLst/>
          </a:prstGeom>
          <a:noFill/>
        </p:spPr>
        <p:txBody>
          <a:bodyPr wrap="square" rtlCol="0">
            <a:spAutoFit/>
          </a:bodyPr>
          <a:lstStyle/>
          <a:p>
            <a:pPr algn="ctr"/>
            <a:r>
              <a:rPr lang="en-US" sz="600" dirty="0" smtClean="0"/>
              <a:t>MAC Relay</a:t>
            </a:r>
            <a:endParaRPr lang="en-US" sz="600" dirty="0"/>
          </a:p>
        </p:txBody>
      </p:sp>
      <p:grpSp>
        <p:nvGrpSpPr>
          <p:cNvPr id="164" name="Group 102"/>
          <p:cNvGrpSpPr/>
          <p:nvPr/>
        </p:nvGrpSpPr>
        <p:grpSpPr>
          <a:xfrm rot="18349485">
            <a:off x="2820100" y="3053531"/>
            <a:ext cx="385893" cy="200055"/>
            <a:chOff x="5159229" y="1931935"/>
            <a:chExt cx="343948" cy="283286"/>
          </a:xfrm>
        </p:grpSpPr>
        <p:sp>
          <p:nvSpPr>
            <p:cNvPr id="165" name="Rectangle 164"/>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66" name="TextBox 165"/>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67" name="Group 102"/>
          <p:cNvGrpSpPr/>
          <p:nvPr/>
        </p:nvGrpSpPr>
        <p:grpSpPr>
          <a:xfrm rot="3248865">
            <a:off x="3945624" y="3533103"/>
            <a:ext cx="385893" cy="200055"/>
            <a:chOff x="5159229" y="1931935"/>
            <a:chExt cx="343948" cy="283286"/>
          </a:xfrm>
        </p:grpSpPr>
        <p:sp>
          <p:nvSpPr>
            <p:cNvPr id="168" name="Rectangle 167"/>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69" name="TextBox 168"/>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70" name="Group 102"/>
          <p:cNvGrpSpPr/>
          <p:nvPr/>
        </p:nvGrpSpPr>
        <p:grpSpPr>
          <a:xfrm rot="3248865">
            <a:off x="7227118" y="3089884"/>
            <a:ext cx="385893" cy="200055"/>
            <a:chOff x="5159229" y="1931935"/>
            <a:chExt cx="343948" cy="283286"/>
          </a:xfrm>
        </p:grpSpPr>
        <p:sp>
          <p:nvSpPr>
            <p:cNvPr id="171" name="Rectangle 170"/>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2" name="TextBox 171"/>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73" name="Group 102"/>
          <p:cNvGrpSpPr/>
          <p:nvPr/>
        </p:nvGrpSpPr>
        <p:grpSpPr>
          <a:xfrm rot="3248865">
            <a:off x="5733878" y="3542891"/>
            <a:ext cx="385893" cy="200055"/>
            <a:chOff x="5159229" y="1931935"/>
            <a:chExt cx="343948" cy="283286"/>
          </a:xfrm>
        </p:grpSpPr>
        <p:sp>
          <p:nvSpPr>
            <p:cNvPr id="174" name="Rectangle 173"/>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5" name="TextBox 174"/>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76" name="Group 102"/>
          <p:cNvGrpSpPr/>
          <p:nvPr/>
        </p:nvGrpSpPr>
        <p:grpSpPr>
          <a:xfrm rot="18349485">
            <a:off x="4365073" y="3524713"/>
            <a:ext cx="385893" cy="200055"/>
            <a:chOff x="5159229" y="1931935"/>
            <a:chExt cx="343948" cy="283286"/>
          </a:xfrm>
        </p:grpSpPr>
        <p:sp>
          <p:nvSpPr>
            <p:cNvPr id="177" name="Rectangle 176"/>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8" name="TextBox 177"/>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79" name="Group 102"/>
          <p:cNvGrpSpPr/>
          <p:nvPr/>
        </p:nvGrpSpPr>
        <p:grpSpPr>
          <a:xfrm rot="18349485">
            <a:off x="6160317" y="3524713"/>
            <a:ext cx="385893" cy="200055"/>
            <a:chOff x="5159229" y="1931935"/>
            <a:chExt cx="343948" cy="283286"/>
          </a:xfrm>
        </p:grpSpPr>
        <p:sp>
          <p:nvSpPr>
            <p:cNvPr id="180" name="Rectangle 179"/>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81" name="TextBox 180"/>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grpSp>
        <p:nvGrpSpPr>
          <p:cNvPr id="182" name="Group 102"/>
          <p:cNvGrpSpPr/>
          <p:nvPr/>
        </p:nvGrpSpPr>
        <p:grpSpPr>
          <a:xfrm rot="18349485">
            <a:off x="7620001" y="3054930"/>
            <a:ext cx="385893" cy="200055"/>
            <a:chOff x="5159229" y="1931935"/>
            <a:chExt cx="343948" cy="283286"/>
          </a:xfrm>
        </p:grpSpPr>
        <p:sp>
          <p:nvSpPr>
            <p:cNvPr id="183" name="Rectangle 182"/>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84" name="TextBox 183"/>
            <p:cNvSpPr txBox="1"/>
            <p:nvPr/>
          </p:nvSpPr>
          <p:spPr>
            <a:xfrm>
              <a:off x="5159229" y="1931935"/>
              <a:ext cx="343948" cy="283286"/>
            </a:xfrm>
            <a:prstGeom prst="rect">
              <a:avLst/>
            </a:prstGeom>
            <a:noFill/>
          </p:spPr>
          <p:txBody>
            <a:bodyPr wrap="square" rtlCol="0">
              <a:spAutoFit/>
            </a:bodyPr>
            <a:lstStyle/>
            <a:p>
              <a:r>
                <a:rPr lang="en-US" sz="700" dirty="0" smtClean="0"/>
                <a:t>EISS</a:t>
              </a:r>
              <a:endParaRPr lang="en-US" sz="800" dirty="0"/>
            </a:p>
          </p:txBody>
        </p:sp>
      </p:grpSp>
      <p:sp>
        <p:nvSpPr>
          <p:cNvPr id="185" name="TextBox 184"/>
          <p:cNvSpPr txBox="1"/>
          <p:nvPr/>
        </p:nvSpPr>
        <p:spPr>
          <a:xfrm>
            <a:off x="4422396" y="3994557"/>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sp>
        <p:nvSpPr>
          <p:cNvPr id="186" name="TextBox 185"/>
          <p:cNvSpPr txBox="1"/>
          <p:nvPr/>
        </p:nvSpPr>
        <p:spPr>
          <a:xfrm>
            <a:off x="5655578" y="3994557"/>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sp>
        <p:nvSpPr>
          <p:cNvPr id="187" name="TextBox 186"/>
          <p:cNvSpPr txBox="1"/>
          <p:nvPr/>
        </p:nvSpPr>
        <p:spPr>
          <a:xfrm>
            <a:off x="6200863" y="4002946"/>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sp>
        <p:nvSpPr>
          <p:cNvPr id="188" name="TextBox 187"/>
          <p:cNvSpPr txBox="1"/>
          <p:nvPr/>
        </p:nvSpPr>
        <p:spPr>
          <a:xfrm>
            <a:off x="7123652" y="4002946"/>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grpSp>
        <p:nvGrpSpPr>
          <p:cNvPr id="212" name="Group 211"/>
          <p:cNvGrpSpPr/>
          <p:nvPr/>
        </p:nvGrpSpPr>
        <p:grpSpPr>
          <a:xfrm>
            <a:off x="7653554" y="3375170"/>
            <a:ext cx="426441" cy="892728"/>
            <a:chOff x="7787778" y="3610062"/>
            <a:chExt cx="426441" cy="892728"/>
          </a:xfrm>
        </p:grpSpPr>
        <p:grpSp>
          <p:nvGrpSpPr>
            <p:cNvPr id="139" name="Group 102"/>
            <p:cNvGrpSpPr/>
            <p:nvPr/>
          </p:nvGrpSpPr>
          <p:grpSpPr>
            <a:xfrm>
              <a:off x="7829724" y="3610062"/>
              <a:ext cx="343948" cy="215444"/>
              <a:chOff x="5159229" y="1904301"/>
              <a:chExt cx="343948" cy="215444"/>
            </a:xfrm>
          </p:grpSpPr>
          <p:sp>
            <p:nvSpPr>
              <p:cNvPr id="140" name="Rectangle 139"/>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41" name="TextBox 140"/>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cxnSp>
          <p:nvCxnSpPr>
            <p:cNvPr id="152" name="Straight Connector 151"/>
            <p:cNvCxnSpPr/>
            <p:nvPr/>
          </p:nvCxnSpPr>
          <p:spPr bwMode="auto">
            <a:xfrm rot="10800000" flipH="1">
              <a:off x="7787778" y="4502790"/>
              <a:ext cx="426441" cy="0"/>
            </a:xfrm>
            <a:prstGeom prst="line">
              <a:avLst/>
            </a:prstGeom>
            <a:noFill/>
            <a:ln w="12700" cap="flat" cmpd="sng" algn="ctr">
              <a:solidFill>
                <a:schemeClr val="tx1"/>
              </a:solidFill>
              <a:prstDash val="solid"/>
              <a:round/>
              <a:headEnd type="none" w="med" len="med"/>
              <a:tailEnd type="none" w="med" len="med"/>
            </a:ln>
            <a:effectLst/>
          </p:spPr>
        </p:cxnSp>
        <p:sp>
          <p:nvSpPr>
            <p:cNvPr id="189" name="TextBox 188"/>
            <p:cNvSpPr txBox="1"/>
            <p:nvPr/>
          </p:nvSpPr>
          <p:spPr>
            <a:xfrm>
              <a:off x="7794771" y="3969390"/>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grpSp>
      <p:grpSp>
        <p:nvGrpSpPr>
          <p:cNvPr id="190" name="Group 102"/>
          <p:cNvGrpSpPr/>
          <p:nvPr/>
        </p:nvGrpSpPr>
        <p:grpSpPr>
          <a:xfrm>
            <a:off x="2898395" y="3401736"/>
            <a:ext cx="343948" cy="215444"/>
            <a:chOff x="5159229" y="1904301"/>
            <a:chExt cx="343948" cy="215444"/>
          </a:xfrm>
        </p:grpSpPr>
        <p:sp>
          <p:nvSpPr>
            <p:cNvPr id="191" name="Rectangle 190"/>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2" name="TextBox 191"/>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grpSp>
        <p:nvGrpSpPr>
          <p:cNvPr id="193" name="Group 102"/>
          <p:cNvGrpSpPr/>
          <p:nvPr/>
        </p:nvGrpSpPr>
        <p:grpSpPr>
          <a:xfrm>
            <a:off x="7151614" y="3393347"/>
            <a:ext cx="343948" cy="215444"/>
            <a:chOff x="5159229" y="1904301"/>
            <a:chExt cx="343948" cy="215444"/>
          </a:xfrm>
        </p:grpSpPr>
        <p:sp>
          <p:nvSpPr>
            <p:cNvPr id="194" name="Rectangle 193"/>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5" name="TextBox 194"/>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sp>
        <p:nvSpPr>
          <p:cNvPr id="201" name="TextBox 200"/>
          <p:cNvSpPr txBox="1"/>
          <p:nvPr/>
        </p:nvSpPr>
        <p:spPr>
          <a:xfrm>
            <a:off x="2870433" y="3977779"/>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grpSp>
        <p:nvGrpSpPr>
          <p:cNvPr id="211" name="Group 210"/>
          <p:cNvGrpSpPr/>
          <p:nvPr/>
        </p:nvGrpSpPr>
        <p:grpSpPr>
          <a:xfrm>
            <a:off x="2316759" y="3391949"/>
            <a:ext cx="434829" cy="879447"/>
            <a:chOff x="2736209" y="3626841"/>
            <a:chExt cx="434829" cy="879447"/>
          </a:xfrm>
        </p:grpSpPr>
        <p:sp>
          <p:nvSpPr>
            <p:cNvPr id="128" name="Rectangle 127"/>
            <p:cNvSpPr/>
            <p:nvPr/>
          </p:nvSpPr>
          <p:spPr bwMode="auto">
            <a:xfrm>
              <a:off x="2736209" y="3716324"/>
              <a:ext cx="434829" cy="78996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29" name="Group 102"/>
            <p:cNvGrpSpPr/>
            <p:nvPr/>
          </p:nvGrpSpPr>
          <p:grpSpPr>
            <a:xfrm>
              <a:off x="2779552" y="3626841"/>
              <a:ext cx="343948" cy="215444"/>
              <a:chOff x="5159229" y="1904301"/>
              <a:chExt cx="343948" cy="215444"/>
            </a:xfrm>
          </p:grpSpPr>
          <p:sp>
            <p:nvSpPr>
              <p:cNvPr id="130" name="Rectangle 129"/>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1" name="TextBox 130"/>
              <p:cNvSpPr txBox="1"/>
              <p:nvPr/>
            </p:nvSpPr>
            <p:spPr>
              <a:xfrm>
                <a:off x="5159229" y="1904301"/>
                <a:ext cx="343948" cy="215444"/>
              </a:xfrm>
              <a:prstGeom prst="rect">
                <a:avLst/>
              </a:prstGeom>
              <a:noFill/>
            </p:spPr>
            <p:txBody>
              <a:bodyPr wrap="square" rtlCol="0">
                <a:spAutoFit/>
              </a:bodyPr>
              <a:lstStyle/>
              <a:p>
                <a:r>
                  <a:rPr lang="en-US" sz="800" dirty="0" smtClean="0"/>
                  <a:t>ISS</a:t>
                </a:r>
                <a:endParaRPr lang="en-US" sz="800" dirty="0"/>
              </a:p>
            </p:txBody>
          </p:sp>
        </p:grpSp>
        <p:sp>
          <p:nvSpPr>
            <p:cNvPr id="202" name="TextBox 201"/>
            <p:cNvSpPr txBox="1"/>
            <p:nvPr/>
          </p:nvSpPr>
          <p:spPr>
            <a:xfrm>
              <a:off x="2752988" y="3952613"/>
              <a:ext cx="412292"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grpSp>
      <p:sp>
        <p:nvSpPr>
          <p:cNvPr id="203" name="TextBox 202"/>
          <p:cNvSpPr txBox="1"/>
          <p:nvPr/>
        </p:nvSpPr>
        <p:spPr>
          <a:xfrm>
            <a:off x="5573086" y="3593283"/>
            <a:ext cx="577442" cy="369332"/>
          </a:xfrm>
          <a:prstGeom prst="rect">
            <a:avLst/>
          </a:prstGeom>
          <a:noFill/>
        </p:spPr>
        <p:txBody>
          <a:bodyPr wrap="square" rtlCol="0">
            <a:spAutoFit/>
          </a:bodyPr>
          <a:lstStyle/>
          <a:p>
            <a:r>
              <a:rPr lang="en-US" sz="600" dirty="0" smtClean="0"/>
              <a:t>Clause 8.5,6.9,</a:t>
            </a:r>
          </a:p>
          <a:p>
            <a:r>
              <a:rPr lang="en-US" sz="600" dirty="0" smtClean="0"/>
              <a:t>9.5b</a:t>
            </a:r>
            <a:endParaRPr lang="en-US" sz="600" dirty="0"/>
          </a:p>
        </p:txBody>
      </p:sp>
      <p:sp>
        <p:nvSpPr>
          <p:cNvPr id="204" name="TextBox 203"/>
          <p:cNvSpPr txBox="1"/>
          <p:nvPr/>
        </p:nvSpPr>
        <p:spPr>
          <a:xfrm>
            <a:off x="4331515" y="3593283"/>
            <a:ext cx="577442" cy="369332"/>
          </a:xfrm>
          <a:prstGeom prst="rect">
            <a:avLst/>
          </a:prstGeom>
          <a:noFill/>
        </p:spPr>
        <p:txBody>
          <a:bodyPr wrap="square" rtlCol="0">
            <a:spAutoFit/>
          </a:bodyPr>
          <a:lstStyle/>
          <a:p>
            <a:pPr algn="r"/>
            <a:r>
              <a:rPr lang="en-US" sz="600" dirty="0" smtClean="0"/>
              <a:t>Clause 8.5,6.9,</a:t>
            </a:r>
          </a:p>
          <a:p>
            <a:pPr algn="r"/>
            <a:r>
              <a:rPr lang="en-US" sz="600" dirty="0" smtClean="0"/>
              <a:t>9.5b</a:t>
            </a:r>
            <a:endParaRPr lang="en-US" sz="600" dirty="0"/>
          </a:p>
        </p:txBody>
      </p:sp>
      <p:sp>
        <p:nvSpPr>
          <p:cNvPr id="205" name="TextBox 204"/>
          <p:cNvSpPr txBox="1"/>
          <p:nvPr/>
        </p:nvSpPr>
        <p:spPr>
          <a:xfrm>
            <a:off x="6094602" y="3628237"/>
            <a:ext cx="577442" cy="369332"/>
          </a:xfrm>
          <a:prstGeom prst="rect">
            <a:avLst/>
          </a:prstGeom>
          <a:noFill/>
        </p:spPr>
        <p:txBody>
          <a:bodyPr wrap="square" rtlCol="0">
            <a:spAutoFit/>
          </a:bodyPr>
          <a:lstStyle/>
          <a:p>
            <a:pPr algn="r"/>
            <a:r>
              <a:rPr lang="en-US" sz="600" dirty="0" smtClean="0"/>
              <a:t>Clause 8.5,6.9,</a:t>
            </a:r>
          </a:p>
          <a:p>
            <a:pPr algn="r"/>
            <a:r>
              <a:rPr lang="en-US" sz="600" dirty="0" smtClean="0"/>
              <a:t>9.5b</a:t>
            </a:r>
            <a:endParaRPr lang="en-US" sz="600" dirty="0"/>
          </a:p>
        </p:txBody>
      </p:sp>
      <p:sp>
        <p:nvSpPr>
          <p:cNvPr id="206" name="TextBox 205"/>
          <p:cNvSpPr txBox="1"/>
          <p:nvPr/>
        </p:nvSpPr>
        <p:spPr>
          <a:xfrm>
            <a:off x="7050948" y="3141675"/>
            <a:ext cx="577442" cy="369332"/>
          </a:xfrm>
          <a:prstGeom prst="rect">
            <a:avLst/>
          </a:prstGeom>
          <a:noFill/>
        </p:spPr>
        <p:txBody>
          <a:bodyPr wrap="square" rtlCol="0">
            <a:spAutoFit/>
          </a:bodyPr>
          <a:lstStyle/>
          <a:p>
            <a:r>
              <a:rPr lang="en-US" sz="600" dirty="0" smtClean="0"/>
              <a:t>Clause 8.5,6.9,</a:t>
            </a:r>
          </a:p>
          <a:p>
            <a:r>
              <a:rPr lang="en-US" sz="600" dirty="0" smtClean="0"/>
              <a:t>9.5a</a:t>
            </a:r>
            <a:endParaRPr lang="en-US" sz="600" dirty="0"/>
          </a:p>
        </p:txBody>
      </p:sp>
      <p:sp>
        <p:nvSpPr>
          <p:cNvPr id="207" name="TextBox 206"/>
          <p:cNvSpPr txBox="1"/>
          <p:nvPr/>
        </p:nvSpPr>
        <p:spPr>
          <a:xfrm>
            <a:off x="2780951" y="3158453"/>
            <a:ext cx="577442" cy="369332"/>
          </a:xfrm>
          <a:prstGeom prst="rect">
            <a:avLst/>
          </a:prstGeom>
          <a:noFill/>
        </p:spPr>
        <p:txBody>
          <a:bodyPr wrap="square" rtlCol="0">
            <a:spAutoFit/>
          </a:bodyPr>
          <a:lstStyle/>
          <a:p>
            <a:pPr algn="r"/>
            <a:r>
              <a:rPr lang="en-US" sz="600" dirty="0" smtClean="0"/>
              <a:t>Clause 8.5,6.9,</a:t>
            </a:r>
          </a:p>
          <a:p>
            <a:pPr algn="r"/>
            <a:r>
              <a:rPr lang="en-US" sz="600" dirty="0" smtClean="0"/>
              <a:t>9.5a</a:t>
            </a:r>
            <a:endParaRPr lang="en-US" sz="600" dirty="0"/>
          </a:p>
        </p:txBody>
      </p:sp>
      <p:sp>
        <p:nvSpPr>
          <p:cNvPr id="208" name="TextBox 207"/>
          <p:cNvSpPr txBox="1"/>
          <p:nvPr/>
        </p:nvSpPr>
        <p:spPr>
          <a:xfrm>
            <a:off x="7705289" y="3133286"/>
            <a:ext cx="577442" cy="369332"/>
          </a:xfrm>
          <a:prstGeom prst="rect">
            <a:avLst/>
          </a:prstGeom>
          <a:noFill/>
        </p:spPr>
        <p:txBody>
          <a:bodyPr wrap="square" rtlCol="0">
            <a:spAutoFit/>
          </a:bodyPr>
          <a:lstStyle/>
          <a:p>
            <a:r>
              <a:rPr lang="en-US" sz="600" dirty="0" smtClean="0"/>
              <a:t>Clause 8.5,6.9,</a:t>
            </a:r>
          </a:p>
          <a:p>
            <a:r>
              <a:rPr lang="en-US" sz="600" dirty="0" smtClean="0"/>
              <a:t>9.5a</a:t>
            </a:r>
            <a:endParaRPr lang="en-US" sz="600" dirty="0"/>
          </a:p>
        </p:txBody>
      </p:sp>
      <p:sp>
        <p:nvSpPr>
          <p:cNvPr id="209" name="TextBox 208"/>
          <p:cNvSpPr txBox="1"/>
          <p:nvPr/>
        </p:nvSpPr>
        <p:spPr>
          <a:xfrm>
            <a:off x="7108272" y="3542949"/>
            <a:ext cx="441820" cy="369332"/>
          </a:xfrm>
          <a:prstGeom prst="rect">
            <a:avLst/>
          </a:prstGeom>
          <a:noFill/>
        </p:spPr>
        <p:txBody>
          <a:bodyPr wrap="square" rtlCol="0">
            <a:spAutoFit/>
          </a:bodyPr>
          <a:lstStyle/>
          <a:p>
            <a:r>
              <a:rPr lang="en-US" sz="600" dirty="0" smtClean="0"/>
              <a:t>Clause</a:t>
            </a:r>
          </a:p>
          <a:p>
            <a:pPr algn="ctr"/>
            <a:r>
              <a:rPr lang="en-US" sz="600" dirty="0" smtClean="0"/>
              <a:t> 6.9, 6.20b</a:t>
            </a:r>
            <a:endParaRPr lang="en-US" sz="600" dirty="0"/>
          </a:p>
        </p:txBody>
      </p:sp>
      <p:sp>
        <p:nvSpPr>
          <p:cNvPr id="210" name="TextBox 209"/>
          <p:cNvSpPr txBox="1"/>
          <p:nvPr/>
        </p:nvSpPr>
        <p:spPr>
          <a:xfrm>
            <a:off x="2848062" y="3535958"/>
            <a:ext cx="441820" cy="369332"/>
          </a:xfrm>
          <a:prstGeom prst="rect">
            <a:avLst/>
          </a:prstGeom>
          <a:noFill/>
        </p:spPr>
        <p:txBody>
          <a:bodyPr wrap="square" rtlCol="0">
            <a:spAutoFit/>
          </a:bodyPr>
          <a:lstStyle/>
          <a:p>
            <a:r>
              <a:rPr lang="en-US" sz="600" dirty="0" smtClean="0"/>
              <a:t>Clause</a:t>
            </a:r>
          </a:p>
          <a:p>
            <a:pPr algn="ctr"/>
            <a:r>
              <a:rPr lang="en-US" sz="600" dirty="0" smtClean="0"/>
              <a:t> 6.9, 6.20b</a:t>
            </a:r>
            <a:endParaRPr lang="en-US" sz="600" dirty="0"/>
          </a:p>
        </p:txBody>
      </p:sp>
      <p:sp>
        <p:nvSpPr>
          <p:cNvPr id="220" name="Rectangle 219"/>
          <p:cNvSpPr/>
          <p:nvPr/>
        </p:nvSpPr>
        <p:spPr bwMode="auto">
          <a:xfrm>
            <a:off x="1409351" y="3020036"/>
            <a:ext cx="429236" cy="126114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221" name="Group 102"/>
          <p:cNvGrpSpPr/>
          <p:nvPr/>
        </p:nvGrpSpPr>
        <p:grpSpPr>
          <a:xfrm>
            <a:off x="1452136" y="2906785"/>
            <a:ext cx="339524" cy="215444"/>
            <a:chOff x="5159229" y="1904301"/>
            <a:chExt cx="343948" cy="215444"/>
          </a:xfrm>
        </p:grpSpPr>
        <p:sp>
          <p:nvSpPr>
            <p:cNvPr id="223" name="Rectangle 222"/>
            <p:cNvSpPr/>
            <p:nvPr/>
          </p:nvSpPr>
          <p:spPr bwMode="auto">
            <a:xfrm>
              <a:off x="5217952" y="1946246"/>
              <a:ext cx="209725" cy="134224"/>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24" name="TextBox 223"/>
            <p:cNvSpPr txBox="1"/>
            <p:nvPr/>
          </p:nvSpPr>
          <p:spPr>
            <a:xfrm>
              <a:off x="5159229" y="1904301"/>
              <a:ext cx="343948" cy="215444"/>
            </a:xfrm>
            <a:prstGeom prst="rect">
              <a:avLst/>
            </a:prstGeom>
            <a:noFill/>
          </p:spPr>
          <p:txBody>
            <a:bodyPr wrap="square" rtlCol="0">
              <a:spAutoFit/>
            </a:bodyPr>
            <a:lstStyle/>
            <a:p>
              <a:r>
                <a:rPr lang="en-US" sz="800" dirty="0" smtClean="0"/>
                <a:t>MS</a:t>
              </a:r>
              <a:endParaRPr lang="en-US" sz="800" dirty="0"/>
            </a:p>
          </p:txBody>
        </p:sp>
      </p:grpSp>
      <p:sp>
        <p:nvSpPr>
          <p:cNvPr id="222" name="TextBox 221"/>
          <p:cNvSpPr txBox="1"/>
          <p:nvPr/>
        </p:nvSpPr>
        <p:spPr>
          <a:xfrm>
            <a:off x="1425914" y="3467449"/>
            <a:ext cx="406989" cy="276999"/>
          </a:xfrm>
          <a:prstGeom prst="rect">
            <a:avLst/>
          </a:prstGeom>
          <a:noFill/>
        </p:spPr>
        <p:txBody>
          <a:bodyPr wrap="none" rtlCol="0">
            <a:spAutoFit/>
          </a:bodyPr>
          <a:lstStyle/>
          <a:p>
            <a:r>
              <a:rPr lang="en-US" sz="600" dirty="0" smtClean="0"/>
              <a:t>Clause</a:t>
            </a:r>
          </a:p>
          <a:p>
            <a:pPr algn="ctr"/>
            <a:r>
              <a:rPr lang="en-US" sz="600" dirty="0" smtClean="0"/>
              <a:t> 6.7</a:t>
            </a:r>
            <a:endParaRPr lang="en-US" sz="600" dirty="0"/>
          </a:p>
        </p:txBody>
      </p:sp>
      <p:sp>
        <p:nvSpPr>
          <p:cNvPr id="225" name="Rectangle 224"/>
          <p:cNvSpPr/>
          <p:nvPr/>
        </p:nvSpPr>
        <p:spPr bwMode="auto">
          <a:xfrm>
            <a:off x="2315361" y="2525086"/>
            <a:ext cx="184558" cy="48656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26" name="TextBox 225"/>
          <p:cNvSpPr txBox="1"/>
          <p:nvPr/>
        </p:nvSpPr>
        <p:spPr>
          <a:xfrm>
            <a:off x="2266212" y="2701254"/>
            <a:ext cx="296876" cy="184666"/>
          </a:xfrm>
          <a:prstGeom prst="rect">
            <a:avLst/>
          </a:prstGeom>
          <a:noFill/>
        </p:spPr>
        <p:txBody>
          <a:bodyPr wrap="square" rtlCol="0">
            <a:spAutoFit/>
          </a:bodyPr>
          <a:lstStyle/>
          <a:p>
            <a:r>
              <a:rPr lang="en-US" sz="600" dirty="0" smtClean="0"/>
              <a:t>LLC</a:t>
            </a:r>
            <a:endParaRPr lang="en-US" sz="600" dirty="0"/>
          </a:p>
        </p:txBody>
      </p:sp>
      <p:grpSp>
        <p:nvGrpSpPr>
          <p:cNvPr id="228" name="Group 227"/>
          <p:cNvGrpSpPr/>
          <p:nvPr/>
        </p:nvGrpSpPr>
        <p:grpSpPr>
          <a:xfrm>
            <a:off x="4599749" y="3294076"/>
            <a:ext cx="296876" cy="188752"/>
            <a:chOff x="2685662" y="3066176"/>
            <a:chExt cx="296876" cy="188752"/>
          </a:xfrm>
        </p:grpSpPr>
        <p:sp>
          <p:nvSpPr>
            <p:cNvPr id="229" name="Rectangle 228"/>
            <p:cNvSpPr/>
            <p:nvPr/>
          </p:nvSpPr>
          <p:spPr bwMode="auto">
            <a:xfrm>
              <a:off x="2734811" y="3078760"/>
              <a:ext cx="184558" cy="17616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30" name="TextBox 229"/>
            <p:cNvSpPr txBox="1"/>
            <p:nvPr/>
          </p:nvSpPr>
          <p:spPr>
            <a:xfrm>
              <a:off x="2685662" y="3066176"/>
              <a:ext cx="296876" cy="184666"/>
            </a:xfrm>
            <a:prstGeom prst="rect">
              <a:avLst/>
            </a:prstGeom>
            <a:noFill/>
          </p:spPr>
          <p:txBody>
            <a:bodyPr wrap="none" rtlCol="0">
              <a:spAutoFit/>
            </a:bodyPr>
            <a:lstStyle/>
            <a:p>
              <a:r>
                <a:rPr lang="en-US" sz="600" dirty="0" smtClean="0"/>
                <a:t>LLC</a:t>
              </a:r>
              <a:endParaRPr lang="en-US" sz="600" dirty="0"/>
            </a:p>
          </p:txBody>
        </p:sp>
      </p:grpSp>
      <p:sp>
        <p:nvSpPr>
          <p:cNvPr id="232" name="Rectangle 231"/>
          <p:cNvSpPr/>
          <p:nvPr/>
        </p:nvSpPr>
        <p:spPr bwMode="auto">
          <a:xfrm>
            <a:off x="3861732" y="2525086"/>
            <a:ext cx="190149" cy="95914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33" name="TextBox 232"/>
          <p:cNvSpPr txBox="1"/>
          <p:nvPr/>
        </p:nvSpPr>
        <p:spPr>
          <a:xfrm>
            <a:off x="3812584" y="2959915"/>
            <a:ext cx="296876" cy="184666"/>
          </a:xfrm>
          <a:prstGeom prst="rect">
            <a:avLst/>
          </a:prstGeom>
          <a:noFill/>
        </p:spPr>
        <p:txBody>
          <a:bodyPr wrap="none" rtlCol="0">
            <a:spAutoFit/>
          </a:bodyPr>
          <a:lstStyle/>
          <a:p>
            <a:r>
              <a:rPr lang="en-US" sz="600" dirty="0" smtClean="0"/>
              <a:t>LLC</a:t>
            </a:r>
            <a:endParaRPr lang="en-US" sz="600" dirty="0"/>
          </a:p>
        </p:txBody>
      </p:sp>
      <p:grpSp>
        <p:nvGrpSpPr>
          <p:cNvPr id="234" name="Group 233"/>
          <p:cNvGrpSpPr/>
          <p:nvPr/>
        </p:nvGrpSpPr>
        <p:grpSpPr>
          <a:xfrm>
            <a:off x="7060521" y="2818701"/>
            <a:ext cx="296876" cy="188752"/>
            <a:chOff x="2685662" y="3066176"/>
            <a:chExt cx="296876" cy="188752"/>
          </a:xfrm>
        </p:grpSpPr>
        <p:sp>
          <p:nvSpPr>
            <p:cNvPr id="235" name="Rectangle 234"/>
            <p:cNvSpPr/>
            <p:nvPr/>
          </p:nvSpPr>
          <p:spPr bwMode="auto">
            <a:xfrm>
              <a:off x="2734811" y="3078760"/>
              <a:ext cx="184558" cy="17616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36" name="TextBox 235"/>
            <p:cNvSpPr txBox="1"/>
            <p:nvPr/>
          </p:nvSpPr>
          <p:spPr>
            <a:xfrm>
              <a:off x="2685662" y="3066176"/>
              <a:ext cx="296876" cy="184666"/>
            </a:xfrm>
            <a:prstGeom prst="rect">
              <a:avLst/>
            </a:prstGeom>
            <a:noFill/>
          </p:spPr>
          <p:txBody>
            <a:bodyPr wrap="none" rtlCol="0">
              <a:spAutoFit/>
            </a:bodyPr>
            <a:lstStyle/>
            <a:p>
              <a:r>
                <a:rPr lang="en-US" sz="600" dirty="0" smtClean="0"/>
                <a:t>LLC</a:t>
              </a:r>
              <a:endParaRPr lang="en-US" sz="600" dirty="0"/>
            </a:p>
          </p:txBody>
        </p:sp>
      </p:grpSp>
      <p:grpSp>
        <p:nvGrpSpPr>
          <p:cNvPr id="237" name="Group 236"/>
          <p:cNvGrpSpPr/>
          <p:nvPr/>
        </p:nvGrpSpPr>
        <p:grpSpPr>
          <a:xfrm>
            <a:off x="7858873" y="2820099"/>
            <a:ext cx="296876" cy="188752"/>
            <a:chOff x="2685662" y="3066176"/>
            <a:chExt cx="296876" cy="188752"/>
          </a:xfrm>
        </p:grpSpPr>
        <p:sp>
          <p:nvSpPr>
            <p:cNvPr id="238" name="Rectangle 237"/>
            <p:cNvSpPr/>
            <p:nvPr/>
          </p:nvSpPr>
          <p:spPr bwMode="auto">
            <a:xfrm>
              <a:off x="2734811" y="3078760"/>
              <a:ext cx="184558" cy="17616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39" name="TextBox 238"/>
            <p:cNvSpPr txBox="1"/>
            <p:nvPr/>
          </p:nvSpPr>
          <p:spPr>
            <a:xfrm>
              <a:off x="2685662" y="3066176"/>
              <a:ext cx="296876" cy="184666"/>
            </a:xfrm>
            <a:prstGeom prst="rect">
              <a:avLst/>
            </a:prstGeom>
            <a:noFill/>
          </p:spPr>
          <p:txBody>
            <a:bodyPr wrap="none" rtlCol="0">
              <a:spAutoFit/>
            </a:bodyPr>
            <a:lstStyle/>
            <a:p>
              <a:r>
                <a:rPr lang="en-US" sz="600" dirty="0" smtClean="0"/>
                <a:t>LLC</a:t>
              </a:r>
              <a:endParaRPr lang="en-US" sz="600" dirty="0"/>
            </a:p>
          </p:txBody>
        </p:sp>
      </p:grpSp>
      <p:grpSp>
        <p:nvGrpSpPr>
          <p:cNvPr id="240" name="Group 239"/>
          <p:cNvGrpSpPr/>
          <p:nvPr/>
        </p:nvGrpSpPr>
        <p:grpSpPr>
          <a:xfrm>
            <a:off x="5589650" y="3294076"/>
            <a:ext cx="296876" cy="188752"/>
            <a:chOff x="2685662" y="3066176"/>
            <a:chExt cx="296876" cy="188752"/>
          </a:xfrm>
        </p:grpSpPr>
        <p:sp>
          <p:nvSpPr>
            <p:cNvPr id="241" name="Rectangle 240"/>
            <p:cNvSpPr/>
            <p:nvPr/>
          </p:nvSpPr>
          <p:spPr bwMode="auto">
            <a:xfrm>
              <a:off x="2734811" y="3078760"/>
              <a:ext cx="184558" cy="17616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42" name="TextBox 241"/>
            <p:cNvSpPr txBox="1"/>
            <p:nvPr/>
          </p:nvSpPr>
          <p:spPr>
            <a:xfrm>
              <a:off x="2685662" y="3066176"/>
              <a:ext cx="296876" cy="184666"/>
            </a:xfrm>
            <a:prstGeom prst="rect">
              <a:avLst/>
            </a:prstGeom>
            <a:noFill/>
          </p:spPr>
          <p:txBody>
            <a:bodyPr wrap="none" rtlCol="0">
              <a:spAutoFit/>
            </a:bodyPr>
            <a:lstStyle/>
            <a:p>
              <a:r>
                <a:rPr lang="en-US" sz="600" dirty="0" smtClean="0"/>
                <a:t>LLC</a:t>
              </a:r>
              <a:endParaRPr lang="en-US" sz="600" dirty="0"/>
            </a:p>
          </p:txBody>
        </p:sp>
      </p:grpSp>
      <p:grpSp>
        <p:nvGrpSpPr>
          <p:cNvPr id="243" name="Group 242"/>
          <p:cNvGrpSpPr/>
          <p:nvPr/>
        </p:nvGrpSpPr>
        <p:grpSpPr>
          <a:xfrm>
            <a:off x="3057574" y="2825692"/>
            <a:ext cx="296876" cy="188752"/>
            <a:chOff x="2685662" y="3066176"/>
            <a:chExt cx="296876" cy="188752"/>
          </a:xfrm>
        </p:grpSpPr>
        <p:sp>
          <p:nvSpPr>
            <p:cNvPr id="244" name="Rectangle 243"/>
            <p:cNvSpPr/>
            <p:nvPr/>
          </p:nvSpPr>
          <p:spPr bwMode="auto">
            <a:xfrm>
              <a:off x="2734811" y="3078760"/>
              <a:ext cx="184558" cy="17616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45" name="TextBox 244"/>
            <p:cNvSpPr txBox="1"/>
            <p:nvPr/>
          </p:nvSpPr>
          <p:spPr>
            <a:xfrm>
              <a:off x="2685662" y="3066176"/>
              <a:ext cx="296876" cy="184666"/>
            </a:xfrm>
            <a:prstGeom prst="rect">
              <a:avLst/>
            </a:prstGeom>
            <a:noFill/>
          </p:spPr>
          <p:txBody>
            <a:bodyPr wrap="none" rtlCol="0">
              <a:spAutoFit/>
            </a:bodyPr>
            <a:lstStyle/>
            <a:p>
              <a:r>
                <a:rPr lang="en-US" sz="600" dirty="0" smtClean="0"/>
                <a:t>LLC</a:t>
              </a:r>
              <a:endParaRPr lang="en-US" sz="600" dirty="0"/>
            </a:p>
          </p:txBody>
        </p:sp>
      </p:grpSp>
      <p:sp>
        <p:nvSpPr>
          <p:cNvPr id="247" name="Rectangle 246"/>
          <p:cNvSpPr/>
          <p:nvPr/>
        </p:nvSpPr>
        <p:spPr bwMode="auto">
          <a:xfrm>
            <a:off x="6438551" y="2525085"/>
            <a:ext cx="180362" cy="96053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48" name="TextBox 247"/>
          <p:cNvSpPr txBox="1"/>
          <p:nvPr/>
        </p:nvSpPr>
        <p:spPr>
          <a:xfrm>
            <a:off x="6389401" y="2902590"/>
            <a:ext cx="296876" cy="184666"/>
          </a:xfrm>
          <a:prstGeom prst="rect">
            <a:avLst/>
          </a:prstGeom>
          <a:noFill/>
        </p:spPr>
        <p:txBody>
          <a:bodyPr wrap="none" rtlCol="0">
            <a:spAutoFit/>
          </a:bodyPr>
          <a:lstStyle/>
          <a:p>
            <a:r>
              <a:rPr lang="en-US" sz="600" dirty="0" smtClean="0"/>
              <a:t>LLC</a:t>
            </a:r>
            <a:endParaRPr lang="en-US" sz="600" dirty="0"/>
          </a:p>
        </p:txBody>
      </p:sp>
      <p:sp>
        <p:nvSpPr>
          <p:cNvPr id="251" name="TextBox 250"/>
          <p:cNvSpPr txBox="1"/>
          <p:nvPr/>
        </p:nvSpPr>
        <p:spPr>
          <a:xfrm>
            <a:off x="1437100" y="2622955"/>
            <a:ext cx="374922" cy="246221"/>
          </a:xfrm>
          <a:prstGeom prst="rect">
            <a:avLst/>
          </a:prstGeom>
          <a:noFill/>
        </p:spPr>
        <p:txBody>
          <a:bodyPr wrap="square" rtlCol="0">
            <a:spAutoFit/>
          </a:bodyPr>
          <a:lstStyle/>
          <a:p>
            <a:pPr algn="ctr"/>
            <a:r>
              <a:rPr lang="en-US" sz="1000" dirty="0" smtClean="0"/>
              <a:t>LLC</a:t>
            </a:r>
            <a:endParaRPr lang="en-US" sz="1000" dirty="0"/>
          </a:p>
        </p:txBody>
      </p:sp>
      <p:sp>
        <p:nvSpPr>
          <p:cNvPr id="252" name="TextBox 251"/>
          <p:cNvSpPr txBox="1"/>
          <p:nvPr/>
        </p:nvSpPr>
        <p:spPr>
          <a:xfrm>
            <a:off x="1469258" y="2101442"/>
            <a:ext cx="338554" cy="246221"/>
          </a:xfrm>
          <a:prstGeom prst="rect">
            <a:avLst/>
          </a:prstGeom>
          <a:noFill/>
        </p:spPr>
        <p:txBody>
          <a:bodyPr wrap="none" rtlCol="0">
            <a:spAutoFit/>
          </a:bodyPr>
          <a:lstStyle/>
          <a:p>
            <a:r>
              <a:rPr lang="en-US" sz="1000" dirty="0" smtClean="0"/>
              <a:t>AP</a:t>
            </a:r>
            <a:endParaRPr lang="en-US" sz="1000" dirty="0"/>
          </a:p>
        </p:txBody>
      </p:sp>
      <p:grpSp>
        <p:nvGrpSpPr>
          <p:cNvPr id="256" name="Group 255"/>
          <p:cNvGrpSpPr/>
          <p:nvPr/>
        </p:nvGrpSpPr>
        <p:grpSpPr>
          <a:xfrm>
            <a:off x="1394811" y="2424417"/>
            <a:ext cx="450767" cy="201336"/>
            <a:chOff x="3341057" y="2592197"/>
            <a:chExt cx="450767" cy="201336"/>
          </a:xfrm>
        </p:grpSpPr>
        <p:sp>
          <p:nvSpPr>
            <p:cNvPr id="254" name="Rectangle 253"/>
            <p:cNvSpPr/>
            <p:nvPr/>
          </p:nvSpPr>
          <p:spPr bwMode="auto">
            <a:xfrm>
              <a:off x="3418017" y="2617141"/>
              <a:ext cx="274859" cy="126059"/>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55" name="TextBox 254"/>
            <p:cNvSpPr txBox="1"/>
            <p:nvPr/>
          </p:nvSpPr>
          <p:spPr>
            <a:xfrm>
              <a:off x="3341057" y="2592197"/>
              <a:ext cx="450767" cy="201336"/>
            </a:xfrm>
            <a:prstGeom prst="rect">
              <a:avLst/>
            </a:prstGeom>
            <a:noFill/>
          </p:spPr>
          <p:txBody>
            <a:bodyPr wrap="square" rtlCol="0">
              <a:spAutoFit/>
            </a:bodyPr>
            <a:lstStyle/>
            <a:p>
              <a:r>
                <a:rPr lang="en-US" sz="800" dirty="0" smtClean="0"/>
                <a:t>LLCSS</a:t>
              </a:r>
              <a:endParaRPr lang="en-US" sz="800" dirty="0"/>
            </a:p>
          </p:txBody>
        </p:sp>
      </p:grpSp>
      <p:grpSp>
        <p:nvGrpSpPr>
          <p:cNvPr id="263" name="Group 262"/>
          <p:cNvGrpSpPr/>
          <p:nvPr/>
        </p:nvGrpSpPr>
        <p:grpSpPr>
          <a:xfrm>
            <a:off x="2936146" y="2525087"/>
            <a:ext cx="335560" cy="310392"/>
            <a:chOff x="4530055" y="1954636"/>
            <a:chExt cx="335560" cy="310392"/>
          </a:xfrm>
        </p:grpSpPr>
        <p:sp>
          <p:nvSpPr>
            <p:cNvPr id="257" name="Rectangle 256"/>
            <p:cNvSpPr/>
            <p:nvPr/>
          </p:nvSpPr>
          <p:spPr bwMode="auto">
            <a:xfrm>
              <a:off x="4555222" y="1954636"/>
              <a:ext cx="260059" cy="31039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58" name="TextBox 257"/>
            <p:cNvSpPr txBox="1"/>
            <p:nvPr/>
          </p:nvSpPr>
          <p:spPr>
            <a:xfrm>
              <a:off x="4530055" y="2013358"/>
              <a:ext cx="335560" cy="184666"/>
            </a:xfrm>
            <a:prstGeom prst="rect">
              <a:avLst/>
            </a:prstGeom>
            <a:noFill/>
          </p:spPr>
          <p:txBody>
            <a:bodyPr wrap="square" rtlCol="0">
              <a:spAutoFit/>
            </a:bodyPr>
            <a:lstStyle/>
            <a:p>
              <a:pPr algn="ctr"/>
              <a:r>
                <a:rPr lang="en-US" sz="600" dirty="0" smtClean="0"/>
                <a:t>LLDP</a:t>
              </a:r>
              <a:endParaRPr lang="en-US" sz="600" dirty="0"/>
            </a:p>
          </p:txBody>
        </p:sp>
      </p:grpSp>
      <p:sp>
        <p:nvSpPr>
          <p:cNvPr id="261" name="Rectangle 260"/>
          <p:cNvSpPr/>
          <p:nvPr/>
        </p:nvSpPr>
        <p:spPr bwMode="auto">
          <a:xfrm>
            <a:off x="3231159" y="2525087"/>
            <a:ext cx="260059" cy="31179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62" name="TextBox 261"/>
          <p:cNvSpPr txBox="1"/>
          <p:nvPr/>
        </p:nvSpPr>
        <p:spPr>
          <a:xfrm>
            <a:off x="3197603" y="2494324"/>
            <a:ext cx="335560" cy="276999"/>
          </a:xfrm>
          <a:prstGeom prst="rect">
            <a:avLst/>
          </a:prstGeom>
          <a:noFill/>
        </p:spPr>
        <p:txBody>
          <a:bodyPr wrap="square" rtlCol="0">
            <a:spAutoFit/>
          </a:bodyPr>
          <a:lstStyle/>
          <a:p>
            <a:pPr algn="ctr"/>
            <a:r>
              <a:rPr lang="en-US" sz="600" dirty="0" smtClean="0"/>
              <a:t>DBA T3P</a:t>
            </a:r>
            <a:endParaRPr lang="en-US" sz="600" dirty="0"/>
          </a:p>
        </p:txBody>
      </p:sp>
      <p:sp>
        <p:nvSpPr>
          <p:cNvPr id="274" name="Rectangle 273"/>
          <p:cNvSpPr/>
          <p:nvPr/>
        </p:nvSpPr>
        <p:spPr bwMode="auto">
          <a:xfrm>
            <a:off x="4489507" y="2533475"/>
            <a:ext cx="260059" cy="773186"/>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75" name="TextBox 274"/>
          <p:cNvSpPr txBox="1"/>
          <p:nvPr/>
        </p:nvSpPr>
        <p:spPr>
          <a:xfrm>
            <a:off x="4464340" y="3054991"/>
            <a:ext cx="335560" cy="184666"/>
          </a:xfrm>
          <a:prstGeom prst="rect">
            <a:avLst/>
          </a:prstGeom>
          <a:noFill/>
        </p:spPr>
        <p:txBody>
          <a:bodyPr wrap="square" rtlCol="0">
            <a:spAutoFit/>
          </a:bodyPr>
          <a:lstStyle/>
          <a:p>
            <a:pPr algn="ctr"/>
            <a:r>
              <a:rPr lang="en-US" sz="600" dirty="0" smtClean="0"/>
              <a:t>LLDP</a:t>
            </a:r>
            <a:endParaRPr lang="en-US" sz="600" dirty="0"/>
          </a:p>
        </p:txBody>
      </p:sp>
      <p:sp>
        <p:nvSpPr>
          <p:cNvPr id="272" name="Rectangle 271"/>
          <p:cNvSpPr/>
          <p:nvPr/>
        </p:nvSpPr>
        <p:spPr bwMode="auto">
          <a:xfrm>
            <a:off x="4759353" y="2533476"/>
            <a:ext cx="260059" cy="77458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73" name="TextBox 272"/>
          <p:cNvSpPr txBox="1"/>
          <p:nvPr/>
        </p:nvSpPr>
        <p:spPr>
          <a:xfrm>
            <a:off x="4725797" y="2852257"/>
            <a:ext cx="335560" cy="276999"/>
          </a:xfrm>
          <a:prstGeom prst="rect">
            <a:avLst/>
          </a:prstGeom>
          <a:noFill/>
        </p:spPr>
        <p:txBody>
          <a:bodyPr wrap="square" rtlCol="0">
            <a:spAutoFit/>
          </a:bodyPr>
          <a:lstStyle/>
          <a:p>
            <a:pPr algn="ctr"/>
            <a:r>
              <a:rPr lang="en-US" sz="600" dirty="0" smtClean="0"/>
              <a:t>DBA T3P</a:t>
            </a:r>
            <a:endParaRPr lang="en-US" sz="600" dirty="0"/>
          </a:p>
        </p:txBody>
      </p:sp>
      <p:grpSp>
        <p:nvGrpSpPr>
          <p:cNvPr id="291" name="Group 262"/>
          <p:cNvGrpSpPr/>
          <p:nvPr/>
        </p:nvGrpSpPr>
        <p:grpSpPr>
          <a:xfrm>
            <a:off x="7845104" y="2526485"/>
            <a:ext cx="335560" cy="310392"/>
            <a:chOff x="4530055" y="1954636"/>
            <a:chExt cx="335560" cy="310392"/>
          </a:xfrm>
        </p:grpSpPr>
        <p:sp>
          <p:nvSpPr>
            <p:cNvPr id="295" name="Rectangle 294"/>
            <p:cNvSpPr/>
            <p:nvPr/>
          </p:nvSpPr>
          <p:spPr bwMode="auto">
            <a:xfrm>
              <a:off x="4555222" y="1954636"/>
              <a:ext cx="260059" cy="31039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96" name="TextBox 295"/>
            <p:cNvSpPr txBox="1"/>
            <p:nvPr/>
          </p:nvSpPr>
          <p:spPr>
            <a:xfrm>
              <a:off x="4530055" y="2013358"/>
              <a:ext cx="335560" cy="184666"/>
            </a:xfrm>
            <a:prstGeom prst="rect">
              <a:avLst/>
            </a:prstGeom>
            <a:noFill/>
          </p:spPr>
          <p:txBody>
            <a:bodyPr wrap="square" rtlCol="0">
              <a:spAutoFit/>
            </a:bodyPr>
            <a:lstStyle/>
            <a:p>
              <a:pPr algn="ctr"/>
              <a:r>
                <a:rPr lang="en-US" sz="600" dirty="0" smtClean="0"/>
                <a:t>LLDP</a:t>
              </a:r>
              <a:endParaRPr lang="en-US" sz="600" dirty="0"/>
            </a:p>
          </p:txBody>
        </p:sp>
      </p:grpSp>
      <p:sp>
        <p:nvSpPr>
          <p:cNvPr id="297" name="Rectangle 296"/>
          <p:cNvSpPr/>
          <p:nvPr/>
        </p:nvSpPr>
        <p:spPr bwMode="auto">
          <a:xfrm>
            <a:off x="5402510" y="1845579"/>
            <a:ext cx="2952925" cy="3179426"/>
          </a:xfrm>
          <a:prstGeom prst="rect">
            <a:avLst/>
          </a:prstGeom>
          <a:noFill/>
          <a:ln w="12700" cap="flat" cmpd="sng" algn="ctr">
            <a:solidFill>
              <a:schemeClr val="bg1">
                <a:lumMod val="65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98" name="Rectangle 297"/>
          <p:cNvSpPr/>
          <p:nvPr/>
        </p:nvSpPr>
        <p:spPr bwMode="auto">
          <a:xfrm>
            <a:off x="956346" y="1853966"/>
            <a:ext cx="4085438" cy="3179427"/>
          </a:xfrm>
          <a:prstGeom prst="rect">
            <a:avLst/>
          </a:prstGeom>
          <a:noFill/>
          <a:ln w="12700" cap="flat" cmpd="sng" algn="ctr">
            <a:solidFill>
              <a:schemeClr val="bg1">
                <a:lumMod val="65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04" name="Rectangle 303"/>
          <p:cNvSpPr/>
          <p:nvPr/>
        </p:nvSpPr>
        <p:spPr bwMode="auto">
          <a:xfrm flipH="1">
            <a:off x="7234106" y="2526485"/>
            <a:ext cx="260059" cy="31039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05" name="TextBox 304"/>
          <p:cNvSpPr txBox="1"/>
          <p:nvPr/>
        </p:nvSpPr>
        <p:spPr>
          <a:xfrm flipH="1">
            <a:off x="7183772" y="2585207"/>
            <a:ext cx="335560" cy="184666"/>
          </a:xfrm>
          <a:prstGeom prst="rect">
            <a:avLst/>
          </a:prstGeom>
          <a:noFill/>
        </p:spPr>
        <p:txBody>
          <a:bodyPr wrap="square" rtlCol="0">
            <a:spAutoFit/>
          </a:bodyPr>
          <a:lstStyle/>
          <a:p>
            <a:pPr algn="ctr"/>
            <a:r>
              <a:rPr lang="en-US" sz="600" dirty="0" smtClean="0"/>
              <a:t>LLDP</a:t>
            </a:r>
            <a:endParaRPr lang="en-US" sz="600" dirty="0"/>
          </a:p>
        </p:txBody>
      </p:sp>
      <p:sp>
        <p:nvSpPr>
          <p:cNvPr id="302" name="Rectangle 301"/>
          <p:cNvSpPr/>
          <p:nvPr/>
        </p:nvSpPr>
        <p:spPr bwMode="auto">
          <a:xfrm flipH="1">
            <a:off x="6964260" y="2526485"/>
            <a:ext cx="260059" cy="31179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03" name="TextBox 302"/>
          <p:cNvSpPr txBox="1"/>
          <p:nvPr/>
        </p:nvSpPr>
        <p:spPr>
          <a:xfrm flipH="1">
            <a:off x="6922315" y="2504111"/>
            <a:ext cx="335560" cy="276999"/>
          </a:xfrm>
          <a:prstGeom prst="rect">
            <a:avLst/>
          </a:prstGeom>
          <a:noFill/>
        </p:spPr>
        <p:txBody>
          <a:bodyPr wrap="square" rtlCol="0">
            <a:spAutoFit/>
          </a:bodyPr>
          <a:lstStyle/>
          <a:p>
            <a:pPr algn="ctr"/>
            <a:r>
              <a:rPr lang="en-US" sz="600" dirty="0" smtClean="0"/>
              <a:t>DBA T3P</a:t>
            </a:r>
            <a:endParaRPr lang="en-US" sz="600" dirty="0"/>
          </a:p>
        </p:txBody>
      </p:sp>
      <p:grpSp>
        <p:nvGrpSpPr>
          <p:cNvPr id="315" name="Group 314"/>
          <p:cNvGrpSpPr/>
          <p:nvPr/>
        </p:nvGrpSpPr>
        <p:grpSpPr>
          <a:xfrm flipH="1">
            <a:off x="5455639" y="2534873"/>
            <a:ext cx="597017" cy="773186"/>
            <a:chOff x="5581474" y="2769765"/>
            <a:chExt cx="597017" cy="773186"/>
          </a:xfrm>
        </p:grpSpPr>
        <p:sp>
          <p:nvSpPr>
            <p:cNvPr id="311" name="Rectangle 310"/>
            <p:cNvSpPr/>
            <p:nvPr/>
          </p:nvSpPr>
          <p:spPr bwMode="auto">
            <a:xfrm>
              <a:off x="5606641" y="2769765"/>
              <a:ext cx="260059" cy="773186"/>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2" name="TextBox 311"/>
            <p:cNvSpPr txBox="1"/>
            <p:nvPr/>
          </p:nvSpPr>
          <p:spPr>
            <a:xfrm>
              <a:off x="5581474" y="3291281"/>
              <a:ext cx="335560" cy="184666"/>
            </a:xfrm>
            <a:prstGeom prst="rect">
              <a:avLst/>
            </a:prstGeom>
            <a:noFill/>
          </p:spPr>
          <p:txBody>
            <a:bodyPr wrap="square" rtlCol="0">
              <a:spAutoFit/>
            </a:bodyPr>
            <a:lstStyle/>
            <a:p>
              <a:pPr algn="ctr"/>
              <a:r>
                <a:rPr lang="en-US" sz="600" dirty="0" smtClean="0"/>
                <a:t>LLDP</a:t>
              </a:r>
              <a:endParaRPr lang="en-US" sz="600" dirty="0"/>
            </a:p>
          </p:txBody>
        </p:sp>
        <p:sp>
          <p:nvSpPr>
            <p:cNvPr id="313" name="Rectangle 312"/>
            <p:cNvSpPr/>
            <p:nvPr/>
          </p:nvSpPr>
          <p:spPr bwMode="auto">
            <a:xfrm>
              <a:off x="5876487" y="2769766"/>
              <a:ext cx="260059" cy="77038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4" name="TextBox 313"/>
            <p:cNvSpPr txBox="1"/>
            <p:nvPr/>
          </p:nvSpPr>
          <p:spPr>
            <a:xfrm>
              <a:off x="5842931" y="3063380"/>
              <a:ext cx="335560" cy="276999"/>
            </a:xfrm>
            <a:prstGeom prst="rect">
              <a:avLst/>
            </a:prstGeom>
            <a:noFill/>
          </p:spPr>
          <p:txBody>
            <a:bodyPr wrap="square" rtlCol="0">
              <a:spAutoFit/>
            </a:bodyPr>
            <a:lstStyle/>
            <a:p>
              <a:pPr algn="ctr"/>
              <a:r>
                <a:rPr lang="en-US" sz="600" dirty="0" smtClean="0"/>
                <a:t>DBA T3P</a:t>
              </a:r>
              <a:endParaRPr lang="en-US" sz="600" dirty="0"/>
            </a:p>
          </p:txBody>
        </p:sp>
      </p:grpSp>
      <p:sp>
        <p:nvSpPr>
          <p:cNvPr id="316" name="Rectangle 315"/>
          <p:cNvSpPr/>
          <p:nvPr/>
        </p:nvSpPr>
        <p:spPr bwMode="auto">
          <a:xfrm>
            <a:off x="1840519" y="2273416"/>
            <a:ext cx="3176099" cy="25167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7" name="Rectangle 316"/>
          <p:cNvSpPr/>
          <p:nvPr/>
        </p:nvSpPr>
        <p:spPr bwMode="auto">
          <a:xfrm>
            <a:off x="5478010" y="2274814"/>
            <a:ext cx="2793535" cy="251670"/>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18" name="TextBox 317"/>
          <p:cNvSpPr txBox="1"/>
          <p:nvPr/>
        </p:nvSpPr>
        <p:spPr>
          <a:xfrm>
            <a:off x="2298584" y="2281805"/>
            <a:ext cx="2785144" cy="246221"/>
          </a:xfrm>
          <a:prstGeom prst="rect">
            <a:avLst/>
          </a:prstGeom>
          <a:noFill/>
        </p:spPr>
        <p:txBody>
          <a:bodyPr wrap="square" rtlCol="0">
            <a:spAutoFit/>
          </a:bodyPr>
          <a:lstStyle/>
          <a:p>
            <a:r>
              <a:rPr lang="en-US" sz="1000" dirty="0" smtClean="0"/>
              <a:t>Control Protocols, EVB Cfg, MCh Cfg, VSI Cfg</a:t>
            </a:r>
            <a:endParaRPr lang="en-US" sz="1000" dirty="0"/>
          </a:p>
        </p:txBody>
      </p:sp>
      <p:sp>
        <p:nvSpPr>
          <p:cNvPr id="319" name="TextBox 318"/>
          <p:cNvSpPr txBox="1"/>
          <p:nvPr/>
        </p:nvSpPr>
        <p:spPr>
          <a:xfrm>
            <a:off x="5496188" y="2266425"/>
            <a:ext cx="2785144" cy="246221"/>
          </a:xfrm>
          <a:prstGeom prst="rect">
            <a:avLst/>
          </a:prstGeom>
          <a:noFill/>
        </p:spPr>
        <p:txBody>
          <a:bodyPr wrap="square" rtlCol="0">
            <a:spAutoFit/>
          </a:bodyPr>
          <a:lstStyle/>
          <a:p>
            <a:r>
              <a:rPr lang="en-US" sz="1000" dirty="0" smtClean="0"/>
              <a:t>Control Protocols, EVB Cfg, MCh Cfg, VSI Cfg</a:t>
            </a:r>
            <a:endParaRPr lang="en-US" sz="1000" dirty="0"/>
          </a:p>
        </p:txBody>
      </p:sp>
      <p:sp>
        <p:nvSpPr>
          <p:cNvPr id="320" name="TextBox 319"/>
          <p:cNvSpPr txBox="1"/>
          <p:nvPr/>
        </p:nvSpPr>
        <p:spPr>
          <a:xfrm>
            <a:off x="2835478" y="1526796"/>
            <a:ext cx="788357" cy="338554"/>
          </a:xfrm>
          <a:prstGeom prst="rect">
            <a:avLst/>
          </a:prstGeom>
          <a:noFill/>
        </p:spPr>
        <p:txBody>
          <a:bodyPr wrap="none" rtlCol="0">
            <a:spAutoFit/>
          </a:bodyPr>
          <a:lstStyle/>
          <a:p>
            <a:r>
              <a:rPr lang="en-US" dirty="0" smtClean="0"/>
              <a:t>Station</a:t>
            </a:r>
            <a:endParaRPr lang="en-US" dirty="0"/>
          </a:p>
        </p:txBody>
      </p:sp>
      <p:sp>
        <p:nvSpPr>
          <p:cNvPr id="321" name="TextBox 320"/>
          <p:cNvSpPr txBox="1"/>
          <p:nvPr/>
        </p:nvSpPr>
        <p:spPr>
          <a:xfrm>
            <a:off x="6452531" y="1503027"/>
            <a:ext cx="760721" cy="338554"/>
          </a:xfrm>
          <a:prstGeom prst="rect">
            <a:avLst/>
          </a:prstGeom>
          <a:noFill/>
        </p:spPr>
        <p:txBody>
          <a:bodyPr wrap="none" rtlCol="0">
            <a:spAutoFit/>
          </a:bodyPr>
          <a:lstStyle/>
          <a:p>
            <a:pPr algn="ctr"/>
            <a:r>
              <a:rPr lang="en-US" dirty="0" smtClean="0"/>
              <a:t>Bridge</a:t>
            </a:r>
            <a:endParaRPr lang="en-US" dirty="0"/>
          </a:p>
        </p:txBody>
      </p:sp>
      <p:sp>
        <p:nvSpPr>
          <p:cNvPr id="322" name="TextBox 321"/>
          <p:cNvSpPr txBox="1"/>
          <p:nvPr/>
        </p:nvSpPr>
        <p:spPr>
          <a:xfrm>
            <a:off x="3902278" y="4657288"/>
            <a:ext cx="864276" cy="338554"/>
          </a:xfrm>
          <a:prstGeom prst="rect">
            <a:avLst/>
          </a:prstGeom>
          <a:noFill/>
        </p:spPr>
        <p:txBody>
          <a:bodyPr wrap="none" rtlCol="0">
            <a:spAutoFit/>
          </a:bodyPr>
          <a:lstStyle/>
          <a:p>
            <a:r>
              <a:rPr lang="en-US" dirty="0" smtClean="0"/>
              <a:t>E-Comp</a:t>
            </a:r>
            <a:endParaRPr lang="en-US" dirty="0"/>
          </a:p>
        </p:txBody>
      </p:sp>
      <p:sp>
        <p:nvSpPr>
          <p:cNvPr id="323" name="TextBox 322"/>
          <p:cNvSpPr txBox="1"/>
          <p:nvPr/>
        </p:nvSpPr>
        <p:spPr>
          <a:xfrm>
            <a:off x="5673753" y="4692242"/>
            <a:ext cx="864276" cy="338554"/>
          </a:xfrm>
          <a:prstGeom prst="rect">
            <a:avLst/>
          </a:prstGeom>
          <a:noFill/>
        </p:spPr>
        <p:txBody>
          <a:bodyPr wrap="none" rtlCol="0">
            <a:spAutoFit/>
          </a:bodyPr>
          <a:lstStyle/>
          <a:p>
            <a:r>
              <a:rPr lang="en-US" dirty="0" smtClean="0"/>
              <a:t>E-Comp</a:t>
            </a:r>
            <a:endParaRPr lang="en-US" dirty="0"/>
          </a:p>
        </p:txBody>
      </p:sp>
      <p:sp>
        <p:nvSpPr>
          <p:cNvPr id="324" name="TextBox 323"/>
          <p:cNvSpPr txBox="1"/>
          <p:nvPr/>
        </p:nvSpPr>
        <p:spPr>
          <a:xfrm>
            <a:off x="2358354" y="4648800"/>
            <a:ext cx="882421" cy="338554"/>
          </a:xfrm>
          <a:prstGeom prst="rect">
            <a:avLst/>
          </a:prstGeom>
          <a:noFill/>
        </p:spPr>
        <p:txBody>
          <a:bodyPr wrap="none" rtlCol="0">
            <a:spAutoFit/>
          </a:bodyPr>
          <a:lstStyle/>
          <a:p>
            <a:pPr algn="ctr"/>
            <a:r>
              <a:rPr lang="en-US" dirty="0" smtClean="0"/>
              <a:t>V-Comp</a:t>
            </a:r>
          </a:p>
        </p:txBody>
      </p:sp>
      <p:sp>
        <p:nvSpPr>
          <p:cNvPr id="325" name="TextBox 324"/>
          <p:cNvSpPr txBox="1"/>
          <p:nvPr/>
        </p:nvSpPr>
        <p:spPr>
          <a:xfrm>
            <a:off x="7160002" y="4676862"/>
            <a:ext cx="906851" cy="338554"/>
          </a:xfrm>
          <a:prstGeom prst="rect">
            <a:avLst/>
          </a:prstGeom>
          <a:noFill/>
        </p:spPr>
        <p:txBody>
          <a:bodyPr wrap="none" rtlCol="0">
            <a:spAutoFit/>
          </a:bodyPr>
          <a:lstStyle/>
          <a:p>
            <a:r>
              <a:rPr lang="en-US" dirty="0" smtClean="0"/>
              <a:t>C-Comp</a:t>
            </a:r>
            <a:endParaRPr lang="en-US" dirty="0"/>
          </a:p>
        </p:txBody>
      </p:sp>
      <p:cxnSp>
        <p:nvCxnSpPr>
          <p:cNvPr id="329" name="Straight Arrow Connector 328"/>
          <p:cNvCxnSpPr/>
          <p:nvPr/>
        </p:nvCxnSpPr>
        <p:spPr bwMode="auto">
          <a:xfrm rot="10800000" flipH="1" flipV="1">
            <a:off x="3264715" y="2767048"/>
            <a:ext cx="3993160" cy="1398"/>
          </a:xfrm>
          <a:prstGeom prst="straightConnector1">
            <a:avLst/>
          </a:prstGeom>
          <a:noFill/>
          <a:ln w="12700" cap="flat" cmpd="sng" algn="ctr">
            <a:solidFill>
              <a:schemeClr val="tx1"/>
            </a:solidFill>
            <a:prstDash val="dash"/>
            <a:round/>
            <a:headEnd type="arrow"/>
            <a:tailEnd type="arrow"/>
          </a:ln>
          <a:effectLst/>
        </p:spPr>
      </p:cxnSp>
      <p:cxnSp>
        <p:nvCxnSpPr>
          <p:cNvPr id="331" name="Straight Arrow Connector 330"/>
          <p:cNvCxnSpPr>
            <a:stCxn id="275" idx="3"/>
          </p:cNvCxnSpPr>
          <p:nvPr/>
        </p:nvCxnSpPr>
        <p:spPr bwMode="auto">
          <a:xfrm>
            <a:off x="4799900" y="3147324"/>
            <a:ext cx="954947" cy="6936"/>
          </a:xfrm>
          <a:prstGeom prst="straightConnector1">
            <a:avLst/>
          </a:prstGeom>
          <a:noFill/>
          <a:ln w="12700" cap="flat" cmpd="sng" algn="ctr">
            <a:solidFill>
              <a:schemeClr val="tx1"/>
            </a:solidFill>
            <a:prstDash val="dash"/>
            <a:round/>
            <a:headEnd type="arrow"/>
            <a:tailEnd type="arrow"/>
          </a:ln>
          <a:effectLst/>
        </p:spPr>
      </p:cxnSp>
      <p:cxnSp>
        <p:nvCxnSpPr>
          <p:cNvPr id="335" name="Straight Arrow Connector 334"/>
          <p:cNvCxnSpPr>
            <a:endCxn id="314" idx="3"/>
          </p:cNvCxnSpPr>
          <p:nvPr/>
        </p:nvCxnSpPr>
        <p:spPr bwMode="auto">
          <a:xfrm>
            <a:off x="5025005" y="2961315"/>
            <a:ext cx="430634" cy="5673"/>
          </a:xfrm>
          <a:prstGeom prst="straightConnector1">
            <a:avLst/>
          </a:prstGeom>
          <a:noFill/>
          <a:ln w="12700" cap="flat" cmpd="sng" algn="ctr">
            <a:solidFill>
              <a:schemeClr val="tx1"/>
            </a:solidFill>
            <a:prstDash val="dash"/>
            <a:round/>
            <a:headEnd type="arrow"/>
            <a:tailEnd type="arrow"/>
          </a:ln>
          <a:effectLst/>
        </p:spPr>
      </p:cxnSp>
      <p:cxnSp>
        <p:nvCxnSpPr>
          <p:cNvPr id="338" name="Straight Arrow Connector 337"/>
          <p:cNvCxnSpPr>
            <a:stCxn id="262" idx="3"/>
            <a:endCxn id="303" idx="3"/>
          </p:cNvCxnSpPr>
          <p:nvPr/>
        </p:nvCxnSpPr>
        <p:spPr bwMode="auto">
          <a:xfrm>
            <a:off x="3533163" y="2632824"/>
            <a:ext cx="3389152" cy="9787"/>
          </a:xfrm>
          <a:prstGeom prst="straightConnector1">
            <a:avLst/>
          </a:prstGeom>
          <a:noFill/>
          <a:ln w="12700" cap="flat" cmpd="sng" algn="ctr">
            <a:solidFill>
              <a:schemeClr val="tx1"/>
            </a:solidFill>
            <a:prstDash val="dash"/>
            <a:round/>
            <a:headEnd type="arrow"/>
            <a:tailEnd type="arrow"/>
          </a:ln>
          <a:effectLst/>
        </p:spPr>
      </p:cxnSp>
      <p:cxnSp>
        <p:nvCxnSpPr>
          <p:cNvPr id="340" name="Straight Arrow Connector 339"/>
          <p:cNvCxnSpPr>
            <a:stCxn id="318" idx="3"/>
            <a:endCxn id="317" idx="1"/>
          </p:cNvCxnSpPr>
          <p:nvPr/>
        </p:nvCxnSpPr>
        <p:spPr bwMode="auto">
          <a:xfrm flipV="1">
            <a:off x="5083728" y="2400649"/>
            <a:ext cx="394282" cy="4267"/>
          </a:xfrm>
          <a:prstGeom prst="straightConnector1">
            <a:avLst/>
          </a:prstGeom>
          <a:noFill/>
          <a:ln w="12700" cap="flat" cmpd="sng" algn="ctr">
            <a:solidFill>
              <a:schemeClr val="tx1"/>
            </a:solidFill>
            <a:prstDash val="dash"/>
            <a:round/>
            <a:headEnd type="arrow"/>
            <a:tailEnd type="arrow"/>
          </a:ln>
          <a:effectLst/>
        </p:spPr>
      </p:cxnSp>
      <p:cxnSp>
        <p:nvCxnSpPr>
          <p:cNvPr id="345" name="Straight Arrow Connector 344"/>
          <p:cNvCxnSpPr>
            <a:stCxn id="204" idx="3"/>
            <a:endCxn id="203" idx="1"/>
          </p:cNvCxnSpPr>
          <p:nvPr/>
        </p:nvCxnSpPr>
        <p:spPr bwMode="auto">
          <a:xfrm>
            <a:off x="4908957" y="3777949"/>
            <a:ext cx="664129" cy="1588"/>
          </a:xfrm>
          <a:prstGeom prst="straightConnector1">
            <a:avLst/>
          </a:prstGeom>
          <a:noFill/>
          <a:ln w="12700" cap="flat" cmpd="sng" algn="ctr">
            <a:solidFill>
              <a:schemeClr val="tx1"/>
            </a:solidFill>
            <a:prstDash val="dash"/>
            <a:round/>
            <a:headEnd type="arrow"/>
            <a:tailEnd type="arrow"/>
          </a:ln>
          <a:effectLst/>
        </p:spPr>
      </p:cxnSp>
      <p:cxnSp>
        <p:nvCxnSpPr>
          <p:cNvPr id="349" name="Straight Arrow Connector 348"/>
          <p:cNvCxnSpPr/>
          <p:nvPr/>
        </p:nvCxnSpPr>
        <p:spPr bwMode="auto">
          <a:xfrm rot="10800000" flipV="1">
            <a:off x="3264715" y="3755843"/>
            <a:ext cx="594222" cy="1187"/>
          </a:xfrm>
          <a:prstGeom prst="straightConnector1">
            <a:avLst/>
          </a:prstGeom>
          <a:noFill/>
          <a:ln w="12700" cap="flat" cmpd="sng" algn="ctr">
            <a:solidFill>
              <a:schemeClr val="tx1"/>
            </a:solidFill>
            <a:prstDash val="dash"/>
            <a:round/>
            <a:headEnd type="arrow"/>
            <a:tailEnd type="arrow"/>
          </a:ln>
          <a:effectLst/>
        </p:spPr>
      </p:cxnSp>
      <p:cxnSp>
        <p:nvCxnSpPr>
          <p:cNvPr id="358" name="Straight Arrow Connector 357"/>
          <p:cNvCxnSpPr/>
          <p:nvPr/>
        </p:nvCxnSpPr>
        <p:spPr bwMode="auto">
          <a:xfrm rot="10800000">
            <a:off x="6613155" y="3779537"/>
            <a:ext cx="478172" cy="1588"/>
          </a:xfrm>
          <a:prstGeom prst="straightConnector1">
            <a:avLst/>
          </a:prstGeom>
          <a:noFill/>
          <a:ln w="12700" cap="flat" cmpd="sng" algn="ctr">
            <a:solidFill>
              <a:schemeClr val="tx1"/>
            </a:solidFill>
            <a:prstDash val="dash"/>
            <a:round/>
            <a:headEnd type="arrow"/>
            <a:tailEnd type="arrow"/>
          </a:ln>
          <a:effectLst/>
        </p:spPr>
      </p:cxnSp>
      <p:cxnSp>
        <p:nvCxnSpPr>
          <p:cNvPr id="359" name="Straight Arrow Connector 358"/>
          <p:cNvCxnSpPr/>
          <p:nvPr/>
        </p:nvCxnSpPr>
        <p:spPr bwMode="auto">
          <a:xfrm rot="10800000">
            <a:off x="1840519" y="3744448"/>
            <a:ext cx="478172" cy="1588"/>
          </a:xfrm>
          <a:prstGeom prst="straightConnector1">
            <a:avLst/>
          </a:prstGeom>
          <a:noFill/>
          <a:ln w="12700" cap="flat" cmpd="sng" algn="ctr">
            <a:solidFill>
              <a:schemeClr val="tx1"/>
            </a:solidFill>
            <a:prstDash val="dash"/>
            <a:round/>
            <a:headEnd type="arrow"/>
            <a:tailEnd type="arrow"/>
          </a:ln>
          <a:effectLst/>
        </p:spPr>
      </p:cxnSp>
      <p:cxnSp>
        <p:nvCxnSpPr>
          <p:cNvPr id="360" name="Straight Arrow Connector 359"/>
          <p:cNvCxnSpPr/>
          <p:nvPr/>
        </p:nvCxnSpPr>
        <p:spPr bwMode="auto">
          <a:xfrm rot="10800000">
            <a:off x="8103766" y="3781125"/>
            <a:ext cx="478172" cy="1588"/>
          </a:xfrm>
          <a:prstGeom prst="straightConnector1">
            <a:avLst/>
          </a:prstGeom>
          <a:noFill/>
          <a:ln w="12700" cap="flat" cmpd="sng" algn="ctr">
            <a:solidFill>
              <a:schemeClr val="tx1"/>
            </a:solidFill>
            <a:prstDash val="dash"/>
            <a:round/>
            <a:headEnd type="arrow"/>
            <a:tailEnd type="arrow"/>
          </a:ln>
          <a:effectLst/>
        </p:spPr>
      </p:cxnSp>
      <p:cxnSp>
        <p:nvCxnSpPr>
          <p:cNvPr id="361" name="Straight Arrow Connector 360"/>
          <p:cNvCxnSpPr/>
          <p:nvPr/>
        </p:nvCxnSpPr>
        <p:spPr bwMode="auto">
          <a:xfrm rot="10800000">
            <a:off x="8130330" y="2699666"/>
            <a:ext cx="478172" cy="1588"/>
          </a:xfrm>
          <a:prstGeom prst="straightConnector1">
            <a:avLst/>
          </a:prstGeom>
          <a:noFill/>
          <a:ln w="12700" cap="flat" cmpd="sng" algn="ctr">
            <a:solidFill>
              <a:schemeClr val="tx1"/>
            </a:solidFill>
            <a:prstDash val="dash"/>
            <a:round/>
            <a:headEnd type="arrow"/>
            <a:tailEnd type="arrow"/>
          </a:ln>
          <a:effectLst/>
        </p:spPr>
      </p:cxnSp>
      <p:sp>
        <p:nvSpPr>
          <p:cNvPr id="249" name="Rectangle 248"/>
          <p:cNvSpPr/>
          <p:nvPr/>
        </p:nvSpPr>
        <p:spPr bwMode="auto">
          <a:xfrm>
            <a:off x="3291282" y="2835478"/>
            <a:ext cx="199936" cy="143451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53" name="Rectangle 252"/>
          <p:cNvSpPr/>
          <p:nvPr/>
        </p:nvSpPr>
        <p:spPr bwMode="auto">
          <a:xfrm>
            <a:off x="3271706" y="2840712"/>
            <a:ext cx="96725" cy="158350"/>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81" y="255345"/>
            <a:ext cx="8245475" cy="793280"/>
          </a:xfrm>
        </p:spPr>
        <p:txBody>
          <a:bodyPr/>
          <a:lstStyle/>
          <a:p>
            <a:r>
              <a:rPr lang="en-US" dirty="0" smtClean="0"/>
              <a:t>Service interfaces for T3PSS</a:t>
            </a:r>
            <a:endParaRPr lang="en-US" dirty="0"/>
          </a:p>
        </p:txBody>
      </p:sp>
      <p:sp>
        <p:nvSpPr>
          <p:cNvPr id="3" name="Content Placeholder 2"/>
          <p:cNvSpPr>
            <a:spLocks noGrp="1"/>
          </p:cNvSpPr>
          <p:nvPr>
            <p:ph idx="1"/>
          </p:nvPr>
        </p:nvSpPr>
        <p:spPr>
          <a:xfrm>
            <a:off x="400050" y="1447800"/>
            <a:ext cx="8272463" cy="4760053"/>
          </a:xfrm>
        </p:spPr>
        <p:txBody>
          <a:bodyPr/>
          <a:lstStyle/>
          <a:p>
            <a:r>
              <a:rPr lang="en-US" sz="2400" dirty="0" smtClean="0"/>
              <a:t>Parameters:</a:t>
            </a:r>
          </a:p>
          <a:p>
            <a:pPr lvl="1"/>
            <a:r>
              <a:rPr lang="en-US" sz="2000" dirty="0" smtClean="0"/>
              <a:t>List of TLVs (7 bit ULP type, 9 bit length, </a:t>
            </a:r>
            <a:r>
              <a:rPr lang="en-US" sz="2000" dirty="0" err="1" smtClean="0"/>
              <a:t>tlv</a:t>
            </a:r>
            <a:r>
              <a:rPr lang="en-US" sz="2000" dirty="0" smtClean="0"/>
              <a:t>-list)</a:t>
            </a:r>
          </a:p>
          <a:p>
            <a:pPr lvl="2"/>
            <a:r>
              <a:rPr lang="en-US" sz="1600" dirty="0" smtClean="0"/>
              <a:t>TLV list contains TLVs from a single ULP</a:t>
            </a:r>
          </a:p>
          <a:p>
            <a:pPr lvl="1"/>
            <a:r>
              <a:rPr lang="en-US" sz="2000" dirty="0" smtClean="0"/>
              <a:t>Signals: None</a:t>
            </a:r>
          </a:p>
          <a:p>
            <a:r>
              <a:rPr lang="en-US" sz="2400" dirty="0" err="1" smtClean="0"/>
              <a:t>Primatives</a:t>
            </a:r>
            <a:r>
              <a:rPr lang="en-US" sz="2400" dirty="0" smtClean="0"/>
              <a:t>:</a:t>
            </a:r>
          </a:p>
          <a:p>
            <a:pPr lvl="1" defTabSz="692150"/>
            <a:r>
              <a:rPr lang="en-US" sz="2000" dirty="0" smtClean="0"/>
              <a:t>T3P_UNITDATA.request (</a:t>
            </a:r>
            <a:r>
              <a:rPr lang="en-US" sz="2000" dirty="0" err="1" smtClean="0"/>
              <a:t>ulptype</a:t>
            </a:r>
            <a:r>
              <a:rPr lang="en-US" sz="2000" dirty="0" smtClean="0"/>
              <a:t>, </a:t>
            </a:r>
            <a:r>
              <a:rPr lang="en-US" sz="2000" dirty="0" err="1" smtClean="0"/>
              <a:t>ulptlv</a:t>
            </a:r>
            <a:r>
              <a:rPr lang="en-US" sz="2000" dirty="0" smtClean="0"/>
              <a:t>-list </a:t>
            </a:r>
            <a:r>
              <a:rPr lang="en-US" sz="1800" dirty="0" smtClean="0"/>
              <a:t>)</a:t>
            </a:r>
          </a:p>
          <a:p>
            <a:pPr lvl="1"/>
            <a:r>
              <a:rPr lang="en-US" sz="2000" dirty="0" smtClean="0"/>
              <a:t>T3P_UNITDATA.indicate (</a:t>
            </a:r>
            <a:r>
              <a:rPr lang="en-US" sz="2000" dirty="0" err="1" smtClean="0"/>
              <a:t>ulptype</a:t>
            </a:r>
            <a:r>
              <a:rPr lang="en-US" sz="2000" dirty="0" smtClean="0"/>
              <a:t>, </a:t>
            </a:r>
            <a:r>
              <a:rPr lang="en-US" sz="2000" dirty="0" err="1" smtClean="0"/>
              <a:t>ulptlv</a:t>
            </a:r>
            <a:r>
              <a:rPr lang="en-US" sz="2000" dirty="0" smtClean="0"/>
              <a:t>-list </a:t>
            </a:r>
            <a:r>
              <a:rPr lang="en-US" sz="1600" dirty="0" smtClean="0"/>
              <a:t>)</a:t>
            </a:r>
            <a:endParaRPr lang="en-US" sz="2800" dirty="0" smtClean="0"/>
          </a:p>
          <a:p>
            <a:r>
              <a:rPr lang="en-US" sz="2400" dirty="0" smtClean="0"/>
              <a:t>Probably use same service interface for both T3PR and DBA since both could be TLV interfaces.</a:t>
            </a:r>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7</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tle 1"/>
          <p:cNvSpPr txBox="1">
            <a:spLocks/>
          </p:cNvSpPr>
          <p:nvPr/>
        </p:nvSpPr>
        <p:spPr>
          <a:xfrm>
            <a:off x="437014" y="377505"/>
            <a:ext cx="8245475" cy="746620"/>
          </a:xfrm>
          <a:prstGeom prst="rect">
            <a:avLst/>
          </a:prstGeom>
        </p:spPr>
        <p:txBody>
          <a:bodyPr/>
          <a:lstStyle/>
          <a:p>
            <a:pPr marL="0" marR="0" lvl="0" indent="0" algn="l" defTabSz="914400" rtl="0" eaLnBrk="0" fontAlgn="base" latinLnBrk="0" hangingPunct="0">
              <a:lnSpc>
                <a:spcPct val="90000"/>
              </a:lnSpc>
              <a:spcBef>
                <a:spcPct val="2500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Multi-Channel Stack Architecture</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72" name="Slide Number Placeholder 3"/>
          <p:cNvSpPr>
            <a:spLocks noGrp="1"/>
          </p:cNvSpPr>
          <p:nvPr>
            <p:ph type="sldNum" sz="quarter" idx="10"/>
          </p:nvPr>
        </p:nvSpPr>
        <p:spPr>
          <a:xfrm>
            <a:off x="438150" y="6550025"/>
            <a:ext cx="387350" cy="219075"/>
          </a:xfrm>
        </p:spPr>
        <p:txBody>
          <a:bodyPr/>
          <a:lstStyle/>
          <a:p>
            <a:pPr>
              <a:defRPr/>
            </a:pPr>
            <a:fld id="{61D86B74-6FF3-4ABE-B346-D437CD02DF2B}" type="slidenum">
              <a:rPr lang="en-US" smtClean="0"/>
              <a:pPr>
                <a:defRPr/>
              </a:pPr>
              <a:t>8</a:t>
            </a:fld>
            <a:endParaRPr lang="en-US"/>
          </a:p>
        </p:txBody>
      </p:sp>
      <p:sp>
        <p:nvSpPr>
          <p:cNvPr id="73" name="Date Placeholder 4"/>
          <p:cNvSpPr>
            <a:spLocks noGrp="1"/>
          </p:cNvSpPr>
          <p:nvPr>
            <p:ph type="dt" sz="half" idx="11"/>
          </p:nvPr>
        </p:nvSpPr>
        <p:spPr>
          <a:xfrm>
            <a:off x="836613" y="6550025"/>
            <a:ext cx="1114425" cy="219075"/>
          </a:xfrm>
        </p:spPr>
        <p:txBody>
          <a:bodyPr/>
          <a:lstStyle/>
          <a:p>
            <a:pPr>
              <a:defRPr/>
            </a:pPr>
            <a:fld id="{884E54D9-3B88-4934-A28C-D9112478B3B4}" type="datetime1">
              <a:rPr lang="en-US" smtClean="0"/>
              <a:pPr>
                <a:defRPr/>
              </a:pPr>
              <a:t>3/2/2010</a:t>
            </a:fld>
            <a:endParaRPr lang="en-US"/>
          </a:p>
        </p:txBody>
      </p:sp>
      <p:sp>
        <p:nvSpPr>
          <p:cNvPr id="74" name="Footer Placeholder 5"/>
          <p:cNvSpPr>
            <a:spLocks noGrp="1"/>
          </p:cNvSpPr>
          <p:nvPr>
            <p:ph type="ftr" sz="quarter" idx="12"/>
          </p:nvPr>
        </p:nvSpPr>
        <p:spPr>
          <a:xfrm>
            <a:off x="1997075" y="6550025"/>
            <a:ext cx="5359400" cy="219075"/>
          </a:xfrm>
        </p:spPr>
        <p:txBody>
          <a:bodyPr/>
          <a:lstStyle/>
          <a:p>
            <a:pPr>
              <a:defRPr/>
            </a:pPr>
            <a:r>
              <a:rPr lang="en-US" dirty="0" smtClean="0"/>
              <a:t>EVB</a:t>
            </a:r>
            <a:endParaRPr lang="en-US" dirty="0"/>
          </a:p>
        </p:txBody>
      </p:sp>
      <p:sp>
        <p:nvSpPr>
          <p:cNvPr id="75" name="Can 74"/>
          <p:cNvSpPr/>
          <p:nvPr/>
        </p:nvSpPr>
        <p:spPr bwMode="auto">
          <a:xfrm>
            <a:off x="6733564" y="2374085"/>
            <a:ext cx="1261145" cy="1026952"/>
          </a:xfrm>
          <a:prstGeom prst="can">
            <a:avLst/>
          </a:prstGeom>
          <a:solidFill>
            <a:schemeClr val="accent3"/>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dirty="0" smtClean="0"/>
              <a:t>VSI TLV DB</a:t>
            </a:r>
          </a:p>
        </p:txBody>
      </p:sp>
      <p:cxnSp>
        <p:nvCxnSpPr>
          <p:cNvPr id="76" name="Straight Arrow Connector 75"/>
          <p:cNvCxnSpPr/>
          <p:nvPr/>
        </p:nvCxnSpPr>
        <p:spPr bwMode="auto">
          <a:xfrm flipV="1">
            <a:off x="5445086" y="3078760"/>
            <a:ext cx="1291274" cy="109176"/>
          </a:xfrm>
          <a:prstGeom prst="straightConnector1">
            <a:avLst/>
          </a:prstGeom>
          <a:noFill/>
          <a:ln w="12700" cap="flat" cmpd="sng" algn="ctr">
            <a:solidFill>
              <a:schemeClr val="tx1"/>
            </a:solidFill>
            <a:prstDash val="solid"/>
            <a:round/>
            <a:headEnd type="arrow"/>
            <a:tailEnd type="arrow"/>
          </a:ln>
          <a:effectLst/>
        </p:spPr>
      </p:cxnSp>
      <p:grpSp>
        <p:nvGrpSpPr>
          <p:cNvPr id="77" name="Group 76"/>
          <p:cNvGrpSpPr/>
          <p:nvPr/>
        </p:nvGrpSpPr>
        <p:grpSpPr>
          <a:xfrm>
            <a:off x="2743202" y="5226342"/>
            <a:ext cx="2709644" cy="385894"/>
            <a:chOff x="1149292" y="1182847"/>
            <a:chExt cx="2709644" cy="713064"/>
          </a:xfrm>
        </p:grpSpPr>
        <p:sp>
          <p:nvSpPr>
            <p:cNvPr id="78" name="Rectangle 77"/>
            <p:cNvSpPr/>
            <p:nvPr/>
          </p:nvSpPr>
          <p:spPr bwMode="auto">
            <a:xfrm>
              <a:off x="1149292" y="1182847"/>
              <a:ext cx="2709644" cy="71306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79" name="TextBox 78"/>
            <p:cNvSpPr txBox="1"/>
            <p:nvPr/>
          </p:nvSpPr>
          <p:spPr>
            <a:xfrm>
              <a:off x="1182848" y="1274397"/>
              <a:ext cx="2634143" cy="426537"/>
            </a:xfrm>
            <a:prstGeom prst="rect">
              <a:avLst/>
            </a:prstGeom>
            <a:noFill/>
          </p:spPr>
          <p:txBody>
            <a:bodyPr wrap="square" rtlCol="0">
              <a:spAutoFit/>
            </a:bodyPr>
            <a:lstStyle/>
            <a:p>
              <a:pPr algn="ctr"/>
              <a:r>
                <a:rPr lang="en-US" sz="900" dirty="0" smtClean="0"/>
                <a:t>MAC/PHY</a:t>
              </a:r>
              <a:endParaRPr lang="en-US" sz="900" dirty="0"/>
            </a:p>
          </p:txBody>
        </p:sp>
      </p:grpSp>
      <p:sp>
        <p:nvSpPr>
          <p:cNvPr id="80" name="Rectangle 79"/>
          <p:cNvSpPr/>
          <p:nvPr/>
        </p:nvSpPr>
        <p:spPr bwMode="auto">
          <a:xfrm>
            <a:off x="2743201" y="2197917"/>
            <a:ext cx="2711040" cy="399573"/>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81" name="TextBox 80"/>
          <p:cNvSpPr txBox="1"/>
          <p:nvPr/>
        </p:nvSpPr>
        <p:spPr>
          <a:xfrm rot="16200000">
            <a:off x="3665027" y="3704595"/>
            <a:ext cx="1268669" cy="369332"/>
          </a:xfrm>
          <a:prstGeom prst="rect">
            <a:avLst/>
          </a:prstGeom>
          <a:noFill/>
        </p:spPr>
        <p:txBody>
          <a:bodyPr wrap="square" rtlCol="0">
            <a:spAutoFit/>
          </a:bodyPr>
          <a:lstStyle/>
          <a:p>
            <a:pPr algn="ctr"/>
            <a:r>
              <a:rPr lang="en-US" sz="900" dirty="0" smtClean="0"/>
              <a:t>Optional VEB/VEPA (C-Comp)</a:t>
            </a:r>
            <a:endParaRPr lang="en-US" sz="900" dirty="0"/>
          </a:p>
        </p:txBody>
      </p:sp>
      <p:grpSp>
        <p:nvGrpSpPr>
          <p:cNvPr id="82" name="Group 81"/>
          <p:cNvGrpSpPr/>
          <p:nvPr/>
        </p:nvGrpSpPr>
        <p:grpSpPr>
          <a:xfrm>
            <a:off x="3363986" y="4568903"/>
            <a:ext cx="1837188" cy="657439"/>
            <a:chOff x="1720115" y="1182847"/>
            <a:chExt cx="2435250" cy="713064"/>
          </a:xfrm>
          <a:solidFill>
            <a:schemeClr val="accent6">
              <a:lumMod val="20000"/>
              <a:lumOff val="80000"/>
            </a:schemeClr>
          </a:solidFill>
        </p:grpSpPr>
        <p:sp>
          <p:nvSpPr>
            <p:cNvPr id="83" name="Rectangle 82"/>
            <p:cNvSpPr/>
            <p:nvPr/>
          </p:nvSpPr>
          <p:spPr bwMode="auto">
            <a:xfrm>
              <a:off x="1720115" y="1182847"/>
              <a:ext cx="2435250" cy="713064"/>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84" name="TextBox 83"/>
            <p:cNvSpPr txBox="1"/>
            <p:nvPr/>
          </p:nvSpPr>
          <p:spPr>
            <a:xfrm>
              <a:off x="2042689" y="1367405"/>
              <a:ext cx="1774301" cy="400581"/>
            </a:xfrm>
            <a:prstGeom prst="rect">
              <a:avLst/>
            </a:prstGeom>
            <a:grpFill/>
          </p:spPr>
          <p:txBody>
            <a:bodyPr wrap="square" rtlCol="0">
              <a:spAutoFit/>
            </a:bodyPr>
            <a:lstStyle/>
            <a:p>
              <a:pPr algn="ctr"/>
              <a:r>
                <a:rPr lang="en-US" sz="900" dirty="0" smtClean="0"/>
                <a:t>Optional MC</a:t>
              </a:r>
            </a:p>
            <a:p>
              <a:pPr algn="ctr"/>
              <a:r>
                <a:rPr lang="en-US" sz="900" dirty="0" smtClean="0"/>
                <a:t> (S-Comp)</a:t>
              </a:r>
              <a:endParaRPr lang="en-US" sz="900" dirty="0"/>
            </a:p>
          </p:txBody>
        </p:sp>
      </p:grpSp>
      <p:grpSp>
        <p:nvGrpSpPr>
          <p:cNvPr id="85" name="Group 84"/>
          <p:cNvGrpSpPr/>
          <p:nvPr/>
        </p:nvGrpSpPr>
        <p:grpSpPr>
          <a:xfrm>
            <a:off x="7547391" y="4284795"/>
            <a:ext cx="1032654" cy="547265"/>
            <a:chOff x="5953481" y="3615656"/>
            <a:chExt cx="1032654" cy="597016"/>
          </a:xfrm>
          <a:solidFill>
            <a:schemeClr val="accent3"/>
          </a:solidFill>
        </p:grpSpPr>
        <p:sp>
          <p:nvSpPr>
            <p:cNvPr id="86" name="Can 85"/>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87" name="TextBox 86"/>
            <p:cNvSpPr txBox="1"/>
            <p:nvPr/>
          </p:nvSpPr>
          <p:spPr>
            <a:xfrm>
              <a:off x="5953481" y="3733101"/>
              <a:ext cx="1032654" cy="430887"/>
            </a:xfrm>
            <a:prstGeom prst="rect">
              <a:avLst/>
            </a:prstGeom>
            <a:noFill/>
          </p:spPr>
          <p:txBody>
            <a:bodyPr wrap="none" rtlCol="0">
              <a:spAutoFit/>
            </a:bodyPr>
            <a:lstStyle/>
            <a:p>
              <a:pPr algn="ctr"/>
              <a:r>
                <a:rPr lang="en-US" sz="1100" dirty="0" smtClean="0"/>
                <a:t>Channel Level</a:t>
              </a:r>
            </a:p>
            <a:p>
              <a:pPr algn="ctr"/>
              <a:r>
                <a:rPr lang="en-US" sz="1100" dirty="0" smtClean="0"/>
                <a:t>Local LLDP DB</a:t>
              </a:r>
              <a:endParaRPr lang="en-US" sz="1100" dirty="0"/>
            </a:p>
          </p:txBody>
        </p:sp>
      </p:grpSp>
      <p:grpSp>
        <p:nvGrpSpPr>
          <p:cNvPr id="88" name="Group 87"/>
          <p:cNvGrpSpPr/>
          <p:nvPr/>
        </p:nvGrpSpPr>
        <p:grpSpPr>
          <a:xfrm>
            <a:off x="6307805" y="4278387"/>
            <a:ext cx="1165704" cy="547265"/>
            <a:chOff x="5886956" y="3615656"/>
            <a:chExt cx="1165704" cy="597016"/>
          </a:xfrm>
          <a:solidFill>
            <a:schemeClr val="accent3"/>
          </a:solidFill>
        </p:grpSpPr>
        <p:sp>
          <p:nvSpPr>
            <p:cNvPr id="89" name="Can 88"/>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90" name="TextBox 89"/>
            <p:cNvSpPr txBox="1"/>
            <p:nvPr/>
          </p:nvSpPr>
          <p:spPr>
            <a:xfrm>
              <a:off x="5886956" y="3733101"/>
              <a:ext cx="1165704" cy="430887"/>
            </a:xfrm>
            <a:prstGeom prst="rect">
              <a:avLst/>
            </a:prstGeom>
            <a:noFill/>
          </p:spPr>
          <p:txBody>
            <a:bodyPr wrap="none" rtlCol="0">
              <a:spAutoFit/>
            </a:bodyPr>
            <a:lstStyle/>
            <a:p>
              <a:pPr algn="ctr"/>
              <a:r>
                <a:rPr lang="en-US" sz="1100" dirty="0" smtClean="0"/>
                <a:t>Channel Level</a:t>
              </a:r>
            </a:p>
            <a:p>
              <a:pPr algn="ctr"/>
              <a:r>
                <a:rPr lang="en-US" sz="1100" dirty="0" smtClean="0"/>
                <a:t>Remote LLDP DB</a:t>
              </a:r>
              <a:endParaRPr lang="en-US" sz="1100" dirty="0"/>
            </a:p>
          </p:txBody>
        </p:sp>
      </p:grpSp>
      <p:grpSp>
        <p:nvGrpSpPr>
          <p:cNvPr id="91" name="Group 32"/>
          <p:cNvGrpSpPr/>
          <p:nvPr/>
        </p:nvGrpSpPr>
        <p:grpSpPr>
          <a:xfrm>
            <a:off x="7548789" y="4930455"/>
            <a:ext cx="1032654" cy="522390"/>
            <a:chOff x="5953481" y="3615656"/>
            <a:chExt cx="1032654" cy="597016"/>
          </a:xfrm>
          <a:solidFill>
            <a:schemeClr val="accent6">
              <a:lumMod val="20000"/>
              <a:lumOff val="80000"/>
            </a:schemeClr>
          </a:solidFill>
        </p:grpSpPr>
        <p:sp>
          <p:nvSpPr>
            <p:cNvPr id="92" name="Can 91"/>
            <p:cNvSpPr/>
            <p:nvPr/>
          </p:nvSpPr>
          <p:spPr bwMode="auto">
            <a:xfrm>
              <a:off x="5957581" y="3615656"/>
              <a:ext cx="1023456" cy="597016"/>
            </a:xfrm>
            <a:prstGeom prst="can">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93" name="TextBox 92"/>
            <p:cNvSpPr txBox="1"/>
            <p:nvPr/>
          </p:nvSpPr>
          <p:spPr>
            <a:xfrm>
              <a:off x="5953481" y="3733104"/>
              <a:ext cx="1032654" cy="430887"/>
            </a:xfrm>
            <a:prstGeom prst="rect">
              <a:avLst/>
            </a:prstGeom>
            <a:noFill/>
          </p:spPr>
          <p:txBody>
            <a:bodyPr wrap="none" rtlCol="0">
              <a:spAutoFit/>
            </a:bodyPr>
            <a:lstStyle/>
            <a:p>
              <a:pPr algn="ctr"/>
              <a:r>
                <a:rPr lang="en-US" sz="1100" dirty="0" smtClean="0"/>
                <a:t>LAN Level</a:t>
              </a:r>
            </a:p>
            <a:p>
              <a:pPr algn="ctr"/>
              <a:r>
                <a:rPr lang="en-US" sz="1100" dirty="0" smtClean="0"/>
                <a:t>Local LLDP DB</a:t>
              </a:r>
              <a:endParaRPr lang="en-US" sz="1100" dirty="0"/>
            </a:p>
          </p:txBody>
        </p:sp>
      </p:grpSp>
      <p:grpSp>
        <p:nvGrpSpPr>
          <p:cNvPr id="94" name="Group 34"/>
          <p:cNvGrpSpPr/>
          <p:nvPr/>
        </p:nvGrpSpPr>
        <p:grpSpPr>
          <a:xfrm>
            <a:off x="6309203" y="4924338"/>
            <a:ext cx="1165704" cy="522390"/>
            <a:chOff x="5886956" y="3615656"/>
            <a:chExt cx="1165704" cy="597016"/>
          </a:xfrm>
          <a:solidFill>
            <a:schemeClr val="accent3"/>
          </a:solidFill>
        </p:grpSpPr>
        <p:sp>
          <p:nvSpPr>
            <p:cNvPr id="95" name="Can 94"/>
            <p:cNvSpPr/>
            <p:nvPr/>
          </p:nvSpPr>
          <p:spPr bwMode="auto">
            <a:xfrm>
              <a:off x="5957581" y="3615656"/>
              <a:ext cx="1023456" cy="597016"/>
            </a:xfrm>
            <a:prstGeom prst="can">
              <a:avLst/>
            </a:prstGeom>
            <a:solidFill>
              <a:schemeClr val="accent6">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en-US" sz="1400" dirty="0" smtClean="0"/>
            </a:p>
          </p:txBody>
        </p:sp>
        <p:sp>
          <p:nvSpPr>
            <p:cNvPr id="96" name="TextBox 95"/>
            <p:cNvSpPr txBox="1"/>
            <p:nvPr/>
          </p:nvSpPr>
          <p:spPr>
            <a:xfrm>
              <a:off x="5886956" y="3733101"/>
              <a:ext cx="1165704" cy="430887"/>
            </a:xfrm>
            <a:prstGeom prst="rect">
              <a:avLst/>
            </a:prstGeom>
            <a:noFill/>
          </p:spPr>
          <p:txBody>
            <a:bodyPr wrap="none" rtlCol="0">
              <a:spAutoFit/>
            </a:bodyPr>
            <a:lstStyle/>
            <a:p>
              <a:pPr algn="ctr"/>
              <a:r>
                <a:rPr lang="en-US" sz="1100" dirty="0" smtClean="0"/>
                <a:t>LAN Level</a:t>
              </a:r>
            </a:p>
            <a:p>
              <a:pPr algn="ctr"/>
              <a:r>
                <a:rPr lang="en-US" sz="1100" dirty="0" smtClean="0"/>
                <a:t>Remote LLDP DB</a:t>
              </a:r>
              <a:endParaRPr lang="en-US" sz="1100" dirty="0"/>
            </a:p>
          </p:txBody>
        </p:sp>
      </p:grpSp>
      <p:cxnSp>
        <p:nvCxnSpPr>
          <p:cNvPr id="97" name="Straight Arrow Connector 96"/>
          <p:cNvCxnSpPr/>
          <p:nvPr/>
        </p:nvCxnSpPr>
        <p:spPr bwMode="auto">
          <a:xfrm flipV="1">
            <a:off x="5469624" y="5215617"/>
            <a:ext cx="839579" cy="10725"/>
          </a:xfrm>
          <a:prstGeom prst="straightConnector1">
            <a:avLst/>
          </a:prstGeom>
          <a:noFill/>
          <a:ln w="12700" cap="flat" cmpd="sng" algn="ctr">
            <a:solidFill>
              <a:schemeClr val="tx1"/>
            </a:solidFill>
            <a:prstDash val="solid"/>
            <a:round/>
            <a:headEnd type="arrow"/>
            <a:tailEnd type="arrow"/>
          </a:ln>
          <a:effectLst/>
        </p:spPr>
      </p:cxnSp>
      <p:cxnSp>
        <p:nvCxnSpPr>
          <p:cNvPr id="98" name="Straight Arrow Connector 97"/>
          <p:cNvCxnSpPr/>
          <p:nvPr/>
        </p:nvCxnSpPr>
        <p:spPr bwMode="auto">
          <a:xfrm flipV="1">
            <a:off x="5503180" y="4540168"/>
            <a:ext cx="804625" cy="23444"/>
          </a:xfrm>
          <a:prstGeom prst="straightConnector1">
            <a:avLst/>
          </a:prstGeom>
          <a:noFill/>
          <a:ln w="12700" cap="flat" cmpd="sng" algn="ctr">
            <a:solidFill>
              <a:schemeClr val="tx1"/>
            </a:solidFill>
            <a:prstDash val="solid"/>
            <a:round/>
            <a:headEnd type="arrow"/>
            <a:tailEnd type="arrow"/>
          </a:ln>
          <a:effectLst/>
        </p:spPr>
      </p:cxnSp>
      <p:sp>
        <p:nvSpPr>
          <p:cNvPr id="100" name="Rectangle 99"/>
          <p:cNvSpPr/>
          <p:nvPr/>
        </p:nvSpPr>
        <p:spPr bwMode="auto">
          <a:xfrm>
            <a:off x="3363985" y="3196206"/>
            <a:ext cx="629176" cy="1375794"/>
          </a:xfrm>
          <a:prstGeom prst="rect">
            <a:avLst/>
          </a:prstGeom>
          <a:solidFill>
            <a:schemeClr val="accent6">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1" name="Rectangle 100"/>
          <p:cNvSpPr/>
          <p:nvPr/>
        </p:nvSpPr>
        <p:spPr bwMode="auto">
          <a:xfrm>
            <a:off x="3993161" y="3196206"/>
            <a:ext cx="713064" cy="1377192"/>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2" name="TextBox 101"/>
          <p:cNvSpPr txBox="1"/>
          <p:nvPr/>
        </p:nvSpPr>
        <p:spPr>
          <a:xfrm>
            <a:off x="2768368" y="2223084"/>
            <a:ext cx="2667699" cy="246221"/>
          </a:xfrm>
          <a:prstGeom prst="rect">
            <a:avLst/>
          </a:prstGeom>
          <a:noFill/>
        </p:spPr>
        <p:txBody>
          <a:bodyPr wrap="square" rtlCol="0">
            <a:spAutoFit/>
          </a:bodyPr>
          <a:lstStyle/>
          <a:p>
            <a:pPr algn="ctr"/>
            <a:r>
              <a:rPr lang="en-US" sz="1000" dirty="0" smtClean="0"/>
              <a:t>AP(VM)</a:t>
            </a:r>
            <a:endParaRPr lang="en-US" sz="1000" dirty="0"/>
          </a:p>
        </p:txBody>
      </p:sp>
      <p:sp>
        <p:nvSpPr>
          <p:cNvPr id="103" name="TextBox 102"/>
          <p:cNvSpPr txBox="1"/>
          <p:nvPr/>
        </p:nvSpPr>
        <p:spPr>
          <a:xfrm>
            <a:off x="494949" y="1677799"/>
            <a:ext cx="1652055" cy="584775"/>
          </a:xfrm>
          <a:prstGeom prst="rect">
            <a:avLst/>
          </a:prstGeom>
          <a:noFill/>
        </p:spPr>
        <p:txBody>
          <a:bodyPr wrap="none" rtlCol="0">
            <a:spAutoFit/>
          </a:bodyPr>
          <a:lstStyle/>
          <a:p>
            <a:r>
              <a:rPr lang="en-US" dirty="0" err="1" smtClean="0"/>
              <a:t>Sublayer</a:t>
            </a:r>
            <a:r>
              <a:rPr lang="en-US" dirty="0" smtClean="0"/>
              <a:t> Service</a:t>
            </a:r>
          </a:p>
          <a:p>
            <a:pPr algn="ctr"/>
            <a:r>
              <a:rPr lang="en-US" dirty="0" smtClean="0"/>
              <a:t>Interfaces</a:t>
            </a:r>
            <a:endParaRPr lang="en-US" dirty="0"/>
          </a:p>
        </p:txBody>
      </p:sp>
      <p:sp>
        <p:nvSpPr>
          <p:cNvPr id="104" name="TextBox 103"/>
          <p:cNvSpPr txBox="1"/>
          <p:nvPr/>
        </p:nvSpPr>
        <p:spPr>
          <a:xfrm>
            <a:off x="966132" y="2224482"/>
            <a:ext cx="821379" cy="338554"/>
          </a:xfrm>
          <a:prstGeom prst="rect">
            <a:avLst/>
          </a:prstGeom>
          <a:noFill/>
        </p:spPr>
        <p:txBody>
          <a:bodyPr wrap="none" rtlCol="0">
            <a:spAutoFit/>
          </a:bodyPr>
          <a:lstStyle/>
          <a:p>
            <a:r>
              <a:rPr lang="en-US" dirty="0" smtClean="0"/>
              <a:t>VDCSS</a:t>
            </a:r>
            <a:endParaRPr lang="en-US" dirty="0"/>
          </a:p>
        </p:txBody>
      </p:sp>
      <p:sp>
        <p:nvSpPr>
          <p:cNvPr id="105" name="TextBox 104"/>
          <p:cNvSpPr txBox="1"/>
          <p:nvPr/>
        </p:nvSpPr>
        <p:spPr>
          <a:xfrm>
            <a:off x="943762" y="5029201"/>
            <a:ext cx="455574" cy="338554"/>
          </a:xfrm>
          <a:prstGeom prst="rect">
            <a:avLst/>
          </a:prstGeom>
          <a:noFill/>
        </p:spPr>
        <p:txBody>
          <a:bodyPr wrap="none" rtlCol="0">
            <a:spAutoFit/>
          </a:bodyPr>
          <a:lstStyle/>
          <a:p>
            <a:r>
              <a:rPr lang="en-US" dirty="0" smtClean="0"/>
              <a:t>ISS</a:t>
            </a:r>
            <a:endParaRPr lang="en-US" dirty="0"/>
          </a:p>
        </p:txBody>
      </p:sp>
      <p:sp>
        <p:nvSpPr>
          <p:cNvPr id="106" name="TextBox 105"/>
          <p:cNvSpPr txBox="1"/>
          <p:nvPr/>
        </p:nvSpPr>
        <p:spPr>
          <a:xfrm>
            <a:off x="945160" y="4393036"/>
            <a:ext cx="455574" cy="338554"/>
          </a:xfrm>
          <a:prstGeom prst="rect">
            <a:avLst/>
          </a:prstGeom>
          <a:noFill/>
        </p:spPr>
        <p:txBody>
          <a:bodyPr wrap="none" rtlCol="0">
            <a:spAutoFit/>
          </a:bodyPr>
          <a:lstStyle/>
          <a:p>
            <a:r>
              <a:rPr lang="en-US" dirty="0" smtClean="0"/>
              <a:t>ISS</a:t>
            </a:r>
            <a:endParaRPr lang="en-US" dirty="0"/>
          </a:p>
        </p:txBody>
      </p:sp>
      <p:sp>
        <p:nvSpPr>
          <p:cNvPr id="107" name="Rectangle 106"/>
          <p:cNvSpPr/>
          <p:nvPr/>
        </p:nvSpPr>
        <p:spPr bwMode="auto">
          <a:xfrm>
            <a:off x="3390549" y="4497897"/>
            <a:ext cx="569054" cy="149606"/>
          </a:xfrm>
          <a:prstGeom prst="rect">
            <a:avLst/>
          </a:prstGeom>
          <a:solidFill>
            <a:schemeClr val="accent6">
              <a:lumMod val="20000"/>
              <a:lumOff val="80000"/>
            </a:schemeClr>
          </a:solidFill>
          <a:ln w="12700"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8" name="Rectangle 107"/>
          <p:cNvSpPr/>
          <p:nvPr/>
        </p:nvSpPr>
        <p:spPr bwMode="auto">
          <a:xfrm>
            <a:off x="5201174" y="4320331"/>
            <a:ext cx="251669" cy="906011"/>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9" name="Rectangle 108"/>
          <p:cNvSpPr/>
          <p:nvPr/>
        </p:nvSpPr>
        <p:spPr bwMode="auto">
          <a:xfrm>
            <a:off x="5217952" y="5128468"/>
            <a:ext cx="204132" cy="223709"/>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10" name="Straight Arrow Connector 109"/>
          <p:cNvCxnSpPr>
            <a:stCxn id="105" idx="3"/>
          </p:cNvCxnSpPr>
          <p:nvPr/>
        </p:nvCxnSpPr>
        <p:spPr bwMode="auto">
          <a:xfrm>
            <a:off x="1399336" y="5198478"/>
            <a:ext cx="1192862" cy="2697"/>
          </a:xfrm>
          <a:prstGeom prst="straightConnector1">
            <a:avLst/>
          </a:prstGeom>
          <a:noFill/>
          <a:ln w="12700" cap="flat" cmpd="sng" algn="ctr">
            <a:solidFill>
              <a:schemeClr val="tx1"/>
            </a:solidFill>
            <a:prstDash val="solid"/>
            <a:round/>
            <a:headEnd type="none" w="med" len="med"/>
            <a:tailEnd type="arrow"/>
          </a:ln>
          <a:effectLst/>
        </p:spPr>
      </p:cxnSp>
      <p:cxnSp>
        <p:nvCxnSpPr>
          <p:cNvPr id="111" name="Straight Arrow Connector 110"/>
          <p:cNvCxnSpPr>
            <a:stCxn id="106" idx="3"/>
          </p:cNvCxnSpPr>
          <p:nvPr/>
        </p:nvCxnSpPr>
        <p:spPr bwMode="auto">
          <a:xfrm>
            <a:off x="1400734" y="4562313"/>
            <a:ext cx="1225020" cy="1300"/>
          </a:xfrm>
          <a:prstGeom prst="straightConnector1">
            <a:avLst/>
          </a:prstGeom>
          <a:noFill/>
          <a:ln w="12700" cap="flat" cmpd="sng" algn="ctr">
            <a:solidFill>
              <a:schemeClr val="tx1"/>
            </a:solidFill>
            <a:prstDash val="solid"/>
            <a:round/>
            <a:headEnd type="none" w="med" len="med"/>
            <a:tailEnd type="arrow"/>
          </a:ln>
          <a:effectLst/>
        </p:spPr>
      </p:cxnSp>
      <p:sp>
        <p:nvSpPr>
          <p:cNvPr id="112" name="TextBox 111"/>
          <p:cNvSpPr txBox="1"/>
          <p:nvPr/>
        </p:nvSpPr>
        <p:spPr>
          <a:xfrm>
            <a:off x="954947" y="2414633"/>
            <a:ext cx="694998" cy="338554"/>
          </a:xfrm>
          <a:prstGeom prst="rect">
            <a:avLst/>
          </a:prstGeom>
          <a:noFill/>
        </p:spPr>
        <p:txBody>
          <a:bodyPr wrap="none" rtlCol="0">
            <a:spAutoFit/>
          </a:bodyPr>
          <a:lstStyle/>
          <a:p>
            <a:r>
              <a:rPr lang="en-US" dirty="0" smtClean="0"/>
              <a:t>LLCSS</a:t>
            </a:r>
            <a:endParaRPr lang="en-US" dirty="0"/>
          </a:p>
        </p:txBody>
      </p:sp>
      <p:cxnSp>
        <p:nvCxnSpPr>
          <p:cNvPr id="113" name="Straight Arrow Connector 112"/>
          <p:cNvCxnSpPr/>
          <p:nvPr/>
        </p:nvCxnSpPr>
        <p:spPr bwMode="auto">
          <a:xfrm>
            <a:off x="1770077" y="2592199"/>
            <a:ext cx="897622" cy="8389"/>
          </a:xfrm>
          <a:prstGeom prst="straightConnector1">
            <a:avLst/>
          </a:prstGeom>
          <a:noFill/>
          <a:ln w="12700" cap="flat" cmpd="sng" algn="ctr">
            <a:solidFill>
              <a:schemeClr val="tx1"/>
            </a:solidFill>
            <a:prstDash val="solid"/>
            <a:round/>
            <a:headEnd type="none" w="med" len="med"/>
            <a:tailEnd type="arrow"/>
          </a:ln>
          <a:effectLst/>
        </p:spPr>
      </p:cxnSp>
      <p:cxnSp>
        <p:nvCxnSpPr>
          <p:cNvPr id="114" name="Straight Arrow Connector 113"/>
          <p:cNvCxnSpPr>
            <a:stCxn id="104" idx="3"/>
          </p:cNvCxnSpPr>
          <p:nvPr/>
        </p:nvCxnSpPr>
        <p:spPr bwMode="auto">
          <a:xfrm>
            <a:off x="1787511" y="2393759"/>
            <a:ext cx="880188" cy="13882"/>
          </a:xfrm>
          <a:prstGeom prst="straightConnector1">
            <a:avLst/>
          </a:prstGeom>
          <a:noFill/>
          <a:ln w="12700" cap="flat" cmpd="sng" algn="ctr">
            <a:solidFill>
              <a:schemeClr val="tx1"/>
            </a:solidFill>
            <a:prstDash val="solid"/>
            <a:round/>
            <a:headEnd type="none" w="med" len="med"/>
            <a:tailEnd type="arrow"/>
          </a:ln>
          <a:effectLst/>
        </p:spPr>
      </p:cxnSp>
      <p:sp>
        <p:nvSpPr>
          <p:cNvPr id="116" name="TextBox 115"/>
          <p:cNvSpPr txBox="1"/>
          <p:nvPr/>
        </p:nvSpPr>
        <p:spPr>
          <a:xfrm>
            <a:off x="933975" y="3299671"/>
            <a:ext cx="726994" cy="338554"/>
          </a:xfrm>
          <a:prstGeom prst="rect">
            <a:avLst/>
          </a:prstGeom>
          <a:noFill/>
        </p:spPr>
        <p:txBody>
          <a:bodyPr wrap="none" rtlCol="0">
            <a:spAutoFit/>
          </a:bodyPr>
          <a:lstStyle/>
          <a:p>
            <a:r>
              <a:rPr lang="en-US" dirty="0" smtClean="0"/>
              <a:t>T3PSS</a:t>
            </a:r>
            <a:endParaRPr lang="en-US" dirty="0"/>
          </a:p>
        </p:txBody>
      </p:sp>
      <p:cxnSp>
        <p:nvCxnSpPr>
          <p:cNvPr id="118" name="Straight Arrow Connector 117"/>
          <p:cNvCxnSpPr/>
          <p:nvPr/>
        </p:nvCxnSpPr>
        <p:spPr bwMode="auto">
          <a:xfrm>
            <a:off x="1660969" y="3468948"/>
            <a:ext cx="981563" cy="4095"/>
          </a:xfrm>
          <a:prstGeom prst="straightConnector1">
            <a:avLst/>
          </a:prstGeom>
          <a:noFill/>
          <a:ln w="12700" cap="flat" cmpd="sng" algn="ctr">
            <a:solidFill>
              <a:schemeClr val="tx1"/>
            </a:solidFill>
            <a:prstDash val="solid"/>
            <a:round/>
            <a:headEnd type="none" w="med" len="med"/>
            <a:tailEnd type="arrow"/>
          </a:ln>
          <a:effectLst/>
        </p:spPr>
      </p:cxnSp>
      <p:grpSp>
        <p:nvGrpSpPr>
          <p:cNvPr id="124" name="Group 54"/>
          <p:cNvGrpSpPr/>
          <p:nvPr/>
        </p:nvGrpSpPr>
        <p:grpSpPr>
          <a:xfrm>
            <a:off x="4714613" y="2390864"/>
            <a:ext cx="739631" cy="547687"/>
            <a:chOff x="1149292" y="1182847"/>
            <a:chExt cx="2709644" cy="713064"/>
          </a:xfrm>
          <a:solidFill>
            <a:schemeClr val="bg1"/>
          </a:solidFill>
        </p:grpSpPr>
        <p:sp>
          <p:nvSpPr>
            <p:cNvPr id="125" name="Rectangle 55"/>
            <p:cNvSpPr/>
            <p:nvPr/>
          </p:nvSpPr>
          <p:spPr bwMode="auto">
            <a:xfrm>
              <a:off x="1149292" y="1182847"/>
              <a:ext cx="2709644" cy="713064"/>
            </a:xfrm>
            <a:prstGeom prst="rect">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6" name="TextBox 125"/>
            <p:cNvSpPr txBox="1"/>
            <p:nvPr/>
          </p:nvSpPr>
          <p:spPr>
            <a:xfrm>
              <a:off x="1182848" y="1367404"/>
              <a:ext cx="2634141" cy="280498"/>
            </a:xfrm>
            <a:prstGeom prst="rect">
              <a:avLst/>
            </a:prstGeom>
            <a:grpFill/>
          </p:spPr>
          <p:txBody>
            <a:bodyPr wrap="square" rtlCol="0">
              <a:spAutoFit/>
            </a:bodyPr>
            <a:lstStyle/>
            <a:p>
              <a:pPr algn="ctr"/>
              <a:r>
                <a:rPr lang="en-US" sz="800" dirty="0" smtClean="0"/>
                <a:t>ULP</a:t>
              </a:r>
              <a:endParaRPr lang="en-US" sz="800" dirty="0"/>
            </a:p>
          </p:txBody>
        </p:sp>
      </p:grpSp>
      <p:sp>
        <p:nvSpPr>
          <p:cNvPr id="127" name="Rectangle 126"/>
          <p:cNvSpPr/>
          <p:nvPr/>
        </p:nvSpPr>
        <p:spPr bwMode="auto">
          <a:xfrm>
            <a:off x="4706224" y="4024315"/>
            <a:ext cx="749417" cy="296016"/>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900" i="0" u="none" cap="none" normalizeH="0" dirty="0" smtClean="0">
              <a:ln w="12700">
                <a:solidFill>
                  <a:schemeClr val="tx1"/>
                </a:solidFill>
              </a:ln>
              <a:solidFill>
                <a:schemeClr val="tx1"/>
              </a:solidFill>
              <a:latin typeface="Futura Bk" pitchFamily="34" charset="0"/>
              <a:cs typeface="Arial" pitchFamily="34" charset="0"/>
            </a:endParaRPr>
          </a:p>
        </p:txBody>
      </p:sp>
      <p:sp>
        <p:nvSpPr>
          <p:cNvPr id="128" name="TextBox 127"/>
          <p:cNvSpPr txBox="1"/>
          <p:nvPr/>
        </p:nvSpPr>
        <p:spPr>
          <a:xfrm>
            <a:off x="4806892" y="4077473"/>
            <a:ext cx="570452" cy="230832"/>
          </a:xfrm>
          <a:prstGeom prst="rect">
            <a:avLst/>
          </a:prstGeom>
          <a:solidFill>
            <a:schemeClr val="bg1"/>
          </a:solidFill>
        </p:spPr>
        <p:txBody>
          <a:bodyPr wrap="square" rtlCol="0">
            <a:spAutoFit/>
          </a:bodyPr>
          <a:lstStyle/>
          <a:p>
            <a:pPr algn="ctr"/>
            <a:r>
              <a:rPr lang="en-US" sz="900" dirty="0" smtClean="0"/>
              <a:t>LLC</a:t>
            </a:r>
            <a:endParaRPr lang="en-US" sz="900" dirty="0"/>
          </a:p>
        </p:txBody>
      </p:sp>
      <p:sp>
        <p:nvSpPr>
          <p:cNvPr id="129" name="Rectangle 128"/>
          <p:cNvSpPr/>
          <p:nvPr/>
        </p:nvSpPr>
        <p:spPr bwMode="auto">
          <a:xfrm>
            <a:off x="2743199" y="2600588"/>
            <a:ext cx="1971414" cy="59561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0" name="TextBox 129"/>
          <p:cNvSpPr txBox="1"/>
          <p:nvPr/>
        </p:nvSpPr>
        <p:spPr>
          <a:xfrm>
            <a:off x="922789" y="3842159"/>
            <a:ext cx="694998" cy="338554"/>
          </a:xfrm>
          <a:prstGeom prst="rect">
            <a:avLst/>
          </a:prstGeom>
          <a:noFill/>
        </p:spPr>
        <p:txBody>
          <a:bodyPr wrap="none" rtlCol="0">
            <a:spAutoFit/>
          </a:bodyPr>
          <a:lstStyle/>
          <a:p>
            <a:r>
              <a:rPr lang="en-US" dirty="0" smtClean="0"/>
              <a:t>LLCSS</a:t>
            </a:r>
            <a:endParaRPr lang="en-US" dirty="0"/>
          </a:p>
        </p:txBody>
      </p:sp>
      <p:cxnSp>
        <p:nvCxnSpPr>
          <p:cNvPr id="131" name="Straight Arrow Connector 130"/>
          <p:cNvCxnSpPr>
            <a:stCxn id="130" idx="3"/>
          </p:cNvCxnSpPr>
          <p:nvPr/>
        </p:nvCxnSpPr>
        <p:spPr bwMode="auto">
          <a:xfrm flipV="1">
            <a:off x="1617787" y="4009938"/>
            <a:ext cx="1058301" cy="1498"/>
          </a:xfrm>
          <a:prstGeom prst="straightConnector1">
            <a:avLst/>
          </a:prstGeom>
          <a:noFill/>
          <a:ln w="12700" cap="flat" cmpd="sng" algn="ctr">
            <a:solidFill>
              <a:schemeClr val="tx1"/>
            </a:solidFill>
            <a:prstDash val="solid"/>
            <a:round/>
            <a:headEnd type="none" w="med" len="med"/>
            <a:tailEnd type="arrow"/>
          </a:ln>
          <a:effectLst/>
        </p:spPr>
      </p:cxnSp>
      <p:sp>
        <p:nvSpPr>
          <p:cNvPr id="132" name="TextBox 131"/>
          <p:cNvSpPr txBox="1"/>
          <p:nvPr/>
        </p:nvSpPr>
        <p:spPr>
          <a:xfrm>
            <a:off x="3514989" y="2768368"/>
            <a:ext cx="391454" cy="261610"/>
          </a:xfrm>
          <a:prstGeom prst="rect">
            <a:avLst/>
          </a:prstGeom>
          <a:noFill/>
        </p:spPr>
        <p:txBody>
          <a:bodyPr wrap="none" rtlCol="0">
            <a:spAutoFit/>
          </a:bodyPr>
          <a:lstStyle/>
          <a:p>
            <a:r>
              <a:rPr lang="en-US" sz="1050" dirty="0" smtClean="0"/>
              <a:t>LLC</a:t>
            </a:r>
            <a:endParaRPr lang="en-US" sz="1050" dirty="0"/>
          </a:p>
        </p:txBody>
      </p:sp>
      <p:sp>
        <p:nvSpPr>
          <p:cNvPr id="133" name="Rectangle 132"/>
          <p:cNvSpPr/>
          <p:nvPr/>
        </p:nvSpPr>
        <p:spPr bwMode="auto">
          <a:xfrm>
            <a:off x="2768368" y="5100504"/>
            <a:ext cx="578840" cy="22650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4" name="Rectangle 133"/>
          <p:cNvSpPr/>
          <p:nvPr/>
        </p:nvSpPr>
        <p:spPr bwMode="auto">
          <a:xfrm>
            <a:off x="4706225" y="4320331"/>
            <a:ext cx="226502" cy="25166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35" name="Rectangle 134"/>
          <p:cNvSpPr/>
          <p:nvPr/>
        </p:nvSpPr>
        <p:spPr bwMode="auto">
          <a:xfrm>
            <a:off x="4622335" y="4345497"/>
            <a:ext cx="209724" cy="209725"/>
          </a:xfrm>
          <a:prstGeom prst="rect">
            <a:avLst/>
          </a:prstGeom>
          <a:solidFill>
            <a:schemeClr val="accent3"/>
          </a:solidFill>
          <a:ln w="12700"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36" name="Straight Connector 135"/>
          <p:cNvCxnSpPr/>
          <p:nvPr/>
        </p:nvCxnSpPr>
        <p:spPr bwMode="auto">
          <a:xfrm rot="5400000" flipH="1" flipV="1">
            <a:off x="1715549" y="4215469"/>
            <a:ext cx="2055303" cy="0"/>
          </a:xfrm>
          <a:prstGeom prst="line">
            <a:avLst/>
          </a:prstGeom>
          <a:noFill/>
          <a:ln w="12700" cap="flat" cmpd="sng" algn="ctr">
            <a:solidFill>
              <a:schemeClr val="tx1"/>
            </a:solidFill>
            <a:prstDash val="solid"/>
            <a:round/>
            <a:headEnd type="none" w="med" len="med"/>
            <a:tailEnd type="none" w="med" len="med"/>
          </a:ln>
          <a:effectLst/>
        </p:spPr>
      </p:cxnSp>
      <p:sp>
        <p:nvSpPr>
          <p:cNvPr id="137" name="Rectangle 136"/>
          <p:cNvSpPr/>
          <p:nvPr/>
        </p:nvSpPr>
        <p:spPr bwMode="auto">
          <a:xfrm>
            <a:off x="4949505" y="4353886"/>
            <a:ext cx="218113" cy="293615"/>
          </a:xfrm>
          <a:prstGeom prst="rect">
            <a:avLst/>
          </a:prstGeom>
          <a:solidFill>
            <a:schemeClr val="accent6">
              <a:lumMod val="20000"/>
              <a:lumOff val="80000"/>
            </a:schemeClr>
          </a:solidFill>
          <a:ln w="12700"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138" name="Group 137"/>
          <p:cNvGrpSpPr/>
          <p:nvPr/>
        </p:nvGrpSpPr>
        <p:grpSpPr>
          <a:xfrm>
            <a:off x="4786339" y="4269997"/>
            <a:ext cx="45719" cy="109057"/>
            <a:chOff x="7977930" y="461394"/>
            <a:chExt cx="34954" cy="118844"/>
          </a:xfrm>
        </p:grpSpPr>
        <p:cxnSp>
          <p:nvCxnSpPr>
            <p:cNvPr id="139" name="Straight Connector 13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0" name="Straight Connector 139"/>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41" name="Group 140"/>
          <p:cNvGrpSpPr/>
          <p:nvPr/>
        </p:nvGrpSpPr>
        <p:grpSpPr>
          <a:xfrm>
            <a:off x="5307854" y="4271395"/>
            <a:ext cx="45719" cy="109057"/>
            <a:chOff x="7977930" y="461394"/>
            <a:chExt cx="34954" cy="118844"/>
          </a:xfrm>
        </p:grpSpPr>
        <p:cxnSp>
          <p:nvCxnSpPr>
            <p:cNvPr id="142" name="Straight Connector 141"/>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44" name="Group 143"/>
          <p:cNvGrpSpPr/>
          <p:nvPr/>
        </p:nvGrpSpPr>
        <p:grpSpPr>
          <a:xfrm>
            <a:off x="5056185" y="4279784"/>
            <a:ext cx="45719" cy="109057"/>
            <a:chOff x="7977930" y="461394"/>
            <a:chExt cx="34954" cy="118844"/>
          </a:xfrm>
        </p:grpSpPr>
        <p:cxnSp>
          <p:nvCxnSpPr>
            <p:cNvPr id="145" name="Straight Connector 14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6" name="Straight Connector 14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91" name="Group 190"/>
          <p:cNvGrpSpPr/>
          <p:nvPr/>
        </p:nvGrpSpPr>
        <p:grpSpPr>
          <a:xfrm>
            <a:off x="5075341" y="2938461"/>
            <a:ext cx="419448" cy="1138589"/>
            <a:chOff x="4714614" y="2938461"/>
            <a:chExt cx="419448" cy="1138589"/>
          </a:xfrm>
        </p:grpSpPr>
        <p:sp>
          <p:nvSpPr>
            <p:cNvPr id="120" name="Rectangle 119"/>
            <p:cNvSpPr/>
            <p:nvPr/>
          </p:nvSpPr>
          <p:spPr bwMode="auto">
            <a:xfrm>
              <a:off x="4714614" y="2938461"/>
              <a:ext cx="377504"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2" name="TextBox 121"/>
            <p:cNvSpPr txBox="1"/>
            <p:nvPr/>
          </p:nvSpPr>
          <p:spPr>
            <a:xfrm>
              <a:off x="4726064" y="3080214"/>
              <a:ext cx="407998" cy="215444"/>
            </a:xfrm>
            <a:prstGeom prst="rect">
              <a:avLst/>
            </a:prstGeom>
            <a:noFill/>
          </p:spPr>
          <p:txBody>
            <a:bodyPr wrap="square" rtlCol="0">
              <a:spAutoFit/>
            </a:bodyPr>
            <a:lstStyle/>
            <a:p>
              <a:pPr algn="ctr"/>
              <a:r>
                <a:rPr lang="en-US" sz="800" dirty="0" smtClean="0"/>
                <a:t>DBA</a:t>
              </a:r>
              <a:endParaRPr lang="en-US" sz="800" dirty="0"/>
            </a:p>
          </p:txBody>
        </p:sp>
        <p:grpSp>
          <p:nvGrpSpPr>
            <p:cNvPr id="177" name="Group 176"/>
            <p:cNvGrpSpPr/>
            <p:nvPr/>
          </p:nvGrpSpPr>
          <p:grpSpPr>
            <a:xfrm>
              <a:off x="4714614" y="3431098"/>
              <a:ext cx="377504" cy="645952"/>
              <a:chOff x="4714613" y="3431098"/>
              <a:chExt cx="739631" cy="645952"/>
            </a:xfrm>
          </p:grpSpPr>
          <p:sp>
            <p:nvSpPr>
              <p:cNvPr id="121" name="Rectangle 120"/>
              <p:cNvSpPr/>
              <p:nvPr/>
            </p:nvSpPr>
            <p:spPr bwMode="auto">
              <a:xfrm>
                <a:off x="4714613" y="3486146"/>
                <a:ext cx="739631"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23" name="TextBox 122"/>
              <p:cNvSpPr txBox="1"/>
              <p:nvPr/>
            </p:nvSpPr>
            <p:spPr>
              <a:xfrm>
                <a:off x="4726061" y="3634344"/>
                <a:ext cx="719023" cy="230832"/>
              </a:xfrm>
              <a:prstGeom prst="rect">
                <a:avLst/>
              </a:prstGeom>
              <a:solidFill>
                <a:schemeClr val="bg1"/>
              </a:solidFill>
            </p:spPr>
            <p:txBody>
              <a:bodyPr wrap="square" rtlCol="0">
                <a:spAutoFit/>
              </a:bodyPr>
              <a:lstStyle/>
              <a:p>
                <a:pPr algn="ctr"/>
                <a:r>
                  <a:rPr lang="en-US" sz="900" dirty="0" smtClean="0"/>
                  <a:t>T3P</a:t>
                </a:r>
                <a:endParaRPr lang="en-US" sz="900" dirty="0"/>
              </a:p>
            </p:txBody>
          </p:sp>
          <p:grpSp>
            <p:nvGrpSpPr>
              <p:cNvPr id="147" name="Group 146"/>
              <p:cNvGrpSpPr/>
              <p:nvPr/>
            </p:nvGrpSpPr>
            <p:grpSpPr>
              <a:xfrm>
                <a:off x="5046398" y="3967993"/>
                <a:ext cx="45719" cy="109057"/>
                <a:chOff x="7977930" y="461394"/>
                <a:chExt cx="34954" cy="118844"/>
              </a:xfrm>
            </p:grpSpPr>
            <p:cxnSp>
              <p:nvCxnSpPr>
                <p:cNvPr id="148" name="Straight Connector 147"/>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50" name="Group 149"/>
              <p:cNvGrpSpPr/>
              <p:nvPr/>
            </p:nvGrpSpPr>
            <p:grpSpPr>
              <a:xfrm>
                <a:off x="5046398" y="3431098"/>
                <a:ext cx="45719" cy="109057"/>
                <a:chOff x="7977930" y="461394"/>
                <a:chExt cx="34954" cy="118844"/>
              </a:xfrm>
            </p:grpSpPr>
            <p:cxnSp>
              <p:nvCxnSpPr>
                <p:cNvPr id="151" name="Straight Connector 150"/>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52" name="Straight Connector 151"/>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grpSp>
      <p:grpSp>
        <p:nvGrpSpPr>
          <p:cNvPr id="156" name="Group 155"/>
          <p:cNvGrpSpPr/>
          <p:nvPr/>
        </p:nvGrpSpPr>
        <p:grpSpPr>
          <a:xfrm>
            <a:off x="3662214" y="2550254"/>
            <a:ext cx="45719" cy="109057"/>
            <a:chOff x="7977930" y="461394"/>
            <a:chExt cx="34954" cy="118844"/>
          </a:xfrm>
        </p:grpSpPr>
        <p:cxnSp>
          <p:nvCxnSpPr>
            <p:cNvPr id="157" name="Straight Connector 156"/>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59" name="Group 158"/>
          <p:cNvGrpSpPr/>
          <p:nvPr/>
        </p:nvGrpSpPr>
        <p:grpSpPr>
          <a:xfrm>
            <a:off x="5054787" y="2332140"/>
            <a:ext cx="45719" cy="109057"/>
            <a:chOff x="7977930" y="461394"/>
            <a:chExt cx="34954" cy="118844"/>
          </a:xfrm>
        </p:grpSpPr>
        <p:cxnSp>
          <p:nvCxnSpPr>
            <p:cNvPr id="160" name="Straight Connector 159"/>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62" name="Group 161"/>
          <p:cNvGrpSpPr/>
          <p:nvPr/>
        </p:nvGrpSpPr>
        <p:grpSpPr>
          <a:xfrm>
            <a:off x="4274610" y="3137483"/>
            <a:ext cx="45719" cy="109057"/>
            <a:chOff x="7977930" y="461394"/>
            <a:chExt cx="34954" cy="118844"/>
          </a:xfrm>
        </p:grpSpPr>
        <p:cxnSp>
          <p:nvCxnSpPr>
            <p:cNvPr id="163" name="Straight Connector 162"/>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65" name="Group 164"/>
          <p:cNvGrpSpPr/>
          <p:nvPr/>
        </p:nvGrpSpPr>
        <p:grpSpPr>
          <a:xfrm>
            <a:off x="3611880" y="3145872"/>
            <a:ext cx="45719" cy="109057"/>
            <a:chOff x="7977930" y="461394"/>
            <a:chExt cx="34954" cy="118844"/>
          </a:xfrm>
        </p:grpSpPr>
        <p:cxnSp>
          <p:nvCxnSpPr>
            <p:cNvPr id="166" name="Straight Connector 165"/>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67" name="Straight Connector 166"/>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68" name="Group 167"/>
          <p:cNvGrpSpPr/>
          <p:nvPr/>
        </p:nvGrpSpPr>
        <p:grpSpPr>
          <a:xfrm>
            <a:off x="2999484" y="3145872"/>
            <a:ext cx="45719" cy="109057"/>
            <a:chOff x="7977930" y="461394"/>
            <a:chExt cx="34954" cy="118844"/>
          </a:xfrm>
        </p:grpSpPr>
        <p:cxnSp>
          <p:nvCxnSpPr>
            <p:cNvPr id="169" name="Straight Connector 168"/>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70" name="Straight Connector 169"/>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71" name="Group 170"/>
          <p:cNvGrpSpPr/>
          <p:nvPr/>
        </p:nvGrpSpPr>
        <p:grpSpPr>
          <a:xfrm>
            <a:off x="4190721" y="5167619"/>
            <a:ext cx="45719" cy="109057"/>
            <a:chOff x="7977930" y="461394"/>
            <a:chExt cx="34954" cy="118844"/>
          </a:xfrm>
        </p:grpSpPr>
        <p:cxnSp>
          <p:nvCxnSpPr>
            <p:cNvPr id="172" name="Straight Connector 171"/>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74" name="Group 173"/>
          <p:cNvGrpSpPr/>
          <p:nvPr/>
        </p:nvGrpSpPr>
        <p:grpSpPr>
          <a:xfrm>
            <a:off x="4450779" y="4513278"/>
            <a:ext cx="45719" cy="109057"/>
            <a:chOff x="7977930" y="461394"/>
            <a:chExt cx="34954" cy="118844"/>
          </a:xfrm>
        </p:grpSpPr>
        <p:cxnSp>
          <p:nvCxnSpPr>
            <p:cNvPr id="175" name="Straight Connector 174"/>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nvGrpSpPr>
          <p:cNvPr id="192" name="Group 191"/>
          <p:cNvGrpSpPr/>
          <p:nvPr/>
        </p:nvGrpSpPr>
        <p:grpSpPr>
          <a:xfrm>
            <a:off x="4655891" y="2936148"/>
            <a:ext cx="469782" cy="1150690"/>
            <a:chOff x="5033396" y="2936148"/>
            <a:chExt cx="469782" cy="1150690"/>
          </a:xfrm>
        </p:grpSpPr>
        <p:grpSp>
          <p:nvGrpSpPr>
            <p:cNvPr id="178" name="Group 177"/>
            <p:cNvGrpSpPr/>
            <p:nvPr/>
          </p:nvGrpSpPr>
          <p:grpSpPr>
            <a:xfrm>
              <a:off x="5033396" y="2936148"/>
              <a:ext cx="469782" cy="1099084"/>
              <a:chOff x="4584590" y="3486146"/>
              <a:chExt cx="971968" cy="547687"/>
            </a:xfrm>
          </p:grpSpPr>
          <p:sp>
            <p:nvSpPr>
              <p:cNvPr id="179" name="Rectangle 178"/>
              <p:cNvSpPr/>
              <p:nvPr/>
            </p:nvSpPr>
            <p:spPr bwMode="auto">
              <a:xfrm>
                <a:off x="4714613" y="3486146"/>
                <a:ext cx="739631" cy="547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050" b="1" i="0" u="none" strike="noStrike" cap="none" normalizeH="0" baseline="0" dirty="0" smtClean="0">
                  <a:ln w="12700">
                    <a:solidFill>
                      <a:schemeClr val="tx1"/>
                    </a:solidFill>
                  </a:ln>
                  <a:solidFill>
                    <a:schemeClr val="tx1"/>
                  </a:solidFill>
                  <a:effectLst/>
                  <a:latin typeface="Futura Bk" pitchFamily="34" charset="0"/>
                </a:endParaRPr>
              </a:p>
            </p:txBody>
          </p:sp>
          <p:sp>
            <p:nvSpPr>
              <p:cNvPr id="180" name="TextBox 179"/>
              <p:cNvSpPr txBox="1"/>
              <p:nvPr/>
            </p:nvSpPr>
            <p:spPr>
              <a:xfrm>
                <a:off x="4584590" y="3634344"/>
                <a:ext cx="971968" cy="230832"/>
              </a:xfrm>
              <a:prstGeom prst="rect">
                <a:avLst/>
              </a:prstGeom>
              <a:noFill/>
            </p:spPr>
            <p:txBody>
              <a:bodyPr wrap="square" rtlCol="0">
                <a:spAutoFit/>
              </a:bodyPr>
              <a:lstStyle/>
              <a:p>
                <a:pPr algn="ctr"/>
                <a:r>
                  <a:rPr lang="en-US" sz="900" dirty="0" smtClean="0"/>
                  <a:t>LLDP</a:t>
                </a:r>
                <a:endParaRPr lang="en-US" sz="900" dirty="0"/>
              </a:p>
            </p:txBody>
          </p:sp>
        </p:grpSp>
        <p:grpSp>
          <p:nvGrpSpPr>
            <p:cNvPr id="187" name="Group 186"/>
            <p:cNvGrpSpPr/>
            <p:nvPr/>
          </p:nvGrpSpPr>
          <p:grpSpPr>
            <a:xfrm>
              <a:off x="5249131" y="3977781"/>
              <a:ext cx="45719" cy="109057"/>
              <a:chOff x="7977930" y="461394"/>
              <a:chExt cx="34954" cy="118844"/>
            </a:xfrm>
          </p:grpSpPr>
          <p:cxnSp>
            <p:nvCxnSpPr>
              <p:cNvPr id="188" name="Straight Connector 187"/>
              <p:cNvCxnSpPr/>
              <p:nvPr/>
            </p:nvCxnSpPr>
            <p:spPr bwMode="auto">
              <a:xfrm rot="5400000">
                <a:off x="7919207" y="520117"/>
                <a:ext cx="117446" cy="0"/>
              </a:xfrm>
              <a:prstGeom prst="line">
                <a:avLst/>
              </a:prstGeom>
              <a:noFill/>
              <a:ln w="12700"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rot="5400000">
                <a:off x="7954161" y="521515"/>
                <a:ext cx="117446" cy="0"/>
              </a:xfrm>
              <a:prstGeom prst="line">
                <a:avLst/>
              </a:prstGeom>
              <a:noFill/>
              <a:ln w="12700" cap="flat" cmpd="sng" algn="ctr">
                <a:solidFill>
                  <a:schemeClr val="tx1"/>
                </a:solidFill>
                <a:prstDash val="solid"/>
                <a:round/>
                <a:headEnd type="none" w="med" len="med"/>
                <a:tailEnd type="none" w="med" len="med"/>
              </a:ln>
              <a:effectLst/>
            </p:spPr>
          </p:cxnSp>
        </p:grpSp>
      </p:grpSp>
      <p:sp>
        <p:nvSpPr>
          <p:cNvPr id="193" name="Rectangle 192"/>
          <p:cNvSpPr/>
          <p:nvPr/>
        </p:nvSpPr>
        <p:spPr bwMode="auto">
          <a:xfrm>
            <a:off x="5083728" y="2877424"/>
            <a:ext cx="360727" cy="100668"/>
          </a:xfrm>
          <a:prstGeom prst="rect">
            <a:avLst/>
          </a:prstGeom>
          <a:solidFill>
            <a:schemeClr val="accent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195" name="Straight Connector 194"/>
          <p:cNvCxnSpPr>
            <a:endCxn id="193" idx="3"/>
          </p:cNvCxnSpPr>
          <p:nvPr/>
        </p:nvCxnSpPr>
        <p:spPr bwMode="auto">
          <a:xfrm flipV="1">
            <a:off x="5050172" y="2927758"/>
            <a:ext cx="394283" cy="8390"/>
          </a:xfrm>
          <a:prstGeom prst="line">
            <a:avLst/>
          </a:prstGeom>
          <a:noFill/>
          <a:ln w="12700" cap="flat" cmpd="sng" algn="ctr">
            <a:solidFill>
              <a:schemeClr val="tx1"/>
            </a:solidFill>
            <a:prstDash val="sysDot"/>
            <a:round/>
            <a:headEnd type="none" w="med" len="med"/>
            <a:tailEnd type="none" w="med" len="med"/>
          </a:ln>
          <a:effec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206" y="146063"/>
            <a:ext cx="8245475" cy="1020007"/>
          </a:xfrm>
        </p:spPr>
        <p:txBody>
          <a:bodyPr/>
          <a:lstStyle/>
          <a:p>
            <a:r>
              <a:rPr lang="en-US" dirty="0" smtClean="0"/>
              <a:t>Multi-Channel Components</a:t>
            </a:r>
            <a:endParaRPr lang="en-US" dirty="0"/>
          </a:p>
        </p:txBody>
      </p:sp>
      <p:sp>
        <p:nvSpPr>
          <p:cNvPr id="3" name="Content Placeholder 2"/>
          <p:cNvSpPr>
            <a:spLocks noGrp="1"/>
          </p:cNvSpPr>
          <p:nvPr>
            <p:ph idx="1"/>
          </p:nvPr>
        </p:nvSpPr>
        <p:spPr>
          <a:xfrm>
            <a:off x="400050" y="5100506"/>
            <a:ext cx="8272463" cy="1040235"/>
          </a:xfrm>
        </p:spPr>
        <p:txBody>
          <a:bodyPr/>
          <a:lstStyle/>
          <a:p>
            <a:r>
              <a:rPr lang="en-US" sz="2400" dirty="0" smtClean="0"/>
              <a:t>S-VLAN aware component used to implement </a:t>
            </a:r>
            <a:r>
              <a:rPr lang="en-US" sz="2400" dirty="0" err="1" smtClean="0"/>
              <a:t>MultiChannel</a:t>
            </a:r>
            <a:endParaRPr lang="en-US" sz="2400" dirty="0" smtClean="0"/>
          </a:p>
          <a:p>
            <a:r>
              <a:rPr lang="en-US" sz="2400" dirty="0" smtClean="0"/>
              <a:t>Disable spanning tree and MAC learning</a:t>
            </a:r>
          </a:p>
          <a:p>
            <a:r>
              <a:rPr lang="en-US" sz="2400" dirty="0" smtClean="0"/>
              <a:t>Relationship between CNP and C-Comp Bridge Ports is 1-1 </a:t>
            </a:r>
          </a:p>
          <a:p>
            <a:endParaRPr lang="en-US" sz="2400" dirty="0" smtClean="0"/>
          </a:p>
          <a:p>
            <a:endParaRPr lang="en-US" sz="2400" dirty="0"/>
          </a:p>
        </p:txBody>
      </p:sp>
      <p:sp>
        <p:nvSpPr>
          <p:cNvPr id="4" name="Slide Number Placeholder 3"/>
          <p:cNvSpPr>
            <a:spLocks noGrp="1"/>
          </p:cNvSpPr>
          <p:nvPr>
            <p:ph type="sldNum" sz="quarter" idx="10"/>
          </p:nvPr>
        </p:nvSpPr>
        <p:spPr/>
        <p:txBody>
          <a:bodyPr/>
          <a:lstStyle/>
          <a:p>
            <a:pPr>
              <a:defRPr/>
            </a:pPr>
            <a:fld id="{61D86B74-6FF3-4ABE-B346-D437CD02DF2B}" type="slidenum">
              <a:rPr lang="en-US" smtClean="0"/>
              <a:pPr>
                <a:defRPr/>
              </a:pPr>
              <a:t>9</a:t>
            </a:fld>
            <a:endParaRPr lang="en-US"/>
          </a:p>
        </p:txBody>
      </p:sp>
      <p:sp>
        <p:nvSpPr>
          <p:cNvPr id="5" name="Date Placeholder 4"/>
          <p:cNvSpPr>
            <a:spLocks noGrp="1"/>
          </p:cNvSpPr>
          <p:nvPr>
            <p:ph type="dt" sz="half" idx="11"/>
          </p:nvPr>
        </p:nvSpPr>
        <p:spPr/>
        <p:txBody>
          <a:bodyPr/>
          <a:lstStyle/>
          <a:p>
            <a:pPr>
              <a:defRPr/>
            </a:pPr>
            <a:fld id="{884E54D9-3B88-4934-A28C-D9112478B3B4}" type="datetime1">
              <a:rPr lang="en-US" smtClean="0"/>
              <a:pPr>
                <a:defRPr/>
              </a:pPr>
              <a:t>3/2/2010</a:t>
            </a:fld>
            <a:endParaRPr lang="en-US"/>
          </a:p>
        </p:txBody>
      </p:sp>
      <p:sp>
        <p:nvSpPr>
          <p:cNvPr id="6" name="Footer Placeholder 5"/>
          <p:cNvSpPr>
            <a:spLocks noGrp="1"/>
          </p:cNvSpPr>
          <p:nvPr>
            <p:ph type="ftr" sz="quarter" idx="12"/>
          </p:nvPr>
        </p:nvSpPr>
        <p:spPr/>
        <p:txBody>
          <a:bodyPr/>
          <a:lstStyle/>
          <a:p>
            <a:pPr>
              <a:defRPr/>
            </a:pPr>
            <a:r>
              <a:rPr lang="en-US" dirty="0" smtClean="0"/>
              <a:t>EVB</a:t>
            </a:r>
            <a:endParaRPr lang="en-US" dirty="0"/>
          </a:p>
        </p:txBody>
      </p:sp>
      <p:sp>
        <p:nvSpPr>
          <p:cNvPr id="15" name="Rectangle 14"/>
          <p:cNvSpPr/>
          <p:nvPr/>
        </p:nvSpPr>
        <p:spPr bwMode="auto">
          <a:xfrm>
            <a:off x="4991449" y="1619075"/>
            <a:ext cx="771785" cy="210563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6" name="Rectangle 15"/>
          <p:cNvSpPr/>
          <p:nvPr/>
        </p:nvSpPr>
        <p:spPr bwMode="auto">
          <a:xfrm>
            <a:off x="5570286" y="1676338"/>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7" name="Rectangle 16"/>
          <p:cNvSpPr/>
          <p:nvPr/>
        </p:nvSpPr>
        <p:spPr bwMode="auto">
          <a:xfrm>
            <a:off x="5570286" y="2633292"/>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9" name="Rectangle 18"/>
          <p:cNvSpPr/>
          <p:nvPr/>
        </p:nvSpPr>
        <p:spPr bwMode="auto">
          <a:xfrm>
            <a:off x="5570286" y="3490247"/>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21" name="Rectangle 20"/>
          <p:cNvSpPr/>
          <p:nvPr/>
        </p:nvSpPr>
        <p:spPr bwMode="auto">
          <a:xfrm>
            <a:off x="4991447" y="3057179"/>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nvGrpSpPr>
          <p:cNvPr id="45" name="Group 44"/>
          <p:cNvGrpSpPr/>
          <p:nvPr/>
        </p:nvGrpSpPr>
        <p:grpSpPr>
          <a:xfrm>
            <a:off x="1417739" y="1627465"/>
            <a:ext cx="369116" cy="343948"/>
            <a:chOff x="1686187" y="2206306"/>
            <a:chExt cx="369116" cy="343948"/>
          </a:xfrm>
        </p:grpSpPr>
        <p:sp>
          <p:nvSpPr>
            <p:cNvPr id="35" name="Rectangle 34"/>
            <p:cNvSpPr/>
            <p:nvPr/>
          </p:nvSpPr>
          <p:spPr bwMode="auto">
            <a:xfrm>
              <a:off x="1686187" y="2206306"/>
              <a:ext cx="369116" cy="343948"/>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6" name="Rectangle 35"/>
            <p:cNvSpPr/>
            <p:nvPr/>
          </p:nvSpPr>
          <p:spPr bwMode="auto">
            <a:xfrm>
              <a:off x="1854611" y="2273021"/>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grpSp>
      <p:sp>
        <p:nvSpPr>
          <p:cNvPr id="38" name="Rectangle 37"/>
          <p:cNvSpPr/>
          <p:nvPr/>
        </p:nvSpPr>
        <p:spPr bwMode="auto">
          <a:xfrm rot="10800000" flipV="1">
            <a:off x="2903983" y="1619075"/>
            <a:ext cx="771785" cy="2073479"/>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39" name="Rectangle 38"/>
          <p:cNvSpPr/>
          <p:nvPr/>
        </p:nvSpPr>
        <p:spPr bwMode="auto">
          <a:xfrm rot="10800000" flipV="1">
            <a:off x="2903986" y="1702536"/>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1" name="Rectangle 40"/>
          <p:cNvSpPr/>
          <p:nvPr/>
        </p:nvSpPr>
        <p:spPr bwMode="auto">
          <a:xfrm rot="10800000" flipV="1">
            <a:off x="2903986" y="2659127"/>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2" name="Rectangle 41"/>
          <p:cNvSpPr/>
          <p:nvPr/>
        </p:nvSpPr>
        <p:spPr bwMode="auto">
          <a:xfrm rot="10800000" flipV="1">
            <a:off x="2903986" y="3459244"/>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4" name="Rectangle 43"/>
          <p:cNvSpPr/>
          <p:nvPr/>
        </p:nvSpPr>
        <p:spPr bwMode="auto">
          <a:xfrm rot="10800000" flipV="1">
            <a:off x="3482825" y="3064716"/>
            <a:ext cx="192946" cy="171914"/>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7" name="Rectangle 46"/>
          <p:cNvSpPr/>
          <p:nvPr/>
        </p:nvSpPr>
        <p:spPr bwMode="auto">
          <a:xfrm>
            <a:off x="1069705" y="2987879"/>
            <a:ext cx="766519" cy="69628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49" name="Rectangle 48"/>
          <p:cNvSpPr/>
          <p:nvPr/>
        </p:nvSpPr>
        <p:spPr bwMode="auto">
          <a:xfrm>
            <a:off x="1639861" y="3449880"/>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0" name="Rectangle 49"/>
          <p:cNvSpPr/>
          <p:nvPr/>
        </p:nvSpPr>
        <p:spPr bwMode="auto">
          <a:xfrm>
            <a:off x="1074436" y="3044808"/>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1" name="Rectangle 50"/>
          <p:cNvSpPr/>
          <p:nvPr/>
        </p:nvSpPr>
        <p:spPr bwMode="auto">
          <a:xfrm>
            <a:off x="1062608" y="3441123"/>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3" name="Rectangle 52"/>
          <p:cNvSpPr/>
          <p:nvPr/>
        </p:nvSpPr>
        <p:spPr bwMode="auto">
          <a:xfrm>
            <a:off x="1062714" y="2183934"/>
            <a:ext cx="766519" cy="69628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5" name="Rectangle 54"/>
          <p:cNvSpPr/>
          <p:nvPr/>
        </p:nvSpPr>
        <p:spPr bwMode="auto">
          <a:xfrm>
            <a:off x="1632870" y="2645935"/>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6" name="Rectangle 55"/>
          <p:cNvSpPr/>
          <p:nvPr/>
        </p:nvSpPr>
        <p:spPr bwMode="auto">
          <a:xfrm>
            <a:off x="1067445" y="2240863"/>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57" name="Rectangle 56"/>
          <p:cNvSpPr/>
          <p:nvPr/>
        </p:nvSpPr>
        <p:spPr bwMode="auto">
          <a:xfrm>
            <a:off x="1055617" y="2637178"/>
            <a:ext cx="198728" cy="18392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0" name="Rectangle 59"/>
          <p:cNvSpPr/>
          <p:nvPr/>
        </p:nvSpPr>
        <p:spPr bwMode="auto">
          <a:xfrm flipH="1">
            <a:off x="6788091" y="1620473"/>
            <a:ext cx="771785" cy="2105637"/>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1" name="Rectangle 60"/>
          <p:cNvSpPr/>
          <p:nvPr/>
        </p:nvSpPr>
        <p:spPr bwMode="auto">
          <a:xfrm flipH="1">
            <a:off x="6788093" y="1677736"/>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2" name="Rectangle 61"/>
          <p:cNvSpPr/>
          <p:nvPr/>
        </p:nvSpPr>
        <p:spPr bwMode="auto">
          <a:xfrm flipH="1">
            <a:off x="6788093" y="2634690"/>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3" name="Rectangle 62"/>
          <p:cNvSpPr/>
          <p:nvPr/>
        </p:nvSpPr>
        <p:spPr bwMode="auto">
          <a:xfrm flipH="1">
            <a:off x="6788093" y="3491645"/>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4" name="Rectangle 63"/>
          <p:cNvSpPr/>
          <p:nvPr/>
        </p:nvSpPr>
        <p:spPr bwMode="auto">
          <a:xfrm flipH="1">
            <a:off x="7366932" y="2723017"/>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65" name="Rectangle 64"/>
          <p:cNvSpPr/>
          <p:nvPr/>
        </p:nvSpPr>
        <p:spPr bwMode="auto">
          <a:xfrm flipH="1">
            <a:off x="7368330" y="3135476"/>
            <a:ext cx="192946" cy="172765"/>
          </a:xfrm>
          <a:prstGeom prst="rect">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cxnSp>
        <p:nvCxnSpPr>
          <p:cNvPr id="67" name="Straight Connector 66"/>
          <p:cNvCxnSpPr>
            <a:stCxn id="44" idx="1"/>
          </p:cNvCxnSpPr>
          <p:nvPr/>
        </p:nvCxnSpPr>
        <p:spPr bwMode="auto">
          <a:xfrm>
            <a:off x="3675771" y="3150673"/>
            <a:ext cx="1315676" cy="1278"/>
          </a:xfrm>
          <a:prstGeom prst="line">
            <a:avLst/>
          </a:prstGeom>
          <a:noFill/>
          <a:ln w="12700"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a:off x="5763232" y="1762721"/>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a:off x="5763232" y="2719675"/>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a:off x="5763232" y="3576630"/>
            <a:ext cx="1024861" cy="1398"/>
          </a:xfrm>
          <a:prstGeom prst="line">
            <a:avLst/>
          </a:prstGeom>
          <a:noFill/>
          <a:ln w="12700" cap="flat" cmpd="sng" algn="ctr">
            <a:solidFill>
              <a:schemeClr val="tx1"/>
            </a:solidFill>
            <a:prstDash val="solid"/>
            <a:round/>
            <a:headEnd type="none" w="med" len="med"/>
            <a:tailEnd type="none" w="med" len="med"/>
          </a:ln>
          <a:effectLst/>
        </p:spPr>
      </p:cxnSp>
      <p:cxnSp>
        <p:nvCxnSpPr>
          <p:cNvPr id="75" name="Straight Connector 74"/>
          <p:cNvCxnSpPr>
            <a:stCxn id="39" idx="3"/>
          </p:cNvCxnSpPr>
          <p:nvPr/>
        </p:nvCxnSpPr>
        <p:spPr bwMode="auto">
          <a:xfrm rot="10800000">
            <a:off x="1784892" y="1786143"/>
            <a:ext cx="1119095" cy="2350"/>
          </a:xfrm>
          <a:prstGeom prst="line">
            <a:avLst/>
          </a:prstGeom>
          <a:noFill/>
          <a:ln w="12700" cap="flat" cmpd="sng" algn="ctr">
            <a:solidFill>
              <a:schemeClr val="tx1"/>
            </a:solidFill>
            <a:prstDash val="solid"/>
            <a:round/>
            <a:headEnd type="none" w="med" len="med"/>
            <a:tailEnd type="none" w="med" len="med"/>
          </a:ln>
          <a:effectLst/>
        </p:spPr>
      </p:cxnSp>
      <p:cxnSp>
        <p:nvCxnSpPr>
          <p:cNvPr id="77" name="Straight Connector 76"/>
          <p:cNvCxnSpPr>
            <a:stCxn id="41" idx="3"/>
            <a:endCxn id="55" idx="3"/>
          </p:cNvCxnSpPr>
          <p:nvPr/>
        </p:nvCxnSpPr>
        <p:spPr bwMode="auto">
          <a:xfrm rot="10800000">
            <a:off x="1831598" y="2737898"/>
            <a:ext cx="1072388" cy="7186"/>
          </a:xfrm>
          <a:prstGeom prst="line">
            <a:avLst/>
          </a:prstGeom>
          <a:noFill/>
          <a:ln w="12700" cap="flat" cmpd="sng" algn="ctr">
            <a:solidFill>
              <a:schemeClr val="tx1"/>
            </a:solidFill>
            <a:prstDash val="solid"/>
            <a:round/>
            <a:headEnd type="none" w="med" len="med"/>
            <a:tailEnd type="none" w="med" len="med"/>
          </a:ln>
          <a:effectLst/>
        </p:spPr>
      </p:cxnSp>
      <p:cxnSp>
        <p:nvCxnSpPr>
          <p:cNvPr id="79" name="Straight Connector 78"/>
          <p:cNvCxnSpPr>
            <a:stCxn id="42" idx="3"/>
            <a:endCxn id="49" idx="3"/>
          </p:cNvCxnSpPr>
          <p:nvPr/>
        </p:nvCxnSpPr>
        <p:spPr bwMode="auto">
          <a:xfrm rot="10800000">
            <a:off x="1838590" y="3541843"/>
            <a:ext cx="1065397" cy="3358"/>
          </a:xfrm>
          <a:prstGeom prst="line">
            <a:avLst/>
          </a:prstGeom>
          <a:noFill/>
          <a:ln w="12700"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a:off x="7559878" y="2809400"/>
            <a:ext cx="946559" cy="912"/>
          </a:xfrm>
          <a:prstGeom prst="line">
            <a:avLst/>
          </a:prstGeom>
          <a:noFill/>
          <a:ln w="12700"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7561276" y="3221859"/>
            <a:ext cx="945161" cy="16291"/>
          </a:xfrm>
          <a:prstGeom prst="line">
            <a:avLst/>
          </a:prstGeom>
          <a:noFill/>
          <a:ln w="12700" cap="flat" cmpd="sng" algn="ctr">
            <a:solidFill>
              <a:schemeClr val="tx1"/>
            </a:solidFill>
            <a:prstDash val="solid"/>
            <a:round/>
            <a:headEnd type="none" w="med" len="med"/>
            <a:tailEnd type="none" w="med" len="med"/>
          </a:ln>
          <a:effectLst/>
        </p:spPr>
      </p:cxnSp>
      <p:grpSp>
        <p:nvGrpSpPr>
          <p:cNvPr id="88" name="Group 87"/>
          <p:cNvGrpSpPr/>
          <p:nvPr/>
        </p:nvGrpSpPr>
        <p:grpSpPr>
          <a:xfrm>
            <a:off x="4186106" y="2961314"/>
            <a:ext cx="343948" cy="338554"/>
            <a:chOff x="7457813" y="687897"/>
            <a:chExt cx="343948" cy="338554"/>
          </a:xfrm>
          <a:solidFill>
            <a:schemeClr val="accent3"/>
          </a:solidFill>
        </p:grpSpPr>
        <p:sp>
          <p:nvSpPr>
            <p:cNvPr id="86" name="Oval 85"/>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87" name="TextBox 86"/>
            <p:cNvSpPr txBox="1"/>
            <p:nvPr/>
          </p:nvSpPr>
          <p:spPr>
            <a:xfrm>
              <a:off x="7466203" y="687897"/>
              <a:ext cx="300082" cy="338554"/>
            </a:xfrm>
            <a:prstGeom prst="rect">
              <a:avLst/>
            </a:prstGeom>
            <a:noFill/>
          </p:spPr>
          <p:txBody>
            <a:bodyPr wrap="none" rtlCol="0">
              <a:spAutoFit/>
            </a:bodyPr>
            <a:lstStyle/>
            <a:p>
              <a:r>
                <a:rPr lang="en-US" dirty="0" smtClean="0"/>
                <a:t>S</a:t>
              </a:r>
              <a:endParaRPr lang="en-US" dirty="0"/>
            </a:p>
          </p:txBody>
        </p:sp>
      </p:grpSp>
      <p:grpSp>
        <p:nvGrpSpPr>
          <p:cNvPr id="89" name="Group 88"/>
          <p:cNvGrpSpPr/>
          <p:nvPr/>
        </p:nvGrpSpPr>
        <p:grpSpPr>
          <a:xfrm>
            <a:off x="7945773" y="3063380"/>
            <a:ext cx="343948" cy="338554"/>
            <a:chOff x="7457813" y="687897"/>
            <a:chExt cx="343948" cy="338554"/>
          </a:xfrm>
          <a:solidFill>
            <a:schemeClr val="accent3"/>
          </a:solidFill>
        </p:grpSpPr>
        <p:sp>
          <p:nvSpPr>
            <p:cNvPr id="90" name="Oval 89"/>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91" name="TextBox 90"/>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95" name="Group 94"/>
          <p:cNvGrpSpPr/>
          <p:nvPr/>
        </p:nvGrpSpPr>
        <p:grpSpPr>
          <a:xfrm>
            <a:off x="6135149" y="3417115"/>
            <a:ext cx="343948" cy="338554"/>
            <a:chOff x="7457813" y="687897"/>
            <a:chExt cx="343948" cy="338554"/>
          </a:xfrm>
          <a:solidFill>
            <a:schemeClr val="accent3"/>
          </a:solidFill>
        </p:grpSpPr>
        <p:sp>
          <p:nvSpPr>
            <p:cNvPr id="96" name="Oval 95"/>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97" name="TextBox 96"/>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98" name="Group 97"/>
          <p:cNvGrpSpPr/>
          <p:nvPr/>
        </p:nvGrpSpPr>
        <p:grpSpPr>
          <a:xfrm>
            <a:off x="6136547" y="2537670"/>
            <a:ext cx="343948" cy="338554"/>
            <a:chOff x="7457813" y="687897"/>
            <a:chExt cx="343948" cy="338554"/>
          </a:xfrm>
          <a:solidFill>
            <a:schemeClr val="accent3"/>
          </a:solidFill>
        </p:grpSpPr>
        <p:sp>
          <p:nvSpPr>
            <p:cNvPr id="99" name="Oval 98"/>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0" name="TextBox 99"/>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101" name="Group 100"/>
          <p:cNvGrpSpPr/>
          <p:nvPr/>
        </p:nvGrpSpPr>
        <p:grpSpPr>
          <a:xfrm>
            <a:off x="6129557" y="1582723"/>
            <a:ext cx="343948" cy="338554"/>
            <a:chOff x="7457813" y="687897"/>
            <a:chExt cx="343948" cy="338554"/>
          </a:xfrm>
          <a:solidFill>
            <a:schemeClr val="accent3"/>
          </a:solidFill>
        </p:grpSpPr>
        <p:sp>
          <p:nvSpPr>
            <p:cNvPr id="102" name="Oval 101"/>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3" name="TextBox 102"/>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104" name="Group 103"/>
          <p:cNvGrpSpPr/>
          <p:nvPr/>
        </p:nvGrpSpPr>
        <p:grpSpPr>
          <a:xfrm>
            <a:off x="7922004" y="2636939"/>
            <a:ext cx="343948" cy="338554"/>
            <a:chOff x="7457813" y="687897"/>
            <a:chExt cx="343948" cy="338554"/>
          </a:xfrm>
          <a:solidFill>
            <a:schemeClr val="accent3"/>
          </a:solidFill>
        </p:grpSpPr>
        <p:sp>
          <p:nvSpPr>
            <p:cNvPr id="105" name="Oval 104"/>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6" name="TextBox 105"/>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107" name="Group 106"/>
          <p:cNvGrpSpPr/>
          <p:nvPr/>
        </p:nvGrpSpPr>
        <p:grpSpPr>
          <a:xfrm>
            <a:off x="2232870" y="1620473"/>
            <a:ext cx="343948" cy="338554"/>
            <a:chOff x="7457813" y="687897"/>
            <a:chExt cx="343948" cy="338554"/>
          </a:xfrm>
          <a:solidFill>
            <a:schemeClr val="accent3"/>
          </a:solidFill>
        </p:grpSpPr>
        <p:sp>
          <p:nvSpPr>
            <p:cNvPr id="108" name="Oval 107"/>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09" name="TextBox 108"/>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110" name="Group 109"/>
          <p:cNvGrpSpPr/>
          <p:nvPr/>
        </p:nvGrpSpPr>
        <p:grpSpPr>
          <a:xfrm>
            <a:off x="2216092" y="2576818"/>
            <a:ext cx="343948" cy="338554"/>
            <a:chOff x="7457813" y="687897"/>
            <a:chExt cx="343948" cy="338554"/>
          </a:xfrm>
          <a:solidFill>
            <a:schemeClr val="accent3"/>
          </a:solidFill>
        </p:grpSpPr>
        <p:sp>
          <p:nvSpPr>
            <p:cNvPr id="111" name="Oval 110"/>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2" name="TextBox 111"/>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grpSp>
        <p:nvGrpSpPr>
          <p:cNvPr id="113" name="Group 112"/>
          <p:cNvGrpSpPr/>
          <p:nvPr/>
        </p:nvGrpSpPr>
        <p:grpSpPr>
          <a:xfrm>
            <a:off x="2216092" y="3382161"/>
            <a:ext cx="343948" cy="338554"/>
            <a:chOff x="7457813" y="687897"/>
            <a:chExt cx="343948" cy="338554"/>
          </a:xfrm>
          <a:solidFill>
            <a:schemeClr val="accent3"/>
          </a:solidFill>
        </p:grpSpPr>
        <p:sp>
          <p:nvSpPr>
            <p:cNvPr id="114" name="Oval 113"/>
            <p:cNvSpPr/>
            <p:nvPr/>
          </p:nvSpPr>
          <p:spPr bwMode="auto">
            <a:xfrm>
              <a:off x="7457813" y="696286"/>
              <a:ext cx="343948" cy="318782"/>
            </a:xfrm>
            <a:prstGeom prst="ellipse">
              <a:avLst/>
            </a:prstGeom>
            <a:grp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5" name="TextBox 114"/>
            <p:cNvSpPr txBox="1"/>
            <p:nvPr/>
          </p:nvSpPr>
          <p:spPr>
            <a:xfrm>
              <a:off x="7466203" y="687897"/>
              <a:ext cx="332142" cy="338554"/>
            </a:xfrm>
            <a:prstGeom prst="rect">
              <a:avLst/>
            </a:prstGeom>
            <a:noFill/>
          </p:spPr>
          <p:txBody>
            <a:bodyPr wrap="none" rtlCol="0">
              <a:spAutoFit/>
            </a:bodyPr>
            <a:lstStyle/>
            <a:p>
              <a:r>
                <a:rPr lang="en-US" dirty="0" smtClean="0"/>
                <a:t>C</a:t>
              </a:r>
              <a:endParaRPr lang="en-US" dirty="0"/>
            </a:p>
          </p:txBody>
        </p:sp>
      </p:grpSp>
      <p:sp>
        <p:nvSpPr>
          <p:cNvPr id="116" name="Rectangle 115"/>
          <p:cNvSpPr/>
          <p:nvPr/>
        </p:nvSpPr>
        <p:spPr bwMode="auto">
          <a:xfrm>
            <a:off x="4714613" y="1258348"/>
            <a:ext cx="3137482" cy="2785145"/>
          </a:xfrm>
          <a:prstGeom prst="rect">
            <a:avLst/>
          </a:prstGeom>
          <a:noFill/>
          <a:ln w="12700"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7" name="Rectangle 116"/>
          <p:cNvSpPr/>
          <p:nvPr/>
        </p:nvSpPr>
        <p:spPr bwMode="auto">
          <a:xfrm>
            <a:off x="637563" y="1258348"/>
            <a:ext cx="3305263" cy="2785145"/>
          </a:xfrm>
          <a:prstGeom prst="rect">
            <a:avLst/>
          </a:prstGeom>
          <a:noFill/>
          <a:ln w="12700" cap="flat" cmpd="sng" algn="ctr">
            <a:solidFill>
              <a:schemeClr val="tx1"/>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dirty="0" smtClean="0">
              <a:ln w="12700">
                <a:solidFill>
                  <a:schemeClr val="tx1"/>
                </a:solidFill>
              </a:ln>
              <a:solidFill>
                <a:schemeClr val="tx1"/>
              </a:solidFill>
              <a:effectLst/>
              <a:latin typeface="Futura Bk" pitchFamily="34" charset="0"/>
            </a:endParaRPr>
          </a:p>
        </p:txBody>
      </p:sp>
      <p:sp>
        <p:nvSpPr>
          <p:cNvPr id="118" name="TextBox 117"/>
          <p:cNvSpPr txBox="1"/>
          <p:nvPr/>
        </p:nvSpPr>
        <p:spPr>
          <a:xfrm>
            <a:off x="5780014" y="1241571"/>
            <a:ext cx="1175706" cy="338554"/>
          </a:xfrm>
          <a:prstGeom prst="rect">
            <a:avLst/>
          </a:prstGeom>
          <a:noFill/>
        </p:spPr>
        <p:txBody>
          <a:bodyPr wrap="none" rtlCol="0">
            <a:spAutoFit/>
          </a:bodyPr>
          <a:lstStyle/>
          <a:p>
            <a:r>
              <a:rPr lang="en-US" dirty="0" smtClean="0"/>
              <a:t>EVB Bridge</a:t>
            </a:r>
            <a:endParaRPr lang="en-US" dirty="0"/>
          </a:p>
        </p:txBody>
      </p:sp>
      <p:sp>
        <p:nvSpPr>
          <p:cNvPr id="119" name="TextBox 118"/>
          <p:cNvSpPr txBox="1"/>
          <p:nvPr/>
        </p:nvSpPr>
        <p:spPr>
          <a:xfrm>
            <a:off x="1712752" y="1226190"/>
            <a:ext cx="1203343" cy="338554"/>
          </a:xfrm>
          <a:prstGeom prst="rect">
            <a:avLst/>
          </a:prstGeom>
          <a:noFill/>
        </p:spPr>
        <p:txBody>
          <a:bodyPr wrap="none" rtlCol="0">
            <a:spAutoFit/>
          </a:bodyPr>
          <a:lstStyle/>
          <a:p>
            <a:r>
              <a:rPr lang="en-US" dirty="0" smtClean="0"/>
              <a:t>EVB Station</a:t>
            </a:r>
            <a:endParaRPr lang="en-US" dirty="0"/>
          </a:p>
        </p:txBody>
      </p:sp>
      <p:sp>
        <p:nvSpPr>
          <p:cNvPr id="120" name="TextBox 119"/>
          <p:cNvSpPr txBox="1"/>
          <p:nvPr/>
        </p:nvSpPr>
        <p:spPr>
          <a:xfrm>
            <a:off x="4974671" y="1895912"/>
            <a:ext cx="931178" cy="646331"/>
          </a:xfrm>
          <a:prstGeom prst="rect">
            <a:avLst/>
          </a:prstGeom>
          <a:noFill/>
        </p:spPr>
        <p:txBody>
          <a:bodyPr wrap="square" rtlCol="0">
            <a:spAutoFit/>
          </a:bodyPr>
          <a:lstStyle/>
          <a:p>
            <a:r>
              <a:rPr lang="en-US" sz="1200" dirty="0" smtClean="0"/>
              <a:t>S-VLAN aware</a:t>
            </a:r>
          </a:p>
          <a:p>
            <a:r>
              <a:rPr lang="en-US" sz="1200" dirty="0" smtClean="0"/>
              <a:t>5.6</a:t>
            </a:r>
            <a:endParaRPr lang="en-US" sz="1200" dirty="0"/>
          </a:p>
        </p:txBody>
      </p:sp>
      <p:sp>
        <p:nvSpPr>
          <p:cNvPr id="121" name="TextBox 120"/>
          <p:cNvSpPr txBox="1"/>
          <p:nvPr/>
        </p:nvSpPr>
        <p:spPr>
          <a:xfrm>
            <a:off x="2987878" y="1972812"/>
            <a:ext cx="931178" cy="646331"/>
          </a:xfrm>
          <a:prstGeom prst="rect">
            <a:avLst/>
          </a:prstGeom>
          <a:noFill/>
        </p:spPr>
        <p:txBody>
          <a:bodyPr wrap="square" rtlCol="0">
            <a:spAutoFit/>
          </a:bodyPr>
          <a:lstStyle/>
          <a:p>
            <a:r>
              <a:rPr lang="en-US" sz="1200" dirty="0" smtClean="0"/>
              <a:t>S-VLAN aware</a:t>
            </a:r>
          </a:p>
          <a:p>
            <a:r>
              <a:rPr lang="en-US" sz="1200" dirty="0" smtClean="0"/>
              <a:t>5.6</a:t>
            </a:r>
            <a:endParaRPr lang="en-US" sz="1200" dirty="0"/>
          </a:p>
        </p:txBody>
      </p:sp>
      <p:sp>
        <p:nvSpPr>
          <p:cNvPr id="122" name="TextBox 121"/>
          <p:cNvSpPr txBox="1"/>
          <p:nvPr/>
        </p:nvSpPr>
        <p:spPr>
          <a:xfrm>
            <a:off x="6772711" y="1915488"/>
            <a:ext cx="931178" cy="646331"/>
          </a:xfrm>
          <a:prstGeom prst="rect">
            <a:avLst/>
          </a:prstGeom>
          <a:noFill/>
        </p:spPr>
        <p:txBody>
          <a:bodyPr wrap="square" rtlCol="0">
            <a:spAutoFit/>
          </a:bodyPr>
          <a:lstStyle/>
          <a:p>
            <a:r>
              <a:rPr lang="en-US" sz="1200" dirty="0" smtClean="0"/>
              <a:t>C-VLAN aware</a:t>
            </a:r>
          </a:p>
          <a:p>
            <a:r>
              <a:rPr lang="en-US" sz="1200" dirty="0" smtClean="0"/>
              <a:t>5.5</a:t>
            </a:r>
            <a:endParaRPr lang="en-US" sz="1200" dirty="0"/>
          </a:p>
        </p:txBody>
      </p:sp>
      <p:sp>
        <p:nvSpPr>
          <p:cNvPr id="123" name="TextBox 122"/>
          <p:cNvSpPr txBox="1"/>
          <p:nvPr/>
        </p:nvSpPr>
        <p:spPr>
          <a:xfrm>
            <a:off x="1212208" y="2210501"/>
            <a:ext cx="931178" cy="646331"/>
          </a:xfrm>
          <a:prstGeom prst="rect">
            <a:avLst/>
          </a:prstGeom>
          <a:noFill/>
        </p:spPr>
        <p:txBody>
          <a:bodyPr wrap="square" rtlCol="0">
            <a:spAutoFit/>
          </a:bodyPr>
          <a:lstStyle/>
          <a:p>
            <a:r>
              <a:rPr lang="en-US" sz="1200" dirty="0" smtClean="0"/>
              <a:t>C-VLAN aware</a:t>
            </a:r>
          </a:p>
          <a:p>
            <a:r>
              <a:rPr lang="en-US" sz="1200" dirty="0" smtClean="0"/>
              <a:t>5.5</a:t>
            </a:r>
            <a:endParaRPr lang="en-US" sz="1200" dirty="0"/>
          </a:p>
        </p:txBody>
      </p:sp>
      <p:sp>
        <p:nvSpPr>
          <p:cNvPr id="124" name="TextBox 123"/>
          <p:cNvSpPr txBox="1"/>
          <p:nvPr/>
        </p:nvSpPr>
        <p:spPr>
          <a:xfrm>
            <a:off x="1212208" y="2999066"/>
            <a:ext cx="931178" cy="646331"/>
          </a:xfrm>
          <a:prstGeom prst="rect">
            <a:avLst/>
          </a:prstGeom>
          <a:noFill/>
        </p:spPr>
        <p:txBody>
          <a:bodyPr wrap="square" rtlCol="0">
            <a:spAutoFit/>
          </a:bodyPr>
          <a:lstStyle/>
          <a:p>
            <a:r>
              <a:rPr lang="en-US" sz="1200" dirty="0" smtClean="0"/>
              <a:t>C-VLAN aware</a:t>
            </a:r>
          </a:p>
          <a:p>
            <a:r>
              <a:rPr lang="en-US" sz="1200" dirty="0" smtClean="0"/>
              <a:t>5.5</a:t>
            </a:r>
            <a:endParaRPr lang="en-US" sz="1200" dirty="0"/>
          </a:p>
        </p:txBody>
      </p:sp>
      <p:sp>
        <p:nvSpPr>
          <p:cNvPr id="125" name="TextBox 124"/>
          <p:cNvSpPr txBox="1"/>
          <p:nvPr/>
        </p:nvSpPr>
        <p:spPr>
          <a:xfrm>
            <a:off x="3842160" y="3665989"/>
            <a:ext cx="973122" cy="954107"/>
          </a:xfrm>
          <a:prstGeom prst="rect">
            <a:avLst/>
          </a:prstGeom>
          <a:noFill/>
        </p:spPr>
        <p:txBody>
          <a:bodyPr wrap="square" rtlCol="0">
            <a:spAutoFit/>
          </a:bodyPr>
          <a:lstStyle/>
          <a:p>
            <a:pPr algn="ctr"/>
            <a:r>
              <a:rPr lang="en-US" sz="1400" dirty="0" smtClean="0"/>
              <a:t>Provider Network Ports (PNP 6.13)</a:t>
            </a:r>
            <a:endParaRPr lang="en-US" sz="1400" dirty="0"/>
          </a:p>
        </p:txBody>
      </p:sp>
      <p:sp>
        <p:nvSpPr>
          <p:cNvPr id="126" name="TextBox 125"/>
          <p:cNvSpPr txBox="1"/>
          <p:nvPr/>
        </p:nvSpPr>
        <p:spPr>
          <a:xfrm>
            <a:off x="4825070" y="4070058"/>
            <a:ext cx="1089168" cy="954107"/>
          </a:xfrm>
          <a:prstGeom prst="rect">
            <a:avLst/>
          </a:prstGeom>
          <a:noFill/>
        </p:spPr>
        <p:txBody>
          <a:bodyPr wrap="square" rtlCol="0">
            <a:spAutoFit/>
          </a:bodyPr>
          <a:lstStyle/>
          <a:p>
            <a:pPr algn="ctr"/>
            <a:r>
              <a:rPr lang="en-US" sz="1400" dirty="0" smtClean="0"/>
              <a:t>Customer Network Ports (CNP 6.13)</a:t>
            </a:r>
            <a:endParaRPr lang="en-US" sz="1400" dirty="0"/>
          </a:p>
        </p:txBody>
      </p:sp>
      <p:sp>
        <p:nvSpPr>
          <p:cNvPr id="127" name="TextBox 126"/>
          <p:cNvSpPr txBox="1"/>
          <p:nvPr/>
        </p:nvSpPr>
        <p:spPr>
          <a:xfrm>
            <a:off x="2734810" y="4096623"/>
            <a:ext cx="1166155" cy="954107"/>
          </a:xfrm>
          <a:prstGeom prst="rect">
            <a:avLst/>
          </a:prstGeom>
          <a:noFill/>
        </p:spPr>
        <p:txBody>
          <a:bodyPr wrap="square" rtlCol="0">
            <a:spAutoFit/>
          </a:bodyPr>
          <a:lstStyle/>
          <a:p>
            <a:pPr algn="ctr"/>
            <a:r>
              <a:rPr lang="en-US" sz="1400" dirty="0" smtClean="0"/>
              <a:t>Customer Network Ports (CNP 6.13)</a:t>
            </a:r>
            <a:endParaRPr lang="en-US" sz="1400" dirty="0"/>
          </a:p>
        </p:txBody>
      </p:sp>
      <p:cxnSp>
        <p:nvCxnSpPr>
          <p:cNvPr id="131" name="Curved Connector 130"/>
          <p:cNvCxnSpPr/>
          <p:nvPr/>
        </p:nvCxnSpPr>
        <p:spPr bwMode="auto">
          <a:xfrm flipV="1">
            <a:off x="4471332" y="3238333"/>
            <a:ext cx="616588" cy="452823"/>
          </a:xfrm>
          <a:prstGeom prst="curvedConnector2">
            <a:avLst/>
          </a:prstGeom>
          <a:noFill/>
          <a:ln w="12700" cap="flat" cmpd="sng" algn="ctr">
            <a:solidFill>
              <a:schemeClr val="tx1"/>
            </a:solidFill>
            <a:prstDash val="solid"/>
            <a:round/>
            <a:headEnd type="none" w="med" len="med"/>
            <a:tailEnd type="arrow"/>
          </a:ln>
          <a:effectLst/>
        </p:spPr>
      </p:cxnSp>
      <p:cxnSp>
        <p:nvCxnSpPr>
          <p:cNvPr id="134" name="Shape 133"/>
          <p:cNvCxnSpPr>
            <a:endCxn id="44" idx="2"/>
          </p:cNvCxnSpPr>
          <p:nvPr/>
        </p:nvCxnSpPr>
        <p:spPr bwMode="auto">
          <a:xfrm rot="10800000">
            <a:off x="3579298" y="3236631"/>
            <a:ext cx="531308" cy="429359"/>
          </a:xfrm>
          <a:prstGeom prst="curvedConnector2">
            <a:avLst/>
          </a:prstGeom>
          <a:noFill/>
          <a:ln w="12700" cap="flat" cmpd="sng" algn="ctr">
            <a:solidFill>
              <a:schemeClr val="tx1"/>
            </a:solidFill>
            <a:prstDash val="solid"/>
            <a:round/>
            <a:headEnd type="none" w="med" len="med"/>
            <a:tailEnd type="arrow"/>
          </a:ln>
          <a:effectLst/>
        </p:spPr>
      </p:cxnSp>
      <p:cxnSp>
        <p:nvCxnSpPr>
          <p:cNvPr id="147" name="Shape 146"/>
          <p:cNvCxnSpPr>
            <a:stCxn id="126" idx="3"/>
            <a:endCxn id="16" idx="2"/>
          </p:cNvCxnSpPr>
          <p:nvPr/>
        </p:nvCxnSpPr>
        <p:spPr bwMode="auto">
          <a:xfrm flipH="1" flipV="1">
            <a:off x="5666759" y="1849103"/>
            <a:ext cx="247479" cy="2698009"/>
          </a:xfrm>
          <a:prstGeom prst="curvedConnector4">
            <a:avLst>
              <a:gd name="adj1" fmla="val -92371"/>
              <a:gd name="adj2" fmla="val 58841"/>
            </a:avLst>
          </a:prstGeom>
          <a:noFill/>
          <a:ln w="12700" cap="flat" cmpd="sng" algn="ctr">
            <a:solidFill>
              <a:schemeClr val="tx1"/>
            </a:solidFill>
            <a:prstDash val="solid"/>
            <a:round/>
            <a:headEnd type="none" w="med" len="med"/>
            <a:tailEnd type="arrow"/>
          </a:ln>
          <a:effectLst/>
        </p:spPr>
      </p:cxnSp>
      <p:cxnSp>
        <p:nvCxnSpPr>
          <p:cNvPr id="151" name="Curved Connector 150"/>
          <p:cNvCxnSpPr>
            <a:endCxn id="17" idx="2"/>
          </p:cNvCxnSpPr>
          <p:nvPr/>
        </p:nvCxnSpPr>
        <p:spPr bwMode="auto">
          <a:xfrm rot="5400000" flipH="1" flipV="1">
            <a:off x="4697803" y="3133261"/>
            <a:ext cx="1296159" cy="641753"/>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154" name="Curved Connector 153"/>
          <p:cNvCxnSpPr>
            <a:stCxn id="126" idx="0"/>
            <a:endCxn id="19" idx="2"/>
          </p:cNvCxnSpPr>
          <p:nvPr/>
        </p:nvCxnSpPr>
        <p:spPr bwMode="auto">
          <a:xfrm rot="5400000" flipH="1" flipV="1">
            <a:off x="5314683" y="3717983"/>
            <a:ext cx="407046" cy="297105"/>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156" name="Curved Connector 155"/>
          <p:cNvCxnSpPr>
            <a:stCxn id="127" idx="1"/>
            <a:endCxn id="39" idx="2"/>
          </p:cNvCxnSpPr>
          <p:nvPr/>
        </p:nvCxnSpPr>
        <p:spPr bwMode="auto">
          <a:xfrm rot="10800000" flipH="1">
            <a:off x="2734809" y="1874451"/>
            <a:ext cx="265649" cy="2699227"/>
          </a:xfrm>
          <a:prstGeom prst="curvedConnector4">
            <a:avLst>
              <a:gd name="adj1" fmla="val -86053"/>
              <a:gd name="adj2" fmla="val 58837"/>
            </a:avLst>
          </a:prstGeom>
          <a:noFill/>
          <a:ln w="12700" cap="flat" cmpd="sng" algn="ctr">
            <a:solidFill>
              <a:schemeClr val="tx1"/>
            </a:solidFill>
            <a:prstDash val="solid"/>
            <a:round/>
            <a:headEnd type="none" w="med" len="med"/>
            <a:tailEnd type="arrow"/>
          </a:ln>
          <a:effectLst/>
        </p:spPr>
      </p:cxnSp>
      <p:cxnSp>
        <p:nvCxnSpPr>
          <p:cNvPr id="159" name="Shape 158"/>
          <p:cNvCxnSpPr>
            <a:endCxn id="41" idx="2"/>
          </p:cNvCxnSpPr>
          <p:nvPr/>
        </p:nvCxnSpPr>
        <p:spPr bwMode="auto">
          <a:xfrm rot="16200000" flipV="1">
            <a:off x="2643109" y="3188392"/>
            <a:ext cx="1338287" cy="623585"/>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161" name="Curved Connector 160"/>
          <p:cNvCxnSpPr>
            <a:endCxn id="42" idx="2"/>
          </p:cNvCxnSpPr>
          <p:nvPr/>
        </p:nvCxnSpPr>
        <p:spPr bwMode="auto">
          <a:xfrm rot="16200000" flipV="1">
            <a:off x="2791497" y="3840120"/>
            <a:ext cx="504614" cy="86690"/>
          </a:xfrm>
          <a:prstGeom prst="curvedConnector3">
            <a:avLst>
              <a:gd name="adj1" fmla="val 50000"/>
            </a:avLst>
          </a:prstGeom>
          <a:noFill/>
          <a:ln w="12700" cap="flat" cmpd="sng" algn="ctr">
            <a:solidFill>
              <a:schemeClr val="tx1"/>
            </a:solidFill>
            <a:prstDash val="solid"/>
            <a:round/>
            <a:headEnd type="none" w="med" len="med"/>
            <a:tailEnd type="arrow"/>
          </a:ln>
          <a:effectLst/>
        </p:spPr>
      </p:cxnSp>
      <p:sp>
        <p:nvSpPr>
          <p:cNvPr id="171" name="TextBox 170"/>
          <p:cNvSpPr txBox="1"/>
          <p:nvPr/>
        </p:nvSpPr>
        <p:spPr>
          <a:xfrm>
            <a:off x="4051882" y="2701255"/>
            <a:ext cx="581891" cy="338554"/>
          </a:xfrm>
          <a:prstGeom prst="rect">
            <a:avLst/>
          </a:prstGeom>
          <a:noFill/>
        </p:spPr>
        <p:txBody>
          <a:bodyPr wrap="none" rtlCol="0">
            <a:spAutoFit/>
          </a:bodyPr>
          <a:lstStyle/>
          <a:p>
            <a:r>
              <a:rPr lang="en-US" dirty="0" smtClean="0"/>
              <a:t>LAN</a:t>
            </a:r>
            <a:endParaRPr lang="en-US" dirty="0"/>
          </a:p>
        </p:txBody>
      </p:sp>
      <p:cxnSp>
        <p:nvCxnSpPr>
          <p:cNvPr id="174" name="Straight Connector 173"/>
          <p:cNvCxnSpPr>
            <a:stCxn id="39" idx="1"/>
            <a:endCxn id="16" idx="1"/>
          </p:cNvCxnSpPr>
          <p:nvPr/>
        </p:nvCxnSpPr>
        <p:spPr bwMode="auto">
          <a:xfrm flipV="1">
            <a:off x="3096932" y="1762721"/>
            <a:ext cx="2473354" cy="25772"/>
          </a:xfrm>
          <a:prstGeom prst="line">
            <a:avLst/>
          </a:prstGeom>
          <a:noFill/>
          <a:ln w="12700" cap="flat" cmpd="sng" algn="ctr">
            <a:solidFill>
              <a:schemeClr val="bg1">
                <a:lumMod val="75000"/>
              </a:schemeClr>
            </a:solidFill>
            <a:prstDash val="lgDash"/>
            <a:round/>
            <a:headEnd type="none" w="med" len="med"/>
            <a:tailEnd type="none" w="med" len="med"/>
          </a:ln>
          <a:effectLst/>
        </p:spPr>
      </p:cxnSp>
      <p:cxnSp>
        <p:nvCxnSpPr>
          <p:cNvPr id="177" name="Straight Connector 176"/>
          <p:cNvCxnSpPr>
            <a:endCxn id="17" idx="1"/>
          </p:cNvCxnSpPr>
          <p:nvPr/>
        </p:nvCxnSpPr>
        <p:spPr bwMode="auto">
          <a:xfrm flipV="1">
            <a:off x="3123497" y="2719675"/>
            <a:ext cx="2446789" cy="18172"/>
          </a:xfrm>
          <a:prstGeom prst="line">
            <a:avLst/>
          </a:prstGeom>
          <a:noFill/>
          <a:ln w="12700" cap="flat" cmpd="sng" algn="ctr">
            <a:solidFill>
              <a:schemeClr val="bg1">
                <a:lumMod val="75000"/>
              </a:schemeClr>
            </a:solidFill>
            <a:prstDash val="lgDash"/>
            <a:round/>
            <a:headEnd type="none" w="med" len="med"/>
            <a:tailEnd type="none" w="med" len="med"/>
          </a:ln>
          <a:effectLst/>
        </p:spPr>
      </p:cxnSp>
      <p:cxnSp>
        <p:nvCxnSpPr>
          <p:cNvPr id="179" name="Straight Connector 178"/>
          <p:cNvCxnSpPr>
            <a:stCxn id="42" idx="1"/>
          </p:cNvCxnSpPr>
          <p:nvPr/>
        </p:nvCxnSpPr>
        <p:spPr bwMode="auto">
          <a:xfrm>
            <a:off x="3096932" y="3545201"/>
            <a:ext cx="2466364" cy="14163"/>
          </a:xfrm>
          <a:prstGeom prst="line">
            <a:avLst/>
          </a:prstGeom>
          <a:noFill/>
          <a:ln w="12700" cap="flat" cmpd="sng" algn="ctr">
            <a:solidFill>
              <a:schemeClr val="bg1">
                <a:lumMod val="75000"/>
              </a:schemeClr>
            </a:solidFill>
            <a:prstDash val="lgDash"/>
            <a:round/>
            <a:headEnd type="none" w="med" len="med"/>
            <a:tailEnd type="none" w="med" len="med"/>
          </a:ln>
          <a:effectLst/>
        </p:spPr>
      </p:cxnSp>
      <p:sp>
        <p:nvSpPr>
          <p:cNvPr id="187" name="TextBox 186"/>
          <p:cNvSpPr txBox="1"/>
          <p:nvPr/>
        </p:nvSpPr>
        <p:spPr>
          <a:xfrm>
            <a:off x="3910667" y="1511417"/>
            <a:ext cx="868443" cy="338554"/>
          </a:xfrm>
          <a:prstGeom prst="rect">
            <a:avLst/>
          </a:prstGeom>
          <a:noFill/>
        </p:spPr>
        <p:txBody>
          <a:bodyPr wrap="none" rtlCol="0">
            <a:spAutoFit/>
          </a:bodyPr>
          <a:lstStyle/>
          <a:p>
            <a:r>
              <a:rPr lang="en-US" dirty="0" smtClean="0"/>
              <a:t>S-VLAN</a:t>
            </a:r>
            <a:endParaRPr lang="en-US" dirty="0"/>
          </a:p>
        </p:txBody>
      </p:sp>
      <p:sp>
        <p:nvSpPr>
          <p:cNvPr id="128" name="TextBox 127"/>
          <p:cNvSpPr txBox="1"/>
          <p:nvPr/>
        </p:nvSpPr>
        <p:spPr>
          <a:xfrm>
            <a:off x="840296" y="4170726"/>
            <a:ext cx="1376852" cy="338554"/>
          </a:xfrm>
          <a:prstGeom prst="rect">
            <a:avLst/>
          </a:prstGeom>
          <a:noFill/>
        </p:spPr>
        <p:txBody>
          <a:bodyPr wrap="none" rtlCol="0">
            <a:spAutoFit/>
          </a:bodyPr>
          <a:lstStyle/>
          <a:p>
            <a:r>
              <a:rPr lang="en-US" dirty="0" smtClean="0"/>
              <a:t>Internal LANs</a:t>
            </a:r>
            <a:endParaRPr lang="en-US" dirty="0"/>
          </a:p>
        </p:txBody>
      </p:sp>
      <p:sp>
        <p:nvSpPr>
          <p:cNvPr id="129" name="TextBox 128"/>
          <p:cNvSpPr txBox="1"/>
          <p:nvPr/>
        </p:nvSpPr>
        <p:spPr>
          <a:xfrm>
            <a:off x="6637089" y="4120393"/>
            <a:ext cx="1376852" cy="338554"/>
          </a:xfrm>
          <a:prstGeom prst="rect">
            <a:avLst/>
          </a:prstGeom>
          <a:noFill/>
        </p:spPr>
        <p:txBody>
          <a:bodyPr wrap="none" rtlCol="0">
            <a:spAutoFit/>
          </a:bodyPr>
          <a:lstStyle/>
          <a:p>
            <a:r>
              <a:rPr lang="en-US" dirty="0" smtClean="0"/>
              <a:t>Internal LANs</a:t>
            </a:r>
            <a:endParaRPr lang="en-US" dirty="0"/>
          </a:p>
        </p:txBody>
      </p:sp>
      <p:cxnSp>
        <p:nvCxnSpPr>
          <p:cNvPr id="132" name="Curved Connector 131"/>
          <p:cNvCxnSpPr/>
          <p:nvPr/>
        </p:nvCxnSpPr>
        <p:spPr bwMode="auto">
          <a:xfrm rot="5400000" flipH="1" flipV="1">
            <a:off x="1610687" y="3624044"/>
            <a:ext cx="503339" cy="486562"/>
          </a:xfrm>
          <a:prstGeom prst="curvedConnector3">
            <a:avLst>
              <a:gd name="adj1" fmla="val 50000"/>
            </a:avLst>
          </a:prstGeom>
          <a:noFill/>
          <a:ln w="12700" cap="flat" cmpd="sng" algn="ctr">
            <a:solidFill>
              <a:schemeClr val="tx1"/>
            </a:solidFill>
            <a:prstDash val="solid"/>
            <a:round/>
            <a:headEnd type="none" w="med" len="med"/>
            <a:tailEnd type="arrow"/>
          </a:ln>
          <a:effectLst/>
        </p:spPr>
      </p:cxnSp>
      <p:cxnSp>
        <p:nvCxnSpPr>
          <p:cNvPr id="135" name="Curved Connector 134"/>
          <p:cNvCxnSpPr>
            <a:stCxn id="129" idx="0"/>
          </p:cNvCxnSpPr>
          <p:nvPr/>
        </p:nvCxnSpPr>
        <p:spPr bwMode="auto">
          <a:xfrm rot="16200000" flipV="1">
            <a:off x="6635201" y="3430078"/>
            <a:ext cx="364724" cy="1015905"/>
          </a:xfrm>
          <a:prstGeom prst="curvedConnector3">
            <a:avLst>
              <a:gd name="adj1" fmla="val 50000"/>
            </a:avLst>
          </a:prstGeom>
          <a:noFill/>
          <a:ln w="12700" cap="flat" cmpd="sng" algn="ctr">
            <a:solidFill>
              <a:schemeClr val="tx1"/>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Light2009">
  <a:themeElements>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2000_light_52206">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1" compatLnSpc="1">
        <a:prstTxWarp prst="textNoShape">
          <a:avLst/>
        </a:prstTxWarp>
        <a:no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sz="1600" b="0" i="0" u="none" strike="noStrike" cap="none" normalizeH="0" baseline="0" smtClean="0">
            <a:ln>
              <a:no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Futura Bk" pitchFamily="34" charset="0"/>
          </a:defRPr>
        </a:defPPr>
      </a:lstStyle>
    </a:lnDef>
  </a:objectDefaults>
  <a:extraClrSchemeLst>
    <a:extraClrScheme>
      <a:clrScheme name="2000_light_52206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P_light_2008">
  <a:themeElements>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fontScheme name="HP_light_2008">
      <a:majorFont>
        <a:latin typeface="Futura Bk"/>
        <a:ea typeface=""/>
        <a:cs typeface=""/>
      </a:majorFont>
      <a:minorFont>
        <a:latin typeface="Futura B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no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800" b="1" i="0" u="none" strike="noStrike" cap="none" normalizeH="0" baseline="0" dirty="0" smtClean="0">
            <a:ln w="12700">
              <a:solidFill>
                <a:schemeClr val="tx1"/>
              </a:solidFill>
            </a:ln>
            <a:solidFill>
              <a:schemeClr val="tx1"/>
            </a:solidFill>
            <a:effectLst/>
            <a:latin typeface="Futura Bk" pitchFamily="34"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Futura Bk" pitchFamily="34" charset="0"/>
          </a:defRPr>
        </a:defPPr>
      </a:lstStyle>
    </a:lnDef>
  </a:objectDefaults>
  <a:extraClrSchemeLst>
    <a:extraClrScheme>
      <a:clrScheme name="HP_light_2008 1">
        <a:dk1>
          <a:srgbClr val="000000"/>
        </a:dk1>
        <a:lt1>
          <a:srgbClr val="FFFFFF"/>
        </a:lt1>
        <a:dk2>
          <a:srgbClr val="000000"/>
        </a:dk2>
        <a:lt2>
          <a:srgbClr val="CBC9BD"/>
        </a:lt2>
        <a:accent1>
          <a:srgbClr val="0071B4"/>
        </a:accent1>
        <a:accent2>
          <a:srgbClr val="64B900"/>
        </a:accent2>
        <a:accent3>
          <a:srgbClr val="FFFFFF"/>
        </a:accent3>
        <a:accent4>
          <a:srgbClr val="000000"/>
        </a:accent4>
        <a:accent5>
          <a:srgbClr val="AABBD6"/>
        </a:accent5>
        <a:accent6>
          <a:srgbClr val="5AA700"/>
        </a:accent6>
        <a:hlink>
          <a:srgbClr val="EB5F01"/>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Light2009</Template>
  <TotalTime>6553</TotalTime>
  <Words>1266</Words>
  <Application>Microsoft Office PowerPoint</Application>
  <PresentationFormat>On-screen Show (4:3)</PresentationFormat>
  <Paragraphs>395</Paragraphs>
  <Slides>13</Slides>
  <Notes>0</Notes>
  <HiddenSlides>0</HiddenSlides>
  <MMClips>0</MMClips>
  <ScaleCrop>false</ScaleCrop>
  <HeadingPairs>
    <vt:vector size="6" baseType="variant">
      <vt:variant>
        <vt:lpstr>Theme</vt:lpstr>
      </vt:variant>
      <vt:variant>
        <vt:i4>2</vt:i4>
      </vt:variant>
      <vt:variant>
        <vt:lpstr>Slide Titles</vt:lpstr>
      </vt:variant>
      <vt:variant>
        <vt:i4>13</vt:i4>
      </vt:variant>
      <vt:variant>
        <vt:lpstr>Custom Shows</vt:lpstr>
      </vt:variant>
      <vt:variant>
        <vt:i4>7</vt:i4>
      </vt:variant>
    </vt:vector>
  </HeadingPairs>
  <TitlesOfParts>
    <vt:vector size="22" baseType="lpstr">
      <vt:lpstr>Light2009</vt:lpstr>
      <vt:lpstr>HP_light_2008</vt:lpstr>
      <vt:lpstr>EVB Basic Architecture   </vt:lpstr>
      <vt:lpstr>Slide 2</vt:lpstr>
      <vt:lpstr>VSI Implementation</vt:lpstr>
      <vt:lpstr>EVB Stack Architecture</vt:lpstr>
      <vt:lpstr>Slide 5</vt:lpstr>
      <vt:lpstr>Bridge “Baggy Pants” Model</vt:lpstr>
      <vt:lpstr>Service interfaces for T3PSS</vt:lpstr>
      <vt:lpstr>Slide 8</vt:lpstr>
      <vt:lpstr>Multi-Channel Components</vt:lpstr>
      <vt:lpstr>Thoughts on Naming?</vt:lpstr>
      <vt:lpstr>Slide 11</vt:lpstr>
      <vt:lpstr>Summary</vt:lpstr>
      <vt:lpstr>Backup Slides</vt:lpstr>
      <vt:lpstr>What's new</vt:lpstr>
      <vt:lpstr>Setting up the template</vt:lpstr>
      <vt:lpstr>New Layouts</vt:lpstr>
      <vt:lpstr>Using the HP template</vt:lpstr>
      <vt:lpstr>Creating visuals</vt:lpstr>
      <vt:lpstr>File Formatting</vt:lpstr>
      <vt:lpstr>Additional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Common Template</dc:subject>
  <dc:creator>Chuck Hudson, Renato Recio</dc:creator>
  <cp:keywords>Template</cp:keywords>
  <dc:description>This template was designed for users of PowerPoint 2000</dc:description>
  <cp:lastModifiedBy>Paul Bottorff</cp:lastModifiedBy>
  <cp:revision>613</cp:revision>
  <dcterms:created xsi:type="dcterms:W3CDTF">2009-07-08T18:45:10Z</dcterms:created>
  <dcterms:modified xsi:type="dcterms:W3CDTF">2010-03-02T20:33:03Z</dcterms:modified>
</cp:coreProperties>
</file>