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5" r:id="rId1"/>
    <p:sldMasterId id="2147483698" r:id="rId2"/>
  </p:sldMasterIdLst>
  <p:notesMasterIdLst>
    <p:notesMasterId r:id="rId9"/>
  </p:notesMasterIdLst>
  <p:handoutMasterIdLst>
    <p:handoutMasterId r:id="rId10"/>
  </p:handoutMasterIdLst>
  <p:sldIdLst>
    <p:sldId id="845" r:id="rId3"/>
    <p:sldId id="883" r:id="rId4"/>
    <p:sldId id="870" r:id="rId5"/>
    <p:sldId id="874" r:id="rId6"/>
    <p:sldId id="882" r:id="rId7"/>
    <p:sldId id="847" r:id="rId8"/>
  </p:sldIdLst>
  <p:sldSz cx="9144000" cy="6858000" type="screen4x3"/>
  <p:notesSz cx="7010400" cy="9296400"/>
  <p:custShowLst>
    <p:custShow name="What's new" id="0">
      <p:sldLst/>
    </p:custShow>
    <p:custShow name="Setting up the template" id="1">
      <p:sldLst/>
    </p:custShow>
    <p:custShow name="New Layouts" id="2">
      <p:sldLst/>
    </p:custShow>
    <p:custShow name="Using the HP template" id="3">
      <p:sldLst/>
    </p:custShow>
    <p:custShow name="Creating visuals" id="4">
      <p:sldLst/>
    </p:custShow>
    <p:custShow name="File Formatting" id="5">
      <p:sldLst/>
    </p:custShow>
    <p:custShow name="Additional information" id="6">
      <p:sldLst/>
    </p:custShow>
  </p:custShow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Futura Bk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Futura Bk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Futura Bk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Futura Bk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Futura Bk" pitchFamily="34" charset="0"/>
        <a:ea typeface="+mn-ea"/>
        <a:cs typeface="Arial" charset="0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Futura Bk" pitchFamily="34" charset="0"/>
        <a:ea typeface="+mn-ea"/>
        <a:cs typeface="Arial" charset="0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Futura Bk" pitchFamily="34" charset="0"/>
        <a:ea typeface="+mn-ea"/>
        <a:cs typeface="Arial" charset="0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Futura Bk" pitchFamily="34" charset="0"/>
        <a:ea typeface="+mn-ea"/>
        <a:cs typeface="Arial" charset="0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Futura Bk" pitchFamily="34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 notebook" initials="" lastIdx="1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EA900"/>
    <a:srgbClr val="C00000"/>
    <a:srgbClr val="CC0066"/>
    <a:srgbClr val="DE2E43"/>
    <a:srgbClr val="64B900"/>
    <a:srgbClr val="194331"/>
    <a:srgbClr val="AC7B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916" autoAdjust="0"/>
    <p:restoredTop sz="94685" autoAdjust="0"/>
  </p:normalViewPr>
  <p:slideViewPr>
    <p:cSldViewPr snapToGrid="0" snapToObjects="1">
      <p:cViewPr varScale="1">
        <p:scale>
          <a:sx n="131" d="100"/>
          <a:sy n="131" d="100"/>
        </p:scale>
        <p:origin x="-34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commentAuthors" Target="commentAuthors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8" name="Rectangle 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88925" y="44450"/>
            <a:ext cx="46720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82" tIns="47291" rIns="94582" bIns="47291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100">
                <a:latin typeface="Futura Hv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pic>
        <p:nvPicPr>
          <p:cNvPr id="29699" name="Picture 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29338" y="8715375"/>
            <a:ext cx="568325" cy="438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79887" name="Rectangle 15"/>
          <p:cNvSpPr>
            <a:spLocks noChangeArrowheads="1"/>
          </p:cNvSpPr>
          <p:nvPr/>
        </p:nvSpPr>
        <p:spPr bwMode="auto">
          <a:xfrm>
            <a:off x="211138" y="9004300"/>
            <a:ext cx="395287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4582" tIns="47291" rIns="94582" bIns="47291" anchor="b"/>
          <a:lstStyle/>
          <a:p>
            <a:pPr eaLnBrk="0" hangingPunct="0">
              <a:defRPr/>
            </a:pPr>
            <a:fld id="{BC48AC51-7641-42E1-AB10-4F0676F1E8C9}" type="slidenum">
              <a:rPr lang="en-US" sz="1000">
                <a:solidFill>
                  <a:schemeClr val="bg2"/>
                </a:solidFill>
                <a:cs typeface="+mn-cs"/>
              </a:rPr>
              <a:pPr eaLnBrk="0" hangingPunct="0">
                <a:defRPr/>
              </a:pPr>
              <a:t>‹#›</a:t>
            </a:fld>
            <a:endParaRPr lang="en-US" sz="1000" dirty="0">
              <a:solidFill>
                <a:schemeClr val="bg2"/>
              </a:solidFill>
              <a:cs typeface="+mn-cs"/>
            </a:endParaRPr>
          </a:p>
        </p:txBody>
      </p:sp>
      <p:sp>
        <p:nvSpPr>
          <p:cNvPr id="79888" name="Rectangle 16"/>
          <p:cNvSpPr>
            <a:spLocks noChangeArrowheads="1"/>
          </p:cNvSpPr>
          <p:nvPr/>
        </p:nvSpPr>
        <p:spPr bwMode="auto">
          <a:xfrm>
            <a:off x="619125" y="9004300"/>
            <a:ext cx="1138238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4582" tIns="47291" rIns="94582" bIns="47291" anchor="b"/>
          <a:lstStyle/>
          <a:p>
            <a:pPr eaLnBrk="0" hangingPunct="0">
              <a:defRPr/>
            </a:pPr>
            <a:r>
              <a:rPr lang="en-US" sz="1000" dirty="0">
                <a:solidFill>
                  <a:schemeClr val="bg2"/>
                </a:solidFill>
                <a:cs typeface="+mn-cs"/>
              </a:rPr>
              <a:t>October 2003</a:t>
            </a:r>
          </a:p>
        </p:txBody>
      </p:sp>
      <p:sp>
        <p:nvSpPr>
          <p:cNvPr id="79889" name="Rectangle 17"/>
          <p:cNvSpPr>
            <a:spLocks noChangeArrowheads="1"/>
          </p:cNvSpPr>
          <p:nvPr/>
        </p:nvSpPr>
        <p:spPr bwMode="auto">
          <a:xfrm>
            <a:off x="1804988" y="8931275"/>
            <a:ext cx="3921125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4582" tIns="47291" rIns="94582" bIns="47291" anchor="b"/>
          <a:lstStyle/>
          <a:p>
            <a:pPr eaLnBrk="0" hangingPunct="0">
              <a:defRPr/>
            </a:pPr>
            <a:r>
              <a:rPr lang="en-US" sz="1000" dirty="0">
                <a:solidFill>
                  <a:schemeClr val="bg2"/>
                </a:solidFill>
                <a:cs typeface="+mn-cs"/>
              </a:rPr>
              <a:t>Copyright © 2006 HP corporate presentation. All rights reserved.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82913" y="228600"/>
            <a:ext cx="3705225" cy="2779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72" name="Rectangle 8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90513" y="230188"/>
            <a:ext cx="2590800" cy="31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82" tIns="47291" rIns="94582" bIns="47291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100">
                <a:latin typeface="Futura Hv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3" name="Rectangle 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257175" y="3254375"/>
            <a:ext cx="6432550" cy="541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82" tIns="47291" rIns="94582" bIns="472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pic>
        <p:nvPicPr>
          <p:cNvPr id="28677" name="Picture 1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29338" y="8715375"/>
            <a:ext cx="568325" cy="438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11277" name="Rectangle 13"/>
          <p:cNvSpPr>
            <a:spLocks noChangeArrowheads="1"/>
          </p:cNvSpPr>
          <p:nvPr/>
        </p:nvSpPr>
        <p:spPr bwMode="auto">
          <a:xfrm>
            <a:off x="211138" y="9004300"/>
            <a:ext cx="395287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4582" tIns="47291" rIns="94582" bIns="47291" anchor="b"/>
          <a:lstStyle/>
          <a:p>
            <a:pPr eaLnBrk="0" hangingPunct="0">
              <a:defRPr/>
            </a:pPr>
            <a:fld id="{6CD9E161-C2B4-442F-84F1-55200CFE3AD9}" type="slidenum">
              <a:rPr lang="en-US" sz="1000">
                <a:solidFill>
                  <a:schemeClr val="bg2"/>
                </a:solidFill>
                <a:cs typeface="+mn-cs"/>
              </a:rPr>
              <a:pPr eaLnBrk="0" hangingPunct="0">
                <a:defRPr/>
              </a:pPr>
              <a:t>‹#›</a:t>
            </a:fld>
            <a:endParaRPr lang="en-US" sz="1000" dirty="0">
              <a:solidFill>
                <a:schemeClr val="bg2"/>
              </a:solidFill>
              <a:cs typeface="+mn-cs"/>
            </a:endParaRPr>
          </a:p>
        </p:txBody>
      </p:sp>
      <p:sp>
        <p:nvSpPr>
          <p:cNvPr id="11278" name="Rectangle 14"/>
          <p:cNvSpPr>
            <a:spLocks noChangeArrowheads="1"/>
          </p:cNvSpPr>
          <p:nvPr/>
        </p:nvSpPr>
        <p:spPr bwMode="auto">
          <a:xfrm>
            <a:off x="619125" y="9004300"/>
            <a:ext cx="1138238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4582" tIns="47291" rIns="94582" bIns="47291" anchor="b"/>
          <a:lstStyle/>
          <a:p>
            <a:pPr eaLnBrk="0" hangingPunct="0">
              <a:defRPr/>
            </a:pPr>
            <a:r>
              <a:rPr lang="en-US" sz="1000" dirty="0">
                <a:solidFill>
                  <a:schemeClr val="bg2"/>
                </a:solidFill>
                <a:cs typeface="+mn-cs"/>
              </a:rPr>
              <a:t>October 2003</a:t>
            </a:r>
          </a:p>
        </p:txBody>
      </p:sp>
      <p:sp>
        <p:nvSpPr>
          <p:cNvPr id="11279" name="Rectangle 15"/>
          <p:cNvSpPr>
            <a:spLocks noChangeArrowheads="1"/>
          </p:cNvSpPr>
          <p:nvPr/>
        </p:nvSpPr>
        <p:spPr bwMode="auto">
          <a:xfrm>
            <a:off x="1804988" y="8931275"/>
            <a:ext cx="3921125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4582" tIns="47291" rIns="94582" bIns="47291" anchor="b"/>
          <a:lstStyle/>
          <a:p>
            <a:pPr eaLnBrk="0" hangingPunct="0">
              <a:defRPr/>
            </a:pPr>
            <a:r>
              <a:rPr lang="en-US" sz="1000" dirty="0">
                <a:solidFill>
                  <a:schemeClr val="bg2"/>
                </a:solidFill>
                <a:cs typeface="+mn-cs"/>
              </a:rPr>
              <a:t>Copyright © 2006 HP corporate presentation. All rights reserved.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119063" indent="-119063" algn="l" rtl="0" eaLnBrk="0" fontAlgn="base" hangingPunct="0">
      <a:lnSpc>
        <a:spcPct val="90000"/>
      </a:lnSpc>
      <a:spcBef>
        <a:spcPct val="25000"/>
      </a:spcBef>
      <a:spcAft>
        <a:spcPct val="10000"/>
      </a:spcAft>
      <a:buClr>
        <a:schemeClr val="bg2"/>
      </a:buClr>
      <a:buChar char="•"/>
      <a:defRPr sz="1200" kern="1200">
        <a:solidFill>
          <a:schemeClr val="tx1"/>
        </a:solidFill>
        <a:latin typeface="Futura Bk" pitchFamily="34" charset="0"/>
        <a:ea typeface="+mn-ea"/>
        <a:cs typeface="+mn-cs"/>
      </a:defRPr>
    </a:lvl1pPr>
    <a:lvl2pPr marL="344488" indent="-111125" algn="l" rtl="0" eaLnBrk="0" fontAlgn="base" hangingPunct="0">
      <a:lnSpc>
        <a:spcPct val="90000"/>
      </a:lnSpc>
      <a:spcBef>
        <a:spcPct val="25000"/>
      </a:spcBef>
      <a:spcAft>
        <a:spcPct val="10000"/>
      </a:spcAft>
      <a:buClr>
        <a:schemeClr val="bg2"/>
      </a:buClr>
      <a:buFont typeface="Futura Bk" pitchFamily="34" charset="0"/>
      <a:buChar char="–"/>
      <a:defRPr sz="1000" kern="1200">
        <a:solidFill>
          <a:schemeClr val="tx1"/>
        </a:solidFill>
        <a:latin typeface="Futura Bk" pitchFamily="34" charset="0"/>
        <a:ea typeface="+mn-ea"/>
        <a:cs typeface="+mn-cs"/>
      </a:defRPr>
    </a:lvl2pPr>
    <a:lvl3pPr marL="569913" indent="-106363" algn="l" rtl="0" eaLnBrk="0" fontAlgn="base" hangingPunct="0">
      <a:lnSpc>
        <a:spcPct val="90000"/>
      </a:lnSpc>
      <a:spcBef>
        <a:spcPct val="25000"/>
      </a:spcBef>
      <a:spcAft>
        <a:spcPct val="10000"/>
      </a:spcAft>
      <a:buClr>
        <a:schemeClr val="bg2"/>
      </a:buClr>
      <a:buChar char="•"/>
      <a:defRPr sz="900" kern="1200">
        <a:solidFill>
          <a:schemeClr val="tx1"/>
        </a:solidFill>
        <a:latin typeface="Futura Bk" pitchFamily="34" charset="0"/>
        <a:ea typeface="+mn-ea"/>
        <a:cs typeface="+mn-cs"/>
      </a:defRPr>
    </a:lvl3pPr>
    <a:lvl4pPr marL="795338" indent="-106363" algn="l" rtl="0" eaLnBrk="0" fontAlgn="base" hangingPunct="0">
      <a:lnSpc>
        <a:spcPct val="90000"/>
      </a:lnSpc>
      <a:spcBef>
        <a:spcPct val="25000"/>
      </a:spcBef>
      <a:spcAft>
        <a:spcPct val="10000"/>
      </a:spcAft>
      <a:buClr>
        <a:schemeClr val="bg2"/>
      </a:buClr>
      <a:buFont typeface="Futura Bk" pitchFamily="34" charset="0"/>
      <a:buChar char="–"/>
      <a:defRPr sz="900" kern="1200">
        <a:solidFill>
          <a:schemeClr val="tx1"/>
        </a:solidFill>
        <a:latin typeface="Futura Bk" pitchFamily="34" charset="0"/>
        <a:ea typeface="+mn-ea"/>
        <a:cs typeface="+mn-cs"/>
      </a:defRPr>
    </a:lvl4pPr>
    <a:lvl5pPr marL="1033463" indent="-119063" algn="l" rtl="0" eaLnBrk="0" fontAlgn="base" hangingPunct="0">
      <a:lnSpc>
        <a:spcPct val="90000"/>
      </a:lnSpc>
      <a:spcBef>
        <a:spcPct val="25000"/>
      </a:spcBef>
      <a:spcAft>
        <a:spcPct val="10000"/>
      </a:spcAft>
      <a:buClr>
        <a:schemeClr val="bg2"/>
      </a:buClr>
      <a:buChar char="•"/>
      <a:defRPr sz="900" kern="1200">
        <a:solidFill>
          <a:schemeClr val="tx1"/>
        </a:solidFill>
        <a:latin typeface="Futura Bk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2914" name="Rectangle 18"/>
          <p:cNvSpPr>
            <a:spLocks noGrp="1" noChangeArrowheads="1"/>
          </p:cNvSpPr>
          <p:nvPr>
            <p:ph type="subTitle" idx="1"/>
          </p:nvPr>
        </p:nvSpPr>
        <p:spPr bwMode="invGray">
          <a:xfrm>
            <a:off x="433388" y="3741738"/>
            <a:ext cx="4570412" cy="914400"/>
          </a:xfrm>
        </p:spPr>
        <p:txBody>
          <a:bodyPr/>
          <a:lstStyle>
            <a:lvl1pPr marL="0" indent="0">
              <a:buFontTx/>
              <a:buNone/>
              <a:defRPr sz="2000">
                <a:solidFill>
                  <a:schemeClr val="tx1"/>
                </a:solidFill>
                <a:latin typeface="Futura Hv" pitchFamily="34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232915" name="Rectangle 19"/>
          <p:cNvSpPr>
            <a:spLocks noGrp="1" noChangeArrowheads="1"/>
          </p:cNvSpPr>
          <p:nvPr>
            <p:ph type="ctrTitle"/>
          </p:nvPr>
        </p:nvSpPr>
        <p:spPr bwMode="invGray">
          <a:xfrm>
            <a:off x="441325" y="274638"/>
            <a:ext cx="4551363" cy="3059112"/>
          </a:xfrm>
        </p:spPr>
        <p:txBody>
          <a:bodyPr/>
          <a:lstStyle>
            <a:lvl1pPr>
              <a:defRPr sz="4400">
                <a:solidFill>
                  <a:schemeClr val="tx1"/>
                </a:solidFill>
                <a:latin typeface="Futura Lt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5270A8-27D2-4D7F-A45A-D7F8B01B15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346F01-7B44-4375-9959-302319491651}" type="datetime1">
              <a:rPr lang="en-US"/>
              <a:pPr>
                <a:defRPr/>
              </a:pPr>
              <a:t>3/16/2010</a:t>
            </a:fld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EVB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05588" y="114300"/>
            <a:ext cx="2068512" cy="59658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0050" y="114300"/>
            <a:ext cx="6053138" cy="59658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4559E8-706A-4A1C-92A2-E03669119A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1BA5EB-8476-47DE-9C13-B0898BB2978A}" type="datetime1">
              <a:rPr lang="en-US"/>
              <a:pPr>
                <a:defRPr/>
              </a:pPr>
              <a:t>3/16/2010</a:t>
            </a:fld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EVB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625" y="114300"/>
            <a:ext cx="8245475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0050" y="1447800"/>
            <a:ext cx="4059238" cy="46323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11688" y="1447800"/>
            <a:ext cx="4060825" cy="2239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11688" y="3840163"/>
            <a:ext cx="4060825" cy="2239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B70435-EDFF-4FCF-8543-77C026B99D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488A2E-6ECC-4282-ADDE-DF25670BB0AC}" type="datetime1">
              <a:rPr lang="en-US"/>
              <a:pPr>
                <a:defRPr/>
              </a:pPr>
              <a:t>3/16/2010</a:t>
            </a:fld>
            <a:endParaRPr lang="en-US"/>
          </a:p>
        </p:txBody>
      </p:sp>
      <p:sp>
        <p:nvSpPr>
          <p:cNvPr id="8" name="Rectangle 1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EVB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3574AD-ED52-49C7-B6EC-03120C70BD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D7C553-9BB5-4BCF-82CC-532C37AE0912}" type="datetime1">
              <a:rPr lang="en-US"/>
              <a:pPr>
                <a:defRPr/>
              </a:pPr>
              <a:t>3/16/2010</a:t>
            </a:fld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EVB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2914" name="Rectangle 18"/>
          <p:cNvSpPr>
            <a:spLocks noGrp="1" noChangeArrowheads="1"/>
          </p:cNvSpPr>
          <p:nvPr>
            <p:ph type="subTitle" idx="1"/>
          </p:nvPr>
        </p:nvSpPr>
        <p:spPr bwMode="invGray">
          <a:xfrm>
            <a:off x="433388" y="3741738"/>
            <a:ext cx="4570412" cy="914400"/>
          </a:xfrm>
        </p:spPr>
        <p:txBody>
          <a:bodyPr/>
          <a:lstStyle>
            <a:lvl1pPr marL="0" indent="0">
              <a:buFontTx/>
              <a:buNone/>
              <a:defRPr sz="2000">
                <a:solidFill>
                  <a:schemeClr val="tx1"/>
                </a:solidFill>
                <a:latin typeface="Futura Hv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32915" name="Rectangle 19"/>
          <p:cNvSpPr>
            <a:spLocks noGrp="1" noChangeArrowheads="1"/>
          </p:cNvSpPr>
          <p:nvPr>
            <p:ph type="ctrTitle"/>
          </p:nvPr>
        </p:nvSpPr>
        <p:spPr bwMode="invGray">
          <a:xfrm>
            <a:off x="441325" y="274638"/>
            <a:ext cx="4551363" cy="3059112"/>
          </a:xfrm>
        </p:spPr>
        <p:txBody>
          <a:bodyPr/>
          <a:lstStyle>
            <a:lvl1pPr>
              <a:defRPr sz="4400">
                <a:solidFill>
                  <a:schemeClr val="tx1"/>
                </a:solidFill>
                <a:latin typeface="Futura Lt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68A1B3-2611-4FF3-833E-520107A6DC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C2B34A-8197-449D-8A9C-3C7753B32772}" type="datetime1">
              <a:rPr lang="en-US"/>
              <a:pPr>
                <a:defRPr/>
              </a:pPr>
              <a:t>3/16/2010</a:t>
            </a:fld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EVB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E0C0C7-976B-4483-83D5-1CD70F3AE5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903688-8E43-4FF9-A0FB-78B64FD1FFE4}" type="datetime1">
              <a:rPr lang="en-US"/>
              <a:pPr>
                <a:defRPr/>
              </a:pPr>
              <a:t>3/16/2010</a:t>
            </a:fld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EVB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0050" y="1447800"/>
            <a:ext cx="4059238" cy="4632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1688" y="1447800"/>
            <a:ext cx="4060825" cy="4632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ECCE29-8B65-4C36-9585-F363EEBEDE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C0C91D-324D-4DD0-92A4-BB14039478A9}" type="datetime1">
              <a:rPr lang="en-US"/>
              <a:pPr>
                <a:defRPr/>
              </a:pPr>
              <a:t>3/16/2010</a:t>
            </a:fld>
            <a:endParaRPr lang="en-US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EVB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734950-01B2-48A5-8F53-1E78D6C9A6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1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CE5D6B-15AB-4AAE-99A3-A9982E93FE6C}" type="datetime1">
              <a:rPr lang="en-US"/>
              <a:pPr>
                <a:defRPr/>
              </a:pPr>
              <a:t>3/16/2010</a:t>
            </a:fld>
            <a:endParaRPr lang="en-US"/>
          </a:p>
        </p:txBody>
      </p:sp>
      <p:sp>
        <p:nvSpPr>
          <p:cNvPr id="9" name="Rectangle 1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EVB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9DCDBB-16C8-4889-8A3F-F82D00325A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957453-EE82-4EC2-AE5C-08C8271484B2}" type="datetime1">
              <a:rPr lang="en-US"/>
              <a:pPr>
                <a:defRPr/>
              </a:pPr>
              <a:t>3/16/2010</a:t>
            </a:fld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EVB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F42259-F49B-415F-96C3-8321586EB2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666F7E-CD78-4F2F-BD84-7E3F70F26199}" type="datetime1">
              <a:rPr lang="en-US"/>
              <a:pPr>
                <a:defRPr/>
              </a:pPr>
              <a:t>3/16/2010</a:t>
            </a:fld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EVB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7A9429-5916-46B7-8B2F-BF0243E081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2B0335-5B8D-4286-AC1F-4C7817E6828A}" type="datetime1">
              <a:rPr lang="en-US"/>
              <a:pPr>
                <a:defRPr/>
              </a:pPr>
              <a:t>3/16/2010</a:t>
            </a:fld>
            <a:endParaRPr lang="en-US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EVB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8C490F-3119-4167-B49E-0DFC0A9154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7EFE15-59D1-47FC-ADEF-04B65A95B353}" type="datetime1">
              <a:rPr lang="en-US"/>
              <a:pPr>
                <a:defRPr/>
              </a:pPr>
              <a:t>3/16/2010</a:t>
            </a:fld>
            <a:endParaRPr lang="en-US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EVB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F33EB5-6FF3-4C8D-891D-4B71C35049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5189D4-0E0E-4F21-98B1-10BE970AE8E4}" type="datetime1">
              <a:rPr lang="en-US"/>
              <a:pPr>
                <a:defRPr/>
              </a:pPr>
              <a:t>3/16/2010</a:t>
            </a:fld>
            <a:endParaRPr lang="en-US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EVB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D8639D-BA72-4CFB-B374-47203D441F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AF84DC-2720-4AD3-BB17-662DC27870A3}" type="datetime1">
              <a:rPr lang="en-US"/>
              <a:pPr>
                <a:defRPr/>
              </a:pPr>
              <a:t>3/16/2010</a:t>
            </a:fld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EVB</a:t>
            </a: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05588" y="114300"/>
            <a:ext cx="2068512" cy="59658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0050" y="114300"/>
            <a:ext cx="6053138" cy="59658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734571-320D-42CC-8767-B32CDEF7C8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CC9AF2-CBD5-4770-9B22-931CB253FBE0}" type="datetime1">
              <a:rPr lang="en-US"/>
              <a:pPr>
                <a:defRPr/>
              </a:pPr>
              <a:t>3/16/2010</a:t>
            </a:fld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EVB</a:t>
            </a: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625" y="114300"/>
            <a:ext cx="8245475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00050" y="1447800"/>
            <a:ext cx="4059238" cy="46323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1688" y="1447800"/>
            <a:ext cx="4060825" cy="46323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C49733-05E0-4727-9F4F-F7FB1C83B6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0D94E0-7E06-47AF-BD6F-AC9B03978E6F}" type="datetime1">
              <a:rPr lang="en-US"/>
              <a:pPr>
                <a:defRPr/>
              </a:pPr>
              <a:t>3/16/2010</a:t>
            </a:fld>
            <a:endParaRPr lang="en-US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EVB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9ADEBE-20AB-47D8-91F7-25FC1630D9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34938C-04E1-4AD1-A0C9-3FA8938D63B2}" type="datetime1">
              <a:rPr lang="en-US"/>
              <a:pPr>
                <a:defRPr/>
              </a:pPr>
              <a:t>3/16/2010</a:t>
            </a:fld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EVB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0050" y="1447800"/>
            <a:ext cx="4059238" cy="4632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1688" y="1447800"/>
            <a:ext cx="4060825" cy="4632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D0E0FC-EF9F-4C83-81D5-11100B2A93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CDE1B7-CD9C-4388-AF14-3F1BD852E21B}" type="datetime1">
              <a:rPr lang="en-US"/>
              <a:pPr>
                <a:defRPr/>
              </a:pPr>
              <a:t>3/16/2010</a:t>
            </a:fld>
            <a:endParaRPr lang="en-US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EVB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FEA0B9-93F2-4FD2-AA15-BA29C6106E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1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286665-BB89-4F84-A96F-01ED14C9BC50}" type="datetime1">
              <a:rPr lang="en-US"/>
              <a:pPr>
                <a:defRPr/>
              </a:pPr>
              <a:t>3/16/2010</a:t>
            </a:fld>
            <a:endParaRPr lang="en-US"/>
          </a:p>
        </p:txBody>
      </p:sp>
      <p:sp>
        <p:nvSpPr>
          <p:cNvPr id="9" name="Rectangle 1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EVB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41A62F-C22B-425B-A996-ED631A856E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70274A-371F-435F-A6C5-53449C28529C}" type="datetime1">
              <a:rPr lang="en-US"/>
              <a:pPr>
                <a:defRPr/>
              </a:pPr>
              <a:t>3/16/2010</a:t>
            </a:fld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EVB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BC9BE8-F95A-4D73-854B-2DA098546F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4DE7CE-71F2-4574-B2D2-B6B256CADA65}" type="datetime1">
              <a:rPr lang="en-US"/>
              <a:pPr>
                <a:defRPr/>
              </a:pPr>
              <a:t>3/16/2010</a:t>
            </a:fld>
            <a:endParaRPr lang="en-US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EVB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FB8A69-37AD-482F-B57E-65CD3CA668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EEFC18-E78E-4282-9932-C86CD3541BE0}" type="datetime1">
              <a:rPr lang="en-US"/>
              <a:pPr>
                <a:defRPr/>
              </a:pPr>
              <a:t>3/16/2010</a:t>
            </a:fld>
            <a:endParaRPr lang="en-US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EVB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305246-E754-458F-B378-9CF435CA46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F7ED3E-4736-49C7-9A2F-C91FE8D2A005}" type="datetime1">
              <a:rPr lang="en-US"/>
              <a:pPr>
                <a:defRPr/>
              </a:pPr>
              <a:t>3/16/2010</a:t>
            </a:fld>
            <a:endParaRPr lang="en-US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EVB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28625" y="114300"/>
            <a:ext cx="82454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00050" y="1447800"/>
            <a:ext cx="8272463" cy="463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3188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8150" y="6550025"/>
            <a:ext cx="387350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defRPr sz="900">
                <a:solidFill>
                  <a:srgbClr val="848589"/>
                </a:solidFill>
                <a:latin typeface="Futura Bk" pitchFamily="34" charset="0"/>
                <a:cs typeface="+mn-cs"/>
              </a:defRPr>
            </a:lvl1pPr>
          </a:lstStyle>
          <a:p>
            <a:pPr>
              <a:defRPr/>
            </a:pPr>
            <a:fld id="{29AFBF44-7491-4B90-9C9F-500A1BD787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31886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6613" y="6550025"/>
            <a:ext cx="1114425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defRPr sz="900">
                <a:solidFill>
                  <a:srgbClr val="848589"/>
                </a:solidFill>
                <a:latin typeface="Futura Bk" pitchFamily="34" charset="0"/>
                <a:cs typeface="+mn-cs"/>
              </a:defRPr>
            </a:lvl1pPr>
          </a:lstStyle>
          <a:p>
            <a:pPr>
              <a:defRPr/>
            </a:pPr>
            <a:fld id="{96B21C1A-F324-41AF-84D5-F77620FD2FC5}" type="datetime1">
              <a:rPr lang="en-US"/>
              <a:pPr>
                <a:defRPr/>
              </a:pPr>
              <a:t>3/16/2010</a:t>
            </a:fld>
            <a:endParaRPr lang="en-US"/>
          </a:p>
        </p:txBody>
      </p:sp>
      <p:sp>
        <p:nvSpPr>
          <p:cNvPr id="1231887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997075" y="6550025"/>
            <a:ext cx="5359400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defRPr sz="900">
                <a:solidFill>
                  <a:srgbClr val="848589"/>
                </a:solidFill>
                <a:latin typeface="Futura Bk" pitchFamily="34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EVB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12" r:id="rId2"/>
    <p:sldLayoutId id="2147483711" r:id="rId3"/>
    <p:sldLayoutId id="2147483710" r:id="rId4"/>
    <p:sldLayoutId id="2147483709" r:id="rId5"/>
    <p:sldLayoutId id="2147483708" r:id="rId6"/>
    <p:sldLayoutId id="2147483707" r:id="rId7"/>
    <p:sldLayoutId id="2147483706" r:id="rId8"/>
    <p:sldLayoutId id="2147483705" r:id="rId9"/>
    <p:sldLayoutId id="2147483704" r:id="rId10"/>
    <p:sldLayoutId id="2147483703" r:id="rId11"/>
    <p:sldLayoutId id="2147483702" r:id="rId12"/>
    <p:sldLayoutId id="2147483701" r:id="rId13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defRPr sz="3600">
          <a:solidFill>
            <a:schemeClr val="tx2"/>
          </a:solidFill>
          <a:latin typeface="Futura Bk" pitchFamily="34" charset="0"/>
        </a:defRPr>
      </a:lvl2pPr>
      <a:lvl3pPr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defRPr sz="3600">
          <a:solidFill>
            <a:schemeClr val="tx2"/>
          </a:solidFill>
          <a:latin typeface="Futura Bk" pitchFamily="34" charset="0"/>
        </a:defRPr>
      </a:lvl3pPr>
      <a:lvl4pPr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defRPr sz="3600">
          <a:solidFill>
            <a:schemeClr val="tx2"/>
          </a:solidFill>
          <a:latin typeface="Futura Bk" pitchFamily="34" charset="0"/>
        </a:defRPr>
      </a:lvl4pPr>
      <a:lvl5pPr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defRPr sz="3600">
          <a:solidFill>
            <a:schemeClr val="tx2"/>
          </a:solidFill>
          <a:latin typeface="Futura Bk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25000"/>
        </a:spcBef>
        <a:spcAft>
          <a:spcPct val="0"/>
        </a:spcAft>
        <a:defRPr sz="3600">
          <a:solidFill>
            <a:schemeClr val="tx2"/>
          </a:solidFill>
          <a:latin typeface="Futura Bk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25000"/>
        </a:spcBef>
        <a:spcAft>
          <a:spcPct val="0"/>
        </a:spcAft>
        <a:defRPr sz="3600">
          <a:solidFill>
            <a:schemeClr val="tx2"/>
          </a:solidFill>
          <a:latin typeface="Futura Bk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25000"/>
        </a:spcBef>
        <a:spcAft>
          <a:spcPct val="0"/>
        </a:spcAft>
        <a:defRPr sz="3600">
          <a:solidFill>
            <a:schemeClr val="tx2"/>
          </a:solidFill>
          <a:latin typeface="Futura Bk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25000"/>
        </a:spcBef>
        <a:spcAft>
          <a:spcPct val="0"/>
        </a:spcAft>
        <a:defRPr sz="3600">
          <a:solidFill>
            <a:schemeClr val="tx2"/>
          </a:solidFill>
          <a:latin typeface="Futura Bk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ct val="25000"/>
        </a:spcBef>
        <a:spcAft>
          <a:spcPct val="10000"/>
        </a:spcAft>
        <a:buClr>
          <a:srgbClr val="ABA69F"/>
        </a:buClr>
        <a:buSzPct val="80000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71500" indent="-228600" algn="l" rtl="0" eaLnBrk="0" fontAlgn="base" hangingPunct="0">
        <a:lnSpc>
          <a:spcPct val="90000"/>
        </a:lnSpc>
        <a:spcBef>
          <a:spcPct val="25000"/>
        </a:spcBef>
        <a:spcAft>
          <a:spcPct val="10000"/>
        </a:spcAft>
        <a:buClr>
          <a:srgbClr val="ABA69F"/>
        </a:buClr>
        <a:buFont typeface="Futura Bk" pitchFamily="34" charset="0"/>
        <a:buChar char="−"/>
        <a:defRPr sz="2400">
          <a:solidFill>
            <a:schemeClr val="tx1"/>
          </a:solidFill>
          <a:latin typeface="+mn-lt"/>
        </a:defRPr>
      </a:lvl2pPr>
      <a:lvl3pPr marL="914400" indent="-228600" algn="l" rtl="0" eaLnBrk="0" fontAlgn="base" hangingPunct="0">
        <a:lnSpc>
          <a:spcPct val="90000"/>
        </a:lnSpc>
        <a:spcBef>
          <a:spcPct val="25000"/>
        </a:spcBef>
        <a:spcAft>
          <a:spcPct val="10000"/>
        </a:spcAft>
        <a:buClr>
          <a:srgbClr val="ABA69F"/>
        </a:buClr>
        <a:buChar char="•"/>
        <a:defRPr sz="2000">
          <a:solidFill>
            <a:schemeClr val="tx1"/>
          </a:solidFill>
          <a:latin typeface="+mn-lt"/>
        </a:defRPr>
      </a:lvl3pPr>
      <a:lvl4pPr marL="1257300" indent="-228600" algn="l" rtl="0" eaLnBrk="0" fontAlgn="base" hangingPunct="0">
        <a:lnSpc>
          <a:spcPct val="90000"/>
        </a:lnSpc>
        <a:spcBef>
          <a:spcPct val="25000"/>
        </a:spcBef>
        <a:spcAft>
          <a:spcPct val="10000"/>
        </a:spcAft>
        <a:buClr>
          <a:srgbClr val="ABA69F"/>
        </a:buClr>
        <a:buFont typeface="Futura Bk" pitchFamily="34" charset="0"/>
        <a:buChar char="−"/>
        <a:defRPr sz="2000">
          <a:solidFill>
            <a:schemeClr val="tx1"/>
          </a:solidFill>
          <a:latin typeface="+mn-lt"/>
        </a:defRPr>
      </a:lvl4pPr>
      <a:lvl5pPr marL="1600200" indent="-228600" algn="l" rtl="0" eaLnBrk="0" fontAlgn="base" hangingPunct="0">
        <a:lnSpc>
          <a:spcPct val="90000"/>
        </a:lnSpc>
        <a:spcBef>
          <a:spcPct val="25000"/>
        </a:spcBef>
        <a:spcAft>
          <a:spcPct val="10000"/>
        </a:spcAft>
        <a:buClr>
          <a:srgbClr val="ABA69F"/>
        </a:buClr>
        <a:buChar char="•"/>
        <a:defRPr sz="2000">
          <a:solidFill>
            <a:schemeClr val="tx1"/>
          </a:solidFill>
          <a:latin typeface="+mn-lt"/>
        </a:defRPr>
      </a:lvl5pPr>
      <a:lvl6pPr marL="2057400" indent="-228600" algn="l" rtl="0" eaLnBrk="1" fontAlgn="base" hangingPunct="1">
        <a:lnSpc>
          <a:spcPct val="90000"/>
        </a:lnSpc>
        <a:spcBef>
          <a:spcPct val="25000"/>
        </a:spcBef>
        <a:spcAft>
          <a:spcPct val="10000"/>
        </a:spcAft>
        <a:buClr>
          <a:srgbClr val="ABA69F"/>
        </a:buClr>
        <a:buChar char="•"/>
        <a:defRPr sz="2000">
          <a:solidFill>
            <a:schemeClr val="tx1"/>
          </a:solidFill>
          <a:latin typeface="+mn-lt"/>
        </a:defRPr>
      </a:lvl6pPr>
      <a:lvl7pPr marL="2514600" indent="-228600" algn="l" rtl="0" eaLnBrk="1" fontAlgn="base" hangingPunct="1">
        <a:lnSpc>
          <a:spcPct val="90000"/>
        </a:lnSpc>
        <a:spcBef>
          <a:spcPct val="25000"/>
        </a:spcBef>
        <a:spcAft>
          <a:spcPct val="10000"/>
        </a:spcAft>
        <a:buClr>
          <a:srgbClr val="ABA69F"/>
        </a:buClr>
        <a:buChar char="•"/>
        <a:defRPr sz="2000">
          <a:solidFill>
            <a:schemeClr val="tx1"/>
          </a:solidFill>
          <a:latin typeface="+mn-lt"/>
        </a:defRPr>
      </a:lvl7pPr>
      <a:lvl8pPr marL="2971800" indent="-228600" algn="l" rtl="0" eaLnBrk="1" fontAlgn="base" hangingPunct="1">
        <a:lnSpc>
          <a:spcPct val="90000"/>
        </a:lnSpc>
        <a:spcBef>
          <a:spcPct val="25000"/>
        </a:spcBef>
        <a:spcAft>
          <a:spcPct val="10000"/>
        </a:spcAft>
        <a:buClr>
          <a:srgbClr val="ABA69F"/>
        </a:buClr>
        <a:buChar char="•"/>
        <a:defRPr sz="2000">
          <a:solidFill>
            <a:schemeClr val="tx1"/>
          </a:solidFill>
          <a:latin typeface="+mn-lt"/>
        </a:defRPr>
      </a:lvl8pPr>
      <a:lvl9pPr marL="3429000" indent="-228600" algn="l" rtl="0" eaLnBrk="1" fontAlgn="base" hangingPunct="1">
        <a:lnSpc>
          <a:spcPct val="90000"/>
        </a:lnSpc>
        <a:spcBef>
          <a:spcPct val="25000"/>
        </a:spcBef>
        <a:spcAft>
          <a:spcPct val="10000"/>
        </a:spcAft>
        <a:buClr>
          <a:srgbClr val="ABA69F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28625" y="114300"/>
            <a:ext cx="82454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00050" y="1447800"/>
            <a:ext cx="8272463" cy="463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3188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8150" y="6550025"/>
            <a:ext cx="387350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defRPr sz="900" b="0">
                <a:solidFill>
                  <a:srgbClr val="848589"/>
                </a:solidFill>
                <a:latin typeface="Futura Bk" pitchFamily="34" charset="0"/>
                <a:cs typeface="+mn-cs"/>
              </a:defRPr>
            </a:lvl1pPr>
          </a:lstStyle>
          <a:p>
            <a:pPr>
              <a:defRPr/>
            </a:pPr>
            <a:fld id="{14D03DF3-DBFB-4E8C-9684-AC991137F1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31886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6613" y="6550025"/>
            <a:ext cx="1114425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defRPr sz="900" b="0">
                <a:solidFill>
                  <a:srgbClr val="848589"/>
                </a:solidFill>
                <a:latin typeface="Futura Bk" pitchFamily="34" charset="0"/>
                <a:cs typeface="+mn-cs"/>
              </a:defRPr>
            </a:lvl1pPr>
          </a:lstStyle>
          <a:p>
            <a:pPr>
              <a:defRPr/>
            </a:pPr>
            <a:fld id="{781904F8-75B3-489F-A84E-140C6FEBFE4A}" type="datetime1">
              <a:rPr lang="en-US"/>
              <a:pPr>
                <a:defRPr/>
              </a:pPr>
              <a:t>3/16/2010</a:t>
            </a:fld>
            <a:endParaRPr lang="en-US"/>
          </a:p>
        </p:txBody>
      </p:sp>
      <p:sp>
        <p:nvSpPr>
          <p:cNvPr id="1231887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997075" y="6550025"/>
            <a:ext cx="5359400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defRPr sz="900" b="0">
                <a:solidFill>
                  <a:srgbClr val="848589"/>
                </a:solidFill>
                <a:latin typeface="Futura Bk" pitchFamily="34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EVB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3" r:id="rId2"/>
    <p:sldLayoutId id="2147483722" r:id="rId3"/>
    <p:sldLayoutId id="2147483721" r:id="rId4"/>
    <p:sldLayoutId id="2147483720" r:id="rId5"/>
    <p:sldLayoutId id="2147483719" r:id="rId6"/>
    <p:sldLayoutId id="2147483718" r:id="rId7"/>
    <p:sldLayoutId id="2147483717" r:id="rId8"/>
    <p:sldLayoutId id="2147483716" r:id="rId9"/>
    <p:sldLayoutId id="2147483715" r:id="rId10"/>
    <p:sldLayoutId id="2147483714" r:id="rId11"/>
    <p:sldLayoutId id="2147483713" r:id="rId12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defRPr sz="3600">
          <a:solidFill>
            <a:schemeClr val="tx2"/>
          </a:solidFill>
          <a:latin typeface="Futura Bk" pitchFamily="34" charset="0"/>
        </a:defRPr>
      </a:lvl2pPr>
      <a:lvl3pPr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defRPr sz="3600">
          <a:solidFill>
            <a:schemeClr val="tx2"/>
          </a:solidFill>
          <a:latin typeface="Futura Bk" pitchFamily="34" charset="0"/>
        </a:defRPr>
      </a:lvl3pPr>
      <a:lvl4pPr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defRPr sz="3600">
          <a:solidFill>
            <a:schemeClr val="tx2"/>
          </a:solidFill>
          <a:latin typeface="Futura Bk" pitchFamily="34" charset="0"/>
        </a:defRPr>
      </a:lvl4pPr>
      <a:lvl5pPr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defRPr sz="3600">
          <a:solidFill>
            <a:schemeClr val="tx2"/>
          </a:solidFill>
          <a:latin typeface="Futura Bk" pitchFamily="34" charset="0"/>
        </a:defRPr>
      </a:lvl5pPr>
      <a:lvl6pPr marL="457200" algn="l" rtl="0" fontAlgn="base">
        <a:lnSpc>
          <a:spcPct val="90000"/>
        </a:lnSpc>
        <a:spcBef>
          <a:spcPct val="25000"/>
        </a:spcBef>
        <a:spcAft>
          <a:spcPct val="0"/>
        </a:spcAft>
        <a:defRPr sz="3600">
          <a:solidFill>
            <a:schemeClr val="tx2"/>
          </a:solidFill>
          <a:latin typeface="Futura Bk" pitchFamily="34" charset="0"/>
        </a:defRPr>
      </a:lvl6pPr>
      <a:lvl7pPr marL="914400" algn="l" rtl="0" fontAlgn="base">
        <a:lnSpc>
          <a:spcPct val="90000"/>
        </a:lnSpc>
        <a:spcBef>
          <a:spcPct val="25000"/>
        </a:spcBef>
        <a:spcAft>
          <a:spcPct val="0"/>
        </a:spcAft>
        <a:defRPr sz="3600">
          <a:solidFill>
            <a:schemeClr val="tx2"/>
          </a:solidFill>
          <a:latin typeface="Futura Bk" pitchFamily="34" charset="0"/>
        </a:defRPr>
      </a:lvl7pPr>
      <a:lvl8pPr marL="1371600" algn="l" rtl="0" fontAlgn="base">
        <a:lnSpc>
          <a:spcPct val="90000"/>
        </a:lnSpc>
        <a:spcBef>
          <a:spcPct val="25000"/>
        </a:spcBef>
        <a:spcAft>
          <a:spcPct val="0"/>
        </a:spcAft>
        <a:defRPr sz="3600">
          <a:solidFill>
            <a:schemeClr val="tx2"/>
          </a:solidFill>
          <a:latin typeface="Futura Bk" pitchFamily="34" charset="0"/>
        </a:defRPr>
      </a:lvl8pPr>
      <a:lvl9pPr marL="1828800" algn="l" rtl="0" fontAlgn="base">
        <a:lnSpc>
          <a:spcPct val="90000"/>
        </a:lnSpc>
        <a:spcBef>
          <a:spcPct val="25000"/>
        </a:spcBef>
        <a:spcAft>
          <a:spcPct val="0"/>
        </a:spcAft>
        <a:defRPr sz="3600">
          <a:solidFill>
            <a:schemeClr val="tx2"/>
          </a:solidFill>
          <a:latin typeface="Futura Bk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ct val="25000"/>
        </a:spcBef>
        <a:spcAft>
          <a:spcPct val="10000"/>
        </a:spcAft>
        <a:buClr>
          <a:srgbClr val="ABA69F"/>
        </a:buClr>
        <a:buSzPct val="80000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71500" indent="-228600" algn="l" rtl="0" eaLnBrk="0" fontAlgn="base" hangingPunct="0">
        <a:lnSpc>
          <a:spcPct val="90000"/>
        </a:lnSpc>
        <a:spcBef>
          <a:spcPct val="25000"/>
        </a:spcBef>
        <a:spcAft>
          <a:spcPct val="10000"/>
        </a:spcAft>
        <a:buClr>
          <a:srgbClr val="ABA69F"/>
        </a:buClr>
        <a:buFont typeface="Futura Bk" pitchFamily="34" charset="0"/>
        <a:buChar char="−"/>
        <a:defRPr sz="2400">
          <a:solidFill>
            <a:schemeClr val="tx1"/>
          </a:solidFill>
          <a:latin typeface="+mn-lt"/>
        </a:defRPr>
      </a:lvl2pPr>
      <a:lvl3pPr marL="914400" indent="-228600" algn="l" rtl="0" eaLnBrk="0" fontAlgn="base" hangingPunct="0">
        <a:lnSpc>
          <a:spcPct val="90000"/>
        </a:lnSpc>
        <a:spcBef>
          <a:spcPct val="25000"/>
        </a:spcBef>
        <a:spcAft>
          <a:spcPct val="10000"/>
        </a:spcAft>
        <a:buClr>
          <a:srgbClr val="ABA69F"/>
        </a:buClr>
        <a:buChar char="•"/>
        <a:defRPr sz="2000">
          <a:solidFill>
            <a:schemeClr val="tx1"/>
          </a:solidFill>
          <a:latin typeface="+mn-lt"/>
        </a:defRPr>
      </a:lvl3pPr>
      <a:lvl4pPr marL="1257300" indent="-228600" algn="l" rtl="0" eaLnBrk="0" fontAlgn="base" hangingPunct="0">
        <a:lnSpc>
          <a:spcPct val="90000"/>
        </a:lnSpc>
        <a:spcBef>
          <a:spcPct val="25000"/>
        </a:spcBef>
        <a:spcAft>
          <a:spcPct val="10000"/>
        </a:spcAft>
        <a:buClr>
          <a:srgbClr val="ABA69F"/>
        </a:buClr>
        <a:buFont typeface="Futura Bk" pitchFamily="34" charset="0"/>
        <a:buChar char="−"/>
        <a:defRPr sz="2000">
          <a:solidFill>
            <a:schemeClr val="tx1"/>
          </a:solidFill>
          <a:latin typeface="+mn-lt"/>
        </a:defRPr>
      </a:lvl4pPr>
      <a:lvl5pPr marL="1600200" indent="-228600" algn="l" rtl="0" eaLnBrk="0" fontAlgn="base" hangingPunct="0">
        <a:lnSpc>
          <a:spcPct val="90000"/>
        </a:lnSpc>
        <a:spcBef>
          <a:spcPct val="25000"/>
        </a:spcBef>
        <a:spcAft>
          <a:spcPct val="10000"/>
        </a:spcAft>
        <a:buClr>
          <a:srgbClr val="ABA69F"/>
        </a:buClr>
        <a:buChar char="•"/>
        <a:defRPr sz="2000">
          <a:solidFill>
            <a:schemeClr val="tx1"/>
          </a:solidFill>
          <a:latin typeface="+mn-lt"/>
        </a:defRPr>
      </a:lvl5pPr>
      <a:lvl6pPr marL="2057400" indent="-228600" algn="l" rtl="0" fontAlgn="base">
        <a:lnSpc>
          <a:spcPct val="90000"/>
        </a:lnSpc>
        <a:spcBef>
          <a:spcPct val="25000"/>
        </a:spcBef>
        <a:spcAft>
          <a:spcPct val="10000"/>
        </a:spcAft>
        <a:buClr>
          <a:srgbClr val="ABA69F"/>
        </a:buClr>
        <a:buChar char="•"/>
        <a:defRPr sz="2000">
          <a:solidFill>
            <a:schemeClr val="tx1"/>
          </a:solidFill>
          <a:latin typeface="+mn-lt"/>
        </a:defRPr>
      </a:lvl6pPr>
      <a:lvl7pPr marL="2514600" indent="-228600" algn="l" rtl="0" fontAlgn="base">
        <a:lnSpc>
          <a:spcPct val="90000"/>
        </a:lnSpc>
        <a:spcBef>
          <a:spcPct val="25000"/>
        </a:spcBef>
        <a:spcAft>
          <a:spcPct val="10000"/>
        </a:spcAft>
        <a:buClr>
          <a:srgbClr val="ABA69F"/>
        </a:buClr>
        <a:buChar char="•"/>
        <a:defRPr sz="2000">
          <a:solidFill>
            <a:schemeClr val="tx1"/>
          </a:solidFill>
          <a:latin typeface="+mn-lt"/>
        </a:defRPr>
      </a:lvl7pPr>
      <a:lvl8pPr marL="2971800" indent="-228600" algn="l" rtl="0" fontAlgn="base">
        <a:lnSpc>
          <a:spcPct val="90000"/>
        </a:lnSpc>
        <a:spcBef>
          <a:spcPct val="25000"/>
        </a:spcBef>
        <a:spcAft>
          <a:spcPct val="10000"/>
        </a:spcAft>
        <a:buClr>
          <a:srgbClr val="ABA69F"/>
        </a:buClr>
        <a:buChar char="•"/>
        <a:defRPr sz="2000">
          <a:solidFill>
            <a:schemeClr val="tx1"/>
          </a:solidFill>
          <a:latin typeface="+mn-lt"/>
        </a:defRPr>
      </a:lvl8pPr>
      <a:lvl9pPr marL="3429000" indent="-228600" algn="l" rtl="0" fontAlgn="base">
        <a:lnSpc>
          <a:spcPct val="90000"/>
        </a:lnSpc>
        <a:spcBef>
          <a:spcPct val="25000"/>
        </a:spcBef>
        <a:spcAft>
          <a:spcPct val="10000"/>
        </a:spcAft>
        <a:buClr>
          <a:srgbClr val="ABA69F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ubtitle 1"/>
          <p:cNvSpPr>
            <a:spLocks noGrp="1"/>
          </p:cNvSpPr>
          <p:nvPr>
            <p:ph type="subTitle" idx="1"/>
          </p:nvPr>
        </p:nvSpPr>
        <p:spPr>
          <a:xfrm>
            <a:off x="433388" y="3741738"/>
            <a:ext cx="7415212" cy="2582862"/>
          </a:xfrm>
        </p:spPr>
        <p:txBody>
          <a:bodyPr/>
          <a:lstStyle/>
          <a:p>
            <a:endParaRPr lang="en-US" smtClean="0">
              <a:latin typeface="Futura Md" pitchFamily="34" charset="0"/>
            </a:endParaRPr>
          </a:p>
          <a:p>
            <a:r>
              <a:rPr lang="en-US" smtClean="0">
                <a:latin typeface="Futura Md" pitchFamily="34" charset="0"/>
              </a:rPr>
              <a:t>March 4, 2010</a:t>
            </a:r>
          </a:p>
          <a:p>
            <a:endParaRPr lang="en-US" smtClean="0">
              <a:latin typeface="Futura Md" pitchFamily="34" charset="0"/>
            </a:endParaRPr>
          </a:p>
        </p:txBody>
      </p:sp>
      <p:sp>
        <p:nvSpPr>
          <p:cNvPr id="30722" name="Title 2"/>
          <p:cNvSpPr>
            <a:spLocks noGrp="1"/>
          </p:cNvSpPr>
          <p:nvPr>
            <p:ph type="ctrTitle"/>
          </p:nvPr>
        </p:nvSpPr>
        <p:spPr>
          <a:xfrm>
            <a:off x="441325" y="274638"/>
            <a:ext cx="5807075" cy="3059112"/>
          </a:xfrm>
        </p:spPr>
        <p:txBody>
          <a:bodyPr/>
          <a:lstStyle/>
          <a:p>
            <a:r>
              <a:rPr lang="en-US" smtClean="0">
                <a:latin typeface="Futura Md" pitchFamily="34" charset="0"/>
              </a:rPr>
              <a:t>Proposed EVB TLV</a:t>
            </a:r>
            <a:r>
              <a:rPr lang="en-US" sz="2800" smtClean="0">
                <a:latin typeface="Futura Md" pitchFamily="34" charset="0"/>
              </a:rPr>
              <a:t/>
            </a:r>
            <a:br>
              <a:rPr lang="en-US" sz="2800" smtClean="0">
                <a:latin typeface="Futura Md" pitchFamily="34" charset="0"/>
              </a:rPr>
            </a:br>
            <a:r>
              <a:rPr lang="en-US" sz="2800" smtClean="0">
                <a:latin typeface="Futura Md" pitchFamily="34" charset="0"/>
              </a:rPr>
              <a:t/>
            </a:r>
            <a:br>
              <a:rPr lang="en-US" sz="2800" smtClean="0">
                <a:latin typeface="Futura Md" pitchFamily="34" charset="0"/>
              </a:rPr>
            </a:br>
            <a:r>
              <a:rPr lang="en-US" sz="2800" smtClean="0">
                <a:latin typeface="Futura Md" pitchFamily="34" charset="0"/>
              </a:rPr>
              <a:t>v2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Contributing Authors</a:t>
            </a:r>
          </a:p>
        </p:txBody>
      </p:sp>
      <p:graphicFrame>
        <p:nvGraphicFramePr>
          <p:cNvPr id="37891" name="Group 3"/>
          <p:cNvGraphicFramePr>
            <a:graphicFrameLocks noGrp="1"/>
          </p:cNvGraphicFramePr>
          <p:nvPr/>
        </p:nvGraphicFramePr>
        <p:xfrm>
          <a:off x="1217613" y="1597025"/>
          <a:ext cx="5554662" cy="4389438"/>
        </p:xfrm>
        <a:graphic>
          <a:graphicData uri="http://schemas.openxmlformats.org/drawingml/2006/table">
            <a:tbl>
              <a:tblPr/>
              <a:tblGrid>
                <a:gridCol w="1447800"/>
                <a:gridCol w="4106862"/>
              </a:tblGrid>
              <a:tr h="149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Company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Contacts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50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457200" algn="l"/>
                        </a:tabLst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BNT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457200" algn="l"/>
                        </a:tabLst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Daya Kamath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9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457200" algn="l"/>
                        </a:tabLst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BNT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457200" algn="l"/>
                        </a:tabLst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Jay Kidambi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0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457200" algn="l"/>
                        </a:tabLst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BNT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457200" algn="l"/>
                        </a:tabLst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Vijoy Pandey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0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457200" algn="l"/>
                        </a:tabLst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Broadcom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457200" algn="l"/>
                        </a:tabLst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Uri Elzur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0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457200" algn="l"/>
                        </a:tabLst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Brocade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457200" algn="l"/>
                        </a:tabLst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Anoop Ghanwani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0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457200" algn="l"/>
                        </a:tabLst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Emulex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457200" algn="l"/>
                        </a:tabLst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Chait Tumuluri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9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457200" algn="l"/>
                        </a:tabLst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HP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457200" algn="l"/>
                        </a:tabLst>
                      </a:pPr>
                      <a:r>
                        <a:rPr kumimoji="0" lang="fr-F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Paul Bottroff</a:t>
                      </a:r>
                      <a:endParaRPr kumimoji="0" lang="fr-F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0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457200" algn="l"/>
                        </a:tabLst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HP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457200" algn="l"/>
                        </a:tabLst>
                      </a:pPr>
                      <a:r>
                        <a:rPr kumimoji="0" lang="fr-F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Paul Congdon</a:t>
                      </a:r>
                      <a:endParaRPr kumimoji="0" lang="fr-F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9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457200" algn="l"/>
                        </a:tabLst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HP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457200" algn="l"/>
                        </a:tabLst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Chuck Hudson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0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457200" algn="l"/>
                        </a:tabLst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HP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457200" algn="l"/>
                        </a:tabLst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Michael Krause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0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457200" algn="l"/>
                        </a:tabLst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IBM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457200" algn="l"/>
                        </a:tabLst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Vivek Kashyap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9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457200" algn="l"/>
                        </a:tabLst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IBM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457200" algn="l"/>
                        </a:tabLst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Renato Recio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0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457200" algn="l"/>
                        </a:tabLst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IBM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457200" algn="l"/>
                        </a:tabLst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Rakesh Sharma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457200" algn="l"/>
                        </a:tabLst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Juniper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457200" algn="l"/>
                        </a:tabLst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Srikanth Kilaru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0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457200" algn="l"/>
                        </a:tabLst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QLogic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457200" algn="l"/>
                        </a:tabLst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Manoj Wadekar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Summary of Proposed EVB TLV</a:t>
            </a:r>
          </a:p>
        </p:txBody>
      </p:sp>
      <p:sp>
        <p:nvSpPr>
          <p:cNvPr id="32770" name="Content Placeholder 2"/>
          <p:cNvSpPr>
            <a:spLocks noGrp="1"/>
          </p:cNvSpPr>
          <p:nvPr>
            <p:ph idx="1"/>
          </p:nvPr>
        </p:nvSpPr>
        <p:spPr>
          <a:xfrm>
            <a:off x="400050" y="1447800"/>
            <a:ext cx="8667750" cy="4953000"/>
          </a:xfrm>
        </p:spPr>
        <p:txBody>
          <a:bodyPr/>
          <a:lstStyle/>
          <a:p>
            <a:r>
              <a:rPr lang="en-US" smtClean="0"/>
              <a:t>Advertise a station or bridge’s EVB functional and resource capabilities</a:t>
            </a:r>
          </a:p>
          <a:p>
            <a:r>
              <a:rPr lang="en-US" smtClean="0"/>
              <a:t>Activate common functional capabilities</a:t>
            </a:r>
          </a:p>
          <a:p>
            <a:r>
              <a:rPr lang="en-US" smtClean="0"/>
              <a:t>Reduce resource capabilities to a maximum common value</a:t>
            </a:r>
          </a:p>
        </p:txBody>
      </p:sp>
      <p:sp>
        <p:nvSpPr>
          <p:cNvPr id="3277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FE1C6FD-AE3B-4A52-8E76-F86ED009FC3D}" type="slidenum">
              <a:rPr lang="en-US" smtClean="0">
                <a:cs typeface="Arial" charset="0"/>
              </a:rPr>
              <a:pPr/>
              <a:t>3</a:t>
            </a:fld>
            <a:endParaRPr lang="en-US" smtClean="0">
              <a:cs typeface="Arial" charset="0"/>
            </a:endParaRPr>
          </a:p>
        </p:txBody>
      </p:sp>
      <p:sp>
        <p:nvSpPr>
          <p:cNvPr id="32772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fld id="{0C8588C6-43B5-4F29-96F0-0B2C554DE3BE}" type="datetime1">
              <a:rPr lang="en-US" smtClean="0">
                <a:cs typeface="Arial" charset="0"/>
              </a:rPr>
              <a:pPr/>
              <a:t>3/16/2010</a:t>
            </a:fld>
            <a:endParaRPr lang="en-US" smtClean="0">
              <a:cs typeface="Arial" charset="0"/>
            </a:endParaRPr>
          </a:p>
        </p:txBody>
      </p:sp>
      <p:sp>
        <p:nvSpPr>
          <p:cNvPr id="32773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EVB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/>
          <p:cNvSpPr>
            <a:spLocks noGrp="1"/>
          </p:cNvSpPr>
          <p:nvPr>
            <p:ph type="title"/>
          </p:nvPr>
        </p:nvSpPr>
        <p:spPr>
          <a:xfrm>
            <a:off x="541338" y="71438"/>
            <a:ext cx="8245475" cy="1143000"/>
          </a:xfrm>
        </p:spPr>
        <p:txBody>
          <a:bodyPr/>
          <a:lstStyle/>
          <a:p>
            <a:pPr eaLnBrk="1" hangingPunct="1"/>
            <a:r>
              <a:rPr lang="en-US" smtClean="0"/>
              <a:t>Proposed EVB TLV (1) </a:t>
            </a:r>
          </a:p>
        </p:txBody>
      </p:sp>
      <p:sp>
        <p:nvSpPr>
          <p:cNvPr id="33794" name="TextBox 84"/>
          <p:cNvSpPr txBox="1">
            <a:spLocks noChangeArrowheads="1"/>
          </p:cNvSpPr>
          <p:nvPr/>
        </p:nvSpPr>
        <p:spPr bwMode="auto">
          <a:xfrm>
            <a:off x="7391400" y="304800"/>
            <a:ext cx="151606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Transport: LLDP</a:t>
            </a:r>
          </a:p>
        </p:txBody>
      </p:sp>
      <p:sp>
        <p:nvSpPr>
          <p:cNvPr id="33795" name="Content Placeholder 2"/>
          <p:cNvSpPr txBox="1">
            <a:spLocks/>
          </p:cNvSpPr>
          <p:nvPr/>
        </p:nvSpPr>
        <p:spPr bwMode="auto">
          <a:xfrm>
            <a:off x="65088" y="4383088"/>
            <a:ext cx="3721100" cy="74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28600" indent="-2286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ABA69F"/>
              </a:buClr>
              <a:buSzPct val="80000"/>
              <a:buFontTx/>
              <a:buChar char="•"/>
            </a:pPr>
            <a:r>
              <a:rPr lang="en-US" sz="1200"/>
              <a:t>EVB Capabilities -- Describes EVB capabilities that can be supported by the sender.   Includes port forwarding modes and other capabilities.</a:t>
            </a:r>
          </a:p>
        </p:txBody>
      </p:sp>
      <p:sp>
        <p:nvSpPr>
          <p:cNvPr id="33796" name="Content Placeholder 2"/>
          <p:cNvSpPr txBox="1">
            <a:spLocks/>
          </p:cNvSpPr>
          <p:nvPr/>
        </p:nvSpPr>
        <p:spPr bwMode="auto">
          <a:xfrm>
            <a:off x="4013200" y="4383088"/>
            <a:ext cx="5105400" cy="2474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28600" indent="-2286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ABA69F"/>
              </a:buClr>
              <a:buSzPct val="80000"/>
              <a:buFontTx/>
              <a:buChar char="•"/>
            </a:pPr>
            <a:r>
              <a:rPr lang="en-US" sz="1200"/>
              <a:t>EVB Current Configuration – Identifies the EVB capabilities that are currently enabled by the sender.  (Only one port forwarding mode may be selected)</a:t>
            </a:r>
          </a:p>
          <a:p>
            <a:pPr lvl="1" indent="-169863">
              <a:lnSpc>
                <a:spcPct val="90000"/>
              </a:lnSpc>
              <a:spcBef>
                <a:spcPts val="300"/>
              </a:spcBef>
              <a:buClr>
                <a:srgbClr val="ABA69F"/>
              </a:buClr>
              <a:buSzPct val="80000"/>
              <a:buFontTx/>
              <a:buChar char="•"/>
            </a:pPr>
            <a:r>
              <a:rPr lang="en-US" sz="1200"/>
              <a:t>Forwarding Mode</a:t>
            </a:r>
          </a:p>
          <a:p>
            <a:pPr marL="685800" lvl="2" indent="-228600">
              <a:lnSpc>
                <a:spcPct val="90000"/>
              </a:lnSpc>
              <a:spcBef>
                <a:spcPts val="300"/>
              </a:spcBef>
              <a:buClr>
                <a:srgbClr val="ABA69F"/>
              </a:buClr>
              <a:buSzPct val="80000"/>
              <a:buFontTx/>
              <a:buChar char="•"/>
            </a:pPr>
            <a:r>
              <a:rPr lang="en-US" sz="1200"/>
              <a:t>Standard 802.1Q forwarding</a:t>
            </a:r>
          </a:p>
          <a:p>
            <a:pPr marL="685800" lvl="2" indent="-228600">
              <a:lnSpc>
                <a:spcPct val="90000"/>
              </a:lnSpc>
              <a:spcBef>
                <a:spcPts val="300"/>
              </a:spcBef>
              <a:buClr>
                <a:srgbClr val="ABA69F"/>
              </a:buClr>
              <a:buSzPct val="80000"/>
              <a:buFontTx/>
              <a:buChar char="•"/>
            </a:pPr>
            <a:r>
              <a:rPr lang="en-US" sz="1200"/>
              <a:t>Reflective Relay</a:t>
            </a:r>
          </a:p>
          <a:p>
            <a:pPr lvl="1" indent="-169863">
              <a:lnSpc>
                <a:spcPct val="90000"/>
              </a:lnSpc>
              <a:spcBef>
                <a:spcPts val="300"/>
              </a:spcBef>
              <a:buClr>
                <a:srgbClr val="ABA69F"/>
              </a:buClr>
              <a:buSzPct val="80000"/>
              <a:buFontTx/>
              <a:buChar char="•"/>
            </a:pPr>
            <a:r>
              <a:rPr lang="en-US" sz="1200"/>
              <a:t>Capabilities Bits</a:t>
            </a:r>
          </a:p>
          <a:p>
            <a:pPr marL="685800" lvl="2" indent="-228600">
              <a:lnSpc>
                <a:spcPct val="90000"/>
              </a:lnSpc>
              <a:spcBef>
                <a:spcPts val="300"/>
              </a:spcBef>
              <a:buClr>
                <a:srgbClr val="ABA69F"/>
              </a:buClr>
              <a:buSzPct val="80000"/>
              <a:buFontTx/>
              <a:buChar char="•"/>
            </a:pPr>
            <a:r>
              <a:rPr lang="en-US" sz="1200"/>
              <a:t>VSI Discovery Protocol (VDP)</a:t>
            </a:r>
          </a:p>
          <a:p>
            <a:pPr marL="685800" lvl="2" indent="-228600">
              <a:lnSpc>
                <a:spcPct val="90000"/>
              </a:lnSpc>
              <a:spcBef>
                <a:spcPts val="300"/>
              </a:spcBef>
              <a:buClr>
                <a:srgbClr val="ABA69F"/>
              </a:buClr>
              <a:buSzPct val="80000"/>
              <a:buFontTx/>
              <a:buChar char="•"/>
            </a:pPr>
            <a:r>
              <a:rPr lang="en-US" sz="1200"/>
              <a:t>802.1X Authentication Required</a:t>
            </a:r>
          </a:p>
          <a:p>
            <a:pPr marL="685800" lvl="2" indent="-228600">
              <a:lnSpc>
                <a:spcPct val="90000"/>
              </a:lnSpc>
              <a:spcBef>
                <a:spcPts val="300"/>
              </a:spcBef>
              <a:buClr>
                <a:srgbClr val="ABA69F"/>
              </a:buClr>
              <a:buSzPct val="80000"/>
              <a:buFontTx/>
              <a:buChar char="•"/>
            </a:pPr>
            <a:r>
              <a:rPr lang="en-US" sz="1200"/>
              <a:t>T3PR Supported</a:t>
            </a:r>
          </a:p>
          <a:p>
            <a:pPr marL="685800" lvl="2" indent="-228600">
              <a:lnSpc>
                <a:spcPct val="90000"/>
              </a:lnSpc>
              <a:spcBef>
                <a:spcPts val="300"/>
              </a:spcBef>
              <a:buClr>
                <a:srgbClr val="ABA69F"/>
              </a:buClr>
              <a:buSzPct val="80000"/>
              <a:buFontTx/>
              <a:buChar char="•"/>
            </a:pPr>
            <a:r>
              <a:rPr lang="en-US" sz="1200"/>
              <a:t>RTE (Retransmission Timer Exponent)</a:t>
            </a:r>
          </a:p>
        </p:txBody>
      </p:sp>
      <p:grpSp>
        <p:nvGrpSpPr>
          <p:cNvPr id="33797" name="Group 130"/>
          <p:cNvGrpSpPr>
            <a:grpSpLocks/>
          </p:cNvGrpSpPr>
          <p:nvPr/>
        </p:nvGrpSpPr>
        <p:grpSpPr bwMode="auto">
          <a:xfrm>
            <a:off x="41275" y="1371600"/>
            <a:ext cx="8416925" cy="2889250"/>
            <a:chOff x="26" y="864"/>
            <a:chExt cx="5302" cy="1820"/>
          </a:xfrm>
        </p:grpSpPr>
        <p:cxnSp>
          <p:nvCxnSpPr>
            <p:cNvPr id="54273" name="Straight Connector 75"/>
            <p:cNvCxnSpPr>
              <a:cxnSpLocks noChangeShapeType="1"/>
            </p:cNvCxnSpPr>
            <p:nvPr/>
          </p:nvCxnSpPr>
          <p:spPr bwMode="auto">
            <a:xfrm>
              <a:off x="3722" y="1374"/>
              <a:ext cx="70" cy="631"/>
            </a:xfrm>
            <a:prstGeom prst="line">
              <a:avLst/>
            </a:prstGeom>
            <a:noFill/>
            <a:ln w="12700" algn="ctr">
              <a:solidFill>
                <a:schemeClr val="bg2">
                  <a:lumMod val="75000"/>
                </a:schemeClr>
              </a:solidFill>
              <a:prstDash val="dash"/>
              <a:round/>
              <a:headEnd/>
              <a:tailEnd/>
            </a:ln>
          </p:spPr>
        </p:cxnSp>
        <p:cxnSp>
          <p:nvCxnSpPr>
            <p:cNvPr id="33799" name="Straight Arrow Connector 29"/>
            <p:cNvCxnSpPr>
              <a:cxnSpLocks noChangeShapeType="1"/>
            </p:cNvCxnSpPr>
            <p:nvPr/>
          </p:nvCxnSpPr>
          <p:spPr bwMode="auto">
            <a:xfrm>
              <a:off x="362" y="1565"/>
              <a:ext cx="1248" cy="1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 type="triangle" w="med" len="lg"/>
              <a:tailEnd type="triangle" w="med" len="lg"/>
            </a:ln>
          </p:spPr>
        </p:cxnSp>
        <p:sp>
          <p:nvSpPr>
            <p:cNvPr id="33800" name="TextBox 35"/>
            <p:cNvSpPr txBox="1">
              <a:spLocks noChangeArrowheads="1"/>
            </p:cNvSpPr>
            <p:nvPr/>
          </p:nvSpPr>
          <p:spPr bwMode="auto">
            <a:xfrm>
              <a:off x="746" y="1494"/>
              <a:ext cx="504" cy="15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/>
                <a:t>TLV header</a:t>
              </a:r>
            </a:p>
          </p:txBody>
        </p:sp>
        <p:sp>
          <p:nvSpPr>
            <p:cNvPr id="33801" name="Rectangle 6"/>
            <p:cNvSpPr>
              <a:spLocks noChangeArrowheads="1"/>
            </p:cNvSpPr>
            <p:nvPr/>
          </p:nvSpPr>
          <p:spPr bwMode="auto">
            <a:xfrm>
              <a:off x="362" y="1008"/>
              <a:ext cx="480" cy="336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 anchorCtr="1"/>
            <a:lstStyle/>
            <a:p>
              <a:pPr algn="ctr">
                <a:spcBef>
                  <a:spcPct val="50000"/>
                </a:spcBef>
              </a:pPr>
              <a:r>
                <a:rPr lang="en-US" sz="1000"/>
                <a:t>TLV type =</a:t>
              </a:r>
              <a:br>
                <a:rPr lang="en-US" sz="1000"/>
              </a:br>
              <a:r>
                <a:rPr lang="en-US" sz="1000"/>
                <a:t>127</a:t>
              </a:r>
              <a:br>
                <a:rPr lang="en-US" sz="1000"/>
              </a:br>
              <a:r>
                <a:rPr lang="en-US" sz="1000"/>
                <a:t>(7 bits)</a:t>
              </a:r>
            </a:p>
          </p:txBody>
        </p:sp>
        <p:sp>
          <p:nvSpPr>
            <p:cNvPr id="33802" name="Rectangle 7"/>
            <p:cNvSpPr>
              <a:spLocks noChangeArrowheads="1"/>
            </p:cNvSpPr>
            <p:nvPr/>
          </p:nvSpPr>
          <p:spPr bwMode="auto">
            <a:xfrm>
              <a:off x="842" y="1008"/>
              <a:ext cx="768" cy="336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 anchorCtr="1"/>
            <a:lstStyle/>
            <a:p>
              <a:pPr algn="ctr">
                <a:spcBef>
                  <a:spcPct val="50000"/>
                </a:spcBef>
              </a:pPr>
              <a:r>
                <a:rPr lang="en-US" sz="1000"/>
                <a:t>TLV information</a:t>
              </a:r>
              <a:br>
                <a:rPr lang="en-US" sz="1000"/>
              </a:br>
              <a:r>
                <a:rPr lang="en-US" sz="1000"/>
                <a:t>string length</a:t>
              </a:r>
              <a:br>
                <a:rPr lang="en-US" sz="1000"/>
              </a:br>
              <a:r>
                <a:rPr lang="en-US" sz="1000"/>
                <a:t>(9 bits)</a:t>
              </a:r>
            </a:p>
          </p:txBody>
        </p:sp>
        <p:sp>
          <p:nvSpPr>
            <p:cNvPr id="33803" name="Rectangle 8"/>
            <p:cNvSpPr>
              <a:spLocks noChangeArrowheads="1"/>
            </p:cNvSpPr>
            <p:nvPr/>
          </p:nvSpPr>
          <p:spPr bwMode="auto">
            <a:xfrm>
              <a:off x="1610" y="1008"/>
              <a:ext cx="432" cy="336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 anchorCtr="1"/>
            <a:lstStyle/>
            <a:p>
              <a:pPr algn="ctr">
                <a:spcBef>
                  <a:spcPct val="50000"/>
                </a:spcBef>
              </a:pPr>
              <a:r>
                <a:rPr lang="en-US" sz="1000"/>
                <a:t>OUI</a:t>
              </a:r>
              <a:br>
                <a:rPr lang="en-US" sz="1000"/>
              </a:br>
              <a:r>
                <a:rPr lang="en-US" sz="1000"/>
                <a:t>(3 octets)</a:t>
              </a:r>
            </a:p>
          </p:txBody>
        </p:sp>
        <p:sp>
          <p:nvSpPr>
            <p:cNvPr id="33804" name="Rectangle 9"/>
            <p:cNvSpPr>
              <a:spLocks noChangeArrowheads="1"/>
            </p:cNvSpPr>
            <p:nvPr/>
          </p:nvSpPr>
          <p:spPr bwMode="auto">
            <a:xfrm>
              <a:off x="2042" y="1008"/>
              <a:ext cx="432" cy="336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 anchorCtr="1"/>
            <a:lstStyle/>
            <a:p>
              <a:pPr algn="ctr">
                <a:spcBef>
                  <a:spcPct val="50000"/>
                </a:spcBef>
              </a:pPr>
              <a:r>
                <a:rPr lang="en-US" sz="1000"/>
                <a:t>Subtype</a:t>
              </a:r>
              <a:br>
                <a:rPr lang="en-US" sz="1000"/>
              </a:br>
              <a:r>
                <a:rPr lang="en-US" sz="1000"/>
                <a:t>(1 octet)</a:t>
              </a:r>
            </a:p>
          </p:txBody>
        </p:sp>
        <p:sp>
          <p:nvSpPr>
            <p:cNvPr id="33805" name="Rectangle 14"/>
            <p:cNvSpPr>
              <a:spLocks noChangeArrowheads="1"/>
            </p:cNvSpPr>
            <p:nvPr/>
          </p:nvSpPr>
          <p:spPr bwMode="auto">
            <a:xfrm>
              <a:off x="2474" y="1008"/>
              <a:ext cx="624" cy="336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 anchorCtr="1"/>
            <a:lstStyle/>
            <a:p>
              <a:pPr algn="ctr">
                <a:spcBef>
                  <a:spcPct val="50000"/>
                </a:spcBef>
              </a:pPr>
              <a:r>
                <a:rPr lang="en-US" sz="1000"/>
                <a:t>EVB</a:t>
              </a:r>
              <a:br>
                <a:rPr lang="en-US" sz="1000"/>
              </a:br>
              <a:r>
                <a:rPr lang="en-US" sz="1000"/>
                <a:t>Capabilities</a:t>
              </a:r>
              <a:br>
                <a:rPr lang="en-US" sz="1000"/>
              </a:br>
              <a:r>
                <a:rPr lang="en-US" sz="1000"/>
                <a:t>(2 octets)</a:t>
              </a:r>
            </a:p>
          </p:txBody>
        </p:sp>
        <p:sp>
          <p:nvSpPr>
            <p:cNvPr id="33806" name="Rectangle 15"/>
            <p:cNvSpPr>
              <a:spLocks noChangeArrowheads="1"/>
            </p:cNvSpPr>
            <p:nvPr/>
          </p:nvSpPr>
          <p:spPr bwMode="auto">
            <a:xfrm>
              <a:off x="3098" y="1008"/>
              <a:ext cx="624" cy="336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 anchorCtr="1"/>
            <a:lstStyle/>
            <a:p>
              <a:pPr algn="ctr">
                <a:spcBef>
                  <a:spcPct val="50000"/>
                </a:spcBef>
              </a:pPr>
              <a:r>
                <a:rPr lang="en-US" sz="1000"/>
                <a:t>EVB</a:t>
              </a:r>
              <a:br>
                <a:rPr lang="en-US" sz="1000"/>
              </a:br>
              <a:r>
                <a:rPr lang="en-US" sz="1000"/>
                <a:t>Current Config.</a:t>
              </a:r>
              <a:br>
                <a:rPr lang="en-US" sz="1000"/>
              </a:br>
              <a:r>
                <a:rPr lang="en-US" sz="1000"/>
                <a:t>(2 octets)</a:t>
              </a:r>
            </a:p>
          </p:txBody>
        </p:sp>
        <p:sp>
          <p:nvSpPr>
            <p:cNvPr id="33807" name="Rectangle 16"/>
            <p:cNvSpPr>
              <a:spLocks noChangeArrowheads="1"/>
            </p:cNvSpPr>
            <p:nvPr/>
          </p:nvSpPr>
          <p:spPr bwMode="auto">
            <a:xfrm>
              <a:off x="3722" y="1008"/>
              <a:ext cx="864" cy="336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 anchorCtr="1"/>
            <a:lstStyle/>
            <a:p>
              <a:pPr algn="ctr">
                <a:spcBef>
                  <a:spcPct val="50000"/>
                </a:spcBef>
              </a:pPr>
              <a:r>
                <a:rPr lang="en-US" sz="1000"/>
                <a:t>VSI </a:t>
              </a:r>
              <a:br>
                <a:rPr lang="en-US" sz="1000"/>
              </a:br>
              <a:r>
                <a:rPr lang="en-US" sz="1000"/>
                <a:t>(4 octets)</a:t>
              </a:r>
            </a:p>
          </p:txBody>
        </p:sp>
        <p:sp>
          <p:nvSpPr>
            <p:cNvPr id="33808" name="Rectangle 66"/>
            <p:cNvSpPr>
              <a:spLocks noChangeArrowheads="1"/>
            </p:cNvSpPr>
            <p:nvPr/>
          </p:nvSpPr>
          <p:spPr bwMode="auto">
            <a:xfrm>
              <a:off x="4891" y="1008"/>
              <a:ext cx="367" cy="336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 anchorCtr="1"/>
            <a:lstStyle/>
            <a:p>
              <a:pPr algn="ctr">
                <a:spcBef>
                  <a:spcPct val="50000"/>
                </a:spcBef>
              </a:pPr>
              <a:r>
                <a:rPr lang="en-US" sz="1000"/>
                <a:t>RTE</a:t>
              </a:r>
            </a:p>
          </p:txBody>
        </p:sp>
        <p:cxnSp>
          <p:nvCxnSpPr>
            <p:cNvPr id="33809" name="Straight Connector 23"/>
            <p:cNvCxnSpPr>
              <a:cxnSpLocks noChangeShapeType="1"/>
            </p:cNvCxnSpPr>
            <p:nvPr/>
          </p:nvCxnSpPr>
          <p:spPr bwMode="auto">
            <a:xfrm rot="5400000">
              <a:off x="75" y="1199"/>
              <a:ext cx="576" cy="2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3810" name="TextBox 10"/>
            <p:cNvSpPr txBox="1">
              <a:spLocks noChangeArrowheads="1"/>
            </p:cNvSpPr>
            <p:nvPr/>
          </p:nvSpPr>
          <p:spPr bwMode="auto">
            <a:xfrm>
              <a:off x="26" y="864"/>
              <a:ext cx="36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/>
                <a:t>Octets:</a:t>
              </a:r>
            </a:p>
          </p:txBody>
        </p:sp>
        <p:sp>
          <p:nvSpPr>
            <p:cNvPr id="33811" name="TextBox 10"/>
            <p:cNvSpPr txBox="1">
              <a:spLocks noChangeArrowheads="1"/>
            </p:cNvSpPr>
            <p:nvPr/>
          </p:nvSpPr>
          <p:spPr bwMode="auto">
            <a:xfrm>
              <a:off x="122" y="1344"/>
              <a:ext cx="25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/>
                <a:t>Bits:</a:t>
              </a:r>
            </a:p>
          </p:txBody>
        </p:sp>
        <p:cxnSp>
          <p:nvCxnSpPr>
            <p:cNvPr id="33812" name="Straight Connector 56"/>
            <p:cNvCxnSpPr>
              <a:cxnSpLocks noChangeShapeType="1"/>
            </p:cNvCxnSpPr>
            <p:nvPr/>
          </p:nvCxnSpPr>
          <p:spPr bwMode="auto">
            <a:xfrm rot="5400000">
              <a:off x="890" y="960"/>
              <a:ext cx="96" cy="0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3813" name="Straight Connector 61"/>
            <p:cNvCxnSpPr>
              <a:cxnSpLocks noChangeShapeType="1"/>
            </p:cNvCxnSpPr>
            <p:nvPr/>
          </p:nvCxnSpPr>
          <p:spPr bwMode="auto">
            <a:xfrm rot="5400000">
              <a:off x="1562" y="960"/>
              <a:ext cx="96" cy="0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3814" name="Straight Connector 63"/>
            <p:cNvCxnSpPr>
              <a:cxnSpLocks noChangeShapeType="1"/>
            </p:cNvCxnSpPr>
            <p:nvPr/>
          </p:nvCxnSpPr>
          <p:spPr bwMode="auto">
            <a:xfrm rot="5400000">
              <a:off x="1994" y="960"/>
              <a:ext cx="96" cy="0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3815" name="TextBox 10"/>
            <p:cNvSpPr txBox="1">
              <a:spLocks noChangeArrowheads="1"/>
            </p:cNvSpPr>
            <p:nvPr/>
          </p:nvSpPr>
          <p:spPr bwMode="auto">
            <a:xfrm>
              <a:off x="362" y="864"/>
              <a:ext cx="137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4572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/>
                <a:t>1</a:t>
              </a:r>
            </a:p>
          </p:txBody>
        </p:sp>
        <p:sp>
          <p:nvSpPr>
            <p:cNvPr id="33816" name="TextBox 10"/>
            <p:cNvSpPr txBox="1">
              <a:spLocks noChangeArrowheads="1"/>
            </p:cNvSpPr>
            <p:nvPr/>
          </p:nvSpPr>
          <p:spPr bwMode="auto">
            <a:xfrm>
              <a:off x="938" y="864"/>
              <a:ext cx="137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4572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/>
                <a:t>2</a:t>
              </a:r>
            </a:p>
          </p:txBody>
        </p:sp>
        <p:sp>
          <p:nvSpPr>
            <p:cNvPr id="33817" name="TextBox 10"/>
            <p:cNvSpPr txBox="1">
              <a:spLocks noChangeArrowheads="1"/>
            </p:cNvSpPr>
            <p:nvPr/>
          </p:nvSpPr>
          <p:spPr bwMode="auto">
            <a:xfrm>
              <a:off x="1610" y="864"/>
              <a:ext cx="137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4572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/>
                <a:t>3</a:t>
              </a:r>
            </a:p>
          </p:txBody>
        </p:sp>
        <p:sp>
          <p:nvSpPr>
            <p:cNvPr id="33818" name="TextBox 10"/>
            <p:cNvSpPr txBox="1">
              <a:spLocks noChangeArrowheads="1"/>
            </p:cNvSpPr>
            <p:nvPr/>
          </p:nvSpPr>
          <p:spPr bwMode="auto">
            <a:xfrm>
              <a:off x="2042" y="864"/>
              <a:ext cx="137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4572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/>
                <a:t>6</a:t>
              </a:r>
            </a:p>
          </p:txBody>
        </p:sp>
        <p:sp>
          <p:nvSpPr>
            <p:cNvPr id="33819" name="TextBox 10"/>
            <p:cNvSpPr txBox="1">
              <a:spLocks noChangeArrowheads="1"/>
            </p:cNvSpPr>
            <p:nvPr/>
          </p:nvSpPr>
          <p:spPr bwMode="auto">
            <a:xfrm>
              <a:off x="2474" y="864"/>
              <a:ext cx="137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4572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/>
                <a:t>7</a:t>
              </a:r>
            </a:p>
          </p:txBody>
        </p:sp>
        <p:sp>
          <p:nvSpPr>
            <p:cNvPr id="33820" name="TextBox 10"/>
            <p:cNvSpPr txBox="1">
              <a:spLocks noChangeArrowheads="1"/>
            </p:cNvSpPr>
            <p:nvPr/>
          </p:nvSpPr>
          <p:spPr bwMode="auto">
            <a:xfrm>
              <a:off x="3098" y="864"/>
              <a:ext cx="137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4572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/>
                <a:t>9</a:t>
              </a:r>
            </a:p>
          </p:txBody>
        </p:sp>
        <p:sp>
          <p:nvSpPr>
            <p:cNvPr id="33821" name="TextBox 10"/>
            <p:cNvSpPr txBox="1">
              <a:spLocks noChangeArrowheads="1"/>
            </p:cNvSpPr>
            <p:nvPr/>
          </p:nvSpPr>
          <p:spPr bwMode="auto">
            <a:xfrm>
              <a:off x="3722" y="864"/>
              <a:ext cx="186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4572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/>
                <a:t>11</a:t>
              </a:r>
            </a:p>
          </p:txBody>
        </p:sp>
        <p:sp>
          <p:nvSpPr>
            <p:cNvPr id="33822" name="TextBox 10"/>
            <p:cNvSpPr txBox="1">
              <a:spLocks noChangeArrowheads="1"/>
            </p:cNvSpPr>
            <p:nvPr/>
          </p:nvSpPr>
          <p:spPr bwMode="auto">
            <a:xfrm>
              <a:off x="4586" y="864"/>
              <a:ext cx="185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4572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/>
                <a:t>15</a:t>
              </a:r>
            </a:p>
          </p:txBody>
        </p:sp>
        <p:cxnSp>
          <p:nvCxnSpPr>
            <p:cNvPr id="33823" name="Straight Connector 78"/>
            <p:cNvCxnSpPr>
              <a:cxnSpLocks noChangeShapeType="1"/>
            </p:cNvCxnSpPr>
            <p:nvPr/>
          </p:nvCxnSpPr>
          <p:spPr bwMode="auto">
            <a:xfrm rot="5400000">
              <a:off x="5210" y="960"/>
              <a:ext cx="96" cy="0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3824" name="Straight Connector 79"/>
            <p:cNvCxnSpPr>
              <a:cxnSpLocks noChangeShapeType="1"/>
            </p:cNvCxnSpPr>
            <p:nvPr/>
          </p:nvCxnSpPr>
          <p:spPr bwMode="auto">
            <a:xfrm rot="5400000">
              <a:off x="2426" y="960"/>
              <a:ext cx="96" cy="0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3825" name="Straight Connector 80"/>
            <p:cNvCxnSpPr>
              <a:cxnSpLocks noChangeShapeType="1"/>
            </p:cNvCxnSpPr>
            <p:nvPr/>
          </p:nvCxnSpPr>
          <p:spPr bwMode="auto">
            <a:xfrm rot="5400000">
              <a:off x="4538" y="960"/>
              <a:ext cx="96" cy="0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3826" name="Straight Connector 81"/>
            <p:cNvCxnSpPr>
              <a:cxnSpLocks noChangeShapeType="1"/>
            </p:cNvCxnSpPr>
            <p:nvPr/>
          </p:nvCxnSpPr>
          <p:spPr bwMode="auto">
            <a:xfrm rot="5400000">
              <a:off x="3674" y="960"/>
              <a:ext cx="96" cy="0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3827" name="Straight Connector 82"/>
            <p:cNvCxnSpPr>
              <a:cxnSpLocks noChangeShapeType="1"/>
            </p:cNvCxnSpPr>
            <p:nvPr/>
          </p:nvCxnSpPr>
          <p:spPr bwMode="auto">
            <a:xfrm rot="5400000">
              <a:off x="3050" y="960"/>
              <a:ext cx="96" cy="0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3828" name="Straight Connector 83"/>
            <p:cNvCxnSpPr>
              <a:cxnSpLocks noChangeShapeType="1"/>
            </p:cNvCxnSpPr>
            <p:nvPr/>
          </p:nvCxnSpPr>
          <p:spPr bwMode="auto">
            <a:xfrm rot="5400000">
              <a:off x="794" y="1392"/>
              <a:ext cx="96" cy="0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3829" name="TextBox 10"/>
            <p:cNvSpPr txBox="1">
              <a:spLocks noChangeArrowheads="1"/>
            </p:cNvSpPr>
            <p:nvPr/>
          </p:nvSpPr>
          <p:spPr bwMode="auto">
            <a:xfrm>
              <a:off x="362" y="1344"/>
              <a:ext cx="137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4572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/>
                <a:t>8</a:t>
              </a:r>
            </a:p>
          </p:txBody>
        </p:sp>
        <p:sp>
          <p:nvSpPr>
            <p:cNvPr id="33830" name="TextBox 10"/>
            <p:cNvSpPr txBox="1">
              <a:spLocks noChangeArrowheads="1"/>
            </p:cNvSpPr>
            <p:nvPr/>
          </p:nvSpPr>
          <p:spPr bwMode="auto">
            <a:xfrm>
              <a:off x="723" y="1344"/>
              <a:ext cx="107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45720" rIns="4572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1000"/>
                <a:t>2</a:t>
              </a:r>
            </a:p>
          </p:txBody>
        </p:sp>
        <p:cxnSp>
          <p:nvCxnSpPr>
            <p:cNvPr id="33831" name="Straight Connector 88"/>
            <p:cNvCxnSpPr>
              <a:cxnSpLocks noChangeShapeType="1"/>
            </p:cNvCxnSpPr>
            <p:nvPr/>
          </p:nvCxnSpPr>
          <p:spPr bwMode="auto">
            <a:xfrm rot="5400000">
              <a:off x="866" y="1416"/>
              <a:ext cx="144" cy="0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3832" name="Straight Connector 90"/>
            <p:cNvCxnSpPr>
              <a:cxnSpLocks noChangeShapeType="1"/>
            </p:cNvCxnSpPr>
            <p:nvPr/>
          </p:nvCxnSpPr>
          <p:spPr bwMode="auto">
            <a:xfrm rot="5400000">
              <a:off x="1538" y="1416"/>
              <a:ext cx="144" cy="0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3833" name="TextBox 10"/>
            <p:cNvSpPr txBox="1">
              <a:spLocks noChangeArrowheads="1"/>
            </p:cNvSpPr>
            <p:nvPr/>
          </p:nvSpPr>
          <p:spPr bwMode="auto">
            <a:xfrm>
              <a:off x="842" y="1344"/>
              <a:ext cx="106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45720" rIns="4572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1000"/>
                <a:t>1</a:t>
              </a:r>
            </a:p>
          </p:txBody>
        </p:sp>
        <p:sp>
          <p:nvSpPr>
            <p:cNvPr id="33834" name="TextBox 10"/>
            <p:cNvSpPr txBox="1">
              <a:spLocks noChangeArrowheads="1"/>
            </p:cNvSpPr>
            <p:nvPr/>
          </p:nvSpPr>
          <p:spPr bwMode="auto">
            <a:xfrm>
              <a:off x="945" y="1344"/>
              <a:ext cx="137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4572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/>
                <a:t>8</a:t>
              </a:r>
            </a:p>
          </p:txBody>
        </p:sp>
        <p:sp>
          <p:nvSpPr>
            <p:cNvPr id="33835" name="TextBox 10"/>
            <p:cNvSpPr txBox="1">
              <a:spLocks noChangeArrowheads="1"/>
            </p:cNvSpPr>
            <p:nvPr/>
          </p:nvSpPr>
          <p:spPr bwMode="auto">
            <a:xfrm>
              <a:off x="1514" y="1344"/>
              <a:ext cx="106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45720" rIns="4572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1000"/>
                <a:t>1</a:t>
              </a:r>
            </a:p>
          </p:txBody>
        </p:sp>
        <p:cxnSp>
          <p:nvCxnSpPr>
            <p:cNvPr id="33836" name="Straight Connector 140"/>
            <p:cNvCxnSpPr>
              <a:cxnSpLocks noChangeShapeType="1"/>
            </p:cNvCxnSpPr>
            <p:nvPr/>
          </p:nvCxnSpPr>
          <p:spPr bwMode="auto">
            <a:xfrm rot="5400000">
              <a:off x="717" y="2401"/>
              <a:ext cx="96" cy="0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3837" name="Straight Connector 144"/>
            <p:cNvCxnSpPr>
              <a:cxnSpLocks noChangeShapeType="1"/>
            </p:cNvCxnSpPr>
            <p:nvPr/>
          </p:nvCxnSpPr>
          <p:spPr bwMode="auto">
            <a:xfrm rot="5400000">
              <a:off x="836" y="2401"/>
              <a:ext cx="96" cy="0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3838" name="TextBox 10"/>
            <p:cNvSpPr txBox="1">
              <a:spLocks noChangeArrowheads="1"/>
            </p:cNvSpPr>
            <p:nvPr/>
          </p:nvSpPr>
          <p:spPr bwMode="auto">
            <a:xfrm>
              <a:off x="760" y="2353"/>
              <a:ext cx="13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4572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/>
                <a:t>8</a:t>
              </a:r>
            </a:p>
          </p:txBody>
        </p:sp>
        <p:sp>
          <p:nvSpPr>
            <p:cNvPr id="33839" name="TextBox 10"/>
            <p:cNvSpPr txBox="1">
              <a:spLocks noChangeArrowheads="1"/>
            </p:cNvSpPr>
            <p:nvPr/>
          </p:nvSpPr>
          <p:spPr bwMode="auto">
            <a:xfrm>
              <a:off x="897" y="2353"/>
              <a:ext cx="13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4572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/>
                <a:t>7</a:t>
              </a:r>
            </a:p>
          </p:txBody>
        </p:sp>
        <p:sp>
          <p:nvSpPr>
            <p:cNvPr id="33840" name="TextBox 10"/>
            <p:cNvSpPr txBox="1">
              <a:spLocks noChangeArrowheads="1"/>
            </p:cNvSpPr>
            <p:nvPr/>
          </p:nvSpPr>
          <p:spPr bwMode="auto">
            <a:xfrm>
              <a:off x="1438" y="2353"/>
              <a:ext cx="137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4572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/>
                <a:t>8</a:t>
              </a:r>
            </a:p>
          </p:txBody>
        </p:sp>
        <p:sp>
          <p:nvSpPr>
            <p:cNvPr id="33841" name="TextBox 10"/>
            <p:cNvSpPr txBox="1">
              <a:spLocks noChangeArrowheads="1"/>
            </p:cNvSpPr>
            <p:nvPr/>
          </p:nvSpPr>
          <p:spPr bwMode="auto">
            <a:xfrm>
              <a:off x="1761" y="2353"/>
              <a:ext cx="106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45720" rIns="4572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1000"/>
                <a:t>3</a:t>
              </a:r>
            </a:p>
          </p:txBody>
        </p:sp>
        <p:cxnSp>
          <p:nvCxnSpPr>
            <p:cNvPr id="33842" name="Straight Connector 152"/>
            <p:cNvCxnSpPr>
              <a:cxnSpLocks noChangeShapeType="1"/>
            </p:cNvCxnSpPr>
            <p:nvPr/>
          </p:nvCxnSpPr>
          <p:spPr bwMode="auto">
            <a:xfrm rot="5400000">
              <a:off x="1359" y="2425"/>
              <a:ext cx="144" cy="0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3843" name="TextBox 10"/>
            <p:cNvSpPr txBox="1">
              <a:spLocks noChangeArrowheads="1"/>
            </p:cNvSpPr>
            <p:nvPr/>
          </p:nvSpPr>
          <p:spPr bwMode="auto">
            <a:xfrm>
              <a:off x="1325" y="2353"/>
              <a:ext cx="106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45720" rIns="4572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1000"/>
                <a:t>1</a:t>
              </a:r>
            </a:p>
          </p:txBody>
        </p:sp>
        <p:cxnSp>
          <p:nvCxnSpPr>
            <p:cNvPr id="33844" name="Straight Connector 161"/>
            <p:cNvCxnSpPr>
              <a:cxnSpLocks noChangeShapeType="1"/>
            </p:cNvCxnSpPr>
            <p:nvPr/>
          </p:nvCxnSpPr>
          <p:spPr bwMode="auto">
            <a:xfrm rot="5400000">
              <a:off x="1969" y="2401"/>
              <a:ext cx="96" cy="0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3845" name="TextBox 10"/>
            <p:cNvSpPr txBox="1">
              <a:spLocks noChangeArrowheads="1"/>
            </p:cNvSpPr>
            <p:nvPr/>
          </p:nvSpPr>
          <p:spPr bwMode="auto">
            <a:xfrm>
              <a:off x="1900" y="2353"/>
              <a:ext cx="136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4572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/>
                <a:t>2</a:t>
              </a:r>
            </a:p>
          </p:txBody>
        </p:sp>
        <p:cxnSp>
          <p:nvCxnSpPr>
            <p:cNvPr id="33846" name="Straight Connector 163"/>
            <p:cNvCxnSpPr>
              <a:cxnSpLocks noChangeShapeType="1"/>
            </p:cNvCxnSpPr>
            <p:nvPr/>
          </p:nvCxnSpPr>
          <p:spPr bwMode="auto">
            <a:xfrm rot="5400000">
              <a:off x="2069" y="2425"/>
              <a:ext cx="144" cy="0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3847" name="Straight Connector 164"/>
            <p:cNvCxnSpPr>
              <a:cxnSpLocks noChangeShapeType="1"/>
            </p:cNvCxnSpPr>
            <p:nvPr/>
          </p:nvCxnSpPr>
          <p:spPr bwMode="auto">
            <a:xfrm rot="5400000">
              <a:off x="1840" y="2401"/>
              <a:ext cx="96" cy="0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3848" name="TextBox 10"/>
            <p:cNvSpPr txBox="1">
              <a:spLocks noChangeArrowheads="1"/>
            </p:cNvSpPr>
            <p:nvPr/>
          </p:nvSpPr>
          <p:spPr bwMode="auto">
            <a:xfrm>
              <a:off x="2042" y="2353"/>
              <a:ext cx="137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4572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/>
                <a:t>1</a:t>
              </a:r>
            </a:p>
          </p:txBody>
        </p:sp>
        <p:cxnSp>
          <p:nvCxnSpPr>
            <p:cNvPr id="33849" name="Straight Arrow Connector 63"/>
            <p:cNvCxnSpPr>
              <a:cxnSpLocks noChangeShapeType="1"/>
            </p:cNvCxnSpPr>
            <p:nvPr/>
          </p:nvCxnSpPr>
          <p:spPr bwMode="auto">
            <a:xfrm>
              <a:off x="765" y="2609"/>
              <a:ext cx="666" cy="1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 type="triangle" w="med" len="lg"/>
              <a:tailEnd type="triangle" w="med" len="lg"/>
            </a:ln>
          </p:spPr>
        </p:cxnSp>
        <p:sp>
          <p:nvSpPr>
            <p:cNvPr id="33850" name="TextBox 64"/>
            <p:cNvSpPr txBox="1">
              <a:spLocks noChangeArrowheads="1"/>
            </p:cNvSpPr>
            <p:nvPr/>
          </p:nvSpPr>
          <p:spPr bwMode="auto">
            <a:xfrm>
              <a:off x="941" y="2512"/>
              <a:ext cx="360" cy="17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00"/>
                <a:t>Forwarding</a:t>
              </a:r>
              <a:br>
                <a:rPr lang="en-US" sz="900"/>
              </a:br>
              <a:r>
                <a:rPr lang="en-US" sz="900"/>
                <a:t>Mode</a:t>
              </a:r>
            </a:p>
          </p:txBody>
        </p:sp>
        <p:cxnSp>
          <p:nvCxnSpPr>
            <p:cNvPr id="33851" name="Straight Arrow Connector 68"/>
            <p:cNvCxnSpPr>
              <a:cxnSpLocks noChangeShapeType="1"/>
            </p:cNvCxnSpPr>
            <p:nvPr/>
          </p:nvCxnSpPr>
          <p:spPr bwMode="auto">
            <a:xfrm>
              <a:off x="1438" y="2608"/>
              <a:ext cx="713" cy="1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 type="triangle" w="med" len="lg"/>
              <a:tailEnd type="triangle" w="med" len="lg"/>
            </a:ln>
          </p:spPr>
        </p:cxnSp>
        <p:sp>
          <p:nvSpPr>
            <p:cNvPr id="33852" name="TextBox 69"/>
            <p:cNvSpPr txBox="1">
              <a:spLocks noChangeArrowheads="1"/>
            </p:cNvSpPr>
            <p:nvPr/>
          </p:nvSpPr>
          <p:spPr bwMode="auto">
            <a:xfrm>
              <a:off x="1548" y="2560"/>
              <a:ext cx="480" cy="9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000"/>
                <a:t>Capabilities</a:t>
              </a:r>
            </a:p>
          </p:txBody>
        </p:sp>
        <p:sp>
          <p:nvSpPr>
            <p:cNvPr id="33853" name="Rectangle 84"/>
            <p:cNvSpPr>
              <a:spLocks noChangeArrowheads="1"/>
            </p:cNvSpPr>
            <p:nvPr/>
          </p:nvSpPr>
          <p:spPr bwMode="auto">
            <a:xfrm rot="-5400000">
              <a:off x="1044" y="1960"/>
              <a:ext cx="344" cy="43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/>
                <a:t>Reserved</a:t>
              </a:r>
            </a:p>
          </p:txBody>
        </p:sp>
        <p:sp>
          <p:nvSpPr>
            <p:cNvPr id="33854" name="Rectangle 86"/>
            <p:cNvSpPr>
              <a:spLocks noChangeArrowheads="1"/>
            </p:cNvSpPr>
            <p:nvPr/>
          </p:nvSpPr>
          <p:spPr bwMode="auto">
            <a:xfrm rot="-5400000">
              <a:off x="1664" y="2117"/>
              <a:ext cx="344" cy="11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/>
                <a:t>ETTP</a:t>
              </a:r>
            </a:p>
          </p:txBody>
        </p:sp>
        <p:sp>
          <p:nvSpPr>
            <p:cNvPr id="33855" name="Rectangle 87"/>
            <p:cNvSpPr>
              <a:spLocks noChangeArrowheads="1"/>
            </p:cNvSpPr>
            <p:nvPr/>
          </p:nvSpPr>
          <p:spPr bwMode="auto">
            <a:xfrm rot="-5400000">
              <a:off x="1545" y="2117"/>
              <a:ext cx="344" cy="11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/>
                <a:t>RTE</a:t>
              </a:r>
            </a:p>
          </p:txBody>
        </p:sp>
        <p:sp>
          <p:nvSpPr>
            <p:cNvPr id="33856" name="Rectangle 88"/>
            <p:cNvSpPr>
              <a:spLocks noChangeArrowheads="1"/>
            </p:cNvSpPr>
            <p:nvPr/>
          </p:nvSpPr>
          <p:spPr bwMode="auto">
            <a:xfrm rot="-5400000">
              <a:off x="767" y="2117"/>
              <a:ext cx="344" cy="11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/>
                <a:t>RR</a:t>
              </a:r>
            </a:p>
          </p:txBody>
        </p:sp>
        <p:sp>
          <p:nvSpPr>
            <p:cNvPr id="33857" name="Rectangle 89"/>
            <p:cNvSpPr>
              <a:spLocks noChangeArrowheads="1"/>
            </p:cNvSpPr>
            <p:nvPr/>
          </p:nvSpPr>
          <p:spPr bwMode="auto">
            <a:xfrm rot="-5400000">
              <a:off x="1373" y="2065"/>
              <a:ext cx="344" cy="22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/>
                <a:t>Reserved</a:t>
              </a:r>
            </a:p>
          </p:txBody>
        </p:sp>
        <p:sp>
          <p:nvSpPr>
            <p:cNvPr id="33858" name="TextBox 10"/>
            <p:cNvSpPr txBox="1">
              <a:spLocks noChangeArrowheads="1"/>
            </p:cNvSpPr>
            <p:nvPr/>
          </p:nvSpPr>
          <p:spPr bwMode="auto">
            <a:xfrm>
              <a:off x="1667" y="2353"/>
              <a:ext cx="106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45720" rIns="4572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1000"/>
                <a:t>4</a:t>
              </a:r>
            </a:p>
          </p:txBody>
        </p:sp>
        <p:sp>
          <p:nvSpPr>
            <p:cNvPr id="33859" name="Rectangle 92"/>
            <p:cNvSpPr>
              <a:spLocks noChangeArrowheads="1"/>
            </p:cNvSpPr>
            <p:nvPr/>
          </p:nvSpPr>
          <p:spPr bwMode="auto">
            <a:xfrm rot="-5400000">
              <a:off x="648" y="2117"/>
              <a:ext cx="344" cy="11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/>
                <a:t>STD</a:t>
              </a:r>
            </a:p>
          </p:txBody>
        </p:sp>
        <p:sp>
          <p:nvSpPr>
            <p:cNvPr id="33860" name="Rectangle 93"/>
            <p:cNvSpPr>
              <a:spLocks noChangeArrowheads="1"/>
            </p:cNvSpPr>
            <p:nvPr/>
          </p:nvSpPr>
          <p:spPr bwMode="auto">
            <a:xfrm rot="-5400000">
              <a:off x="1785" y="2117"/>
              <a:ext cx="344" cy="11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/>
                <a:t>Auth</a:t>
              </a:r>
            </a:p>
          </p:txBody>
        </p:sp>
        <p:sp>
          <p:nvSpPr>
            <p:cNvPr id="33861" name="Rectangle 94"/>
            <p:cNvSpPr>
              <a:spLocks noChangeArrowheads="1"/>
            </p:cNvSpPr>
            <p:nvPr/>
          </p:nvSpPr>
          <p:spPr bwMode="auto">
            <a:xfrm rot="-5400000">
              <a:off x="1908" y="2117"/>
              <a:ext cx="344" cy="11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/>
                <a:t>VDP</a:t>
              </a:r>
            </a:p>
          </p:txBody>
        </p:sp>
        <p:cxnSp>
          <p:nvCxnSpPr>
            <p:cNvPr id="33862" name="Straight Connector 140"/>
            <p:cNvCxnSpPr>
              <a:cxnSpLocks noChangeShapeType="1"/>
            </p:cNvCxnSpPr>
            <p:nvPr/>
          </p:nvCxnSpPr>
          <p:spPr bwMode="auto">
            <a:xfrm rot="5400000">
              <a:off x="2324" y="2401"/>
              <a:ext cx="96" cy="0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3863" name="TextBox 10"/>
            <p:cNvSpPr txBox="1">
              <a:spLocks noChangeArrowheads="1"/>
            </p:cNvSpPr>
            <p:nvPr/>
          </p:nvSpPr>
          <p:spPr bwMode="auto">
            <a:xfrm>
              <a:off x="2248" y="2353"/>
              <a:ext cx="137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4572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/>
                <a:t>8</a:t>
              </a:r>
            </a:p>
          </p:txBody>
        </p:sp>
        <p:cxnSp>
          <p:nvCxnSpPr>
            <p:cNvPr id="33864" name="Straight Connector 142"/>
            <p:cNvCxnSpPr>
              <a:cxnSpLocks noChangeShapeType="1"/>
            </p:cNvCxnSpPr>
            <p:nvPr/>
          </p:nvCxnSpPr>
          <p:spPr bwMode="auto">
            <a:xfrm rot="5400000">
              <a:off x="2181" y="2425"/>
              <a:ext cx="144" cy="0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3865" name="TextBox 10"/>
            <p:cNvSpPr txBox="1">
              <a:spLocks noChangeArrowheads="1"/>
            </p:cNvSpPr>
            <p:nvPr/>
          </p:nvSpPr>
          <p:spPr bwMode="auto">
            <a:xfrm>
              <a:off x="2371" y="2342"/>
              <a:ext cx="136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4572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/>
                <a:t>7</a:t>
              </a:r>
            </a:p>
          </p:txBody>
        </p:sp>
        <p:sp>
          <p:nvSpPr>
            <p:cNvPr id="33866" name="TextBox 10"/>
            <p:cNvSpPr txBox="1">
              <a:spLocks noChangeArrowheads="1"/>
            </p:cNvSpPr>
            <p:nvPr/>
          </p:nvSpPr>
          <p:spPr bwMode="auto">
            <a:xfrm>
              <a:off x="2945" y="2353"/>
              <a:ext cx="137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4572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/>
                <a:t>8</a:t>
              </a:r>
            </a:p>
          </p:txBody>
        </p:sp>
        <p:sp>
          <p:nvSpPr>
            <p:cNvPr id="33867" name="TextBox 10"/>
            <p:cNvSpPr txBox="1">
              <a:spLocks noChangeArrowheads="1"/>
            </p:cNvSpPr>
            <p:nvPr/>
          </p:nvSpPr>
          <p:spPr bwMode="auto">
            <a:xfrm>
              <a:off x="3268" y="2353"/>
              <a:ext cx="106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45720" rIns="4572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1000"/>
                <a:t>3</a:t>
              </a:r>
            </a:p>
          </p:txBody>
        </p:sp>
        <p:cxnSp>
          <p:nvCxnSpPr>
            <p:cNvPr id="33868" name="Straight Connector 152"/>
            <p:cNvCxnSpPr>
              <a:cxnSpLocks noChangeShapeType="1"/>
            </p:cNvCxnSpPr>
            <p:nvPr/>
          </p:nvCxnSpPr>
          <p:spPr bwMode="auto">
            <a:xfrm rot="5400000">
              <a:off x="2866" y="2425"/>
              <a:ext cx="144" cy="0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3869" name="TextBox 10"/>
            <p:cNvSpPr txBox="1">
              <a:spLocks noChangeArrowheads="1"/>
            </p:cNvSpPr>
            <p:nvPr/>
          </p:nvSpPr>
          <p:spPr bwMode="auto">
            <a:xfrm>
              <a:off x="2832" y="2353"/>
              <a:ext cx="106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45720" rIns="4572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1000"/>
                <a:t>1</a:t>
              </a:r>
            </a:p>
          </p:txBody>
        </p:sp>
        <p:cxnSp>
          <p:nvCxnSpPr>
            <p:cNvPr id="33870" name="Straight Connector 161"/>
            <p:cNvCxnSpPr>
              <a:cxnSpLocks noChangeShapeType="1"/>
            </p:cNvCxnSpPr>
            <p:nvPr/>
          </p:nvCxnSpPr>
          <p:spPr bwMode="auto">
            <a:xfrm rot="5400000">
              <a:off x="3476" y="2401"/>
              <a:ext cx="96" cy="0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3871" name="TextBox 10"/>
            <p:cNvSpPr txBox="1">
              <a:spLocks noChangeArrowheads="1"/>
            </p:cNvSpPr>
            <p:nvPr/>
          </p:nvSpPr>
          <p:spPr bwMode="auto">
            <a:xfrm>
              <a:off x="3407" y="2353"/>
              <a:ext cx="136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4572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/>
                <a:t>2</a:t>
              </a:r>
            </a:p>
          </p:txBody>
        </p:sp>
        <p:cxnSp>
          <p:nvCxnSpPr>
            <p:cNvPr id="33872" name="Straight Connector 163"/>
            <p:cNvCxnSpPr>
              <a:cxnSpLocks noChangeShapeType="1"/>
            </p:cNvCxnSpPr>
            <p:nvPr/>
          </p:nvCxnSpPr>
          <p:spPr bwMode="auto">
            <a:xfrm rot="5400000">
              <a:off x="3576" y="2425"/>
              <a:ext cx="144" cy="0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3873" name="Straight Connector 164"/>
            <p:cNvCxnSpPr>
              <a:cxnSpLocks noChangeShapeType="1"/>
            </p:cNvCxnSpPr>
            <p:nvPr/>
          </p:nvCxnSpPr>
          <p:spPr bwMode="auto">
            <a:xfrm rot="5400000">
              <a:off x="3347" y="2401"/>
              <a:ext cx="96" cy="0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3874" name="TextBox 10"/>
            <p:cNvSpPr txBox="1">
              <a:spLocks noChangeArrowheads="1"/>
            </p:cNvSpPr>
            <p:nvPr/>
          </p:nvSpPr>
          <p:spPr bwMode="auto">
            <a:xfrm>
              <a:off x="3549" y="2353"/>
              <a:ext cx="137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4572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/>
                <a:t>1</a:t>
              </a:r>
            </a:p>
          </p:txBody>
        </p:sp>
        <p:cxnSp>
          <p:nvCxnSpPr>
            <p:cNvPr id="33875" name="Straight Arrow Connector 63"/>
            <p:cNvCxnSpPr>
              <a:cxnSpLocks noChangeShapeType="1"/>
            </p:cNvCxnSpPr>
            <p:nvPr/>
          </p:nvCxnSpPr>
          <p:spPr bwMode="auto">
            <a:xfrm>
              <a:off x="2253" y="2609"/>
              <a:ext cx="685" cy="1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 type="triangle" w="med" len="lg"/>
              <a:tailEnd type="triangle" w="med" len="lg"/>
            </a:ln>
          </p:spPr>
        </p:cxnSp>
        <p:sp>
          <p:nvSpPr>
            <p:cNvPr id="33876" name="TextBox 64"/>
            <p:cNvSpPr txBox="1">
              <a:spLocks noChangeArrowheads="1"/>
            </p:cNvSpPr>
            <p:nvPr/>
          </p:nvSpPr>
          <p:spPr bwMode="auto">
            <a:xfrm>
              <a:off x="2443" y="2512"/>
              <a:ext cx="360" cy="17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00"/>
                <a:t>Forwarding</a:t>
              </a:r>
              <a:br>
                <a:rPr lang="en-US" sz="900"/>
              </a:br>
              <a:r>
                <a:rPr lang="en-US" sz="900"/>
                <a:t>Mode</a:t>
              </a:r>
            </a:p>
          </p:txBody>
        </p:sp>
        <p:cxnSp>
          <p:nvCxnSpPr>
            <p:cNvPr id="33877" name="Straight Arrow Connector 68"/>
            <p:cNvCxnSpPr>
              <a:cxnSpLocks noChangeShapeType="1"/>
            </p:cNvCxnSpPr>
            <p:nvPr/>
          </p:nvCxnSpPr>
          <p:spPr bwMode="auto">
            <a:xfrm>
              <a:off x="2945" y="2608"/>
              <a:ext cx="713" cy="1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 type="triangle" w="med" len="lg"/>
              <a:tailEnd type="triangle" w="med" len="lg"/>
            </a:ln>
          </p:spPr>
        </p:cxnSp>
        <p:sp>
          <p:nvSpPr>
            <p:cNvPr id="33878" name="TextBox 69"/>
            <p:cNvSpPr txBox="1">
              <a:spLocks noChangeArrowheads="1"/>
            </p:cNvSpPr>
            <p:nvPr/>
          </p:nvSpPr>
          <p:spPr bwMode="auto">
            <a:xfrm>
              <a:off x="3055" y="2560"/>
              <a:ext cx="480" cy="9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000"/>
                <a:t>Capabilities</a:t>
              </a:r>
            </a:p>
          </p:txBody>
        </p:sp>
        <p:sp>
          <p:nvSpPr>
            <p:cNvPr id="33879" name="Rectangle 117"/>
            <p:cNvSpPr>
              <a:spLocks noChangeArrowheads="1"/>
            </p:cNvSpPr>
            <p:nvPr/>
          </p:nvSpPr>
          <p:spPr bwMode="auto">
            <a:xfrm rot="-5400000">
              <a:off x="2543" y="1952"/>
              <a:ext cx="344" cy="45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/>
                <a:t>Reserved</a:t>
              </a:r>
            </a:p>
          </p:txBody>
        </p:sp>
        <p:sp>
          <p:nvSpPr>
            <p:cNvPr id="33880" name="Rectangle 118"/>
            <p:cNvSpPr>
              <a:spLocks noChangeArrowheads="1"/>
            </p:cNvSpPr>
            <p:nvPr/>
          </p:nvSpPr>
          <p:spPr bwMode="auto">
            <a:xfrm rot="-5400000">
              <a:off x="3171" y="2117"/>
              <a:ext cx="344" cy="11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/>
                <a:t>ETTP</a:t>
              </a:r>
            </a:p>
          </p:txBody>
        </p:sp>
        <p:sp>
          <p:nvSpPr>
            <p:cNvPr id="33881" name="Rectangle 119"/>
            <p:cNvSpPr>
              <a:spLocks noChangeArrowheads="1"/>
            </p:cNvSpPr>
            <p:nvPr/>
          </p:nvSpPr>
          <p:spPr bwMode="auto">
            <a:xfrm rot="-5400000">
              <a:off x="3052" y="2117"/>
              <a:ext cx="344" cy="11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/>
                <a:t>RTE</a:t>
              </a:r>
            </a:p>
          </p:txBody>
        </p:sp>
        <p:sp>
          <p:nvSpPr>
            <p:cNvPr id="33882" name="Rectangle 120"/>
            <p:cNvSpPr>
              <a:spLocks noChangeArrowheads="1"/>
            </p:cNvSpPr>
            <p:nvPr/>
          </p:nvSpPr>
          <p:spPr bwMode="auto">
            <a:xfrm rot="-5400000">
              <a:off x="2259" y="2117"/>
              <a:ext cx="344" cy="11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/>
                <a:t>RR</a:t>
              </a:r>
            </a:p>
          </p:txBody>
        </p:sp>
        <p:sp>
          <p:nvSpPr>
            <p:cNvPr id="33883" name="Rectangle 121"/>
            <p:cNvSpPr>
              <a:spLocks noChangeArrowheads="1"/>
            </p:cNvSpPr>
            <p:nvPr/>
          </p:nvSpPr>
          <p:spPr bwMode="auto">
            <a:xfrm rot="-5400000">
              <a:off x="2880" y="2065"/>
              <a:ext cx="344" cy="22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/>
                <a:t>Reserved</a:t>
              </a:r>
            </a:p>
          </p:txBody>
        </p:sp>
        <p:sp>
          <p:nvSpPr>
            <p:cNvPr id="33884" name="TextBox 10"/>
            <p:cNvSpPr txBox="1">
              <a:spLocks noChangeArrowheads="1"/>
            </p:cNvSpPr>
            <p:nvPr/>
          </p:nvSpPr>
          <p:spPr bwMode="auto">
            <a:xfrm>
              <a:off x="3174" y="2353"/>
              <a:ext cx="106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45720" rIns="4572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1000"/>
                <a:t>4</a:t>
              </a:r>
            </a:p>
          </p:txBody>
        </p:sp>
        <p:sp>
          <p:nvSpPr>
            <p:cNvPr id="33885" name="Rectangle 124"/>
            <p:cNvSpPr>
              <a:spLocks noChangeArrowheads="1"/>
            </p:cNvSpPr>
            <p:nvPr/>
          </p:nvSpPr>
          <p:spPr bwMode="auto">
            <a:xfrm rot="-5400000">
              <a:off x="2140" y="2117"/>
              <a:ext cx="344" cy="11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/>
                <a:t>STD</a:t>
              </a:r>
            </a:p>
          </p:txBody>
        </p:sp>
        <p:sp>
          <p:nvSpPr>
            <p:cNvPr id="33886" name="Rectangle 125"/>
            <p:cNvSpPr>
              <a:spLocks noChangeArrowheads="1"/>
            </p:cNvSpPr>
            <p:nvPr/>
          </p:nvSpPr>
          <p:spPr bwMode="auto">
            <a:xfrm rot="-5400000">
              <a:off x="3292" y="2117"/>
              <a:ext cx="344" cy="11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/>
                <a:t>Auth</a:t>
              </a:r>
            </a:p>
          </p:txBody>
        </p:sp>
        <p:sp>
          <p:nvSpPr>
            <p:cNvPr id="33887" name="Rectangle 126"/>
            <p:cNvSpPr>
              <a:spLocks noChangeArrowheads="1"/>
            </p:cNvSpPr>
            <p:nvPr/>
          </p:nvSpPr>
          <p:spPr bwMode="auto">
            <a:xfrm rot="-5400000">
              <a:off x="3415" y="2117"/>
              <a:ext cx="344" cy="11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/>
                <a:t>VDP</a:t>
              </a:r>
            </a:p>
          </p:txBody>
        </p:sp>
        <p:sp>
          <p:nvSpPr>
            <p:cNvPr id="33888" name="TextBox 10"/>
            <p:cNvSpPr txBox="1">
              <a:spLocks noChangeArrowheads="1"/>
            </p:cNvSpPr>
            <p:nvPr/>
          </p:nvSpPr>
          <p:spPr bwMode="auto">
            <a:xfrm>
              <a:off x="4400" y="864"/>
              <a:ext cx="185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4572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/>
                <a:t>14</a:t>
              </a:r>
            </a:p>
          </p:txBody>
        </p:sp>
        <p:sp>
          <p:nvSpPr>
            <p:cNvPr id="33889" name="Rectangle 16"/>
            <p:cNvSpPr>
              <a:spLocks noChangeArrowheads="1"/>
            </p:cNvSpPr>
            <p:nvPr/>
          </p:nvSpPr>
          <p:spPr bwMode="auto">
            <a:xfrm>
              <a:off x="3792" y="2017"/>
              <a:ext cx="864" cy="336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 anchorCtr="1"/>
            <a:lstStyle/>
            <a:p>
              <a:pPr algn="ctr">
                <a:spcBef>
                  <a:spcPct val="50000"/>
                </a:spcBef>
              </a:pPr>
              <a:r>
                <a:rPr lang="en-US" sz="900"/>
                <a:t># VSI </a:t>
              </a:r>
              <a:br>
                <a:rPr lang="en-US" sz="900"/>
              </a:br>
              <a:r>
                <a:rPr lang="en-US" sz="900"/>
                <a:t>Supported</a:t>
              </a:r>
            </a:p>
            <a:p>
              <a:pPr algn="ctr">
                <a:spcBef>
                  <a:spcPct val="50000"/>
                </a:spcBef>
              </a:pPr>
              <a:r>
                <a:rPr lang="en-US" sz="900"/>
                <a:t>(2 octets)</a:t>
              </a:r>
            </a:p>
          </p:txBody>
        </p:sp>
        <p:sp>
          <p:nvSpPr>
            <p:cNvPr id="33890" name="Rectangle 66"/>
            <p:cNvSpPr>
              <a:spLocks noChangeArrowheads="1"/>
            </p:cNvSpPr>
            <p:nvPr/>
          </p:nvSpPr>
          <p:spPr bwMode="auto">
            <a:xfrm>
              <a:off x="4656" y="2017"/>
              <a:ext cx="672" cy="336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 anchorCtr="1"/>
            <a:lstStyle/>
            <a:p>
              <a:pPr algn="ctr">
                <a:spcBef>
                  <a:spcPct val="50000"/>
                </a:spcBef>
              </a:pPr>
              <a:r>
                <a:rPr lang="en-US" sz="900"/>
                <a:t># VSI </a:t>
              </a:r>
            </a:p>
            <a:p>
              <a:pPr algn="ctr">
                <a:spcBef>
                  <a:spcPct val="50000"/>
                </a:spcBef>
              </a:pPr>
              <a:r>
                <a:rPr lang="en-US" sz="900"/>
                <a:t>Configured </a:t>
              </a:r>
            </a:p>
            <a:p>
              <a:pPr algn="ctr">
                <a:spcBef>
                  <a:spcPct val="50000"/>
                </a:spcBef>
              </a:pPr>
              <a:r>
                <a:rPr lang="en-US" sz="900"/>
                <a:t>(2 octets)</a:t>
              </a:r>
            </a:p>
          </p:txBody>
        </p:sp>
        <p:cxnSp>
          <p:nvCxnSpPr>
            <p:cNvPr id="2" name="Straight Connector 75"/>
            <p:cNvCxnSpPr>
              <a:cxnSpLocks noChangeShapeType="1"/>
            </p:cNvCxnSpPr>
            <p:nvPr/>
          </p:nvCxnSpPr>
          <p:spPr bwMode="auto">
            <a:xfrm>
              <a:off x="4586" y="1374"/>
              <a:ext cx="742" cy="631"/>
            </a:xfrm>
            <a:prstGeom prst="line">
              <a:avLst/>
            </a:prstGeom>
            <a:noFill/>
            <a:ln w="12700" algn="ctr">
              <a:solidFill>
                <a:schemeClr val="bg2">
                  <a:lumMod val="75000"/>
                </a:schemeClr>
              </a:solidFill>
              <a:prstDash val="dash"/>
              <a:round/>
              <a:headEnd/>
              <a:tailEnd/>
            </a:ln>
          </p:spPr>
        </p:cxnSp>
        <p:sp>
          <p:nvSpPr>
            <p:cNvPr id="33892" name="Line 132"/>
            <p:cNvSpPr>
              <a:spLocks noChangeShapeType="1"/>
            </p:cNvSpPr>
            <p:nvPr/>
          </p:nvSpPr>
          <p:spPr bwMode="auto">
            <a:xfrm flipV="1">
              <a:off x="3646" y="1344"/>
              <a:ext cx="76" cy="67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93" name="Line 133"/>
            <p:cNvSpPr>
              <a:spLocks noChangeShapeType="1"/>
            </p:cNvSpPr>
            <p:nvPr/>
          </p:nvSpPr>
          <p:spPr bwMode="auto">
            <a:xfrm flipV="1">
              <a:off x="2253" y="1356"/>
              <a:ext cx="849" cy="64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94" name="Line 134"/>
            <p:cNvSpPr>
              <a:spLocks noChangeShapeType="1"/>
            </p:cNvSpPr>
            <p:nvPr/>
          </p:nvSpPr>
          <p:spPr bwMode="auto">
            <a:xfrm flipV="1">
              <a:off x="2139" y="1356"/>
              <a:ext cx="943" cy="6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95" name="Line 135"/>
            <p:cNvSpPr>
              <a:spLocks noChangeShapeType="1"/>
            </p:cNvSpPr>
            <p:nvPr/>
          </p:nvSpPr>
          <p:spPr bwMode="auto">
            <a:xfrm flipV="1">
              <a:off x="765" y="1344"/>
              <a:ext cx="1835" cy="64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3896" name="Group 119"/>
            <p:cNvGrpSpPr>
              <a:grpSpLocks/>
            </p:cNvGrpSpPr>
            <p:nvPr/>
          </p:nvGrpSpPr>
          <p:grpSpPr bwMode="auto">
            <a:xfrm>
              <a:off x="1646" y="1499"/>
              <a:ext cx="3610" cy="154"/>
              <a:chOff x="1646" y="1499"/>
              <a:chExt cx="3610" cy="154"/>
            </a:xfrm>
          </p:grpSpPr>
          <p:cxnSp>
            <p:nvCxnSpPr>
              <p:cNvPr id="33907" name="Straight Arrow Connector 33"/>
              <p:cNvCxnSpPr>
                <a:cxnSpLocks noChangeShapeType="1"/>
                <a:endCxn id="33908" idx="1"/>
              </p:cNvCxnSpPr>
              <p:nvPr/>
            </p:nvCxnSpPr>
            <p:spPr bwMode="auto">
              <a:xfrm>
                <a:off x="1646" y="1575"/>
                <a:ext cx="1147" cy="1"/>
              </a:xfrm>
              <a:prstGeom prst="straightConnector1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 type="triangle" w="med" len="lg"/>
                <a:tailEnd type="none" w="med" len="lg"/>
              </a:ln>
            </p:spPr>
          </p:cxnSp>
          <p:sp>
            <p:nvSpPr>
              <p:cNvPr id="33908" name="TextBox 36"/>
              <p:cNvSpPr txBox="1">
                <a:spLocks noChangeArrowheads="1"/>
              </p:cNvSpPr>
              <p:nvPr/>
            </p:nvSpPr>
            <p:spPr bwMode="auto">
              <a:xfrm>
                <a:off x="2793" y="1499"/>
                <a:ext cx="1354" cy="154"/>
              </a:xfrm>
              <a:prstGeom prst="rect">
                <a:avLst/>
              </a:prstGeom>
              <a:solidFill>
                <a:srgbClr val="FFFFFF">
                  <a:alpha val="79999"/>
                </a:srgb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000"/>
                  <a:t>TLV information string =    13 octets</a:t>
                </a:r>
              </a:p>
            </p:txBody>
          </p:sp>
          <p:cxnSp>
            <p:nvCxnSpPr>
              <p:cNvPr id="33909" name="Straight Arrow Connector 112"/>
              <p:cNvCxnSpPr>
                <a:cxnSpLocks noChangeShapeType="1"/>
              </p:cNvCxnSpPr>
              <p:nvPr/>
            </p:nvCxnSpPr>
            <p:spPr bwMode="auto">
              <a:xfrm flipV="1">
                <a:off x="4227" y="1575"/>
                <a:ext cx="1029" cy="1"/>
              </a:xfrm>
              <a:prstGeom prst="straightConnector1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 type="none" w="med" len="lg"/>
                <a:tailEnd type="triangle" w="med" len="lg"/>
              </a:ln>
            </p:spPr>
          </p:cxnSp>
        </p:grpSp>
        <p:grpSp>
          <p:nvGrpSpPr>
            <p:cNvPr id="33897" name="Group 89"/>
            <p:cNvGrpSpPr>
              <a:grpSpLocks/>
            </p:cNvGrpSpPr>
            <p:nvPr/>
          </p:nvGrpSpPr>
          <p:grpSpPr bwMode="auto">
            <a:xfrm>
              <a:off x="4584" y="1008"/>
              <a:ext cx="307" cy="336"/>
              <a:chOff x="2544" y="1008"/>
              <a:chExt cx="120" cy="336"/>
            </a:xfrm>
          </p:grpSpPr>
          <p:sp>
            <p:nvSpPr>
              <p:cNvPr id="33905" name="Rectangle 82"/>
              <p:cNvSpPr>
                <a:spLocks noChangeArrowheads="1"/>
              </p:cNvSpPr>
              <p:nvPr/>
            </p:nvSpPr>
            <p:spPr bwMode="auto">
              <a:xfrm rot="-5400000">
                <a:off x="2436" y="1116"/>
                <a:ext cx="336" cy="12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33906" name="Text Box 83"/>
              <p:cNvSpPr txBox="1">
                <a:spLocks noChangeArrowheads="1"/>
              </p:cNvSpPr>
              <p:nvPr/>
            </p:nvSpPr>
            <p:spPr bwMode="auto">
              <a:xfrm rot="-5400000">
                <a:off x="2476" y="1121"/>
                <a:ext cx="203" cy="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200"/>
                  <a:t>R</a:t>
                </a:r>
              </a:p>
            </p:txBody>
          </p:sp>
        </p:grpSp>
        <p:sp>
          <p:nvSpPr>
            <p:cNvPr id="33898" name="TextBox 10"/>
            <p:cNvSpPr txBox="1">
              <a:spLocks noChangeArrowheads="1"/>
            </p:cNvSpPr>
            <p:nvPr/>
          </p:nvSpPr>
          <p:spPr bwMode="auto">
            <a:xfrm>
              <a:off x="4891" y="1344"/>
              <a:ext cx="13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4572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/>
                <a:t>5</a:t>
              </a:r>
            </a:p>
          </p:txBody>
        </p:sp>
        <p:cxnSp>
          <p:nvCxnSpPr>
            <p:cNvPr id="33899" name="Straight Connector 88"/>
            <p:cNvCxnSpPr>
              <a:cxnSpLocks noChangeShapeType="1"/>
            </p:cNvCxnSpPr>
            <p:nvPr/>
          </p:nvCxnSpPr>
          <p:spPr bwMode="auto">
            <a:xfrm rot="5400000">
              <a:off x="4819" y="1416"/>
              <a:ext cx="144" cy="0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3900" name="Straight Connector 88"/>
            <p:cNvCxnSpPr>
              <a:cxnSpLocks noChangeShapeType="1"/>
            </p:cNvCxnSpPr>
            <p:nvPr/>
          </p:nvCxnSpPr>
          <p:spPr bwMode="auto">
            <a:xfrm rot="5400000">
              <a:off x="5183" y="1416"/>
              <a:ext cx="144" cy="0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3901" name="TextBox 10"/>
            <p:cNvSpPr txBox="1">
              <a:spLocks noChangeArrowheads="1"/>
            </p:cNvSpPr>
            <p:nvPr/>
          </p:nvSpPr>
          <p:spPr bwMode="auto">
            <a:xfrm>
              <a:off x="5157" y="1345"/>
              <a:ext cx="13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4572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/>
                <a:t>1</a:t>
              </a:r>
            </a:p>
          </p:txBody>
        </p:sp>
        <p:sp>
          <p:nvSpPr>
            <p:cNvPr id="33902" name="TextBox 10"/>
            <p:cNvSpPr txBox="1">
              <a:spLocks noChangeArrowheads="1"/>
            </p:cNvSpPr>
            <p:nvPr/>
          </p:nvSpPr>
          <p:spPr bwMode="auto">
            <a:xfrm>
              <a:off x="4584" y="1338"/>
              <a:ext cx="137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4572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/>
                <a:t>8</a:t>
              </a:r>
            </a:p>
          </p:txBody>
        </p:sp>
        <p:cxnSp>
          <p:nvCxnSpPr>
            <p:cNvPr id="33903" name="Straight Connector 88"/>
            <p:cNvCxnSpPr>
              <a:cxnSpLocks noChangeShapeType="1"/>
            </p:cNvCxnSpPr>
            <p:nvPr/>
          </p:nvCxnSpPr>
          <p:spPr bwMode="auto">
            <a:xfrm rot="5400000">
              <a:off x="4512" y="1410"/>
              <a:ext cx="144" cy="0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3904" name="TextBox 10"/>
            <p:cNvSpPr txBox="1">
              <a:spLocks noChangeArrowheads="1"/>
            </p:cNvSpPr>
            <p:nvPr/>
          </p:nvSpPr>
          <p:spPr bwMode="auto">
            <a:xfrm>
              <a:off x="4800" y="1344"/>
              <a:ext cx="13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4572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/>
                <a:t>6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 idx="4294967295"/>
          </p:nvPr>
        </p:nvSpPr>
        <p:spPr>
          <a:xfrm>
            <a:off x="541338" y="71438"/>
            <a:ext cx="8245475" cy="1143000"/>
          </a:xfrm>
        </p:spPr>
        <p:txBody>
          <a:bodyPr/>
          <a:lstStyle/>
          <a:p>
            <a:pPr eaLnBrk="1" hangingPunct="1"/>
            <a:r>
              <a:rPr lang="en-US" smtClean="0"/>
              <a:t>Proposed EVB TLV (2) </a:t>
            </a:r>
          </a:p>
        </p:txBody>
      </p:sp>
      <p:sp>
        <p:nvSpPr>
          <p:cNvPr id="34818" name="TextBox 84"/>
          <p:cNvSpPr txBox="1">
            <a:spLocks noChangeArrowheads="1"/>
          </p:cNvSpPr>
          <p:nvPr/>
        </p:nvSpPr>
        <p:spPr bwMode="auto">
          <a:xfrm>
            <a:off x="7391400" y="304800"/>
            <a:ext cx="151606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Transport: LLDP</a:t>
            </a:r>
          </a:p>
        </p:txBody>
      </p:sp>
      <p:sp>
        <p:nvSpPr>
          <p:cNvPr id="34819" name="Content Placeholder 2"/>
          <p:cNvSpPr txBox="1">
            <a:spLocks/>
          </p:cNvSpPr>
          <p:nvPr/>
        </p:nvSpPr>
        <p:spPr bwMode="auto">
          <a:xfrm>
            <a:off x="4005263" y="4383088"/>
            <a:ext cx="5105400" cy="2474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28600" indent="-2286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ABA69F"/>
              </a:buClr>
              <a:buSzPct val="80000"/>
              <a:buFontTx/>
              <a:buChar char="•"/>
            </a:pPr>
            <a:r>
              <a:rPr lang="en-US" sz="1200"/>
              <a:t>Retransmission Exponent (RTE) </a:t>
            </a:r>
          </a:p>
          <a:p>
            <a:pPr lvl="1" indent="-169863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ABA69F"/>
              </a:buClr>
              <a:buSzPct val="80000"/>
              <a:buFontTx/>
              <a:buChar char="•"/>
            </a:pPr>
            <a:r>
              <a:rPr lang="en-US" sz="1200"/>
              <a:t>RTG (Retransmission Granularity) = 10 us</a:t>
            </a:r>
          </a:p>
          <a:p>
            <a:pPr lvl="1" indent="-169863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ABA69F"/>
              </a:buClr>
              <a:buSzPct val="80000"/>
              <a:buFontTx/>
              <a:buChar char="•"/>
            </a:pPr>
            <a:r>
              <a:rPr lang="en-US" sz="1200"/>
              <a:t>Retransmission Multiplier (RTM) = 2</a:t>
            </a:r>
            <a:r>
              <a:rPr lang="en-US" sz="1200" baseline="30000"/>
              <a:t>RTE</a:t>
            </a:r>
          </a:p>
          <a:p>
            <a:pPr lvl="1" indent="-169863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ABA69F"/>
              </a:buClr>
              <a:buSzPct val="80000"/>
              <a:buFontTx/>
              <a:buChar char="•"/>
            </a:pPr>
            <a:r>
              <a:rPr lang="en-US" sz="1200"/>
              <a:t>The ULP retransmission timer = RTM * RTG</a:t>
            </a:r>
          </a:p>
          <a:p>
            <a:pPr lvl="1" indent="-169863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ABA69F"/>
              </a:buClr>
              <a:buSzPct val="80000"/>
              <a:buFontTx/>
              <a:buChar char="•"/>
            </a:pPr>
            <a:r>
              <a:rPr lang="en-US" sz="1200"/>
              <a:t>Both sides agree to the largest common value</a:t>
            </a:r>
          </a:p>
        </p:txBody>
      </p:sp>
      <p:sp>
        <p:nvSpPr>
          <p:cNvPr id="34820" name="Content Placeholder 2"/>
          <p:cNvSpPr txBox="1">
            <a:spLocks/>
          </p:cNvSpPr>
          <p:nvPr/>
        </p:nvSpPr>
        <p:spPr bwMode="auto">
          <a:xfrm>
            <a:off x="74613" y="4383088"/>
            <a:ext cx="3930650" cy="2474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28600" indent="-2286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ABA69F"/>
              </a:buClr>
              <a:buSzPct val="80000"/>
              <a:buFontTx/>
              <a:buChar char="•"/>
            </a:pPr>
            <a:r>
              <a:rPr lang="en-US" sz="1200"/>
              <a:t>Number of VSI Supported – Identifies the number of VSI that are supported by the sender. It may indicate limits imposed by buffering, ACL rules, etc. </a:t>
            </a:r>
          </a:p>
          <a:p>
            <a:pPr marL="228600" indent="-2286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ABA69F"/>
              </a:buClr>
              <a:buSzPct val="80000"/>
              <a:buFontTx/>
              <a:buChar char="•"/>
            </a:pPr>
            <a:r>
              <a:rPr lang="en-US" sz="1200"/>
              <a:t>Number of VSI configured identifies the of VSI currently in use.</a:t>
            </a:r>
          </a:p>
          <a:p>
            <a:pPr lvl="1" indent="-169863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ABA69F"/>
              </a:buClr>
              <a:buSzPct val="80000"/>
              <a:buFontTx/>
              <a:buChar char="•"/>
            </a:pPr>
            <a:r>
              <a:rPr lang="en-US" sz="1200"/>
              <a:t>From the station, it indicates the number of resources that should be reserved by the bridge.</a:t>
            </a:r>
          </a:p>
          <a:p>
            <a:pPr lvl="1" indent="-169863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ABA69F"/>
              </a:buClr>
              <a:buSzPct val="80000"/>
              <a:buFontTx/>
              <a:buChar char="•"/>
            </a:pPr>
            <a:r>
              <a:rPr lang="en-US" sz="1200"/>
              <a:t>From the bridge, it indicates the number of active Virtual Station Interfaces (VSI) discovered / configured</a:t>
            </a:r>
          </a:p>
        </p:txBody>
      </p:sp>
      <p:grpSp>
        <p:nvGrpSpPr>
          <p:cNvPr id="34821" name="Group 129"/>
          <p:cNvGrpSpPr>
            <a:grpSpLocks/>
          </p:cNvGrpSpPr>
          <p:nvPr/>
        </p:nvGrpSpPr>
        <p:grpSpPr bwMode="auto">
          <a:xfrm>
            <a:off x="41275" y="1371600"/>
            <a:ext cx="8416925" cy="2889250"/>
            <a:chOff x="26" y="864"/>
            <a:chExt cx="5302" cy="1820"/>
          </a:xfrm>
        </p:grpSpPr>
        <p:cxnSp>
          <p:nvCxnSpPr>
            <p:cNvPr id="54273" name="Straight Connector 75"/>
            <p:cNvCxnSpPr>
              <a:cxnSpLocks noChangeShapeType="1"/>
            </p:cNvCxnSpPr>
            <p:nvPr/>
          </p:nvCxnSpPr>
          <p:spPr bwMode="auto">
            <a:xfrm>
              <a:off x="3722" y="1374"/>
              <a:ext cx="70" cy="631"/>
            </a:xfrm>
            <a:prstGeom prst="line">
              <a:avLst/>
            </a:prstGeom>
            <a:noFill/>
            <a:ln w="12700" algn="ctr">
              <a:solidFill>
                <a:schemeClr val="bg2">
                  <a:lumMod val="75000"/>
                </a:schemeClr>
              </a:solidFill>
              <a:prstDash val="dash"/>
              <a:round/>
              <a:headEnd/>
              <a:tailEnd/>
            </a:ln>
          </p:spPr>
        </p:cxnSp>
        <p:cxnSp>
          <p:nvCxnSpPr>
            <p:cNvPr id="34823" name="Straight Arrow Connector 29"/>
            <p:cNvCxnSpPr>
              <a:cxnSpLocks noChangeShapeType="1"/>
            </p:cNvCxnSpPr>
            <p:nvPr/>
          </p:nvCxnSpPr>
          <p:spPr bwMode="auto">
            <a:xfrm>
              <a:off x="362" y="1565"/>
              <a:ext cx="1248" cy="1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 type="triangle" w="med" len="lg"/>
              <a:tailEnd type="triangle" w="med" len="lg"/>
            </a:ln>
          </p:spPr>
        </p:cxnSp>
        <p:sp>
          <p:nvSpPr>
            <p:cNvPr id="34824" name="TextBox 35"/>
            <p:cNvSpPr txBox="1">
              <a:spLocks noChangeArrowheads="1"/>
            </p:cNvSpPr>
            <p:nvPr/>
          </p:nvSpPr>
          <p:spPr bwMode="auto">
            <a:xfrm>
              <a:off x="746" y="1494"/>
              <a:ext cx="504" cy="15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/>
                <a:t>TLV header</a:t>
              </a:r>
            </a:p>
          </p:txBody>
        </p:sp>
        <p:sp>
          <p:nvSpPr>
            <p:cNvPr id="34825" name="Rectangle 6"/>
            <p:cNvSpPr>
              <a:spLocks noChangeArrowheads="1"/>
            </p:cNvSpPr>
            <p:nvPr/>
          </p:nvSpPr>
          <p:spPr bwMode="auto">
            <a:xfrm>
              <a:off x="362" y="1008"/>
              <a:ext cx="480" cy="336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 anchorCtr="1"/>
            <a:lstStyle/>
            <a:p>
              <a:pPr algn="ctr">
                <a:spcBef>
                  <a:spcPct val="50000"/>
                </a:spcBef>
              </a:pPr>
              <a:r>
                <a:rPr lang="en-US" sz="1000"/>
                <a:t>TLV type =</a:t>
              </a:r>
              <a:br>
                <a:rPr lang="en-US" sz="1000"/>
              </a:br>
              <a:r>
                <a:rPr lang="en-US" sz="1000"/>
                <a:t>127</a:t>
              </a:r>
              <a:br>
                <a:rPr lang="en-US" sz="1000"/>
              </a:br>
              <a:r>
                <a:rPr lang="en-US" sz="1000"/>
                <a:t>(7 bits)</a:t>
              </a:r>
            </a:p>
          </p:txBody>
        </p:sp>
        <p:sp>
          <p:nvSpPr>
            <p:cNvPr id="34826" name="Rectangle 7"/>
            <p:cNvSpPr>
              <a:spLocks noChangeArrowheads="1"/>
            </p:cNvSpPr>
            <p:nvPr/>
          </p:nvSpPr>
          <p:spPr bwMode="auto">
            <a:xfrm>
              <a:off x="842" y="1008"/>
              <a:ext cx="768" cy="336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 anchorCtr="1"/>
            <a:lstStyle/>
            <a:p>
              <a:pPr algn="ctr">
                <a:spcBef>
                  <a:spcPct val="50000"/>
                </a:spcBef>
              </a:pPr>
              <a:r>
                <a:rPr lang="en-US" sz="1000"/>
                <a:t>TLV information</a:t>
              </a:r>
              <a:br>
                <a:rPr lang="en-US" sz="1000"/>
              </a:br>
              <a:r>
                <a:rPr lang="en-US" sz="1000"/>
                <a:t>string length</a:t>
              </a:r>
              <a:br>
                <a:rPr lang="en-US" sz="1000"/>
              </a:br>
              <a:r>
                <a:rPr lang="en-US" sz="1000"/>
                <a:t>(9 bits)</a:t>
              </a:r>
            </a:p>
          </p:txBody>
        </p:sp>
        <p:sp>
          <p:nvSpPr>
            <p:cNvPr id="34827" name="Rectangle 8"/>
            <p:cNvSpPr>
              <a:spLocks noChangeArrowheads="1"/>
            </p:cNvSpPr>
            <p:nvPr/>
          </p:nvSpPr>
          <p:spPr bwMode="auto">
            <a:xfrm>
              <a:off x="1610" y="1008"/>
              <a:ext cx="432" cy="336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 anchorCtr="1"/>
            <a:lstStyle/>
            <a:p>
              <a:pPr algn="ctr">
                <a:spcBef>
                  <a:spcPct val="50000"/>
                </a:spcBef>
              </a:pPr>
              <a:r>
                <a:rPr lang="en-US" sz="1000"/>
                <a:t>OUI</a:t>
              </a:r>
              <a:br>
                <a:rPr lang="en-US" sz="1000"/>
              </a:br>
              <a:r>
                <a:rPr lang="en-US" sz="1000"/>
                <a:t>(3 octets)</a:t>
              </a:r>
            </a:p>
          </p:txBody>
        </p:sp>
        <p:sp>
          <p:nvSpPr>
            <p:cNvPr id="34828" name="Rectangle 9"/>
            <p:cNvSpPr>
              <a:spLocks noChangeArrowheads="1"/>
            </p:cNvSpPr>
            <p:nvPr/>
          </p:nvSpPr>
          <p:spPr bwMode="auto">
            <a:xfrm>
              <a:off x="2042" y="1008"/>
              <a:ext cx="432" cy="336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 anchorCtr="1"/>
            <a:lstStyle/>
            <a:p>
              <a:pPr algn="ctr">
                <a:spcBef>
                  <a:spcPct val="50000"/>
                </a:spcBef>
              </a:pPr>
              <a:r>
                <a:rPr lang="en-US" sz="1000"/>
                <a:t>Subtype</a:t>
              </a:r>
              <a:br>
                <a:rPr lang="en-US" sz="1000"/>
              </a:br>
              <a:r>
                <a:rPr lang="en-US" sz="1000"/>
                <a:t>(1 octet)</a:t>
              </a:r>
            </a:p>
          </p:txBody>
        </p:sp>
        <p:sp>
          <p:nvSpPr>
            <p:cNvPr id="34829" name="Rectangle 14"/>
            <p:cNvSpPr>
              <a:spLocks noChangeArrowheads="1"/>
            </p:cNvSpPr>
            <p:nvPr/>
          </p:nvSpPr>
          <p:spPr bwMode="auto">
            <a:xfrm>
              <a:off x="2474" y="1008"/>
              <a:ext cx="624" cy="336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 anchorCtr="1"/>
            <a:lstStyle/>
            <a:p>
              <a:pPr algn="ctr">
                <a:spcBef>
                  <a:spcPct val="50000"/>
                </a:spcBef>
              </a:pPr>
              <a:r>
                <a:rPr lang="en-US" sz="1000"/>
                <a:t>EVB</a:t>
              </a:r>
              <a:br>
                <a:rPr lang="en-US" sz="1000"/>
              </a:br>
              <a:r>
                <a:rPr lang="en-US" sz="1000"/>
                <a:t>Capabilities</a:t>
              </a:r>
              <a:br>
                <a:rPr lang="en-US" sz="1000"/>
              </a:br>
              <a:r>
                <a:rPr lang="en-US" sz="1000"/>
                <a:t>(2 octets)</a:t>
              </a:r>
            </a:p>
          </p:txBody>
        </p:sp>
        <p:sp>
          <p:nvSpPr>
            <p:cNvPr id="34830" name="Rectangle 15"/>
            <p:cNvSpPr>
              <a:spLocks noChangeArrowheads="1"/>
            </p:cNvSpPr>
            <p:nvPr/>
          </p:nvSpPr>
          <p:spPr bwMode="auto">
            <a:xfrm>
              <a:off x="3098" y="1008"/>
              <a:ext cx="624" cy="336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 anchorCtr="1"/>
            <a:lstStyle/>
            <a:p>
              <a:pPr algn="ctr">
                <a:spcBef>
                  <a:spcPct val="50000"/>
                </a:spcBef>
              </a:pPr>
              <a:r>
                <a:rPr lang="en-US" sz="1000"/>
                <a:t>EVB</a:t>
              </a:r>
              <a:br>
                <a:rPr lang="en-US" sz="1000"/>
              </a:br>
              <a:r>
                <a:rPr lang="en-US" sz="1000"/>
                <a:t>Current Config.</a:t>
              </a:r>
              <a:br>
                <a:rPr lang="en-US" sz="1000"/>
              </a:br>
              <a:r>
                <a:rPr lang="en-US" sz="1000"/>
                <a:t>(2 octets)</a:t>
              </a:r>
            </a:p>
          </p:txBody>
        </p:sp>
        <p:sp>
          <p:nvSpPr>
            <p:cNvPr id="34831" name="Rectangle 16"/>
            <p:cNvSpPr>
              <a:spLocks noChangeArrowheads="1"/>
            </p:cNvSpPr>
            <p:nvPr/>
          </p:nvSpPr>
          <p:spPr bwMode="auto">
            <a:xfrm>
              <a:off x="3722" y="1008"/>
              <a:ext cx="864" cy="336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 anchorCtr="1"/>
            <a:lstStyle/>
            <a:p>
              <a:pPr algn="ctr">
                <a:spcBef>
                  <a:spcPct val="50000"/>
                </a:spcBef>
              </a:pPr>
              <a:r>
                <a:rPr lang="en-US" sz="1000"/>
                <a:t>VSI </a:t>
              </a:r>
              <a:br>
                <a:rPr lang="en-US" sz="1000"/>
              </a:br>
              <a:r>
                <a:rPr lang="en-US" sz="1000"/>
                <a:t>(4 octets)</a:t>
              </a:r>
            </a:p>
          </p:txBody>
        </p:sp>
        <p:sp>
          <p:nvSpPr>
            <p:cNvPr id="34832" name="Rectangle 66"/>
            <p:cNvSpPr>
              <a:spLocks noChangeArrowheads="1"/>
            </p:cNvSpPr>
            <p:nvPr/>
          </p:nvSpPr>
          <p:spPr bwMode="auto">
            <a:xfrm>
              <a:off x="4891" y="1008"/>
              <a:ext cx="367" cy="336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 anchorCtr="1"/>
            <a:lstStyle/>
            <a:p>
              <a:pPr algn="ctr">
                <a:spcBef>
                  <a:spcPct val="50000"/>
                </a:spcBef>
              </a:pPr>
              <a:r>
                <a:rPr lang="en-US" sz="1000"/>
                <a:t>RTE</a:t>
              </a:r>
            </a:p>
          </p:txBody>
        </p:sp>
        <p:cxnSp>
          <p:nvCxnSpPr>
            <p:cNvPr id="34833" name="Straight Connector 23"/>
            <p:cNvCxnSpPr>
              <a:cxnSpLocks noChangeShapeType="1"/>
            </p:cNvCxnSpPr>
            <p:nvPr/>
          </p:nvCxnSpPr>
          <p:spPr bwMode="auto">
            <a:xfrm rot="5400000">
              <a:off x="75" y="1199"/>
              <a:ext cx="576" cy="2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4834" name="TextBox 10"/>
            <p:cNvSpPr txBox="1">
              <a:spLocks noChangeArrowheads="1"/>
            </p:cNvSpPr>
            <p:nvPr/>
          </p:nvSpPr>
          <p:spPr bwMode="auto">
            <a:xfrm>
              <a:off x="26" y="864"/>
              <a:ext cx="36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/>
                <a:t>Octets:</a:t>
              </a:r>
            </a:p>
          </p:txBody>
        </p:sp>
        <p:sp>
          <p:nvSpPr>
            <p:cNvPr id="34835" name="TextBox 10"/>
            <p:cNvSpPr txBox="1">
              <a:spLocks noChangeArrowheads="1"/>
            </p:cNvSpPr>
            <p:nvPr/>
          </p:nvSpPr>
          <p:spPr bwMode="auto">
            <a:xfrm>
              <a:off x="122" y="1344"/>
              <a:ext cx="25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/>
                <a:t>Bits:</a:t>
              </a:r>
            </a:p>
          </p:txBody>
        </p:sp>
        <p:cxnSp>
          <p:nvCxnSpPr>
            <p:cNvPr id="34836" name="Straight Connector 56"/>
            <p:cNvCxnSpPr>
              <a:cxnSpLocks noChangeShapeType="1"/>
            </p:cNvCxnSpPr>
            <p:nvPr/>
          </p:nvCxnSpPr>
          <p:spPr bwMode="auto">
            <a:xfrm rot="5400000">
              <a:off x="890" y="960"/>
              <a:ext cx="96" cy="0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4837" name="Straight Connector 61"/>
            <p:cNvCxnSpPr>
              <a:cxnSpLocks noChangeShapeType="1"/>
            </p:cNvCxnSpPr>
            <p:nvPr/>
          </p:nvCxnSpPr>
          <p:spPr bwMode="auto">
            <a:xfrm rot="5400000">
              <a:off x="1562" y="960"/>
              <a:ext cx="96" cy="0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4838" name="Straight Connector 63"/>
            <p:cNvCxnSpPr>
              <a:cxnSpLocks noChangeShapeType="1"/>
            </p:cNvCxnSpPr>
            <p:nvPr/>
          </p:nvCxnSpPr>
          <p:spPr bwMode="auto">
            <a:xfrm rot="5400000">
              <a:off x="1994" y="960"/>
              <a:ext cx="96" cy="0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4839" name="TextBox 10"/>
            <p:cNvSpPr txBox="1">
              <a:spLocks noChangeArrowheads="1"/>
            </p:cNvSpPr>
            <p:nvPr/>
          </p:nvSpPr>
          <p:spPr bwMode="auto">
            <a:xfrm>
              <a:off x="362" y="864"/>
              <a:ext cx="137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4572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/>
                <a:t>1</a:t>
              </a:r>
            </a:p>
          </p:txBody>
        </p:sp>
        <p:sp>
          <p:nvSpPr>
            <p:cNvPr id="34840" name="TextBox 10"/>
            <p:cNvSpPr txBox="1">
              <a:spLocks noChangeArrowheads="1"/>
            </p:cNvSpPr>
            <p:nvPr/>
          </p:nvSpPr>
          <p:spPr bwMode="auto">
            <a:xfrm>
              <a:off x="938" y="864"/>
              <a:ext cx="137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4572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/>
                <a:t>2</a:t>
              </a:r>
            </a:p>
          </p:txBody>
        </p:sp>
        <p:sp>
          <p:nvSpPr>
            <p:cNvPr id="34841" name="TextBox 10"/>
            <p:cNvSpPr txBox="1">
              <a:spLocks noChangeArrowheads="1"/>
            </p:cNvSpPr>
            <p:nvPr/>
          </p:nvSpPr>
          <p:spPr bwMode="auto">
            <a:xfrm>
              <a:off x="1610" y="864"/>
              <a:ext cx="137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4572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/>
                <a:t>3</a:t>
              </a:r>
            </a:p>
          </p:txBody>
        </p:sp>
        <p:sp>
          <p:nvSpPr>
            <p:cNvPr id="34842" name="TextBox 10"/>
            <p:cNvSpPr txBox="1">
              <a:spLocks noChangeArrowheads="1"/>
            </p:cNvSpPr>
            <p:nvPr/>
          </p:nvSpPr>
          <p:spPr bwMode="auto">
            <a:xfrm>
              <a:off x="2042" y="864"/>
              <a:ext cx="137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4572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/>
                <a:t>6</a:t>
              </a:r>
            </a:p>
          </p:txBody>
        </p:sp>
        <p:sp>
          <p:nvSpPr>
            <p:cNvPr id="34843" name="TextBox 10"/>
            <p:cNvSpPr txBox="1">
              <a:spLocks noChangeArrowheads="1"/>
            </p:cNvSpPr>
            <p:nvPr/>
          </p:nvSpPr>
          <p:spPr bwMode="auto">
            <a:xfrm>
              <a:off x="2474" y="864"/>
              <a:ext cx="137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4572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/>
                <a:t>7</a:t>
              </a:r>
            </a:p>
          </p:txBody>
        </p:sp>
        <p:sp>
          <p:nvSpPr>
            <p:cNvPr id="34844" name="TextBox 10"/>
            <p:cNvSpPr txBox="1">
              <a:spLocks noChangeArrowheads="1"/>
            </p:cNvSpPr>
            <p:nvPr/>
          </p:nvSpPr>
          <p:spPr bwMode="auto">
            <a:xfrm>
              <a:off x="3098" y="864"/>
              <a:ext cx="137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4572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/>
                <a:t>9</a:t>
              </a:r>
            </a:p>
          </p:txBody>
        </p:sp>
        <p:sp>
          <p:nvSpPr>
            <p:cNvPr id="34845" name="TextBox 10"/>
            <p:cNvSpPr txBox="1">
              <a:spLocks noChangeArrowheads="1"/>
            </p:cNvSpPr>
            <p:nvPr/>
          </p:nvSpPr>
          <p:spPr bwMode="auto">
            <a:xfrm>
              <a:off x="3722" y="864"/>
              <a:ext cx="186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4572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/>
                <a:t>11</a:t>
              </a:r>
            </a:p>
          </p:txBody>
        </p:sp>
        <p:sp>
          <p:nvSpPr>
            <p:cNvPr id="34846" name="TextBox 10"/>
            <p:cNvSpPr txBox="1">
              <a:spLocks noChangeArrowheads="1"/>
            </p:cNvSpPr>
            <p:nvPr/>
          </p:nvSpPr>
          <p:spPr bwMode="auto">
            <a:xfrm>
              <a:off x="4586" y="864"/>
              <a:ext cx="185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4572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/>
                <a:t>15</a:t>
              </a:r>
            </a:p>
          </p:txBody>
        </p:sp>
        <p:cxnSp>
          <p:nvCxnSpPr>
            <p:cNvPr id="34847" name="Straight Connector 78"/>
            <p:cNvCxnSpPr>
              <a:cxnSpLocks noChangeShapeType="1"/>
            </p:cNvCxnSpPr>
            <p:nvPr/>
          </p:nvCxnSpPr>
          <p:spPr bwMode="auto">
            <a:xfrm rot="5400000">
              <a:off x="5210" y="960"/>
              <a:ext cx="96" cy="0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4848" name="Straight Connector 79"/>
            <p:cNvCxnSpPr>
              <a:cxnSpLocks noChangeShapeType="1"/>
            </p:cNvCxnSpPr>
            <p:nvPr/>
          </p:nvCxnSpPr>
          <p:spPr bwMode="auto">
            <a:xfrm rot="5400000">
              <a:off x="2426" y="960"/>
              <a:ext cx="96" cy="0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4849" name="Straight Connector 80"/>
            <p:cNvCxnSpPr>
              <a:cxnSpLocks noChangeShapeType="1"/>
            </p:cNvCxnSpPr>
            <p:nvPr/>
          </p:nvCxnSpPr>
          <p:spPr bwMode="auto">
            <a:xfrm rot="5400000">
              <a:off x="4538" y="960"/>
              <a:ext cx="96" cy="0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4850" name="Straight Connector 81"/>
            <p:cNvCxnSpPr>
              <a:cxnSpLocks noChangeShapeType="1"/>
            </p:cNvCxnSpPr>
            <p:nvPr/>
          </p:nvCxnSpPr>
          <p:spPr bwMode="auto">
            <a:xfrm rot="5400000">
              <a:off x="3674" y="960"/>
              <a:ext cx="96" cy="0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4851" name="Straight Connector 82"/>
            <p:cNvCxnSpPr>
              <a:cxnSpLocks noChangeShapeType="1"/>
            </p:cNvCxnSpPr>
            <p:nvPr/>
          </p:nvCxnSpPr>
          <p:spPr bwMode="auto">
            <a:xfrm rot="5400000">
              <a:off x="3050" y="960"/>
              <a:ext cx="96" cy="0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4852" name="Straight Connector 83"/>
            <p:cNvCxnSpPr>
              <a:cxnSpLocks noChangeShapeType="1"/>
            </p:cNvCxnSpPr>
            <p:nvPr/>
          </p:nvCxnSpPr>
          <p:spPr bwMode="auto">
            <a:xfrm rot="5400000">
              <a:off x="794" y="1392"/>
              <a:ext cx="96" cy="0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4853" name="TextBox 10"/>
            <p:cNvSpPr txBox="1">
              <a:spLocks noChangeArrowheads="1"/>
            </p:cNvSpPr>
            <p:nvPr/>
          </p:nvSpPr>
          <p:spPr bwMode="auto">
            <a:xfrm>
              <a:off x="362" y="1344"/>
              <a:ext cx="137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4572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/>
                <a:t>8</a:t>
              </a:r>
            </a:p>
          </p:txBody>
        </p:sp>
        <p:sp>
          <p:nvSpPr>
            <p:cNvPr id="34854" name="TextBox 10"/>
            <p:cNvSpPr txBox="1">
              <a:spLocks noChangeArrowheads="1"/>
            </p:cNvSpPr>
            <p:nvPr/>
          </p:nvSpPr>
          <p:spPr bwMode="auto">
            <a:xfrm>
              <a:off x="723" y="1344"/>
              <a:ext cx="107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45720" rIns="4572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1000"/>
                <a:t>2</a:t>
              </a:r>
            </a:p>
          </p:txBody>
        </p:sp>
        <p:cxnSp>
          <p:nvCxnSpPr>
            <p:cNvPr id="34855" name="Straight Connector 88"/>
            <p:cNvCxnSpPr>
              <a:cxnSpLocks noChangeShapeType="1"/>
            </p:cNvCxnSpPr>
            <p:nvPr/>
          </p:nvCxnSpPr>
          <p:spPr bwMode="auto">
            <a:xfrm rot="5400000">
              <a:off x="866" y="1416"/>
              <a:ext cx="144" cy="0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4856" name="Straight Connector 90"/>
            <p:cNvCxnSpPr>
              <a:cxnSpLocks noChangeShapeType="1"/>
            </p:cNvCxnSpPr>
            <p:nvPr/>
          </p:nvCxnSpPr>
          <p:spPr bwMode="auto">
            <a:xfrm rot="5400000">
              <a:off x="1538" y="1416"/>
              <a:ext cx="144" cy="0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4857" name="TextBox 10"/>
            <p:cNvSpPr txBox="1">
              <a:spLocks noChangeArrowheads="1"/>
            </p:cNvSpPr>
            <p:nvPr/>
          </p:nvSpPr>
          <p:spPr bwMode="auto">
            <a:xfrm>
              <a:off x="842" y="1344"/>
              <a:ext cx="106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45720" rIns="4572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1000"/>
                <a:t>1</a:t>
              </a:r>
            </a:p>
          </p:txBody>
        </p:sp>
        <p:sp>
          <p:nvSpPr>
            <p:cNvPr id="34858" name="TextBox 10"/>
            <p:cNvSpPr txBox="1">
              <a:spLocks noChangeArrowheads="1"/>
            </p:cNvSpPr>
            <p:nvPr/>
          </p:nvSpPr>
          <p:spPr bwMode="auto">
            <a:xfrm>
              <a:off x="945" y="1344"/>
              <a:ext cx="137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4572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/>
                <a:t>8</a:t>
              </a:r>
            </a:p>
          </p:txBody>
        </p:sp>
        <p:sp>
          <p:nvSpPr>
            <p:cNvPr id="34859" name="TextBox 10"/>
            <p:cNvSpPr txBox="1">
              <a:spLocks noChangeArrowheads="1"/>
            </p:cNvSpPr>
            <p:nvPr/>
          </p:nvSpPr>
          <p:spPr bwMode="auto">
            <a:xfrm>
              <a:off x="1514" y="1344"/>
              <a:ext cx="106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45720" rIns="4572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1000"/>
                <a:t>1</a:t>
              </a:r>
            </a:p>
          </p:txBody>
        </p:sp>
        <p:cxnSp>
          <p:nvCxnSpPr>
            <p:cNvPr id="34860" name="Straight Connector 140"/>
            <p:cNvCxnSpPr>
              <a:cxnSpLocks noChangeShapeType="1"/>
            </p:cNvCxnSpPr>
            <p:nvPr/>
          </p:nvCxnSpPr>
          <p:spPr bwMode="auto">
            <a:xfrm rot="5400000">
              <a:off x="717" y="2401"/>
              <a:ext cx="96" cy="0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4861" name="Straight Connector 144"/>
            <p:cNvCxnSpPr>
              <a:cxnSpLocks noChangeShapeType="1"/>
            </p:cNvCxnSpPr>
            <p:nvPr/>
          </p:nvCxnSpPr>
          <p:spPr bwMode="auto">
            <a:xfrm rot="5400000">
              <a:off x="836" y="2401"/>
              <a:ext cx="96" cy="0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4862" name="TextBox 10"/>
            <p:cNvSpPr txBox="1">
              <a:spLocks noChangeArrowheads="1"/>
            </p:cNvSpPr>
            <p:nvPr/>
          </p:nvSpPr>
          <p:spPr bwMode="auto">
            <a:xfrm>
              <a:off x="760" y="2353"/>
              <a:ext cx="13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4572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/>
                <a:t>8</a:t>
              </a:r>
            </a:p>
          </p:txBody>
        </p:sp>
        <p:sp>
          <p:nvSpPr>
            <p:cNvPr id="34863" name="TextBox 10"/>
            <p:cNvSpPr txBox="1">
              <a:spLocks noChangeArrowheads="1"/>
            </p:cNvSpPr>
            <p:nvPr/>
          </p:nvSpPr>
          <p:spPr bwMode="auto">
            <a:xfrm>
              <a:off x="897" y="2353"/>
              <a:ext cx="13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4572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/>
                <a:t>7</a:t>
              </a:r>
            </a:p>
          </p:txBody>
        </p:sp>
        <p:sp>
          <p:nvSpPr>
            <p:cNvPr id="34864" name="TextBox 10"/>
            <p:cNvSpPr txBox="1">
              <a:spLocks noChangeArrowheads="1"/>
            </p:cNvSpPr>
            <p:nvPr/>
          </p:nvSpPr>
          <p:spPr bwMode="auto">
            <a:xfrm>
              <a:off x="1438" y="2353"/>
              <a:ext cx="137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4572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/>
                <a:t>8</a:t>
              </a:r>
            </a:p>
          </p:txBody>
        </p:sp>
        <p:sp>
          <p:nvSpPr>
            <p:cNvPr id="34865" name="TextBox 10"/>
            <p:cNvSpPr txBox="1">
              <a:spLocks noChangeArrowheads="1"/>
            </p:cNvSpPr>
            <p:nvPr/>
          </p:nvSpPr>
          <p:spPr bwMode="auto">
            <a:xfrm>
              <a:off x="1761" y="2353"/>
              <a:ext cx="106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45720" rIns="4572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1000"/>
                <a:t>3</a:t>
              </a:r>
            </a:p>
          </p:txBody>
        </p:sp>
        <p:cxnSp>
          <p:nvCxnSpPr>
            <p:cNvPr id="34866" name="Straight Connector 152"/>
            <p:cNvCxnSpPr>
              <a:cxnSpLocks noChangeShapeType="1"/>
            </p:cNvCxnSpPr>
            <p:nvPr/>
          </p:nvCxnSpPr>
          <p:spPr bwMode="auto">
            <a:xfrm rot="5400000">
              <a:off x="1359" y="2425"/>
              <a:ext cx="144" cy="0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4867" name="TextBox 10"/>
            <p:cNvSpPr txBox="1">
              <a:spLocks noChangeArrowheads="1"/>
            </p:cNvSpPr>
            <p:nvPr/>
          </p:nvSpPr>
          <p:spPr bwMode="auto">
            <a:xfrm>
              <a:off x="1325" y="2353"/>
              <a:ext cx="106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45720" rIns="4572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1000"/>
                <a:t>1</a:t>
              </a:r>
            </a:p>
          </p:txBody>
        </p:sp>
        <p:cxnSp>
          <p:nvCxnSpPr>
            <p:cNvPr id="34868" name="Straight Connector 161"/>
            <p:cNvCxnSpPr>
              <a:cxnSpLocks noChangeShapeType="1"/>
            </p:cNvCxnSpPr>
            <p:nvPr/>
          </p:nvCxnSpPr>
          <p:spPr bwMode="auto">
            <a:xfrm rot="5400000">
              <a:off x="1969" y="2401"/>
              <a:ext cx="96" cy="0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4869" name="TextBox 10"/>
            <p:cNvSpPr txBox="1">
              <a:spLocks noChangeArrowheads="1"/>
            </p:cNvSpPr>
            <p:nvPr/>
          </p:nvSpPr>
          <p:spPr bwMode="auto">
            <a:xfrm>
              <a:off x="1900" y="2353"/>
              <a:ext cx="136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4572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/>
                <a:t>2</a:t>
              </a:r>
            </a:p>
          </p:txBody>
        </p:sp>
        <p:cxnSp>
          <p:nvCxnSpPr>
            <p:cNvPr id="34870" name="Straight Connector 163"/>
            <p:cNvCxnSpPr>
              <a:cxnSpLocks noChangeShapeType="1"/>
            </p:cNvCxnSpPr>
            <p:nvPr/>
          </p:nvCxnSpPr>
          <p:spPr bwMode="auto">
            <a:xfrm rot="5400000">
              <a:off x="2069" y="2425"/>
              <a:ext cx="144" cy="0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4871" name="Straight Connector 164"/>
            <p:cNvCxnSpPr>
              <a:cxnSpLocks noChangeShapeType="1"/>
            </p:cNvCxnSpPr>
            <p:nvPr/>
          </p:nvCxnSpPr>
          <p:spPr bwMode="auto">
            <a:xfrm rot="5400000">
              <a:off x="1840" y="2401"/>
              <a:ext cx="96" cy="0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4872" name="TextBox 10"/>
            <p:cNvSpPr txBox="1">
              <a:spLocks noChangeArrowheads="1"/>
            </p:cNvSpPr>
            <p:nvPr/>
          </p:nvSpPr>
          <p:spPr bwMode="auto">
            <a:xfrm>
              <a:off x="2042" y="2353"/>
              <a:ext cx="137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4572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/>
                <a:t>1</a:t>
              </a:r>
            </a:p>
          </p:txBody>
        </p:sp>
        <p:cxnSp>
          <p:nvCxnSpPr>
            <p:cNvPr id="34873" name="Straight Arrow Connector 63"/>
            <p:cNvCxnSpPr>
              <a:cxnSpLocks noChangeShapeType="1"/>
            </p:cNvCxnSpPr>
            <p:nvPr/>
          </p:nvCxnSpPr>
          <p:spPr bwMode="auto">
            <a:xfrm>
              <a:off x="765" y="2609"/>
              <a:ext cx="666" cy="1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 type="triangle" w="med" len="lg"/>
              <a:tailEnd type="triangle" w="med" len="lg"/>
            </a:ln>
          </p:spPr>
        </p:cxnSp>
        <p:sp>
          <p:nvSpPr>
            <p:cNvPr id="34874" name="TextBox 64"/>
            <p:cNvSpPr txBox="1">
              <a:spLocks noChangeArrowheads="1"/>
            </p:cNvSpPr>
            <p:nvPr/>
          </p:nvSpPr>
          <p:spPr bwMode="auto">
            <a:xfrm>
              <a:off x="941" y="2512"/>
              <a:ext cx="360" cy="17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00"/>
                <a:t>Forwarding</a:t>
              </a:r>
              <a:br>
                <a:rPr lang="en-US" sz="900"/>
              </a:br>
              <a:r>
                <a:rPr lang="en-US" sz="900"/>
                <a:t>Mode</a:t>
              </a:r>
            </a:p>
          </p:txBody>
        </p:sp>
        <p:cxnSp>
          <p:nvCxnSpPr>
            <p:cNvPr id="34875" name="Straight Arrow Connector 68"/>
            <p:cNvCxnSpPr>
              <a:cxnSpLocks noChangeShapeType="1"/>
            </p:cNvCxnSpPr>
            <p:nvPr/>
          </p:nvCxnSpPr>
          <p:spPr bwMode="auto">
            <a:xfrm>
              <a:off x="1438" y="2608"/>
              <a:ext cx="713" cy="1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 type="triangle" w="med" len="lg"/>
              <a:tailEnd type="triangle" w="med" len="lg"/>
            </a:ln>
          </p:spPr>
        </p:cxnSp>
        <p:sp>
          <p:nvSpPr>
            <p:cNvPr id="34876" name="TextBox 69"/>
            <p:cNvSpPr txBox="1">
              <a:spLocks noChangeArrowheads="1"/>
            </p:cNvSpPr>
            <p:nvPr/>
          </p:nvSpPr>
          <p:spPr bwMode="auto">
            <a:xfrm>
              <a:off x="1548" y="2560"/>
              <a:ext cx="480" cy="9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000"/>
                <a:t>Capabilities</a:t>
              </a:r>
            </a:p>
          </p:txBody>
        </p:sp>
        <p:sp>
          <p:nvSpPr>
            <p:cNvPr id="34877" name="Rectangle 84"/>
            <p:cNvSpPr>
              <a:spLocks noChangeArrowheads="1"/>
            </p:cNvSpPr>
            <p:nvPr/>
          </p:nvSpPr>
          <p:spPr bwMode="auto">
            <a:xfrm rot="-5400000">
              <a:off x="1044" y="1960"/>
              <a:ext cx="344" cy="43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/>
                <a:t>Reserved</a:t>
              </a:r>
            </a:p>
          </p:txBody>
        </p:sp>
        <p:sp>
          <p:nvSpPr>
            <p:cNvPr id="34878" name="Rectangle 86"/>
            <p:cNvSpPr>
              <a:spLocks noChangeArrowheads="1"/>
            </p:cNvSpPr>
            <p:nvPr/>
          </p:nvSpPr>
          <p:spPr bwMode="auto">
            <a:xfrm rot="-5400000">
              <a:off x="1664" y="2117"/>
              <a:ext cx="344" cy="11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/>
                <a:t>ETTP</a:t>
              </a:r>
            </a:p>
          </p:txBody>
        </p:sp>
        <p:sp>
          <p:nvSpPr>
            <p:cNvPr id="34879" name="Rectangle 87"/>
            <p:cNvSpPr>
              <a:spLocks noChangeArrowheads="1"/>
            </p:cNvSpPr>
            <p:nvPr/>
          </p:nvSpPr>
          <p:spPr bwMode="auto">
            <a:xfrm rot="-5400000">
              <a:off x="1545" y="2117"/>
              <a:ext cx="344" cy="11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/>
                <a:t>RTE</a:t>
              </a:r>
            </a:p>
          </p:txBody>
        </p:sp>
        <p:sp>
          <p:nvSpPr>
            <p:cNvPr id="34880" name="Rectangle 88"/>
            <p:cNvSpPr>
              <a:spLocks noChangeArrowheads="1"/>
            </p:cNvSpPr>
            <p:nvPr/>
          </p:nvSpPr>
          <p:spPr bwMode="auto">
            <a:xfrm rot="-5400000">
              <a:off x="767" y="2117"/>
              <a:ext cx="344" cy="11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/>
                <a:t>RR</a:t>
              </a:r>
            </a:p>
          </p:txBody>
        </p:sp>
        <p:sp>
          <p:nvSpPr>
            <p:cNvPr id="34881" name="Rectangle 89"/>
            <p:cNvSpPr>
              <a:spLocks noChangeArrowheads="1"/>
            </p:cNvSpPr>
            <p:nvPr/>
          </p:nvSpPr>
          <p:spPr bwMode="auto">
            <a:xfrm rot="-5400000">
              <a:off x="1373" y="2065"/>
              <a:ext cx="344" cy="22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/>
                <a:t>Reserved</a:t>
              </a:r>
            </a:p>
          </p:txBody>
        </p:sp>
        <p:sp>
          <p:nvSpPr>
            <p:cNvPr id="34882" name="TextBox 10"/>
            <p:cNvSpPr txBox="1">
              <a:spLocks noChangeArrowheads="1"/>
            </p:cNvSpPr>
            <p:nvPr/>
          </p:nvSpPr>
          <p:spPr bwMode="auto">
            <a:xfrm>
              <a:off x="1667" y="2353"/>
              <a:ext cx="106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45720" rIns="4572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1000"/>
                <a:t>4</a:t>
              </a:r>
            </a:p>
          </p:txBody>
        </p:sp>
        <p:sp>
          <p:nvSpPr>
            <p:cNvPr id="34883" name="Rectangle 92"/>
            <p:cNvSpPr>
              <a:spLocks noChangeArrowheads="1"/>
            </p:cNvSpPr>
            <p:nvPr/>
          </p:nvSpPr>
          <p:spPr bwMode="auto">
            <a:xfrm rot="-5400000">
              <a:off x="648" y="2117"/>
              <a:ext cx="344" cy="11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/>
                <a:t>STD</a:t>
              </a:r>
            </a:p>
          </p:txBody>
        </p:sp>
        <p:sp>
          <p:nvSpPr>
            <p:cNvPr id="34884" name="Rectangle 93"/>
            <p:cNvSpPr>
              <a:spLocks noChangeArrowheads="1"/>
            </p:cNvSpPr>
            <p:nvPr/>
          </p:nvSpPr>
          <p:spPr bwMode="auto">
            <a:xfrm rot="-5400000">
              <a:off x="1785" y="2117"/>
              <a:ext cx="344" cy="11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/>
                <a:t>Auth</a:t>
              </a:r>
            </a:p>
          </p:txBody>
        </p:sp>
        <p:sp>
          <p:nvSpPr>
            <p:cNvPr id="34885" name="Rectangle 94"/>
            <p:cNvSpPr>
              <a:spLocks noChangeArrowheads="1"/>
            </p:cNvSpPr>
            <p:nvPr/>
          </p:nvSpPr>
          <p:spPr bwMode="auto">
            <a:xfrm rot="-5400000">
              <a:off x="1908" y="2117"/>
              <a:ext cx="344" cy="11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/>
                <a:t>VDP</a:t>
              </a:r>
            </a:p>
          </p:txBody>
        </p:sp>
        <p:cxnSp>
          <p:nvCxnSpPr>
            <p:cNvPr id="34886" name="Straight Connector 140"/>
            <p:cNvCxnSpPr>
              <a:cxnSpLocks noChangeShapeType="1"/>
            </p:cNvCxnSpPr>
            <p:nvPr/>
          </p:nvCxnSpPr>
          <p:spPr bwMode="auto">
            <a:xfrm rot="5400000">
              <a:off x="2324" y="2401"/>
              <a:ext cx="96" cy="0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4887" name="TextBox 10"/>
            <p:cNvSpPr txBox="1">
              <a:spLocks noChangeArrowheads="1"/>
            </p:cNvSpPr>
            <p:nvPr/>
          </p:nvSpPr>
          <p:spPr bwMode="auto">
            <a:xfrm>
              <a:off x="2248" y="2353"/>
              <a:ext cx="137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4572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/>
                <a:t>8</a:t>
              </a:r>
            </a:p>
          </p:txBody>
        </p:sp>
        <p:cxnSp>
          <p:nvCxnSpPr>
            <p:cNvPr id="34888" name="Straight Connector 142"/>
            <p:cNvCxnSpPr>
              <a:cxnSpLocks noChangeShapeType="1"/>
            </p:cNvCxnSpPr>
            <p:nvPr/>
          </p:nvCxnSpPr>
          <p:spPr bwMode="auto">
            <a:xfrm rot="5400000">
              <a:off x="2181" y="2425"/>
              <a:ext cx="144" cy="0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4889" name="TextBox 10"/>
            <p:cNvSpPr txBox="1">
              <a:spLocks noChangeArrowheads="1"/>
            </p:cNvSpPr>
            <p:nvPr/>
          </p:nvSpPr>
          <p:spPr bwMode="auto">
            <a:xfrm>
              <a:off x="2371" y="2342"/>
              <a:ext cx="136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4572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/>
                <a:t>7</a:t>
              </a:r>
            </a:p>
          </p:txBody>
        </p:sp>
        <p:sp>
          <p:nvSpPr>
            <p:cNvPr id="34890" name="TextBox 10"/>
            <p:cNvSpPr txBox="1">
              <a:spLocks noChangeArrowheads="1"/>
            </p:cNvSpPr>
            <p:nvPr/>
          </p:nvSpPr>
          <p:spPr bwMode="auto">
            <a:xfrm>
              <a:off x="2945" y="2353"/>
              <a:ext cx="137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4572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/>
                <a:t>8</a:t>
              </a:r>
            </a:p>
          </p:txBody>
        </p:sp>
        <p:sp>
          <p:nvSpPr>
            <p:cNvPr id="34891" name="TextBox 10"/>
            <p:cNvSpPr txBox="1">
              <a:spLocks noChangeArrowheads="1"/>
            </p:cNvSpPr>
            <p:nvPr/>
          </p:nvSpPr>
          <p:spPr bwMode="auto">
            <a:xfrm>
              <a:off x="3268" y="2353"/>
              <a:ext cx="106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45720" rIns="4572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1000"/>
                <a:t>3</a:t>
              </a:r>
            </a:p>
          </p:txBody>
        </p:sp>
        <p:cxnSp>
          <p:nvCxnSpPr>
            <p:cNvPr id="34892" name="Straight Connector 152"/>
            <p:cNvCxnSpPr>
              <a:cxnSpLocks noChangeShapeType="1"/>
            </p:cNvCxnSpPr>
            <p:nvPr/>
          </p:nvCxnSpPr>
          <p:spPr bwMode="auto">
            <a:xfrm rot="5400000">
              <a:off x="2866" y="2425"/>
              <a:ext cx="144" cy="0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4893" name="TextBox 10"/>
            <p:cNvSpPr txBox="1">
              <a:spLocks noChangeArrowheads="1"/>
            </p:cNvSpPr>
            <p:nvPr/>
          </p:nvSpPr>
          <p:spPr bwMode="auto">
            <a:xfrm>
              <a:off x="2832" y="2353"/>
              <a:ext cx="106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45720" rIns="4572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1000"/>
                <a:t>1</a:t>
              </a:r>
            </a:p>
          </p:txBody>
        </p:sp>
        <p:cxnSp>
          <p:nvCxnSpPr>
            <p:cNvPr id="34894" name="Straight Connector 161"/>
            <p:cNvCxnSpPr>
              <a:cxnSpLocks noChangeShapeType="1"/>
            </p:cNvCxnSpPr>
            <p:nvPr/>
          </p:nvCxnSpPr>
          <p:spPr bwMode="auto">
            <a:xfrm rot="5400000">
              <a:off x="3476" y="2401"/>
              <a:ext cx="96" cy="0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4895" name="TextBox 10"/>
            <p:cNvSpPr txBox="1">
              <a:spLocks noChangeArrowheads="1"/>
            </p:cNvSpPr>
            <p:nvPr/>
          </p:nvSpPr>
          <p:spPr bwMode="auto">
            <a:xfrm>
              <a:off x="3407" y="2353"/>
              <a:ext cx="136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4572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/>
                <a:t>2</a:t>
              </a:r>
            </a:p>
          </p:txBody>
        </p:sp>
        <p:cxnSp>
          <p:nvCxnSpPr>
            <p:cNvPr id="34896" name="Straight Connector 163"/>
            <p:cNvCxnSpPr>
              <a:cxnSpLocks noChangeShapeType="1"/>
            </p:cNvCxnSpPr>
            <p:nvPr/>
          </p:nvCxnSpPr>
          <p:spPr bwMode="auto">
            <a:xfrm rot="5400000">
              <a:off x="3576" y="2425"/>
              <a:ext cx="144" cy="0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4897" name="Straight Connector 164"/>
            <p:cNvCxnSpPr>
              <a:cxnSpLocks noChangeShapeType="1"/>
            </p:cNvCxnSpPr>
            <p:nvPr/>
          </p:nvCxnSpPr>
          <p:spPr bwMode="auto">
            <a:xfrm rot="5400000">
              <a:off x="3347" y="2401"/>
              <a:ext cx="96" cy="0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4898" name="TextBox 10"/>
            <p:cNvSpPr txBox="1">
              <a:spLocks noChangeArrowheads="1"/>
            </p:cNvSpPr>
            <p:nvPr/>
          </p:nvSpPr>
          <p:spPr bwMode="auto">
            <a:xfrm>
              <a:off x="3549" y="2353"/>
              <a:ext cx="137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4572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/>
                <a:t>1</a:t>
              </a:r>
            </a:p>
          </p:txBody>
        </p:sp>
        <p:cxnSp>
          <p:nvCxnSpPr>
            <p:cNvPr id="34899" name="Straight Arrow Connector 63"/>
            <p:cNvCxnSpPr>
              <a:cxnSpLocks noChangeShapeType="1"/>
            </p:cNvCxnSpPr>
            <p:nvPr/>
          </p:nvCxnSpPr>
          <p:spPr bwMode="auto">
            <a:xfrm>
              <a:off x="2253" y="2609"/>
              <a:ext cx="685" cy="1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 type="triangle" w="med" len="lg"/>
              <a:tailEnd type="triangle" w="med" len="lg"/>
            </a:ln>
          </p:spPr>
        </p:cxnSp>
        <p:sp>
          <p:nvSpPr>
            <p:cNvPr id="34900" name="TextBox 64"/>
            <p:cNvSpPr txBox="1">
              <a:spLocks noChangeArrowheads="1"/>
            </p:cNvSpPr>
            <p:nvPr/>
          </p:nvSpPr>
          <p:spPr bwMode="auto">
            <a:xfrm>
              <a:off x="2443" y="2512"/>
              <a:ext cx="360" cy="17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00"/>
                <a:t>Forwarding</a:t>
              </a:r>
              <a:br>
                <a:rPr lang="en-US" sz="900"/>
              </a:br>
              <a:r>
                <a:rPr lang="en-US" sz="900"/>
                <a:t>Mode</a:t>
              </a:r>
            </a:p>
          </p:txBody>
        </p:sp>
        <p:cxnSp>
          <p:nvCxnSpPr>
            <p:cNvPr id="34901" name="Straight Arrow Connector 68"/>
            <p:cNvCxnSpPr>
              <a:cxnSpLocks noChangeShapeType="1"/>
            </p:cNvCxnSpPr>
            <p:nvPr/>
          </p:nvCxnSpPr>
          <p:spPr bwMode="auto">
            <a:xfrm>
              <a:off x="2945" y="2608"/>
              <a:ext cx="713" cy="1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 type="triangle" w="med" len="lg"/>
              <a:tailEnd type="triangle" w="med" len="lg"/>
            </a:ln>
          </p:spPr>
        </p:cxnSp>
        <p:sp>
          <p:nvSpPr>
            <p:cNvPr id="34902" name="TextBox 69"/>
            <p:cNvSpPr txBox="1">
              <a:spLocks noChangeArrowheads="1"/>
            </p:cNvSpPr>
            <p:nvPr/>
          </p:nvSpPr>
          <p:spPr bwMode="auto">
            <a:xfrm>
              <a:off x="3055" y="2560"/>
              <a:ext cx="480" cy="9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000"/>
                <a:t>Capabilities</a:t>
              </a:r>
            </a:p>
          </p:txBody>
        </p:sp>
        <p:sp>
          <p:nvSpPr>
            <p:cNvPr id="34903" name="Rectangle 117"/>
            <p:cNvSpPr>
              <a:spLocks noChangeArrowheads="1"/>
            </p:cNvSpPr>
            <p:nvPr/>
          </p:nvSpPr>
          <p:spPr bwMode="auto">
            <a:xfrm rot="-5400000">
              <a:off x="2543" y="1952"/>
              <a:ext cx="344" cy="45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/>
                <a:t>Reserved</a:t>
              </a:r>
            </a:p>
          </p:txBody>
        </p:sp>
        <p:sp>
          <p:nvSpPr>
            <p:cNvPr id="34904" name="Rectangle 118"/>
            <p:cNvSpPr>
              <a:spLocks noChangeArrowheads="1"/>
            </p:cNvSpPr>
            <p:nvPr/>
          </p:nvSpPr>
          <p:spPr bwMode="auto">
            <a:xfrm rot="-5400000">
              <a:off x="3171" y="2117"/>
              <a:ext cx="344" cy="11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/>
                <a:t>ETTP</a:t>
              </a:r>
            </a:p>
          </p:txBody>
        </p:sp>
        <p:sp>
          <p:nvSpPr>
            <p:cNvPr id="34905" name="Rectangle 119"/>
            <p:cNvSpPr>
              <a:spLocks noChangeArrowheads="1"/>
            </p:cNvSpPr>
            <p:nvPr/>
          </p:nvSpPr>
          <p:spPr bwMode="auto">
            <a:xfrm rot="-5400000">
              <a:off x="3052" y="2117"/>
              <a:ext cx="344" cy="11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/>
                <a:t>RTE</a:t>
              </a:r>
            </a:p>
          </p:txBody>
        </p:sp>
        <p:sp>
          <p:nvSpPr>
            <p:cNvPr id="34906" name="Rectangle 120"/>
            <p:cNvSpPr>
              <a:spLocks noChangeArrowheads="1"/>
            </p:cNvSpPr>
            <p:nvPr/>
          </p:nvSpPr>
          <p:spPr bwMode="auto">
            <a:xfrm rot="-5400000">
              <a:off x="2259" y="2117"/>
              <a:ext cx="344" cy="11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/>
                <a:t>RR</a:t>
              </a:r>
            </a:p>
          </p:txBody>
        </p:sp>
        <p:sp>
          <p:nvSpPr>
            <p:cNvPr id="34907" name="Rectangle 121"/>
            <p:cNvSpPr>
              <a:spLocks noChangeArrowheads="1"/>
            </p:cNvSpPr>
            <p:nvPr/>
          </p:nvSpPr>
          <p:spPr bwMode="auto">
            <a:xfrm rot="-5400000">
              <a:off x="2880" y="2065"/>
              <a:ext cx="344" cy="22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/>
                <a:t>Reserved</a:t>
              </a:r>
            </a:p>
          </p:txBody>
        </p:sp>
        <p:sp>
          <p:nvSpPr>
            <p:cNvPr id="34908" name="TextBox 10"/>
            <p:cNvSpPr txBox="1">
              <a:spLocks noChangeArrowheads="1"/>
            </p:cNvSpPr>
            <p:nvPr/>
          </p:nvSpPr>
          <p:spPr bwMode="auto">
            <a:xfrm>
              <a:off x="3174" y="2353"/>
              <a:ext cx="106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45720" rIns="4572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1000"/>
                <a:t>4</a:t>
              </a:r>
            </a:p>
          </p:txBody>
        </p:sp>
        <p:sp>
          <p:nvSpPr>
            <p:cNvPr id="34909" name="Rectangle 124"/>
            <p:cNvSpPr>
              <a:spLocks noChangeArrowheads="1"/>
            </p:cNvSpPr>
            <p:nvPr/>
          </p:nvSpPr>
          <p:spPr bwMode="auto">
            <a:xfrm rot="-5400000">
              <a:off x="2140" y="2117"/>
              <a:ext cx="344" cy="11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/>
                <a:t>STD</a:t>
              </a:r>
            </a:p>
          </p:txBody>
        </p:sp>
        <p:sp>
          <p:nvSpPr>
            <p:cNvPr id="34910" name="Rectangle 125"/>
            <p:cNvSpPr>
              <a:spLocks noChangeArrowheads="1"/>
            </p:cNvSpPr>
            <p:nvPr/>
          </p:nvSpPr>
          <p:spPr bwMode="auto">
            <a:xfrm rot="-5400000">
              <a:off x="3292" y="2117"/>
              <a:ext cx="344" cy="11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/>
                <a:t>Auth</a:t>
              </a:r>
            </a:p>
          </p:txBody>
        </p:sp>
        <p:sp>
          <p:nvSpPr>
            <p:cNvPr id="34911" name="Rectangle 126"/>
            <p:cNvSpPr>
              <a:spLocks noChangeArrowheads="1"/>
            </p:cNvSpPr>
            <p:nvPr/>
          </p:nvSpPr>
          <p:spPr bwMode="auto">
            <a:xfrm rot="-5400000">
              <a:off x="3415" y="2117"/>
              <a:ext cx="344" cy="11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/>
                <a:t>VDP</a:t>
              </a:r>
            </a:p>
          </p:txBody>
        </p:sp>
        <p:sp>
          <p:nvSpPr>
            <p:cNvPr id="34912" name="TextBox 10"/>
            <p:cNvSpPr txBox="1">
              <a:spLocks noChangeArrowheads="1"/>
            </p:cNvSpPr>
            <p:nvPr/>
          </p:nvSpPr>
          <p:spPr bwMode="auto">
            <a:xfrm>
              <a:off x="4400" y="864"/>
              <a:ext cx="185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4572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/>
                <a:t>14</a:t>
              </a:r>
            </a:p>
          </p:txBody>
        </p:sp>
        <p:sp>
          <p:nvSpPr>
            <p:cNvPr id="34913" name="Rectangle 16"/>
            <p:cNvSpPr>
              <a:spLocks noChangeArrowheads="1"/>
            </p:cNvSpPr>
            <p:nvPr/>
          </p:nvSpPr>
          <p:spPr bwMode="auto">
            <a:xfrm>
              <a:off x="3792" y="2017"/>
              <a:ext cx="864" cy="336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 anchorCtr="1"/>
            <a:lstStyle/>
            <a:p>
              <a:pPr algn="ctr">
                <a:spcBef>
                  <a:spcPct val="50000"/>
                </a:spcBef>
              </a:pPr>
              <a:r>
                <a:rPr lang="en-US" sz="900"/>
                <a:t># VSI </a:t>
              </a:r>
              <a:br>
                <a:rPr lang="en-US" sz="900"/>
              </a:br>
              <a:r>
                <a:rPr lang="en-US" sz="900"/>
                <a:t>Supported</a:t>
              </a:r>
            </a:p>
            <a:p>
              <a:pPr algn="ctr">
                <a:spcBef>
                  <a:spcPct val="50000"/>
                </a:spcBef>
              </a:pPr>
              <a:r>
                <a:rPr lang="en-US" sz="900"/>
                <a:t>(2 octets)</a:t>
              </a:r>
            </a:p>
          </p:txBody>
        </p:sp>
        <p:sp>
          <p:nvSpPr>
            <p:cNvPr id="34914" name="Rectangle 66"/>
            <p:cNvSpPr>
              <a:spLocks noChangeArrowheads="1"/>
            </p:cNvSpPr>
            <p:nvPr/>
          </p:nvSpPr>
          <p:spPr bwMode="auto">
            <a:xfrm>
              <a:off x="4656" y="2017"/>
              <a:ext cx="672" cy="336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 anchorCtr="1"/>
            <a:lstStyle/>
            <a:p>
              <a:pPr algn="ctr">
                <a:spcBef>
                  <a:spcPct val="50000"/>
                </a:spcBef>
              </a:pPr>
              <a:r>
                <a:rPr lang="en-US" sz="900"/>
                <a:t># VSI </a:t>
              </a:r>
            </a:p>
            <a:p>
              <a:pPr algn="ctr">
                <a:spcBef>
                  <a:spcPct val="50000"/>
                </a:spcBef>
              </a:pPr>
              <a:r>
                <a:rPr lang="en-US" sz="900"/>
                <a:t>Configured </a:t>
              </a:r>
            </a:p>
            <a:p>
              <a:pPr algn="ctr">
                <a:spcBef>
                  <a:spcPct val="50000"/>
                </a:spcBef>
              </a:pPr>
              <a:r>
                <a:rPr lang="en-US" sz="900"/>
                <a:t>(2 octets)</a:t>
              </a:r>
            </a:p>
          </p:txBody>
        </p:sp>
        <p:cxnSp>
          <p:nvCxnSpPr>
            <p:cNvPr id="2" name="Straight Connector 75"/>
            <p:cNvCxnSpPr>
              <a:cxnSpLocks noChangeShapeType="1"/>
            </p:cNvCxnSpPr>
            <p:nvPr/>
          </p:nvCxnSpPr>
          <p:spPr bwMode="auto">
            <a:xfrm>
              <a:off x="4586" y="1374"/>
              <a:ext cx="742" cy="631"/>
            </a:xfrm>
            <a:prstGeom prst="line">
              <a:avLst/>
            </a:prstGeom>
            <a:noFill/>
            <a:ln w="12700" algn="ctr">
              <a:solidFill>
                <a:schemeClr val="bg2">
                  <a:lumMod val="75000"/>
                </a:schemeClr>
              </a:solidFill>
              <a:prstDash val="dash"/>
              <a:round/>
              <a:headEnd/>
              <a:tailEnd/>
            </a:ln>
          </p:spPr>
        </p:cxnSp>
        <p:sp>
          <p:nvSpPr>
            <p:cNvPr id="34916" name="Line 132"/>
            <p:cNvSpPr>
              <a:spLocks noChangeShapeType="1"/>
            </p:cNvSpPr>
            <p:nvPr/>
          </p:nvSpPr>
          <p:spPr bwMode="auto">
            <a:xfrm flipV="1">
              <a:off x="3646" y="1344"/>
              <a:ext cx="76" cy="67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917" name="Line 133"/>
            <p:cNvSpPr>
              <a:spLocks noChangeShapeType="1"/>
            </p:cNvSpPr>
            <p:nvPr/>
          </p:nvSpPr>
          <p:spPr bwMode="auto">
            <a:xfrm flipV="1">
              <a:off x="2253" y="1356"/>
              <a:ext cx="849" cy="64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918" name="Line 134"/>
            <p:cNvSpPr>
              <a:spLocks noChangeShapeType="1"/>
            </p:cNvSpPr>
            <p:nvPr/>
          </p:nvSpPr>
          <p:spPr bwMode="auto">
            <a:xfrm flipV="1">
              <a:off x="2139" y="1356"/>
              <a:ext cx="943" cy="6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919" name="Line 135"/>
            <p:cNvSpPr>
              <a:spLocks noChangeShapeType="1"/>
            </p:cNvSpPr>
            <p:nvPr/>
          </p:nvSpPr>
          <p:spPr bwMode="auto">
            <a:xfrm flipV="1">
              <a:off x="765" y="1344"/>
              <a:ext cx="1835" cy="64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4920" name="Group 119"/>
            <p:cNvGrpSpPr>
              <a:grpSpLocks/>
            </p:cNvGrpSpPr>
            <p:nvPr/>
          </p:nvGrpSpPr>
          <p:grpSpPr bwMode="auto">
            <a:xfrm>
              <a:off x="1646" y="1499"/>
              <a:ext cx="3610" cy="154"/>
              <a:chOff x="1646" y="1499"/>
              <a:chExt cx="3610" cy="154"/>
            </a:xfrm>
          </p:grpSpPr>
          <p:cxnSp>
            <p:nvCxnSpPr>
              <p:cNvPr id="34931" name="Straight Arrow Connector 33"/>
              <p:cNvCxnSpPr>
                <a:cxnSpLocks noChangeShapeType="1"/>
                <a:endCxn id="34932" idx="1"/>
              </p:cNvCxnSpPr>
              <p:nvPr/>
            </p:nvCxnSpPr>
            <p:spPr bwMode="auto">
              <a:xfrm>
                <a:off x="1646" y="1575"/>
                <a:ext cx="1147" cy="1"/>
              </a:xfrm>
              <a:prstGeom prst="straightConnector1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 type="triangle" w="med" len="lg"/>
                <a:tailEnd type="none" w="med" len="lg"/>
              </a:ln>
            </p:spPr>
          </p:cxnSp>
          <p:sp>
            <p:nvSpPr>
              <p:cNvPr id="34932" name="TextBox 36"/>
              <p:cNvSpPr txBox="1">
                <a:spLocks noChangeArrowheads="1"/>
              </p:cNvSpPr>
              <p:nvPr/>
            </p:nvSpPr>
            <p:spPr bwMode="auto">
              <a:xfrm>
                <a:off x="2793" y="1499"/>
                <a:ext cx="1354" cy="154"/>
              </a:xfrm>
              <a:prstGeom prst="rect">
                <a:avLst/>
              </a:prstGeom>
              <a:solidFill>
                <a:srgbClr val="FFFFFF">
                  <a:alpha val="79999"/>
                </a:srgb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000"/>
                  <a:t>TLV information string =    13 octets</a:t>
                </a:r>
              </a:p>
            </p:txBody>
          </p:sp>
          <p:cxnSp>
            <p:nvCxnSpPr>
              <p:cNvPr id="34933" name="Straight Arrow Connector 112"/>
              <p:cNvCxnSpPr>
                <a:cxnSpLocks noChangeShapeType="1"/>
              </p:cNvCxnSpPr>
              <p:nvPr/>
            </p:nvCxnSpPr>
            <p:spPr bwMode="auto">
              <a:xfrm flipV="1">
                <a:off x="4227" y="1575"/>
                <a:ext cx="1029" cy="1"/>
              </a:xfrm>
              <a:prstGeom prst="straightConnector1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 type="none" w="med" len="lg"/>
                <a:tailEnd type="triangle" w="med" len="lg"/>
              </a:ln>
            </p:spPr>
          </p:cxnSp>
        </p:grpSp>
        <p:grpSp>
          <p:nvGrpSpPr>
            <p:cNvPr id="34921" name="Group 89"/>
            <p:cNvGrpSpPr>
              <a:grpSpLocks/>
            </p:cNvGrpSpPr>
            <p:nvPr/>
          </p:nvGrpSpPr>
          <p:grpSpPr bwMode="auto">
            <a:xfrm>
              <a:off x="4584" y="1008"/>
              <a:ext cx="307" cy="336"/>
              <a:chOff x="2544" y="1008"/>
              <a:chExt cx="120" cy="336"/>
            </a:xfrm>
          </p:grpSpPr>
          <p:sp>
            <p:nvSpPr>
              <p:cNvPr id="34929" name="Rectangle 82"/>
              <p:cNvSpPr>
                <a:spLocks noChangeArrowheads="1"/>
              </p:cNvSpPr>
              <p:nvPr/>
            </p:nvSpPr>
            <p:spPr bwMode="auto">
              <a:xfrm rot="-5400000">
                <a:off x="2436" y="1116"/>
                <a:ext cx="336" cy="12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34930" name="Text Box 83"/>
              <p:cNvSpPr txBox="1">
                <a:spLocks noChangeArrowheads="1"/>
              </p:cNvSpPr>
              <p:nvPr/>
            </p:nvSpPr>
            <p:spPr bwMode="auto">
              <a:xfrm rot="-5400000">
                <a:off x="2476" y="1121"/>
                <a:ext cx="203" cy="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200"/>
                  <a:t>R</a:t>
                </a:r>
              </a:p>
            </p:txBody>
          </p:sp>
        </p:grpSp>
        <p:sp>
          <p:nvSpPr>
            <p:cNvPr id="34922" name="TextBox 10"/>
            <p:cNvSpPr txBox="1">
              <a:spLocks noChangeArrowheads="1"/>
            </p:cNvSpPr>
            <p:nvPr/>
          </p:nvSpPr>
          <p:spPr bwMode="auto">
            <a:xfrm>
              <a:off x="4891" y="1344"/>
              <a:ext cx="13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4572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/>
                <a:t>5</a:t>
              </a:r>
            </a:p>
          </p:txBody>
        </p:sp>
        <p:cxnSp>
          <p:nvCxnSpPr>
            <p:cNvPr id="34923" name="Straight Connector 88"/>
            <p:cNvCxnSpPr>
              <a:cxnSpLocks noChangeShapeType="1"/>
            </p:cNvCxnSpPr>
            <p:nvPr/>
          </p:nvCxnSpPr>
          <p:spPr bwMode="auto">
            <a:xfrm rot="5400000">
              <a:off x="4819" y="1416"/>
              <a:ext cx="144" cy="0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4924" name="Straight Connector 88"/>
            <p:cNvCxnSpPr>
              <a:cxnSpLocks noChangeShapeType="1"/>
            </p:cNvCxnSpPr>
            <p:nvPr/>
          </p:nvCxnSpPr>
          <p:spPr bwMode="auto">
            <a:xfrm rot="5400000">
              <a:off x="5183" y="1416"/>
              <a:ext cx="144" cy="0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4925" name="TextBox 10"/>
            <p:cNvSpPr txBox="1">
              <a:spLocks noChangeArrowheads="1"/>
            </p:cNvSpPr>
            <p:nvPr/>
          </p:nvSpPr>
          <p:spPr bwMode="auto">
            <a:xfrm>
              <a:off x="5157" y="1345"/>
              <a:ext cx="13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4572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/>
                <a:t>1</a:t>
              </a:r>
            </a:p>
          </p:txBody>
        </p:sp>
        <p:sp>
          <p:nvSpPr>
            <p:cNvPr id="34926" name="TextBox 10"/>
            <p:cNvSpPr txBox="1">
              <a:spLocks noChangeArrowheads="1"/>
            </p:cNvSpPr>
            <p:nvPr/>
          </p:nvSpPr>
          <p:spPr bwMode="auto">
            <a:xfrm>
              <a:off x="4584" y="1338"/>
              <a:ext cx="137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4572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/>
                <a:t>8</a:t>
              </a:r>
            </a:p>
          </p:txBody>
        </p:sp>
        <p:cxnSp>
          <p:nvCxnSpPr>
            <p:cNvPr id="34927" name="Straight Connector 88"/>
            <p:cNvCxnSpPr>
              <a:cxnSpLocks noChangeShapeType="1"/>
            </p:cNvCxnSpPr>
            <p:nvPr/>
          </p:nvCxnSpPr>
          <p:spPr bwMode="auto">
            <a:xfrm rot="5400000">
              <a:off x="4512" y="1410"/>
              <a:ext cx="144" cy="0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4928" name="TextBox 10"/>
            <p:cNvSpPr txBox="1">
              <a:spLocks noChangeArrowheads="1"/>
            </p:cNvSpPr>
            <p:nvPr/>
          </p:nvSpPr>
          <p:spPr bwMode="auto">
            <a:xfrm>
              <a:off x="4800" y="1344"/>
              <a:ext cx="13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4572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/>
                <a:t>6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EVB Discovery TLV Usage Example</a:t>
            </a:r>
            <a:br>
              <a:rPr lang="en-US" smtClean="0"/>
            </a:br>
            <a:endParaRPr lang="en-US" smtClean="0"/>
          </a:p>
        </p:txBody>
      </p:sp>
      <p:sp>
        <p:nvSpPr>
          <p:cNvPr id="3584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7F3A6B3-8E9E-494E-A4AB-2252EB869F2B}" type="slidenum">
              <a:rPr lang="en-US" smtClean="0">
                <a:cs typeface="Arial" charset="0"/>
              </a:rPr>
              <a:pPr/>
              <a:t>6</a:t>
            </a:fld>
            <a:endParaRPr lang="en-US" smtClean="0">
              <a:cs typeface="Arial" charset="0"/>
            </a:endParaRPr>
          </a:p>
        </p:txBody>
      </p:sp>
      <p:sp>
        <p:nvSpPr>
          <p:cNvPr id="35843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fld id="{196C270D-02DA-46D3-95F4-CB50159D5487}" type="datetime1">
              <a:rPr lang="en-US" smtClean="0">
                <a:cs typeface="Arial" charset="0"/>
              </a:rPr>
              <a:pPr/>
              <a:t>3/16/2010</a:t>
            </a:fld>
            <a:endParaRPr lang="en-US" smtClean="0">
              <a:cs typeface="Arial" charset="0"/>
            </a:endParaRPr>
          </a:p>
        </p:txBody>
      </p:sp>
      <p:sp>
        <p:nvSpPr>
          <p:cNvPr id="35844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EVB</a:t>
            </a:r>
          </a:p>
        </p:txBody>
      </p:sp>
      <p:grpSp>
        <p:nvGrpSpPr>
          <p:cNvPr id="35845" name="Group 30"/>
          <p:cNvGrpSpPr>
            <a:grpSpLocks/>
          </p:cNvGrpSpPr>
          <p:nvPr/>
        </p:nvGrpSpPr>
        <p:grpSpPr bwMode="auto">
          <a:xfrm>
            <a:off x="457200" y="800100"/>
            <a:ext cx="8686800" cy="5537200"/>
            <a:chOff x="288" y="504"/>
            <a:chExt cx="5472" cy="3488"/>
          </a:xfrm>
        </p:grpSpPr>
        <p:grpSp>
          <p:nvGrpSpPr>
            <p:cNvPr id="35847" name="Group 75"/>
            <p:cNvGrpSpPr>
              <a:grpSpLocks/>
            </p:cNvGrpSpPr>
            <p:nvPr/>
          </p:nvGrpSpPr>
          <p:grpSpPr bwMode="auto">
            <a:xfrm>
              <a:off x="1008" y="720"/>
              <a:ext cx="3795" cy="3272"/>
              <a:chOff x="1036" y="696"/>
              <a:chExt cx="3747" cy="2590"/>
            </a:xfrm>
          </p:grpSpPr>
          <p:sp>
            <p:nvSpPr>
              <p:cNvPr id="35869" name="Line 73"/>
              <p:cNvSpPr>
                <a:spLocks noChangeShapeType="1"/>
              </p:cNvSpPr>
              <p:nvPr/>
            </p:nvSpPr>
            <p:spPr bwMode="auto">
              <a:xfrm flipV="1">
                <a:off x="1036" y="696"/>
                <a:ext cx="0" cy="259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5870" name="Line 74"/>
              <p:cNvSpPr>
                <a:spLocks noChangeShapeType="1"/>
              </p:cNvSpPr>
              <p:nvPr/>
            </p:nvSpPr>
            <p:spPr bwMode="auto">
              <a:xfrm flipV="1">
                <a:off x="4783" y="696"/>
                <a:ext cx="0" cy="259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35848" name="Text Box 2"/>
            <p:cNvSpPr txBox="1">
              <a:spLocks noChangeArrowheads="1"/>
            </p:cNvSpPr>
            <p:nvPr/>
          </p:nvSpPr>
          <p:spPr bwMode="auto">
            <a:xfrm flipH="1">
              <a:off x="288" y="504"/>
              <a:ext cx="1488" cy="2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r>
                <a:rPr lang="en-US">
                  <a:ea typeface="MS PGothic"/>
                  <a:cs typeface="MS PGothic"/>
                </a:rPr>
                <a:t>Station (e.g., Hypervisor)</a:t>
              </a:r>
              <a:endParaRPr lang="en-US" sz="2800">
                <a:ea typeface="MS PGothic"/>
                <a:cs typeface="MS PGothic"/>
              </a:endParaRPr>
            </a:p>
            <a:p>
              <a:pPr algn="ctr">
                <a:spcBef>
                  <a:spcPct val="50000"/>
                </a:spcBef>
              </a:pPr>
              <a:endParaRPr lang="en-US" sz="2800">
                <a:ea typeface="MS PGothic"/>
                <a:cs typeface="MS PGothic"/>
              </a:endParaRPr>
            </a:p>
          </p:txBody>
        </p:sp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4656" y="768"/>
              <a:ext cx="288" cy="288"/>
            </a:xfrm>
            <a:prstGeom prst="ellipse">
              <a:avLst/>
            </a:prstGeom>
            <a:solidFill>
              <a:schemeClr val="accent1"/>
            </a:solidFill>
            <a:ln w="19050" algn="ctr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lIns="0" tIns="0" rIns="0" bIns="0" anchor="ctr" anchorCtr="1"/>
            <a:lstStyle/>
            <a:p>
              <a:pPr algn="ctr">
                <a:spcBef>
                  <a:spcPts val="0"/>
                </a:spcBef>
                <a:defRPr/>
              </a:pPr>
              <a:r>
                <a:rPr lang="en-US" sz="2400" b="1">
                  <a:solidFill>
                    <a:schemeClr val="bg1"/>
                  </a:solidFill>
                  <a:ea typeface="MS PGothic" pitchFamily="34" charset="-128"/>
                  <a:cs typeface="+mn-cs"/>
                </a:rPr>
                <a:t>1</a:t>
              </a:r>
            </a:p>
          </p:txBody>
        </p:sp>
        <p:sp>
          <p:nvSpPr>
            <p:cNvPr id="35852" name="Text Box 72"/>
            <p:cNvSpPr txBox="1">
              <a:spLocks noChangeArrowheads="1"/>
            </p:cNvSpPr>
            <p:nvPr/>
          </p:nvSpPr>
          <p:spPr bwMode="auto">
            <a:xfrm flipH="1">
              <a:off x="4322" y="504"/>
              <a:ext cx="926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>
                  <a:solidFill>
                    <a:srgbClr val="000000"/>
                  </a:solidFill>
                  <a:ea typeface="MS PGothic"/>
                  <a:cs typeface="MS PGothic"/>
                </a:rPr>
                <a:t>Bridge</a:t>
              </a:r>
              <a:endParaRPr lang="en-US" sz="2800">
                <a:ea typeface="MS PGothic"/>
                <a:cs typeface="MS PGothic"/>
              </a:endParaRPr>
            </a:p>
          </p:txBody>
        </p:sp>
        <p:sp>
          <p:nvSpPr>
            <p:cNvPr id="35853" name="TextBox 16"/>
            <p:cNvSpPr txBox="1">
              <a:spLocks noChangeArrowheads="1"/>
            </p:cNvSpPr>
            <p:nvPr/>
          </p:nvSpPr>
          <p:spPr bwMode="auto">
            <a:xfrm>
              <a:off x="3262" y="912"/>
              <a:ext cx="1634" cy="9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tabLst>
                  <a:tab pos="227013" algn="l"/>
                  <a:tab pos="460375" algn="l"/>
                </a:tabLst>
              </a:pPr>
              <a:r>
                <a:rPr lang="en-US" sz="1000" b="1">
                  <a:ea typeface="MS PGothic"/>
                  <a:cs typeface="MS PGothic"/>
                </a:rPr>
                <a:t>EVB TLV – OFFER CAPABILTIES</a:t>
              </a:r>
              <a:endParaRPr lang="en-US" sz="1000">
                <a:ea typeface="MS PGothic"/>
                <a:cs typeface="MS PGothic"/>
              </a:endParaRPr>
            </a:p>
            <a:p>
              <a:pPr>
                <a:spcBef>
                  <a:spcPct val="50000"/>
                </a:spcBef>
                <a:tabLst>
                  <a:tab pos="227013" algn="l"/>
                  <a:tab pos="460375" algn="l"/>
                </a:tabLst>
              </a:pPr>
              <a:r>
                <a:rPr lang="en-US" sz="1000">
                  <a:ea typeface="MS PGothic"/>
                  <a:cs typeface="MS PGothic"/>
                </a:rPr>
                <a:t>Capabilities</a:t>
              </a:r>
              <a:br>
                <a:rPr lang="en-US" sz="1000">
                  <a:ea typeface="MS PGothic"/>
                  <a:cs typeface="MS PGothic"/>
                </a:rPr>
              </a:br>
              <a:r>
                <a:rPr lang="en-US" sz="1000">
                  <a:ea typeface="MS PGothic"/>
                  <a:cs typeface="MS PGothic"/>
                </a:rPr>
                <a:t>	Forwarding: Std, RR</a:t>
              </a:r>
              <a:br>
                <a:rPr lang="en-US" sz="1000">
                  <a:ea typeface="MS PGothic"/>
                  <a:cs typeface="MS PGothic"/>
                </a:rPr>
              </a:br>
              <a:r>
                <a:rPr lang="en-US" sz="1000">
                  <a:ea typeface="MS PGothic"/>
                  <a:cs typeface="MS PGothic"/>
                </a:rPr>
                <a:t>	Other: VSI, Auth, etc.</a:t>
              </a:r>
              <a:br>
                <a:rPr lang="en-US" sz="1000">
                  <a:ea typeface="MS PGothic"/>
                  <a:cs typeface="MS PGothic"/>
                </a:rPr>
              </a:br>
              <a:r>
                <a:rPr lang="en-US" sz="1000">
                  <a:ea typeface="MS PGothic"/>
                  <a:cs typeface="MS PGothic"/>
                </a:rPr>
                <a:t>Current Config.(Std, None)</a:t>
              </a:r>
              <a:br>
                <a:rPr lang="en-US" sz="1000">
                  <a:ea typeface="MS PGothic"/>
                  <a:cs typeface="MS PGothic"/>
                </a:rPr>
              </a:br>
              <a:r>
                <a:rPr lang="en-US" sz="1000">
                  <a:ea typeface="MS PGothic"/>
                  <a:cs typeface="MS PGothic"/>
                </a:rPr>
                <a:t># VSIs Supported = J</a:t>
              </a:r>
              <a:br>
                <a:rPr lang="en-US" sz="1000">
                  <a:ea typeface="MS PGothic"/>
                  <a:cs typeface="MS PGothic"/>
                </a:rPr>
              </a:br>
              <a:r>
                <a:rPr lang="en-US" sz="1000">
                  <a:ea typeface="MS PGothic"/>
                  <a:cs typeface="MS PGothic"/>
                </a:rPr>
                <a:t># VSIs Configured = 0</a:t>
              </a:r>
            </a:p>
            <a:p>
              <a:pPr>
                <a:spcBef>
                  <a:spcPct val="50000"/>
                </a:spcBef>
                <a:tabLst>
                  <a:tab pos="227013" algn="l"/>
                  <a:tab pos="460375" algn="l"/>
                </a:tabLst>
              </a:pPr>
              <a:r>
                <a:rPr lang="en-US" sz="1000">
                  <a:ea typeface="MS PGothic"/>
                  <a:cs typeface="MS PGothic"/>
                </a:rPr>
                <a:t>RTE = 15</a:t>
              </a:r>
            </a:p>
          </p:txBody>
        </p:sp>
        <p:sp>
          <p:nvSpPr>
            <p:cNvPr id="35854" name="TextBox 18"/>
            <p:cNvSpPr txBox="1">
              <a:spLocks noChangeArrowheads="1"/>
            </p:cNvSpPr>
            <p:nvPr/>
          </p:nvSpPr>
          <p:spPr bwMode="auto">
            <a:xfrm>
              <a:off x="1200" y="1872"/>
              <a:ext cx="1604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tabLst>
                  <a:tab pos="227013" algn="l"/>
                  <a:tab pos="460375" algn="l"/>
                </a:tabLst>
              </a:pPr>
              <a:r>
                <a:rPr lang="en-US" sz="1000" b="1">
                  <a:ea typeface="MS PGothic"/>
                  <a:cs typeface="MS PGothic"/>
                </a:rPr>
                <a:t>EVB TLV - CONFIGURE</a:t>
              </a:r>
            </a:p>
            <a:p>
              <a:pPr>
                <a:spcBef>
                  <a:spcPct val="50000"/>
                </a:spcBef>
                <a:tabLst>
                  <a:tab pos="227013" algn="l"/>
                  <a:tab pos="460375" algn="l"/>
                </a:tabLst>
              </a:pPr>
              <a:r>
                <a:rPr lang="en-US" sz="1000">
                  <a:ea typeface="MS PGothic"/>
                  <a:cs typeface="MS PGothic"/>
                </a:rPr>
                <a:t>Capabilities &amp; Current Config.</a:t>
              </a:r>
              <a:br>
                <a:rPr lang="en-US" sz="1000">
                  <a:ea typeface="MS PGothic"/>
                  <a:cs typeface="MS PGothic"/>
                </a:rPr>
              </a:br>
              <a:r>
                <a:rPr lang="en-US" sz="1000">
                  <a:ea typeface="MS PGothic"/>
                  <a:cs typeface="MS PGothic"/>
                </a:rPr>
                <a:t>	Forwarding: </a:t>
              </a:r>
              <a:r>
                <a:rPr lang="en-US" sz="1000">
                  <a:solidFill>
                    <a:schemeClr val="accent1"/>
                  </a:solidFill>
                  <a:ea typeface="MS PGothic"/>
                  <a:cs typeface="MS PGothic"/>
                </a:rPr>
                <a:t>RR</a:t>
              </a:r>
              <a:r>
                <a:rPr lang="en-US" sz="1000">
                  <a:ea typeface="MS PGothic"/>
                  <a:cs typeface="MS PGothic"/>
                </a:rPr>
                <a:t/>
              </a:r>
              <a:br>
                <a:rPr lang="en-US" sz="1000">
                  <a:ea typeface="MS PGothic"/>
                  <a:cs typeface="MS PGothic"/>
                </a:rPr>
              </a:br>
              <a:r>
                <a:rPr lang="en-US" sz="1000">
                  <a:ea typeface="MS PGothic"/>
                  <a:cs typeface="MS PGothic"/>
                </a:rPr>
                <a:t>	Other: </a:t>
              </a:r>
              <a:r>
                <a:rPr lang="en-US" sz="1000">
                  <a:solidFill>
                    <a:schemeClr val="accent1"/>
                  </a:solidFill>
                  <a:ea typeface="MS PGothic"/>
                  <a:cs typeface="MS PGothic"/>
                </a:rPr>
                <a:t>VSI</a:t>
              </a:r>
              <a:r>
                <a:rPr lang="en-US" sz="1000">
                  <a:ea typeface="MS PGothic"/>
                  <a:cs typeface="MS PGothic"/>
                </a:rPr>
                <a:t>, </a:t>
              </a:r>
              <a:r>
                <a:rPr lang="en-US" sz="1000">
                  <a:solidFill>
                    <a:schemeClr val="accent1"/>
                  </a:solidFill>
                  <a:ea typeface="MS PGothic"/>
                  <a:cs typeface="MS PGothic"/>
                </a:rPr>
                <a:t>Auth</a:t>
              </a:r>
              <a:r>
                <a:rPr lang="en-US" sz="1000">
                  <a:ea typeface="MS PGothic"/>
                  <a:cs typeface="MS PGothic"/>
                </a:rPr>
                <a:t>, etc. </a:t>
              </a:r>
              <a:br>
                <a:rPr lang="en-US" sz="1000">
                  <a:ea typeface="MS PGothic"/>
                  <a:cs typeface="MS PGothic"/>
                </a:rPr>
              </a:br>
              <a:r>
                <a:rPr lang="en-US" sz="1000">
                  <a:ea typeface="MS PGothic"/>
                  <a:cs typeface="MS PGothic"/>
                </a:rPr>
                <a:t># VSIs Supported = J</a:t>
              </a:r>
              <a:br>
                <a:rPr lang="en-US" sz="1000">
                  <a:ea typeface="MS PGothic"/>
                  <a:cs typeface="MS PGothic"/>
                </a:rPr>
              </a:br>
              <a:r>
                <a:rPr lang="en-US" sz="1000">
                  <a:ea typeface="MS PGothic"/>
                  <a:cs typeface="MS PGothic"/>
                </a:rPr>
                <a:t># VSIs Configured = K</a:t>
              </a:r>
            </a:p>
            <a:p>
              <a:pPr>
                <a:spcBef>
                  <a:spcPct val="50000"/>
                </a:spcBef>
                <a:tabLst>
                  <a:tab pos="227013" algn="l"/>
                  <a:tab pos="460375" algn="l"/>
                </a:tabLst>
              </a:pPr>
              <a:r>
                <a:rPr lang="en-US" sz="1000">
                  <a:ea typeface="MS PGothic"/>
                  <a:cs typeface="MS PGothic"/>
                </a:rPr>
                <a:t>RTE = 10</a:t>
              </a:r>
            </a:p>
          </p:txBody>
        </p:sp>
        <p:sp>
          <p:nvSpPr>
            <p:cNvPr id="35855" name="TextBox 20"/>
            <p:cNvSpPr txBox="1">
              <a:spLocks noChangeArrowheads="1"/>
            </p:cNvSpPr>
            <p:nvPr/>
          </p:nvSpPr>
          <p:spPr bwMode="auto">
            <a:xfrm>
              <a:off x="3216" y="2784"/>
              <a:ext cx="1440" cy="1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tabLst>
                  <a:tab pos="227013" algn="l"/>
                  <a:tab pos="460375" algn="l"/>
                </a:tabLst>
              </a:pPr>
              <a:r>
                <a:rPr lang="en-US" sz="1000" b="1">
                  <a:ea typeface="MS PGothic"/>
                  <a:cs typeface="MS PGothic"/>
                </a:rPr>
                <a:t>EVB TLV – CONFIRMATION</a:t>
              </a:r>
            </a:p>
            <a:p>
              <a:pPr>
                <a:spcBef>
                  <a:spcPct val="50000"/>
                </a:spcBef>
                <a:tabLst>
                  <a:tab pos="227013" algn="l"/>
                  <a:tab pos="460375" algn="l"/>
                </a:tabLst>
              </a:pPr>
              <a:r>
                <a:rPr lang="en-US" sz="1000">
                  <a:ea typeface="MS PGothic"/>
                  <a:cs typeface="MS PGothic"/>
                </a:rPr>
                <a:t>Capabilities</a:t>
              </a:r>
              <a:br>
                <a:rPr lang="en-US" sz="1000">
                  <a:ea typeface="MS PGothic"/>
                  <a:cs typeface="MS PGothic"/>
                </a:rPr>
              </a:br>
              <a:r>
                <a:rPr lang="en-US" sz="1000">
                  <a:ea typeface="MS PGothic"/>
                  <a:cs typeface="MS PGothic"/>
                </a:rPr>
                <a:t>	Forwarding: Std, RR</a:t>
              </a:r>
              <a:br>
                <a:rPr lang="en-US" sz="1000">
                  <a:ea typeface="MS PGothic"/>
                  <a:cs typeface="MS PGothic"/>
                </a:rPr>
              </a:br>
              <a:r>
                <a:rPr lang="en-US" sz="1000">
                  <a:ea typeface="MS PGothic"/>
                  <a:cs typeface="MS PGothic"/>
                </a:rPr>
                <a:t>	Other: VSI, Auth, etc.</a:t>
              </a:r>
              <a:br>
                <a:rPr lang="en-US" sz="1000">
                  <a:ea typeface="MS PGothic"/>
                  <a:cs typeface="MS PGothic"/>
                </a:rPr>
              </a:br>
              <a:r>
                <a:rPr lang="en-US" sz="1000">
                  <a:ea typeface="MS PGothic"/>
                  <a:cs typeface="MS PGothic"/>
                </a:rPr>
                <a:t>Current Config.</a:t>
              </a:r>
              <a:br>
                <a:rPr lang="en-US" sz="1000">
                  <a:ea typeface="MS PGothic"/>
                  <a:cs typeface="MS PGothic"/>
                </a:rPr>
              </a:br>
              <a:r>
                <a:rPr lang="en-US" sz="1000">
                  <a:ea typeface="MS PGothic"/>
                  <a:cs typeface="MS PGothic"/>
                </a:rPr>
                <a:t>	Forwarding: </a:t>
              </a:r>
              <a:r>
                <a:rPr lang="en-US" sz="1000">
                  <a:solidFill>
                    <a:schemeClr val="accent1"/>
                  </a:solidFill>
                  <a:ea typeface="MS PGothic"/>
                  <a:cs typeface="MS PGothic"/>
                </a:rPr>
                <a:t>RR</a:t>
              </a:r>
              <a:r>
                <a:rPr lang="en-US" sz="1000">
                  <a:ea typeface="MS PGothic"/>
                  <a:cs typeface="MS PGothic"/>
                </a:rPr>
                <a:t/>
              </a:r>
              <a:br>
                <a:rPr lang="en-US" sz="1000">
                  <a:ea typeface="MS PGothic"/>
                  <a:cs typeface="MS PGothic"/>
                </a:rPr>
              </a:br>
              <a:r>
                <a:rPr lang="en-US" sz="1000">
                  <a:ea typeface="MS PGothic"/>
                  <a:cs typeface="MS PGothic"/>
                </a:rPr>
                <a:t>	Other: </a:t>
              </a:r>
              <a:r>
                <a:rPr lang="en-US" sz="1000">
                  <a:solidFill>
                    <a:schemeClr val="accent1"/>
                  </a:solidFill>
                  <a:ea typeface="MS PGothic"/>
                  <a:cs typeface="MS PGothic"/>
                </a:rPr>
                <a:t>VSI</a:t>
              </a:r>
              <a:r>
                <a:rPr lang="en-US" sz="1000">
                  <a:ea typeface="MS PGothic"/>
                  <a:cs typeface="MS PGothic"/>
                </a:rPr>
                <a:t>, </a:t>
              </a:r>
              <a:r>
                <a:rPr lang="en-US" sz="1000">
                  <a:solidFill>
                    <a:schemeClr val="accent1"/>
                  </a:solidFill>
                  <a:ea typeface="MS PGothic"/>
                  <a:cs typeface="MS PGothic"/>
                </a:rPr>
                <a:t>Auth</a:t>
              </a:r>
              <a:r>
                <a:rPr lang="en-US" sz="1000">
                  <a:ea typeface="MS PGothic"/>
                  <a:cs typeface="MS PGothic"/>
                </a:rPr>
                <a:t>, etc. </a:t>
              </a:r>
              <a:br>
                <a:rPr lang="en-US" sz="1000">
                  <a:ea typeface="MS PGothic"/>
                  <a:cs typeface="MS PGothic"/>
                </a:rPr>
              </a:br>
              <a:r>
                <a:rPr lang="en-US" sz="1000">
                  <a:ea typeface="MS PGothic"/>
                  <a:cs typeface="MS PGothic"/>
                </a:rPr>
                <a:t># VSIs Supported = J</a:t>
              </a:r>
              <a:br>
                <a:rPr lang="en-US" sz="1000">
                  <a:ea typeface="MS PGothic"/>
                  <a:cs typeface="MS PGothic"/>
                </a:rPr>
              </a:br>
              <a:r>
                <a:rPr lang="en-US" sz="1000">
                  <a:ea typeface="MS PGothic"/>
                  <a:cs typeface="MS PGothic"/>
                </a:rPr>
                <a:t># VSIs Configured = K</a:t>
              </a:r>
            </a:p>
            <a:p>
              <a:pPr>
                <a:spcBef>
                  <a:spcPct val="50000"/>
                </a:spcBef>
                <a:tabLst>
                  <a:tab pos="227013" algn="l"/>
                  <a:tab pos="460375" algn="l"/>
                </a:tabLst>
              </a:pPr>
              <a:r>
                <a:rPr lang="en-US" sz="1000">
                  <a:ea typeface="MS PGothic"/>
                  <a:cs typeface="MS PGothic"/>
                </a:rPr>
                <a:t>RTE 10</a:t>
              </a:r>
            </a:p>
          </p:txBody>
        </p:sp>
        <p:sp>
          <p:nvSpPr>
            <p:cNvPr id="35856" name="TextBox 21"/>
            <p:cNvSpPr txBox="1">
              <a:spLocks noChangeArrowheads="1"/>
            </p:cNvSpPr>
            <p:nvPr/>
          </p:nvSpPr>
          <p:spPr bwMode="auto">
            <a:xfrm>
              <a:off x="4936" y="768"/>
              <a:ext cx="824" cy="5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/>
                <a:t>Bridge advertises what modes it can support and the max number of VSIs it can handle.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88" y="816"/>
              <a:ext cx="718" cy="77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  <a:defRPr/>
              </a:pPr>
              <a:r>
                <a:rPr lang="en-US" sz="1050" dirty="0">
                  <a:cs typeface="+mn-cs"/>
                </a:rPr>
                <a:t>Server configures itself from the available capabilities according to local policy.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936" y="3024"/>
              <a:ext cx="824" cy="36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1050" dirty="0">
                  <a:cs typeface="+mn-cs"/>
                </a:rPr>
                <a:t>But still advertises its full set of capabilities.</a:t>
              </a:r>
            </a:p>
          </p:txBody>
        </p:sp>
        <p:cxnSp>
          <p:nvCxnSpPr>
            <p:cNvPr id="35859" name="Straight Arrow Connector 25"/>
            <p:cNvCxnSpPr>
              <a:cxnSpLocks noChangeShapeType="1"/>
            </p:cNvCxnSpPr>
            <p:nvPr/>
          </p:nvCxnSpPr>
          <p:spPr bwMode="auto">
            <a:xfrm rot="10800000">
              <a:off x="1056" y="912"/>
              <a:ext cx="3600" cy="1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sp>
          <p:nvSpPr>
            <p:cNvPr id="31" name="Oval 8"/>
            <p:cNvSpPr>
              <a:spLocks noChangeArrowheads="1"/>
            </p:cNvSpPr>
            <p:nvPr/>
          </p:nvSpPr>
          <p:spPr bwMode="auto">
            <a:xfrm>
              <a:off x="864" y="1680"/>
              <a:ext cx="288" cy="288"/>
            </a:xfrm>
            <a:prstGeom prst="ellipse">
              <a:avLst/>
            </a:prstGeom>
            <a:solidFill>
              <a:schemeClr val="accent1"/>
            </a:solidFill>
            <a:ln w="19050" algn="ctr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lIns="0" tIns="0" rIns="0" bIns="0" anchor="ctr" anchorCtr="1"/>
            <a:lstStyle/>
            <a:p>
              <a:pPr algn="ctr">
                <a:spcBef>
                  <a:spcPts val="0"/>
                </a:spcBef>
                <a:defRPr/>
              </a:pPr>
              <a:r>
                <a:rPr lang="en-US" sz="2400" b="1" dirty="0">
                  <a:solidFill>
                    <a:schemeClr val="bg1"/>
                  </a:solidFill>
                  <a:ea typeface="MS PGothic" pitchFamily="34" charset="-128"/>
                  <a:cs typeface="+mn-cs"/>
                </a:rPr>
                <a:t>2</a:t>
              </a:r>
            </a:p>
          </p:txBody>
        </p:sp>
        <p:cxnSp>
          <p:nvCxnSpPr>
            <p:cNvPr id="35863" name="Straight Arrow Connector 31"/>
            <p:cNvCxnSpPr>
              <a:cxnSpLocks noChangeShapeType="1"/>
            </p:cNvCxnSpPr>
            <p:nvPr/>
          </p:nvCxnSpPr>
          <p:spPr bwMode="auto">
            <a:xfrm rot="10800000">
              <a:off x="1152" y="1824"/>
              <a:ext cx="3600" cy="1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 type="arrow" w="med" len="med"/>
              <a:tailEnd/>
            </a:ln>
          </p:spPr>
        </p:cxnSp>
        <p:sp>
          <p:nvSpPr>
            <p:cNvPr id="33" name="Oval 8"/>
            <p:cNvSpPr>
              <a:spLocks noChangeArrowheads="1"/>
            </p:cNvSpPr>
            <p:nvPr/>
          </p:nvSpPr>
          <p:spPr bwMode="auto">
            <a:xfrm>
              <a:off x="4656" y="2592"/>
              <a:ext cx="288" cy="288"/>
            </a:xfrm>
            <a:prstGeom prst="ellipse">
              <a:avLst/>
            </a:prstGeom>
            <a:solidFill>
              <a:schemeClr val="accent1"/>
            </a:solidFill>
            <a:ln w="19050" algn="ctr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lIns="0" tIns="0" rIns="0" bIns="0" anchor="ctr" anchorCtr="1"/>
            <a:lstStyle/>
            <a:p>
              <a:pPr algn="ctr">
                <a:spcBef>
                  <a:spcPts val="0"/>
                </a:spcBef>
                <a:defRPr/>
              </a:pPr>
              <a:r>
                <a:rPr lang="en-US" sz="2400" b="1" dirty="0">
                  <a:solidFill>
                    <a:schemeClr val="bg1"/>
                  </a:solidFill>
                  <a:ea typeface="MS PGothic" pitchFamily="34" charset="-128"/>
                  <a:cs typeface="+mn-cs"/>
                </a:rPr>
                <a:t>3</a:t>
              </a:r>
            </a:p>
          </p:txBody>
        </p:sp>
        <p:cxnSp>
          <p:nvCxnSpPr>
            <p:cNvPr id="35867" name="Straight Arrow Connector 33"/>
            <p:cNvCxnSpPr>
              <a:cxnSpLocks noChangeShapeType="1"/>
            </p:cNvCxnSpPr>
            <p:nvPr/>
          </p:nvCxnSpPr>
          <p:spPr bwMode="auto">
            <a:xfrm rot="10800000">
              <a:off x="1056" y="2736"/>
              <a:ext cx="3600" cy="1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sp>
          <p:nvSpPr>
            <p:cNvPr id="35" name="TextBox 34"/>
            <p:cNvSpPr txBox="1"/>
            <p:nvPr/>
          </p:nvSpPr>
          <p:spPr>
            <a:xfrm>
              <a:off x="4896" y="1920"/>
              <a:ext cx="718" cy="669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1050" dirty="0">
                  <a:cs typeface="+mn-cs"/>
                </a:rPr>
                <a:t>Bridge matches its configuration to the limited capabilities advertised by the station.</a:t>
              </a:r>
            </a:p>
          </p:txBody>
        </p:sp>
      </p:grpSp>
      <p:sp>
        <p:nvSpPr>
          <p:cNvPr id="35846" name="Text Box 31"/>
          <p:cNvSpPr txBox="1">
            <a:spLocks noChangeArrowheads="1"/>
          </p:cNvSpPr>
          <p:nvPr/>
        </p:nvSpPr>
        <p:spPr bwMode="auto">
          <a:xfrm>
            <a:off x="2220913" y="6213475"/>
            <a:ext cx="44608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Station or Bridge may initiate EVB TLV Exchange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ight2009">
  <a:themeElements>
    <a:clrScheme name="2000_light_52206 1">
      <a:dk1>
        <a:srgbClr val="000000"/>
      </a:dk1>
      <a:lt1>
        <a:srgbClr val="FFFFFF"/>
      </a:lt1>
      <a:dk2>
        <a:srgbClr val="000000"/>
      </a:dk2>
      <a:lt2>
        <a:srgbClr val="CBC9BD"/>
      </a:lt2>
      <a:accent1>
        <a:srgbClr val="0071B4"/>
      </a:accent1>
      <a:accent2>
        <a:srgbClr val="64B900"/>
      </a:accent2>
      <a:accent3>
        <a:srgbClr val="FFFFFF"/>
      </a:accent3>
      <a:accent4>
        <a:srgbClr val="000000"/>
      </a:accent4>
      <a:accent5>
        <a:srgbClr val="AABBD6"/>
      </a:accent5>
      <a:accent6>
        <a:srgbClr val="5AA700"/>
      </a:accent6>
      <a:hlink>
        <a:srgbClr val="EB5F01"/>
      </a:hlink>
      <a:folHlink>
        <a:srgbClr val="CC0066"/>
      </a:folHlink>
    </a:clrScheme>
    <a:fontScheme name="2000_light_52206">
      <a:majorFont>
        <a:latin typeface="Futura Bk"/>
        <a:ea typeface=""/>
        <a:cs typeface=""/>
      </a:majorFont>
      <a:minorFont>
        <a:latin typeface="Futura B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rtlCol="0" anchor="ctr" anchorCtr="1" compatLnSpc="1">
        <a:prstTxWarp prst="textNoShape">
          <a:avLst/>
        </a:prstTxWarp>
        <a:no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Futura Bk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Futura Bk" pitchFamily="34" charset="0"/>
          </a:defRPr>
        </a:defPPr>
      </a:lstStyle>
    </a:lnDef>
  </a:objectDefaults>
  <a:extraClrSchemeLst>
    <a:extraClrScheme>
      <a:clrScheme name="2000_light_52206 1">
        <a:dk1>
          <a:srgbClr val="000000"/>
        </a:dk1>
        <a:lt1>
          <a:srgbClr val="FFFFFF"/>
        </a:lt1>
        <a:dk2>
          <a:srgbClr val="000000"/>
        </a:dk2>
        <a:lt2>
          <a:srgbClr val="CBC9BD"/>
        </a:lt2>
        <a:accent1>
          <a:srgbClr val="0071B4"/>
        </a:accent1>
        <a:accent2>
          <a:srgbClr val="64B900"/>
        </a:accent2>
        <a:accent3>
          <a:srgbClr val="FFFFFF"/>
        </a:accent3>
        <a:accent4>
          <a:srgbClr val="000000"/>
        </a:accent4>
        <a:accent5>
          <a:srgbClr val="AABBD6"/>
        </a:accent5>
        <a:accent6>
          <a:srgbClr val="5AA700"/>
        </a:accent6>
        <a:hlink>
          <a:srgbClr val="EB5F01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HP_light_2008">
  <a:themeElements>
    <a:clrScheme name="HP_light_2008 1">
      <a:dk1>
        <a:srgbClr val="000000"/>
      </a:dk1>
      <a:lt1>
        <a:srgbClr val="FFFFFF"/>
      </a:lt1>
      <a:dk2>
        <a:srgbClr val="000000"/>
      </a:dk2>
      <a:lt2>
        <a:srgbClr val="CBC9BD"/>
      </a:lt2>
      <a:accent1>
        <a:srgbClr val="0071B4"/>
      </a:accent1>
      <a:accent2>
        <a:srgbClr val="64B900"/>
      </a:accent2>
      <a:accent3>
        <a:srgbClr val="FFFFFF"/>
      </a:accent3>
      <a:accent4>
        <a:srgbClr val="000000"/>
      </a:accent4>
      <a:accent5>
        <a:srgbClr val="AABBD6"/>
      </a:accent5>
      <a:accent6>
        <a:srgbClr val="5AA700"/>
      </a:accent6>
      <a:hlink>
        <a:srgbClr val="EB5F01"/>
      </a:hlink>
      <a:folHlink>
        <a:srgbClr val="CC0066"/>
      </a:folHlink>
    </a:clrScheme>
    <a:fontScheme name="HP_light_2008">
      <a:majorFont>
        <a:latin typeface="Futura Bk"/>
        <a:ea typeface=""/>
        <a:cs typeface=""/>
      </a:majorFont>
      <a:minorFont>
        <a:latin typeface="Futura B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rtlCol="0" anchor="ctr" anchorCtr="0" compatLnSpc="1">
        <a:prstTxWarp prst="textNoShape">
          <a:avLst/>
        </a:prstTxWarp>
        <a:no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sz="1800" b="1" i="0" u="none" strike="noStrike" cap="none" normalizeH="0" baseline="0" dirty="0" smtClean="0">
            <a:ln w="12700">
              <a:solidFill>
                <a:schemeClr val="tx1"/>
              </a:solidFill>
            </a:ln>
            <a:solidFill>
              <a:schemeClr val="tx1"/>
            </a:solidFill>
            <a:effectLst/>
            <a:latin typeface="Futura Bk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Futura Bk" pitchFamily="34" charset="0"/>
          </a:defRPr>
        </a:defPPr>
      </a:lstStyle>
    </a:lnDef>
  </a:objectDefaults>
  <a:extraClrSchemeLst>
    <a:extraClrScheme>
      <a:clrScheme name="HP_light_2008 1">
        <a:dk1>
          <a:srgbClr val="000000"/>
        </a:dk1>
        <a:lt1>
          <a:srgbClr val="FFFFFF"/>
        </a:lt1>
        <a:dk2>
          <a:srgbClr val="000000"/>
        </a:dk2>
        <a:lt2>
          <a:srgbClr val="CBC9BD"/>
        </a:lt2>
        <a:accent1>
          <a:srgbClr val="0071B4"/>
        </a:accent1>
        <a:accent2>
          <a:srgbClr val="64B900"/>
        </a:accent2>
        <a:accent3>
          <a:srgbClr val="FFFFFF"/>
        </a:accent3>
        <a:accent4>
          <a:srgbClr val="000000"/>
        </a:accent4>
        <a:accent5>
          <a:srgbClr val="AABBD6"/>
        </a:accent5>
        <a:accent6>
          <a:srgbClr val="5AA700"/>
        </a:accent6>
        <a:hlink>
          <a:srgbClr val="EB5F01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Light2009</Template>
  <TotalTime>15199</TotalTime>
  <Words>603</Words>
  <Application>Microsoft Office PowerPoint</Application>
  <PresentationFormat>On-screen Show (4:3)</PresentationFormat>
  <Paragraphs>233</Paragraphs>
  <Slides>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Design Template</vt:lpstr>
      </vt:variant>
      <vt:variant>
        <vt:i4>4</vt:i4>
      </vt:variant>
      <vt:variant>
        <vt:lpstr>Slide Titles</vt:lpstr>
      </vt:variant>
      <vt:variant>
        <vt:i4>6</vt:i4>
      </vt:variant>
      <vt:variant>
        <vt:lpstr>Custom Shows</vt:lpstr>
      </vt:variant>
      <vt:variant>
        <vt:i4>7</vt:i4>
      </vt:variant>
    </vt:vector>
  </HeadingPairs>
  <TitlesOfParts>
    <vt:vector size="23" baseType="lpstr">
      <vt:lpstr>Futura Bk</vt:lpstr>
      <vt:lpstr>Arial</vt:lpstr>
      <vt:lpstr>Futura Hv</vt:lpstr>
      <vt:lpstr>Futura Md</vt:lpstr>
      <vt:lpstr>Times New Roman</vt:lpstr>
      <vt:lpstr>MS PGothic</vt:lpstr>
      <vt:lpstr>Light2009</vt:lpstr>
      <vt:lpstr>HP_light_2008</vt:lpstr>
      <vt:lpstr>Light2009</vt:lpstr>
      <vt:lpstr>HP_light_2008</vt:lpstr>
      <vt:lpstr>Proposed EVB TLV  v2</vt:lpstr>
      <vt:lpstr>Contributing Authors</vt:lpstr>
      <vt:lpstr>Summary of Proposed EVB TLV</vt:lpstr>
      <vt:lpstr>Proposed EVB TLV (1) </vt:lpstr>
      <vt:lpstr>Proposed EVB TLV (2) </vt:lpstr>
      <vt:lpstr>EVB Discovery TLV Usage Example </vt:lpstr>
      <vt:lpstr>What's new</vt:lpstr>
      <vt:lpstr>Setting up the template</vt:lpstr>
      <vt:lpstr>New Layouts</vt:lpstr>
      <vt:lpstr>Using the HP template</vt:lpstr>
      <vt:lpstr>Creating visuals</vt:lpstr>
      <vt:lpstr>File Formatting</vt:lpstr>
      <vt:lpstr>Additional information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>Common Template</dc:subject>
  <dc:creator>Chuck Hudson, Renato Recio</dc:creator>
  <cp:keywords>Template</cp:keywords>
  <dc:description>This template was designed for users of PowerPoint 2000</dc:description>
  <cp:lastModifiedBy>mkrause</cp:lastModifiedBy>
  <cp:revision>336</cp:revision>
  <dcterms:created xsi:type="dcterms:W3CDTF">2009-07-08T18:45:10Z</dcterms:created>
  <dcterms:modified xsi:type="dcterms:W3CDTF">2010-03-16T20:26:03Z</dcterms:modified>
</cp:coreProperties>
</file>