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67" r:id="rId6"/>
    <p:sldId id="264" r:id="rId7"/>
    <p:sldId id="265" r:id="rId8"/>
    <p:sldId id="266" r:id="rId9"/>
    <p:sldId id="261" r:id="rId10"/>
    <p:sldId id="259" r:id="rId11"/>
    <p:sldId id="260" r:id="rId12"/>
    <p:sldId id="268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97B5-82F1-4575-B561-DBDCA833B555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08770-53BC-4493-B76C-D6B4B40A66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MEF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08770-53BC-4493-B76C-D6B4B40A66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2" descr="teja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67200" y="6421500"/>
            <a:ext cx="941387" cy="412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ENNI Protection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M Vinod Kumar</a:t>
            </a:r>
          </a:p>
          <a:p>
            <a:r>
              <a:rPr lang="en-US" dirty="0" smtClean="0"/>
              <a:t>Tejas Networks Ltd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it-IT" dirty="0" smtClean="0"/>
              <a:t>MEF Requirements: E-NNI Technical Specification </a:t>
            </a:r>
            <a:r>
              <a:rPr lang="it-IT" dirty="0" smtClean="0"/>
              <a:t>Phase 1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Work </a:t>
            </a:r>
            <a:r>
              <a:rPr lang="en-US" dirty="0" smtClean="0"/>
              <a:t>for all the topologies shown: </a:t>
            </a:r>
            <a:r>
              <a:rPr lang="en-US" dirty="0" smtClean="0">
                <a:solidFill>
                  <a:srgbClr val="FF0000"/>
                </a:solidFill>
              </a:rPr>
              <a:t>=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|8|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M:N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|M:N|</a:t>
            </a:r>
            <a:r>
              <a:rPr lang="en-US" dirty="0" smtClean="0"/>
              <a:t>, etc.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If working-ENNI fails then traffic be switched to the protection-ENNI</a:t>
            </a:r>
          </a:p>
          <a:p>
            <a:pPr marL="925830" lvl="1" indent="-514350"/>
            <a:r>
              <a:rPr lang="en-US" dirty="0" smtClean="0"/>
              <a:t>Protection from failure of ENNI link or ENNI bridge</a:t>
            </a:r>
          </a:p>
          <a:p>
            <a:pPr marL="925830" lvl="1" indent="-514350"/>
            <a:r>
              <a:rPr lang="en-US" dirty="0" smtClean="0">
                <a:solidFill>
                  <a:srgbClr val="FF0000"/>
                </a:solidFill>
              </a:rPr>
              <a:t>Sub-50</a:t>
            </a:r>
            <a:r>
              <a:rPr lang="en-US" dirty="0" smtClean="0"/>
              <a:t> </a:t>
            </a:r>
            <a:r>
              <a:rPr lang="en-US" dirty="0" err="1" smtClean="0"/>
              <a:t>msec</a:t>
            </a:r>
            <a:r>
              <a:rPr lang="en-US" dirty="0" smtClean="0"/>
              <a:t> protection switching</a:t>
            </a:r>
          </a:p>
          <a:p>
            <a:pPr marL="925830" lvl="1" indent="-514350"/>
            <a:r>
              <a:rPr lang="en-US" dirty="0" smtClean="0"/>
              <a:t>Protection-ENNI may share zero, one, or </a:t>
            </a:r>
            <a:r>
              <a:rPr lang="en-US" dirty="0" smtClean="0"/>
              <a:t>two</a:t>
            </a:r>
            <a:r>
              <a:rPr lang="en-US" dirty="0" smtClean="0"/>
              <a:t> </a:t>
            </a:r>
            <a:r>
              <a:rPr lang="en-US" dirty="0" smtClean="0"/>
              <a:t>terminal bridges with working-ENNI</a:t>
            </a:r>
          </a:p>
          <a:p>
            <a:pPr marL="925830" lvl="1" indent="-514350"/>
            <a:r>
              <a:rPr lang="en-US" dirty="0" smtClean="0"/>
              <a:t>Fault notification may be sent to one or both operators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Fault within the operator cloud may lead to traffic movement from working-ENNI to protection-ENNI</a:t>
            </a:r>
          </a:p>
          <a:p>
            <a:pPr marL="925830" lvl="1" indent="-514350"/>
            <a:r>
              <a:rPr lang="en-US" dirty="0" smtClean="0"/>
              <a:t>Example: when the node bridging MTNL and working-ENNI fails</a:t>
            </a:r>
          </a:p>
          <a:p>
            <a:pPr marL="925830" lvl="1" indent="-514350"/>
            <a:r>
              <a:rPr lang="en-US" dirty="0" smtClean="0"/>
              <a:t>Fault notification be sent towards ENNI or the peering operator</a:t>
            </a:r>
          </a:p>
          <a:p>
            <a:pPr marL="925830" lvl="1" indent="-514350"/>
            <a:r>
              <a:rPr lang="en-US" dirty="0" smtClean="0"/>
              <a:t>M:1 protections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No change to the customer </a:t>
            </a:r>
            <a:r>
              <a:rPr lang="en-US" dirty="0" smtClean="0"/>
              <a:t>frames and end-to-end SLA</a:t>
            </a:r>
            <a:endParaRPr lang="en-US" dirty="0" smtClean="0"/>
          </a:p>
          <a:p>
            <a:pPr marL="971550" lvl="1" indent="-514350"/>
            <a:r>
              <a:rPr lang="en-US" dirty="0" smtClean="0"/>
              <a:t>Provider identifiers like S-VLAN, B-VLAN, TESI-ID, etc. may change at the ENNI from provider to provider</a:t>
            </a:r>
          </a:p>
          <a:p>
            <a:pPr marL="971550" lvl="1" indent="-514350"/>
            <a:r>
              <a:rPr lang="en-US" dirty="0" smtClean="0"/>
              <a:t>Bi-directionally congruent service path</a:t>
            </a:r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Work for PBB-TE based operator network (and possibly based on PB and </a:t>
            </a:r>
            <a:r>
              <a:rPr lang="en-US" dirty="0" smtClean="0"/>
              <a:t>PBB using SPB)</a:t>
            </a:r>
            <a:endParaRPr lang="en-US" dirty="0" smtClean="0"/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Allow maintenance of each ENNI  entity</a:t>
            </a:r>
          </a:p>
          <a:p>
            <a:pPr marL="971550" lvl="1" indent="-514350"/>
            <a:r>
              <a:rPr lang="en-US" dirty="0" smtClean="0"/>
              <a:t>The entity is owned by only one operator, and not both</a:t>
            </a:r>
          </a:p>
          <a:p>
            <a:pPr marL="971550" lvl="1" indent="-514350"/>
            <a:r>
              <a:rPr lang="en-US" dirty="0" smtClean="0"/>
              <a:t>The fiber is owned by one, and the bridges on either side of fiber is owned by each operator</a:t>
            </a:r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Scalable: Service and MAC</a:t>
            </a:r>
          </a:p>
          <a:p>
            <a:pPr marL="971550" lvl="1" indent="-514350"/>
            <a:r>
              <a:rPr lang="en-US" dirty="0" smtClean="0"/>
              <a:t>B-SA translation at ENNI will avoid learning of B-MAC of one operator in another operator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Enhancing PBB-TE with</a:t>
            </a:r>
          </a:p>
          <a:p>
            <a:pPr marL="971550" lvl="1" indent="-514350"/>
            <a:r>
              <a:rPr lang="en-US" dirty="0" smtClean="0"/>
              <a:t>Multi-domain PBB-TE and ISP</a:t>
            </a:r>
          </a:p>
          <a:p>
            <a:pPr marL="971550" lvl="1" indent="-514350"/>
            <a:r>
              <a:rPr lang="en-US" dirty="0" smtClean="0"/>
              <a:t>Advantages</a:t>
            </a:r>
            <a:r>
              <a:rPr lang="en-US" dirty="0" smtClean="0"/>
              <a:t>: Leverages existing standards and provides a more general solution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SPB</a:t>
            </a:r>
          </a:p>
          <a:p>
            <a:pPr marL="914400" lvl="1" indent="-514350"/>
            <a:r>
              <a:rPr lang="en-US" dirty="0" smtClean="0"/>
              <a:t>For PB and PBB based operator network interconnection</a:t>
            </a:r>
          </a:p>
          <a:p>
            <a:pPr marL="621792" indent="-514350"/>
            <a:r>
              <a:rPr lang="en-US" dirty="0" smtClean="0">
                <a:solidFill>
                  <a:srgbClr val="FF0000"/>
                </a:solidFill>
              </a:rPr>
              <a:t>Inviting contributions/collaboration on these ideas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Solution Example 1</a:t>
            </a:r>
            <a:endParaRPr lang="en-US" dirty="0" smtClean="0"/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105400"/>
            <a:ext cx="4648200" cy="1219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A multi-domain TESI is protected using multi-domain IPG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038600" y="2819400"/>
            <a:ext cx="952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Work-IS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3581400"/>
            <a:ext cx="11528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Protect-IS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 rot="10800000">
            <a:off x="5334000" y="2819400"/>
            <a:ext cx="457200" cy="381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10800000">
            <a:off x="3124200" y="2819400"/>
            <a:ext cx="457200" cy="381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 rot="10800000">
            <a:off x="3276600" y="2971800"/>
            <a:ext cx="457200" cy="381000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 rot="10800000">
            <a:off x="5257800" y="3047999"/>
            <a:ext cx="457200" cy="381000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503054" y="3309870"/>
            <a:ext cx="1957588" cy="804930"/>
          </a:xfrm>
          <a:custGeom>
            <a:avLst/>
            <a:gdLst>
              <a:gd name="connsiteX0" fmla="*/ 0 w 1957588"/>
              <a:gd name="connsiteY0" fmla="*/ 0 h 804930"/>
              <a:gd name="connsiteX1" fmla="*/ 643943 w 1957588"/>
              <a:gd name="connsiteY1" fmla="*/ 631065 h 804930"/>
              <a:gd name="connsiteX2" fmla="*/ 1300766 w 1957588"/>
              <a:gd name="connsiteY2" fmla="*/ 708338 h 804930"/>
              <a:gd name="connsiteX3" fmla="*/ 1957588 w 1957588"/>
              <a:gd name="connsiteY3" fmla="*/ 51516 h 804930"/>
              <a:gd name="connsiteX4" fmla="*/ 1957588 w 1957588"/>
              <a:gd name="connsiteY4" fmla="*/ 51516 h 80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7588" h="804930">
                <a:moveTo>
                  <a:pt x="0" y="0"/>
                </a:moveTo>
                <a:cubicBezTo>
                  <a:pt x="213574" y="256504"/>
                  <a:pt x="427149" y="513009"/>
                  <a:pt x="643943" y="631065"/>
                </a:cubicBezTo>
                <a:cubicBezTo>
                  <a:pt x="860737" y="749121"/>
                  <a:pt x="1081825" y="804930"/>
                  <a:pt x="1300766" y="708338"/>
                </a:cubicBezTo>
                <a:cubicBezTo>
                  <a:pt x="1519707" y="611747"/>
                  <a:pt x="1957588" y="51516"/>
                  <a:pt x="1957588" y="51516"/>
                </a:cubicBezTo>
                <a:lnTo>
                  <a:pt x="1957588" y="51516"/>
                </a:lnTo>
              </a:path>
            </a:pathLst>
          </a:custGeom>
          <a:ln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rot="5400000" flipH="1" flipV="1">
            <a:off x="4457700" y="2019300"/>
            <a:ext cx="0" cy="17526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</a:t>
            </a:r>
            <a:r>
              <a:rPr lang="en-US" dirty="0" smtClean="0"/>
              <a:t>permission </a:t>
            </a:r>
            <a:r>
              <a:rPr lang="en-US" dirty="0" smtClean="0"/>
              <a:t>for bringing a new PAR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</a:t>
            </a:r>
          </a:p>
          <a:p>
            <a:r>
              <a:rPr lang="en-US" dirty="0" smtClean="0"/>
              <a:t>Requirements</a:t>
            </a:r>
          </a:p>
          <a:p>
            <a:r>
              <a:rPr lang="en-US" dirty="0" smtClean="0"/>
              <a:t>Possible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MEF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 Network-to-Network Interface (NNI) defines how two networks handshake and communicate. </a:t>
            </a:r>
            <a:endParaRPr lang="en-US" sz="2000" dirty="0" smtClean="0"/>
          </a:p>
          <a:p>
            <a:r>
              <a:rPr lang="en-US" sz="2000" dirty="0" smtClean="0"/>
              <a:t>An E-NNI is a layered interface built on a point-to-point physical link or multiple point-to-point physical links connecting two MENs where the two MENs belong to different administrative domains</a:t>
            </a:r>
            <a:r>
              <a:rPr lang="en-US" sz="2000" dirty="0" smtClean="0"/>
              <a:t>. </a:t>
            </a:r>
          </a:p>
          <a:p>
            <a:pPr lvl="1"/>
            <a:r>
              <a:rPr lang="en-US" sz="1600" dirty="0" smtClean="0"/>
              <a:t>MEF Specification: </a:t>
            </a:r>
            <a:r>
              <a:rPr lang="it-IT" sz="1600" dirty="0" smtClean="0"/>
              <a:t>E-NNI </a:t>
            </a:r>
            <a:r>
              <a:rPr lang="it-IT" sz="1600" dirty="0" smtClean="0"/>
              <a:t>Interface Phase 1 </a:t>
            </a:r>
            <a:endParaRPr lang="en-US" sz="1600" dirty="0" smtClean="0"/>
          </a:p>
          <a:p>
            <a:r>
              <a:rPr lang="en-US" sz="2000" dirty="0" smtClean="0"/>
              <a:t>An </a:t>
            </a:r>
            <a:r>
              <a:rPr lang="en-US" sz="2000" dirty="0" smtClean="0"/>
              <a:t>E-NNI (External NNI) </a:t>
            </a:r>
            <a:r>
              <a:rPr lang="en-US" sz="2000" dirty="0" smtClean="0"/>
              <a:t>join </a:t>
            </a:r>
            <a:r>
              <a:rPr lang="en-US" sz="2000" dirty="0" smtClean="0"/>
              <a:t>one network with another, typically two networks operated by different Service Providers, but it might also consist of two internal networks in separate maintenance regions of the same Service Provider.</a:t>
            </a:r>
            <a:endParaRPr lang="en-US" sz="2000" dirty="0"/>
          </a:p>
        </p:txBody>
      </p:sp>
      <p:pic>
        <p:nvPicPr>
          <p:cNvPr id="1026" name="Picture 2" descr="http://www.convergedigest.com/images/bp/mef-fi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5057775"/>
            <a:ext cx="4762500" cy="11906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307678" y="6107668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Source: MEF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Topology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990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MTNL wants  </a:t>
            </a:r>
            <a:r>
              <a:rPr lang="en-US" sz="2000" dirty="0" smtClean="0"/>
              <a:t>p2p </a:t>
            </a:r>
            <a:r>
              <a:rPr lang="en-US" sz="2000" dirty="0"/>
              <a:t>L2VPN </a:t>
            </a:r>
            <a:r>
              <a:rPr lang="en-US" sz="2000" dirty="0" smtClean="0"/>
              <a:t>from </a:t>
            </a:r>
            <a:r>
              <a:rPr lang="en-US" sz="2000" dirty="0"/>
              <a:t>C1 to C2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MTNL leases </a:t>
            </a:r>
            <a:r>
              <a:rPr lang="en-US" sz="2000" dirty="0" smtClean="0"/>
              <a:t>L2 service </a:t>
            </a:r>
            <a:r>
              <a:rPr lang="en-US" sz="2000" dirty="0"/>
              <a:t>from BSNL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ENNI Protection issue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27" name="Straight Connector 26"/>
          <p:cNvCxnSpPr>
            <a:stCxn id="3095" idx="0"/>
            <a:endCxn id="22" idx="2"/>
          </p:cNvCxnSpPr>
          <p:nvPr/>
        </p:nvCxnSpPr>
        <p:spPr>
          <a:xfrm rot="16200000" flipH="1">
            <a:off x="4372914" y="2866085"/>
            <a:ext cx="574183" cy="13952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095" idx="1"/>
            <a:endCxn id="22" idx="0"/>
          </p:cNvCxnSpPr>
          <p:nvPr/>
        </p:nvCxnSpPr>
        <p:spPr>
          <a:xfrm rot="16200000" flipH="1" flipV="1">
            <a:off x="4100848" y="2833352"/>
            <a:ext cx="561304" cy="1447800"/>
          </a:xfrm>
          <a:prstGeom prst="line">
            <a:avLst/>
          </a:prstGeom>
          <a:ln w="571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Deployment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operator technology</a:t>
            </a:r>
          </a:p>
          <a:p>
            <a:endParaRPr lang="en-US" dirty="0" smtClean="0"/>
          </a:p>
          <a:p>
            <a:r>
              <a:rPr lang="en-US" dirty="0" smtClean="0"/>
              <a:t>Different operator technology</a:t>
            </a:r>
          </a:p>
          <a:p>
            <a:endParaRPr lang="en-US" dirty="0" smtClean="0"/>
          </a:p>
          <a:p>
            <a:r>
              <a:rPr lang="en-US" dirty="0" smtClean="0"/>
              <a:t>Different operator technology and ENNI is a third network between the operators</a:t>
            </a:r>
          </a:p>
          <a:p>
            <a:pPr lvl="1"/>
            <a:r>
              <a:rPr lang="en-US" dirty="0" smtClean="0"/>
              <a:t>Is the third network an ENNI anymore or an operator?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1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105400"/>
            <a:ext cx="4648200" cy="1219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Working-ENNI fails </a:t>
            </a:r>
            <a:r>
              <a:rPr lang="en-US" sz="2000" dirty="0" smtClean="0">
                <a:sym typeface="Wingdings" pitchFamily="2" charset="2"/>
              </a:rPr>
              <a:t> traffic switches to protection-ENNI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ym typeface="Wingdings" pitchFamily="2" charset="2"/>
              </a:rPr>
              <a:t>Protection-ENNI could be defined over the 4 topologies mentioned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048000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3581400" y="3048000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239001" y="4951412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</a:t>
            </a:r>
          </a:p>
          <a:p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28" name="&quot;No&quot; Symbol 27"/>
          <p:cNvSpPr/>
          <p:nvPr/>
        </p:nvSpPr>
        <p:spPr>
          <a:xfrm>
            <a:off x="4648200" y="3200400"/>
            <a:ext cx="381000" cy="381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2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/>
            <a:r>
              <a:rPr lang="en-US" sz="2000" dirty="0" smtClean="0"/>
              <a:t>	Fault within the operator may lead to  ENNI protection</a:t>
            </a: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048000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3276601" y="3048000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239001" y="4951412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</a:t>
            </a:r>
          </a:p>
          <a:p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28" name="&quot;No&quot; Symbol 27"/>
          <p:cNvSpPr/>
          <p:nvPr/>
        </p:nvSpPr>
        <p:spPr>
          <a:xfrm>
            <a:off x="3810000" y="3124200"/>
            <a:ext cx="381000" cy="381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3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685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000" dirty="0" smtClean="0"/>
              <a:t>No change to the customer frames</a:t>
            </a: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267200" y="3288268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4191000" y="3200400"/>
            <a:ext cx="2971800" cy="0"/>
          </a:xfrm>
          <a:prstGeom prst="line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H="1">
            <a:off x="7315200" y="4951412"/>
            <a:ext cx="457200" cy="1588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495800"/>
            <a:ext cx="1122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Tunnelled</a:t>
            </a:r>
            <a:endParaRPr lang="en-US" dirty="0" smtClean="0"/>
          </a:p>
          <a:p>
            <a:r>
              <a:rPr lang="en-US" dirty="0" smtClean="0"/>
              <a:t>Carrier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057400" y="3179996"/>
            <a:ext cx="1925404" cy="20404"/>
          </a:xfrm>
          <a:prstGeom prst="line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rved Down Arrow 35"/>
          <p:cNvSpPr/>
          <p:nvPr/>
        </p:nvSpPr>
        <p:spPr>
          <a:xfrm>
            <a:off x="3962400" y="304800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urved Down Arrow 37"/>
          <p:cNvSpPr/>
          <p:nvPr/>
        </p:nvSpPr>
        <p:spPr>
          <a:xfrm flipH="1" flipV="1">
            <a:off x="3733800" y="323088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990600" y="3200400"/>
            <a:ext cx="990600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086600" y="32004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315200" y="56372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772400" y="5449669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  <p:sp>
        <p:nvSpPr>
          <p:cNvPr id="34" name="Curved Down Arrow 33"/>
          <p:cNvSpPr/>
          <p:nvPr/>
        </p:nvSpPr>
        <p:spPr>
          <a:xfrm>
            <a:off x="7239000" y="617220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flipH="1" flipV="1">
            <a:off x="7010400" y="635508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72400" y="6096000"/>
            <a:ext cx="1295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 </a:t>
            </a:r>
          </a:p>
          <a:p>
            <a:r>
              <a:rPr lang="en-US" dirty="0" smtClean="0"/>
              <a:t>of Frames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ENNI Topologies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6324600" y="1752600"/>
            <a:ext cx="2438400" cy="2133600"/>
            <a:chOff x="1143000" y="4343400"/>
            <a:chExt cx="2438400" cy="2133600"/>
          </a:xfrm>
        </p:grpSpPr>
        <p:sp>
          <p:nvSpPr>
            <p:cNvPr id="4" name="Cloud 3"/>
            <p:cNvSpPr/>
            <p:nvPr/>
          </p:nvSpPr>
          <p:spPr>
            <a:xfrm>
              <a:off x="11430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loud 4"/>
            <p:cNvSpPr/>
            <p:nvPr/>
          </p:nvSpPr>
          <p:spPr>
            <a:xfrm>
              <a:off x="27432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7526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667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667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7526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6" idx="6"/>
              <a:endCxn id="7" idx="2"/>
            </p:cNvCxnSpPr>
            <p:nvPr/>
          </p:nvCxnSpPr>
          <p:spPr>
            <a:xfrm>
              <a:off x="20574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5"/>
              <a:endCxn id="8" idx="1"/>
            </p:cNvCxnSpPr>
            <p:nvPr/>
          </p:nvCxnSpPr>
          <p:spPr>
            <a:xfrm rot="16200000" flipH="1">
              <a:off x="19365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3"/>
              <a:endCxn id="9" idx="7"/>
            </p:cNvCxnSpPr>
            <p:nvPr/>
          </p:nvCxnSpPr>
          <p:spPr>
            <a:xfrm rot="5400000">
              <a:off x="19365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6"/>
              <a:endCxn id="8" idx="2"/>
            </p:cNvCxnSpPr>
            <p:nvPr/>
          </p:nvCxnSpPr>
          <p:spPr>
            <a:xfrm>
              <a:off x="20574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52400" y="4419600"/>
            <a:ext cx="2438400" cy="2133600"/>
            <a:chOff x="5105400" y="4343400"/>
            <a:chExt cx="2438400" cy="2133600"/>
          </a:xfrm>
        </p:grpSpPr>
        <p:sp>
          <p:nvSpPr>
            <p:cNvPr id="18" name="Cloud 17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loud 18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0" idx="6"/>
              <a:endCxn id="21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0" idx="5"/>
              <a:endCxn id="22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3"/>
              <a:endCxn id="23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3" idx="6"/>
              <a:endCxn id="22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0" idx="4"/>
              <a:endCxn id="23" idx="0"/>
            </p:cNvCxnSpPr>
            <p:nvPr/>
          </p:nvCxnSpPr>
          <p:spPr>
            <a:xfrm rot="5400000">
              <a:off x="5486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1" idx="4"/>
              <a:endCxn id="22" idx="0"/>
            </p:cNvCxnSpPr>
            <p:nvPr/>
          </p:nvCxnSpPr>
          <p:spPr>
            <a:xfrm rot="5400000">
              <a:off x="64008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76200" y="1676400"/>
            <a:ext cx="2438400" cy="2133600"/>
            <a:chOff x="1143000" y="1828800"/>
            <a:chExt cx="2438400" cy="2133600"/>
          </a:xfrm>
        </p:grpSpPr>
        <p:sp>
          <p:nvSpPr>
            <p:cNvPr id="32" name="Cloud 31"/>
            <p:cNvSpPr/>
            <p:nvPr/>
          </p:nvSpPr>
          <p:spPr>
            <a:xfrm>
              <a:off x="1143000" y="18288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loud 32"/>
            <p:cNvSpPr/>
            <p:nvPr/>
          </p:nvSpPr>
          <p:spPr>
            <a:xfrm>
              <a:off x="2743200" y="18288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6670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667000" y="3352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752600" y="3352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34" idx="6"/>
              <a:endCxn id="35" idx="2"/>
            </p:cNvCxnSpPr>
            <p:nvPr/>
          </p:nvCxnSpPr>
          <p:spPr>
            <a:xfrm>
              <a:off x="2057400" y="24384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7" idx="6"/>
              <a:endCxn id="36" idx="2"/>
            </p:cNvCxnSpPr>
            <p:nvPr/>
          </p:nvCxnSpPr>
          <p:spPr>
            <a:xfrm>
              <a:off x="2057400" y="35052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3276600" y="1752600"/>
            <a:ext cx="2438400" cy="2133600"/>
            <a:chOff x="5105400" y="1752600"/>
            <a:chExt cx="2438400" cy="2133600"/>
          </a:xfrm>
        </p:grpSpPr>
        <p:sp>
          <p:nvSpPr>
            <p:cNvPr id="42" name="Cloud 41"/>
            <p:cNvSpPr/>
            <p:nvPr/>
          </p:nvSpPr>
          <p:spPr>
            <a:xfrm>
              <a:off x="5105400" y="17526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loud 42"/>
            <p:cNvSpPr/>
            <p:nvPr/>
          </p:nvSpPr>
          <p:spPr>
            <a:xfrm>
              <a:off x="6705600" y="17526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715000" y="2209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6629400" y="2209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629400" y="3276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715000" y="3276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4" idx="6"/>
              <a:endCxn id="45" idx="2"/>
            </p:cNvCxnSpPr>
            <p:nvPr/>
          </p:nvCxnSpPr>
          <p:spPr>
            <a:xfrm>
              <a:off x="6019800" y="23622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7" idx="6"/>
              <a:endCxn id="46" idx="2"/>
            </p:cNvCxnSpPr>
            <p:nvPr/>
          </p:nvCxnSpPr>
          <p:spPr>
            <a:xfrm>
              <a:off x="6019800" y="3429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4" idx="4"/>
              <a:endCxn id="47" idx="0"/>
            </p:cNvCxnSpPr>
            <p:nvPr/>
          </p:nvCxnSpPr>
          <p:spPr>
            <a:xfrm rot="5400000">
              <a:off x="5486400" y="2895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5" idx="4"/>
              <a:endCxn id="46" idx="0"/>
            </p:cNvCxnSpPr>
            <p:nvPr/>
          </p:nvCxnSpPr>
          <p:spPr>
            <a:xfrm rot="5400000">
              <a:off x="6400800" y="2895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1066800" y="1371600"/>
            <a:ext cx="53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=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91000" y="1447800"/>
            <a:ext cx="6912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O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90600" y="3724870"/>
            <a:ext cx="854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|8|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08067" y="1438870"/>
            <a:ext cx="5405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8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25033" y="3733800"/>
            <a:ext cx="1733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|M:N|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10000" y="3724870"/>
            <a:ext cx="1418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M:N</a:t>
            </a:r>
            <a:endParaRPr lang="en-US" sz="5400" dirty="0">
              <a:solidFill>
                <a:srgbClr val="FF0000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276600" y="4343400"/>
            <a:ext cx="2438400" cy="2133600"/>
            <a:chOff x="5105400" y="4343400"/>
            <a:chExt cx="2438400" cy="2133600"/>
          </a:xfrm>
        </p:grpSpPr>
        <p:sp>
          <p:nvSpPr>
            <p:cNvPr id="65" name="Cloud 64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loud 65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>
              <a:stCxn id="67" idx="6"/>
              <a:endCxn id="68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7" idx="5"/>
              <a:endCxn id="69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8" idx="3"/>
              <a:endCxn id="70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70" idx="6"/>
              <a:endCxn id="69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Freeform 76"/>
          <p:cNvSpPr/>
          <p:nvPr/>
        </p:nvSpPr>
        <p:spPr>
          <a:xfrm>
            <a:off x="4198513" y="5035639"/>
            <a:ext cx="714777" cy="813515"/>
          </a:xfrm>
          <a:custGeom>
            <a:avLst/>
            <a:gdLst>
              <a:gd name="connsiteX0" fmla="*/ 0 w 714777"/>
              <a:gd name="connsiteY0" fmla="*/ 0 h 813515"/>
              <a:gd name="connsiteX1" fmla="*/ 502276 w 714777"/>
              <a:gd name="connsiteY1" fmla="*/ 579550 h 813515"/>
              <a:gd name="connsiteX2" fmla="*/ 682580 w 714777"/>
              <a:gd name="connsiteY2" fmla="*/ 811369 h 813515"/>
              <a:gd name="connsiteX3" fmla="*/ 695459 w 714777"/>
              <a:gd name="connsiteY3" fmla="*/ 566671 h 813515"/>
              <a:gd name="connsiteX4" fmla="*/ 695459 w 714777"/>
              <a:gd name="connsiteY4" fmla="*/ 257578 h 813515"/>
              <a:gd name="connsiteX5" fmla="*/ 695459 w 714777"/>
              <a:gd name="connsiteY5" fmla="*/ 25758 h 81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777" h="813515">
                <a:moveTo>
                  <a:pt x="0" y="0"/>
                </a:moveTo>
                <a:cubicBezTo>
                  <a:pt x="194256" y="222161"/>
                  <a:pt x="388513" y="444322"/>
                  <a:pt x="502276" y="579550"/>
                </a:cubicBezTo>
                <a:cubicBezTo>
                  <a:pt x="616039" y="714778"/>
                  <a:pt x="650383" y="813515"/>
                  <a:pt x="682580" y="811369"/>
                </a:cubicBezTo>
                <a:cubicBezTo>
                  <a:pt x="714777" y="809223"/>
                  <a:pt x="693313" y="658970"/>
                  <a:pt x="695459" y="566671"/>
                </a:cubicBezTo>
                <a:cubicBezTo>
                  <a:pt x="697606" y="474373"/>
                  <a:pt x="695459" y="257578"/>
                  <a:pt x="695459" y="257578"/>
                </a:cubicBezTo>
                <a:lnTo>
                  <a:pt x="695459" y="25758"/>
                </a:ln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6324600" y="4343400"/>
            <a:ext cx="2438400" cy="2133600"/>
            <a:chOff x="5105400" y="4343400"/>
            <a:chExt cx="2438400" cy="2133600"/>
          </a:xfrm>
        </p:grpSpPr>
        <p:sp>
          <p:nvSpPr>
            <p:cNvPr id="79" name="Cloud 78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loud 79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>
              <a:stCxn id="81" idx="6"/>
              <a:endCxn id="82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1" idx="5"/>
              <a:endCxn id="83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2" idx="3"/>
              <a:endCxn id="84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4" idx="6"/>
              <a:endCxn id="83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1" idx="4"/>
              <a:endCxn id="84" idx="0"/>
            </p:cNvCxnSpPr>
            <p:nvPr/>
          </p:nvCxnSpPr>
          <p:spPr>
            <a:xfrm rot="5400000">
              <a:off x="5486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2" idx="4"/>
              <a:endCxn id="83" idx="0"/>
            </p:cNvCxnSpPr>
            <p:nvPr/>
          </p:nvCxnSpPr>
          <p:spPr>
            <a:xfrm rot="5400000">
              <a:off x="64008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Freeform 90"/>
          <p:cNvSpPr/>
          <p:nvPr/>
        </p:nvSpPr>
        <p:spPr>
          <a:xfrm>
            <a:off x="7246513" y="5035639"/>
            <a:ext cx="714777" cy="813515"/>
          </a:xfrm>
          <a:custGeom>
            <a:avLst/>
            <a:gdLst>
              <a:gd name="connsiteX0" fmla="*/ 0 w 714777"/>
              <a:gd name="connsiteY0" fmla="*/ 0 h 813515"/>
              <a:gd name="connsiteX1" fmla="*/ 502276 w 714777"/>
              <a:gd name="connsiteY1" fmla="*/ 579550 h 813515"/>
              <a:gd name="connsiteX2" fmla="*/ 682580 w 714777"/>
              <a:gd name="connsiteY2" fmla="*/ 811369 h 813515"/>
              <a:gd name="connsiteX3" fmla="*/ 695459 w 714777"/>
              <a:gd name="connsiteY3" fmla="*/ 566671 h 813515"/>
              <a:gd name="connsiteX4" fmla="*/ 695459 w 714777"/>
              <a:gd name="connsiteY4" fmla="*/ 257578 h 813515"/>
              <a:gd name="connsiteX5" fmla="*/ 695459 w 714777"/>
              <a:gd name="connsiteY5" fmla="*/ 25758 h 81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777" h="813515">
                <a:moveTo>
                  <a:pt x="0" y="0"/>
                </a:moveTo>
                <a:cubicBezTo>
                  <a:pt x="194256" y="222161"/>
                  <a:pt x="388513" y="444322"/>
                  <a:pt x="502276" y="579550"/>
                </a:cubicBezTo>
                <a:cubicBezTo>
                  <a:pt x="616039" y="714778"/>
                  <a:pt x="650383" y="813515"/>
                  <a:pt x="682580" y="811369"/>
                </a:cubicBezTo>
                <a:cubicBezTo>
                  <a:pt x="714777" y="809223"/>
                  <a:pt x="693313" y="658970"/>
                  <a:pt x="695459" y="566671"/>
                </a:cubicBezTo>
                <a:cubicBezTo>
                  <a:pt x="697606" y="474373"/>
                  <a:pt x="695459" y="257578"/>
                  <a:pt x="695459" y="257578"/>
                </a:cubicBezTo>
                <a:lnTo>
                  <a:pt x="695459" y="25758"/>
                </a:ln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5029200" y="52578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>
            <a:stCxn id="67" idx="5"/>
            <a:endCxn id="92" idx="2"/>
          </p:cNvCxnSpPr>
          <p:nvPr/>
        </p:nvCxnSpPr>
        <p:spPr>
          <a:xfrm rot="16200000" flipH="1">
            <a:off x="4413063" y="4794062"/>
            <a:ext cx="349437" cy="882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8077200" y="52578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>
            <a:endCxn id="95" idx="2"/>
          </p:cNvCxnSpPr>
          <p:nvPr/>
        </p:nvCxnSpPr>
        <p:spPr>
          <a:xfrm rot="16200000" flipH="1">
            <a:off x="7461063" y="4794062"/>
            <a:ext cx="349437" cy="882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83" idx="7"/>
            <a:endCxn id="95" idx="4"/>
          </p:cNvCxnSpPr>
          <p:nvPr/>
        </p:nvCxnSpPr>
        <p:spPr>
          <a:xfrm rot="5400000" flipH="1" flipV="1">
            <a:off x="7994463" y="5676901"/>
            <a:ext cx="349437" cy="12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5" idx="0"/>
          </p:cNvCxnSpPr>
          <p:nvPr/>
        </p:nvCxnSpPr>
        <p:spPr>
          <a:xfrm rot="16200000" flipV="1">
            <a:off x="7962900" y="49911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2204</TotalTime>
  <Words>632</Words>
  <Application>Microsoft Office PowerPoint</Application>
  <PresentationFormat>On-screen Show (4:3)</PresentationFormat>
  <Paragraphs>189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ENNI Protection</vt:lpstr>
      <vt:lpstr>Agenda</vt:lpstr>
      <vt:lpstr>MEF Definition</vt:lpstr>
      <vt:lpstr>Topology</vt:lpstr>
      <vt:lpstr>Three Deployment Types</vt:lpstr>
      <vt:lpstr>Requirement 1</vt:lpstr>
      <vt:lpstr>Requirement 2</vt:lpstr>
      <vt:lpstr>Requirement 3</vt:lpstr>
      <vt:lpstr>Some ENNI Topologies</vt:lpstr>
      <vt:lpstr>Requirements</vt:lpstr>
      <vt:lpstr>Possible solutions</vt:lpstr>
      <vt:lpstr>Solution Example 1</vt:lpstr>
      <vt:lpstr>Closing</vt:lpstr>
      <vt:lpstr>Thank You</vt:lpstr>
    </vt:vector>
  </TitlesOfParts>
  <Company>Tejas Networks India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ENNI Protection</dc:title>
  <dc:creator>vinod kumar</dc:creator>
  <cp:lastModifiedBy>vinod kumar</cp:lastModifiedBy>
  <cp:revision>27</cp:revision>
  <dcterms:created xsi:type="dcterms:W3CDTF">2010-01-20T19:31:47Z</dcterms:created>
  <dcterms:modified xsi:type="dcterms:W3CDTF">2010-03-18T15:49:49Z</dcterms:modified>
</cp:coreProperties>
</file>