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6"/>
  </p:notesMasterIdLst>
  <p:handoutMasterIdLst>
    <p:handoutMasterId r:id="rId17"/>
  </p:handoutMasterIdLst>
  <p:sldIdLst>
    <p:sldId id="256" r:id="rId2"/>
    <p:sldId id="257" r:id="rId3"/>
    <p:sldId id="260" r:id="rId4"/>
    <p:sldId id="265" r:id="rId5"/>
    <p:sldId id="273" r:id="rId6"/>
    <p:sldId id="264" r:id="rId7"/>
    <p:sldId id="268" r:id="rId8"/>
    <p:sldId id="269" r:id="rId9"/>
    <p:sldId id="267" r:id="rId10"/>
    <p:sldId id="259" r:id="rId11"/>
    <p:sldId id="270" r:id="rId12"/>
    <p:sldId id="263" r:id="rId13"/>
    <p:sldId id="271" r:id="rId14"/>
    <p:sldId id="272" r:id="rId15"/>
  </p:sldIdLst>
  <p:sldSz cx="9144000" cy="6858000" type="screen4x3"/>
  <p:notesSz cx="7315200" cy="9601200"/>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b Noseworthy" initials="ren"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96" d="100"/>
          <a:sy n="96" d="100"/>
        </p:scale>
        <p:origin x="-1338"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55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C14766E5-F85C-42E4-B544-A5A6C4A4D92F}" type="datetimeFigureOut">
              <a:rPr lang="en-US" smtClean="0"/>
              <a:pPr/>
              <a:t>7/6/2012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E54C107E-0A69-46A4-B778-5C3E5C1AA35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7315200" cy="9601200"/>
          </a:xfrm>
          <a:prstGeom prst="roundRect">
            <a:avLst>
              <a:gd name="adj" fmla="val 19"/>
            </a:avLst>
          </a:prstGeom>
          <a:solidFill>
            <a:srgbClr val="FFFFFF"/>
          </a:solidFill>
          <a:ln w="9360">
            <a:noFill/>
            <a:miter lim="800000"/>
            <a:headEnd/>
            <a:tailEnd/>
          </a:ln>
          <a:effectLst/>
        </p:spPr>
        <p:txBody>
          <a:bodyPr wrap="none" anchor="ctr"/>
          <a:lstStyle/>
          <a:p>
            <a:endParaRPr lang="en-US"/>
          </a:p>
        </p:txBody>
      </p:sp>
      <p:sp>
        <p:nvSpPr>
          <p:cNvPr id="3074" name="AutoShape 2"/>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3075" name="Text Box 3"/>
          <p:cNvSpPr txBox="1">
            <a:spLocks noChangeArrowheads="1"/>
          </p:cNvSpPr>
          <p:nvPr/>
        </p:nvSpPr>
        <p:spPr bwMode="auto">
          <a:xfrm>
            <a:off x="0" y="0"/>
            <a:ext cx="3170238" cy="479425"/>
          </a:xfrm>
          <a:prstGeom prst="rect">
            <a:avLst/>
          </a:prstGeom>
          <a:noFill/>
          <a:ln w="9525">
            <a:noFill/>
            <a:round/>
            <a:headEnd/>
            <a:tailEnd/>
          </a:ln>
          <a:effectLst/>
        </p:spPr>
        <p:txBody>
          <a:bodyPr wrap="none" anchor="ctr"/>
          <a:lstStyle/>
          <a:p>
            <a:endParaRPr lang="en-US"/>
          </a:p>
        </p:txBody>
      </p:sp>
      <p:sp>
        <p:nvSpPr>
          <p:cNvPr id="3076" name="Rectangle 4"/>
          <p:cNvSpPr>
            <a:spLocks noGrp="1" noChangeArrowheads="1"/>
          </p:cNvSpPr>
          <p:nvPr>
            <p:ph type="dt"/>
          </p:nvPr>
        </p:nvSpPr>
        <p:spPr bwMode="auto">
          <a:xfrm>
            <a:off x="4143375" y="0"/>
            <a:ext cx="3167063" cy="476250"/>
          </a:xfrm>
          <a:prstGeom prst="rect">
            <a:avLst/>
          </a:prstGeom>
          <a:noFill/>
          <a:ln w="9525">
            <a:noFill/>
            <a:round/>
            <a:headEnd/>
            <a:tailEnd/>
          </a:ln>
          <a:effectLst/>
        </p:spPr>
        <p:txBody>
          <a:bodyPr vert="horz" wrap="square" lIns="96840" tIns="48240" rIns="96840" bIns="48240" numCol="1" anchor="t" anchorCtr="0" compatLnSpc="1">
            <a:prstTxWarp prst="textNoShape">
              <a:avLst/>
            </a:prstTxWarp>
          </a:bodyPr>
          <a:lstStyle>
            <a:lvl1pPr algn="r">
              <a:buClrTx/>
              <a:buSzPct val="45000"/>
              <a:buFontTx/>
              <a:buNone/>
              <a:tabLst>
                <a:tab pos="723900" algn="l"/>
                <a:tab pos="1447800" algn="l"/>
                <a:tab pos="2171700" algn="l"/>
                <a:tab pos="2895600" algn="l"/>
              </a:tabLst>
              <a:defRPr sz="1300">
                <a:solidFill>
                  <a:srgbClr val="000000"/>
                </a:solidFill>
                <a:latin typeface="Times New Roman" pitchFamily="18" charset="0"/>
              </a:defRPr>
            </a:lvl1pPr>
          </a:lstStyle>
          <a:p>
            <a:r>
              <a:rPr lang="en-US"/>
              <a:t>05/12/10</a:t>
            </a:r>
          </a:p>
        </p:txBody>
      </p:sp>
      <p:sp>
        <p:nvSpPr>
          <p:cNvPr id="3077" name="Rectangle 5"/>
          <p:cNvSpPr>
            <a:spLocks noGrp="1" noRot="1" noChangeAspect="1" noChangeArrowheads="1"/>
          </p:cNvSpPr>
          <p:nvPr>
            <p:ph type="sldImg"/>
          </p:nvPr>
        </p:nvSpPr>
        <p:spPr bwMode="auto">
          <a:xfrm>
            <a:off x="1257300" y="720725"/>
            <a:ext cx="4797425" cy="3597275"/>
          </a:xfrm>
          <a:prstGeom prst="rect">
            <a:avLst/>
          </a:prstGeom>
          <a:noFill/>
          <a:ln w="12600">
            <a:solidFill>
              <a:srgbClr val="000000"/>
            </a:solidFill>
            <a:miter lim="800000"/>
            <a:headEnd/>
            <a:tailEnd/>
          </a:ln>
          <a:effectLst/>
        </p:spPr>
      </p:sp>
      <p:sp>
        <p:nvSpPr>
          <p:cNvPr id="3078" name="Rectangle 6"/>
          <p:cNvSpPr>
            <a:spLocks noGrp="1" noChangeArrowheads="1"/>
          </p:cNvSpPr>
          <p:nvPr>
            <p:ph type="body"/>
          </p:nvPr>
        </p:nvSpPr>
        <p:spPr bwMode="auto">
          <a:xfrm>
            <a:off x="731838" y="4560888"/>
            <a:ext cx="5848350" cy="4316412"/>
          </a:xfrm>
          <a:prstGeom prst="rect">
            <a:avLst/>
          </a:prstGeom>
          <a:noFill/>
          <a:ln w="9525">
            <a:noFill/>
            <a:round/>
            <a:headEnd/>
            <a:tailEnd/>
          </a:ln>
          <a:effectLst/>
        </p:spPr>
        <p:txBody>
          <a:bodyPr vert="horz" wrap="square" lIns="96840" tIns="48240" rIns="96840" bIns="48240" numCol="1" anchor="t" anchorCtr="0" compatLnSpc="1">
            <a:prstTxWarp prst="textNoShape">
              <a:avLst/>
            </a:prstTxWarp>
          </a:bodyPr>
          <a:lstStyle/>
          <a:p>
            <a:pPr lvl="0"/>
            <a:endParaRPr lang="en-US" smtClean="0"/>
          </a:p>
        </p:txBody>
      </p:sp>
      <p:sp>
        <p:nvSpPr>
          <p:cNvPr id="3079" name="Rectangle 7"/>
          <p:cNvSpPr>
            <a:spLocks noGrp="1" noChangeArrowheads="1"/>
          </p:cNvSpPr>
          <p:nvPr>
            <p:ph type="ftr"/>
          </p:nvPr>
        </p:nvSpPr>
        <p:spPr bwMode="auto">
          <a:xfrm>
            <a:off x="0" y="9120188"/>
            <a:ext cx="3167063" cy="476250"/>
          </a:xfrm>
          <a:prstGeom prst="rect">
            <a:avLst/>
          </a:prstGeom>
          <a:noFill/>
          <a:ln w="9525">
            <a:noFill/>
            <a:round/>
            <a:headEnd/>
            <a:tailEnd/>
          </a:ln>
          <a:effectLst/>
        </p:spPr>
        <p:txBody>
          <a:bodyPr vert="horz" wrap="square" lIns="96840" tIns="48240" rIns="96840" bIns="48240" numCol="1" anchor="b" anchorCtr="0" compatLnSpc="1">
            <a:prstTxWarp prst="textNoShape">
              <a:avLst/>
            </a:prstTxWarp>
          </a:bodyPr>
          <a:lstStyle>
            <a:lvl1pPr>
              <a:buClrTx/>
              <a:buSzPct val="45000"/>
              <a:buFontTx/>
              <a:buNone/>
              <a:tabLst>
                <a:tab pos="723900" algn="l"/>
                <a:tab pos="1447800" algn="l"/>
                <a:tab pos="2171700" algn="l"/>
                <a:tab pos="2895600" algn="l"/>
              </a:tabLst>
              <a:defRPr sz="1300">
                <a:solidFill>
                  <a:srgbClr val="000000"/>
                </a:solidFill>
                <a:latin typeface="Times New Roman" pitchFamily="18" charset="0"/>
              </a:defRPr>
            </a:lvl1pPr>
          </a:lstStyle>
          <a:p>
            <a:r>
              <a:rPr lang="en-US"/>
              <a:t>AVnu Confidential</a:t>
            </a:r>
          </a:p>
        </p:txBody>
      </p:sp>
      <p:sp>
        <p:nvSpPr>
          <p:cNvPr id="3080" name="Rectangle 8"/>
          <p:cNvSpPr>
            <a:spLocks noGrp="1" noChangeArrowheads="1"/>
          </p:cNvSpPr>
          <p:nvPr>
            <p:ph type="sldNum"/>
          </p:nvPr>
        </p:nvSpPr>
        <p:spPr bwMode="auto">
          <a:xfrm>
            <a:off x="4143375" y="9120188"/>
            <a:ext cx="3167063" cy="476250"/>
          </a:xfrm>
          <a:prstGeom prst="rect">
            <a:avLst/>
          </a:prstGeom>
          <a:noFill/>
          <a:ln w="9525">
            <a:noFill/>
            <a:round/>
            <a:headEnd/>
            <a:tailEnd/>
          </a:ln>
          <a:effectLst/>
        </p:spPr>
        <p:txBody>
          <a:bodyPr vert="horz" wrap="square" lIns="96840" tIns="48240" rIns="96840" bIns="48240" numCol="1" anchor="b" anchorCtr="0" compatLnSpc="1">
            <a:prstTxWarp prst="textNoShape">
              <a:avLst/>
            </a:prstTxWarp>
          </a:bodyPr>
          <a:lstStyle>
            <a:lvl1pPr algn="r">
              <a:buClrTx/>
              <a:buSzPct val="45000"/>
              <a:buFontTx/>
              <a:buNone/>
              <a:tabLst>
                <a:tab pos="723900" algn="l"/>
                <a:tab pos="1447800" algn="l"/>
                <a:tab pos="2171700" algn="l"/>
                <a:tab pos="2895600" algn="l"/>
              </a:tabLst>
              <a:defRPr sz="1300">
                <a:solidFill>
                  <a:srgbClr val="000000"/>
                </a:solidFill>
                <a:latin typeface="Times New Roman" pitchFamily="18" charset="0"/>
              </a:defRPr>
            </a:lvl1pPr>
          </a:lstStyle>
          <a:p>
            <a:fld id="{B2B397DF-F633-496D-BFD3-F80E3A95993A}" type="slidenum">
              <a:rPr lang="en-US"/>
              <a:pPr/>
              <a:t>‹#›</a:t>
            </a:fld>
            <a:endParaRPr lang="en-US"/>
          </a:p>
        </p:txBody>
      </p:sp>
    </p:spTree>
  </p:cSld>
  <p:clrMap bg1="lt1" tx1="dk1" bg2="lt2" tx2="dk2" accent1="accent1" accent2="accent2" accent3="accent3" accent4="accent4" accent5="accent5" accent6="accent6" hlink="hlink" folHlink="folHlink"/>
  <p:hf hdr="0"/>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dt"/>
          </p:nvPr>
        </p:nvSpPr>
        <p:spPr>
          <a:ln/>
        </p:spPr>
        <p:txBody>
          <a:bodyPr/>
          <a:lstStyle/>
          <a:p>
            <a:r>
              <a:rPr lang="en-US"/>
              <a:t>05/12/10</a:t>
            </a:r>
          </a:p>
        </p:txBody>
      </p:sp>
      <p:sp>
        <p:nvSpPr>
          <p:cNvPr id="7" name="Rectangle 7"/>
          <p:cNvSpPr>
            <a:spLocks noGrp="1" noChangeArrowheads="1"/>
          </p:cNvSpPr>
          <p:nvPr>
            <p:ph type="ftr"/>
          </p:nvPr>
        </p:nvSpPr>
        <p:spPr>
          <a:ln/>
        </p:spPr>
        <p:txBody>
          <a:bodyPr/>
          <a:lstStyle/>
          <a:p>
            <a:r>
              <a:rPr lang="en-US"/>
              <a:t>AVnu Confidential</a:t>
            </a:r>
          </a:p>
        </p:txBody>
      </p:sp>
      <p:sp>
        <p:nvSpPr>
          <p:cNvPr id="8" name="Rectangle 8"/>
          <p:cNvSpPr>
            <a:spLocks noGrp="1" noChangeArrowheads="1"/>
          </p:cNvSpPr>
          <p:nvPr>
            <p:ph type="sldNum"/>
          </p:nvPr>
        </p:nvSpPr>
        <p:spPr>
          <a:ln/>
        </p:spPr>
        <p:txBody>
          <a:bodyPr/>
          <a:lstStyle/>
          <a:p>
            <a:fld id="{D9B39024-F761-435D-9E41-9A3019B93A4C}" type="slidenum">
              <a:rPr lang="en-US"/>
              <a:pPr/>
              <a:t>1</a:t>
            </a:fld>
            <a:endParaRPr lang="en-US"/>
          </a:p>
        </p:txBody>
      </p:sp>
      <p:sp>
        <p:nvSpPr>
          <p:cNvPr id="11265" name="Text Box 1"/>
          <p:cNvSpPr txBox="1">
            <a:spLocks noChangeArrowheads="1"/>
          </p:cNvSpPr>
          <p:nvPr/>
        </p:nvSpPr>
        <p:spPr bwMode="auto">
          <a:xfrm>
            <a:off x="0" y="9120188"/>
            <a:ext cx="3170238" cy="479425"/>
          </a:xfrm>
          <a:prstGeom prst="rect">
            <a:avLst/>
          </a:prstGeom>
          <a:noFill/>
          <a:ln w="9525">
            <a:noFill/>
            <a:round/>
            <a:headEnd/>
            <a:tailEnd/>
          </a:ln>
          <a:effectLst/>
        </p:spPr>
        <p:txBody>
          <a:bodyPr lIns="96840" tIns="48240" rIns="96840" bIns="48240" anchor="b"/>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300">
                <a:solidFill>
                  <a:srgbClr val="000000"/>
                </a:solidFill>
              </a:rPr>
              <a:t>AVnu Confidential</a:t>
            </a:r>
          </a:p>
        </p:txBody>
      </p:sp>
      <p:sp>
        <p:nvSpPr>
          <p:cNvPr id="11266" name="Text Box 2"/>
          <p:cNvSpPr txBox="1">
            <a:spLocks noChangeArrowheads="1"/>
          </p:cNvSpPr>
          <p:nvPr/>
        </p:nvSpPr>
        <p:spPr bwMode="auto">
          <a:xfrm>
            <a:off x="4143375" y="9120188"/>
            <a:ext cx="3170238" cy="479425"/>
          </a:xfrm>
          <a:prstGeom prst="rect">
            <a:avLst/>
          </a:prstGeom>
          <a:noFill/>
          <a:ln w="9525">
            <a:noFill/>
            <a:round/>
            <a:headEnd/>
            <a:tailEnd/>
          </a:ln>
          <a:effectLst/>
        </p:spPr>
        <p:txBody>
          <a:bodyPr lIns="96840" tIns="48240" rIns="96840" bIns="4824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7121684A-D86A-48B5-B3BC-4BAC77C37411}" type="slidenum">
              <a:rPr lang="en-US" sz="13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US" sz="1300">
              <a:solidFill>
                <a:srgbClr val="000000"/>
              </a:solidFill>
            </a:endParaRPr>
          </a:p>
        </p:txBody>
      </p:sp>
      <p:sp>
        <p:nvSpPr>
          <p:cNvPr id="11267" name="Rectangle 3"/>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1268" name="Rectangle 4"/>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10</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11</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12</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13</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14</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2</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3</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4</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5</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6</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7</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8</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4"/>
          <p:cNvSpPr>
            <a:spLocks noGrp="1" noChangeArrowheads="1"/>
          </p:cNvSpPr>
          <p:nvPr>
            <p:ph type="dt"/>
          </p:nvPr>
        </p:nvSpPr>
        <p:spPr>
          <a:ln/>
        </p:spPr>
        <p:txBody>
          <a:bodyPr/>
          <a:lstStyle/>
          <a:p>
            <a:r>
              <a:rPr lang="en-US"/>
              <a:t>05/12/10</a:t>
            </a:r>
          </a:p>
        </p:txBody>
      </p:sp>
      <p:sp>
        <p:nvSpPr>
          <p:cNvPr id="5" name="Rectangle 7"/>
          <p:cNvSpPr>
            <a:spLocks noGrp="1" noChangeArrowheads="1"/>
          </p:cNvSpPr>
          <p:nvPr>
            <p:ph type="ftr"/>
          </p:nvPr>
        </p:nvSpPr>
        <p:spPr>
          <a:ln/>
        </p:spPr>
        <p:txBody>
          <a:bodyPr/>
          <a:lstStyle/>
          <a:p>
            <a:r>
              <a:rPr lang="en-US"/>
              <a:t>AVnu Confidential</a:t>
            </a:r>
          </a:p>
        </p:txBody>
      </p:sp>
      <p:sp>
        <p:nvSpPr>
          <p:cNvPr id="6" name="Rectangle 8"/>
          <p:cNvSpPr>
            <a:spLocks noGrp="1" noChangeArrowheads="1"/>
          </p:cNvSpPr>
          <p:nvPr>
            <p:ph type="sldNum"/>
          </p:nvPr>
        </p:nvSpPr>
        <p:spPr>
          <a:ln/>
        </p:spPr>
        <p:txBody>
          <a:bodyPr/>
          <a:lstStyle/>
          <a:p>
            <a:fld id="{6F283062-1A8C-4985-9E5D-CC455F5BD667}" type="slidenum">
              <a:rPr lang="en-US"/>
              <a:pPr/>
              <a:t>9</a:t>
            </a:fld>
            <a:endParaRPr lang="en-US"/>
          </a:p>
        </p:txBody>
      </p:sp>
      <p:sp>
        <p:nvSpPr>
          <p:cNvPr id="12289"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731838" y="4560888"/>
            <a:ext cx="5849937" cy="4319587"/>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idx="10"/>
          </p:nvPr>
        </p:nvSpPr>
        <p:spPr/>
        <p:txBody>
          <a:bodyPr/>
          <a:lstStyle>
            <a:lvl1pPr>
              <a:defRPr/>
            </a:lvl1pPr>
          </a:lstStyle>
          <a:p>
            <a:fld id="{2221CE46-8D00-4655-B022-88726DDE576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A3349379-EE25-46DD-95B1-E60446C6DDC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8813" y="-79375"/>
            <a:ext cx="1979612"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79375"/>
            <a:ext cx="5789613"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8249647C-E0A9-44C9-9C4B-1AA9A0FF779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46FBDDA7-1AF3-4FFE-8D8A-7C18C129723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fld id="{F1378E18-43E5-4D30-939B-424EA318199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295400"/>
            <a:ext cx="3884613"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3813" y="1295400"/>
            <a:ext cx="3884612"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idx="10"/>
          </p:nvPr>
        </p:nvSpPr>
        <p:spPr/>
        <p:txBody>
          <a:bodyPr/>
          <a:lstStyle>
            <a:lvl1pPr>
              <a:defRPr/>
            </a:lvl1pPr>
          </a:lstStyle>
          <a:p>
            <a:fld id="{38D6676C-CDA7-41EE-8788-54839797B1C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idx="10"/>
          </p:nvPr>
        </p:nvSpPr>
        <p:spPr/>
        <p:txBody>
          <a:bodyPr/>
          <a:lstStyle>
            <a:lvl1pPr>
              <a:defRPr/>
            </a:lvl1pPr>
          </a:lstStyle>
          <a:p>
            <a:fld id="{1E8347ED-6D5D-40A3-99B7-F7B013AA37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idx="10"/>
          </p:nvPr>
        </p:nvSpPr>
        <p:spPr/>
        <p:txBody>
          <a:bodyPr/>
          <a:lstStyle>
            <a:lvl1pPr>
              <a:defRPr/>
            </a:lvl1pPr>
          </a:lstStyle>
          <a:p>
            <a:fld id="{D4384FDF-7CC7-4F94-9A88-BE161267691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fld id="{169DC6C3-826F-4BCF-A371-DE9561B9B41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255675E7-B7C9-43B6-8AB9-05F4EC901E8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B8011950-E5B1-4BF2-87E4-799568E4601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round/>
            <a:headEnd/>
            <a:tailEnd/>
          </a:ln>
          <a:effectLst/>
        </p:spPr>
      </p:pic>
      <p:sp>
        <p:nvSpPr>
          <p:cNvPr id="2051" name="Rectangle 3"/>
          <p:cNvSpPr>
            <a:spLocks noGrp="1" noChangeArrowheads="1"/>
          </p:cNvSpPr>
          <p:nvPr>
            <p:ph type="title"/>
          </p:nvPr>
        </p:nvSpPr>
        <p:spPr bwMode="auto">
          <a:xfrm>
            <a:off x="2438400" y="-79375"/>
            <a:ext cx="5026025" cy="106680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2052" name="Rectangle 4"/>
          <p:cNvSpPr>
            <a:spLocks noGrp="1" noChangeArrowheads="1"/>
          </p:cNvSpPr>
          <p:nvPr>
            <p:ph type="body" idx="1"/>
          </p:nvPr>
        </p:nvSpPr>
        <p:spPr bwMode="auto">
          <a:xfrm>
            <a:off x="1066800" y="1295400"/>
            <a:ext cx="7921625" cy="51022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3" name="Rectangle 5"/>
          <p:cNvSpPr>
            <a:spLocks noGrp="1" noChangeArrowheads="1"/>
          </p:cNvSpPr>
          <p:nvPr>
            <p:ph type="sldNum"/>
          </p:nvPr>
        </p:nvSpPr>
        <p:spPr bwMode="auto">
          <a:xfrm>
            <a:off x="6858000" y="6477000"/>
            <a:ext cx="2130425" cy="3778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0" hangingPunct="0">
              <a:buClrTx/>
              <a:buSzPct val="45000"/>
              <a:buFontTx/>
              <a:buNone/>
              <a:tabLst>
                <a:tab pos="723900" algn="l"/>
                <a:tab pos="1447800" algn="l"/>
              </a:tabLst>
              <a:defRPr sz="1400">
                <a:solidFill>
                  <a:srgbClr val="000000"/>
                </a:solidFill>
                <a:latin typeface="Times New Roman" pitchFamily="18" charset="0"/>
              </a:defRPr>
            </a:lvl1pPr>
          </a:lstStyle>
          <a:p>
            <a:fld id="{1BB58F41-818C-438C-BDCA-C84E603508F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2pPr>
      <a:lvl3pPr marL="1143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3pPr>
      <a:lvl4pPr marL="1600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5pPr>
      <a:lvl6pPr marL="25146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6pPr>
      <a:lvl7pPr marL="29718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7pPr>
      <a:lvl8pPr marL="3429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8pPr>
      <a:lvl9pPr marL="3886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ea typeface="DejaVu Sans" charset="0"/>
          <a:cs typeface="DejaVu San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dirty="0">
              <a:solidFill>
                <a:srgbClr val="404040"/>
              </a:solidFill>
            </a:endParaRPr>
          </a:p>
        </p:txBody>
      </p:sp>
      <p:sp>
        <p:nvSpPr>
          <p:cNvPr id="4098" name="Text Box 2"/>
          <p:cNvSpPr txBox="1">
            <a:spLocks noChangeArrowheads="1"/>
          </p:cNvSpPr>
          <p:nvPr/>
        </p:nvSpPr>
        <p:spPr bwMode="auto">
          <a:xfrm>
            <a:off x="6858000" y="6477000"/>
            <a:ext cx="2133600" cy="381000"/>
          </a:xfrm>
          <a:prstGeom prst="rect">
            <a:avLst/>
          </a:prstGeom>
          <a:noFill/>
          <a:ln w="9525">
            <a:noFill/>
            <a:round/>
            <a:headEnd/>
            <a:tailEnd/>
          </a:ln>
          <a:effectLst/>
        </p:spPr>
        <p:txBody>
          <a:bodyPr lIns="90000" tIns="46800" rIns="90000" bIns="46800"/>
          <a:lstStyle/>
          <a:p>
            <a:pPr algn="r" eaLnBrk="0" hangingPunct="0">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808BFFA8-E1AB-4EA8-9488-F132EB0C2883}" type="slidenum">
              <a:rPr lang="en-US" sz="1400">
                <a:solidFill>
                  <a:srgbClr val="000000"/>
                </a:solidFill>
              </a:rPr>
              <a:pPr algn="r" eaLnBrk="0" hangingPunct="0">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US" sz="1400">
              <a:solidFill>
                <a:srgbClr val="000000"/>
              </a:solidFill>
            </a:endParaRPr>
          </a:p>
        </p:txBody>
      </p:sp>
      <p:sp>
        <p:nvSpPr>
          <p:cNvPr id="4099" name="Text Box 3"/>
          <p:cNvSpPr txBox="1">
            <a:spLocks noChangeArrowheads="1"/>
          </p:cNvSpPr>
          <p:nvPr/>
        </p:nvSpPr>
        <p:spPr bwMode="auto">
          <a:xfrm>
            <a:off x="1676400" y="1524001"/>
            <a:ext cx="6553200" cy="3603167"/>
          </a:xfrm>
          <a:prstGeom prst="rect">
            <a:avLst/>
          </a:prstGeom>
          <a:noFill/>
          <a:ln w="9525">
            <a:noFill/>
            <a:round/>
            <a:headEnd/>
            <a:tailEnd/>
          </a:ln>
          <a:effectLst/>
        </p:spPr>
        <p:txBody>
          <a:bodyPr wrap="square" lIns="90000" tIns="46800" rIns="90000" bIns="46800">
            <a:spAutoFit/>
          </a:bodyPr>
          <a:lstStyle/>
          <a:p>
            <a:pPr algn="ctr">
              <a:spcBef>
                <a:spcPts val="17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dirty="0" smtClean="0">
                <a:solidFill>
                  <a:srgbClr val="000000"/>
                </a:solidFill>
              </a:rPr>
              <a:t>Maintenance and Interpretation requests to 802.1</a:t>
            </a:r>
            <a:endParaRPr lang="en-US" sz="2800" dirty="0">
              <a:solidFill>
                <a:srgbClr val="000000"/>
              </a:solidFill>
            </a:endParaRPr>
          </a:p>
          <a:p>
            <a:pPr algn="ctr">
              <a:spcBef>
                <a:spcPts val="17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solidFill>
                  <a:srgbClr val="000000"/>
                </a:solidFill>
              </a:rPr>
              <a:t>July 06, 2012</a:t>
            </a:r>
            <a:endParaRPr lang="en-US" dirty="0">
              <a:solidFill>
                <a:srgbClr val="000000"/>
              </a:solidFill>
            </a:endParaRPr>
          </a:p>
          <a:p>
            <a:pPr algn="ctr">
              <a:spcBef>
                <a:spcPts val="17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800" dirty="0">
              <a:solidFill>
                <a:srgbClr val="000000"/>
              </a:solidFill>
            </a:endParaRP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a:solidFill>
                  <a:srgbClr val="000000"/>
                </a:solidFill>
              </a:rPr>
              <a:t>Presented by </a:t>
            </a: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solidFill>
                  <a:srgbClr val="000000"/>
                </a:solidFill>
              </a:rPr>
              <a:t>Aaron Stewart</a:t>
            </a:r>
            <a:endParaRPr lang="en-US" sz="2000" dirty="0">
              <a:solidFill>
                <a:srgbClr val="000000"/>
              </a:solidFill>
            </a:endParaRP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smtClean="0">
              <a:solidFill>
                <a:srgbClr val="000000"/>
              </a:solidFill>
            </a:endParaRP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smtClean="0">
                <a:solidFill>
                  <a:srgbClr val="000000"/>
                </a:solidFill>
              </a:rPr>
              <a:t>University of New Hampshire’s </a:t>
            </a: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smtClean="0">
                <a:solidFill>
                  <a:srgbClr val="000000"/>
                </a:solidFill>
              </a:rPr>
              <a:t>InterOperability Laboratory </a:t>
            </a:r>
          </a:p>
          <a:p>
            <a:pPr algn="ctr">
              <a:spcBef>
                <a:spcPts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smtClean="0">
                <a:solidFill>
                  <a:srgbClr val="000000"/>
                </a:solidFill>
              </a:rPr>
              <a:t>(UNH-IOL)</a:t>
            </a:r>
            <a:endParaRPr lang="en-US" sz="2000" dirty="0">
              <a:solidFill>
                <a:srgbClr val="000000"/>
              </a:solidFill>
            </a:endParaRPr>
          </a:p>
        </p:txBody>
      </p:sp>
      <p:pic>
        <p:nvPicPr>
          <p:cNvPr id="2050" name="Picture 2" descr="E:\Shared\Work\Backplane Ethernet\IOL logo 600-transparent copy.gif"/>
          <p:cNvPicPr>
            <a:picLocks noChangeAspect="1" noChangeArrowheads="1"/>
          </p:cNvPicPr>
          <p:nvPr/>
        </p:nvPicPr>
        <p:blipFill>
          <a:blip r:embed="rId3" cstate="print"/>
          <a:srcRect/>
          <a:stretch>
            <a:fillRect/>
          </a:stretch>
        </p:blipFill>
        <p:spPr bwMode="auto">
          <a:xfrm>
            <a:off x="4343400" y="5093301"/>
            <a:ext cx="1371600" cy="850299"/>
          </a:xfrm>
          <a:prstGeom prst="rect">
            <a:avLst/>
          </a:prstGeom>
          <a:noFill/>
        </p:spPr>
      </p:pic>
      <p:sp>
        <p:nvSpPr>
          <p:cNvPr id="6" name="Slide Number Placeholder 5"/>
          <p:cNvSpPr>
            <a:spLocks noGrp="1"/>
          </p:cNvSpPr>
          <p:nvPr>
            <p:ph type="sldNum" idx="10"/>
          </p:nvPr>
        </p:nvSpPr>
        <p:spPr/>
        <p:txBody>
          <a:bodyPr/>
          <a:lstStyle/>
          <a:p>
            <a:fld id="{169DC6C3-826F-4BCF-A371-DE9561B9B416}" type="slidenum">
              <a:rPr lang="en-US" smtClean="0"/>
              <a:pPr/>
              <a:t>1</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Use of Flush! in Registrar SM</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b="1" dirty="0" smtClean="0">
                <a:solidFill>
                  <a:srgbClr val="404040"/>
                </a:solidFill>
              </a:rPr>
              <a:t>REQUESTED REVISION:</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     STANDARD: 802.1Q-2011</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     CLAUSE NUMBER: 10.7.5.2</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     CLAUSE TITLE: Flush!</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b="1" dirty="0" smtClean="0">
                <a:solidFill>
                  <a:srgbClr val="404040"/>
                </a:solidFill>
              </a:rPr>
              <a:t>RATIONALE FOR REVISION:</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The current behavior of the Registrar state table (Table 10-4) does not cause a "</a:t>
            </a:r>
            <a:r>
              <a:rPr lang="en-US" sz="800" dirty="0" err="1" smtClean="0">
                <a:solidFill>
                  <a:srgbClr val="404040"/>
                </a:solidFill>
              </a:rPr>
              <a:t>Lv</a:t>
            </a:r>
            <a:r>
              <a:rPr lang="en-US" sz="800" dirty="0" smtClean="0">
                <a:solidFill>
                  <a:srgbClr val="404040"/>
                </a:solidFill>
              </a:rPr>
              <a:t>" (10.7.6.14) to be sent </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when in the "IN" state and a Flush! event occurs.</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This results in the permanent registration of the associated attribute, as the MRP application is never </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made aware of the Registrar's state change.</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b="1" dirty="0" smtClean="0">
                <a:solidFill>
                  <a:srgbClr val="404040"/>
                </a:solidFill>
              </a:rPr>
              <a:t>PROPOSED REVISION TEXT: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Regarding Table 10-4, state "IN", event "Flush!":</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Replace "MT"  with </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a:t>
            </a:r>
            <a:r>
              <a:rPr lang="en-US" sz="800" dirty="0" err="1" smtClean="0">
                <a:solidFill>
                  <a:srgbClr val="404040"/>
                </a:solidFill>
              </a:rPr>
              <a:t>Lv</a:t>
            </a: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MT"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b="1" dirty="0" smtClean="0">
                <a:solidFill>
                  <a:srgbClr val="404040"/>
                </a:solidFill>
              </a:rPr>
              <a:t>IMPACT ON EXISTING NETWORKS:</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The intention of the informatively named state names "IN" and "MT" is maintained when a "</a:t>
            </a:r>
            <a:r>
              <a:rPr lang="en-US" sz="800" dirty="0" err="1" smtClean="0">
                <a:solidFill>
                  <a:srgbClr val="404040"/>
                </a:solidFill>
              </a:rPr>
              <a:t>Lv</a:t>
            </a:r>
            <a:r>
              <a:rPr lang="en-US" sz="800" dirty="0" smtClean="0">
                <a:solidFill>
                  <a:srgbClr val="404040"/>
                </a:solidFill>
              </a:rPr>
              <a:t>" is signaled, as this will trigger a </a:t>
            </a:r>
            <a:r>
              <a:rPr lang="en-US" sz="800" dirty="0" err="1" smtClean="0">
                <a:solidFill>
                  <a:srgbClr val="404040"/>
                </a:solidFill>
              </a:rPr>
              <a:t>MAD_Leave.indication</a:t>
            </a:r>
            <a:r>
              <a:rPr lang="en-US" sz="800" dirty="0" smtClean="0">
                <a:solidFill>
                  <a:srgbClr val="404040"/>
                </a:solidFill>
              </a:rPr>
              <a:t> to the MRP application.</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The intentions outlined in 10.3.1.1 will similarly be maintained by this change, specifically, quoting from the end of 10.3.1.1:</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For implementations running over RSTP or MSTP, this gives rise to the risk of information loops when Port roles change; because of the store and forward nature of attribute propagation and the potentially rapid transitions of Port roles (compared to the relatively slow transitions that occurred with STP), these can arise even when there are no data loops.</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To prevent such information loops from occurring, the information held by MAD’s Registrars for a Port (i.e., information registered on a Port as a result of protocol activity on the LAN to which that Port is connected) is discarded whenever the Port transitions from an Alternate port or Root Port role to become a Designated Port. No such discard is needed for changes in the other direction, i.e., changes from Designated Port to Root Port or Alternate Port.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b="1"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b="1" dirty="0" smtClean="0">
                <a:solidFill>
                  <a:srgbClr val="404040"/>
                </a:solidFill>
              </a:rPr>
              <a:t>For reference:</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10.7.5.2 Flush!</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A Flush! event signals to the Registrar state machine that there is a need to rapidly deregister information on the Port associated with the state machine as a result of a topology change that has occurred in the network topology that supports the propagation of MRP information. If the network topology is maintained by means of the Spanning Tree state machines, then, for the set of Registrar state machines associated with a given Port and Spanning Tree instance, this event is generated when the Port Role changes from either Root Port or Alternate Port to Designated Port.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800" dirty="0" smtClean="0">
                <a:solidFill>
                  <a:srgbClr val="404040"/>
                </a:solidFill>
              </a:rPr>
              <a:t>When a Flush! event occurs for a given Port and Spanning Tree instance, a </a:t>
            </a:r>
            <a:r>
              <a:rPr lang="en-US" sz="800" dirty="0" err="1" smtClean="0">
                <a:solidFill>
                  <a:srgbClr val="404040"/>
                </a:solidFill>
              </a:rPr>
              <a:t>leavealltimer</a:t>
            </a:r>
            <a:r>
              <a:rPr lang="en-US" sz="800" dirty="0" smtClean="0">
                <a:solidFill>
                  <a:srgbClr val="404040"/>
                </a:solidFill>
              </a:rPr>
              <a:t>! event (10.7.5.22) is also signaled to the </a:t>
            </a:r>
            <a:r>
              <a:rPr lang="en-US" sz="800" dirty="0" err="1" smtClean="0">
                <a:solidFill>
                  <a:srgbClr val="404040"/>
                </a:solidFill>
              </a:rPr>
              <a:t>LeaveAll</a:t>
            </a:r>
            <a:r>
              <a:rPr lang="en-US" sz="800" dirty="0" smtClean="0">
                <a:solidFill>
                  <a:srgbClr val="404040"/>
                </a:solidFill>
              </a:rPr>
              <a:t> state machine for that Port and Spanning Tree instance.</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a:solidFill>
                <a:srgbClr val="404040"/>
              </a:solidFill>
            </a:endParaRPr>
          </a:p>
          <a:p>
            <a:pPr marL="741363" lvl="1" indent="-282575">
              <a:spcBef>
                <a:spcPts val="0"/>
              </a:spcBef>
              <a:buClrTx/>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800" dirty="0">
              <a:solidFill>
                <a:srgbClr val="404040"/>
              </a:solidFill>
            </a:endParaRPr>
          </a:p>
        </p:txBody>
      </p:sp>
      <p:pic>
        <p:nvPicPr>
          <p:cNvPr id="5" name="Picture 2"/>
          <p:cNvPicPr>
            <a:picLocks noChangeAspect="1" noChangeArrowheads="1"/>
          </p:cNvPicPr>
          <p:nvPr/>
        </p:nvPicPr>
        <p:blipFill>
          <a:blip r:embed="rId3" cstate="print"/>
          <a:srcRect/>
          <a:stretch>
            <a:fillRect/>
          </a:stretch>
        </p:blipFill>
        <p:spPr bwMode="auto">
          <a:xfrm>
            <a:off x="6324600" y="838200"/>
            <a:ext cx="2546985" cy="2514600"/>
          </a:xfrm>
          <a:prstGeom prst="rect">
            <a:avLst/>
          </a:prstGeom>
          <a:noFill/>
          <a:ln w="9525">
            <a:noFill/>
            <a:miter lim="800000"/>
            <a:headEnd/>
            <a:tailEnd/>
          </a:ln>
        </p:spPr>
      </p:pic>
      <p:sp>
        <p:nvSpPr>
          <p:cNvPr id="6" name="Slide Number Placeholder 5"/>
          <p:cNvSpPr>
            <a:spLocks noGrp="1"/>
          </p:cNvSpPr>
          <p:nvPr>
            <p:ph type="sldNum" idx="10"/>
          </p:nvPr>
        </p:nvSpPr>
        <p:spPr/>
        <p:txBody>
          <a:bodyPr/>
          <a:lstStyle/>
          <a:p>
            <a:fld id="{169DC6C3-826F-4BCF-A371-DE9561B9B416}" type="slidenum">
              <a:rPr lang="en-US" smtClean="0"/>
              <a:pPr/>
              <a:t>10</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MVRP &amp; Static VLAN </a:t>
            </a:r>
            <a:r>
              <a:rPr lang="en-US" sz="2400" dirty="0" err="1" smtClean="0">
                <a:solidFill>
                  <a:srgbClr val="404040"/>
                </a:solidFill>
              </a:rPr>
              <a:t>Reg</a:t>
            </a:r>
            <a:r>
              <a:rPr lang="en-US" sz="2400" dirty="0" smtClean="0">
                <a:solidFill>
                  <a:srgbClr val="404040"/>
                </a:solidFill>
              </a:rPr>
              <a:t> Entries</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05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05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05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05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9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9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9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The highlighted sentence suggests that registrations contained in Static VLAN Registration Entries gets propagated via MVRP.</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However, this statement seems to be intended as a descriptive statement, and not a normative statement.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Do static, administratively-controlled VLAN registrations get propagated?</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If so, language should be added to indicate the mechanisms involved with this. </a:t>
            </a:r>
          </a:p>
          <a:p>
            <a:pPr marL="1482725" lvl="2"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For example, 10.3(MAP) does not indicate that it should be run when a static registration is added</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If not, this statement in 11.2.1.3 is not correct.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As it is highly likely that 10.7.2 implies that propagation occurs, rewording of this section would suffice.</a:t>
            </a:r>
          </a:p>
          <a:p>
            <a:pPr marL="1482725" lvl="2"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050" dirty="0">
              <a:solidFill>
                <a:srgbClr val="404040"/>
              </a:solidFill>
            </a:endParaRPr>
          </a:p>
        </p:txBody>
      </p:sp>
      <p:sp>
        <p:nvSpPr>
          <p:cNvPr id="6" name="Slide Number Placeholder 5"/>
          <p:cNvSpPr>
            <a:spLocks noGrp="1"/>
          </p:cNvSpPr>
          <p:nvPr>
            <p:ph type="sldNum" idx="10"/>
          </p:nvPr>
        </p:nvSpPr>
        <p:spPr/>
        <p:txBody>
          <a:bodyPr/>
          <a:lstStyle/>
          <a:p>
            <a:fld id="{169DC6C3-826F-4BCF-A371-DE9561B9B416}" type="slidenum">
              <a:rPr lang="en-US" smtClean="0"/>
              <a:pPr/>
              <a:t>11</a:t>
            </a:fld>
            <a:endParaRPr lang="en-US"/>
          </a:p>
        </p:txBody>
      </p:sp>
      <p:pic>
        <p:nvPicPr>
          <p:cNvPr id="9218" name="Picture 2"/>
          <p:cNvPicPr>
            <a:picLocks noChangeAspect="1" noChangeArrowheads="1"/>
          </p:cNvPicPr>
          <p:nvPr/>
        </p:nvPicPr>
        <p:blipFill>
          <a:blip r:embed="rId3" cstate="print"/>
          <a:srcRect/>
          <a:stretch>
            <a:fillRect/>
          </a:stretch>
        </p:blipFill>
        <p:spPr bwMode="auto">
          <a:xfrm>
            <a:off x="2286000" y="685800"/>
            <a:ext cx="5783263" cy="1447800"/>
          </a:xfrm>
          <a:prstGeom prst="rect">
            <a:avLst/>
          </a:prstGeom>
          <a:noFill/>
          <a:ln w="9525">
            <a:noFill/>
            <a:miter lim="800000"/>
            <a:headEnd/>
            <a:tailEnd/>
          </a:ln>
        </p:spPr>
      </p:pic>
      <p:pic>
        <p:nvPicPr>
          <p:cNvPr id="9219" name="Picture 3"/>
          <p:cNvPicPr>
            <a:picLocks noChangeAspect="1" noChangeArrowheads="1"/>
          </p:cNvPicPr>
          <p:nvPr/>
        </p:nvPicPr>
        <p:blipFill>
          <a:blip r:embed="rId4" cstate="print"/>
          <a:srcRect/>
          <a:stretch>
            <a:fillRect/>
          </a:stretch>
        </p:blipFill>
        <p:spPr bwMode="auto">
          <a:xfrm>
            <a:off x="3962400" y="4038600"/>
            <a:ext cx="4338638" cy="25507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a:t>
            </a:r>
            <a:r>
              <a:rPr lang="en-US" sz="2400" dirty="0" err="1" smtClean="0">
                <a:solidFill>
                  <a:srgbClr val="404040"/>
                </a:solidFill>
              </a:rPr>
              <a:t>taggedness</a:t>
            </a:r>
            <a:r>
              <a:rPr lang="en-US" sz="2400" dirty="0" smtClean="0">
                <a:solidFill>
                  <a:srgbClr val="404040"/>
                </a:solidFill>
              </a:rPr>
              <a:t>’ of MSRPDUs in MST</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According to 35.2.4.5, “All MSRPDUs sent and received by MSRP Participants in SST Bridges are transmitted as untagged frames.”</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No analogous statements are made regarding MST environments.</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Are MSRPDUs in an MST environment VLAN-tagged?</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Consensus seems to be that they are not</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Change 35.2.4.5 to indicate that “All MSRPDUs sent and received by MSRP Participants in SST or MST Bridges are transmitted as untagged frames.”</a:t>
            </a:r>
          </a:p>
          <a:p>
            <a:pPr marL="339725" indent="-339725">
              <a:spcBef>
                <a:spcPts val="45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a:p>
            <a:pPr marL="741363" lvl="1" indent="-282575">
              <a:spcBef>
                <a:spcPts val="450"/>
              </a:spcBef>
              <a:buClrTx/>
              <a:buFontTx/>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p:txBody>
      </p:sp>
      <p:sp>
        <p:nvSpPr>
          <p:cNvPr id="4" name="Slide Number Placeholder 3"/>
          <p:cNvSpPr>
            <a:spLocks noGrp="1"/>
          </p:cNvSpPr>
          <p:nvPr>
            <p:ph type="sldNum" idx="10"/>
          </p:nvPr>
        </p:nvSpPr>
        <p:spPr/>
        <p:txBody>
          <a:bodyPr/>
          <a:lstStyle/>
          <a:p>
            <a:fld id="{169DC6C3-826F-4BCF-A371-DE9561B9B416}" type="slidenum">
              <a:rPr lang="en-US" smtClean="0"/>
              <a:pPr/>
              <a:t>12</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solidFill>
                  <a:srgbClr val="404040"/>
                </a:solidFill>
              </a:rPr>
              <a:t>Discarding of Applicant and Registrar SMs</a:t>
            </a:r>
            <a:endParaRPr lang="en-US" sz="20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Note 11 of Table 10-3 (Applicant SM) states</a:t>
            </a:r>
            <a:r>
              <a:rPr lang="en-US" sz="1400" dirty="0" smtClean="0">
                <a:solidFill>
                  <a:srgbClr val="404040"/>
                </a:solidFill>
              </a:rPr>
              <a:t>: </a:t>
            </a: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000" dirty="0" smtClean="0">
                <a:solidFill>
                  <a:srgbClr val="404040"/>
                </a:solidFill>
              </a:rPr>
              <a:t>“</a:t>
            </a:r>
            <a:r>
              <a:rPr lang="en-US" sz="1000" dirty="0" smtClean="0">
                <a:solidFill>
                  <a:srgbClr val="404040"/>
                </a:solidFill>
              </a:rPr>
              <a:t>In implementations where dynamic creation and discarding </a:t>
            </a:r>
            <a:r>
              <a:rPr lang="en-US" sz="1000" dirty="0" smtClean="0">
                <a:solidFill>
                  <a:srgbClr val="404040"/>
                </a:solidFill>
              </a:rPr>
              <a:t>of state </a:t>
            </a:r>
            <a:r>
              <a:rPr lang="en-US" sz="1000" dirty="0" smtClean="0">
                <a:solidFill>
                  <a:srgbClr val="404040"/>
                </a:solidFill>
              </a:rPr>
              <a:t>machines is desirable, the state machine can be discarded when in any of these states, pending a </a:t>
            </a:r>
            <a:r>
              <a:rPr lang="en-US" sz="1000" dirty="0" smtClean="0">
                <a:solidFill>
                  <a:srgbClr val="404040"/>
                </a:solidFill>
              </a:rPr>
              <a:t>future requirement </a:t>
            </a:r>
            <a:r>
              <a:rPr lang="en-US" sz="1000" dirty="0" smtClean="0">
                <a:solidFill>
                  <a:srgbClr val="404040"/>
                </a:solidFill>
              </a:rPr>
              <a:t>to declare or register that attribute </a:t>
            </a:r>
            <a:r>
              <a:rPr lang="en-US" sz="1000" dirty="0" smtClean="0">
                <a:solidFill>
                  <a:srgbClr val="404040"/>
                </a:solidFill>
              </a:rPr>
              <a:t>value”</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A </a:t>
            </a:r>
            <a:r>
              <a:rPr lang="en-US" sz="1400" dirty="0" smtClean="0">
                <a:solidFill>
                  <a:srgbClr val="404040"/>
                </a:solidFill>
              </a:rPr>
              <a:t>similar NOTE i</a:t>
            </a:r>
            <a:r>
              <a:rPr lang="en-US" sz="1400" dirty="0" smtClean="0">
                <a:solidFill>
                  <a:srgbClr val="404040"/>
                </a:solidFill>
              </a:rPr>
              <a:t>n 10.7.8 (Registrar SM) states</a:t>
            </a:r>
            <a:r>
              <a:rPr lang="en-US" sz="1400" dirty="0" smtClean="0">
                <a:solidFill>
                  <a:srgbClr val="404040"/>
                </a:solidFill>
              </a:rPr>
              <a:t>: </a:t>
            </a: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000" dirty="0" smtClean="0">
                <a:solidFill>
                  <a:srgbClr val="404040"/>
                </a:solidFill>
              </a:rPr>
              <a:t>“</a:t>
            </a:r>
            <a:r>
              <a:rPr lang="en-US" sz="1000" dirty="0" smtClean="0">
                <a:solidFill>
                  <a:srgbClr val="404040"/>
                </a:solidFill>
              </a:rPr>
              <a:t>As with the Applicant, state information is conceptually maintained for all possible values of all Attribute </a:t>
            </a:r>
            <a:r>
              <a:rPr lang="en-US" sz="1000" dirty="0" smtClean="0">
                <a:solidFill>
                  <a:srgbClr val="404040"/>
                </a:solidFill>
              </a:rPr>
              <a:t>types that </a:t>
            </a:r>
            <a:r>
              <a:rPr lang="en-US" sz="1000" dirty="0" smtClean="0">
                <a:solidFill>
                  <a:srgbClr val="404040"/>
                </a:solidFill>
              </a:rPr>
              <a:t>are defined for a given application; however, in real implementations of MRP, it is likely that the range of </a:t>
            </a:r>
            <a:r>
              <a:rPr lang="en-US" sz="1000" dirty="0" smtClean="0">
                <a:solidFill>
                  <a:srgbClr val="404040"/>
                </a:solidFill>
              </a:rPr>
              <a:t>possible Attribute </a:t>
            </a:r>
            <a:r>
              <a:rPr lang="en-US" sz="1000" dirty="0" smtClean="0">
                <a:solidFill>
                  <a:srgbClr val="404040"/>
                </a:solidFill>
              </a:rPr>
              <a:t>values in some applications will preclude this, and the implementation will limit the state to those </a:t>
            </a:r>
            <a:r>
              <a:rPr lang="en-US" sz="1000" dirty="0" smtClean="0">
                <a:solidFill>
                  <a:srgbClr val="404040"/>
                </a:solidFill>
              </a:rPr>
              <a:t>Attribute values </a:t>
            </a:r>
            <a:r>
              <a:rPr lang="en-US" sz="1000" dirty="0" smtClean="0">
                <a:solidFill>
                  <a:srgbClr val="404040"/>
                </a:solidFill>
              </a:rPr>
              <a:t>in which the Participant has an immediate </a:t>
            </a:r>
            <a:r>
              <a:rPr lang="en-US" sz="1000" dirty="0" smtClean="0">
                <a:solidFill>
                  <a:srgbClr val="404040"/>
                </a:solidFill>
              </a:rPr>
              <a:t>interest.”</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The behavior in the LO state of the Applicant state machine when </a:t>
            </a:r>
            <a:r>
              <a:rPr lang="en-US" sz="1400" dirty="0" err="1" smtClean="0">
                <a:solidFill>
                  <a:srgbClr val="404040"/>
                </a:solidFill>
              </a:rPr>
              <a:t>tx</a:t>
            </a:r>
            <a:r>
              <a:rPr lang="en-US" sz="1400" dirty="0" smtClean="0">
                <a:solidFill>
                  <a:srgbClr val="404040"/>
                </a:solidFill>
              </a:rPr>
              <a:t>! occurs requires “s” followed by a transition to the VO state.  By requiring “s”, the Applicant SM requires all attribute values to be sent in response to (for example) an </a:t>
            </a:r>
            <a:r>
              <a:rPr lang="en-US" sz="1400" dirty="0" err="1" smtClean="0">
                <a:solidFill>
                  <a:srgbClr val="404040"/>
                </a:solidFill>
              </a:rPr>
              <a:t>rLA</a:t>
            </a:r>
            <a:r>
              <a:rPr lang="en-US" sz="1400" dirty="0" smtClean="0">
                <a:solidFill>
                  <a:srgbClr val="404040"/>
                </a:solidFill>
              </a:rPr>
              <a:t>! while in the VO state.</a:t>
            </a: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This is clearly not desirable, but it is unclear when to consider the Applicant and Registrar state machines as ‘discarded’.</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Insert a new note 9 before MRP design notes to Table 10-3 (applied to the intersections of STATE columns VO, AO, QO &amp; EVENTS “</a:t>
            </a:r>
            <a:r>
              <a:rPr lang="en-US" sz="1400" dirty="0" err="1" smtClean="0">
                <a:solidFill>
                  <a:srgbClr val="404040"/>
                </a:solidFill>
              </a:rPr>
              <a:t>rLv</a:t>
            </a:r>
            <a:r>
              <a:rPr lang="en-US" sz="1400" dirty="0" smtClean="0">
                <a:solidFill>
                  <a:srgbClr val="404040"/>
                </a:solidFill>
              </a:rPr>
              <a:t>! || </a:t>
            </a:r>
            <a:r>
              <a:rPr lang="en-US" sz="1400" dirty="0" err="1" smtClean="0">
                <a:solidFill>
                  <a:srgbClr val="404040"/>
                </a:solidFill>
              </a:rPr>
              <a:t>rLA</a:t>
            </a:r>
            <a:r>
              <a:rPr lang="en-US" sz="1400" dirty="0" smtClean="0">
                <a:solidFill>
                  <a:srgbClr val="404040"/>
                </a:solidFill>
              </a:rPr>
              <a:t>! || Re-declare!”): </a:t>
            </a: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“This state transition is ignored if responding to </a:t>
            </a:r>
            <a:r>
              <a:rPr lang="en-US" sz="1400" dirty="0" err="1" smtClean="0">
                <a:solidFill>
                  <a:srgbClr val="404040"/>
                </a:solidFill>
              </a:rPr>
              <a:t>rLA</a:t>
            </a:r>
            <a:r>
              <a:rPr lang="en-US" sz="1400" dirty="0" smtClean="0">
                <a:solidFill>
                  <a:srgbClr val="404040"/>
                </a:solidFill>
              </a:rPr>
              <a:t>! and the Registrar state machine associated with this attribute value is MT.”  </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Insert a new note </a:t>
            </a:r>
            <a:r>
              <a:rPr lang="en-US" sz="1400" dirty="0" smtClean="0">
                <a:solidFill>
                  <a:srgbClr val="404040"/>
                </a:solidFill>
              </a:rPr>
              <a:t>10 </a:t>
            </a:r>
            <a:r>
              <a:rPr lang="en-US" sz="1400" dirty="0" smtClean="0">
                <a:solidFill>
                  <a:srgbClr val="404040"/>
                </a:solidFill>
              </a:rPr>
              <a:t>before MRP design notes to Table 10-3 (applied to the intersections of STATE columns VO, AO, QO and </a:t>
            </a:r>
            <a:r>
              <a:rPr lang="en-US" sz="1400" dirty="0" smtClean="0">
                <a:solidFill>
                  <a:srgbClr val="404040"/>
                </a:solidFill>
              </a:rPr>
              <a:t>EVENTS </a:t>
            </a:r>
            <a:r>
              <a:rPr lang="en-US" sz="1400" dirty="0" err="1" smtClean="0">
                <a:solidFill>
                  <a:srgbClr val="404040"/>
                </a:solidFill>
              </a:rPr>
              <a:t>txLA</a:t>
            </a:r>
            <a:r>
              <a:rPr lang="en-US" sz="1400" dirty="0" smtClean="0">
                <a:solidFill>
                  <a:srgbClr val="404040"/>
                </a:solidFill>
              </a:rPr>
              <a:t>! and </a:t>
            </a:r>
            <a:r>
              <a:rPr lang="en-US" sz="1400" dirty="0" err="1" smtClean="0">
                <a:solidFill>
                  <a:srgbClr val="404040"/>
                </a:solidFill>
              </a:rPr>
              <a:t>txLAF</a:t>
            </a:r>
            <a:r>
              <a:rPr lang="en-US" sz="1400" dirty="0" smtClean="0">
                <a:solidFill>
                  <a:srgbClr val="404040"/>
                </a:solidFill>
              </a:rPr>
              <a:t>!): </a:t>
            </a: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“This </a:t>
            </a:r>
            <a:r>
              <a:rPr lang="en-US" sz="1400" dirty="0" smtClean="0">
                <a:solidFill>
                  <a:srgbClr val="404040"/>
                </a:solidFill>
              </a:rPr>
              <a:t>state transition is ignored if </a:t>
            </a:r>
            <a:r>
              <a:rPr lang="en-US" sz="1400" dirty="0" smtClean="0">
                <a:solidFill>
                  <a:srgbClr val="404040"/>
                </a:solidFill>
              </a:rPr>
              <a:t>the </a:t>
            </a:r>
            <a:r>
              <a:rPr lang="en-US" sz="1400" dirty="0" smtClean="0">
                <a:solidFill>
                  <a:srgbClr val="404040"/>
                </a:solidFill>
              </a:rPr>
              <a:t>Registrar state machine associated with this attribute value is </a:t>
            </a:r>
            <a:r>
              <a:rPr lang="en-US" sz="1400" dirty="0" smtClean="0">
                <a:solidFill>
                  <a:srgbClr val="404040"/>
                </a:solidFill>
              </a:rPr>
              <a:t>MT.”</a:t>
            </a: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a:p>
            <a:pPr marL="741363" lvl="1" indent="-282575">
              <a:spcBef>
                <a:spcPts val="450"/>
              </a:spcBef>
              <a:buClrTx/>
              <a:buFontTx/>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p:txBody>
      </p:sp>
      <p:sp>
        <p:nvSpPr>
          <p:cNvPr id="4" name="Slide Number Placeholder 3"/>
          <p:cNvSpPr>
            <a:spLocks noGrp="1"/>
          </p:cNvSpPr>
          <p:nvPr>
            <p:ph type="sldNum" idx="10"/>
          </p:nvPr>
        </p:nvSpPr>
        <p:spPr/>
        <p:txBody>
          <a:bodyPr/>
          <a:lstStyle/>
          <a:p>
            <a:fld id="{169DC6C3-826F-4BCF-A371-DE9561B9B416}" type="slidenum">
              <a:rPr lang="en-US" smtClean="0"/>
              <a:pPr/>
              <a:t>13</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solidFill>
                  <a:srgbClr val="404040"/>
                </a:solidFill>
              </a:rPr>
              <a:t>Bridge Port in </a:t>
            </a:r>
            <a:r>
              <a:rPr lang="en-US" sz="2000" dirty="0" err="1" smtClean="0">
                <a:solidFill>
                  <a:srgbClr val="404040"/>
                </a:solidFill>
              </a:rPr>
              <a:t>FailureInformation</a:t>
            </a:r>
            <a:r>
              <a:rPr lang="en-US" sz="2000" dirty="0" smtClean="0">
                <a:solidFill>
                  <a:srgbClr val="404040"/>
                </a:solidFill>
              </a:rPr>
              <a:t> </a:t>
            </a:r>
            <a:endParaRPr lang="en-US" sz="20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35.2.2.8.7 indicates that </a:t>
            </a:r>
            <a:endParaRPr lang="en-US" dirty="0" smtClean="0">
              <a:solidFill>
                <a:srgbClr val="404040"/>
              </a:solidFill>
            </a:endParaRP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a:t>
            </a:r>
            <a:r>
              <a:rPr lang="en-US" dirty="0" smtClean="0">
                <a:solidFill>
                  <a:srgbClr val="404040"/>
                </a:solidFill>
              </a:rPr>
              <a:t>At the point when a Talker Advertise Declaration is transformed into a Talker Failed Declaration, the </a:t>
            </a:r>
            <a:r>
              <a:rPr lang="en-US" dirty="0" smtClean="0">
                <a:solidFill>
                  <a:srgbClr val="404040"/>
                </a:solidFill>
              </a:rPr>
              <a:t>Bridge making </a:t>
            </a:r>
            <a:r>
              <a:rPr lang="en-US" dirty="0" smtClean="0">
                <a:solidFill>
                  <a:srgbClr val="404040"/>
                </a:solidFill>
              </a:rPr>
              <a:t>the transformation adds information that indicates, to the Listeners registering the Talker </a:t>
            </a:r>
            <a:r>
              <a:rPr lang="en-US" dirty="0" smtClean="0">
                <a:solidFill>
                  <a:srgbClr val="404040"/>
                </a:solidFill>
              </a:rPr>
              <a:t>Failed Declaration</a:t>
            </a:r>
            <a:r>
              <a:rPr lang="en-US" dirty="0" smtClean="0">
                <a:solidFill>
                  <a:srgbClr val="404040"/>
                </a:solidFill>
              </a:rPr>
              <a:t>, the cause of the failure, and the identity of the Bridge </a:t>
            </a:r>
            <a:r>
              <a:rPr lang="en-US" b="1" dirty="0" smtClean="0">
                <a:solidFill>
                  <a:srgbClr val="404040"/>
                </a:solidFill>
              </a:rPr>
              <a:t>and Bridge Port</a:t>
            </a:r>
            <a:r>
              <a:rPr lang="en-US" dirty="0" smtClean="0">
                <a:solidFill>
                  <a:srgbClr val="404040"/>
                </a:solidFill>
              </a:rPr>
              <a:t> at which the </a:t>
            </a:r>
            <a:r>
              <a:rPr lang="en-US" dirty="0" smtClean="0">
                <a:solidFill>
                  <a:srgbClr val="404040"/>
                </a:solidFill>
              </a:rPr>
              <a:t>failure occurred.” </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No information is conveyed identifying the Bridge Port. </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Strike reference to Bridge Port</a:t>
            </a:r>
          </a:p>
          <a:p>
            <a:pPr marL="339725" indent="-339725">
              <a:spcBef>
                <a:spcPts val="45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a:p>
            <a:pPr marL="741363" lvl="1" indent="-282575">
              <a:spcBef>
                <a:spcPts val="450"/>
              </a:spcBef>
              <a:buClrTx/>
              <a:buFontTx/>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p:txBody>
      </p:sp>
      <p:sp>
        <p:nvSpPr>
          <p:cNvPr id="4" name="Slide Number Placeholder 3"/>
          <p:cNvSpPr>
            <a:spLocks noGrp="1"/>
          </p:cNvSpPr>
          <p:nvPr>
            <p:ph type="sldNum" idx="10"/>
          </p:nvPr>
        </p:nvSpPr>
        <p:spPr/>
        <p:txBody>
          <a:bodyPr/>
          <a:lstStyle/>
          <a:p>
            <a:fld id="{169DC6C3-826F-4BCF-A371-DE9561B9B416}" type="slidenum">
              <a:rPr lang="en-US" smtClean="0"/>
              <a:pPr/>
              <a:t>14</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Overview</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MSRP’s MAP definition</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Non-</a:t>
            </a:r>
            <a:r>
              <a:rPr lang="en-US" dirty="0" smtClean="0">
                <a:solidFill>
                  <a:srgbClr val="404040"/>
                </a:solidFill>
              </a:rPr>
              <a:t>‘new’ declarations in </a:t>
            </a:r>
            <a:r>
              <a:rPr lang="en-US" dirty="0" smtClean="0">
                <a:solidFill>
                  <a:srgbClr val="404040"/>
                </a:solidFill>
              </a:rPr>
              <a:t>MSRP</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MAP Context for MSRP</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Use of ‘new’ MSRP</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MVRP’s </a:t>
            </a:r>
            <a:r>
              <a:rPr lang="en-US" dirty="0" smtClean="0">
                <a:solidFill>
                  <a:srgbClr val="404040"/>
                </a:solidFill>
              </a:rPr>
              <a:t>use of new</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Interpretation of “the Port”</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Do blocking ports transmit MRPDUs</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Use </a:t>
            </a:r>
            <a:r>
              <a:rPr lang="en-US" dirty="0" smtClean="0">
                <a:solidFill>
                  <a:srgbClr val="404040"/>
                </a:solidFill>
              </a:rPr>
              <a:t>of Flush! in Registrar SM</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MVRP &amp; Static VLAN </a:t>
            </a:r>
            <a:r>
              <a:rPr lang="en-US" dirty="0" err="1" smtClean="0">
                <a:solidFill>
                  <a:srgbClr val="404040"/>
                </a:solidFill>
              </a:rPr>
              <a:t>Reg</a:t>
            </a:r>
            <a:r>
              <a:rPr lang="en-US" dirty="0" smtClean="0">
                <a:solidFill>
                  <a:srgbClr val="404040"/>
                </a:solidFill>
              </a:rPr>
              <a:t> Entries</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a:t>
            </a:r>
            <a:r>
              <a:rPr lang="en-US" dirty="0" err="1" smtClean="0">
                <a:solidFill>
                  <a:srgbClr val="404040"/>
                </a:solidFill>
              </a:rPr>
              <a:t>taggedness</a:t>
            </a:r>
            <a:r>
              <a:rPr lang="en-US" dirty="0" smtClean="0">
                <a:solidFill>
                  <a:srgbClr val="404040"/>
                </a:solidFill>
              </a:rPr>
              <a:t>’ of MSRPDUs in MST </a:t>
            </a: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Discarding of Applicant and </a:t>
            </a:r>
            <a:r>
              <a:rPr lang="en-US" dirty="0" smtClean="0">
                <a:solidFill>
                  <a:srgbClr val="404040"/>
                </a:solidFill>
              </a:rPr>
              <a:t>Registrar</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Bridge Port in </a:t>
            </a:r>
            <a:r>
              <a:rPr lang="en-US" dirty="0" err="1" smtClean="0">
                <a:solidFill>
                  <a:srgbClr val="404040"/>
                </a:solidFill>
              </a:rPr>
              <a:t>FailureInformation</a:t>
            </a:r>
            <a:r>
              <a:rPr lang="en-US" dirty="0" smtClean="0">
                <a:solidFill>
                  <a:srgbClr val="404040"/>
                </a:solidFill>
              </a:rPr>
              <a:t/>
            </a:r>
            <a:br>
              <a:rPr lang="en-US" dirty="0" smtClean="0">
                <a:solidFill>
                  <a:srgbClr val="404040"/>
                </a:solidFill>
              </a:rPr>
            </a:b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a:p>
            <a:pPr marL="741363" lvl="1" indent="-282575">
              <a:spcBef>
                <a:spcPts val="450"/>
              </a:spcBef>
              <a:buClrTx/>
              <a:buFontTx/>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p:txBody>
      </p:sp>
      <p:sp>
        <p:nvSpPr>
          <p:cNvPr id="4" name="Slide Number Placeholder 3"/>
          <p:cNvSpPr>
            <a:spLocks noGrp="1"/>
          </p:cNvSpPr>
          <p:nvPr>
            <p:ph type="sldNum" idx="10"/>
          </p:nvPr>
        </p:nvSpPr>
        <p:spPr/>
        <p:txBody>
          <a:bodyPr/>
          <a:lstStyle/>
          <a:p>
            <a:fld id="{169DC6C3-826F-4BCF-A371-DE9561B9B416}" type="slidenum">
              <a:rPr lang="en-US" smtClean="0"/>
              <a:pPr/>
              <a:t>2</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MSRP’s MAP definition</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MSRP’s MAP function is not clearly defined.</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5.4.4 indicates that 10.3.1 specifies it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10.3 indicates that 35.2.4 specifies it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35.2.4 indicates that 10.3 is not used</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However, without 10.3, MSRP is lacking some details of attribute propagation, namely, how and when new declarations are propagated.</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Discussions with Craig </a:t>
            </a:r>
            <a:r>
              <a:rPr lang="en-US" dirty="0" err="1" smtClean="0">
                <a:solidFill>
                  <a:srgbClr val="404040"/>
                </a:solidFill>
              </a:rPr>
              <a:t>Gunther</a:t>
            </a:r>
            <a:r>
              <a:rPr lang="en-US" dirty="0" smtClean="0">
                <a:solidFill>
                  <a:srgbClr val="404040"/>
                </a:solidFill>
              </a:rPr>
              <a:t> suggest 35.2.4 is meant to augment the MAP function defined in 10.3 more than replace it, but whether that is the case and the extent to which that is the case is not clear.</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a:p>
            <a:pPr marL="741363" lvl="1" indent="-282575">
              <a:spcBef>
                <a:spcPts val="0"/>
              </a:spcBef>
              <a:buClrTx/>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a:solidFill>
                <a:srgbClr val="404040"/>
              </a:solidFill>
            </a:endParaRPr>
          </a:p>
        </p:txBody>
      </p:sp>
      <p:pic>
        <p:nvPicPr>
          <p:cNvPr id="3076" name="Picture 4"/>
          <p:cNvPicPr>
            <a:picLocks noChangeAspect="1" noChangeArrowheads="1"/>
          </p:cNvPicPr>
          <p:nvPr/>
        </p:nvPicPr>
        <p:blipFill>
          <a:blip r:embed="rId3" cstate="print"/>
          <a:srcRect/>
          <a:stretch>
            <a:fillRect/>
          </a:stretch>
        </p:blipFill>
        <p:spPr bwMode="auto">
          <a:xfrm>
            <a:off x="2286000" y="1676400"/>
            <a:ext cx="6410325" cy="573087"/>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cstate="print"/>
          <a:srcRect/>
          <a:stretch>
            <a:fillRect/>
          </a:stretch>
        </p:blipFill>
        <p:spPr bwMode="auto">
          <a:xfrm>
            <a:off x="2286000" y="2743200"/>
            <a:ext cx="6400800" cy="430213"/>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cstate="print"/>
          <a:srcRect/>
          <a:stretch>
            <a:fillRect/>
          </a:stretch>
        </p:blipFill>
        <p:spPr bwMode="auto">
          <a:xfrm>
            <a:off x="2286000" y="3657600"/>
            <a:ext cx="6410325" cy="377825"/>
          </a:xfrm>
          <a:prstGeom prst="rect">
            <a:avLst/>
          </a:prstGeom>
          <a:noFill/>
          <a:ln w="9525">
            <a:noFill/>
            <a:miter lim="800000"/>
            <a:headEnd/>
            <a:tailEnd/>
          </a:ln>
          <a:effectLst/>
        </p:spPr>
      </p:pic>
      <p:sp>
        <p:nvSpPr>
          <p:cNvPr id="9" name="Slide Number Placeholder 8"/>
          <p:cNvSpPr>
            <a:spLocks noGrp="1"/>
          </p:cNvSpPr>
          <p:nvPr>
            <p:ph type="sldNum" idx="10"/>
          </p:nvPr>
        </p:nvSpPr>
        <p:spPr/>
        <p:txBody>
          <a:bodyPr/>
          <a:lstStyle/>
          <a:p>
            <a:fld id="{169DC6C3-826F-4BCF-A371-DE9561B9B416}" type="slidenum">
              <a:rPr lang="en-US" smtClean="0"/>
              <a:pPr/>
              <a:t>3</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Non-‘new’ declarations in MSRP</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35.2.4 indicates a number of conditions under which the MSRP Attribute Propagation procedure occurs</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Receipt of </a:t>
            </a:r>
            <a:r>
              <a:rPr lang="en-US" sz="1600" dirty="0" err="1" smtClean="0">
                <a:solidFill>
                  <a:srgbClr val="404040"/>
                </a:solidFill>
              </a:rPr>
              <a:t>MAD_Join.indication</a:t>
            </a:r>
            <a:r>
              <a:rPr lang="en-US" sz="1600" dirty="0" smtClean="0">
                <a:solidFill>
                  <a:srgbClr val="404040"/>
                </a:solidFill>
              </a:rPr>
              <a:t> in which </a:t>
            </a:r>
            <a:r>
              <a:rPr lang="en-US" sz="1600" i="1" dirty="0" smtClean="0">
                <a:solidFill>
                  <a:srgbClr val="404040"/>
                </a:solidFill>
              </a:rPr>
              <a:t>new</a:t>
            </a:r>
            <a:r>
              <a:rPr lang="en-US" sz="1600" dirty="0" smtClean="0">
                <a:solidFill>
                  <a:srgbClr val="404040"/>
                </a:solidFill>
              </a:rPr>
              <a:t> is TRUE is listed</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However, no mention is made of </a:t>
            </a:r>
            <a:r>
              <a:rPr lang="en-US" sz="1600" dirty="0" err="1" smtClean="0">
                <a:solidFill>
                  <a:srgbClr val="404040"/>
                </a:solidFill>
              </a:rPr>
              <a:t>MAD_Join.indications</a:t>
            </a:r>
            <a:r>
              <a:rPr lang="en-US" sz="1600" dirty="0" smtClean="0">
                <a:solidFill>
                  <a:srgbClr val="404040"/>
                </a:solidFill>
              </a:rPr>
              <a:t> in which </a:t>
            </a:r>
            <a:r>
              <a:rPr lang="en-US" sz="1600" i="1" dirty="0" smtClean="0">
                <a:solidFill>
                  <a:srgbClr val="404040"/>
                </a:solidFill>
              </a:rPr>
              <a:t>new</a:t>
            </a:r>
            <a:r>
              <a:rPr lang="en-US" sz="1600" dirty="0" smtClean="0">
                <a:solidFill>
                  <a:srgbClr val="404040"/>
                </a:solidFill>
              </a:rPr>
              <a:t> is FALSE.</a:t>
            </a:r>
          </a:p>
          <a:p>
            <a:pPr marL="1082675" lvl="1"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This seems to be an oversight – given that </a:t>
            </a:r>
            <a:r>
              <a:rPr lang="en-US" b="1" dirty="0" smtClean="0">
                <a:solidFill>
                  <a:srgbClr val="404040"/>
                </a:solidFill>
              </a:rPr>
              <a:t>new</a:t>
            </a:r>
            <a:r>
              <a:rPr lang="en-US" dirty="0" smtClean="0">
                <a:solidFill>
                  <a:srgbClr val="404040"/>
                </a:solidFill>
              </a:rPr>
              <a:t> isn’t used by MSRP, MSRP shouldn’t particularly care whether it was declared with a </a:t>
            </a:r>
            <a:r>
              <a:rPr lang="en-US" i="1" dirty="0" smtClean="0">
                <a:solidFill>
                  <a:srgbClr val="404040"/>
                </a:solidFill>
              </a:rPr>
              <a:t>New</a:t>
            </a:r>
            <a:r>
              <a:rPr lang="en-US" dirty="0" smtClean="0">
                <a:solidFill>
                  <a:srgbClr val="404040"/>
                </a:solidFill>
              </a:rPr>
              <a:t> or with a </a:t>
            </a:r>
            <a:r>
              <a:rPr lang="en-US" i="1" dirty="0" err="1" smtClean="0">
                <a:solidFill>
                  <a:srgbClr val="404040"/>
                </a:solidFill>
              </a:rPr>
              <a:t>JoinMT</a:t>
            </a:r>
            <a:r>
              <a:rPr lang="en-US" dirty="0" smtClean="0">
                <a:solidFill>
                  <a:srgbClr val="404040"/>
                </a:solidFill>
              </a:rPr>
              <a:t>.</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If ‘Join’ does not cause propagation (as is currently the case in MSRP, undesirable as that may be) then a received Join will cause </a:t>
            </a:r>
            <a:r>
              <a:rPr lang="en-US" dirty="0" smtClean="0">
                <a:solidFill>
                  <a:srgbClr val="404040"/>
                </a:solidFill>
              </a:rPr>
              <a:t>a Port to Register the attribute but not propagate it.   </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The standard should make it clear </a:t>
            </a:r>
            <a:r>
              <a:rPr lang="en-US" dirty="0" smtClean="0">
                <a:solidFill>
                  <a:srgbClr val="404040"/>
                </a:solidFill>
              </a:rPr>
              <a:t>what action to take when non-new </a:t>
            </a:r>
            <a:r>
              <a:rPr lang="en-US" dirty="0" err="1" smtClean="0">
                <a:solidFill>
                  <a:srgbClr val="404040"/>
                </a:solidFill>
              </a:rPr>
              <a:t>MAD_Join.indications</a:t>
            </a:r>
            <a:r>
              <a:rPr lang="en-US" dirty="0" smtClean="0">
                <a:solidFill>
                  <a:srgbClr val="404040"/>
                </a:solidFill>
              </a:rPr>
              <a:t> are received.  </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We presume </a:t>
            </a:r>
            <a:r>
              <a:rPr lang="en-US" dirty="0" smtClean="0">
                <a:solidFill>
                  <a:srgbClr val="404040"/>
                </a:solidFill>
              </a:rPr>
              <a:t>that </a:t>
            </a:r>
            <a:r>
              <a:rPr lang="en-US" dirty="0" smtClean="0">
                <a:solidFill>
                  <a:srgbClr val="404040"/>
                </a:solidFill>
              </a:rPr>
              <a:t>non-new joins are propagated</a:t>
            </a:r>
            <a:endParaRPr lang="en-US" dirty="0">
              <a:solidFill>
                <a:srgbClr val="404040"/>
              </a:solidFill>
            </a:endParaRPr>
          </a:p>
        </p:txBody>
      </p:sp>
      <p:pic>
        <p:nvPicPr>
          <p:cNvPr id="2" name="Picture 2"/>
          <p:cNvPicPr>
            <a:picLocks noChangeAspect="1" noChangeArrowheads="1"/>
          </p:cNvPicPr>
          <p:nvPr/>
        </p:nvPicPr>
        <p:blipFill>
          <a:blip r:embed="rId3" cstate="print"/>
          <a:srcRect/>
          <a:stretch>
            <a:fillRect/>
          </a:stretch>
        </p:blipFill>
        <p:spPr bwMode="auto">
          <a:xfrm>
            <a:off x="2590800" y="1981200"/>
            <a:ext cx="5624513" cy="381000"/>
          </a:xfrm>
          <a:prstGeom prst="rect">
            <a:avLst/>
          </a:prstGeom>
          <a:noFill/>
          <a:ln w="9525">
            <a:noFill/>
            <a:miter lim="800000"/>
            <a:headEnd/>
            <a:tailEnd/>
          </a:ln>
        </p:spPr>
      </p:pic>
      <p:sp>
        <p:nvSpPr>
          <p:cNvPr id="7" name="Slide Number Placeholder 6"/>
          <p:cNvSpPr>
            <a:spLocks noGrp="1"/>
          </p:cNvSpPr>
          <p:nvPr>
            <p:ph type="sldNum" idx="10"/>
          </p:nvPr>
        </p:nvSpPr>
        <p:spPr/>
        <p:txBody>
          <a:bodyPr/>
          <a:lstStyle/>
          <a:p>
            <a:fld id="{169DC6C3-826F-4BCF-A371-DE9561B9B416}" type="slidenum">
              <a:rPr lang="en-US" smtClean="0"/>
              <a:pPr/>
              <a:t>4</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solidFill>
                  <a:srgbClr val="404040"/>
                </a:solidFill>
              </a:rPr>
              <a:t>MAP Context for MSRP</a:t>
            </a:r>
            <a:endParaRPr lang="en-US" sz="20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35.2.4.5 </a:t>
            </a:r>
            <a:r>
              <a:rPr lang="en-US" sz="1400" dirty="0" smtClean="0">
                <a:solidFill>
                  <a:srgbClr val="404040"/>
                </a:solidFill>
              </a:rPr>
              <a:t>indicates that </a:t>
            </a:r>
            <a:endParaRPr lang="en-US" sz="1400" dirty="0" smtClean="0">
              <a:solidFill>
                <a:srgbClr val="404040"/>
              </a:solidFill>
            </a:endParaRP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“MSRPDUs can carry information about Streams in multiple VLANs, which in an MST environment, can </a:t>
            </a:r>
            <a:r>
              <a:rPr lang="en-US" sz="1400" dirty="0" smtClean="0">
                <a:solidFill>
                  <a:srgbClr val="404040"/>
                </a:solidFill>
              </a:rPr>
              <a:t>be in </a:t>
            </a:r>
            <a:r>
              <a:rPr lang="en-US" sz="1400" dirty="0" smtClean="0">
                <a:solidFill>
                  <a:srgbClr val="404040"/>
                </a:solidFill>
              </a:rPr>
              <a:t>different Spanning Tree Instances. </a:t>
            </a:r>
            <a:r>
              <a:rPr lang="en-US" sz="1400" dirty="0" smtClean="0">
                <a:solidFill>
                  <a:srgbClr val="404040"/>
                </a:solidFill>
              </a:rPr>
              <a:t>… Therefore </a:t>
            </a:r>
            <a:r>
              <a:rPr lang="en-US" sz="1400" dirty="0" smtClean="0">
                <a:solidFill>
                  <a:srgbClr val="404040"/>
                </a:solidFill>
              </a:rPr>
              <a:t>there is a single context for MSRP attribute propagation that includes all Bridge Ports. </a:t>
            </a:r>
            <a:r>
              <a:rPr lang="en-US" sz="1400" dirty="0" smtClean="0">
                <a:solidFill>
                  <a:srgbClr val="404040"/>
                </a:solidFill>
              </a:rPr>
              <a:t>The Declarations </a:t>
            </a:r>
            <a:r>
              <a:rPr lang="en-US" sz="1400" dirty="0" smtClean="0">
                <a:solidFill>
                  <a:srgbClr val="404040"/>
                </a:solidFill>
              </a:rPr>
              <a:t>are filtered according to the state of the spanning tree, as described in 35.2.4.</a:t>
            </a: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b="1" dirty="0" smtClean="0">
                <a:solidFill>
                  <a:srgbClr val="404040"/>
                </a:solidFill>
              </a:rPr>
              <a:t>What does this mean:</a:t>
            </a: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“Therefore </a:t>
            </a:r>
            <a:r>
              <a:rPr lang="en-US" sz="1400" dirty="0" smtClean="0">
                <a:solidFill>
                  <a:srgbClr val="404040"/>
                </a:solidFill>
              </a:rPr>
              <a:t>there is a single context for MSRP attribute propagation that includes all Bridge </a:t>
            </a:r>
            <a:r>
              <a:rPr lang="en-US" sz="1400" dirty="0" smtClean="0">
                <a:solidFill>
                  <a:srgbClr val="404040"/>
                </a:solidFill>
              </a:rPr>
              <a:t>Ports.”</a:t>
            </a:r>
          </a:p>
          <a:p>
            <a:pPr marL="1082675" lvl="1"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Does this mean the active topology is all Bridge Ports (and hence, MSRPDUs (Domain messages and </a:t>
            </a:r>
            <a:r>
              <a:rPr lang="en-US" sz="1400" dirty="0" err="1" smtClean="0">
                <a:solidFill>
                  <a:srgbClr val="404040"/>
                </a:solidFill>
              </a:rPr>
              <a:t>LeaveAlls</a:t>
            </a:r>
            <a:r>
              <a:rPr lang="en-US" sz="1400" dirty="0" smtClean="0">
                <a:solidFill>
                  <a:srgbClr val="404040"/>
                </a:solidFill>
              </a:rPr>
              <a:t>) would be transmitted on all ports regardless of whether they are blocking? </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Partial fix: Change “The Declarations </a:t>
            </a:r>
            <a:r>
              <a:rPr lang="en-US" sz="1400" dirty="0" smtClean="0">
                <a:solidFill>
                  <a:srgbClr val="404040"/>
                </a:solidFill>
              </a:rPr>
              <a:t>are filtered according to the requirements of </a:t>
            </a:r>
            <a:r>
              <a:rPr lang="en-US" sz="1400" dirty="0" smtClean="0">
                <a:solidFill>
                  <a:srgbClr val="404040"/>
                </a:solidFill>
              </a:rPr>
              <a:t>35.2.4”</a:t>
            </a: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To:  “The </a:t>
            </a:r>
            <a:r>
              <a:rPr lang="en-US" sz="1400" dirty="0" smtClean="0">
                <a:solidFill>
                  <a:srgbClr val="404040"/>
                </a:solidFill>
              </a:rPr>
              <a:t>Declarations are filtered according to the requirements of 35.2.4 and its </a:t>
            </a:r>
            <a:r>
              <a:rPr lang="en-US" sz="1400" dirty="0" err="1" smtClean="0">
                <a:solidFill>
                  <a:srgbClr val="404040"/>
                </a:solidFill>
              </a:rPr>
              <a:t>subclauses</a:t>
            </a:r>
            <a:r>
              <a:rPr lang="en-US" sz="1400" dirty="0" smtClean="0">
                <a:solidFill>
                  <a:srgbClr val="404040"/>
                </a:solidFill>
              </a:rPr>
              <a:t> </a:t>
            </a:r>
            <a:r>
              <a:rPr lang="en-US" sz="1400" dirty="0" smtClean="0">
                <a:solidFill>
                  <a:srgbClr val="404040"/>
                </a:solidFill>
              </a:rPr>
              <a:t>and according to the state of the spanning tree per 35.1.3.1</a:t>
            </a:r>
            <a:r>
              <a:rPr lang="en-US" sz="1400" dirty="0" smtClean="0">
                <a:solidFill>
                  <a:srgbClr val="404040"/>
                </a:solidFill>
              </a:rPr>
              <a:t>. “</a:t>
            </a: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smtClean="0">
              <a:solidFill>
                <a:srgbClr val="404040"/>
              </a:solidFill>
            </a:endParaRPr>
          </a:p>
          <a:p>
            <a:pPr marL="339725" indent="-339725">
              <a:spcBef>
                <a:spcPts val="450"/>
              </a:spcBef>
              <a:buClr>
                <a:srgbClr val="404040"/>
              </a:buClr>
              <a:buFont typeface="Arial"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a:solidFill>
                <a:srgbClr val="404040"/>
              </a:solidFill>
            </a:endParaRPr>
          </a:p>
          <a:p>
            <a:pPr marL="741363" lvl="1" indent="-282575">
              <a:spcBef>
                <a:spcPts val="450"/>
              </a:spcBef>
              <a:buClrTx/>
              <a:buFontTx/>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400" dirty="0">
              <a:solidFill>
                <a:srgbClr val="404040"/>
              </a:solidFill>
            </a:endParaRPr>
          </a:p>
        </p:txBody>
      </p:sp>
      <p:sp>
        <p:nvSpPr>
          <p:cNvPr id="4" name="Slide Number Placeholder 3"/>
          <p:cNvSpPr>
            <a:spLocks noGrp="1"/>
          </p:cNvSpPr>
          <p:nvPr>
            <p:ph type="sldNum" idx="10"/>
          </p:nvPr>
        </p:nvSpPr>
        <p:spPr/>
        <p:txBody>
          <a:bodyPr/>
          <a:lstStyle/>
          <a:p>
            <a:fld id="{169DC6C3-826F-4BCF-A371-DE9561B9B416}" type="slidenum">
              <a:rPr lang="en-US" smtClean="0"/>
              <a:pPr/>
              <a:t>5</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Use of ‘new’ MSRP</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The only mention of </a:t>
            </a:r>
            <a:r>
              <a:rPr lang="en-US" sz="1600" b="1" dirty="0" smtClean="0">
                <a:solidFill>
                  <a:srgbClr val="404040"/>
                </a:solidFill>
              </a:rPr>
              <a:t>new</a:t>
            </a:r>
            <a:r>
              <a:rPr lang="en-US" sz="1600" dirty="0" smtClean="0">
                <a:solidFill>
                  <a:srgbClr val="404040"/>
                </a:solidFill>
              </a:rPr>
              <a:t> in MSRP is in 35.2.4</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If MSRP does not intend to make used of </a:t>
            </a:r>
            <a:r>
              <a:rPr lang="en-US" sz="1600" b="1" dirty="0" smtClean="0">
                <a:solidFill>
                  <a:srgbClr val="404040"/>
                </a:solidFill>
              </a:rPr>
              <a:t>new</a:t>
            </a:r>
            <a:r>
              <a:rPr lang="en-US" sz="1600" dirty="0" smtClean="0">
                <a:solidFill>
                  <a:srgbClr val="404040"/>
                </a:solidFill>
              </a:rPr>
              <a:t>, it may be advantageous to explicitly state this, as is done in the case of MMRP (10.12.3).</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If this were done, then </a:t>
            </a:r>
            <a:r>
              <a:rPr lang="en-US" sz="1600" b="1" dirty="0" smtClean="0">
                <a:solidFill>
                  <a:srgbClr val="404040"/>
                </a:solidFill>
              </a:rPr>
              <a:t>new</a:t>
            </a:r>
            <a:r>
              <a:rPr lang="en-US" sz="1600" dirty="0" smtClean="0">
                <a:solidFill>
                  <a:srgbClr val="404040"/>
                </a:solidFill>
              </a:rPr>
              <a:t> would not cause any action (no ‘flush’ of any filtering database, etc)</a:t>
            </a: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600" dirty="0" smtClean="0">
                <a:solidFill>
                  <a:srgbClr val="404040"/>
                </a:solidFill>
              </a:rPr>
              <a:t>Presumably ‘new’ indications would propagate as ‘new’ requests. </a:t>
            </a: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050" dirty="0" smtClean="0">
                <a:solidFill>
                  <a:srgbClr val="404040"/>
                </a:solidFill>
              </a:rPr>
              <a:t>(</a:t>
            </a:r>
            <a:r>
              <a:rPr lang="en-US" sz="1050" dirty="0" smtClean="0">
                <a:solidFill>
                  <a:srgbClr val="404040"/>
                </a:solidFill>
              </a:rPr>
              <a:t>per 10.1 last paragraph: “The rules applied to the marking and propagation of newly declared values in this way are common to all MRP Applications; however, the action taken on receipt of an attribute declaration marked as “new” is specific to each MRP Application</a:t>
            </a:r>
            <a:r>
              <a:rPr lang="en-US" sz="1050" dirty="0" smtClean="0">
                <a:solidFill>
                  <a:srgbClr val="404040"/>
                </a:solidFill>
              </a:rPr>
              <a:t>”)</a:t>
            </a:r>
            <a:endParaRPr lang="en-US" sz="105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smtClean="0">
              <a:solidFill>
                <a:srgbClr val="404040"/>
              </a:solidFill>
            </a:endParaRPr>
          </a:p>
          <a:p>
            <a:pPr marL="339725" indent="-339725">
              <a:spcBef>
                <a:spcPts val="0"/>
              </a:spcBef>
              <a:buClr>
                <a:srgbClr val="404040"/>
              </a:buCl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a:solidFill>
                <a:srgbClr val="404040"/>
              </a:solidFill>
            </a:endParaRPr>
          </a:p>
          <a:p>
            <a:pPr marL="741363" lvl="1" indent="-282575">
              <a:spcBef>
                <a:spcPts val="0"/>
              </a:spcBef>
              <a:buClrTx/>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600" dirty="0">
              <a:solidFill>
                <a:srgbClr val="404040"/>
              </a:solidFill>
            </a:endParaRPr>
          </a:p>
        </p:txBody>
      </p:sp>
      <p:pic>
        <p:nvPicPr>
          <p:cNvPr id="4098" name="Picture 2"/>
          <p:cNvPicPr>
            <a:picLocks noChangeAspect="1" noChangeArrowheads="1"/>
          </p:cNvPicPr>
          <p:nvPr/>
        </p:nvPicPr>
        <p:blipFill>
          <a:blip r:embed="rId3" cstate="print"/>
          <a:srcRect/>
          <a:stretch>
            <a:fillRect/>
          </a:stretch>
        </p:blipFill>
        <p:spPr bwMode="auto">
          <a:xfrm>
            <a:off x="2514600" y="1371600"/>
            <a:ext cx="6019800" cy="2025650"/>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a:stretch>
            <a:fillRect/>
          </a:stretch>
        </p:blipFill>
        <p:spPr bwMode="auto">
          <a:xfrm>
            <a:off x="2743200" y="3857625"/>
            <a:ext cx="3762375" cy="561975"/>
          </a:xfrm>
          <a:prstGeom prst="rect">
            <a:avLst/>
          </a:prstGeom>
          <a:noFill/>
          <a:ln w="9525">
            <a:solidFill>
              <a:schemeClr val="tx1"/>
            </a:solidFill>
            <a:miter lim="800000"/>
            <a:headEnd/>
            <a:tailEnd/>
          </a:ln>
        </p:spPr>
      </p:pic>
      <p:sp>
        <p:nvSpPr>
          <p:cNvPr id="10" name="Slide Number Placeholder 9"/>
          <p:cNvSpPr>
            <a:spLocks noGrp="1"/>
          </p:cNvSpPr>
          <p:nvPr>
            <p:ph type="sldNum" idx="10"/>
          </p:nvPr>
        </p:nvSpPr>
        <p:spPr/>
        <p:txBody>
          <a:bodyPr/>
          <a:lstStyle/>
          <a:p>
            <a:fld id="{169DC6C3-826F-4BCF-A371-DE9561B9B416}" type="slidenum">
              <a:rPr lang="en-US" smtClean="0"/>
              <a:pPr/>
              <a:t>6</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MVRP’s use of new</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11.2.5, which describes MVRP’s use of new, says that when new is received, “any entries in the filtering database for that Port and for the VID corresponding to the attribute value in the </a:t>
            </a:r>
            <a:r>
              <a:rPr lang="en-US" sz="1100" dirty="0" err="1" smtClean="0">
                <a:solidFill>
                  <a:srgbClr val="404040"/>
                </a:solidFill>
              </a:rPr>
              <a:t>MAD_Join</a:t>
            </a:r>
            <a:r>
              <a:rPr lang="en-US" sz="1100" dirty="0" smtClean="0">
                <a:solidFill>
                  <a:srgbClr val="404040"/>
                </a:solidFill>
              </a:rPr>
              <a:t> primitive are removed.”</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According to  8.8 The Filtering Database, the following entry types may contain information about the relevant port and VID:</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Dynamic Filtering Entry (Contains: A MAC address, FID, and Port Map for “each outbound Port”)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Dynamic VLAN Registration Entry (Contains: A VID, and a Port Map for “each outbound Port”)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MAC Address Registration Entry (Contains: A MAC address, VID, and Port Map for “each outbound Port”)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Dynamic Reservation Entry (Contains: A VID, a MAC address specification, and a Port Map for “each outbound Port”)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Static Filtering Entry (Contains: A MAC address, VID, and Port Map for “each outbound Port”)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Static VLAN Registration Entry (Contains: A VID, and a Port Map for “each outbound Port”)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Every type of entry contains information about some VID (or FID, in the case of Dynamic Filtering Entries), and every port.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1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One interpretation of 11.2.5 (which is consistent with 11.2.5) would be, upon receiving a “new” event, to remove all of the listed entries which match the VID which the “new” event was for.</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This is highly undesirable; in fact, this interpretation puts 11.2.5 in direct conflict with 8.8, because Static Filtering Entries and Static VLAN Registration Entries may only be removed by management.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1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1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The only reasonable thing to discard are Dynamic Filtering Entries.</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1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Beyond the type of entry, “removing an entry” (because they contain a port map), effectively unregisters all ports</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In the case of Dynamic Filtering Entries (8.8.3), this will only deregister it from one port</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1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In any case, 11.2.5 should more clearly state what information will be removed when a new indication is received.</a:t>
            </a:r>
            <a:endParaRPr lang="en-US" sz="1100" dirty="0">
              <a:solidFill>
                <a:srgbClr val="404040"/>
              </a:solidFill>
            </a:endParaRPr>
          </a:p>
        </p:txBody>
      </p:sp>
      <p:sp>
        <p:nvSpPr>
          <p:cNvPr id="7" name="Slide Number Placeholder 6"/>
          <p:cNvSpPr>
            <a:spLocks noGrp="1"/>
          </p:cNvSpPr>
          <p:nvPr>
            <p:ph type="sldNum" idx="10"/>
          </p:nvPr>
        </p:nvSpPr>
        <p:spPr/>
        <p:txBody>
          <a:bodyPr/>
          <a:lstStyle/>
          <a:p>
            <a:fld id="{169DC6C3-826F-4BCF-A371-DE9561B9B416}" type="slidenum">
              <a:rPr lang="en-US" smtClean="0"/>
              <a:pPr/>
              <a:t>7</a:t>
            </a:fld>
            <a:endParaRPr lang="en-US"/>
          </a:p>
        </p:txBody>
      </p:sp>
      <p:pic>
        <p:nvPicPr>
          <p:cNvPr id="8195" name="Picture 3"/>
          <p:cNvPicPr>
            <a:picLocks noChangeAspect="1" noChangeArrowheads="1"/>
          </p:cNvPicPr>
          <p:nvPr/>
        </p:nvPicPr>
        <p:blipFill>
          <a:blip r:embed="rId3" cstate="print"/>
          <a:srcRect/>
          <a:stretch>
            <a:fillRect/>
          </a:stretch>
        </p:blipFill>
        <p:spPr bwMode="auto">
          <a:xfrm>
            <a:off x="3429000" y="4495800"/>
            <a:ext cx="5295900" cy="404782"/>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Interpretation of “the Port”</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10.3</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Which of the two previous uses of “Port” is “the Port” referring to?</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This should be stated more clearly.</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It has been suggested that “the Port” refers to “other Port” (the egress port). </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dirty="0" smtClean="0">
                <a:solidFill>
                  <a:srgbClr val="404040"/>
                </a:solidFill>
              </a:rPr>
              <a:t>Though, if it refers to the ingress port, it would seem to be more consonant with the purpose of </a:t>
            </a:r>
            <a:r>
              <a:rPr lang="en-US" b="1" dirty="0" smtClean="0">
                <a:solidFill>
                  <a:srgbClr val="404040"/>
                </a:solidFill>
              </a:rPr>
              <a:t>new</a:t>
            </a:r>
            <a:r>
              <a:rPr lang="en-US" dirty="0" smtClean="0">
                <a:solidFill>
                  <a:srgbClr val="404040"/>
                </a:solidFill>
              </a:rPr>
              <a: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If a bridge has some attribute registered on a port, and that bridge is connected to another bridge, when the ports begin forwarding, 10.3.d is invoked, causing the newly-forwarding port to transmit a declaration</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If  “the Port” is the egress port, the declaration will not be signaled as a </a:t>
            </a:r>
            <a:r>
              <a:rPr lang="en-US" sz="1400" b="1" dirty="0" smtClean="0">
                <a:solidFill>
                  <a:srgbClr val="404040"/>
                </a:solidFill>
              </a:rPr>
              <a:t>new</a:t>
            </a:r>
            <a:r>
              <a:rPr lang="en-US" sz="1400" dirty="0" smtClean="0">
                <a:solidFill>
                  <a:srgbClr val="404040"/>
                </a:solidFill>
              </a:rPr>
              <a:t> declaration (10.3.d says nothing about propagating as </a:t>
            </a:r>
            <a:r>
              <a:rPr lang="en-US" sz="1400" b="1" dirty="0" smtClean="0">
                <a:solidFill>
                  <a:srgbClr val="404040"/>
                </a:solidFill>
              </a:rPr>
              <a:t>new</a:t>
            </a:r>
            <a:r>
              <a:rPr lang="en-US" sz="1400" dirty="0" smtClean="0">
                <a:solidFill>
                  <a:srgbClr val="404040"/>
                </a:solidFill>
              </a:rPr>
              <a:t>).</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400" dirty="0" smtClean="0">
                <a:solidFill>
                  <a:srgbClr val="404040"/>
                </a:solidFill>
              </a:rPr>
              <a:t>However, if “the Port” is the ingress port, the neighboring bridge would propagate a received </a:t>
            </a:r>
            <a:r>
              <a:rPr lang="en-US" sz="1400" b="1" dirty="0" smtClean="0">
                <a:solidFill>
                  <a:srgbClr val="404040"/>
                </a:solidFill>
              </a:rPr>
              <a:t>JoinMt</a:t>
            </a:r>
            <a:r>
              <a:rPr lang="en-US" sz="1400" dirty="0" smtClean="0">
                <a:solidFill>
                  <a:srgbClr val="404040"/>
                </a:solidFill>
              </a:rPr>
              <a:t> or </a:t>
            </a:r>
            <a:r>
              <a:rPr lang="en-US" sz="1400" b="1" dirty="0" smtClean="0">
                <a:solidFill>
                  <a:srgbClr val="404040"/>
                </a:solidFill>
              </a:rPr>
              <a:t>JoinIn</a:t>
            </a:r>
            <a:r>
              <a:rPr lang="en-US" sz="1400" dirty="0" smtClean="0">
                <a:solidFill>
                  <a:srgbClr val="404040"/>
                </a:solidFill>
              </a:rPr>
              <a:t> as </a:t>
            </a:r>
            <a:r>
              <a:rPr lang="en-US" sz="1400" b="1" dirty="0" smtClean="0">
                <a:solidFill>
                  <a:srgbClr val="404040"/>
                </a:solidFill>
              </a:rPr>
              <a:t>New</a:t>
            </a:r>
            <a:r>
              <a:rPr lang="en-US" sz="1400" dirty="0" smtClean="0">
                <a:solidFill>
                  <a:srgbClr val="404040"/>
                </a:solidFill>
              </a:rPr>
              <a:t>, thus informing the bridged LAN of the topology change</a:t>
            </a:r>
            <a:r>
              <a:rPr lang="en-US" dirty="0" smtClean="0">
                <a:solidFill>
                  <a:srgbClr val="404040"/>
                </a:solidFill>
              </a:rPr>
              <a:t>.</a:t>
            </a:r>
            <a:endParaRPr lang="en-US" dirty="0">
              <a:solidFill>
                <a:srgbClr val="404040"/>
              </a:solidFill>
            </a:endParaRPr>
          </a:p>
        </p:txBody>
      </p:sp>
      <p:pic>
        <p:nvPicPr>
          <p:cNvPr id="6147" name="Picture 3"/>
          <p:cNvPicPr>
            <a:picLocks noChangeAspect="1" noChangeArrowheads="1"/>
          </p:cNvPicPr>
          <p:nvPr/>
        </p:nvPicPr>
        <p:blipFill>
          <a:blip r:embed="rId3" cstate="print"/>
          <a:srcRect/>
          <a:stretch>
            <a:fillRect/>
          </a:stretch>
        </p:blipFill>
        <p:spPr bwMode="auto">
          <a:xfrm>
            <a:off x="2362200" y="1143000"/>
            <a:ext cx="6399213" cy="1521897"/>
          </a:xfrm>
          <a:prstGeom prst="rect">
            <a:avLst/>
          </a:prstGeom>
          <a:noFill/>
          <a:ln w="9525">
            <a:noFill/>
            <a:miter lim="800000"/>
            <a:headEnd/>
            <a:tailEnd/>
          </a:ln>
        </p:spPr>
      </p:pic>
      <p:sp>
        <p:nvSpPr>
          <p:cNvPr id="7" name="Slide Number Placeholder 6"/>
          <p:cNvSpPr>
            <a:spLocks noGrp="1"/>
          </p:cNvSpPr>
          <p:nvPr>
            <p:ph type="sldNum" idx="10"/>
          </p:nvPr>
        </p:nvSpPr>
        <p:spPr/>
        <p:txBody>
          <a:bodyPr/>
          <a:lstStyle/>
          <a:p>
            <a:fld id="{169DC6C3-826F-4BCF-A371-DE9561B9B416}" type="slidenum">
              <a:rPr lang="en-US" smtClean="0"/>
              <a:pPr/>
              <a:t>8</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0" y="0"/>
            <a:ext cx="6858000" cy="838200"/>
          </a:xfrm>
          <a:prstGeom prst="rect">
            <a:avLst/>
          </a:prstGeom>
          <a:noFill/>
          <a:ln w="9525">
            <a:noFill/>
            <a:round/>
            <a:headEnd/>
            <a:tailEnd/>
          </a:ln>
          <a:effectLst/>
        </p:spPr>
        <p:txBody>
          <a:bodyPr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smtClean="0">
                <a:solidFill>
                  <a:srgbClr val="404040"/>
                </a:solidFill>
              </a:rPr>
              <a:t>Do blocking ports transmit MRPDUs</a:t>
            </a:r>
            <a:endParaRPr lang="en-US" sz="2400" dirty="0">
              <a:solidFill>
                <a:srgbClr val="404040"/>
              </a:solidFill>
            </a:endParaRPr>
          </a:p>
        </p:txBody>
      </p:sp>
      <p:sp>
        <p:nvSpPr>
          <p:cNvPr id="5122" name="Text Box 2"/>
          <p:cNvSpPr txBox="1">
            <a:spLocks noChangeArrowheads="1"/>
          </p:cNvSpPr>
          <p:nvPr/>
        </p:nvSpPr>
        <p:spPr bwMode="auto">
          <a:xfrm>
            <a:off x="1371600" y="1066800"/>
            <a:ext cx="7315200" cy="5029200"/>
          </a:xfrm>
          <a:prstGeom prst="rect">
            <a:avLst/>
          </a:prstGeom>
          <a:noFill/>
          <a:ln w="9525">
            <a:noFill/>
            <a:round/>
            <a:headEnd/>
            <a:tailEnd/>
          </a:ln>
          <a:effectLst/>
        </p:spPr>
        <p:txBody>
          <a:bodyPr/>
          <a:lstStyle/>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According to 10.3, regarding what to do when a port is removed from the set of forwarding ports</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According to 10.7.6.1, however</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6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endParaRPr lang="en-US" sz="1200" dirty="0" smtClean="0">
              <a:solidFill>
                <a:srgbClr val="404040"/>
              </a:solidFill>
            </a:endParaRP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100" dirty="0" smtClean="0">
                <a:solidFill>
                  <a:srgbClr val="404040"/>
                </a:solidFill>
              </a:rPr>
              <a:t>None of the action definitions state otherwise</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These statements are contradictory.</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They may be reconciled if 10.3 were to state that the Leave message is transmitted before the port is removed from the forwarding set, however, the current language seems to indicate that Leaves are sent as a response to having already been removed.</a:t>
            </a:r>
          </a:p>
          <a:p>
            <a:pPr marL="339725"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Options are: send all MRPDUs (like BPDUs, LLDP, etc) at all times; send none; or, send some for all or only some of the time after a port is removed from the forwarding set.   </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Receiving a Leave will speed the failover process for a talker (</a:t>
            </a:r>
            <a:r>
              <a:rPr lang="en-US" sz="1200" dirty="0" err="1" smtClean="0">
                <a:solidFill>
                  <a:srgbClr val="404040"/>
                </a:solidFill>
              </a:rPr>
              <a:t>vs</a:t>
            </a:r>
            <a:r>
              <a:rPr lang="en-US" sz="1200" dirty="0" smtClean="0">
                <a:solidFill>
                  <a:srgbClr val="404040"/>
                </a:solidFill>
              </a:rPr>
              <a:t> receiving nothing and waiting for a </a:t>
            </a:r>
            <a:r>
              <a:rPr lang="en-US" sz="1200" dirty="0" err="1" smtClean="0">
                <a:solidFill>
                  <a:srgbClr val="404040"/>
                </a:solidFill>
              </a:rPr>
              <a:t>LeaveAll</a:t>
            </a:r>
            <a:r>
              <a:rPr lang="en-US" sz="1200" dirty="0" smtClean="0">
                <a:solidFill>
                  <a:srgbClr val="404040"/>
                </a:solidFill>
              </a:rPr>
              <a:t> timeout).  </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In 10.3, sending a </a:t>
            </a:r>
            <a:r>
              <a:rPr lang="en-US" sz="1200" dirty="0" err="1" smtClean="0">
                <a:solidFill>
                  <a:srgbClr val="404040"/>
                </a:solidFill>
              </a:rPr>
              <a:t>LeaveAll</a:t>
            </a:r>
            <a:r>
              <a:rPr lang="en-US" sz="1200" dirty="0" smtClean="0">
                <a:solidFill>
                  <a:srgbClr val="404040"/>
                </a:solidFill>
              </a:rPr>
              <a:t> would be faster than sending a Leave, but would trigger additional unnecessary PDUs to be transmitted in a shared environment, making such an option undesirable.</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If all MRPDUs could be sent when a Port is not forwarding, rules such as 35.1.3.1 “Blocked Declarations” would be violated (ultimately allowing Listener Ready to be propagated on blocked ports)</a:t>
            </a:r>
          </a:p>
          <a:p>
            <a:pPr marL="1082675" lvl="1" indent="-339725">
              <a:spcBef>
                <a:spcPts val="0"/>
              </a:spcBef>
              <a:buClr>
                <a:srgbClr val="404040"/>
              </a:buClr>
              <a:buFont typeface="Arial" pitchFamily="34" charset="0"/>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1200" dirty="0" smtClean="0">
                <a:solidFill>
                  <a:srgbClr val="404040"/>
                </a:solidFill>
              </a:rPr>
              <a:t>Selectively forwarding some declarations (such as a </a:t>
            </a:r>
            <a:r>
              <a:rPr lang="en-US" sz="1200" dirty="0" err="1" smtClean="0">
                <a:solidFill>
                  <a:srgbClr val="404040"/>
                </a:solidFill>
              </a:rPr>
              <a:t>MAD_Leave</a:t>
            </a:r>
            <a:r>
              <a:rPr lang="en-US" sz="1200" dirty="0" smtClean="0">
                <a:solidFill>
                  <a:srgbClr val="404040"/>
                </a:solidFill>
              </a:rPr>
              <a:t>), or only doing so for a limited time (such as implied by the NOTE in 10.3)</a:t>
            </a:r>
            <a:endParaRPr lang="en-US" sz="1200" dirty="0">
              <a:solidFill>
                <a:srgbClr val="404040"/>
              </a:solidFill>
            </a:endParaRPr>
          </a:p>
        </p:txBody>
      </p:sp>
      <p:pic>
        <p:nvPicPr>
          <p:cNvPr id="7170" name="Picture 2"/>
          <p:cNvPicPr>
            <a:picLocks noChangeAspect="1" noChangeArrowheads="1"/>
          </p:cNvPicPr>
          <p:nvPr/>
        </p:nvPicPr>
        <p:blipFill>
          <a:blip r:embed="rId3" cstate="print"/>
          <a:srcRect/>
          <a:stretch>
            <a:fillRect/>
          </a:stretch>
        </p:blipFill>
        <p:spPr bwMode="auto">
          <a:xfrm>
            <a:off x="1676400" y="1304925"/>
            <a:ext cx="7145337" cy="447675"/>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1982787" y="2057400"/>
            <a:ext cx="6856413" cy="811213"/>
          </a:xfrm>
          <a:prstGeom prst="rect">
            <a:avLst/>
          </a:prstGeom>
          <a:noFill/>
          <a:ln w="9525">
            <a:noFill/>
            <a:miter lim="800000"/>
            <a:headEnd/>
            <a:tailEnd/>
          </a:ln>
        </p:spPr>
      </p:pic>
      <p:sp>
        <p:nvSpPr>
          <p:cNvPr id="9" name="Slide Number Placeholder 8"/>
          <p:cNvSpPr>
            <a:spLocks noGrp="1"/>
          </p:cNvSpPr>
          <p:nvPr>
            <p:ph type="sldNum" idx="10"/>
          </p:nvPr>
        </p:nvSpPr>
        <p:spPr/>
        <p:txBody>
          <a:bodyPr/>
          <a:lstStyle/>
          <a:p>
            <a:fld id="{169DC6C3-826F-4BCF-A371-DE9561B9B416}" type="slidenum">
              <a:rPr lang="en-US" smtClean="0"/>
              <a:pPr/>
              <a:t>9</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7169</TotalTime>
  <Words>2578</Words>
  <Application>Microsoft Office PowerPoint</Application>
  <PresentationFormat>On-screen Show (4:3)</PresentationFormat>
  <Paragraphs>287</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TWG Meeting Minutes: 2010/05/05</dc:title>
  <dc:creator>ren</dc:creator>
  <cp:lastModifiedBy>Bob Noseworthy</cp:lastModifiedBy>
  <cp:revision>395</cp:revision>
  <cp:lastPrinted>1601-01-01T00:00:00Z</cp:lastPrinted>
  <dcterms:created xsi:type="dcterms:W3CDTF">2010-03-31T21:58:51Z</dcterms:created>
  <dcterms:modified xsi:type="dcterms:W3CDTF">2012-07-06T23:33:06Z</dcterms:modified>
</cp:coreProperties>
</file>