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sldIdLst>
    <p:sldId id="287" r:id="rId2"/>
    <p:sldId id="290" r:id="rId3"/>
    <p:sldId id="295" r:id="rId4"/>
    <p:sldId id="308" r:id="rId5"/>
    <p:sldId id="320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hanwani, Anoop" initials="G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89FCA6C-BEBA-48CC-AE40-82816779E53B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AC31D89-9947-4E0B-9437-4B00642B8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TRILL</a:t>
            </a:r>
            <a:r>
              <a:rPr lang="en-US" baseline="0" dirty="0" smtClean="0"/>
              <a:t> box </a:t>
            </a:r>
            <a:r>
              <a:rPr lang="en-US" baseline="0" dirty="0" err="1" smtClean="0"/>
              <a:t>devide</a:t>
            </a:r>
            <a:r>
              <a:rPr lang="en-US" baseline="0" dirty="0" smtClean="0"/>
              <a:t> to Edge and Pass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1D89-9947-4E0B-9437-4B00642B8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MEP</a:t>
            </a:r>
            <a:r>
              <a:rPr lang="en-US" dirty="0" smtClean="0"/>
              <a:t> multiplexing using flow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entrophy</a:t>
            </a:r>
            <a:r>
              <a:rPr lang="en-US" baseline="0" dirty="0" smtClean="0"/>
              <a:t>. How do you create the </a:t>
            </a:r>
            <a:r>
              <a:rPr lang="en-US" baseline="0" dirty="0" err="1" smtClean="0"/>
              <a:t>MIB</a:t>
            </a:r>
            <a:r>
              <a:rPr lang="en-US" baseline="0" dirty="0" smtClean="0"/>
              <a:t> for multiple </a:t>
            </a:r>
            <a:r>
              <a:rPr lang="en-US" baseline="0" dirty="0" err="1" smtClean="0"/>
              <a:t>MEP</a:t>
            </a:r>
            <a:r>
              <a:rPr lang="en-US" baseline="0" dirty="0" smtClean="0"/>
              <a:t> residing on the same port ? Can we use flow entropy for this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1D89-9947-4E0B-9437-4B00642B8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18888" y="301752"/>
            <a:ext cx="4123944" cy="838200"/>
          </a:xfrm>
          <a:prstGeom prst="rect">
            <a:avLst/>
          </a:prstGeo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rgbClr val="01BBBB"/>
                  </a:gs>
                </a:gsLst>
                <a:lin ang="2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562600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638800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562600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22485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fld id="{926F1E6B-CB9E-47EE-83C5-8FBB2F6D977F}" type="datetime1">
              <a:rPr lang="en-US" smtClean="0"/>
              <a:t>11/14/12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fld id="{66FF48CD-6214-4E67-8A79-74B59B33277D}" type="datetime1">
              <a:rPr lang="en-US" smtClean="0"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236" y="1335313"/>
            <a:ext cx="83809" cy="496146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7" r:id="rId34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</a:t>
            </a:r>
            <a:r>
              <a:rPr lang="en-US" dirty="0" err="1"/>
              <a:t>OAM</a:t>
            </a:r>
            <a:r>
              <a:rPr lang="en-US" dirty="0"/>
              <a:t> between IEEE </a:t>
            </a:r>
            <a:r>
              <a:rPr lang="en-US" dirty="0" smtClean="0"/>
              <a:t>802.1 and TRILL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smtClean="0"/>
              <a:t>November,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782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270099" y="5715891"/>
            <a:ext cx="0" cy="500130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60298" y="4501837"/>
            <a:ext cx="2666999" cy="1122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88899" y="5690762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1398" y="41121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C-Component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5547521" y="5786631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327831" y="5839797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50330" y="2642090"/>
            <a:ext cx="1304112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End Station </a:t>
            </a:r>
            <a:r>
              <a:rPr lang="en-US" sz="1100" dirty="0" err="1" smtClean="0"/>
              <a:t>VLAN</a:t>
            </a:r>
            <a:r>
              <a:rPr lang="en-US" sz="1100" dirty="0" smtClean="0"/>
              <a:t> Processing</a:t>
            </a:r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4750330" y="3509356"/>
            <a:ext cx="1300568" cy="60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ISS</a:t>
            </a:r>
            <a:r>
              <a:rPr lang="en-US" sz="1100" dirty="0" smtClean="0"/>
              <a:t>/802.3 Processing </a:t>
            </a:r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4750330" y="1762124"/>
            <a:ext cx="999236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TRILL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94847" y="4112105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68028" y="3135248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75567" y="2267982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7309" y="3232357"/>
            <a:ext cx="110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DA,SA,M1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89708" y="2365091"/>
            <a:ext cx="134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DA,SA</a:t>
            </a:r>
            <a:r>
              <a:rPr lang="en-US" sz="1200" dirty="0" smtClean="0"/>
              <a:t>, V, </a:t>
            </a:r>
            <a:r>
              <a:rPr lang="en-US" sz="1200" dirty="0" err="1" smtClean="0"/>
              <a:t>M2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00614" y="1388016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7142" y="1485125"/>
            <a:ext cx="1478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(T, V, DA, SA, D)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1752600" y="444774"/>
            <a:ext cx="43145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59587" y="793508"/>
            <a:ext cx="0" cy="38100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02386" y="779736"/>
            <a:ext cx="0" cy="38100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59587" y="762000"/>
            <a:ext cx="3370640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840060"/>
            <a:ext cx="0" cy="38100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80034" y="7731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RBridge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3124200" y="3810730"/>
            <a:ext cx="620707" cy="301375"/>
          </a:xfrm>
          <a:prstGeom prst="wedgeEllipseCallout">
            <a:avLst>
              <a:gd name="adj1" fmla="val 165358"/>
              <a:gd name="adj2" fmla="val -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Callout 32"/>
          <p:cNvSpPr/>
          <p:nvPr/>
        </p:nvSpPr>
        <p:spPr>
          <a:xfrm>
            <a:off x="3169680" y="2833873"/>
            <a:ext cx="620707" cy="301375"/>
          </a:xfrm>
          <a:prstGeom prst="wedgeEllipseCallout">
            <a:avLst>
              <a:gd name="adj1" fmla="val 165358"/>
              <a:gd name="adj2" fmla="val -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3131814" y="1858015"/>
            <a:ext cx="620707" cy="301375"/>
          </a:xfrm>
          <a:prstGeom prst="wedgeEllipseCallout">
            <a:avLst>
              <a:gd name="adj1" fmla="val 165358"/>
              <a:gd name="adj2" fmla="val -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85368" y="6330434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Native port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6145768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Shared port</a:t>
            </a: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(TRILL and native)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637173" y="1571130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548914" y="1774824"/>
            <a:ext cx="679897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TRILLEdge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285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270099" y="5715891"/>
            <a:ext cx="0" cy="500130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60298" y="4501837"/>
            <a:ext cx="2666999" cy="1122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88899" y="5690762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1398" y="41121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Bridge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5547521" y="5786631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327831" y="5839797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50330" y="2642090"/>
            <a:ext cx="1304112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End Station </a:t>
            </a:r>
            <a:r>
              <a:rPr lang="en-US" sz="1100" dirty="0" err="1" smtClean="0"/>
              <a:t>VLAN</a:t>
            </a:r>
            <a:r>
              <a:rPr lang="en-US" sz="1100" dirty="0" smtClean="0"/>
              <a:t> Processing</a:t>
            </a:r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4750330" y="3509356"/>
            <a:ext cx="1300568" cy="60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ISS</a:t>
            </a:r>
            <a:r>
              <a:rPr lang="en-US" sz="1100" dirty="0" smtClean="0"/>
              <a:t>/802.3 Processing </a:t>
            </a:r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4750330" y="1762124"/>
            <a:ext cx="679897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TRILL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94847" y="4112105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68028" y="3135248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75567" y="2267982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7309" y="3232357"/>
            <a:ext cx="110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DA,SA,M1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89708" y="2365091"/>
            <a:ext cx="134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DA,SA</a:t>
            </a:r>
            <a:r>
              <a:rPr lang="en-US" sz="1200" dirty="0" smtClean="0"/>
              <a:t>, V, </a:t>
            </a:r>
            <a:r>
              <a:rPr lang="en-US" sz="1200" dirty="0" err="1" smtClean="0"/>
              <a:t>M2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00614" y="1388016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7142" y="1485125"/>
            <a:ext cx="1478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(T, V, DA, SA, D)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1752600" y="444774"/>
            <a:ext cx="43145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59587" y="793508"/>
            <a:ext cx="0" cy="38100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02386" y="779736"/>
            <a:ext cx="0" cy="38100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59587" y="762000"/>
            <a:ext cx="3370640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840060"/>
            <a:ext cx="0" cy="38100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80034" y="77314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RBridge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81837" y="2607436"/>
            <a:ext cx="1304112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End Station </a:t>
            </a:r>
            <a:r>
              <a:rPr lang="en-US" sz="1100" dirty="0" err="1" smtClean="0"/>
              <a:t>VLAN</a:t>
            </a:r>
            <a:r>
              <a:rPr lang="en-US" sz="1100" dirty="0" smtClean="0"/>
              <a:t> Processing</a:t>
            </a:r>
            <a:endParaRPr lang="en-US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2681837" y="3474702"/>
            <a:ext cx="1300568" cy="60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ISS</a:t>
            </a:r>
            <a:r>
              <a:rPr lang="en-US" sz="1100" dirty="0" smtClean="0"/>
              <a:t>/802.3 Processing </a:t>
            </a:r>
            <a:endParaRPr lang="en-US" sz="1100" dirty="0"/>
          </a:p>
        </p:txBody>
      </p:sp>
      <p:sp>
        <p:nvSpPr>
          <p:cNvPr id="30" name="Rounded Rectangle 29"/>
          <p:cNvSpPr/>
          <p:nvPr/>
        </p:nvSpPr>
        <p:spPr>
          <a:xfrm>
            <a:off x="2681837" y="1727470"/>
            <a:ext cx="899563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TRILL</a:t>
            </a:r>
            <a:endParaRPr lang="en-US" sz="11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326354" y="4077451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99535" y="3100594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07074" y="2233328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6299" y="3232356"/>
            <a:ext cx="110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DA,SA,M1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87533" y="2316536"/>
            <a:ext cx="134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DA,SA</a:t>
            </a:r>
            <a:r>
              <a:rPr lang="en-US" sz="1200" dirty="0" smtClean="0"/>
              <a:t>, V, </a:t>
            </a:r>
            <a:r>
              <a:rPr lang="en-US" sz="1200" dirty="0" err="1" smtClean="0"/>
              <a:t>M2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32121" y="1353362"/>
            <a:ext cx="0" cy="374108"/>
          </a:xfrm>
          <a:prstGeom prst="straightConnector1">
            <a:avLst/>
          </a:prstGeom>
          <a:ln w="60325" cmpd="dbl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81837" y="1436570"/>
            <a:ext cx="1478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(T, V, DA, SA, D)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059587" y="1322141"/>
            <a:ext cx="0" cy="879966"/>
          </a:xfrm>
          <a:prstGeom prst="straightConnector1">
            <a:avLst/>
          </a:prstGeom>
          <a:ln w="60325" cmpd="dbl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85368" y="6330434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Native port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6145768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Shared port</a:t>
            </a: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(TRILL and native)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12999" y="452620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Trunk port</a:t>
            </a: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(TRILL)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5585620" y="1617918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70837" y="633324"/>
            <a:ext cx="309968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475504" y="1823378"/>
            <a:ext cx="679897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TRILLEdge</a:t>
            </a:r>
            <a:endParaRPr lang="en-US" sz="1100" dirty="0"/>
          </a:p>
        </p:txBody>
      </p:sp>
      <p:sp>
        <p:nvSpPr>
          <p:cNvPr id="47" name="Isosceles Triangle 46"/>
          <p:cNvSpPr/>
          <p:nvPr/>
        </p:nvSpPr>
        <p:spPr>
          <a:xfrm>
            <a:off x="3714660" y="1523776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610155" y="1727470"/>
            <a:ext cx="679897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TRILLEdge</a:t>
            </a:r>
            <a:endParaRPr lang="en-US" sz="1100" dirty="0"/>
          </a:p>
        </p:txBody>
      </p:sp>
      <p:sp>
        <p:nvSpPr>
          <p:cNvPr id="49" name="Rounded Rectangle 48"/>
          <p:cNvSpPr/>
          <p:nvPr/>
        </p:nvSpPr>
        <p:spPr>
          <a:xfrm>
            <a:off x="853037" y="1782371"/>
            <a:ext cx="899563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TRILL</a:t>
            </a:r>
            <a:endParaRPr lang="en-US" sz="1100" dirty="0"/>
          </a:p>
        </p:txBody>
      </p:sp>
      <p:sp>
        <p:nvSpPr>
          <p:cNvPr id="50" name="Rounded Rectangle 49"/>
          <p:cNvSpPr/>
          <p:nvPr/>
        </p:nvSpPr>
        <p:spPr>
          <a:xfrm>
            <a:off x="1752600" y="1782371"/>
            <a:ext cx="679897" cy="49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TRILLEdge</a:t>
            </a:r>
            <a:endParaRPr lang="en-US" sz="1100" dirty="0"/>
          </a:p>
        </p:txBody>
      </p:sp>
      <p:sp>
        <p:nvSpPr>
          <p:cNvPr id="51" name="Isosceles Triangle 50"/>
          <p:cNvSpPr/>
          <p:nvPr/>
        </p:nvSpPr>
        <p:spPr>
          <a:xfrm>
            <a:off x="1929120" y="1603046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4503" y="1437426"/>
            <a:ext cx="1478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(T, V, DA, SA, D)</a:t>
            </a:r>
            <a:endParaRPr lang="en-US" sz="1200" dirty="0"/>
          </a:p>
        </p:txBody>
      </p:sp>
      <p:sp>
        <p:nvSpPr>
          <p:cNvPr id="53" name="Oval 52"/>
          <p:cNvSpPr/>
          <p:nvPr/>
        </p:nvSpPr>
        <p:spPr>
          <a:xfrm>
            <a:off x="274503" y="5433516"/>
            <a:ext cx="309968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177798" y="6216021"/>
            <a:ext cx="503377" cy="179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53037" y="5417299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53037" y="61457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13551" y="247501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 </a:t>
            </a:r>
            <a:r>
              <a:rPr lang="en-US" dirty="0" err="1" smtClean="0"/>
              <a:t>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3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flipV="1">
            <a:off x="2322094" y="2590800"/>
            <a:ext cx="0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38989" y="2590800"/>
            <a:ext cx="0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676900" y="2590800"/>
            <a:ext cx="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18288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18288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62400" y="18669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18288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62800" y="1828800"/>
            <a:ext cx="685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66800" y="2667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86600" y="2667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83305" y="3418563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622724" y="342391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41883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9800" y="267101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40243" y="3970422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10000" y="3970421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2747211"/>
            <a:ext cx="5867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35705" y="3505200"/>
            <a:ext cx="2664995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80611" y="4042612"/>
            <a:ext cx="521368" cy="401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584032" y="3994484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257800" y="3998495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736432" y="4106778"/>
            <a:ext cx="673768" cy="401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062789" y="3216905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225932" y="319414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53289" y="3270340"/>
            <a:ext cx="954505" cy="1203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997741" y="3162300"/>
            <a:ext cx="1183105" cy="168443"/>
            <a:chOff x="6055895" y="3978442"/>
            <a:chExt cx="1183105" cy="168443"/>
          </a:xfrm>
        </p:grpSpPr>
        <p:sp>
          <p:nvSpPr>
            <p:cNvPr id="37" name="Rounded Rectangle 36"/>
            <p:cNvSpPr/>
            <p:nvPr/>
          </p:nvSpPr>
          <p:spPr>
            <a:xfrm>
              <a:off x="6055895" y="3978442"/>
              <a:ext cx="1524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086600" y="3994485"/>
              <a:ext cx="1524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7" idx="3"/>
              <a:endCxn id="38" idx="1"/>
            </p:cNvCxnSpPr>
            <p:nvPr/>
          </p:nvCxnSpPr>
          <p:spPr>
            <a:xfrm>
              <a:off x="6208295" y="4054642"/>
              <a:ext cx="878305" cy="160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685800" y="2590800"/>
            <a:ext cx="457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43000" y="4419600"/>
            <a:ext cx="11790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22094" y="2590800"/>
            <a:ext cx="5374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59505" y="2648953"/>
            <a:ext cx="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59505" y="3733800"/>
            <a:ext cx="3569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16443" y="3733800"/>
            <a:ext cx="0" cy="685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16443" y="4419600"/>
            <a:ext cx="6697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886200" y="3581400"/>
            <a:ext cx="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86200" y="3581400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648200" y="3581400"/>
            <a:ext cx="1203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660232" y="4419600"/>
            <a:ext cx="6737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334000" y="3733800"/>
            <a:ext cx="0" cy="685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334000" y="3733800"/>
            <a:ext cx="342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676900" y="2590800"/>
            <a:ext cx="419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96000" y="2590800"/>
            <a:ext cx="36095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32095" y="4419600"/>
            <a:ext cx="10307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162800" y="2590800"/>
            <a:ext cx="0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162800" y="2590800"/>
            <a:ext cx="342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1022683" y="1981200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2438400" y="1977189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2943726" y="2015289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962400" y="2015289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4467726" y="2015289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5404183" y="2019300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899483" y="2017294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7162800" y="2019300"/>
            <a:ext cx="196517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>
            <a:stCxn id="4" idx="3"/>
            <a:endCxn id="5" idx="1"/>
          </p:cNvCxnSpPr>
          <p:nvPr/>
        </p:nvCxnSpPr>
        <p:spPr>
          <a:xfrm>
            <a:off x="1219200" y="2095500"/>
            <a:ext cx="1219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8" idx="3"/>
            <a:endCxn id="6" idx="1"/>
          </p:cNvCxnSpPr>
          <p:nvPr/>
        </p:nvCxnSpPr>
        <p:spPr>
          <a:xfrm>
            <a:off x="3140243" y="2129589"/>
            <a:ext cx="822157" cy="401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3"/>
            <a:endCxn id="101" idx="1"/>
          </p:cNvCxnSpPr>
          <p:nvPr/>
        </p:nvCxnSpPr>
        <p:spPr>
          <a:xfrm>
            <a:off x="4664243" y="2129589"/>
            <a:ext cx="739940" cy="401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2" idx="3"/>
            <a:endCxn id="103" idx="1"/>
          </p:cNvCxnSpPr>
          <p:nvPr/>
        </p:nvCxnSpPr>
        <p:spPr>
          <a:xfrm>
            <a:off x="6096000" y="2131594"/>
            <a:ext cx="1066800" cy="200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685800" y="5638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685800" y="6324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914400" y="5588532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MEP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TRILL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RBridge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14400" y="6262300"/>
            <a:ext cx="2002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MEP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802.1 bridge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810000" y="5715000"/>
            <a:ext cx="152400" cy="150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158917" y="5652700"/>
            <a:ext cx="1980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MIP for 802.1 bridge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13721" y="2671011"/>
            <a:ext cx="1109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MD Level 0 … 7</a:t>
            </a:r>
            <a:endParaRPr lang="en-US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513720" y="3390695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TRILL</a:t>
            </a:r>
          </a:p>
          <a:p>
            <a:r>
              <a:rPr lang="en-US" sz="1100" dirty="0" smtClean="0"/>
              <a:t>MD Level 0…7</a:t>
            </a:r>
            <a:endParaRPr lang="en-US" sz="11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697942" y="3703670"/>
            <a:ext cx="1038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MD Level 0…7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43395" y="1430179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802.1 device</a:t>
            </a:r>
            <a:endParaRPr lang="en-US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162800" y="1430178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802.1 device</a:t>
            </a:r>
            <a:endParaRPr lang="en-US" sz="1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393038" y="1430177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TRILL device</a:t>
            </a:r>
            <a:endParaRPr lang="en-US" sz="1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962400" y="1467487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TRILL device</a:t>
            </a:r>
            <a:endParaRPr 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467313" y="1463111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TRILL device</a:t>
            </a:r>
            <a:endParaRPr lang="en-US" sz="1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43373" y="304800"/>
            <a:ext cx="499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Nested MP Interaction</a:t>
            </a:r>
            <a:endParaRPr lang="en-US" sz="4000" dirty="0"/>
          </a:p>
        </p:txBody>
      </p:sp>
      <p:sp>
        <p:nvSpPr>
          <p:cNvPr id="79" name="Oval 78"/>
          <p:cNvSpPr/>
          <p:nvPr/>
        </p:nvSpPr>
        <p:spPr>
          <a:xfrm>
            <a:off x="3810000" y="6248400"/>
            <a:ext cx="152400" cy="1505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157419" y="6172200"/>
            <a:ext cx="21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MIP for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TRILL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RBridge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4166386" y="3414308"/>
            <a:ext cx="177013" cy="2432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86" y="2823411"/>
            <a:ext cx="1305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802.1 customer</a:t>
            </a:r>
          </a:p>
          <a:p>
            <a:r>
              <a:rPr lang="en-US" sz="1100" dirty="0" smtClean="0"/>
              <a:t> MD Levels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6124" y="3390695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TRILL MD Levels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33784" y="393185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Link MD Levels</a:t>
            </a:r>
            <a:endParaRPr lang="en-US" sz="1100" dirty="0"/>
          </a:p>
        </p:txBody>
      </p:sp>
      <p:sp>
        <p:nvSpPr>
          <p:cNvPr id="20" name="Sun 19"/>
          <p:cNvSpPr/>
          <p:nvPr/>
        </p:nvSpPr>
        <p:spPr>
          <a:xfrm>
            <a:off x="3064043" y="4724400"/>
            <a:ext cx="304800" cy="304800"/>
          </a:xfrm>
          <a:prstGeom prst="sun">
            <a:avLst/>
          </a:prstGeom>
          <a:ln w="444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/>
          <p:cNvSpPr/>
          <p:nvPr/>
        </p:nvSpPr>
        <p:spPr>
          <a:xfrm>
            <a:off x="3581400" y="4724400"/>
            <a:ext cx="304800" cy="304800"/>
          </a:xfrm>
          <a:prstGeom prst="sun">
            <a:avLst/>
          </a:prstGeom>
          <a:ln w="444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un 87"/>
          <p:cNvSpPr/>
          <p:nvPr/>
        </p:nvSpPr>
        <p:spPr>
          <a:xfrm>
            <a:off x="4511843" y="4724400"/>
            <a:ext cx="304800" cy="304800"/>
          </a:xfrm>
          <a:prstGeom prst="sun">
            <a:avLst/>
          </a:prstGeom>
          <a:ln w="444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un 88"/>
          <p:cNvSpPr/>
          <p:nvPr/>
        </p:nvSpPr>
        <p:spPr>
          <a:xfrm>
            <a:off x="5029200" y="4724400"/>
            <a:ext cx="304800" cy="304800"/>
          </a:xfrm>
          <a:prstGeom prst="sun">
            <a:avLst/>
          </a:prstGeom>
          <a:ln w="444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0" idx="3"/>
            <a:endCxn id="86" idx="1"/>
          </p:cNvCxnSpPr>
          <p:nvPr/>
        </p:nvCxnSpPr>
        <p:spPr>
          <a:xfrm>
            <a:off x="3368843" y="4876800"/>
            <a:ext cx="212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16643" y="4876800"/>
            <a:ext cx="212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un 93"/>
          <p:cNvSpPr/>
          <p:nvPr/>
        </p:nvSpPr>
        <p:spPr>
          <a:xfrm>
            <a:off x="6574856" y="5608320"/>
            <a:ext cx="304800" cy="304800"/>
          </a:xfrm>
          <a:prstGeom prst="sun">
            <a:avLst/>
          </a:prstGeom>
          <a:ln w="444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6895697" y="5652700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BFD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9786" y="305497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2392680"/>
            <a:ext cx="1219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RB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2346960"/>
            <a:ext cx="1219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RB</a:t>
            </a:r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77000" y="2346960"/>
            <a:ext cx="1219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RB</a:t>
            </a:r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6200000">
            <a:off x="7395210" y="2769870"/>
            <a:ext cx="411480" cy="19050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346710" y="2769870"/>
            <a:ext cx="411480" cy="19050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23900" y="3147060"/>
            <a:ext cx="411480" cy="1905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880860" y="3101340"/>
            <a:ext cx="411480" cy="1905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0"/>
            <a:endCxn id="7" idx="0"/>
          </p:cNvCxnSpPr>
          <p:nvPr/>
        </p:nvCxnSpPr>
        <p:spPr>
          <a:xfrm>
            <a:off x="647700" y="2865120"/>
            <a:ext cx="6858000" cy="0"/>
          </a:xfrm>
          <a:prstGeom prst="line">
            <a:avLst/>
          </a:prstGeom>
          <a:ln w="476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</p:cNvCxnSpPr>
          <p:nvPr/>
        </p:nvCxnSpPr>
        <p:spPr>
          <a:xfrm flipV="1">
            <a:off x="929640" y="3017520"/>
            <a:ext cx="0" cy="1295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9640" y="3017520"/>
            <a:ext cx="6156960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86600" y="2987040"/>
            <a:ext cx="0" cy="22860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815340" y="1939290"/>
            <a:ext cx="411480" cy="1905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3870960" y="1985790"/>
            <a:ext cx="411480" cy="1905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6880860" y="1971330"/>
            <a:ext cx="411480" cy="1905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6" idx="0"/>
          </p:cNvCxnSpPr>
          <p:nvPr/>
        </p:nvCxnSpPr>
        <p:spPr>
          <a:xfrm>
            <a:off x="1021080" y="2129790"/>
            <a:ext cx="0" cy="529589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1080" y="2659380"/>
            <a:ext cx="606552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0"/>
          </p:cNvCxnSpPr>
          <p:nvPr/>
        </p:nvCxnSpPr>
        <p:spPr>
          <a:xfrm>
            <a:off x="4076700" y="2176290"/>
            <a:ext cx="0" cy="483089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0"/>
          </p:cNvCxnSpPr>
          <p:nvPr/>
        </p:nvCxnSpPr>
        <p:spPr>
          <a:xfrm>
            <a:off x="7086600" y="2161830"/>
            <a:ext cx="0" cy="49755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36"/>
          <p:cNvSpPr/>
          <p:nvPr/>
        </p:nvSpPr>
        <p:spPr>
          <a:xfrm>
            <a:off x="647700" y="4114800"/>
            <a:ext cx="3634740" cy="1524000"/>
          </a:xfrm>
          <a:prstGeom prst="wedgeRoundRectCallout">
            <a:avLst>
              <a:gd name="adj1" fmla="val -41984"/>
              <a:gd name="adj2" fmla="val -94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+mj-lt"/>
              <a:buAutoNum type="arabicPeriod"/>
            </a:pPr>
            <a:r>
              <a:rPr lang="en-US" sz="1100" dirty="0" smtClean="0"/>
              <a:t>Utilize Shared addressing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/>
              <a:t>Default MA of any MD- Level  include all </a:t>
            </a:r>
            <a:r>
              <a:rPr lang="en-US" sz="1100" dirty="0" err="1" smtClean="0"/>
              <a:t>RB</a:t>
            </a:r>
            <a:r>
              <a:rPr lang="en-US" sz="1100" dirty="0" smtClean="0"/>
              <a:t> and </a:t>
            </a:r>
            <a:r>
              <a:rPr lang="en-US" sz="1100" dirty="0" err="1" smtClean="0"/>
              <a:t>MEP</a:t>
            </a:r>
            <a:r>
              <a:rPr lang="en-US" sz="1100" dirty="0" smtClean="0"/>
              <a:t> at the NULL </a:t>
            </a:r>
            <a:r>
              <a:rPr lang="en-US" sz="1100" dirty="0" err="1" smtClean="0"/>
              <a:t>PHY</a:t>
            </a:r>
            <a:endParaRPr lang="en-US" sz="1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/>
              <a:t>MEP</a:t>
            </a:r>
            <a:r>
              <a:rPr lang="en-US" sz="1100" dirty="0" smtClean="0"/>
              <a:t> at NULL </a:t>
            </a:r>
            <a:r>
              <a:rPr lang="en-US" sz="1100" dirty="0" err="1" smtClean="0"/>
              <a:t>PHY</a:t>
            </a:r>
            <a:r>
              <a:rPr lang="en-US" sz="1100" dirty="0" smtClean="0"/>
              <a:t>  i.e. CPU) allow to initiate </a:t>
            </a:r>
            <a:r>
              <a:rPr lang="en-US" sz="1100" dirty="0" err="1" smtClean="0"/>
              <a:t>LBM</a:t>
            </a:r>
            <a:r>
              <a:rPr lang="en-US" sz="1100" dirty="0" smtClean="0"/>
              <a:t>, PT, MT between </a:t>
            </a:r>
            <a:r>
              <a:rPr lang="en-US" sz="1100" dirty="0" err="1" smtClean="0"/>
              <a:t>RB</a:t>
            </a:r>
            <a:r>
              <a:rPr lang="en-US" sz="1100" dirty="0" smtClean="0"/>
              <a:t> </a:t>
            </a:r>
            <a:r>
              <a:rPr lang="en-US" sz="1100" b="1" dirty="0" smtClean="0">
                <a:solidFill>
                  <a:srgbClr val="FFFF00"/>
                </a:solidFill>
              </a:rPr>
              <a:t>(</a:t>
            </a:r>
            <a:r>
              <a:rPr lang="en-US" sz="1100" b="1" dirty="0" err="1" smtClean="0">
                <a:solidFill>
                  <a:srgbClr val="FFFF00"/>
                </a:solidFill>
              </a:rPr>
              <a:t>YELLO</a:t>
            </a:r>
            <a:r>
              <a:rPr lang="en-US" sz="1100" b="1" dirty="0" smtClean="0">
                <a:solidFill>
                  <a:srgbClr val="FFFF00"/>
                </a:solidFill>
              </a:rPr>
              <a:t> W MA)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bg1"/>
                </a:solidFill>
              </a:rPr>
              <a:t>Per Flow MA for end to end </a:t>
            </a:r>
            <a:r>
              <a:rPr lang="en-US" sz="1100" dirty="0" err="1" smtClean="0">
                <a:solidFill>
                  <a:schemeClr val="bg1"/>
                </a:solidFill>
              </a:rPr>
              <a:t>CCM</a:t>
            </a:r>
            <a:r>
              <a:rPr lang="en-US" sz="1100" dirty="0" smtClean="0">
                <a:solidFill>
                  <a:schemeClr val="bg1"/>
                </a:solidFill>
              </a:rPr>
              <a:t>, (Flow monitoring). See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Green</a:t>
            </a:r>
            <a:r>
              <a:rPr lang="en-US" sz="1100" dirty="0" smtClean="0">
                <a:solidFill>
                  <a:schemeClr val="bg1"/>
                </a:solidFill>
              </a:rPr>
              <a:t> and 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Blue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38" name="Rectangular Callout 37"/>
          <p:cNvSpPr/>
          <p:nvPr/>
        </p:nvSpPr>
        <p:spPr>
          <a:xfrm>
            <a:off x="4724400" y="914400"/>
            <a:ext cx="2567940" cy="762000"/>
          </a:xfrm>
          <a:prstGeom prst="wedgeRectCallout">
            <a:avLst>
              <a:gd name="adj1" fmla="val -88484"/>
              <a:gd name="adj2" fmla="val 8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dirty="0" smtClean="0"/>
              <a:t>MIP allow to respond to PT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/>
              <a:t>MEP</a:t>
            </a:r>
            <a:r>
              <a:rPr lang="en-US" sz="1100" dirty="0" smtClean="0"/>
              <a:t> allow to initiate </a:t>
            </a:r>
            <a:r>
              <a:rPr lang="en-US" sz="1100" dirty="0" err="1" smtClean="0"/>
              <a:t>LBM</a:t>
            </a:r>
            <a:r>
              <a:rPr lang="en-US" sz="1100" dirty="0" smtClean="0"/>
              <a:t>, PT </a:t>
            </a:r>
            <a:r>
              <a:rPr lang="en-US" sz="1100" dirty="0" err="1" smtClean="0"/>
              <a:t>etc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PT messages arrives with </a:t>
            </a:r>
            <a:r>
              <a:rPr lang="en-US" sz="1100" dirty="0" err="1"/>
              <a:t>TTL</a:t>
            </a:r>
            <a:r>
              <a:rPr lang="en-US" sz="1100" dirty="0"/>
              <a:t>=0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7086600" y="3962400"/>
            <a:ext cx="1905000" cy="914400"/>
          </a:xfrm>
          <a:prstGeom prst="wedgeRoundRectCallout">
            <a:avLst>
              <a:gd name="adj1" fmla="val -48611"/>
              <a:gd name="adj2" fmla="val -115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Implement Shared Addressing Model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i.e. All of the </a:t>
            </a:r>
            <a:r>
              <a:rPr lang="en-US" sz="1100" dirty="0" err="1" smtClean="0"/>
              <a:t>MEP</a:t>
            </a:r>
            <a:r>
              <a:rPr lang="en-US" sz="1100" dirty="0" smtClean="0"/>
              <a:t> have a single Address</a:t>
            </a:r>
          </a:p>
        </p:txBody>
      </p:sp>
      <p:sp>
        <p:nvSpPr>
          <p:cNvPr id="40" name="Oval 39"/>
          <p:cNvSpPr/>
          <p:nvPr/>
        </p:nvSpPr>
        <p:spPr>
          <a:xfrm>
            <a:off x="3939540" y="2842260"/>
            <a:ext cx="2286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80860" y="2804160"/>
            <a:ext cx="2286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91540" y="2834640"/>
            <a:ext cx="2286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2400" y="2529840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33800" y="2712720"/>
            <a:ext cx="228600" cy="304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43000" y="2727960"/>
            <a:ext cx="228600" cy="304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2560320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37020" y="2689860"/>
            <a:ext cx="228600" cy="304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880860" y="2499360"/>
            <a:ext cx="2286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Cisco_Arial.thmx</Template>
  <TotalTime>8226</TotalTime>
  <Words>377</Words>
  <Application>Microsoft Macintosh PowerPoint</Application>
  <PresentationFormat>On-screen Show (4:3)</PresentationFormat>
  <Paragraphs>85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Cisco_Arial</vt:lpstr>
      <vt:lpstr>Common OAM between IEEE 802.1 and TRILL</vt:lpstr>
      <vt:lpstr>PowerPoint Presentation</vt:lpstr>
      <vt:lpstr>PowerPoint Presentation</vt:lpstr>
      <vt:lpstr>PowerPoint Presentation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TRILL OAM</dc:title>
  <dc:creator>tsenevir</dc:creator>
  <cp:lastModifiedBy>Norman Finn</cp:lastModifiedBy>
  <cp:revision>156</cp:revision>
  <cp:lastPrinted>2012-08-15T19:13:22Z</cp:lastPrinted>
  <dcterms:created xsi:type="dcterms:W3CDTF">2012-07-31T14:51:41Z</dcterms:created>
  <dcterms:modified xsi:type="dcterms:W3CDTF">2012-11-14T22:11:30Z</dcterms:modified>
</cp:coreProperties>
</file>