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handoutMasterIdLst>
    <p:handoutMasterId r:id="rId25"/>
  </p:handoutMasterIdLst>
  <p:sldIdLst>
    <p:sldId id="309" r:id="rId2"/>
    <p:sldId id="434" r:id="rId3"/>
    <p:sldId id="437" r:id="rId4"/>
    <p:sldId id="435" r:id="rId5"/>
    <p:sldId id="436" r:id="rId6"/>
    <p:sldId id="403" r:id="rId7"/>
    <p:sldId id="438" r:id="rId8"/>
    <p:sldId id="424" r:id="rId9"/>
    <p:sldId id="427" r:id="rId10"/>
    <p:sldId id="428" r:id="rId11"/>
    <p:sldId id="429" r:id="rId12"/>
    <p:sldId id="430" r:id="rId13"/>
    <p:sldId id="431" r:id="rId14"/>
    <p:sldId id="393" r:id="rId15"/>
    <p:sldId id="439" r:id="rId16"/>
    <p:sldId id="348" r:id="rId17"/>
    <p:sldId id="413" r:id="rId18"/>
    <p:sldId id="414" r:id="rId19"/>
    <p:sldId id="415" r:id="rId20"/>
    <p:sldId id="440" r:id="rId21"/>
    <p:sldId id="418" r:id="rId22"/>
    <p:sldId id="316" r:id="rId23"/>
  </p:sldIdLst>
  <p:sldSz cx="9144000" cy="6858000" type="screen4x3"/>
  <p:notesSz cx="7099300" cy="10234613"/>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04BC"/>
    <a:srgbClr val="191966"/>
    <a:srgbClr val="2D3862"/>
    <a:srgbClr val="7878DE"/>
    <a:srgbClr val="3399FF"/>
    <a:srgbClr val="22228B"/>
    <a:srgbClr val="0D0D0D"/>
    <a:srgbClr val="6985B3"/>
  </p:clrMru>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5279" autoAdjust="0"/>
  </p:normalViewPr>
  <p:slideViewPr>
    <p:cSldViewPr>
      <p:cViewPr>
        <p:scale>
          <a:sx n="100" d="100"/>
          <a:sy n="100" d="100"/>
        </p:scale>
        <p:origin x="-1092" y="-72"/>
      </p:cViewPr>
      <p:guideLst>
        <p:guide orient="horz"/>
        <p:guide pos="2880"/>
      </p:guideLst>
    </p:cSldViewPr>
  </p:slideViewPr>
  <p:outlineViewPr>
    <p:cViewPr>
      <p:scale>
        <a:sx n="33" d="100"/>
        <a:sy n="33" d="100"/>
      </p:scale>
      <p:origin x="0" y="884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3906" y="-108"/>
      </p:cViewPr>
      <p:guideLst>
        <p:guide orient="horz" pos="3223"/>
        <p:guide pos="22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cs typeface="+mn-cs"/>
              </a:defRPr>
            </a:lvl1pPr>
          </a:lstStyle>
          <a:p>
            <a:pPr>
              <a:defRPr/>
            </a:pPr>
            <a:endParaRPr lang="de-DE"/>
          </a:p>
        </p:txBody>
      </p:sp>
      <p:sp>
        <p:nvSpPr>
          <p:cNvPr id="4" name="Fußzeilenplatzhalt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cs typeface="+mn-cs"/>
              </a:defRPr>
            </a:lvl1pPr>
          </a:lstStyle>
          <a:p>
            <a:pPr>
              <a:defRPr/>
            </a:pPr>
            <a:endParaRPr lang="de-DE"/>
          </a:p>
        </p:txBody>
      </p:sp>
      <p:sp>
        <p:nvSpPr>
          <p:cNvPr id="5" name="Foliennummernplatzhalt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smtClean="0">
                <a:cs typeface="+mn-cs"/>
              </a:defRPr>
            </a:lvl1pPr>
          </a:lstStyle>
          <a:p>
            <a:pPr>
              <a:defRPr/>
            </a:pPr>
            <a:fld id="{969EB022-7B21-4B9D-AAD8-2D17EA98FE31}" type="slidenum">
              <a:rPr lang="de-DE"/>
              <a:pPr>
                <a:defRPr/>
              </a:pPr>
              <a:t>‹Nr.›</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1175"/>
          </a:xfrm>
          <a:prstGeom prst="rect">
            <a:avLst/>
          </a:prstGeom>
        </p:spPr>
        <p:txBody>
          <a:bodyPr vert="horz" lIns="99048" tIns="49524" rIns="99048" bIns="49524" rtlCol="0"/>
          <a:lstStyle>
            <a:lvl1pPr algn="l">
              <a:defRPr sz="1300">
                <a:latin typeface="Arial" charset="0"/>
                <a:cs typeface="+mn-cs"/>
              </a:defRPr>
            </a:lvl1pPr>
          </a:lstStyle>
          <a:p>
            <a:pPr>
              <a:defRPr/>
            </a:pPr>
            <a:endParaRPr lang="de-DE"/>
          </a:p>
        </p:txBody>
      </p:sp>
      <p:sp>
        <p:nvSpPr>
          <p:cNvPr id="3" name="Datumsplatzhalter 2"/>
          <p:cNvSpPr>
            <a:spLocks noGrp="1"/>
          </p:cNvSpPr>
          <p:nvPr>
            <p:ph type="dt" idx="1"/>
          </p:nvPr>
        </p:nvSpPr>
        <p:spPr>
          <a:xfrm>
            <a:off x="4021138" y="0"/>
            <a:ext cx="3076575" cy="511175"/>
          </a:xfrm>
          <a:prstGeom prst="rect">
            <a:avLst/>
          </a:prstGeom>
        </p:spPr>
        <p:txBody>
          <a:bodyPr vert="horz" lIns="99048" tIns="49524" rIns="99048" bIns="49524" rtlCol="0"/>
          <a:lstStyle>
            <a:lvl1pPr algn="r">
              <a:defRPr sz="1300">
                <a:latin typeface="Arial" charset="0"/>
                <a:cs typeface="+mn-cs"/>
              </a:defRPr>
            </a:lvl1pPr>
          </a:lstStyle>
          <a:p>
            <a:pPr>
              <a:defRPr/>
            </a:pPr>
            <a:fld id="{51708FDA-D103-4079-8DEB-AC84C3E14E18}" type="datetimeFigureOut">
              <a:rPr lang="de-DE"/>
              <a:pPr>
                <a:defRPr/>
              </a:pPr>
              <a:t>16.01.2013</a:t>
            </a:fld>
            <a:endParaRPr lang="de-DE"/>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de-DE" noProof="0" smtClean="0"/>
          </a:p>
        </p:txBody>
      </p:sp>
      <p:sp>
        <p:nvSpPr>
          <p:cNvPr id="5" name="Notizenplatzhalter 4"/>
          <p:cNvSpPr>
            <a:spLocks noGrp="1"/>
          </p:cNvSpPr>
          <p:nvPr>
            <p:ph type="body" sz="quarter" idx="3"/>
          </p:nvPr>
        </p:nvSpPr>
        <p:spPr>
          <a:xfrm>
            <a:off x="709613" y="4860925"/>
            <a:ext cx="5680075" cy="4605338"/>
          </a:xfrm>
          <a:prstGeom prst="rect">
            <a:avLst/>
          </a:prstGeom>
        </p:spPr>
        <p:txBody>
          <a:bodyPr vert="horz" lIns="99048" tIns="49524" rIns="99048" bIns="49524"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a:defRPr sz="1300">
                <a:latin typeface="Arial" charset="0"/>
                <a:cs typeface="+mn-cs"/>
              </a:defRPr>
            </a:lvl1pPr>
          </a:lstStyle>
          <a:p>
            <a:pPr>
              <a:defRPr/>
            </a:pPr>
            <a:endParaRPr lang="de-DE"/>
          </a:p>
        </p:txBody>
      </p:sp>
      <p:sp>
        <p:nvSpPr>
          <p:cNvPr id="7" name="Foliennummernplatzhalter 6"/>
          <p:cNvSpPr>
            <a:spLocks noGrp="1"/>
          </p:cNvSpPr>
          <p:nvPr>
            <p:ph type="sldNum" sz="quarter" idx="5"/>
          </p:nvPr>
        </p:nvSpPr>
        <p:spPr>
          <a:xfrm>
            <a:off x="4021138" y="9721850"/>
            <a:ext cx="3076575" cy="511175"/>
          </a:xfrm>
          <a:prstGeom prst="rect">
            <a:avLst/>
          </a:prstGeom>
        </p:spPr>
        <p:txBody>
          <a:bodyPr vert="horz" lIns="99048" tIns="49524" rIns="99048" bIns="49524" rtlCol="0" anchor="b"/>
          <a:lstStyle>
            <a:lvl1pPr algn="r">
              <a:defRPr sz="1300">
                <a:latin typeface="Arial" charset="0"/>
                <a:cs typeface="+mn-cs"/>
              </a:defRPr>
            </a:lvl1pPr>
          </a:lstStyle>
          <a:p>
            <a:pPr>
              <a:defRPr/>
            </a:pPr>
            <a:fld id="{1BF15F0A-8F6C-4193-812E-761697E5601A}"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1BF15F0A-8F6C-4193-812E-761697E5601A}" type="slidenum">
              <a:rPr lang="de-DE" smtClean="0"/>
              <a:pPr>
                <a:defRPr/>
              </a:pPr>
              <a:t>2</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1BF15F0A-8F6C-4193-812E-761697E5601A}" type="slidenum">
              <a:rPr lang="de-DE" smtClean="0"/>
              <a:pPr>
                <a:defRPr/>
              </a:pPr>
              <a:t>11</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1BF15F0A-8F6C-4193-812E-761697E5601A}" type="slidenum">
              <a:rPr lang="de-DE" smtClean="0"/>
              <a:pPr>
                <a:defRPr/>
              </a:pPr>
              <a:t>12</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1BF15F0A-8F6C-4193-812E-761697E5601A}" type="slidenum">
              <a:rPr lang="de-DE" smtClean="0"/>
              <a:pPr>
                <a:defRPr/>
              </a:pPr>
              <a:t>13</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1BF15F0A-8F6C-4193-812E-761697E5601A}" type="slidenum">
              <a:rPr lang="de-DE" smtClean="0"/>
              <a:pPr>
                <a:defRPr/>
              </a:pPr>
              <a:t>20</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1BF15F0A-8F6C-4193-812E-761697E5601A}" type="slidenum">
              <a:rPr lang="de-DE" smtClean="0"/>
              <a:pPr>
                <a:defRPr/>
              </a:pPr>
              <a:t>3</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1BF15F0A-8F6C-4193-812E-761697E5601A}" type="slidenum">
              <a:rPr lang="de-DE" smtClean="0"/>
              <a:pPr>
                <a:defRPr/>
              </a:pPr>
              <a:t>4</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1BF15F0A-8F6C-4193-812E-761697E5601A}" type="slidenum">
              <a:rPr lang="de-DE" smtClean="0"/>
              <a:pPr>
                <a:defRPr/>
              </a:pPr>
              <a:t>5</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1BF15F0A-8F6C-4193-812E-761697E5601A}" type="slidenum">
              <a:rPr lang="de-DE" smtClean="0"/>
              <a:pPr>
                <a:defRPr/>
              </a:pPr>
              <a:t>6</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1BF15F0A-8F6C-4193-812E-761697E5601A}" type="slidenum">
              <a:rPr lang="de-DE" smtClean="0"/>
              <a:pPr>
                <a:defRPr/>
              </a:pPr>
              <a:t>7</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1BF15F0A-8F6C-4193-812E-761697E5601A}" type="slidenum">
              <a:rPr lang="de-DE" smtClean="0"/>
              <a:pPr>
                <a:defRPr/>
              </a:pPr>
              <a:t>8</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1BF15F0A-8F6C-4193-812E-761697E5601A}" type="slidenum">
              <a:rPr lang="de-DE" smtClean="0"/>
              <a:pPr>
                <a:defRPr/>
              </a:pPr>
              <a:t>9</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1BF15F0A-8F6C-4193-812E-761697E5601A}" type="slidenum">
              <a:rPr lang="de-DE" smtClean="0"/>
              <a:pPr>
                <a:defRPr/>
              </a:pPr>
              <a:t>10</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4" name="Rechteck 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sp>
        <p:nvSpPr>
          <p:cNvPr id="5" name="Rechteck 4"/>
          <p:cNvSpPr/>
          <p:nvPr/>
        </p:nvSpPr>
        <p:spPr>
          <a:xfrm>
            <a:off x="0" y="0"/>
            <a:ext cx="1000125" cy="8572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6" name="Rechteck 5"/>
          <p:cNvSpPr/>
          <p:nvPr userDrawn="1"/>
        </p:nvSpPr>
        <p:spPr>
          <a:xfrm>
            <a:off x="0" y="6000750"/>
            <a:ext cx="9144000" cy="85725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sp>
        <p:nvSpPr>
          <p:cNvPr id="7" name="Rechteck 6"/>
          <p:cNvSpPr/>
          <p:nvPr/>
        </p:nvSpPr>
        <p:spPr>
          <a:xfrm>
            <a:off x="500063" y="5357813"/>
            <a:ext cx="1428750" cy="642937"/>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8" name="Textfeld 7"/>
          <p:cNvSpPr txBox="1"/>
          <p:nvPr/>
        </p:nvSpPr>
        <p:spPr>
          <a:xfrm>
            <a:off x="1115616" y="6121400"/>
            <a:ext cx="7124700" cy="307975"/>
          </a:xfrm>
          <a:prstGeom prst="rect">
            <a:avLst/>
          </a:prstGeom>
          <a:noFill/>
        </p:spPr>
        <p:txBody>
          <a:bodyPr wrap="none">
            <a:spAutoFit/>
          </a:bodyPr>
          <a:lstStyle/>
          <a:p>
            <a:pPr fontAlgn="auto">
              <a:spcBef>
                <a:spcPts val="0"/>
              </a:spcBef>
              <a:spcAft>
                <a:spcPts val="0"/>
              </a:spcAft>
              <a:defRPr/>
            </a:pPr>
            <a:r>
              <a:rPr lang="de-DE" sz="1400" spc="600" dirty="0">
                <a:solidFill>
                  <a:schemeClr val="bg1"/>
                </a:solidFill>
                <a:latin typeface="AvantGarde Bk BT" pitchFamily="34" charset="0"/>
                <a:cs typeface="+mn-cs"/>
              </a:rPr>
              <a:t>DEGGENDORF UNIVERSITY OF APPLIED SCIENCES</a:t>
            </a:r>
          </a:p>
        </p:txBody>
      </p:sp>
      <p:sp>
        <p:nvSpPr>
          <p:cNvPr id="9" name="Rechteck 8"/>
          <p:cNvSpPr/>
          <p:nvPr userDrawn="1"/>
        </p:nvSpPr>
        <p:spPr>
          <a:xfrm>
            <a:off x="0" y="857250"/>
            <a:ext cx="1000125" cy="78581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0" name="Rechteck 9"/>
          <p:cNvSpPr/>
          <p:nvPr userDrawn="1"/>
        </p:nvSpPr>
        <p:spPr>
          <a:xfrm>
            <a:off x="500063" y="5357813"/>
            <a:ext cx="1428750" cy="642937"/>
          </a:xfrm>
          <a:prstGeom prst="rect">
            <a:avLst/>
          </a:prstGeom>
          <a:solidFill>
            <a:srgbClr val="A1B3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1" name="Rechteck 10"/>
          <p:cNvSpPr/>
          <p:nvPr userDrawn="1"/>
        </p:nvSpPr>
        <p:spPr>
          <a:xfrm>
            <a:off x="500063" y="6000750"/>
            <a:ext cx="571500" cy="500063"/>
          </a:xfrm>
          <a:prstGeom prst="rect">
            <a:avLst/>
          </a:prstGeom>
          <a:solidFill>
            <a:srgbClr val="6985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2" name="Rechteck 11"/>
          <p:cNvSpPr/>
          <p:nvPr userDrawn="1"/>
        </p:nvSpPr>
        <p:spPr>
          <a:xfrm>
            <a:off x="500063" y="6500813"/>
            <a:ext cx="1428750" cy="357187"/>
          </a:xfrm>
          <a:prstGeom prst="rect">
            <a:avLst/>
          </a:prstGeom>
          <a:solidFill>
            <a:srgbClr val="6985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3" name="Rechteck 12"/>
          <p:cNvSpPr/>
          <p:nvPr userDrawn="1"/>
        </p:nvSpPr>
        <p:spPr>
          <a:xfrm>
            <a:off x="8858250" y="6000750"/>
            <a:ext cx="285750" cy="500063"/>
          </a:xfrm>
          <a:prstGeom prst="rect">
            <a:avLst/>
          </a:prstGeom>
          <a:solidFill>
            <a:srgbClr val="A1B3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4" name="Rechteck 13"/>
          <p:cNvSpPr/>
          <p:nvPr userDrawn="1"/>
        </p:nvSpPr>
        <p:spPr>
          <a:xfrm>
            <a:off x="0" y="6000750"/>
            <a:ext cx="500063" cy="857250"/>
          </a:xfrm>
          <a:prstGeom prst="rect">
            <a:avLst/>
          </a:prstGeom>
          <a:solidFill>
            <a:srgbClr val="859A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5" name="Rechteck 14"/>
          <p:cNvSpPr/>
          <p:nvPr userDrawn="1"/>
        </p:nvSpPr>
        <p:spPr>
          <a:xfrm>
            <a:off x="1928813" y="6500813"/>
            <a:ext cx="7215187" cy="357187"/>
          </a:xfrm>
          <a:prstGeom prst="rect">
            <a:avLst/>
          </a:prstGeom>
          <a:solidFill>
            <a:srgbClr val="859A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 name="Titel 1"/>
          <p:cNvSpPr>
            <a:spLocks noGrp="1"/>
          </p:cNvSpPr>
          <p:nvPr>
            <p:ph type="ctrTitle"/>
          </p:nvPr>
        </p:nvSpPr>
        <p:spPr>
          <a:xfrm>
            <a:off x="1714480" y="2214554"/>
            <a:ext cx="6743720" cy="1243020"/>
          </a:xfrm>
        </p:spPr>
        <p:txBody>
          <a:bodyPr/>
          <a:lstStyle>
            <a:lvl1pPr algn="l">
              <a:defRPr>
                <a:latin typeface="AvantGarde Bk BT" pitchFamily="34" charset="0"/>
              </a:defRPr>
            </a:lvl1pPr>
          </a:lstStyle>
          <a:p>
            <a:r>
              <a:rPr lang="de-DE" dirty="0" smtClean="0"/>
              <a:t>Titelmasterformat durch Klicken bearbeiten</a:t>
            </a:r>
            <a:endParaRPr lang="de-DE" dirty="0"/>
          </a:p>
        </p:txBody>
      </p:sp>
      <p:sp>
        <p:nvSpPr>
          <p:cNvPr id="3" name="Untertitel 2"/>
          <p:cNvSpPr>
            <a:spLocks noGrp="1"/>
          </p:cNvSpPr>
          <p:nvPr>
            <p:ph type="subTitle" idx="1"/>
          </p:nvPr>
        </p:nvSpPr>
        <p:spPr>
          <a:xfrm>
            <a:off x="1714480" y="3886200"/>
            <a:ext cx="6057920" cy="828684"/>
          </a:xfrm>
        </p:spPr>
        <p:txBody>
          <a:bodyPr>
            <a:normAutofit/>
          </a:bodyPr>
          <a:lstStyle>
            <a:lvl1pPr marL="0" indent="0" algn="l">
              <a:buNone/>
              <a:defRPr sz="2000">
                <a:solidFill>
                  <a:schemeClr val="tx1">
                    <a:tint val="75000"/>
                  </a:schemeClr>
                </a:solidFill>
                <a:latin typeface="AvantGarde Bk B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dirty="0"/>
          </a:p>
        </p:txBody>
      </p:sp>
      <p:pic>
        <p:nvPicPr>
          <p:cNvPr id="17" name="Picture 1" descr="Z:\zentrale-einrichtungen\webentwicklung\intern\design\logos-hdu\RGB\HDU_Logo_RGB_klein.jpg"/>
          <p:cNvPicPr>
            <a:picLocks noChangeAspect="1" noChangeArrowheads="1"/>
          </p:cNvPicPr>
          <p:nvPr userDrawn="1"/>
        </p:nvPicPr>
        <p:blipFill>
          <a:blip r:embed="rId2" cstate="print"/>
          <a:srcRect l="45779"/>
          <a:stretch>
            <a:fillRect/>
          </a:stretch>
        </p:blipFill>
        <p:spPr bwMode="auto">
          <a:xfrm>
            <a:off x="7200223" y="347316"/>
            <a:ext cx="1692257" cy="633412"/>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D59F48E5-0179-41BC-844C-1566FD55A112}" type="datetime3">
              <a:rPr lang="en-US" smtClean="0"/>
              <a:pPr>
                <a:defRPr/>
              </a:pPr>
              <a:t>16 January 2013</a:t>
            </a:fld>
            <a:endParaRPr lang="de-DE"/>
          </a:p>
        </p:txBody>
      </p:sp>
      <p:sp>
        <p:nvSpPr>
          <p:cNvPr id="5" name="Fußzeilenplatzhalter 4"/>
          <p:cNvSpPr>
            <a:spLocks noGrp="1"/>
          </p:cNvSpPr>
          <p:nvPr>
            <p:ph type="ftr" sz="quarter" idx="11"/>
          </p:nvPr>
        </p:nvSpPr>
        <p:spPr/>
        <p:txBody>
          <a:bodyPr/>
          <a:lstStyle>
            <a:lvl1pPr>
              <a:defRPr/>
            </a:lvl1pPr>
          </a:lstStyle>
          <a:p>
            <a:pPr>
              <a:defRPr/>
            </a:pPr>
            <a:r>
              <a:rPr lang="it-IT" smtClean="0"/>
              <a:t>IEEE 802.1 TSN TG – January 2013 Vancouver, BC</a:t>
            </a:r>
            <a:endParaRPr lang="de-DE"/>
          </a:p>
        </p:txBody>
      </p:sp>
      <p:sp>
        <p:nvSpPr>
          <p:cNvPr id="6" name="Foliennummernplatzhalter 5"/>
          <p:cNvSpPr>
            <a:spLocks noGrp="1"/>
          </p:cNvSpPr>
          <p:nvPr>
            <p:ph type="sldNum" sz="quarter" idx="12"/>
          </p:nvPr>
        </p:nvSpPr>
        <p:spPr/>
        <p:txBody>
          <a:bodyPr/>
          <a:lstStyle>
            <a:lvl1pPr>
              <a:defRPr/>
            </a:lvl1pPr>
          </a:lstStyle>
          <a:p>
            <a:pPr>
              <a:defRPr/>
            </a:pPr>
            <a:fld id="{01015EC3-ED83-426F-B32E-1F4D39E5A404}" type="slidenum">
              <a:rPr lang="de-DE"/>
              <a:pPr>
                <a:defRPr/>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214422"/>
            <a:ext cx="8229600" cy="4911741"/>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Titel 6"/>
          <p:cNvSpPr>
            <a:spLocks noGrp="1"/>
          </p:cNvSpPr>
          <p:nvPr>
            <p:ph type="title"/>
          </p:nvPr>
        </p:nvSpPr>
        <p:spPr/>
        <p:txBody>
          <a:bodyPr/>
          <a:lstStyle/>
          <a:p>
            <a:r>
              <a:rPr lang="de-DE" smtClean="0"/>
              <a:t>Titelmasterformat durch Klicken bearbeiten</a:t>
            </a:r>
            <a:endParaRPr lang="de-DE"/>
          </a:p>
        </p:txBody>
      </p:sp>
      <p:sp>
        <p:nvSpPr>
          <p:cNvPr id="8" name="Datumsplatzhalter 7"/>
          <p:cNvSpPr>
            <a:spLocks noGrp="1"/>
          </p:cNvSpPr>
          <p:nvPr>
            <p:ph type="dt" sz="half" idx="10"/>
          </p:nvPr>
        </p:nvSpPr>
        <p:spPr/>
        <p:txBody>
          <a:bodyPr/>
          <a:lstStyle/>
          <a:p>
            <a:pPr>
              <a:defRPr/>
            </a:pPr>
            <a:fld id="{F90A2B5C-6024-4506-8FEE-2A6B9AB06DB6}" type="datetime3">
              <a:rPr lang="en-US" smtClean="0"/>
              <a:pPr>
                <a:defRPr/>
              </a:pPr>
              <a:t>16 January 2013</a:t>
            </a:fld>
            <a:endParaRPr lang="de-DE" dirty="0"/>
          </a:p>
        </p:txBody>
      </p:sp>
      <p:sp>
        <p:nvSpPr>
          <p:cNvPr id="9" name="Foliennummernplatzhalter 8"/>
          <p:cNvSpPr>
            <a:spLocks noGrp="1"/>
          </p:cNvSpPr>
          <p:nvPr>
            <p:ph type="sldNum" sz="quarter" idx="11"/>
          </p:nvPr>
        </p:nvSpPr>
        <p:spPr/>
        <p:txBody>
          <a:bodyPr/>
          <a:lstStyle/>
          <a:p>
            <a:pPr>
              <a:defRPr/>
            </a:pPr>
            <a:fld id="{7AC1186F-C76D-4E50-8A88-6A26896EA377}" type="slidenum">
              <a:rPr lang="de-DE" smtClean="0"/>
              <a:pPr>
                <a:defRPr/>
              </a:pPr>
              <a:t>‹Nr.›</a:t>
            </a:fld>
            <a:endParaRPr lang="de-DE" dirty="0"/>
          </a:p>
        </p:txBody>
      </p:sp>
      <p:sp>
        <p:nvSpPr>
          <p:cNvPr id="10" name="Fußzeilenplatzhalter 9"/>
          <p:cNvSpPr>
            <a:spLocks noGrp="1"/>
          </p:cNvSpPr>
          <p:nvPr>
            <p:ph type="ftr" sz="quarter" idx="12"/>
          </p:nvPr>
        </p:nvSpPr>
        <p:spPr/>
        <p:txBody>
          <a:bodyPr/>
          <a:lstStyle>
            <a:lvl1pPr>
              <a:defRPr>
                <a:solidFill>
                  <a:schemeClr val="bg1"/>
                </a:solidFill>
              </a:defRPr>
            </a:lvl1pPr>
          </a:lstStyle>
          <a:p>
            <a:pPr>
              <a:defRPr/>
            </a:pPr>
            <a:r>
              <a:rPr lang="it-IT" smtClean="0">
                <a:latin typeface="Arial" charset="0"/>
              </a:rPr>
              <a:t>IEEE 802.1 TSN TG – January 2013 Vancouver, BC</a:t>
            </a:r>
            <a:endParaRPr lang="en-US" dirty="0" smtClean="0">
              <a:latin typeface="Arial"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400"/>
            </a:lvl1pPr>
          </a:lstStyle>
          <a:p>
            <a:r>
              <a:rPr lang="de-DE" dirty="0" smtClean="0"/>
              <a:t>Titelmasterformat durch Klicken bearbeiten</a:t>
            </a:r>
            <a:endParaRPr lang="de-DE" dirty="0"/>
          </a:p>
        </p:txBody>
      </p:sp>
      <p:sp>
        <p:nvSpPr>
          <p:cNvPr id="3" name="Inhaltsplatzhalter 2"/>
          <p:cNvSpPr>
            <a:spLocks noGrp="1"/>
          </p:cNvSpPr>
          <p:nvPr>
            <p:ph sz="half" idx="1"/>
          </p:nvPr>
        </p:nvSpPr>
        <p:spPr>
          <a:xfrm>
            <a:off x="457200" y="1142984"/>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648200" y="1142984"/>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Datumsplatzhalter 3"/>
          <p:cNvSpPr>
            <a:spLocks noGrp="1"/>
          </p:cNvSpPr>
          <p:nvPr>
            <p:ph type="dt" sz="half" idx="10"/>
          </p:nvPr>
        </p:nvSpPr>
        <p:spPr/>
        <p:txBody>
          <a:bodyPr/>
          <a:lstStyle>
            <a:lvl1pPr>
              <a:defRPr/>
            </a:lvl1pPr>
          </a:lstStyle>
          <a:p>
            <a:pPr>
              <a:defRPr/>
            </a:pPr>
            <a:fld id="{0894A9F1-268A-402C-A61E-02AF2B62D0DE}" type="datetime3">
              <a:rPr lang="en-US" smtClean="0"/>
              <a:pPr>
                <a:defRPr/>
              </a:pPr>
              <a:t>16 January 2013</a:t>
            </a:fld>
            <a:endParaRPr lang="de-DE"/>
          </a:p>
        </p:txBody>
      </p:sp>
      <p:sp>
        <p:nvSpPr>
          <p:cNvPr id="6" name="Fußzeilenplatzhalter 4"/>
          <p:cNvSpPr>
            <a:spLocks noGrp="1"/>
          </p:cNvSpPr>
          <p:nvPr>
            <p:ph type="ftr" sz="quarter" idx="11"/>
          </p:nvPr>
        </p:nvSpPr>
        <p:spPr/>
        <p:txBody>
          <a:bodyPr/>
          <a:lstStyle>
            <a:lvl1pPr>
              <a:defRPr/>
            </a:lvl1pPr>
          </a:lstStyle>
          <a:p>
            <a:pPr>
              <a:defRPr/>
            </a:pPr>
            <a:r>
              <a:rPr lang="it-IT" smtClean="0"/>
              <a:t>IEEE 802.1 TSN TG – January 2013 Vancouver, BC</a:t>
            </a:r>
            <a:endParaRPr lang="de-DE"/>
          </a:p>
        </p:txBody>
      </p:sp>
      <p:sp>
        <p:nvSpPr>
          <p:cNvPr id="7" name="Foliennummernplatzhalter 5"/>
          <p:cNvSpPr>
            <a:spLocks noGrp="1"/>
          </p:cNvSpPr>
          <p:nvPr>
            <p:ph type="sldNum" sz="quarter" idx="12"/>
          </p:nvPr>
        </p:nvSpPr>
        <p:spPr/>
        <p:txBody>
          <a:bodyPr/>
          <a:lstStyle>
            <a:lvl1pPr>
              <a:defRPr/>
            </a:lvl1pPr>
          </a:lstStyle>
          <a:p>
            <a:pPr>
              <a:defRPr/>
            </a:pPr>
            <a:fld id="{004F24B3-8000-469F-A8EC-93CFA6709DE5}" type="slidenum">
              <a:rPr lang="de-DE"/>
              <a:pPr>
                <a:defRPr/>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35729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Textplatzhalter 4"/>
          <p:cNvSpPr>
            <a:spLocks noGrp="1"/>
          </p:cNvSpPr>
          <p:nvPr>
            <p:ph type="body" sz="quarter" idx="3"/>
          </p:nvPr>
        </p:nvSpPr>
        <p:spPr>
          <a:xfrm>
            <a:off x="4645025" y="135729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fld id="{3F78DAC9-B21B-41E5-BC22-EF931150D17B}" type="datetime3">
              <a:rPr lang="en-US" smtClean="0"/>
              <a:pPr>
                <a:defRPr/>
              </a:pPr>
              <a:t>16 January 2013</a:t>
            </a:fld>
            <a:endParaRPr lang="de-DE"/>
          </a:p>
        </p:txBody>
      </p:sp>
      <p:sp>
        <p:nvSpPr>
          <p:cNvPr id="8" name="Fußzeilenplatzhalter 4"/>
          <p:cNvSpPr>
            <a:spLocks noGrp="1"/>
          </p:cNvSpPr>
          <p:nvPr>
            <p:ph type="ftr" sz="quarter" idx="11"/>
          </p:nvPr>
        </p:nvSpPr>
        <p:spPr/>
        <p:txBody>
          <a:bodyPr/>
          <a:lstStyle>
            <a:lvl1pPr>
              <a:defRPr/>
            </a:lvl1pPr>
          </a:lstStyle>
          <a:p>
            <a:pPr>
              <a:defRPr/>
            </a:pPr>
            <a:r>
              <a:rPr lang="it-IT" smtClean="0"/>
              <a:t>IEEE 802.1 TSN TG – January 2013 Vancouver, BC</a:t>
            </a:r>
            <a:endParaRPr lang="de-DE"/>
          </a:p>
        </p:txBody>
      </p:sp>
      <p:sp>
        <p:nvSpPr>
          <p:cNvPr id="9" name="Foliennummernplatzhalter 5"/>
          <p:cNvSpPr>
            <a:spLocks noGrp="1"/>
          </p:cNvSpPr>
          <p:nvPr>
            <p:ph type="sldNum" sz="quarter" idx="12"/>
          </p:nvPr>
        </p:nvSpPr>
        <p:spPr/>
        <p:txBody>
          <a:bodyPr/>
          <a:lstStyle>
            <a:lvl1pPr>
              <a:defRPr/>
            </a:lvl1pPr>
          </a:lstStyle>
          <a:p>
            <a:pPr>
              <a:defRPr/>
            </a:pPr>
            <a:fld id="{2FCDDF76-E461-4C65-9A88-3A673256C61A}" type="slidenum">
              <a:rPr lang="de-DE"/>
              <a:pPr>
                <a:defRPr/>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fld id="{99D5F854-957D-4A00-A425-9774B41CAC1D}" type="datetime3">
              <a:rPr lang="en-US" smtClean="0"/>
              <a:pPr>
                <a:defRPr/>
              </a:pPr>
              <a:t>16 January 2013</a:t>
            </a:fld>
            <a:endParaRPr lang="de-DE"/>
          </a:p>
        </p:txBody>
      </p:sp>
      <p:sp>
        <p:nvSpPr>
          <p:cNvPr id="4" name="Fußzeilenplatzhalter 4"/>
          <p:cNvSpPr>
            <a:spLocks noGrp="1"/>
          </p:cNvSpPr>
          <p:nvPr>
            <p:ph type="ftr" sz="quarter" idx="11"/>
          </p:nvPr>
        </p:nvSpPr>
        <p:spPr/>
        <p:txBody>
          <a:bodyPr/>
          <a:lstStyle>
            <a:lvl1pPr>
              <a:defRPr/>
            </a:lvl1pPr>
          </a:lstStyle>
          <a:p>
            <a:pPr>
              <a:defRPr/>
            </a:pPr>
            <a:r>
              <a:rPr lang="it-IT" smtClean="0"/>
              <a:t>IEEE 802.1 TSN TG – January 2013 Vancouver, BC</a:t>
            </a:r>
            <a:endParaRPr lang="de-DE"/>
          </a:p>
        </p:txBody>
      </p:sp>
      <p:sp>
        <p:nvSpPr>
          <p:cNvPr id="5" name="Foliennummernplatzhalter 5"/>
          <p:cNvSpPr>
            <a:spLocks noGrp="1"/>
          </p:cNvSpPr>
          <p:nvPr>
            <p:ph type="sldNum" sz="quarter" idx="12"/>
          </p:nvPr>
        </p:nvSpPr>
        <p:spPr/>
        <p:txBody>
          <a:bodyPr/>
          <a:lstStyle>
            <a:lvl1pPr>
              <a:defRPr/>
            </a:lvl1pPr>
          </a:lstStyle>
          <a:p>
            <a:pPr>
              <a:defRPr/>
            </a:pPr>
            <a:fld id="{7449ED9F-0AF6-415F-90A0-9E967DB493BC}" type="slidenum">
              <a:rPr lang="de-DE"/>
              <a:pPr>
                <a:defRPr/>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5DCAC3AB-6E37-4C33-81D5-3855783A5C3C}" type="datetime3">
              <a:rPr lang="en-US" smtClean="0"/>
              <a:pPr>
                <a:defRPr/>
              </a:pPr>
              <a:t>16 January 2013</a:t>
            </a:fld>
            <a:endParaRPr lang="de-DE"/>
          </a:p>
        </p:txBody>
      </p:sp>
      <p:sp>
        <p:nvSpPr>
          <p:cNvPr id="3" name="Fußzeilenplatzhalter 4"/>
          <p:cNvSpPr>
            <a:spLocks noGrp="1"/>
          </p:cNvSpPr>
          <p:nvPr>
            <p:ph type="ftr" sz="quarter" idx="11"/>
          </p:nvPr>
        </p:nvSpPr>
        <p:spPr/>
        <p:txBody>
          <a:bodyPr/>
          <a:lstStyle>
            <a:lvl1pPr>
              <a:defRPr/>
            </a:lvl1pPr>
          </a:lstStyle>
          <a:p>
            <a:pPr>
              <a:defRPr/>
            </a:pPr>
            <a:r>
              <a:rPr lang="it-IT" smtClean="0"/>
              <a:t>IEEE 802.1 TSN TG – January 2013 Vancouver, BC</a:t>
            </a:r>
            <a:endParaRPr lang="de-DE"/>
          </a:p>
        </p:txBody>
      </p:sp>
      <p:sp>
        <p:nvSpPr>
          <p:cNvPr id="4" name="Foliennummernplatzhalter 5"/>
          <p:cNvSpPr>
            <a:spLocks noGrp="1"/>
          </p:cNvSpPr>
          <p:nvPr>
            <p:ph type="sldNum" sz="quarter" idx="12"/>
          </p:nvPr>
        </p:nvSpPr>
        <p:spPr/>
        <p:txBody>
          <a:bodyPr/>
          <a:lstStyle>
            <a:lvl1pPr>
              <a:defRPr/>
            </a:lvl1pPr>
          </a:lstStyle>
          <a:p>
            <a:pPr>
              <a:defRPr/>
            </a:pPr>
            <a:fld id="{662D7C15-A95D-4BA9-8F74-15D60411DC94}" type="slidenum">
              <a:rPr lang="de-DE"/>
              <a:pPr>
                <a:defRPr/>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fld id="{8AA1E75D-73F2-41AD-9BC9-EDFDCEBF279C}" type="datetime3">
              <a:rPr lang="en-US" smtClean="0"/>
              <a:pPr>
                <a:defRPr/>
              </a:pPr>
              <a:t>16 January 2013</a:t>
            </a:fld>
            <a:endParaRPr lang="de-DE"/>
          </a:p>
        </p:txBody>
      </p:sp>
      <p:sp>
        <p:nvSpPr>
          <p:cNvPr id="6" name="Fußzeilenplatzhalter 4"/>
          <p:cNvSpPr>
            <a:spLocks noGrp="1"/>
          </p:cNvSpPr>
          <p:nvPr>
            <p:ph type="ftr" sz="quarter" idx="11"/>
          </p:nvPr>
        </p:nvSpPr>
        <p:spPr/>
        <p:txBody>
          <a:bodyPr/>
          <a:lstStyle>
            <a:lvl1pPr>
              <a:defRPr/>
            </a:lvl1pPr>
          </a:lstStyle>
          <a:p>
            <a:pPr>
              <a:defRPr/>
            </a:pPr>
            <a:r>
              <a:rPr lang="it-IT" smtClean="0"/>
              <a:t>IEEE 802.1 TSN TG – January 2013 Vancouver, BC</a:t>
            </a:r>
            <a:endParaRPr lang="de-DE"/>
          </a:p>
        </p:txBody>
      </p:sp>
      <p:sp>
        <p:nvSpPr>
          <p:cNvPr id="7" name="Foliennummernplatzhalter 5"/>
          <p:cNvSpPr>
            <a:spLocks noGrp="1"/>
          </p:cNvSpPr>
          <p:nvPr>
            <p:ph type="sldNum" sz="quarter" idx="12"/>
          </p:nvPr>
        </p:nvSpPr>
        <p:spPr/>
        <p:txBody>
          <a:bodyPr/>
          <a:lstStyle>
            <a:lvl1pPr>
              <a:defRPr/>
            </a:lvl1pPr>
          </a:lstStyle>
          <a:p>
            <a:pPr>
              <a:defRPr/>
            </a:pPr>
            <a:fld id="{965D593E-A90D-44B2-A2EA-8A76F17D5AD4}" type="slidenum">
              <a:rPr lang="de-DE"/>
              <a:pPr>
                <a:defRPr/>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fld id="{B5969687-837C-403D-91E7-0819C8AEF9C2}" type="datetime3">
              <a:rPr lang="en-US" smtClean="0"/>
              <a:pPr>
                <a:defRPr/>
              </a:pPr>
              <a:t>16 January 2013</a:t>
            </a:fld>
            <a:endParaRPr lang="de-DE"/>
          </a:p>
        </p:txBody>
      </p:sp>
      <p:sp>
        <p:nvSpPr>
          <p:cNvPr id="6" name="Fußzeilenplatzhalter 4"/>
          <p:cNvSpPr>
            <a:spLocks noGrp="1"/>
          </p:cNvSpPr>
          <p:nvPr>
            <p:ph type="ftr" sz="quarter" idx="11"/>
          </p:nvPr>
        </p:nvSpPr>
        <p:spPr/>
        <p:txBody>
          <a:bodyPr/>
          <a:lstStyle>
            <a:lvl1pPr>
              <a:defRPr/>
            </a:lvl1pPr>
          </a:lstStyle>
          <a:p>
            <a:pPr>
              <a:defRPr/>
            </a:pPr>
            <a:r>
              <a:rPr lang="it-IT" smtClean="0"/>
              <a:t>IEEE 802.1 TSN TG – January 2013 Vancouver, BC</a:t>
            </a:r>
            <a:endParaRPr lang="de-DE"/>
          </a:p>
        </p:txBody>
      </p:sp>
      <p:sp>
        <p:nvSpPr>
          <p:cNvPr id="7" name="Foliennummernplatzhalter 5"/>
          <p:cNvSpPr>
            <a:spLocks noGrp="1"/>
          </p:cNvSpPr>
          <p:nvPr>
            <p:ph type="sldNum" sz="quarter" idx="12"/>
          </p:nvPr>
        </p:nvSpPr>
        <p:spPr/>
        <p:txBody>
          <a:bodyPr/>
          <a:lstStyle>
            <a:lvl1pPr>
              <a:defRPr/>
            </a:lvl1pPr>
          </a:lstStyle>
          <a:p>
            <a:pPr>
              <a:defRPr/>
            </a:pPr>
            <a:fld id="{2E157ECE-5F81-4EB6-830A-5553046D7060}" type="slidenum">
              <a:rPr lang="de-DE"/>
              <a:pPr>
                <a:defRPr/>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0BC2B0FE-E2C6-46A0-A2D2-686AF89FFEC5}" type="datetime3">
              <a:rPr lang="en-US" smtClean="0"/>
              <a:pPr>
                <a:defRPr/>
              </a:pPr>
              <a:t>16 January 2013</a:t>
            </a:fld>
            <a:endParaRPr lang="de-DE"/>
          </a:p>
        </p:txBody>
      </p:sp>
      <p:sp>
        <p:nvSpPr>
          <p:cNvPr id="5" name="Fußzeilenplatzhalter 4"/>
          <p:cNvSpPr>
            <a:spLocks noGrp="1"/>
          </p:cNvSpPr>
          <p:nvPr>
            <p:ph type="ftr" sz="quarter" idx="11"/>
          </p:nvPr>
        </p:nvSpPr>
        <p:spPr/>
        <p:txBody>
          <a:bodyPr/>
          <a:lstStyle>
            <a:lvl1pPr>
              <a:defRPr/>
            </a:lvl1pPr>
          </a:lstStyle>
          <a:p>
            <a:pPr>
              <a:defRPr/>
            </a:pPr>
            <a:r>
              <a:rPr lang="it-IT" smtClean="0"/>
              <a:t>IEEE 802.1 TSN TG – January 2013 Vancouver, BC</a:t>
            </a:r>
            <a:endParaRPr lang="de-DE"/>
          </a:p>
        </p:txBody>
      </p:sp>
      <p:sp>
        <p:nvSpPr>
          <p:cNvPr id="6" name="Foliennummernplatzhalter 5"/>
          <p:cNvSpPr>
            <a:spLocks noGrp="1"/>
          </p:cNvSpPr>
          <p:nvPr>
            <p:ph type="sldNum" sz="quarter" idx="12"/>
          </p:nvPr>
        </p:nvSpPr>
        <p:spPr/>
        <p:txBody>
          <a:bodyPr/>
          <a:lstStyle>
            <a:lvl1pPr>
              <a:defRPr/>
            </a:lvl1pPr>
          </a:lstStyle>
          <a:p>
            <a:pPr>
              <a:defRPr/>
            </a:pPr>
            <a:fld id="{99BBACA4-8D34-4FDF-8AE4-B4771926414D}" type="slidenum">
              <a:rPr lang="de-DE"/>
              <a:pPr>
                <a:defRPr/>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357188"/>
            <a:ext cx="8229600" cy="428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7" name="Textplatzhalt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7" name="Rechteck 6"/>
          <p:cNvSpPr/>
          <p:nvPr/>
        </p:nvSpPr>
        <p:spPr>
          <a:xfrm>
            <a:off x="0" y="0"/>
            <a:ext cx="9144000" cy="2857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9" name="Rechteck 8"/>
          <p:cNvSpPr/>
          <p:nvPr/>
        </p:nvSpPr>
        <p:spPr>
          <a:xfrm>
            <a:off x="0" y="6572250"/>
            <a:ext cx="9144000" cy="28575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2" name="Rechteck 11"/>
          <p:cNvSpPr/>
          <p:nvPr userDrawn="1"/>
        </p:nvSpPr>
        <p:spPr>
          <a:xfrm>
            <a:off x="0" y="0"/>
            <a:ext cx="500063" cy="28575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3" name="Rechteck 12"/>
          <p:cNvSpPr/>
          <p:nvPr userDrawn="1"/>
        </p:nvSpPr>
        <p:spPr>
          <a:xfrm>
            <a:off x="0" y="6572250"/>
            <a:ext cx="500063" cy="28575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4" name="Rechteck 13"/>
          <p:cNvSpPr/>
          <p:nvPr userDrawn="1"/>
        </p:nvSpPr>
        <p:spPr>
          <a:xfrm>
            <a:off x="8858250" y="6572250"/>
            <a:ext cx="285750" cy="28575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5" name="Rechteck 14"/>
          <p:cNvSpPr/>
          <p:nvPr userDrawn="1"/>
        </p:nvSpPr>
        <p:spPr>
          <a:xfrm>
            <a:off x="8643938" y="0"/>
            <a:ext cx="500062" cy="28575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6" name="Rechteck 15"/>
          <p:cNvSpPr/>
          <p:nvPr userDrawn="1"/>
        </p:nvSpPr>
        <p:spPr>
          <a:xfrm>
            <a:off x="8643938" y="6572250"/>
            <a:ext cx="500062" cy="28575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7" name="Rechteck 16"/>
          <p:cNvSpPr/>
          <p:nvPr userDrawn="1"/>
        </p:nvSpPr>
        <p:spPr>
          <a:xfrm>
            <a:off x="0" y="6572250"/>
            <a:ext cx="500063" cy="28575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9" name="Textfeld 18"/>
          <p:cNvSpPr txBox="1"/>
          <p:nvPr userDrawn="1"/>
        </p:nvSpPr>
        <p:spPr>
          <a:xfrm>
            <a:off x="500063" y="0"/>
            <a:ext cx="8143875" cy="276225"/>
          </a:xfrm>
          <a:prstGeom prst="rect">
            <a:avLst/>
          </a:prstGeom>
          <a:noFill/>
        </p:spPr>
        <p:txBody>
          <a:bodyPr>
            <a:spAutoFit/>
          </a:bodyPr>
          <a:lstStyle/>
          <a:p>
            <a:pPr algn="ctr">
              <a:defRPr/>
            </a:pPr>
            <a:r>
              <a:rPr lang="de-DE" sz="1200" spc="300" dirty="0">
                <a:solidFill>
                  <a:schemeClr val="bg1"/>
                </a:solidFill>
                <a:latin typeface="AvantGarde Bk BT" pitchFamily="34" charset="0"/>
                <a:cs typeface="+mn-cs"/>
              </a:rPr>
              <a:t>Hochschule Deggendorf – Hochschule für angewandte Wissenschaften</a:t>
            </a:r>
          </a:p>
        </p:txBody>
      </p:sp>
      <p:sp>
        <p:nvSpPr>
          <p:cNvPr id="4" name="Datumsplatzhalter 3"/>
          <p:cNvSpPr>
            <a:spLocks noGrp="1"/>
          </p:cNvSpPr>
          <p:nvPr>
            <p:ph type="dt" sz="half" idx="2"/>
          </p:nvPr>
        </p:nvSpPr>
        <p:spPr>
          <a:xfrm>
            <a:off x="457200" y="6597352"/>
            <a:ext cx="2133600" cy="215900"/>
          </a:xfrm>
          <a:prstGeom prst="rect">
            <a:avLst/>
          </a:prstGeom>
        </p:spPr>
        <p:txBody>
          <a:bodyPr vert="horz" lIns="91440" tIns="45720" rIns="91440" bIns="45720" rtlCol="0" anchor="ctr"/>
          <a:lstStyle>
            <a:lvl1pPr algn="l" fontAlgn="auto">
              <a:spcBef>
                <a:spcPts val="0"/>
              </a:spcBef>
              <a:spcAft>
                <a:spcPts val="0"/>
              </a:spcAft>
              <a:defRPr sz="1200">
                <a:solidFill>
                  <a:schemeClr val="bg1"/>
                </a:solidFill>
                <a:latin typeface="+mn-lt"/>
                <a:cs typeface="+mn-cs"/>
              </a:defRPr>
            </a:lvl1pPr>
          </a:lstStyle>
          <a:p>
            <a:pPr>
              <a:defRPr/>
            </a:pPr>
            <a:fld id="{A6502D83-E640-4F6C-92CA-91A8A657B100}" type="datetime3">
              <a:rPr lang="en-US" smtClean="0"/>
              <a:pPr>
                <a:defRPr/>
              </a:pPr>
              <a:t>16 January 2013</a:t>
            </a:fld>
            <a:endParaRPr lang="de-DE" dirty="0"/>
          </a:p>
        </p:txBody>
      </p:sp>
      <p:sp>
        <p:nvSpPr>
          <p:cNvPr id="5" name="Fußzeilenplatzhalter 4"/>
          <p:cNvSpPr>
            <a:spLocks noGrp="1"/>
          </p:cNvSpPr>
          <p:nvPr>
            <p:ph type="ftr" sz="quarter" idx="3"/>
          </p:nvPr>
        </p:nvSpPr>
        <p:spPr>
          <a:xfrm>
            <a:off x="2627784" y="6554316"/>
            <a:ext cx="3960440" cy="259060"/>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cs typeface="+mn-cs"/>
              </a:defRPr>
            </a:lvl1pPr>
          </a:lstStyle>
          <a:p>
            <a:pPr>
              <a:defRPr/>
            </a:pPr>
            <a:r>
              <a:rPr lang="it-IT" smtClean="0">
                <a:latin typeface="Arial" charset="0"/>
              </a:rPr>
              <a:t>IEEE 802.1 TSN TG – January 2013 Vancouver, BC</a:t>
            </a:r>
            <a:endParaRPr lang="en-US" dirty="0" smtClean="0">
              <a:latin typeface="Arial" charset="0"/>
            </a:endParaRPr>
          </a:p>
        </p:txBody>
      </p:sp>
      <p:sp>
        <p:nvSpPr>
          <p:cNvPr id="6" name="Foliennummernplatzhalter 5"/>
          <p:cNvSpPr>
            <a:spLocks noGrp="1"/>
          </p:cNvSpPr>
          <p:nvPr>
            <p:ph type="sldNum" sz="quarter" idx="4"/>
          </p:nvPr>
        </p:nvSpPr>
        <p:spPr>
          <a:xfrm>
            <a:off x="6553200" y="6597352"/>
            <a:ext cx="2133600" cy="215900"/>
          </a:xfrm>
          <a:prstGeom prst="rect">
            <a:avLst/>
          </a:prstGeom>
        </p:spPr>
        <p:txBody>
          <a:bodyPr vert="horz" lIns="91440" tIns="45720" rIns="91440" bIns="45720" rtlCol="0" anchor="ctr"/>
          <a:lstStyle>
            <a:lvl1pPr algn="r" fontAlgn="auto">
              <a:spcBef>
                <a:spcPts val="0"/>
              </a:spcBef>
              <a:spcAft>
                <a:spcPts val="0"/>
              </a:spcAft>
              <a:defRPr sz="1200">
                <a:solidFill>
                  <a:schemeClr val="bg1"/>
                </a:solidFill>
                <a:latin typeface="+mn-lt"/>
                <a:cs typeface="+mn-cs"/>
              </a:defRPr>
            </a:lvl1pPr>
          </a:lstStyle>
          <a:p>
            <a:pPr>
              <a:defRPr/>
            </a:pPr>
            <a:fld id="{7AC1186F-C76D-4E50-8A88-6A26896EA377}" type="slidenum">
              <a:rPr lang="de-DE" smtClean="0"/>
              <a:pPr>
                <a:defRPr/>
              </a:pPr>
              <a:t>‹Nr.›</a:t>
            </a:fld>
            <a:endParaRPr lang="de-DE" dirty="0"/>
          </a:p>
        </p:txBody>
      </p:sp>
    </p:spTree>
  </p:cSld>
  <p:clrMap bg1="lt1" tx1="dk1" bg2="lt2" tx2="dk2" accent1="accent1" accent2="accent2" accent3="accent3" accent4="accent4" accent5="accent5" accent6="accent6" hlink="hlink" folHlink="folHlink"/>
  <p:sldLayoutIdLst>
    <p:sldLayoutId id="214748397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Lst>
  <p:hf hdr="0"/>
  <p:txStyles>
    <p:titleStyle>
      <a:lvl1pPr algn="l" rtl="0" eaLnBrk="0" fontAlgn="base" hangingPunct="0">
        <a:spcBef>
          <a:spcPct val="0"/>
        </a:spcBef>
        <a:spcAft>
          <a:spcPct val="0"/>
        </a:spcAft>
        <a:defRPr sz="2400" b="1" kern="1200">
          <a:solidFill>
            <a:schemeClr val="accent1"/>
          </a:solidFill>
          <a:latin typeface="AvantGarde Bk BT" pitchFamily="34" charset="0"/>
          <a:ea typeface="+mj-ea"/>
          <a:cs typeface="+mj-cs"/>
        </a:defRPr>
      </a:lvl1pPr>
      <a:lvl2pPr algn="l" rtl="0" eaLnBrk="0" fontAlgn="base" hangingPunct="0">
        <a:spcBef>
          <a:spcPct val="0"/>
        </a:spcBef>
        <a:spcAft>
          <a:spcPct val="0"/>
        </a:spcAft>
        <a:defRPr sz="2400" b="1">
          <a:solidFill>
            <a:schemeClr val="accent1"/>
          </a:solidFill>
          <a:latin typeface="AvantGarde Bk BT" pitchFamily="34" charset="0"/>
        </a:defRPr>
      </a:lvl2pPr>
      <a:lvl3pPr algn="l" rtl="0" eaLnBrk="0" fontAlgn="base" hangingPunct="0">
        <a:spcBef>
          <a:spcPct val="0"/>
        </a:spcBef>
        <a:spcAft>
          <a:spcPct val="0"/>
        </a:spcAft>
        <a:defRPr sz="2400" b="1">
          <a:solidFill>
            <a:schemeClr val="accent1"/>
          </a:solidFill>
          <a:latin typeface="AvantGarde Bk BT" pitchFamily="34" charset="0"/>
        </a:defRPr>
      </a:lvl3pPr>
      <a:lvl4pPr algn="l" rtl="0" eaLnBrk="0" fontAlgn="base" hangingPunct="0">
        <a:spcBef>
          <a:spcPct val="0"/>
        </a:spcBef>
        <a:spcAft>
          <a:spcPct val="0"/>
        </a:spcAft>
        <a:defRPr sz="2400" b="1">
          <a:solidFill>
            <a:schemeClr val="accent1"/>
          </a:solidFill>
          <a:latin typeface="AvantGarde Bk BT" pitchFamily="34" charset="0"/>
        </a:defRPr>
      </a:lvl4pPr>
      <a:lvl5pPr algn="l" rtl="0" eaLnBrk="0" fontAlgn="base" hangingPunct="0">
        <a:spcBef>
          <a:spcPct val="0"/>
        </a:spcBef>
        <a:spcAft>
          <a:spcPct val="0"/>
        </a:spcAft>
        <a:defRPr sz="2400" b="1">
          <a:solidFill>
            <a:schemeClr val="accent1"/>
          </a:solidFill>
          <a:latin typeface="AvantGarde Bk BT" pitchFamily="34" charset="0"/>
        </a:defRPr>
      </a:lvl5pPr>
      <a:lvl6pPr marL="457200" algn="l" rtl="0" eaLnBrk="1" fontAlgn="base" hangingPunct="1">
        <a:spcBef>
          <a:spcPct val="0"/>
        </a:spcBef>
        <a:spcAft>
          <a:spcPct val="0"/>
        </a:spcAft>
        <a:defRPr sz="2800">
          <a:solidFill>
            <a:schemeClr val="tx1"/>
          </a:solidFill>
          <a:latin typeface="AvantGarde Bk BT" pitchFamily="34" charset="0"/>
        </a:defRPr>
      </a:lvl6pPr>
      <a:lvl7pPr marL="914400" algn="l" rtl="0" eaLnBrk="1" fontAlgn="base" hangingPunct="1">
        <a:spcBef>
          <a:spcPct val="0"/>
        </a:spcBef>
        <a:spcAft>
          <a:spcPct val="0"/>
        </a:spcAft>
        <a:defRPr sz="2800">
          <a:solidFill>
            <a:schemeClr val="tx1"/>
          </a:solidFill>
          <a:latin typeface="AvantGarde Bk BT" pitchFamily="34" charset="0"/>
        </a:defRPr>
      </a:lvl7pPr>
      <a:lvl8pPr marL="1371600" algn="l" rtl="0" eaLnBrk="1" fontAlgn="base" hangingPunct="1">
        <a:spcBef>
          <a:spcPct val="0"/>
        </a:spcBef>
        <a:spcAft>
          <a:spcPct val="0"/>
        </a:spcAft>
        <a:defRPr sz="2800">
          <a:solidFill>
            <a:schemeClr val="tx1"/>
          </a:solidFill>
          <a:latin typeface="AvantGarde Bk BT" pitchFamily="34" charset="0"/>
        </a:defRPr>
      </a:lvl8pPr>
      <a:lvl9pPr marL="1828800" algn="l" rtl="0" eaLnBrk="1" fontAlgn="base" hangingPunct="1">
        <a:spcBef>
          <a:spcPct val="0"/>
        </a:spcBef>
        <a:spcAft>
          <a:spcPct val="0"/>
        </a:spcAft>
        <a:defRPr sz="2800">
          <a:solidFill>
            <a:schemeClr val="tx1"/>
          </a:solidFill>
          <a:latin typeface="AvantGarde Bk BT" pitchFamily="34" charset="0"/>
        </a:defRPr>
      </a:lvl9pPr>
    </p:titleStyle>
    <p:bodyStyle>
      <a:lvl1pPr marL="342900" indent="-342900" algn="l" rtl="0" eaLnBrk="0" fontAlgn="base" hangingPunct="0">
        <a:spcBef>
          <a:spcPct val="20000"/>
        </a:spcBef>
        <a:spcAft>
          <a:spcPts val="600"/>
        </a:spcAft>
        <a:buFont typeface="Wingdings" pitchFamily="2" charset="2"/>
        <a:buChar char="§"/>
        <a:defRPr sz="2400" kern="1200">
          <a:solidFill>
            <a:schemeClr val="tx1"/>
          </a:solidFill>
          <a:latin typeface="Verdana" pitchFamily="34" charset="0"/>
          <a:ea typeface="+mn-ea"/>
          <a:cs typeface="+mn-cs"/>
        </a:defRPr>
      </a:lvl1pPr>
      <a:lvl2pPr marL="742950" indent="-285750" algn="l" rtl="0" eaLnBrk="0" fontAlgn="base" hangingPunct="0">
        <a:spcBef>
          <a:spcPct val="20000"/>
        </a:spcBef>
        <a:spcAft>
          <a:spcPts val="600"/>
        </a:spcAft>
        <a:buFont typeface="Symbol" pitchFamily="18" charset="2"/>
        <a:buChar char="-"/>
        <a:defRPr sz="2000" kern="1200">
          <a:solidFill>
            <a:schemeClr val="tx1"/>
          </a:solidFill>
          <a:latin typeface="Verdana" pitchFamily="34" charset="0"/>
          <a:ea typeface="+mn-ea"/>
          <a:cs typeface="+mn-cs"/>
        </a:defRPr>
      </a:lvl2pPr>
      <a:lvl3pPr marL="1143000" indent="-228600" algn="l" rtl="0" eaLnBrk="0" fontAlgn="base" hangingPunct="0">
        <a:spcBef>
          <a:spcPct val="20000"/>
        </a:spcBef>
        <a:spcAft>
          <a:spcPts val="600"/>
        </a:spcAft>
        <a:buFont typeface="Arial" charset="0"/>
        <a:buChar char="•"/>
        <a:defRPr kern="1200">
          <a:solidFill>
            <a:schemeClr val="tx1"/>
          </a:solidFill>
          <a:latin typeface="Verdana" pitchFamily="34" charset="0"/>
          <a:ea typeface="+mn-ea"/>
          <a:cs typeface="+mn-cs"/>
        </a:defRPr>
      </a:lvl3pPr>
      <a:lvl4pPr marL="1600200" indent="-228600" algn="l" rtl="0" eaLnBrk="0" fontAlgn="base" hangingPunct="0">
        <a:spcBef>
          <a:spcPct val="20000"/>
        </a:spcBef>
        <a:spcAft>
          <a:spcPts val="600"/>
        </a:spcAft>
        <a:buFont typeface="Arial" charset="0"/>
        <a:buChar char="–"/>
        <a:defRPr sz="1600" kern="1200">
          <a:solidFill>
            <a:schemeClr val="tx1"/>
          </a:solidFill>
          <a:latin typeface="Verdana" pitchFamily="34" charset="0"/>
          <a:ea typeface="+mn-ea"/>
          <a:cs typeface="+mn-cs"/>
        </a:defRPr>
      </a:lvl4pPr>
      <a:lvl5pPr marL="2057400" indent="-228600" algn="l" rtl="0" eaLnBrk="0" fontAlgn="base" hangingPunct="0">
        <a:spcBef>
          <a:spcPct val="20000"/>
        </a:spcBef>
        <a:spcAft>
          <a:spcPts val="600"/>
        </a:spcAft>
        <a:buFont typeface="Arial" charset="0"/>
        <a:buChar char="»"/>
        <a:defRPr sz="16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ctrTitle"/>
          </p:nvPr>
        </p:nvSpPr>
        <p:spPr>
          <a:xfrm>
            <a:off x="1714500" y="2211139"/>
            <a:ext cx="6743700" cy="1217861"/>
          </a:xfrm>
        </p:spPr>
        <p:txBody>
          <a:bodyPr/>
          <a:lstStyle/>
          <a:p>
            <a:pPr eaLnBrk="1" hangingPunct="1"/>
            <a:r>
              <a:rPr lang="en-US" sz="3000" smtClean="0">
                <a:solidFill>
                  <a:srgbClr val="191966"/>
                </a:solidFill>
                <a:latin typeface="Verdana" pitchFamily="34" charset="0"/>
              </a:rPr>
              <a:t>Gates vs. </a:t>
            </a:r>
            <a:r>
              <a:rPr lang="en-US" sz="3000" dirty="0" smtClean="0">
                <a:solidFill>
                  <a:srgbClr val="191966"/>
                </a:solidFill>
                <a:latin typeface="Verdana" pitchFamily="34" charset="0"/>
              </a:rPr>
              <a:t>Windows and Scheduled Traffic</a:t>
            </a:r>
            <a:endParaRPr lang="de-DE" dirty="0" smtClean="0"/>
          </a:p>
        </p:txBody>
      </p:sp>
      <p:sp>
        <p:nvSpPr>
          <p:cNvPr id="6" name="Titel 1"/>
          <p:cNvSpPr txBox="1">
            <a:spLocks/>
          </p:cNvSpPr>
          <p:nvPr/>
        </p:nvSpPr>
        <p:spPr bwMode="auto">
          <a:xfrm>
            <a:off x="2123728" y="3939331"/>
            <a:ext cx="6743700" cy="7858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spcBef>
                <a:spcPct val="0"/>
              </a:spcBef>
              <a:spcAft>
                <a:spcPct val="0"/>
              </a:spcAft>
              <a:buClrTx/>
              <a:buSzTx/>
              <a:buFontTx/>
              <a:buNone/>
              <a:tabLst/>
              <a:defRPr/>
            </a:pPr>
            <a:r>
              <a:rPr kumimoji="0" lang="en-US" sz="1700" b="1" i="0" u="none" strike="noStrike" kern="1200" cap="none" spc="0" normalizeH="0" baseline="0" noProof="0" dirty="0" smtClean="0">
                <a:ln>
                  <a:noFill/>
                </a:ln>
                <a:solidFill>
                  <a:srgbClr val="6985B3"/>
                </a:solidFill>
                <a:effectLst/>
                <a:uLnTx/>
                <a:uFillTx/>
                <a:latin typeface="Verdana" pitchFamily="34" charset="0"/>
                <a:ea typeface="+mj-ea"/>
                <a:cs typeface="Arial" charset="0"/>
              </a:rPr>
              <a:t>Christian </a:t>
            </a:r>
            <a:r>
              <a:rPr kumimoji="0" lang="en-US" sz="1700" b="1" i="0" u="none" strike="noStrike" kern="1200" cap="none" spc="0" normalizeH="0" baseline="0" noProof="0" dirty="0" err="1" smtClean="0">
                <a:ln>
                  <a:noFill/>
                </a:ln>
                <a:solidFill>
                  <a:srgbClr val="6985B3"/>
                </a:solidFill>
                <a:effectLst/>
                <a:uLnTx/>
                <a:uFillTx/>
                <a:latin typeface="Verdana" pitchFamily="34" charset="0"/>
                <a:ea typeface="+mj-ea"/>
                <a:cs typeface="Arial" charset="0"/>
              </a:rPr>
              <a:t>Boiger</a:t>
            </a:r>
            <a:endParaRPr lang="en-US" sz="1700" b="1" noProof="0" dirty="0" smtClean="0">
              <a:solidFill>
                <a:srgbClr val="6985B3"/>
              </a:solidFill>
              <a:latin typeface="Verdana" pitchFamily="34" charset="0"/>
              <a:ea typeface="+mj-ea"/>
            </a:endParaRPr>
          </a:p>
          <a:p>
            <a:pPr marL="0" marR="0" lvl="0" indent="0" algn="l" defTabSz="914400" rtl="0" eaLnBrk="1" fontAlgn="base" latinLnBrk="0" hangingPunct="1">
              <a:spcBef>
                <a:spcPct val="0"/>
              </a:spcBef>
              <a:spcAft>
                <a:spcPct val="0"/>
              </a:spcAft>
              <a:buClrTx/>
              <a:buSzTx/>
              <a:buFontTx/>
              <a:buNone/>
              <a:tabLst/>
              <a:defRPr/>
            </a:pPr>
            <a:r>
              <a:rPr lang="en-US" sz="1700" b="1" dirty="0" smtClean="0">
                <a:solidFill>
                  <a:srgbClr val="6985B3"/>
                </a:solidFill>
                <a:latin typeface="Verdana" pitchFamily="34" charset="0"/>
                <a:ea typeface="+mj-ea"/>
              </a:rPr>
              <a:t>c</a:t>
            </a:r>
            <a:r>
              <a:rPr kumimoji="0" lang="en-US" sz="1700" b="1" i="0" u="none" strike="noStrike" kern="1200" cap="none" spc="0" normalizeH="0" baseline="0" dirty="0" smtClean="0">
                <a:ln>
                  <a:noFill/>
                </a:ln>
                <a:solidFill>
                  <a:srgbClr val="6985B3"/>
                </a:solidFill>
                <a:effectLst/>
                <a:uLnTx/>
                <a:uFillTx/>
                <a:latin typeface="Verdana" pitchFamily="34" charset="0"/>
                <a:ea typeface="+mj-ea"/>
                <a:cs typeface="Arial" charset="0"/>
              </a:rPr>
              <a:t>hristian.boiger@hdu-deggendorf.de</a:t>
            </a:r>
          </a:p>
          <a:p>
            <a:pPr lvl="0"/>
            <a:r>
              <a:rPr lang="en-US" sz="1700" b="1" dirty="0" smtClean="0">
                <a:solidFill>
                  <a:srgbClr val="6985B3"/>
                </a:solidFill>
                <a:latin typeface="Verdana" pitchFamily="34" charset="0"/>
                <a:ea typeface="+mj-ea"/>
              </a:rPr>
              <a:t>IEEE 802.1 Interim</a:t>
            </a:r>
          </a:p>
          <a:p>
            <a:pPr lvl="0"/>
            <a:r>
              <a:rPr lang="en-US" sz="1700" b="1" dirty="0" smtClean="0">
                <a:solidFill>
                  <a:srgbClr val="6985B3"/>
                </a:solidFill>
                <a:latin typeface="Verdana" pitchFamily="34" charset="0"/>
                <a:ea typeface="+mj-ea"/>
              </a:rPr>
              <a:t>January 2013</a:t>
            </a:r>
          </a:p>
          <a:p>
            <a:r>
              <a:rPr lang="en-US" sz="1700" b="1" dirty="0" smtClean="0">
                <a:solidFill>
                  <a:srgbClr val="6985B3"/>
                </a:solidFill>
                <a:latin typeface="Verdana" pitchFamily="34" charset="0"/>
                <a:ea typeface="+mj-ea"/>
              </a:rPr>
              <a:t>Vancouver, Canada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buNone/>
            </a:pPr>
            <a:endParaRPr lang="en-US" sz="2000" dirty="0" smtClean="0"/>
          </a:p>
          <a:p>
            <a:r>
              <a:rPr lang="en-US" sz="2000" dirty="0" smtClean="0"/>
              <a:t>“… frames are selected from the corresponding queue for transmission if and </a:t>
            </a:r>
            <a:r>
              <a:rPr lang="de-DE" sz="2000" dirty="0" err="1" smtClean="0"/>
              <a:t>only</a:t>
            </a:r>
            <a:r>
              <a:rPr lang="de-DE" sz="2000" dirty="0" smtClean="0"/>
              <a:t> </a:t>
            </a:r>
            <a:r>
              <a:rPr lang="de-DE" sz="2000" dirty="0" err="1" smtClean="0"/>
              <a:t>if</a:t>
            </a:r>
            <a:endParaRPr lang="de-DE" sz="2000" dirty="0" smtClean="0"/>
          </a:p>
          <a:p>
            <a:pPr>
              <a:buNone/>
            </a:pPr>
            <a:r>
              <a:rPr lang="en-US" sz="1800" dirty="0" smtClean="0"/>
              <a:t>	…</a:t>
            </a:r>
          </a:p>
          <a:p>
            <a:r>
              <a:rPr lang="en-US" sz="1800" dirty="0" smtClean="0"/>
              <a:t>b) The transmission gate (8.6.8.4) associated with that queue is in the </a:t>
            </a:r>
            <a:r>
              <a:rPr lang="en-US" sz="1800" i="1" dirty="0" smtClean="0"/>
              <a:t>open state; and</a:t>
            </a:r>
          </a:p>
          <a:p>
            <a:r>
              <a:rPr lang="en-US" sz="1800" dirty="0" smtClean="0"/>
              <a:t>c) If there are gate events associated with that queue, then there is sufficient time available to transmit the entirety of that frame before the next gate-close event associated with that queue;”</a:t>
            </a:r>
          </a:p>
        </p:txBody>
      </p:sp>
      <p:sp>
        <p:nvSpPr>
          <p:cNvPr id="3" name="Titel 2"/>
          <p:cNvSpPr>
            <a:spLocks noGrp="1"/>
          </p:cNvSpPr>
          <p:nvPr>
            <p:ph type="title"/>
          </p:nvPr>
        </p:nvSpPr>
        <p:spPr/>
        <p:txBody>
          <a:bodyPr/>
          <a:lstStyle/>
          <a:p>
            <a:r>
              <a:rPr lang="en-US" dirty="0" smtClean="0"/>
              <a:t>How it is specified in IEEE 802.1Qbv-D0.2 </a:t>
            </a:r>
            <a:endParaRPr lang="en-US" dirty="0"/>
          </a:p>
        </p:txBody>
      </p:sp>
      <p:sp>
        <p:nvSpPr>
          <p:cNvPr id="4" name="Datumsplatzhalter 3"/>
          <p:cNvSpPr>
            <a:spLocks noGrp="1"/>
          </p:cNvSpPr>
          <p:nvPr>
            <p:ph type="dt" sz="half" idx="10"/>
          </p:nvPr>
        </p:nvSpPr>
        <p:spPr/>
        <p:txBody>
          <a:bodyPr/>
          <a:lstStyle/>
          <a:p>
            <a:pPr>
              <a:defRPr/>
            </a:pPr>
            <a:fld id="{CDDA0BA7-920B-43A4-9654-F9E4AC269532}" type="datetime3">
              <a:rPr lang="en-US" smtClean="0"/>
              <a:pPr>
                <a:defRPr/>
              </a:pPr>
              <a:t>16 January 2013</a:t>
            </a:fld>
            <a:endParaRPr lang="de-DE" dirty="0"/>
          </a:p>
        </p:txBody>
      </p:sp>
      <p:sp>
        <p:nvSpPr>
          <p:cNvPr id="5" name="Foliennummernplatzhalter 4"/>
          <p:cNvSpPr>
            <a:spLocks noGrp="1"/>
          </p:cNvSpPr>
          <p:nvPr>
            <p:ph type="sldNum" sz="quarter" idx="11"/>
          </p:nvPr>
        </p:nvSpPr>
        <p:spPr/>
        <p:txBody>
          <a:bodyPr/>
          <a:lstStyle/>
          <a:p>
            <a:pPr>
              <a:defRPr/>
            </a:pPr>
            <a:fld id="{7AC1186F-C76D-4E50-8A88-6A26896EA377}" type="slidenum">
              <a:rPr lang="de-DE" smtClean="0"/>
              <a:pPr>
                <a:defRPr/>
              </a:pPr>
              <a:t>10</a:t>
            </a:fld>
            <a:endParaRPr lang="de-DE" dirty="0"/>
          </a:p>
        </p:txBody>
      </p:sp>
      <p:sp>
        <p:nvSpPr>
          <p:cNvPr id="7" name="Fußzeilenplatzhalter 6"/>
          <p:cNvSpPr>
            <a:spLocks noGrp="1"/>
          </p:cNvSpPr>
          <p:nvPr>
            <p:ph type="ftr" sz="quarter" idx="12"/>
          </p:nvPr>
        </p:nvSpPr>
        <p:spPr/>
        <p:txBody>
          <a:bodyPr/>
          <a:lstStyle/>
          <a:p>
            <a:pPr>
              <a:defRPr/>
            </a:pPr>
            <a:r>
              <a:rPr lang="it-IT" smtClean="0">
                <a:latin typeface="Arial" charset="0"/>
              </a:rPr>
              <a:t>IEEE 802.1 TSN TG – January 2013 Vancouver, BC</a:t>
            </a:r>
            <a:endParaRPr lang="en-US" dirty="0" smtClean="0">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en-US" sz="2000" dirty="0" smtClean="0"/>
              <a:t>The gate-closing event is not really defining the time when the queue is disconnected from the transmission selection</a:t>
            </a:r>
          </a:p>
          <a:p>
            <a:r>
              <a:rPr lang="en-US" sz="2000" dirty="0" smtClean="0"/>
              <a:t>It is not possible to start the transmission of a scheduled traffic frame when the corresponding gate is in the open state, if it is not possible to transmit the frame until the closing event</a:t>
            </a:r>
          </a:p>
          <a:p>
            <a:r>
              <a:rPr lang="en-US" sz="2000" dirty="0" smtClean="0"/>
              <a:t>The idea to open the gate only a very short time in order to reschedule the traffic is not possible anymore</a:t>
            </a:r>
          </a:p>
          <a:p>
            <a:r>
              <a:rPr lang="en-US" sz="2000" dirty="0" smtClean="0"/>
              <a:t>But now it is possible to reschedule the frames with the gate-closing events</a:t>
            </a:r>
            <a:endParaRPr lang="en-US" sz="1400" dirty="0" smtClean="0"/>
          </a:p>
          <a:p>
            <a:r>
              <a:rPr lang="en-US" sz="2000" dirty="0" smtClean="0"/>
              <a:t>The usage of the term gates in D0.2 is not really compatible with the definition of gates, it seems to be the definition of transmission windows</a:t>
            </a:r>
          </a:p>
          <a:p>
            <a:r>
              <a:rPr lang="en-US" sz="2000" dirty="0" smtClean="0"/>
              <a:t>Should we change the name?</a:t>
            </a:r>
          </a:p>
        </p:txBody>
      </p:sp>
      <p:sp>
        <p:nvSpPr>
          <p:cNvPr id="3" name="Titel 2"/>
          <p:cNvSpPr>
            <a:spLocks noGrp="1"/>
          </p:cNvSpPr>
          <p:nvPr>
            <p:ph type="title"/>
          </p:nvPr>
        </p:nvSpPr>
        <p:spPr/>
        <p:txBody>
          <a:bodyPr/>
          <a:lstStyle/>
          <a:p>
            <a:r>
              <a:rPr lang="en-US" dirty="0" smtClean="0"/>
              <a:t>Implications of the Current Definition</a:t>
            </a:r>
            <a:endParaRPr lang="en-US" dirty="0"/>
          </a:p>
        </p:txBody>
      </p:sp>
      <p:sp>
        <p:nvSpPr>
          <p:cNvPr id="4" name="Datumsplatzhalter 3"/>
          <p:cNvSpPr>
            <a:spLocks noGrp="1"/>
          </p:cNvSpPr>
          <p:nvPr>
            <p:ph type="dt" sz="half" idx="10"/>
          </p:nvPr>
        </p:nvSpPr>
        <p:spPr/>
        <p:txBody>
          <a:bodyPr/>
          <a:lstStyle/>
          <a:p>
            <a:pPr>
              <a:defRPr/>
            </a:pPr>
            <a:fld id="{CD0E19A2-9D81-4FD6-AF3D-D97DC354822B}" type="datetime3">
              <a:rPr lang="en-US" smtClean="0"/>
              <a:pPr>
                <a:defRPr/>
              </a:pPr>
              <a:t>16 January 2013</a:t>
            </a:fld>
            <a:endParaRPr lang="de-DE" dirty="0"/>
          </a:p>
        </p:txBody>
      </p:sp>
      <p:sp>
        <p:nvSpPr>
          <p:cNvPr id="5" name="Foliennummernplatzhalter 4"/>
          <p:cNvSpPr>
            <a:spLocks noGrp="1"/>
          </p:cNvSpPr>
          <p:nvPr>
            <p:ph type="sldNum" sz="quarter" idx="11"/>
          </p:nvPr>
        </p:nvSpPr>
        <p:spPr/>
        <p:txBody>
          <a:bodyPr/>
          <a:lstStyle/>
          <a:p>
            <a:pPr>
              <a:defRPr/>
            </a:pPr>
            <a:fld id="{7AC1186F-C76D-4E50-8A88-6A26896EA377}" type="slidenum">
              <a:rPr lang="de-DE" smtClean="0"/>
              <a:pPr>
                <a:defRPr/>
              </a:pPr>
              <a:t>11</a:t>
            </a:fld>
            <a:endParaRPr lang="de-DE" dirty="0"/>
          </a:p>
        </p:txBody>
      </p:sp>
      <p:sp>
        <p:nvSpPr>
          <p:cNvPr id="7" name="Fußzeilenplatzhalter 6"/>
          <p:cNvSpPr>
            <a:spLocks noGrp="1"/>
          </p:cNvSpPr>
          <p:nvPr>
            <p:ph type="ftr" sz="quarter" idx="12"/>
          </p:nvPr>
        </p:nvSpPr>
        <p:spPr/>
        <p:txBody>
          <a:bodyPr/>
          <a:lstStyle/>
          <a:p>
            <a:pPr>
              <a:defRPr/>
            </a:pPr>
            <a:r>
              <a:rPr lang="it-IT" smtClean="0">
                <a:latin typeface="Arial" charset="0"/>
              </a:rPr>
              <a:t>IEEE 802.1 TSN TG – January 2013 Vancouver, BC</a:t>
            </a:r>
            <a:endParaRPr lang="en-US" dirty="0" smtClean="0">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8418" name="Object 2"/>
          <p:cNvGraphicFramePr>
            <a:graphicFrameLocks noChangeAspect="1"/>
          </p:cNvGraphicFramePr>
          <p:nvPr/>
        </p:nvGraphicFramePr>
        <p:xfrm>
          <a:off x="323528" y="980728"/>
          <a:ext cx="12843522" cy="3098800"/>
        </p:xfrm>
        <a:graphic>
          <a:graphicData uri="http://schemas.openxmlformats.org/presentationml/2006/ole">
            <p:oleObj spid="_x0000_s212994" name="Visio" r:id="rId4" imgW="16653753" imgH="4012092" progId="Visio.Drawing.11">
              <p:embed/>
            </p:oleObj>
          </a:graphicData>
        </a:graphic>
      </p:graphicFrame>
      <p:sp>
        <p:nvSpPr>
          <p:cNvPr id="2" name="Inhaltsplatzhalter 1"/>
          <p:cNvSpPr>
            <a:spLocks noGrp="1"/>
          </p:cNvSpPr>
          <p:nvPr>
            <p:ph idx="1"/>
          </p:nvPr>
        </p:nvSpPr>
        <p:spPr/>
        <p:txBody>
          <a:bodyPr/>
          <a:lstStyle/>
          <a:p>
            <a:r>
              <a:rPr lang="en-US" sz="2000" dirty="0" smtClean="0"/>
              <a:t>The example (slide 8) with the D0.2 shaper would look like this:</a:t>
            </a:r>
          </a:p>
          <a:p>
            <a:endParaRPr lang="en-US" sz="2000" dirty="0" smtClean="0"/>
          </a:p>
          <a:p>
            <a:endParaRPr lang="en-US" sz="2000" dirty="0" smtClean="0"/>
          </a:p>
          <a:p>
            <a:endParaRPr lang="en-US" sz="2000" dirty="0" smtClean="0"/>
          </a:p>
          <a:p>
            <a:endParaRPr lang="en-US" sz="2000" dirty="0" smtClean="0"/>
          </a:p>
          <a:p>
            <a:pPr>
              <a:buNone/>
            </a:pPr>
            <a:endParaRPr lang="en-US" sz="2000" dirty="0" smtClean="0"/>
          </a:p>
          <a:p>
            <a:r>
              <a:rPr lang="en-US" sz="2000" dirty="0" smtClean="0"/>
              <a:t>The queues get disconnected before the gate-closing event, the exact time depends on the frame size of the frames in the other queues. </a:t>
            </a:r>
          </a:p>
          <a:p>
            <a:r>
              <a:rPr lang="en-US" sz="2000" dirty="0" smtClean="0"/>
              <a:t>The gates define now the transmission windows rather than the connection or disconnection from the transmission selection</a:t>
            </a:r>
          </a:p>
          <a:p>
            <a:endParaRPr lang="en-US" sz="2000" dirty="0" smtClean="0"/>
          </a:p>
        </p:txBody>
      </p:sp>
      <p:sp>
        <p:nvSpPr>
          <p:cNvPr id="3" name="Titel 2"/>
          <p:cNvSpPr>
            <a:spLocks noGrp="1"/>
          </p:cNvSpPr>
          <p:nvPr>
            <p:ph type="title"/>
          </p:nvPr>
        </p:nvSpPr>
        <p:spPr/>
        <p:txBody>
          <a:bodyPr/>
          <a:lstStyle/>
          <a:p>
            <a:r>
              <a:rPr lang="en-US" dirty="0" smtClean="0"/>
              <a:t>IEEE 802.1Qbv D0.1</a:t>
            </a:r>
            <a:endParaRPr lang="en-US" dirty="0"/>
          </a:p>
        </p:txBody>
      </p:sp>
      <p:sp>
        <p:nvSpPr>
          <p:cNvPr id="4" name="Datumsplatzhalter 3"/>
          <p:cNvSpPr>
            <a:spLocks noGrp="1"/>
          </p:cNvSpPr>
          <p:nvPr>
            <p:ph type="dt" sz="half" idx="10"/>
          </p:nvPr>
        </p:nvSpPr>
        <p:spPr/>
        <p:txBody>
          <a:bodyPr/>
          <a:lstStyle/>
          <a:p>
            <a:pPr>
              <a:defRPr/>
            </a:pPr>
            <a:fld id="{7E27D0CE-87C0-4030-B40C-A2F3D7999D92}" type="datetime3">
              <a:rPr lang="en-US" smtClean="0"/>
              <a:pPr>
                <a:defRPr/>
              </a:pPr>
              <a:t>16 January 2013</a:t>
            </a:fld>
            <a:endParaRPr lang="de-DE" dirty="0"/>
          </a:p>
        </p:txBody>
      </p:sp>
      <p:sp>
        <p:nvSpPr>
          <p:cNvPr id="5" name="Foliennummernplatzhalter 4"/>
          <p:cNvSpPr>
            <a:spLocks noGrp="1"/>
          </p:cNvSpPr>
          <p:nvPr>
            <p:ph type="sldNum" sz="quarter" idx="11"/>
          </p:nvPr>
        </p:nvSpPr>
        <p:spPr/>
        <p:txBody>
          <a:bodyPr/>
          <a:lstStyle/>
          <a:p>
            <a:pPr>
              <a:defRPr/>
            </a:pPr>
            <a:fld id="{7AC1186F-C76D-4E50-8A88-6A26896EA377}" type="slidenum">
              <a:rPr lang="de-DE" smtClean="0"/>
              <a:pPr>
                <a:defRPr/>
              </a:pPr>
              <a:t>12</a:t>
            </a:fld>
            <a:endParaRPr lang="de-DE" dirty="0"/>
          </a:p>
        </p:txBody>
      </p:sp>
      <p:sp>
        <p:nvSpPr>
          <p:cNvPr id="7" name="Fußzeilenplatzhalter 6"/>
          <p:cNvSpPr>
            <a:spLocks noGrp="1"/>
          </p:cNvSpPr>
          <p:nvPr>
            <p:ph type="ftr" sz="quarter" idx="12"/>
          </p:nvPr>
        </p:nvSpPr>
        <p:spPr/>
        <p:txBody>
          <a:bodyPr/>
          <a:lstStyle/>
          <a:p>
            <a:pPr>
              <a:defRPr/>
            </a:pPr>
            <a:r>
              <a:rPr lang="it-IT" smtClean="0">
                <a:latin typeface="Arial" charset="0"/>
              </a:rPr>
              <a:t>IEEE 802.1 TSN TG – January 2013 Vancouver, BC</a:t>
            </a:r>
            <a:endParaRPr lang="en-US" dirty="0" smtClean="0">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buNone/>
            </a:pPr>
            <a:r>
              <a:rPr lang="en-US" sz="2000" dirty="0" smtClean="0"/>
              <a:t>	Pros:</a:t>
            </a:r>
          </a:p>
          <a:p>
            <a:r>
              <a:rPr lang="en-US" sz="2000" dirty="0" smtClean="0"/>
              <a:t>Not necessary to define a guard band</a:t>
            </a:r>
          </a:p>
          <a:p>
            <a:r>
              <a:rPr lang="en-US" sz="2000" dirty="0" smtClean="0"/>
              <a:t>Flexible configuration</a:t>
            </a:r>
          </a:p>
          <a:p>
            <a:r>
              <a:rPr lang="en-US" sz="2000" dirty="0" smtClean="0"/>
              <a:t>Gate-closing event allows to reschedule the traffic</a:t>
            </a:r>
          </a:p>
          <a:p>
            <a:endParaRPr lang="en-US" sz="2000" dirty="0" smtClean="0"/>
          </a:p>
          <a:p>
            <a:pPr>
              <a:buNone/>
            </a:pPr>
            <a:r>
              <a:rPr lang="en-US" sz="2000" dirty="0" smtClean="0"/>
              <a:t>	Cons:</a:t>
            </a:r>
          </a:p>
          <a:p>
            <a:r>
              <a:rPr lang="en-US" sz="2000" dirty="0" smtClean="0"/>
              <a:t>If the scheduled traffic windows are smaller than a max frame (this might be the usual case) and a frame bigger than the transmission window enters the queue (a talker sends a too big frame (fault)) the queue is blocked (“for ever”)</a:t>
            </a:r>
          </a:p>
          <a:p>
            <a:endParaRPr lang="en-US" sz="2000" dirty="0" smtClean="0"/>
          </a:p>
          <a:p>
            <a:endParaRPr lang="en-US" sz="2000" dirty="0" smtClean="0"/>
          </a:p>
          <a:p>
            <a:endParaRPr lang="en-US" sz="2000" dirty="0" smtClean="0"/>
          </a:p>
          <a:p>
            <a:endParaRPr lang="en-US" sz="2000" dirty="0" smtClean="0"/>
          </a:p>
          <a:p>
            <a:endParaRPr lang="en-US" sz="2000" dirty="0" smtClean="0"/>
          </a:p>
        </p:txBody>
      </p:sp>
      <p:sp>
        <p:nvSpPr>
          <p:cNvPr id="3" name="Titel 2"/>
          <p:cNvSpPr>
            <a:spLocks noGrp="1"/>
          </p:cNvSpPr>
          <p:nvPr>
            <p:ph type="title"/>
          </p:nvPr>
        </p:nvSpPr>
        <p:spPr/>
        <p:txBody>
          <a:bodyPr/>
          <a:lstStyle/>
          <a:p>
            <a:r>
              <a:rPr lang="en-US" dirty="0" smtClean="0"/>
              <a:t>Pros and Cons of the IEEE 802.1Qbv D0.2 Shaper</a:t>
            </a:r>
            <a:endParaRPr lang="en-US" dirty="0"/>
          </a:p>
        </p:txBody>
      </p:sp>
      <p:sp>
        <p:nvSpPr>
          <p:cNvPr id="4" name="Datumsplatzhalter 3"/>
          <p:cNvSpPr>
            <a:spLocks noGrp="1"/>
          </p:cNvSpPr>
          <p:nvPr>
            <p:ph type="dt" sz="half" idx="10"/>
          </p:nvPr>
        </p:nvSpPr>
        <p:spPr/>
        <p:txBody>
          <a:bodyPr/>
          <a:lstStyle/>
          <a:p>
            <a:pPr>
              <a:defRPr/>
            </a:pPr>
            <a:fld id="{FD3FBC63-12D8-4671-9CA3-B22AB149277C}" type="datetime3">
              <a:rPr lang="en-US" smtClean="0"/>
              <a:pPr>
                <a:defRPr/>
              </a:pPr>
              <a:t>16 January 2013</a:t>
            </a:fld>
            <a:endParaRPr lang="de-DE" dirty="0"/>
          </a:p>
        </p:txBody>
      </p:sp>
      <p:sp>
        <p:nvSpPr>
          <p:cNvPr id="5" name="Foliennummernplatzhalter 4"/>
          <p:cNvSpPr>
            <a:spLocks noGrp="1"/>
          </p:cNvSpPr>
          <p:nvPr>
            <p:ph type="sldNum" sz="quarter" idx="11"/>
          </p:nvPr>
        </p:nvSpPr>
        <p:spPr/>
        <p:txBody>
          <a:bodyPr/>
          <a:lstStyle/>
          <a:p>
            <a:pPr>
              <a:defRPr/>
            </a:pPr>
            <a:fld id="{7AC1186F-C76D-4E50-8A88-6A26896EA377}" type="slidenum">
              <a:rPr lang="de-DE" smtClean="0"/>
              <a:pPr>
                <a:defRPr/>
              </a:pPr>
              <a:t>13</a:t>
            </a:fld>
            <a:endParaRPr lang="de-DE" dirty="0"/>
          </a:p>
        </p:txBody>
      </p:sp>
      <p:sp>
        <p:nvSpPr>
          <p:cNvPr id="7" name="Fußzeilenplatzhalter 6"/>
          <p:cNvSpPr>
            <a:spLocks noGrp="1"/>
          </p:cNvSpPr>
          <p:nvPr>
            <p:ph type="ftr" sz="quarter" idx="12"/>
          </p:nvPr>
        </p:nvSpPr>
        <p:spPr/>
        <p:txBody>
          <a:bodyPr/>
          <a:lstStyle/>
          <a:p>
            <a:pPr>
              <a:defRPr/>
            </a:pPr>
            <a:r>
              <a:rPr lang="it-IT" smtClean="0">
                <a:latin typeface="Arial" charset="0"/>
              </a:rPr>
              <a:t>IEEE 802.1 TSN TG – January 2013 Vancouver, BC</a:t>
            </a:r>
            <a:endParaRPr lang="en-US" dirty="0" smtClean="0">
              <a:latin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smtClean="0"/>
              <a:t>Time Aware Shaper – Gate Model</a:t>
            </a:r>
            <a:endParaRPr lang="en-US" dirty="0"/>
          </a:p>
        </p:txBody>
      </p:sp>
      <p:sp>
        <p:nvSpPr>
          <p:cNvPr id="4" name="Datumsplatzhalter 3"/>
          <p:cNvSpPr>
            <a:spLocks noGrp="1"/>
          </p:cNvSpPr>
          <p:nvPr>
            <p:ph type="dt" sz="half" idx="10"/>
          </p:nvPr>
        </p:nvSpPr>
        <p:spPr/>
        <p:txBody>
          <a:bodyPr/>
          <a:lstStyle/>
          <a:p>
            <a:pPr>
              <a:defRPr/>
            </a:pPr>
            <a:fld id="{3D6F3DB5-41B2-432D-930A-F89AAE94ED35}" type="datetime3">
              <a:rPr lang="en-US" smtClean="0"/>
              <a:pPr>
                <a:defRPr/>
              </a:pPr>
              <a:t>16 January 2013</a:t>
            </a:fld>
            <a:endParaRPr lang="de-DE" dirty="0"/>
          </a:p>
        </p:txBody>
      </p:sp>
      <p:sp>
        <p:nvSpPr>
          <p:cNvPr id="5" name="Foliennummernplatzhalter 4"/>
          <p:cNvSpPr>
            <a:spLocks noGrp="1"/>
          </p:cNvSpPr>
          <p:nvPr>
            <p:ph type="sldNum" sz="quarter" idx="11"/>
          </p:nvPr>
        </p:nvSpPr>
        <p:spPr/>
        <p:txBody>
          <a:bodyPr/>
          <a:lstStyle/>
          <a:p>
            <a:pPr>
              <a:defRPr/>
            </a:pPr>
            <a:fld id="{7AC1186F-C76D-4E50-8A88-6A26896EA377}" type="slidenum">
              <a:rPr lang="de-DE" smtClean="0"/>
              <a:pPr>
                <a:defRPr/>
              </a:pPr>
              <a:t>14</a:t>
            </a:fld>
            <a:endParaRPr lang="de-DE" dirty="0"/>
          </a:p>
        </p:txBody>
      </p:sp>
      <p:sp>
        <p:nvSpPr>
          <p:cNvPr id="7" name="Fußzeilenplatzhalter 6"/>
          <p:cNvSpPr>
            <a:spLocks noGrp="1"/>
          </p:cNvSpPr>
          <p:nvPr>
            <p:ph type="ftr" sz="quarter" idx="12"/>
          </p:nvPr>
        </p:nvSpPr>
        <p:spPr/>
        <p:txBody>
          <a:bodyPr/>
          <a:lstStyle/>
          <a:p>
            <a:pPr>
              <a:defRPr/>
            </a:pPr>
            <a:r>
              <a:rPr lang="it-IT" smtClean="0">
                <a:latin typeface="Arial" charset="0"/>
              </a:rPr>
              <a:t>IEEE 802.1 TSN TG – January 2013 Vancouver, BC</a:t>
            </a:r>
            <a:endParaRPr lang="en-US" dirty="0" smtClean="0">
              <a:latin typeface="Arial" charset="0"/>
            </a:endParaRPr>
          </a:p>
        </p:txBody>
      </p:sp>
      <p:graphicFrame>
        <p:nvGraphicFramePr>
          <p:cNvPr id="8" name="Objekt 7"/>
          <p:cNvGraphicFramePr>
            <a:graphicFrameLocks noChangeAspect="1"/>
          </p:cNvGraphicFramePr>
          <p:nvPr/>
        </p:nvGraphicFramePr>
        <p:xfrm>
          <a:off x="36512" y="718269"/>
          <a:ext cx="9144000" cy="5807075"/>
        </p:xfrm>
        <a:graphic>
          <a:graphicData uri="http://schemas.openxmlformats.org/presentationml/2006/ole">
            <p:oleObj spid="_x0000_s165901" name="Visio" r:id="rId3" imgW="15371864" imgH="9761597" progId="Visio.Drawing.11">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smtClean="0"/>
              <a:t>Time Aware Shaper – Window Model</a:t>
            </a:r>
            <a:endParaRPr lang="en-US" dirty="0"/>
          </a:p>
        </p:txBody>
      </p:sp>
      <p:sp>
        <p:nvSpPr>
          <p:cNvPr id="4" name="Datumsplatzhalter 3"/>
          <p:cNvSpPr>
            <a:spLocks noGrp="1"/>
          </p:cNvSpPr>
          <p:nvPr>
            <p:ph type="dt" sz="half" idx="10"/>
          </p:nvPr>
        </p:nvSpPr>
        <p:spPr/>
        <p:txBody>
          <a:bodyPr/>
          <a:lstStyle/>
          <a:p>
            <a:pPr>
              <a:defRPr/>
            </a:pPr>
            <a:fld id="{3D6F3DB5-41B2-432D-930A-F89AAE94ED35}" type="datetime3">
              <a:rPr lang="en-US" smtClean="0"/>
              <a:pPr>
                <a:defRPr/>
              </a:pPr>
              <a:t>16 January 2013</a:t>
            </a:fld>
            <a:endParaRPr lang="de-DE" dirty="0"/>
          </a:p>
        </p:txBody>
      </p:sp>
      <p:sp>
        <p:nvSpPr>
          <p:cNvPr id="5" name="Foliennummernplatzhalter 4"/>
          <p:cNvSpPr>
            <a:spLocks noGrp="1"/>
          </p:cNvSpPr>
          <p:nvPr>
            <p:ph type="sldNum" sz="quarter" idx="11"/>
          </p:nvPr>
        </p:nvSpPr>
        <p:spPr/>
        <p:txBody>
          <a:bodyPr/>
          <a:lstStyle/>
          <a:p>
            <a:pPr>
              <a:defRPr/>
            </a:pPr>
            <a:fld id="{7AC1186F-C76D-4E50-8A88-6A26896EA377}" type="slidenum">
              <a:rPr lang="de-DE" smtClean="0"/>
              <a:pPr>
                <a:defRPr/>
              </a:pPr>
              <a:t>15</a:t>
            </a:fld>
            <a:endParaRPr lang="de-DE" dirty="0"/>
          </a:p>
        </p:txBody>
      </p:sp>
      <p:sp>
        <p:nvSpPr>
          <p:cNvPr id="7" name="Fußzeilenplatzhalter 6"/>
          <p:cNvSpPr>
            <a:spLocks noGrp="1"/>
          </p:cNvSpPr>
          <p:nvPr>
            <p:ph type="ftr" sz="quarter" idx="12"/>
          </p:nvPr>
        </p:nvSpPr>
        <p:spPr/>
        <p:txBody>
          <a:bodyPr/>
          <a:lstStyle/>
          <a:p>
            <a:pPr>
              <a:defRPr/>
            </a:pPr>
            <a:r>
              <a:rPr lang="it-IT" smtClean="0">
                <a:latin typeface="Arial" charset="0"/>
              </a:rPr>
              <a:t>IEEE 802.1 TSN TG – January 2013 Vancouver, BC</a:t>
            </a:r>
            <a:endParaRPr lang="en-US" dirty="0" smtClean="0">
              <a:latin typeface="Arial" charset="0"/>
            </a:endParaRPr>
          </a:p>
        </p:txBody>
      </p:sp>
      <p:graphicFrame>
        <p:nvGraphicFramePr>
          <p:cNvPr id="10" name="Objekt 9"/>
          <p:cNvGraphicFramePr>
            <a:graphicFrameLocks noChangeAspect="1"/>
          </p:cNvGraphicFramePr>
          <p:nvPr/>
        </p:nvGraphicFramePr>
        <p:xfrm>
          <a:off x="107504" y="836713"/>
          <a:ext cx="9385998" cy="5688632"/>
        </p:xfrm>
        <a:graphic>
          <a:graphicData uri="http://schemas.openxmlformats.org/presentationml/2006/ole">
            <p:oleObj spid="_x0000_s230404" name="Visio" r:id="rId3" imgW="15695849" imgH="9513318" progId="Visio.Drawing.11">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en-US" sz="2000" dirty="0" smtClean="0"/>
              <a:t>One list per queue</a:t>
            </a:r>
            <a:endParaRPr lang="en-US" sz="1600" dirty="0" smtClean="0"/>
          </a:p>
          <a:p>
            <a:r>
              <a:rPr lang="en-US" sz="2000" dirty="0" smtClean="0"/>
              <a:t>Events:</a:t>
            </a:r>
          </a:p>
          <a:p>
            <a:pPr lvl="1">
              <a:buNone/>
            </a:pPr>
            <a:r>
              <a:rPr lang="en-US" sz="1600" dirty="0" smtClean="0"/>
              <a:t>Gate events:</a:t>
            </a:r>
          </a:p>
          <a:p>
            <a:pPr lvl="1"/>
            <a:r>
              <a:rPr lang="en-US" sz="1600" dirty="0" smtClean="0"/>
              <a:t>Window close event = 0</a:t>
            </a:r>
          </a:p>
          <a:p>
            <a:pPr lvl="1"/>
            <a:r>
              <a:rPr lang="en-US" sz="1600" dirty="0" smtClean="0"/>
              <a:t>Window open event = 1</a:t>
            </a:r>
          </a:p>
          <a:p>
            <a:pPr lvl="1">
              <a:buNone/>
            </a:pPr>
            <a:r>
              <a:rPr lang="en-US" sz="1600" dirty="0" smtClean="0"/>
              <a:t>Other events:</a:t>
            </a:r>
          </a:p>
          <a:p>
            <a:pPr lvl="1"/>
            <a:r>
              <a:rPr lang="en-US" sz="1600" dirty="0" smtClean="0"/>
              <a:t>Repeat</a:t>
            </a:r>
          </a:p>
          <a:p>
            <a:r>
              <a:rPr lang="en-US" sz="2000" dirty="0" smtClean="0"/>
              <a:t>Gate event time interval (T0, T1, …, </a:t>
            </a:r>
            <a:r>
              <a:rPr lang="en-US" sz="2000" dirty="0" err="1" smtClean="0"/>
              <a:t>Tx</a:t>
            </a:r>
            <a:r>
              <a:rPr lang="en-US" sz="2000" dirty="0" smtClean="0"/>
              <a:t>)</a:t>
            </a:r>
            <a:endParaRPr lang="en-US" sz="1600" dirty="0" smtClean="0"/>
          </a:p>
          <a:p>
            <a:pPr lvl="1"/>
            <a:r>
              <a:rPr lang="en-US" sz="1600" dirty="0" smtClean="0"/>
              <a:t>Relative to last gate event</a:t>
            </a:r>
          </a:p>
          <a:p>
            <a:pPr lvl="1"/>
            <a:r>
              <a:rPr lang="en-US" sz="1600" dirty="0" smtClean="0"/>
              <a:t>Granularity: </a:t>
            </a:r>
            <a:r>
              <a:rPr lang="de-DE" sz="1600" dirty="0" smtClean="0"/>
              <a:t>1ns</a:t>
            </a:r>
          </a:p>
          <a:p>
            <a:pPr lvl="1"/>
            <a:r>
              <a:rPr lang="en-US" sz="1600" dirty="0" smtClean="0"/>
              <a:t>32 bit unsigned integer in units of 1 ns (max ≈ 4.2s)</a:t>
            </a:r>
          </a:p>
          <a:p>
            <a:pPr lvl="1"/>
            <a:r>
              <a:rPr lang="en-US" sz="1600" dirty="0" smtClean="0"/>
              <a:t>In order to have a defined start condition at </a:t>
            </a:r>
            <a:r>
              <a:rPr lang="en-US" sz="1600" dirty="0" err="1" smtClean="0"/>
              <a:t>t</a:t>
            </a:r>
            <a:r>
              <a:rPr lang="en-US" sz="1600" baseline="-25000" dirty="0" err="1" smtClean="0"/>
              <a:t>R</a:t>
            </a:r>
            <a:r>
              <a:rPr lang="en-US" sz="1600" dirty="0" smtClean="0"/>
              <a:t>, T0 must be 0</a:t>
            </a:r>
          </a:p>
          <a:p>
            <a:pPr lvl="1"/>
            <a:r>
              <a:rPr lang="en-US" sz="1600" dirty="0" err="1" smtClean="0"/>
              <a:t>t</a:t>
            </a:r>
            <a:r>
              <a:rPr lang="en-US" sz="1600" baseline="-25000" dirty="0" err="1" smtClean="0"/>
              <a:t>R</a:t>
            </a:r>
            <a:r>
              <a:rPr lang="en-US" sz="1600" dirty="0" smtClean="0"/>
              <a:t> = PTP epoch</a:t>
            </a:r>
          </a:p>
          <a:p>
            <a:endParaRPr lang="en-US" sz="1800" dirty="0" smtClean="0"/>
          </a:p>
        </p:txBody>
      </p:sp>
      <p:sp>
        <p:nvSpPr>
          <p:cNvPr id="3" name="Titel 2"/>
          <p:cNvSpPr>
            <a:spLocks noGrp="1"/>
          </p:cNvSpPr>
          <p:nvPr>
            <p:ph type="title"/>
          </p:nvPr>
        </p:nvSpPr>
        <p:spPr/>
        <p:txBody>
          <a:bodyPr/>
          <a:lstStyle/>
          <a:p>
            <a:r>
              <a:rPr lang="en-US" dirty="0" smtClean="0"/>
              <a:t>Event List</a:t>
            </a:r>
            <a:endParaRPr lang="en-US" dirty="0"/>
          </a:p>
        </p:txBody>
      </p:sp>
      <p:sp>
        <p:nvSpPr>
          <p:cNvPr id="4" name="Datumsplatzhalter 3"/>
          <p:cNvSpPr>
            <a:spLocks noGrp="1"/>
          </p:cNvSpPr>
          <p:nvPr>
            <p:ph type="dt" sz="half" idx="10"/>
          </p:nvPr>
        </p:nvSpPr>
        <p:spPr/>
        <p:txBody>
          <a:bodyPr/>
          <a:lstStyle/>
          <a:p>
            <a:pPr>
              <a:defRPr/>
            </a:pPr>
            <a:fld id="{F197E6EF-AAA8-4214-8953-245D7F3490B3}" type="datetime3">
              <a:rPr lang="en-US" smtClean="0"/>
              <a:pPr>
                <a:defRPr/>
              </a:pPr>
              <a:t>16 January 2013</a:t>
            </a:fld>
            <a:endParaRPr lang="de-DE" dirty="0"/>
          </a:p>
        </p:txBody>
      </p:sp>
      <p:sp>
        <p:nvSpPr>
          <p:cNvPr id="5" name="Foliennummernplatzhalter 4"/>
          <p:cNvSpPr>
            <a:spLocks noGrp="1"/>
          </p:cNvSpPr>
          <p:nvPr>
            <p:ph type="sldNum" sz="quarter" idx="11"/>
          </p:nvPr>
        </p:nvSpPr>
        <p:spPr/>
        <p:txBody>
          <a:bodyPr/>
          <a:lstStyle/>
          <a:p>
            <a:pPr>
              <a:defRPr/>
            </a:pPr>
            <a:fld id="{7AC1186F-C76D-4E50-8A88-6A26896EA377}" type="slidenum">
              <a:rPr lang="de-DE" smtClean="0"/>
              <a:pPr>
                <a:defRPr/>
              </a:pPr>
              <a:t>16</a:t>
            </a:fld>
            <a:endParaRPr lang="de-DE" dirty="0"/>
          </a:p>
        </p:txBody>
      </p:sp>
      <p:sp>
        <p:nvSpPr>
          <p:cNvPr id="7" name="Fußzeilenplatzhalter 6"/>
          <p:cNvSpPr>
            <a:spLocks noGrp="1"/>
          </p:cNvSpPr>
          <p:nvPr>
            <p:ph type="ftr" sz="quarter" idx="12"/>
          </p:nvPr>
        </p:nvSpPr>
        <p:spPr/>
        <p:txBody>
          <a:bodyPr/>
          <a:lstStyle/>
          <a:p>
            <a:pPr>
              <a:defRPr/>
            </a:pPr>
            <a:r>
              <a:rPr lang="it-IT" smtClean="0">
                <a:latin typeface="Arial" charset="0"/>
              </a:rPr>
              <a:t>IEEE 802.1 TSN TG – January 2013 Vancouver, BC</a:t>
            </a:r>
            <a:endParaRPr lang="en-US" dirty="0" smtClean="0">
              <a:latin typeface="Arial" charset="0"/>
            </a:endParaRPr>
          </a:p>
        </p:txBody>
      </p:sp>
      <p:graphicFrame>
        <p:nvGraphicFramePr>
          <p:cNvPr id="182274" name="Object 2"/>
          <p:cNvGraphicFramePr>
            <a:graphicFrameLocks noChangeAspect="1"/>
          </p:cNvGraphicFramePr>
          <p:nvPr/>
        </p:nvGraphicFramePr>
        <p:xfrm>
          <a:off x="6516216" y="1340768"/>
          <a:ext cx="1512168" cy="2647836"/>
        </p:xfrm>
        <a:graphic>
          <a:graphicData uri="http://schemas.openxmlformats.org/presentationml/2006/ole">
            <p:oleObj spid="_x0000_s182274" name="Visio" r:id="rId3" imgW="1890949" imgH="3316317" progId="Visio.Drawing.11">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052736"/>
            <a:ext cx="8229600" cy="4911741"/>
          </a:xfrm>
        </p:spPr>
        <p:txBody>
          <a:bodyPr/>
          <a:lstStyle/>
          <a:p>
            <a:r>
              <a:rPr lang="en-US" sz="1800" dirty="0" smtClean="0"/>
              <a:t>Device specific latency </a:t>
            </a:r>
            <a:r>
              <a:rPr lang="en-US" sz="1800" dirty="0" err="1" smtClean="0"/>
              <a:t>t_Device</a:t>
            </a:r>
            <a:endParaRPr lang="en-US" sz="1800" dirty="0" smtClean="0"/>
          </a:p>
          <a:p>
            <a:pPr>
              <a:buNone/>
            </a:pPr>
            <a:r>
              <a:rPr lang="en-US" sz="1800" dirty="0" smtClean="0">
                <a:sym typeface="Wingdings" pitchFamily="2" charset="2"/>
              </a:rPr>
              <a:t>	 Necessary to calculate the schedule</a:t>
            </a:r>
            <a:endParaRPr lang="en-US" sz="1800" dirty="0" smtClean="0"/>
          </a:p>
          <a:p>
            <a:r>
              <a:rPr lang="en-US" sz="1800" dirty="0" smtClean="0"/>
              <a:t>Device specific Time Aware Shaper granularity</a:t>
            </a:r>
          </a:p>
          <a:p>
            <a:pPr>
              <a:buNone/>
            </a:pPr>
            <a:r>
              <a:rPr lang="en-US" sz="1800" dirty="0" smtClean="0">
                <a:sym typeface="Wingdings" pitchFamily="2" charset="2"/>
              </a:rPr>
              <a:t>	 Necessary to define the minimum window size</a:t>
            </a:r>
            <a:endParaRPr lang="en-US" sz="1800" dirty="0" smtClean="0"/>
          </a:p>
          <a:p>
            <a:r>
              <a:rPr lang="en-US" sz="1800" dirty="0" smtClean="0"/>
              <a:t>Maximum event list length</a:t>
            </a:r>
          </a:p>
          <a:p>
            <a:endParaRPr lang="en-US" sz="2000" dirty="0" smtClean="0"/>
          </a:p>
        </p:txBody>
      </p:sp>
      <p:sp>
        <p:nvSpPr>
          <p:cNvPr id="3" name="Titel 2"/>
          <p:cNvSpPr>
            <a:spLocks noGrp="1"/>
          </p:cNvSpPr>
          <p:nvPr>
            <p:ph type="title"/>
          </p:nvPr>
        </p:nvSpPr>
        <p:spPr/>
        <p:txBody>
          <a:bodyPr/>
          <a:lstStyle/>
          <a:p>
            <a:r>
              <a:rPr lang="en-US" dirty="0" smtClean="0"/>
              <a:t>Important Device Specific Parameters</a:t>
            </a:r>
            <a:endParaRPr lang="en-US" dirty="0"/>
          </a:p>
        </p:txBody>
      </p:sp>
      <p:sp>
        <p:nvSpPr>
          <p:cNvPr id="4" name="Datumsplatzhalter 3"/>
          <p:cNvSpPr>
            <a:spLocks noGrp="1"/>
          </p:cNvSpPr>
          <p:nvPr>
            <p:ph type="dt" sz="half" idx="10"/>
          </p:nvPr>
        </p:nvSpPr>
        <p:spPr/>
        <p:txBody>
          <a:bodyPr/>
          <a:lstStyle/>
          <a:p>
            <a:pPr>
              <a:defRPr/>
            </a:pPr>
            <a:fld id="{62279A3E-6862-4496-A64D-E5D96D777ECD}" type="datetime3">
              <a:rPr lang="en-US" smtClean="0"/>
              <a:pPr>
                <a:defRPr/>
              </a:pPr>
              <a:t>16 January 2013</a:t>
            </a:fld>
            <a:endParaRPr lang="de-DE" dirty="0"/>
          </a:p>
        </p:txBody>
      </p:sp>
      <p:sp>
        <p:nvSpPr>
          <p:cNvPr id="5" name="Foliennummernplatzhalter 4"/>
          <p:cNvSpPr>
            <a:spLocks noGrp="1"/>
          </p:cNvSpPr>
          <p:nvPr>
            <p:ph type="sldNum" sz="quarter" idx="11"/>
          </p:nvPr>
        </p:nvSpPr>
        <p:spPr/>
        <p:txBody>
          <a:bodyPr/>
          <a:lstStyle/>
          <a:p>
            <a:pPr>
              <a:defRPr/>
            </a:pPr>
            <a:fld id="{7AC1186F-C76D-4E50-8A88-6A26896EA377}" type="slidenum">
              <a:rPr lang="de-DE" smtClean="0"/>
              <a:pPr>
                <a:defRPr/>
              </a:pPr>
              <a:t>17</a:t>
            </a:fld>
            <a:endParaRPr lang="de-DE" dirty="0"/>
          </a:p>
        </p:txBody>
      </p:sp>
      <p:sp>
        <p:nvSpPr>
          <p:cNvPr id="7" name="Fußzeilenplatzhalter 6"/>
          <p:cNvSpPr>
            <a:spLocks noGrp="1"/>
          </p:cNvSpPr>
          <p:nvPr>
            <p:ph type="ftr" sz="quarter" idx="12"/>
          </p:nvPr>
        </p:nvSpPr>
        <p:spPr/>
        <p:txBody>
          <a:bodyPr/>
          <a:lstStyle/>
          <a:p>
            <a:pPr>
              <a:defRPr/>
            </a:pPr>
            <a:r>
              <a:rPr lang="it-IT" smtClean="0">
                <a:latin typeface="Arial" charset="0"/>
              </a:rPr>
              <a:t>IEEE 802.1 TSN TG – January 2013 Vancouver, BC</a:t>
            </a:r>
            <a:endParaRPr lang="en-US" dirty="0" smtClean="0">
              <a:latin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980728"/>
            <a:ext cx="8229600" cy="4911741"/>
          </a:xfrm>
        </p:spPr>
        <p:txBody>
          <a:bodyPr/>
          <a:lstStyle/>
          <a:p>
            <a:pPr>
              <a:buNone/>
            </a:pPr>
            <a:r>
              <a:rPr lang="en-US" sz="1800" dirty="0" smtClean="0"/>
              <a:t>	Shaping in the end stations</a:t>
            </a:r>
          </a:p>
          <a:p>
            <a:pPr>
              <a:buNone/>
            </a:pPr>
            <a:r>
              <a:rPr lang="en-US" sz="1800" dirty="0" smtClean="0"/>
              <a:t>	</a:t>
            </a:r>
            <a:r>
              <a:rPr lang="en-US" sz="1800" dirty="0" smtClean="0">
                <a:sym typeface="Wingdings" pitchFamily="2" charset="2"/>
              </a:rPr>
              <a:t> Per stream shaping in the end stations</a:t>
            </a:r>
          </a:p>
          <a:p>
            <a:pPr>
              <a:buNone/>
            </a:pPr>
            <a:r>
              <a:rPr lang="en-US" sz="1800" dirty="0" smtClean="0">
                <a:sym typeface="Wingdings" pitchFamily="2" charset="2"/>
              </a:rPr>
              <a:t>		 Less complicated than CBS</a:t>
            </a:r>
          </a:p>
          <a:p>
            <a:pPr>
              <a:buNone/>
            </a:pPr>
            <a:r>
              <a:rPr lang="en-US" sz="1800" dirty="0" smtClean="0">
                <a:sym typeface="Wingdings" pitchFamily="2" charset="2"/>
              </a:rPr>
              <a:t>		 Ensures that a frame from the scheduled stream is 		transmitted</a:t>
            </a:r>
            <a:endParaRPr lang="en-US" sz="1800" dirty="0" smtClean="0"/>
          </a:p>
          <a:p>
            <a:pPr>
              <a:buNone/>
            </a:pPr>
            <a:endParaRPr lang="en-US" sz="1800" dirty="0" smtClean="0"/>
          </a:p>
        </p:txBody>
      </p:sp>
      <p:sp>
        <p:nvSpPr>
          <p:cNvPr id="3" name="Titel 2"/>
          <p:cNvSpPr>
            <a:spLocks noGrp="1"/>
          </p:cNvSpPr>
          <p:nvPr>
            <p:ph type="title"/>
          </p:nvPr>
        </p:nvSpPr>
        <p:spPr/>
        <p:txBody>
          <a:bodyPr/>
          <a:lstStyle/>
          <a:p>
            <a:r>
              <a:rPr lang="en-US" dirty="0" smtClean="0"/>
              <a:t>End Station – Talker</a:t>
            </a:r>
            <a:endParaRPr lang="en-US" dirty="0"/>
          </a:p>
        </p:txBody>
      </p:sp>
      <p:sp>
        <p:nvSpPr>
          <p:cNvPr id="4" name="Datumsplatzhalter 3"/>
          <p:cNvSpPr>
            <a:spLocks noGrp="1"/>
          </p:cNvSpPr>
          <p:nvPr>
            <p:ph type="dt" sz="half" idx="10"/>
          </p:nvPr>
        </p:nvSpPr>
        <p:spPr/>
        <p:txBody>
          <a:bodyPr/>
          <a:lstStyle/>
          <a:p>
            <a:pPr>
              <a:defRPr/>
            </a:pPr>
            <a:fld id="{772C5CF5-52C2-46EC-8384-CC195AC1B1CD}" type="datetime3">
              <a:rPr lang="en-US" smtClean="0"/>
              <a:pPr>
                <a:defRPr/>
              </a:pPr>
              <a:t>16 January 2013</a:t>
            </a:fld>
            <a:endParaRPr lang="de-DE" dirty="0"/>
          </a:p>
        </p:txBody>
      </p:sp>
      <p:sp>
        <p:nvSpPr>
          <p:cNvPr id="5" name="Foliennummernplatzhalter 4"/>
          <p:cNvSpPr>
            <a:spLocks noGrp="1"/>
          </p:cNvSpPr>
          <p:nvPr>
            <p:ph type="sldNum" sz="quarter" idx="11"/>
          </p:nvPr>
        </p:nvSpPr>
        <p:spPr/>
        <p:txBody>
          <a:bodyPr/>
          <a:lstStyle/>
          <a:p>
            <a:pPr>
              <a:defRPr/>
            </a:pPr>
            <a:fld id="{7AC1186F-C76D-4E50-8A88-6A26896EA377}" type="slidenum">
              <a:rPr lang="de-DE" smtClean="0"/>
              <a:pPr>
                <a:defRPr/>
              </a:pPr>
              <a:t>18</a:t>
            </a:fld>
            <a:endParaRPr lang="de-DE" dirty="0"/>
          </a:p>
        </p:txBody>
      </p:sp>
      <p:sp>
        <p:nvSpPr>
          <p:cNvPr id="7" name="Fußzeilenplatzhalter 6"/>
          <p:cNvSpPr>
            <a:spLocks noGrp="1"/>
          </p:cNvSpPr>
          <p:nvPr>
            <p:ph type="ftr" sz="quarter" idx="12"/>
          </p:nvPr>
        </p:nvSpPr>
        <p:spPr/>
        <p:txBody>
          <a:bodyPr/>
          <a:lstStyle/>
          <a:p>
            <a:pPr>
              <a:defRPr/>
            </a:pPr>
            <a:r>
              <a:rPr lang="it-IT" smtClean="0">
                <a:latin typeface="Arial" charset="0"/>
              </a:rPr>
              <a:t>IEEE 802.1 TSN TG – January 2013 Vancouver, BC</a:t>
            </a:r>
            <a:endParaRPr lang="en-US" dirty="0" smtClean="0">
              <a:latin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052736"/>
            <a:ext cx="8229600" cy="4911741"/>
          </a:xfrm>
        </p:spPr>
        <p:txBody>
          <a:bodyPr/>
          <a:lstStyle/>
          <a:p>
            <a:pPr>
              <a:buNone/>
            </a:pPr>
            <a:endParaRPr lang="en-US" sz="1800" dirty="0" smtClean="0"/>
          </a:p>
          <a:p>
            <a:endParaRPr lang="en-US" sz="1800" dirty="0" smtClean="0"/>
          </a:p>
          <a:p>
            <a:pPr>
              <a:buNone/>
            </a:pPr>
            <a:endParaRPr lang="en-US" sz="1800" dirty="0" smtClean="0"/>
          </a:p>
        </p:txBody>
      </p:sp>
      <p:sp>
        <p:nvSpPr>
          <p:cNvPr id="3" name="Titel 2"/>
          <p:cNvSpPr>
            <a:spLocks noGrp="1"/>
          </p:cNvSpPr>
          <p:nvPr>
            <p:ph type="title"/>
          </p:nvPr>
        </p:nvSpPr>
        <p:spPr/>
        <p:txBody>
          <a:bodyPr/>
          <a:lstStyle/>
          <a:p>
            <a:r>
              <a:rPr lang="en-US" dirty="0" smtClean="0"/>
              <a:t>End Station – Talker</a:t>
            </a:r>
            <a:endParaRPr lang="en-US" dirty="0"/>
          </a:p>
        </p:txBody>
      </p:sp>
      <p:sp>
        <p:nvSpPr>
          <p:cNvPr id="4" name="Datumsplatzhalter 3"/>
          <p:cNvSpPr>
            <a:spLocks noGrp="1"/>
          </p:cNvSpPr>
          <p:nvPr>
            <p:ph type="dt" sz="half" idx="10"/>
          </p:nvPr>
        </p:nvSpPr>
        <p:spPr/>
        <p:txBody>
          <a:bodyPr/>
          <a:lstStyle/>
          <a:p>
            <a:pPr>
              <a:defRPr/>
            </a:pPr>
            <a:fld id="{45429FD8-C778-4FBC-AC0A-C7DD5ABAA761}" type="datetime3">
              <a:rPr lang="en-US" smtClean="0"/>
              <a:pPr>
                <a:defRPr/>
              </a:pPr>
              <a:t>16 January 2013</a:t>
            </a:fld>
            <a:endParaRPr lang="de-DE" dirty="0"/>
          </a:p>
        </p:txBody>
      </p:sp>
      <p:sp>
        <p:nvSpPr>
          <p:cNvPr id="5" name="Foliennummernplatzhalter 4"/>
          <p:cNvSpPr>
            <a:spLocks noGrp="1"/>
          </p:cNvSpPr>
          <p:nvPr>
            <p:ph type="sldNum" sz="quarter" idx="11"/>
          </p:nvPr>
        </p:nvSpPr>
        <p:spPr/>
        <p:txBody>
          <a:bodyPr/>
          <a:lstStyle/>
          <a:p>
            <a:pPr>
              <a:defRPr/>
            </a:pPr>
            <a:fld id="{7AC1186F-C76D-4E50-8A88-6A26896EA377}" type="slidenum">
              <a:rPr lang="de-DE" smtClean="0"/>
              <a:pPr>
                <a:defRPr/>
              </a:pPr>
              <a:t>19</a:t>
            </a:fld>
            <a:endParaRPr lang="de-DE" dirty="0"/>
          </a:p>
        </p:txBody>
      </p:sp>
      <p:sp>
        <p:nvSpPr>
          <p:cNvPr id="7" name="Fußzeilenplatzhalter 6"/>
          <p:cNvSpPr>
            <a:spLocks noGrp="1"/>
          </p:cNvSpPr>
          <p:nvPr>
            <p:ph type="ftr" sz="quarter" idx="12"/>
          </p:nvPr>
        </p:nvSpPr>
        <p:spPr/>
        <p:txBody>
          <a:bodyPr/>
          <a:lstStyle/>
          <a:p>
            <a:pPr>
              <a:defRPr/>
            </a:pPr>
            <a:r>
              <a:rPr lang="it-IT" smtClean="0">
                <a:latin typeface="Arial" charset="0"/>
              </a:rPr>
              <a:t>IEEE 802.1 TSN TG – January 2013 Vancouver, BC</a:t>
            </a:r>
            <a:endParaRPr lang="en-US" dirty="0" smtClean="0">
              <a:latin typeface="Arial" charset="0"/>
            </a:endParaRPr>
          </a:p>
        </p:txBody>
      </p:sp>
      <p:graphicFrame>
        <p:nvGraphicFramePr>
          <p:cNvPr id="10" name="Objekt 9"/>
          <p:cNvGraphicFramePr>
            <a:graphicFrameLocks noChangeAspect="1"/>
          </p:cNvGraphicFramePr>
          <p:nvPr/>
        </p:nvGraphicFramePr>
        <p:xfrm>
          <a:off x="266700" y="980728"/>
          <a:ext cx="8610600" cy="5400675"/>
        </p:xfrm>
        <a:graphic>
          <a:graphicData uri="http://schemas.openxmlformats.org/presentationml/2006/ole">
            <p:oleObj spid="_x0000_s185349" name="Visio" r:id="rId3" imgW="15334574" imgH="9602548" progId="Visio.Drawing.11">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en-US" sz="1600" dirty="0" smtClean="0"/>
          </a:p>
          <a:p>
            <a:endParaRPr lang="en-US" sz="1600" dirty="0" smtClean="0"/>
          </a:p>
          <a:p>
            <a:endParaRPr lang="en-US" sz="1600" dirty="0" smtClean="0"/>
          </a:p>
          <a:p>
            <a:endParaRPr lang="en-US" sz="1600" dirty="0" smtClean="0"/>
          </a:p>
          <a:p>
            <a:pPr algn="ctr">
              <a:buNone/>
            </a:pPr>
            <a:r>
              <a:rPr lang="en-US" sz="3600" dirty="0" smtClean="0"/>
              <a:t>Terminology “Scheduled Traffic”</a:t>
            </a:r>
          </a:p>
        </p:txBody>
      </p:sp>
      <p:sp>
        <p:nvSpPr>
          <p:cNvPr id="3" name="Titel 2"/>
          <p:cNvSpPr>
            <a:spLocks noGrp="1"/>
          </p:cNvSpPr>
          <p:nvPr>
            <p:ph type="title"/>
          </p:nvPr>
        </p:nvSpPr>
        <p:spPr/>
        <p:txBody>
          <a:bodyPr/>
          <a:lstStyle/>
          <a:p>
            <a:endParaRPr lang="en-US" dirty="0"/>
          </a:p>
        </p:txBody>
      </p:sp>
      <p:sp>
        <p:nvSpPr>
          <p:cNvPr id="4" name="Datumsplatzhalter 3"/>
          <p:cNvSpPr>
            <a:spLocks noGrp="1"/>
          </p:cNvSpPr>
          <p:nvPr>
            <p:ph type="dt" sz="half" idx="10"/>
          </p:nvPr>
        </p:nvSpPr>
        <p:spPr/>
        <p:txBody>
          <a:bodyPr/>
          <a:lstStyle/>
          <a:p>
            <a:pPr>
              <a:defRPr/>
            </a:pPr>
            <a:fld id="{94E46FEC-C3E7-4D33-96E0-7697AD589257}" type="datetime3">
              <a:rPr lang="en-US" smtClean="0"/>
              <a:pPr>
                <a:defRPr/>
              </a:pPr>
              <a:t>16 January 2013</a:t>
            </a:fld>
            <a:endParaRPr lang="de-DE" dirty="0"/>
          </a:p>
        </p:txBody>
      </p:sp>
      <p:sp>
        <p:nvSpPr>
          <p:cNvPr id="5" name="Foliennummernplatzhalter 4"/>
          <p:cNvSpPr>
            <a:spLocks noGrp="1"/>
          </p:cNvSpPr>
          <p:nvPr>
            <p:ph type="sldNum" sz="quarter" idx="11"/>
          </p:nvPr>
        </p:nvSpPr>
        <p:spPr/>
        <p:txBody>
          <a:bodyPr/>
          <a:lstStyle/>
          <a:p>
            <a:pPr>
              <a:defRPr/>
            </a:pPr>
            <a:fld id="{7AC1186F-C76D-4E50-8A88-6A26896EA377}" type="slidenum">
              <a:rPr lang="de-DE" smtClean="0"/>
              <a:pPr>
                <a:defRPr/>
              </a:pPr>
              <a:t>2</a:t>
            </a:fld>
            <a:endParaRPr lang="de-DE" dirty="0"/>
          </a:p>
        </p:txBody>
      </p:sp>
      <p:sp>
        <p:nvSpPr>
          <p:cNvPr id="7" name="Fußzeilenplatzhalter 6"/>
          <p:cNvSpPr>
            <a:spLocks noGrp="1"/>
          </p:cNvSpPr>
          <p:nvPr>
            <p:ph type="ftr" sz="quarter" idx="12"/>
          </p:nvPr>
        </p:nvSpPr>
        <p:spPr/>
        <p:txBody>
          <a:bodyPr/>
          <a:lstStyle/>
          <a:p>
            <a:pPr>
              <a:defRPr/>
            </a:pPr>
            <a:r>
              <a:rPr lang="nb-NO" smtClean="0">
                <a:latin typeface="Arial" charset="0"/>
              </a:rPr>
              <a:t>IEEE 802.1 TSN TG – January 2013 Vancouver, BC</a:t>
            </a:r>
            <a:endParaRPr lang="en-US" dirty="0" smtClean="0">
              <a:latin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lgn="ctr">
              <a:buNone/>
            </a:pPr>
            <a:r>
              <a:rPr lang="en-US" sz="2000" dirty="0" smtClean="0"/>
              <a:t>	</a:t>
            </a:r>
          </a:p>
          <a:p>
            <a:pPr algn="ctr">
              <a:buNone/>
            </a:pPr>
            <a:endParaRPr lang="en-US" sz="2000" dirty="0" smtClean="0"/>
          </a:p>
          <a:p>
            <a:pPr algn="ctr">
              <a:buNone/>
            </a:pPr>
            <a:endParaRPr lang="en-US" sz="2000" dirty="0" smtClean="0"/>
          </a:p>
          <a:p>
            <a:pPr algn="ctr">
              <a:buNone/>
            </a:pPr>
            <a:r>
              <a:rPr lang="en-US" sz="3600" smtClean="0"/>
              <a:t>Traffic Class and PCP</a:t>
            </a:r>
            <a:endParaRPr lang="en-US" sz="2000" dirty="0" smtClean="0"/>
          </a:p>
        </p:txBody>
      </p:sp>
      <p:sp>
        <p:nvSpPr>
          <p:cNvPr id="3" name="Titel 2"/>
          <p:cNvSpPr>
            <a:spLocks noGrp="1"/>
          </p:cNvSpPr>
          <p:nvPr>
            <p:ph type="title"/>
          </p:nvPr>
        </p:nvSpPr>
        <p:spPr/>
        <p:txBody>
          <a:bodyPr/>
          <a:lstStyle/>
          <a:p>
            <a:endParaRPr lang="en-US" dirty="0"/>
          </a:p>
        </p:txBody>
      </p:sp>
      <p:sp>
        <p:nvSpPr>
          <p:cNvPr id="4" name="Datumsplatzhalter 3"/>
          <p:cNvSpPr>
            <a:spLocks noGrp="1"/>
          </p:cNvSpPr>
          <p:nvPr>
            <p:ph type="dt" sz="half" idx="10"/>
          </p:nvPr>
        </p:nvSpPr>
        <p:spPr/>
        <p:txBody>
          <a:bodyPr/>
          <a:lstStyle/>
          <a:p>
            <a:pPr>
              <a:defRPr/>
            </a:pPr>
            <a:fld id="{F64612BD-3612-487A-AB56-F934FB7E390A}" type="datetime3">
              <a:rPr lang="en-US" smtClean="0"/>
              <a:pPr>
                <a:defRPr/>
              </a:pPr>
              <a:t>16 January 2013</a:t>
            </a:fld>
            <a:endParaRPr lang="de-DE" dirty="0"/>
          </a:p>
        </p:txBody>
      </p:sp>
      <p:sp>
        <p:nvSpPr>
          <p:cNvPr id="5" name="Foliennummernplatzhalter 4"/>
          <p:cNvSpPr>
            <a:spLocks noGrp="1"/>
          </p:cNvSpPr>
          <p:nvPr>
            <p:ph type="sldNum" sz="quarter" idx="11"/>
          </p:nvPr>
        </p:nvSpPr>
        <p:spPr/>
        <p:txBody>
          <a:bodyPr/>
          <a:lstStyle/>
          <a:p>
            <a:pPr>
              <a:defRPr/>
            </a:pPr>
            <a:fld id="{7AC1186F-C76D-4E50-8A88-6A26896EA377}" type="slidenum">
              <a:rPr lang="de-DE" smtClean="0"/>
              <a:pPr>
                <a:defRPr/>
              </a:pPr>
              <a:t>20</a:t>
            </a:fld>
            <a:endParaRPr lang="de-DE" dirty="0"/>
          </a:p>
        </p:txBody>
      </p:sp>
      <p:sp>
        <p:nvSpPr>
          <p:cNvPr id="7" name="Fußzeilenplatzhalter 6"/>
          <p:cNvSpPr>
            <a:spLocks noGrp="1"/>
          </p:cNvSpPr>
          <p:nvPr>
            <p:ph type="ftr" sz="quarter" idx="12"/>
          </p:nvPr>
        </p:nvSpPr>
        <p:spPr/>
        <p:txBody>
          <a:bodyPr/>
          <a:lstStyle/>
          <a:p>
            <a:pPr>
              <a:defRPr/>
            </a:pPr>
            <a:r>
              <a:rPr lang="it-IT" smtClean="0">
                <a:latin typeface="Arial" charset="0"/>
              </a:rPr>
              <a:t>IEEE 802.1 TSN TG – January 2013 Vancouver, BC</a:t>
            </a:r>
            <a:endParaRPr lang="en-US" dirty="0" smtClean="0">
              <a:latin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052736"/>
            <a:ext cx="8229600" cy="4911741"/>
          </a:xfrm>
        </p:spPr>
        <p:txBody>
          <a:bodyPr/>
          <a:lstStyle/>
          <a:p>
            <a:r>
              <a:rPr lang="en-US" sz="1800" dirty="0" smtClean="0"/>
              <a:t>Time Aware (TA) domain</a:t>
            </a:r>
          </a:p>
          <a:p>
            <a:endParaRPr lang="en-US" sz="1800" dirty="0" smtClean="0"/>
          </a:p>
          <a:p>
            <a:r>
              <a:rPr lang="en-US" sz="1800" dirty="0" smtClean="0">
                <a:sym typeface="Wingdings" pitchFamily="2" charset="2"/>
              </a:rPr>
              <a:t>Time Aware (TA) class</a:t>
            </a:r>
          </a:p>
          <a:p>
            <a:pPr>
              <a:buNone/>
            </a:pPr>
            <a:r>
              <a:rPr lang="en-US" sz="1800" dirty="0" smtClean="0">
                <a:sym typeface="Wingdings" pitchFamily="2" charset="2"/>
              </a:rPr>
              <a:t>	</a:t>
            </a:r>
            <a:r>
              <a:rPr lang="en-US" sz="1800" dirty="0" smtClean="0"/>
              <a:t>time aware (TA) class: </a:t>
            </a:r>
          </a:p>
          <a:p>
            <a:pPr>
              <a:buNone/>
            </a:pPr>
            <a:r>
              <a:rPr lang="en-US" sz="1800" dirty="0" smtClean="0"/>
              <a:t>	A traffic class whose frames are scheduled in order to achieve minimum latency. A priority value is associated with each TA class. TA classes are denoted by consecutive letters of the alphabet, starting with A and continuing for up to seven classes.</a:t>
            </a:r>
          </a:p>
          <a:p>
            <a:pPr>
              <a:buNone/>
            </a:pPr>
            <a:endParaRPr lang="en-US" sz="1800" dirty="0" smtClean="0"/>
          </a:p>
          <a:p>
            <a:r>
              <a:rPr lang="en-US" sz="1800" dirty="0" smtClean="0">
                <a:sym typeface="Wingdings" pitchFamily="2" charset="2"/>
              </a:rPr>
              <a:t>New PCP for Scheduled Traffic: 4 (default for TA class A)</a:t>
            </a:r>
          </a:p>
          <a:p>
            <a:endParaRPr lang="en-US" sz="1800" dirty="0" smtClean="0">
              <a:sym typeface="Wingdings" pitchFamily="2" charset="2"/>
            </a:endParaRPr>
          </a:p>
          <a:p>
            <a:r>
              <a:rPr lang="en-US" sz="1800" dirty="0" smtClean="0"/>
              <a:t>Scheduled Traffic has the highest priority (above AVB Gen1 SR class A)</a:t>
            </a:r>
            <a:endParaRPr lang="en-US" sz="1800" dirty="0" smtClean="0">
              <a:sym typeface="Wingdings" pitchFamily="2" charset="2"/>
            </a:endParaRPr>
          </a:p>
          <a:p>
            <a:pPr>
              <a:buNone/>
            </a:pPr>
            <a:endParaRPr lang="en-US" sz="1800" dirty="0" smtClean="0"/>
          </a:p>
          <a:p>
            <a:endParaRPr lang="en-US" sz="1800" dirty="0" smtClean="0">
              <a:sym typeface="Wingdings" pitchFamily="2" charset="2"/>
            </a:endParaRPr>
          </a:p>
          <a:p>
            <a:endParaRPr lang="en-US" sz="1800" dirty="0" smtClean="0">
              <a:sym typeface="Wingdings" pitchFamily="2" charset="2"/>
            </a:endParaRPr>
          </a:p>
          <a:p>
            <a:pPr>
              <a:buNone/>
            </a:pPr>
            <a:endParaRPr lang="en-US" sz="1800" dirty="0" smtClean="0"/>
          </a:p>
        </p:txBody>
      </p:sp>
      <p:sp>
        <p:nvSpPr>
          <p:cNvPr id="3" name="Titel 2"/>
          <p:cNvSpPr>
            <a:spLocks noGrp="1"/>
          </p:cNvSpPr>
          <p:nvPr>
            <p:ph type="title"/>
          </p:nvPr>
        </p:nvSpPr>
        <p:spPr/>
        <p:txBody>
          <a:bodyPr/>
          <a:lstStyle/>
          <a:p>
            <a:r>
              <a:rPr lang="en-US" dirty="0" smtClean="0">
                <a:sym typeface="Wingdings" pitchFamily="2" charset="2"/>
              </a:rPr>
              <a:t>Time Aware Domain and Class</a:t>
            </a:r>
            <a:endParaRPr lang="en-US" dirty="0"/>
          </a:p>
        </p:txBody>
      </p:sp>
      <p:sp>
        <p:nvSpPr>
          <p:cNvPr id="4" name="Datumsplatzhalter 3"/>
          <p:cNvSpPr>
            <a:spLocks noGrp="1"/>
          </p:cNvSpPr>
          <p:nvPr>
            <p:ph type="dt" sz="half" idx="10"/>
          </p:nvPr>
        </p:nvSpPr>
        <p:spPr/>
        <p:txBody>
          <a:bodyPr/>
          <a:lstStyle/>
          <a:p>
            <a:pPr>
              <a:defRPr/>
            </a:pPr>
            <a:fld id="{337DEAF9-A8EF-4768-8F8E-D98B5042C567}" type="datetime3">
              <a:rPr lang="en-US" smtClean="0"/>
              <a:pPr>
                <a:defRPr/>
              </a:pPr>
              <a:t>16 January 2013</a:t>
            </a:fld>
            <a:endParaRPr lang="de-DE" dirty="0"/>
          </a:p>
        </p:txBody>
      </p:sp>
      <p:sp>
        <p:nvSpPr>
          <p:cNvPr id="5" name="Foliennummernplatzhalter 4"/>
          <p:cNvSpPr>
            <a:spLocks noGrp="1"/>
          </p:cNvSpPr>
          <p:nvPr>
            <p:ph type="sldNum" sz="quarter" idx="11"/>
          </p:nvPr>
        </p:nvSpPr>
        <p:spPr/>
        <p:txBody>
          <a:bodyPr/>
          <a:lstStyle/>
          <a:p>
            <a:pPr>
              <a:defRPr/>
            </a:pPr>
            <a:fld id="{7AC1186F-C76D-4E50-8A88-6A26896EA377}" type="slidenum">
              <a:rPr lang="de-DE" smtClean="0"/>
              <a:pPr>
                <a:defRPr/>
              </a:pPr>
              <a:t>21</a:t>
            </a:fld>
            <a:endParaRPr lang="de-DE" dirty="0"/>
          </a:p>
        </p:txBody>
      </p:sp>
      <p:sp>
        <p:nvSpPr>
          <p:cNvPr id="7" name="Fußzeilenplatzhalter 6"/>
          <p:cNvSpPr>
            <a:spLocks noGrp="1"/>
          </p:cNvSpPr>
          <p:nvPr>
            <p:ph type="ftr" sz="quarter" idx="12"/>
          </p:nvPr>
        </p:nvSpPr>
        <p:spPr/>
        <p:txBody>
          <a:bodyPr/>
          <a:lstStyle/>
          <a:p>
            <a:pPr>
              <a:defRPr/>
            </a:pPr>
            <a:r>
              <a:rPr lang="it-IT" smtClean="0">
                <a:latin typeface="Arial" charset="0"/>
              </a:rPr>
              <a:t>IEEE 802.1 TSN TG – January 2013 Vancouver, BC</a:t>
            </a:r>
            <a:endParaRPr lang="en-US" dirty="0" smtClean="0">
              <a:latin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Thank You</a:t>
            </a:r>
            <a:endParaRPr lang="en-US" sz="3600" dirty="0"/>
          </a:p>
        </p:txBody>
      </p:sp>
      <p:sp>
        <p:nvSpPr>
          <p:cNvPr id="4" name="Datumsplatzhalter 3"/>
          <p:cNvSpPr>
            <a:spLocks noGrp="1"/>
          </p:cNvSpPr>
          <p:nvPr>
            <p:ph type="dt" sz="half" idx="10"/>
          </p:nvPr>
        </p:nvSpPr>
        <p:spPr/>
        <p:txBody>
          <a:bodyPr/>
          <a:lstStyle/>
          <a:p>
            <a:pPr>
              <a:defRPr/>
            </a:pPr>
            <a:fld id="{7FCB16EB-5CF3-4CB9-B797-CF82DA938629}" type="datetime3">
              <a:rPr lang="en-US" smtClean="0"/>
              <a:pPr>
                <a:defRPr/>
              </a:pPr>
              <a:t>16 January 2013</a:t>
            </a:fld>
            <a:endParaRPr lang="de-DE" dirty="0"/>
          </a:p>
        </p:txBody>
      </p:sp>
      <p:sp>
        <p:nvSpPr>
          <p:cNvPr id="5" name="Foliennummernplatzhalter 4"/>
          <p:cNvSpPr>
            <a:spLocks noGrp="1"/>
          </p:cNvSpPr>
          <p:nvPr>
            <p:ph type="sldNum" sz="quarter" idx="11"/>
          </p:nvPr>
        </p:nvSpPr>
        <p:spPr/>
        <p:txBody>
          <a:bodyPr/>
          <a:lstStyle/>
          <a:p>
            <a:pPr>
              <a:defRPr/>
            </a:pPr>
            <a:fld id="{7AC1186F-C76D-4E50-8A88-6A26896EA377}" type="slidenum">
              <a:rPr lang="de-DE" smtClean="0"/>
              <a:pPr>
                <a:defRPr/>
              </a:pPr>
              <a:t>22</a:t>
            </a:fld>
            <a:endParaRPr lang="de-DE" dirty="0"/>
          </a:p>
        </p:txBody>
      </p:sp>
      <p:sp>
        <p:nvSpPr>
          <p:cNvPr id="8" name="Fußzeilenplatzhalter 7"/>
          <p:cNvSpPr>
            <a:spLocks noGrp="1"/>
          </p:cNvSpPr>
          <p:nvPr>
            <p:ph type="ftr" sz="quarter" idx="12"/>
          </p:nvPr>
        </p:nvSpPr>
        <p:spPr/>
        <p:txBody>
          <a:bodyPr/>
          <a:lstStyle/>
          <a:p>
            <a:pPr>
              <a:defRPr/>
            </a:pPr>
            <a:r>
              <a:rPr lang="it-IT" smtClean="0">
                <a:latin typeface="Arial" charset="0"/>
              </a:rPr>
              <a:t>IEEE 802.1 TSN TG – January 2013 Vancouver, BC</a:t>
            </a:r>
            <a:endParaRPr lang="en-US" dirty="0" smtClean="0">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en-US" sz="2000" dirty="0" smtClean="0"/>
              <a:t>What is Scheduled Traffic?</a:t>
            </a:r>
          </a:p>
          <a:p>
            <a:r>
              <a:rPr lang="en-US" sz="2000" dirty="0" smtClean="0"/>
              <a:t>To call everything scheduled is on the one hand correct, but people might think they have to engineer / schedule their best effort traffic</a:t>
            </a:r>
          </a:p>
          <a:p>
            <a:r>
              <a:rPr lang="en-US" sz="2000" dirty="0" smtClean="0"/>
              <a:t>In reality the “schedule for best effort” is a consequence of the schedule for the Scheduled Traffic</a:t>
            </a:r>
          </a:p>
          <a:p>
            <a:r>
              <a:rPr lang="en-US" sz="2000" dirty="0" smtClean="0"/>
              <a:t>802.1 </a:t>
            </a:r>
            <a:r>
              <a:rPr lang="en-US" sz="2000" dirty="0" err="1" smtClean="0"/>
              <a:t>Qbv</a:t>
            </a:r>
            <a:r>
              <a:rPr lang="en-US" sz="2000" dirty="0" smtClean="0"/>
              <a:t> PAR:</a:t>
            </a:r>
          </a:p>
          <a:p>
            <a:pPr>
              <a:buNone/>
            </a:pPr>
            <a:r>
              <a:rPr lang="en-US" sz="2000" dirty="0" smtClean="0"/>
              <a:t>	“Virtual Local Area Network (VLAN) tag encoded priority values are allocated allowing simultaneous support of scheduled traffic, credit-based shaper traffic and other bridged traffic over Local Area Networks (LANs).”</a:t>
            </a:r>
          </a:p>
          <a:p>
            <a:endParaRPr lang="en-US" sz="1600" dirty="0" smtClean="0"/>
          </a:p>
          <a:p>
            <a:endParaRPr lang="en-US" sz="2000" dirty="0" smtClean="0"/>
          </a:p>
        </p:txBody>
      </p:sp>
      <p:sp>
        <p:nvSpPr>
          <p:cNvPr id="3" name="Titel 2"/>
          <p:cNvSpPr>
            <a:spLocks noGrp="1"/>
          </p:cNvSpPr>
          <p:nvPr>
            <p:ph type="title"/>
          </p:nvPr>
        </p:nvSpPr>
        <p:spPr/>
        <p:txBody>
          <a:bodyPr/>
          <a:lstStyle/>
          <a:p>
            <a:r>
              <a:rPr lang="en-US" dirty="0" smtClean="0"/>
              <a:t>Terminology</a:t>
            </a:r>
            <a:endParaRPr lang="en-US" dirty="0"/>
          </a:p>
        </p:txBody>
      </p:sp>
      <p:sp>
        <p:nvSpPr>
          <p:cNvPr id="4" name="Datumsplatzhalter 3"/>
          <p:cNvSpPr>
            <a:spLocks noGrp="1"/>
          </p:cNvSpPr>
          <p:nvPr>
            <p:ph type="dt" sz="half" idx="10"/>
          </p:nvPr>
        </p:nvSpPr>
        <p:spPr/>
        <p:txBody>
          <a:bodyPr/>
          <a:lstStyle/>
          <a:p>
            <a:pPr>
              <a:defRPr/>
            </a:pPr>
            <a:fld id="{94E46FEC-C3E7-4D33-96E0-7697AD589257}" type="datetime3">
              <a:rPr lang="en-US" smtClean="0"/>
              <a:pPr>
                <a:defRPr/>
              </a:pPr>
              <a:t>16 January 2013</a:t>
            </a:fld>
            <a:endParaRPr lang="de-DE" dirty="0"/>
          </a:p>
        </p:txBody>
      </p:sp>
      <p:sp>
        <p:nvSpPr>
          <p:cNvPr id="5" name="Foliennummernplatzhalter 4"/>
          <p:cNvSpPr>
            <a:spLocks noGrp="1"/>
          </p:cNvSpPr>
          <p:nvPr>
            <p:ph type="sldNum" sz="quarter" idx="11"/>
          </p:nvPr>
        </p:nvSpPr>
        <p:spPr/>
        <p:txBody>
          <a:bodyPr/>
          <a:lstStyle/>
          <a:p>
            <a:pPr>
              <a:defRPr/>
            </a:pPr>
            <a:fld id="{7AC1186F-C76D-4E50-8A88-6A26896EA377}" type="slidenum">
              <a:rPr lang="de-DE" smtClean="0"/>
              <a:pPr>
                <a:defRPr/>
              </a:pPr>
              <a:t>3</a:t>
            </a:fld>
            <a:endParaRPr lang="de-DE" dirty="0"/>
          </a:p>
        </p:txBody>
      </p:sp>
      <p:sp>
        <p:nvSpPr>
          <p:cNvPr id="7" name="Fußzeilenplatzhalter 6"/>
          <p:cNvSpPr>
            <a:spLocks noGrp="1"/>
          </p:cNvSpPr>
          <p:nvPr>
            <p:ph type="ftr" sz="quarter" idx="12"/>
          </p:nvPr>
        </p:nvSpPr>
        <p:spPr/>
        <p:txBody>
          <a:bodyPr/>
          <a:lstStyle/>
          <a:p>
            <a:pPr>
              <a:defRPr/>
            </a:pPr>
            <a:r>
              <a:rPr lang="nb-NO" smtClean="0">
                <a:latin typeface="Arial" charset="0"/>
              </a:rPr>
              <a:t>IEEE 802.1 TSN TG – January 2013 Vancouver, BC</a:t>
            </a:r>
            <a:endParaRPr lang="en-US" dirty="0" smtClean="0">
              <a:latin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en-US" sz="2000" dirty="0" smtClean="0"/>
              <a:t>I think we should stick to Best Effort, Reserved and Scheduled Traffic</a:t>
            </a:r>
          </a:p>
          <a:p>
            <a:endParaRPr lang="en-US" sz="2000" dirty="0" smtClean="0"/>
          </a:p>
          <a:p>
            <a:r>
              <a:rPr lang="en-US" sz="2000" dirty="0" smtClean="0"/>
              <a:t>What does Scheduled Traffic distinguish from other traffic?</a:t>
            </a:r>
          </a:p>
          <a:p>
            <a:pPr lvl="1"/>
            <a:r>
              <a:rPr lang="en-US" sz="1800" dirty="0" smtClean="0"/>
              <a:t>It is scheduled in the end station on a per stream basis</a:t>
            </a:r>
          </a:p>
          <a:p>
            <a:pPr lvl="1"/>
            <a:r>
              <a:rPr lang="en-US" sz="1800" dirty="0" smtClean="0"/>
              <a:t>It has the highest priority/priorities</a:t>
            </a:r>
          </a:p>
          <a:p>
            <a:pPr lvl="1"/>
            <a:r>
              <a:rPr lang="en-US" sz="1800" dirty="0" smtClean="0"/>
              <a:t>It is registered in bridges (domain concept, priority regeneration, no flooding, …) </a:t>
            </a:r>
          </a:p>
          <a:p>
            <a:endParaRPr lang="de-DE" sz="2000" dirty="0" smtClean="0"/>
          </a:p>
          <a:p>
            <a:r>
              <a:rPr lang="de-DE" sz="2000" dirty="0" err="1" smtClean="0"/>
              <a:t>How</a:t>
            </a:r>
            <a:r>
              <a:rPr lang="de-DE" sz="2000" dirty="0" smtClean="0"/>
              <a:t> do </a:t>
            </a:r>
            <a:r>
              <a:rPr lang="de-DE" sz="2000" dirty="0" err="1" smtClean="0"/>
              <a:t>we</a:t>
            </a:r>
            <a:r>
              <a:rPr lang="de-DE" sz="2000" dirty="0" smtClean="0"/>
              <a:t> </a:t>
            </a:r>
            <a:r>
              <a:rPr lang="de-DE" sz="2000" dirty="0" err="1" smtClean="0"/>
              <a:t>call</a:t>
            </a:r>
            <a:r>
              <a:rPr lang="de-DE" sz="2000" dirty="0" smtClean="0"/>
              <a:t> </a:t>
            </a:r>
            <a:r>
              <a:rPr lang="de-DE" sz="2000" dirty="0" err="1" smtClean="0"/>
              <a:t>the</a:t>
            </a:r>
            <a:r>
              <a:rPr lang="de-DE" sz="2000" dirty="0" smtClean="0"/>
              <a:t> TSN </a:t>
            </a:r>
            <a:r>
              <a:rPr lang="de-DE" sz="2000" dirty="0" err="1" smtClean="0"/>
              <a:t>traffic</a:t>
            </a:r>
            <a:r>
              <a:rPr lang="de-DE" sz="2000" dirty="0" smtClean="0"/>
              <a:t> in </a:t>
            </a:r>
            <a:r>
              <a:rPr lang="de-DE" sz="2000" dirty="0" err="1" smtClean="0"/>
              <a:t>general</a:t>
            </a:r>
            <a:r>
              <a:rPr lang="de-DE" sz="2000" dirty="0" smtClean="0"/>
              <a:t>?</a:t>
            </a:r>
          </a:p>
          <a:p>
            <a:endParaRPr lang="en-US" sz="1600" dirty="0" smtClean="0"/>
          </a:p>
          <a:p>
            <a:endParaRPr lang="en-US" sz="2000" dirty="0" smtClean="0"/>
          </a:p>
        </p:txBody>
      </p:sp>
      <p:sp>
        <p:nvSpPr>
          <p:cNvPr id="3" name="Titel 2"/>
          <p:cNvSpPr>
            <a:spLocks noGrp="1"/>
          </p:cNvSpPr>
          <p:nvPr>
            <p:ph type="title"/>
          </p:nvPr>
        </p:nvSpPr>
        <p:spPr/>
        <p:txBody>
          <a:bodyPr/>
          <a:lstStyle/>
          <a:p>
            <a:r>
              <a:rPr lang="en-US" dirty="0" smtClean="0"/>
              <a:t>Terminology</a:t>
            </a:r>
            <a:endParaRPr lang="en-US" dirty="0"/>
          </a:p>
        </p:txBody>
      </p:sp>
      <p:sp>
        <p:nvSpPr>
          <p:cNvPr id="4" name="Datumsplatzhalter 3"/>
          <p:cNvSpPr>
            <a:spLocks noGrp="1"/>
          </p:cNvSpPr>
          <p:nvPr>
            <p:ph type="dt" sz="half" idx="10"/>
          </p:nvPr>
        </p:nvSpPr>
        <p:spPr/>
        <p:txBody>
          <a:bodyPr/>
          <a:lstStyle/>
          <a:p>
            <a:pPr>
              <a:defRPr/>
            </a:pPr>
            <a:fld id="{94E46FEC-C3E7-4D33-96E0-7697AD589257}" type="datetime3">
              <a:rPr lang="en-US" smtClean="0"/>
              <a:pPr>
                <a:defRPr/>
              </a:pPr>
              <a:t>16 January 2013</a:t>
            </a:fld>
            <a:endParaRPr lang="de-DE" dirty="0"/>
          </a:p>
        </p:txBody>
      </p:sp>
      <p:sp>
        <p:nvSpPr>
          <p:cNvPr id="5" name="Foliennummernplatzhalter 4"/>
          <p:cNvSpPr>
            <a:spLocks noGrp="1"/>
          </p:cNvSpPr>
          <p:nvPr>
            <p:ph type="sldNum" sz="quarter" idx="11"/>
          </p:nvPr>
        </p:nvSpPr>
        <p:spPr/>
        <p:txBody>
          <a:bodyPr/>
          <a:lstStyle/>
          <a:p>
            <a:pPr>
              <a:defRPr/>
            </a:pPr>
            <a:fld id="{7AC1186F-C76D-4E50-8A88-6A26896EA377}" type="slidenum">
              <a:rPr lang="de-DE" smtClean="0"/>
              <a:pPr>
                <a:defRPr/>
              </a:pPr>
              <a:t>4</a:t>
            </a:fld>
            <a:endParaRPr lang="de-DE" dirty="0"/>
          </a:p>
        </p:txBody>
      </p:sp>
      <p:sp>
        <p:nvSpPr>
          <p:cNvPr id="7" name="Fußzeilenplatzhalter 6"/>
          <p:cNvSpPr>
            <a:spLocks noGrp="1"/>
          </p:cNvSpPr>
          <p:nvPr>
            <p:ph type="ftr" sz="quarter" idx="12"/>
          </p:nvPr>
        </p:nvSpPr>
        <p:spPr/>
        <p:txBody>
          <a:bodyPr/>
          <a:lstStyle/>
          <a:p>
            <a:pPr>
              <a:defRPr/>
            </a:pPr>
            <a:r>
              <a:rPr lang="nb-NO" smtClean="0">
                <a:latin typeface="Arial" charset="0"/>
              </a:rPr>
              <a:t>IEEE 802.1 TSN TG – January 2013 Vancouver, BC</a:t>
            </a:r>
            <a:endParaRPr lang="en-US" dirty="0" smtClean="0">
              <a:latin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DE" sz="2000" dirty="0" smtClean="0"/>
          </a:p>
          <a:p>
            <a:endParaRPr lang="en-US" sz="1600" dirty="0" smtClean="0"/>
          </a:p>
          <a:p>
            <a:endParaRPr lang="en-US" sz="2000" dirty="0" smtClean="0"/>
          </a:p>
        </p:txBody>
      </p:sp>
      <p:sp>
        <p:nvSpPr>
          <p:cNvPr id="3" name="Titel 2"/>
          <p:cNvSpPr>
            <a:spLocks noGrp="1"/>
          </p:cNvSpPr>
          <p:nvPr>
            <p:ph type="title"/>
          </p:nvPr>
        </p:nvSpPr>
        <p:spPr/>
        <p:txBody>
          <a:bodyPr/>
          <a:lstStyle/>
          <a:p>
            <a:r>
              <a:rPr lang="en-US" dirty="0" smtClean="0"/>
              <a:t>Possible Solution</a:t>
            </a:r>
            <a:endParaRPr lang="en-US" dirty="0"/>
          </a:p>
        </p:txBody>
      </p:sp>
      <p:sp>
        <p:nvSpPr>
          <p:cNvPr id="4" name="Datumsplatzhalter 3"/>
          <p:cNvSpPr>
            <a:spLocks noGrp="1"/>
          </p:cNvSpPr>
          <p:nvPr>
            <p:ph type="dt" sz="half" idx="10"/>
          </p:nvPr>
        </p:nvSpPr>
        <p:spPr/>
        <p:txBody>
          <a:bodyPr/>
          <a:lstStyle/>
          <a:p>
            <a:pPr>
              <a:defRPr/>
            </a:pPr>
            <a:fld id="{94E46FEC-C3E7-4D33-96E0-7697AD589257}" type="datetime3">
              <a:rPr lang="en-US" smtClean="0"/>
              <a:pPr>
                <a:defRPr/>
              </a:pPr>
              <a:t>16 January 2013</a:t>
            </a:fld>
            <a:endParaRPr lang="de-DE" dirty="0"/>
          </a:p>
        </p:txBody>
      </p:sp>
      <p:sp>
        <p:nvSpPr>
          <p:cNvPr id="5" name="Foliennummernplatzhalter 4"/>
          <p:cNvSpPr>
            <a:spLocks noGrp="1"/>
          </p:cNvSpPr>
          <p:nvPr>
            <p:ph type="sldNum" sz="quarter" idx="11"/>
          </p:nvPr>
        </p:nvSpPr>
        <p:spPr/>
        <p:txBody>
          <a:bodyPr/>
          <a:lstStyle/>
          <a:p>
            <a:pPr>
              <a:defRPr/>
            </a:pPr>
            <a:fld id="{7AC1186F-C76D-4E50-8A88-6A26896EA377}" type="slidenum">
              <a:rPr lang="de-DE" smtClean="0"/>
              <a:pPr>
                <a:defRPr/>
              </a:pPr>
              <a:t>5</a:t>
            </a:fld>
            <a:endParaRPr lang="de-DE" dirty="0"/>
          </a:p>
        </p:txBody>
      </p:sp>
      <p:sp>
        <p:nvSpPr>
          <p:cNvPr id="7" name="Fußzeilenplatzhalter 6"/>
          <p:cNvSpPr>
            <a:spLocks noGrp="1"/>
          </p:cNvSpPr>
          <p:nvPr>
            <p:ph type="ftr" sz="quarter" idx="12"/>
          </p:nvPr>
        </p:nvSpPr>
        <p:spPr/>
        <p:txBody>
          <a:bodyPr/>
          <a:lstStyle/>
          <a:p>
            <a:pPr>
              <a:defRPr/>
            </a:pPr>
            <a:r>
              <a:rPr lang="nb-NO" smtClean="0">
                <a:latin typeface="Arial" charset="0"/>
              </a:rPr>
              <a:t>IEEE 802.1 TSN TG – January 2013 Vancouver, BC</a:t>
            </a:r>
            <a:endParaRPr lang="en-US" dirty="0" smtClean="0">
              <a:latin typeface="Arial" charset="0"/>
            </a:endParaRPr>
          </a:p>
        </p:txBody>
      </p:sp>
      <p:sp>
        <p:nvSpPr>
          <p:cNvPr id="8" name="Rechteck 7"/>
          <p:cNvSpPr/>
          <p:nvPr/>
        </p:nvSpPr>
        <p:spPr>
          <a:xfrm>
            <a:off x="5004048" y="1772816"/>
            <a:ext cx="2520280"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Time Sensitive Traffic</a:t>
            </a:r>
            <a:endParaRPr lang="de-DE" dirty="0"/>
          </a:p>
        </p:txBody>
      </p:sp>
      <p:sp>
        <p:nvSpPr>
          <p:cNvPr id="9" name="Rechteck 8"/>
          <p:cNvSpPr/>
          <p:nvPr/>
        </p:nvSpPr>
        <p:spPr>
          <a:xfrm>
            <a:off x="3851920" y="3356992"/>
            <a:ext cx="2160240"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Reserved</a:t>
            </a:r>
            <a:r>
              <a:rPr lang="de-DE" dirty="0" smtClean="0"/>
              <a:t> Traffic</a:t>
            </a:r>
            <a:endParaRPr lang="de-DE" dirty="0"/>
          </a:p>
        </p:txBody>
      </p:sp>
      <p:sp>
        <p:nvSpPr>
          <p:cNvPr id="10" name="Rechteck 9"/>
          <p:cNvSpPr/>
          <p:nvPr/>
        </p:nvSpPr>
        <p:spPr>
          <a:xfrm>
            <a:off x="6588224" y="3356992"/>
            <a:ext cx="2088232"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Scheduled </a:t>
            </a:r>
            <a:r>
              <a:rPr lang="de-DE" dirty="0" smtClean="0"/>
              <a:t>Traffic</a:t>
            </a:r>
            <a:endParaRPr lang="de-DE" dirty="0"/>
          </a:p>
        </p:txBody>
      </p:sp>
      <p:sp>
        <p:nvSpPr>
          <p:cNvPr id="15" name="Rechteck 14"/>
          <p:cNvSpPr/>
          <p:nvPr/>
        </p:nvSpPr>
        <p:spPr>
          <a:xfrm>
            <a:off x="539552" y="1772816"/>
            <a:ext cx="2520280"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Best </a:t>
            </a:r>
            <a:r>
              <a:rPr lang="de-DE" dirty="0" err="1" smtClean="0"/>
              <a:t>Effort</a:t>
            </a:r>
            <a:r>
              <a:rPr lang="de-DE" dirty="0" smtClean="0"/>
              <a:t> Traffic</a:t>
            </a:r>
            <a:endParaRPr lang="de-DE" dirty="0"/>
          </a:p>
        </p:txBody>
      </p:sp>
      <p:cxnSp>
        <p:nvCxnSpPr>
          <p:cNvPr id="12" name="Gerade Verbindung mit Pfeil 11"/>
          <p:cNvCxnSpPr/>
          <p:nvPr/>
        </p:nvCxnSpPr>
        <p:spPr>
          <a:xfrm flipH="1">
            <a:off x="5076056" y="2564904"/>
            <a:ext cx="648072"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a:off x="6876256" y="2564904"/>
            <a:ext cx="504056"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lgn="ctr">
              <a:buNone/>
            </a:pPr>
            <a:r>
              <a:rPr lang="en-US" sz="2000" dirty="0" smtClean="0"/>
              <a:t>	</a:t>
            </a:r>
          </a:p>
          <a:p>
            <a:pPr algn="ctr">
              <a:buNone/>
            </a:pPr>
            <a:endParaRPr lang="en-US" sz="2000" dirty="0" smtClean="0"/>
          </a:p>
          <a:p>
            <a:pPr algn="ctr">
              <a:buNone/>
            </a:pPr>
            <a:endParaRPr lang="en-US" sz="2000" dirty="0" smtClean="0"/>
          </a:p>
          <a:p>
            <a:pPr algn="ctr">
              <a:buNone/>
            </a:pPr>
            <a:r>
              <a:rPr lang="en-US" sz="3600" dirty="0" smtClean="0"/>
              <a:t>Gates and Transmission Windows</a:t>
            </a:r>
            <a:endParaRPr lang="en-US" sz="2000" dirty="0" smtClean="0"/>
          </a:p>
        </p:txBody>
      </p:sp>
      <p:sp>
        <p:nvSpPr>
          <p:cNvPr id="3" name="Titel 2"/>
          <p:cNvSpPr>
            <a:spLocks noGrp="1"/>
          </p:cNvSpPr>
          <p:nvPr>
            <p:ph type="title"/>
          </p:nvPr>
        </p:nvSpPr>
        <p:spPr/>
        <p:txBody>
          <a:bodyPr/>
          <a:lstStyle/>
          <a:p>
            <a:endParaRPr lang="en-US" dirty="0"/>
          </a:p>
        </p:txBody>
      </p:sp>
      <p:sp>
        <p:nvSpPr>
          <p:cNvPr id="4" name="Datumsplatzhalter 3"/>
          <p:cNvSpPr>
            <a:spLocks noGrp="1"/>
          </p:cNvSpPr>
          <p:nvPr>
            <p:ph type="dt" sz="half" idx="10"/>
          </p:nvPr>
        </p:nvSpPr>
        <p:spPr/>
        <p:txBody>
          <a:bodyPr/>
          <a:lstStyle/>
          <a:p>
            <a:pPr>
              <a:defRPr/>
            </a:pPr>
            <a:fld id="{F64612BD-3612-487A-AB56-F934FB7E390A}" type="datetime3">
              <a:rPr lang="en-US" smtClean="0"/>
              <a:pPr>
                <a:defRPr/>
              </a:pPr>
              <a:t>16 January 2013</a:t>
            </a:fld>
            <a:endParaRPr lang="de-DE" dirty="0"/>
          </a:p>
        </p:txBody>
      </p:sp>
      <p:sp>
        <p:nvSpPr>
          <p:cNvPr id="5" name="Foliennummernplatzhalter 4"/>
          <p:cNvSpPr>
            <a:spLocks noGrp="1"/>
          </p:cNvSpPr>
          <p:nvPr>
            <p:ph type="sldNum" sz="quarter" idx="11"/>
          </p:nvPr>
        </p:nvSpPr>
        <p:spPr/>
        <p:txBody>
          <a:bodyPr/>
          <a:lstStyle/>
          <a:p>
            <a:pPr>
              <a:defRPr/>
            </a:pPr>
            <a:fld id="{7AC1186F-C76D-4E50-8A88-6A26896EA377}" type="slidenum">
              <a:rPr lang="de-DE" smtClean="0"/>
              <a:pPr>
                <a:defRPr/>
              </a:pPr>
              <a:t>6</a:t>
            </a:fld>
            <a:endParaRPr lang="de-DE" dirty="0"/>
          </a:p>
        </p:txBody>
      </p:sp>
      <p:sp>
        <p:nvSpPr>
          <p:cNvPr id="7" name="Fußzeilenplatzhalter 6"/>
          <p:cNvSpPr>
            <a:spLocks noGrp="1"/>
          </p:cNvSpPr>
          <p:nvPr>
            <p:ph type="ftr" sz="quarter" idx="12"/>
          </p:nvPr>
        </p:nvSpPr>
        <p:spPr/>
        <p:txBody>
          <a:bodyPr/>
          <a:lstStyle/>
          <a:p>
            <a:pPr>
              <a:defRPr/>
            </a:pPr>
            <a:r>
              <a:rPr lang="it-IT" smtClean="0">
                <a:latin typeface="Arial" charset="0"/>
              </a:rPr>
              <a:t>IEEE 802.1 TSN TG – January 2013 Vancouver, BC</a:t>
            </a:r>
            <a:endParaRPr lang="en-US" dirty="0" smtClean="0">
              <a:latin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buNone/>
            </a:pPr>
            <a:r>
              <a:rPr lang="en-US" sz="2000" dirty="0" smtClean="0"/>
              <a:t>	In Santa Cruz we had a discussion about alternative ways to configure the Time Aware Shaper</a:t>
            </a:r>
          </a:p>
          <a:p>
            <a:pPr>
              <a:buNone/>
            </a:pPr>
            <a:r>
              <a:rPr lang="en-US" sz="2000" dirty="0" smtClean="0">
                <a:sym typeface="Wingdings" pitchFamily="2" charset="2"/>
              </a:rPr>
              <a:t>	 Configuration of the Scheduled Traffic windows instead of the configuration of the gates in order to allow a floating guard band</a:t>
            </a:r>
            <a:endParaRPr lang="en-US" sz="1600" dirty="0" smtClean="0"/>
          </a:p>
          <a:p>
            <a:endParaRPr lang="en-US" sz="2000" dirty="0" smtClean="0"/>
          </a:p>
        </p:txBody>
      </p:sp>
      <p:sp>
        <p:nvSpPr>
          <p:cNvPr id="3" name="Titel 2"/>
          <p:cNvSpPr>
            <a:spLocks noGrp="1"/>
          </p:cNvSpPr>
          <p:nvPr>
            <p:ph type="title"/>
          </p:nvPr>
        </p:nvSpPr>
        <p:spPr/>
        <p:txBody>
          <a:bodyPr/>
          <a:lstStyle/>
          <a:p>
            <a:r>
              <a:rPr lang="en-US" dirty="0" smtClean="0"/>
              <a:t>Background</a:t>
            </a:r>
            <a:endParaRPr lang="en-US" dirty="0"/>
          </a:p>
        </p:txBody>
      </p:sp>
      <p:sp>
        <p:nvSpPr>
          <p:cNvPr id="4" name="Datumsplatzhalter 3"/>
          <p:cNvSpPr>
            <a:spLocks noGrp="1"/>
          </p:cNvSpPr>
          <p:nvPr>
            <p:ph type="dt" sz="half" idx="10"/>
          </p:nvPr>
        </p:nvSpPr>
        <p:spPr/>
        <p:txBody>
          <a:bodyPr/>
          <a:lstStyle/>
          <a:p>
            <a:pPr>
              <a:defRPr/>
            </a:pPr>
            <a:fld id="{F64612BD-3612-487A-AB56-F934FB7E390A}" type="datetime3">
              <a:rPr lang="en-US" smtClean="0"/>
              <a:pPr>
                <a:defRPr/>
              </a:pPr>
              <a:t>16 January 2013</a:t>
            </a:fld>
            <a:endParaRPr lang="de-DE" dirty="0"/>
          </a:p>
        </p:txBody>
      </p:sp>
      <p:sp>
        <p:nvSpPr>
          <p:cNvPr id="5" name="Foliennummernplatzhalter 4"/>
          <p:cNvSpPr>
            <a:spLocks noGrp="1"/>
          </p:cNvSpPr>
          <p:nvPr>
            <p:ph type="sldNum" sz="quarter" idx="11"/>
          </p:nvPr>
        </p:nvSpPr>
        <p:spPr/>
        <p:txBody>
          <a:bodyPr/>
          <a:lstStyle/>
          <a:p>
            <a:pPr>
              <a:defRPr/>
            </a:pPr>
            <a:fld id="{7AC1186F-C76D-4E50-8A88-6A26896EA377}" type="slidenum">
              <a:rPr lang="de-DE" smtClean="0"/>
              <a:pPr>
                <a:defRPr/>
              </a:pPr>
              <a:t>7</a:t>
            </a:fld>
            <a:endParaRPr lang="de-DE" dirty="0"/>
          </a:p>
        </p:txBody>
      </p:sp>
      <p:sp>
        <p:nvSpPr>
          <p:cNvPr id="7" name="Fußzeilenplatzhalter 6"/>
          <p:cNvSpPr>
            <a:spLocks noGrp="1"/>
          </p:cNvSpPr>
          <p:nvPr>
            <p:ph type="ftr" sz="quarter" idx="12"/>
          </p:nvPr>
        </p:nvSpPr>
        <p:spPr/>
        <p:txBody>
          <a:bodyPr/>
          <a:lstStyle/>
          <a:p>
            <a:pPr>
              <a:defRPr/>
            </a:pPr>
            <a:r>
              <a:rPr lang="it-IT" smtClean="0">
                <a:latin typeface="Arial" charset="0"/>
              </a:rPr>
              <a:t>IEEE 802.1 TSN TG – January 2013 Vancouver, BC</a:t>
            </a:r>
            <a:endParaRPr lang="en-US" dirty="0" smtClean="0">
              <a:latin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8418" name="Object 2"/>
          <p:cNvGraphicFramePr>
            <a:graphicFrameLocks noChangeAspect="1"/>
          </p:cNvGraphicFramePr>
          <p:nvPr/>
        </p:nvGraphicFramePr>
        <p:xfrm>
          <a:off x="323528" y="1482328"/>
          <a:ext cx="12843522" cy="3098800"/>
        </p:xfrm>
        <a:graphic>
          <a:graphicData uri="http://schemas.openxmlformats.org/presentationml/2006/ole">
            <p:oleObj spid="_x0000_s188418" name="Visio" r:id="rId4" imgW="16653696" imgH="4012119" progId="Visio.Drawing.11">
              <p:embed/>
            </p:oleObj>
          </a:graphicData>
        </a:graphic>
      </p:graphicFrame>
      <p:sp>
        <p:nvSpPr>
          <p:cNvPr id="2" name="Inhaltsplatzhalter 1"/>
          <p:cNvSpPr>
            <a:spLocks noGrp="1"/>
          </p:cNvSpPr>
          <p:nvPr>
            <p:ph idx="1"/>
          </p:nvPr>
        </p:nvSpPr>
        <p:spPr/>
        <p:txBody>
          <a:bodyPr/>
          <a:lstStyle/>
          <a:p>
            <a:r>
              <a:rPr lang="en-US" sz="2000" dirty="0" smtClean="0"/>
              <a:t>The general question is:</a:t>
            </a:r>
          </a:p>
          <a:p>
            <a:pPr>
              <a:buNone/>
            </a:pPr>
            <a:r>
              <a:rPr lang="en-US" sz="2000" dirty="0" smtClean="0"/>
              <a:t>	What should be configured? Gates or transmission windows?</a:t>
            </a:r>
            <a:endParaRPr lang="en-US" sz="1200" dirty="0" smtClean="0"/>
          </a:p>
          <a:p>
            <a:endParaRPr lang="en-US" sz="2000" dirty="0" smtClean="0"/>
          </a:p>
          <a:p>
            <a:endParaRPr lang="en-US" sz="2000" dirty="0" smtClean="0"/>
          </a:p>
          <a:p>
            <a:endParaRPr lang="en-US" sz="2000" dirty="0" smtClean="0"/>
          </a:p>
          <a:p>
            <a:endParaRPr lang="en-US" sz="2000" dirty="0" smtClean="0"/>
          </a:p>
          <a:p>
            <a:pPr>
              <a:buNone/>
            </a:pPr>
            <a:endParaRPr lang="en-US" sz="2000" dirty="0" smtClean="0"/>
          </a:p>
          <a:p>
            <a:endParaRPr lang="en-US" sz="2000" dirty="0" smtClean="0"/>
          </a:p>
        </p:txBody>
      </p:sp>
      <p:sp>
        <p:nvSpPr>
          <p:cNvPr id="3" name="Titel 2"/>
          <p:cNvSpPr>
            <a:spLocks noGrp="1"/>
          </p:cNvSpPr>
          <p:nvPr>
            <p:ph type="title"/>
          </p:nvPr>
        </p:nvSpPr>
        <p:spPr/>
        <p:txBody>
          <a:bodyPr/>
          <a:lstStyle/>
          <a:p>
            <a:r>
              <a:rPr lang="en-US" dirty="0" smtClean="0"/>
              <a:t>Impacts on the Time Aware Shaper</a:t>
            </a:r>
            <a:endParaRPr lang="en-US" dirty="0"/>
          </a:p>
        </p:txBody>
      </p:sp>
      <p:sp>
        <p:nvSpPr>
          <p:cNvPr id="4" name="Datumsplatzhalter 3"/>
          <p:cNvSpPr>
            <a:spLocks noGrp="1"/>
          </p:cNvSpPr>
          <p:nvPr>
            <p:ph type="dt" sz="half" idx="10"/>
          </p:nvPr>
        </p:nvSpPr>
        <p:spPr/>
        <p:txBody>
          <a:bodyPr/>
          <a:lstStyle/>
          <a:p>
            <a:pPr>
              <a:defRPr/>
            </a:pPr>
            <a:fld id="{733FC39F-9F60-4B1A-96C7-171FBCF6D35C}" type="datetime3">
              <a:rPr lang="en-US" smtClean="0"/>
              <a:pPr>
                <a:defRPr/>
              </a:pPr>
              <a:t>16 January 2013</a:t>
            </a:fld>
            <a:endParaRPr lang="de-DE" dirty="0"/>
          </a:p>
        </p:txBody>
      </p:sp>
      <p:sp>
        <p:nvSpPr>
          <p:cNvPr id="5" name="Foliennummernplatzhalter 4"/>
          <p:cNvSpPr>
            <a:spLocks noGrp="1"/>
          </p:cNvSpPr>
          <p:nvPr>
            <p:ph type="sldNum" sz="quarter" idx="11"/>
          </p:nvPr>
        </p:nvSpPr>
        <p:spPr/>
        <p:txBody>
          <a:bodyPr/>
          <a:lstStyle/>
          <a:p>
            <a:pPr>
              <a:defRPr/>
            </a:pPr>
            <a:fld id="{7AC1186F-C76D-4E50-8A88-6A26896EA377}" type="slidenum">
              <a:rPr lang="de-DE" smtClean="0"/>
              <a:pPr>
                <a:defRPr/>
              </a:pPr>
              <a:t>8</a:t>
            </a:fld>
            <a:endParaRPr lang="de-DE" dirty="0"/>
          </a:p>
        </p:txBody>
      </p:sp>
      <p:sp>
        <p:nvSpPr>
          <p:cNvPr id="7" name="Fußzeilenplatzhalter 6"/>
          <p:cNvSpPr>
            <a:spLocks noGrp="1"/>
          </p:cNvSpPr>
          <p:nvPr>
            <p:ph type="ftr" sz="quarter" idx="12"/>
          </p:nvPr>
        </p:nvSpPr>
        <p:spPr/>
        <p:txBody>
          <a:bodyPr/>
          <a:lstStyle/>
          <a:p>
            <a:pPr>
              <a:defRPr/>
            </a:pPr>
            <a:r>
              <a:rPr lang="it-IT" dirty="0" smtClean="0">
                <a:latin typeface="Arial" charset="0"/>
              </a:rPr>
              <a:t>IEEE 802.1 TSN TG – </a:t>
            </a:r>
            <a:r>
              <a:rPr lang="it-IT" dirty="0" err="1" smtClean="0">
                <a:latin typeface="Arial" charset="0"/>
              </a:rPr>
              <a:t>January</a:t>
            </a:r>
            <a:r>
              <a:rPr lang="it-IT" dirty="0" smtClean="0">
                <a:latin typeface="Arial" charset="0"/>
              </a:rPr>
              <a:t> 2013 Vancouver, BC</a:t>
            </a:r>
            <a:endParaRPr lang="en-US" dirty="0" smtClean="0">
              <a:latin typeface="Arial" charset="0"/>
            </a:endParaRPr>
          </a:p>
        </p:txBody>
      </p:sp>
      <p:sp>
        <p:nvSpPr>
          <p:cNvPr id="13" name="Rechteck 12"/>
          <p:cNvSpPr/>
          <p:nvPr/>
        </p:nvSpPr>
        <p:spPr>
          <a:xfrm>
            <a:off x="1475656" y="2852936"/>
            <a:ext cx="7416824"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bg1"/>
              </a:solidFill>
            </a:endParaRPr>
          </a:p>
        </p:txBody>
      </p:sp>
      <p:sp>
        <p:nvSpPr>
          <p:cNvPr id="14" name="Rechteck 13"/>
          <p:cNvSpPr/>
          <p:nvPr/>
        </p:nvSpPr>
        <p:spPr>
          <a:xfrm>
            <a:off x="1475656" y="3429000"/>
            <a:ext cx="7416824" cy="11521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bg1"/>
              </a:solidFill>
            </a:endParaRPr>
          </a:p>
        </p:txBody>
      </p:sp>
      <p:sp>
        <p:nvSpPr>
          <p:cNvPr id="18" name="Freihandform 17"/>
          <p:cNvSpPr/>
          <p:nvPr/>
        </p:nvSpPr>
        <p:spPr>
          <a:xfrm>
            <a:off x="885825" y="1990725"/>
            <a:ext cx="4059238" cy="1933575"/>
          </a:xfrm>
          <a:custGeom>
            <a:avLst/>
            <a:gdLst>
              <a:gd name="connsiteX0" fmla="*/ 3981450 w 4059238"/>
              <a:gd name="connsiteY0" fmla="*/ 0 h 1933575"/>
              <a:gd name="connsiteX1" fmla="*/ 3933825 w 4059238"/>
              <a:gd name="connsiteY1" fmla="*/ 314325 h 1933575"/>
              <a:gd name="connsiteX2" fmla="*/ 3228975 w 4059238"/>
              <a:gd name="connsiteY2" fmla="*/ 428625 h 1933575"/>
              <a:gd name="connsiteX3" fmla="*/ 438150 w 4059238"/>
              <a:gd name="connsiteY3" fmla="*/ 523875 h 1933575"/>
              <a:gd name="connsiteX4" fmla="*/ 600075 w 4059238"/>
              <a:gd name="connsiteY4" fmla="*/ 1933575 h 1933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9238" h="1933575">
                <a:moveTo>
                  <a:pt x="3981450" y="0"/>
                </a:moveTo>
                <a:cubicBezTo>
                  <a:pt x="4020344" y="121444"/>
                  <a:pt x="4059238" y="242888"/>
                  <a:pt x="3933825" y="314325"/>
                </a:cubicBezTo>
                <a:cubicBezTo>
                  <a:pt x="3808413" y="385763"/>
                  <a:pt x="3811587" y="393700"/>
                  <a:pt x="3228975" y="428625"/>
                </a:cubicBezTo>
                <a:cubicBezTo>
                  <a:pt x="2646363" y="463550"/>
                  <a:pt x="876300" y="273050"/>
                  <a:pt x="438150" y="523875"/>
                </a:cubicBezTo>
                <a:cubicBezTo>
                  <a:pt x="0" y="774700"/>
                  <a:pt x="300037" y="1354137"/>
                  <a:pt x="600075" y="1933575"/>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0" name="Freihandform 19"/>
          <p:cNvSpPr/>
          <p:nvPr/>
        </p:nvSpPr>
        <p:spPr>
          <a:xfrm>
            <a:off x="6096000" y="2028825"/>
            <a:ext cx="348208" cy="824111"/>
          </a:xfrm>
          <a:custGeom>
            <a:avLst/>
            <a:gdLst>
              <a:gd name="connsiteX0" fmla="*/ 0 w 276225"/>
              <a:gd name="connsiteY0" fmla="*/ 0 h 619125"/>
              <a:gd name="connsiteX1" fmla="*/ 200025 w 276225"/>
              <a:gd name="connsiteY1" fmla="*/ 457200 h 619125"/>
              <a:gd name="connsiteX2" fmla="*/ 276225 w 276225"/>
              <a:gd name="connsiteY2" fmla="*/ 619125 h 619125"/>
            </a:gdLst>
            <a:ahLst/>
            <a:cxnLst>
              <a:cxn ang="0">
                <a:pos x="connsiteX0" y="connsiteY0"/>
              </a:cxn>
              <a:cxn ang="0">
                <a:pos x="connsiteX1" y="connsiteY1"/>
              </a:cxn>
              <a:cxn ang="0">
                <a:pos x="connsiteX2" y="connsiteY2"/>
              </a:cxn>
            </a:cxnLst>
            <a:rect l="l" t="t" r="r" b="b"/>
            <a:pathLst>
              <a:path w="276225" h="619125">
                <a:moveTo>
                  <a:pt x="0" y="0"/>
                </a:moveTo>
                <a:cubicBezTo>
                  <a:pt x="76994" y="177006"/>
                  <a:pt x="153988" y="354013"/>
                  <a:pt x="200025" y="457200"/>
                </a:cubicBezTo>
                <a:cubicBezTo>
                  <a:pt x="246063" y="560388"/>
                  <a:pt x="261144" y="589756"/>
                  <a:pt x="276225" y="619125"/>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8418" name="Object 2"/>
          <p:cNvGraphicFramePr>
            <a:graphicFrameLocks noChangeAspect="1"/>
          </p:cNvGraphicFramePr>
          <p:nvPr/>
        </p:nvGraphicFramePr>
        <p:xfrm>
          <a:off x="323527" y="2996952"/>
          <a:ext cx="13894222" cy="3352306"/>
        </p:xfrm>
        <a:graphic>
          <a:graphicData uri="http://schemas.openxmlformats.org/presentationml/2006/ole">
            <p:oleObj spid="_x0000_s210946" name="Visio" r:id="rId4" imgW="16653696" imgH="4012119" progId="Visio.Drawing.11">
              <p:embed/>
            </p:oleObj>
          </a:graphicData>
        </a:graphic>
      </p:graphicFrame>
      <p:sp>
        <p:nvSpPr>
          <p:cNvPr id="2" name="Inhaltsplatzhalter 1"/>
          <p:cNvSpPr>
            <a:spLocks noGrp="1"/>
          </p:cNvSpPr>
          <p:nvPr>
            <p:ph idx="1"/>
          </p:nvPr>
        </p:nvSpPr>
        <p:spPr/>
        <p:txBody>
          <a:bodyPr/>
          <a:lstStyle/>
          <a:p>
            <a:r>
              <a:rPr lang="en-US" sz="2000" dirty="0" smtClean="0"/>
              <a:t>Configuring gates is complicated in combination with an intelligent guard band usage (i.e. transmitting lower priority frames during the guard band if they end before the start of the Scheduled Traffic transmission)</a:t>
            </a:r>
          </a:p>
          <a:p>
            <a:r>
              <a:rPr lang="en-US" sz="2000" dirty="0" smtClean="0"/>
              <a:t>If the gate events are defined as the points in time when the queues are getting (</a:t>
            </a:r>
            <a:r>
              <a:rPr lang="en-US" sz="2000" dirty="0" err="1" smtClean="0"/>
              <a:t>dis</a:t>
            </a:r>
            <a:r>
              <a:rPr lang="en-US" sz="2000" dirty="0" smtClean="0"/>
              <a:t>)connected from/to the transmission selection it is not possible to transfer frames during the guard band</a:t>
            </a:r>
            <a:endParaRPr lang="en-US" sz="1600" dirty="0" smtClean="0"/>
          </a:p>
          <a:p>
            <a:pPr lvl="1"/>
            <a:endParaRPr lang="en-US" sz="1600" dirty="0" smtClean="0"/>
          </a:p>
        </p:txBody>
      </p:sp>
      <p:sp>
        <p:nvSpPr>
          <p:cNvPr id="3" name="Titel 2"/>
          <p:cNvSpPr>
            <a:spLocks noGrp="1"/>
          </p:cNvSpPr>
          <p:nvPr>
            <p:ph type="title"/>
          </p:nvPr>
        </p:nvSpPr>
        <p:spPr/>
        <p:txBody>
          <a:bodyPr/>
          <a:lstStyle/>
          <a:p>
            <a:r>
              <a:rPr lang="en-US" dirty="0" smtClean="0"/>
              <a:t>Configuring Gates </a:t>
            </a:r>
            <a:endParaRPr lang="en-US" dirty="0"/>
          </a:p>
        </p:txBody>
      </p:sp>
      <p:sp>
        <p:nvSpPr>
          <p:cNvPr id="4" name="Datumsplatzhalter 3"/>
          <p:cNvSpPr>
            <a:spLocks noGrp="1"/>
          </p:cNvSpPr>
          <p:nvPr>
            <p:ph type="dt" sz="half" idx="10"/>
          </p:nvPr>
        </p:nvSpPr>
        <p:spPr/>
        <p:txBody>
          <a:bodyPr/>
          <a:lstStyle/>
          <a:p>
            <a:pPr>
              <a:defRPr/>
            </a:pPr>
            <a:fld id="{9EB87AEB-622C-488A-9BE2-00727A047286}" type="datetime3">
              <a:rPr lang="en-US" smtClean="0"/>
              <a:pPr>
                <a:defRPr/>
              </a:pPr>
              <a:t>16 January 2013</a:t>
            </a:fld>
            <a:endParaRPr lang="de-DE" dirty="0"/>
          </a:p>
        </p:txBody>
      </p:sp>
      <p:sp>
        <p:nvSpPr>
          <p:cNvPr id="5" name="Foliennummernplatzhalter 4"/>
          <p:cNvSpPr>
            <a:spLocks noGrp="1"/>
          </p:cNvSpPr>
          <p:nvPr>
            <p:ph type="sldNum" sz="quarter" idx="11"/>
          </p:nvPr>
        </p:nvSpPr>
        <p:spPr/>
        <p:txBody>
          <a:bodyPr/>
          <a:lstStyle/>
          <a:p>
            <a:pPr>
              <a:defRPr/>
            </a:pPr>
            <a:fld id="{7AC1186F-C76D-4E50-8A88-6A26896EA377}" type="slidenum">
              <a:rPr lang="de-DE" smtClean="0"/>
              <a:pPr>
                <a:defRPr/>
              </a:pPr>
              <a:t>9</a:t>
            </a:fld>
            <a:endParaRPr lang="de-DE" dirty="0"/>
          </a:p>
        </p:txBody>
      </p:sp>
      <p:sp>
        <p:nvSpPr>
          <p:cNvPr id="7" name="Fußzeilenplatzhalter 6"/>
          <p:cNvSpPr>
            <a:spLocks noGrp="1"/>
          </p:cNvSpPr>
          <p:nvPr>
            <p:ph type="ftr" sz="quarter" idx="12"/>
          </p:nvPr>
        </p:nvSpPr>
        <p:spPr/>
        <p:txBody>
          <a:bodyPr/>
          <a:lstStyle/>
          <a:p>
            <a:pPr>
              <a:defRPr/>
            </a:pPr>
            <a:r>
              <a:rPr lang="it-IT" smtClean="0">
                <a:latin typeface="Arial" charset="0"/>
              </a:rPr>
              <a:t>IEEE 802.1 TSN TG – January 2013 Vancouver, BC</a:t>
            </a:r>
            <a:endParaRPr lang="en-US" dirty="0" smtClean="0">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c-frg">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tc-frg</Template>
  <TotalTime>0</TotalTime>
  <Words>841</Words>
  <Application>Microsoft Office PowerPoint</Application>
  <PresentationFormat>Bildschirmpräsentation (4:3)</PresentationFormat>
  <Paragraphs>204</Paragraphs>
  <Slides>22</Slides>
  <Notes>13</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22</vt:i4>
      </vt:variant>
    </vt:vector>
  </HeadingPairs>
  <TitlesOfParts>
    <vt:vector size="24" baseType="lpstr">
      <vt:lpstr>tc-frg</vt:lpstr>
      <vt:lpstr>Visio</vt:lpstr>
      <vt:lpstr>Gates vs. Windows and Scheduled Traffic</vt:lpstr>
      <vt:lpstr>Folie 2</vt:lpstr>
      <vt:lpstr>Terminology</vt:lpstr>
      <vt:lpstr>Terminology</vt:lpstr>
      <vt:lpstr>Possible Solution</vt:lpstr>
      <vt:lpstr>Folie 6</vt:lpstr>
      <vt:lpstr>Background</vt:lpstr>
      <vt:lpstr>Impacts on the Time Aware Shaper</vt:lpstr>
      <vt:lpstr>Configuring Gates </vt:lpstr>
      <vt:lpstr>How it is specified in IEEE 802.1Qbv-D0.2 </vt:lpstr>
      <vt:lpstr>Implications of the Current Definition</vt:lpstr>
      <vt:lpstr>IEEE 802.1Qbv D0.1</vt:lpstr>
      <vt:lpstr>Pros and Cons of the IEEE 802.1Qbv D0.2 Shaper</vt:lpstr>
      <vt:lpstr>Time Aware Shaper – Gate Model</vt:lpstr>
      <vt:lpstr>Time Aware Shaper – Window Model</vt:lpstr>
      <vt:lpstr>Event List</vt:lpstr>
      <vt:lpstr>Important Device Specific Parameters</vt:lpstr>
      <vt:lpstr>End Station – Talker</vt:lpstr>
      <vt:lpstr>End Station – Talker</vt:lpstr>
      <vt:lpstr>Folie 20</vt:lpstr>
      <vt:lpstr>Time Aware Domain and Class</vt:lpstr>
      <vt:lpstr>        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Preemption and Scheduled Traffic – Impact on SRP</dc:title>
  <dc:creator>Christian Boiger</dc:creator>
  <cp:lastModifiedBy>cboiger</cp:lastModifiedBy>
  <cp:revision>773</cp:revision>
  <dcterms:created xsi:type="dcterms:W3CDTF">2009-11-04T06:43:44Z</dcterms:created>
  <dcterms:modified xsi:type="dcterms:W3CDTF">2013-01-16T17:06:30Z</dcterms:modified>
</cp:coreProperties>
</file>