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57"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p:scale>
          <a:sx n="118" d="100"/>
          <a:sy n="118" d="100"/>
        </p:scale>
        <p:origin x="-2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14/01/2015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PAR and CSD for P802.1Qxx</a:t>
            </a:r>
            <a:endParaRPr lang="en-GB" dirty="0"/>
          </a:p>
        </p:txBody>
      </p:sp>
      <p:sp>
        <p:nvSpPr>
          <p:cNvPr id="3" name="Subtitle 2"/>
          <p:cNvSpPr>
            <a:spLocks noGrp="1"/>
          </p:cNvSpPr>
          <p:nvPr>
            <p:ph type="subTitle" idx="1"/>
          </p:nvPr>
        </p:nvSpPr>
        <p:spPr/>
        <p:txBody>
          <a:bodyPr/>
          <a:lstStyle/>
          <a:p>
            <a:r>
              <a:rPr lang="en-GB" dirty="0" smtClean="0"/>
              <a:t>802.1 WG</a:t>
            </a:r>
          </a:p>
          <a:p>
            <a:r>
              <a:rPr lang="en-GB" smtClean="0"/>
              <a:t>January 2015</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the </a:t>
            </a:r>
            <a:r>
              <a:rPr lang="en-GB" dirty="0">
                <a:solidFill>
                  <a:srgbClr val="FF0000"/>
                </a:solidFill>
              </a:rPr>
              <a:t>IEEE 802.1AB and IEEE </a:t>
            </a:r>
            <a:r>
              <a:rPr lang="en-GB" dirty="0" smtClean="0">
                <a:solidFill>
                  <a:srgbClr val="FF0000"/>
                </a:solidFill>
              </a:rPr>
              <a:t>802.1aq standards. This proposal represents an extension of the first</a:t>
            </a:r>
            <a:endParaRPr lang="en-GB" dirty="0">
              <a:solidFill>
                <a:srgbClr val="FF0000"/>
              </a:solidFill>
            </a:endParaRPr>
          </a:p>
          <a:p>
            <a:pPr marL="571500" indent="-457200">
              <a:buFont typeface="+mj-lt"/>
              <a:buAutoNum type="alphaLcParenR"/>
            </a:pPr>
            <a:r>
              <a:rPr lang="en-GB" dirty="0" smtClean="0">
                <a:solidFill>
                  <a:srgbClr val="FF0000"/>
                </a:solidFill>
              </a:rPr>
              <a:t>The technology has been proven in the field and in compatibility testing carried out in testing labs.</a:t>
            </a:r>
          </a:p>
        </p:txBody>
      </p:sp>
    </p:spTree>
    <p:extLst>
      <p:ext uri="{BB962C8B-B14F-4D97-AF65-F5344CB8AC3E}">
        <p14:creationId xmlns:p14="http://schemas.microsoft.com/office/powerpoint/2010/main" val="132853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significant, given the expected large volumes.</a:t>
            </a:r>
          </a:p>
          <a:p>
            <a:pPr marL="571500" indent="-457200">
              <a:buFont typeface="+mj-lt"/>
              <a:buAutoNum type="alphaLcParenR"/>
            </a:pPr>
            <a:r>
              <a:rPr lang="en-GB" dirty="0" smtClean="0">
                <a:solidFill>
                  <a:srgbClr val="FF0000"/>
                </a:solidFill>
              </a:rPr>
              <a:t>The cost factors are well known from implementations of IEEE 802.1AB. We are basically talking about a software upgrade</a:t>
            </a:r>
          </a:p>
          <a:p>
            <a:pPr marL="571500" indent="-457200">
              <a:buFont typeface="+mj-lt"/>
              <a:buAutoNum type="alphaLcParenR"/>
            </a:pPr>
            <a:r>
              <a:rPr lang="en-GB" dirty="0" smtClean="0">
                <a:solidFill>
                  <a:srgbClr val="FF0000"/>
                </a:solidFill>
              </a:rPr>
              <a:t>There are no incremental installation costs relative to the existing costs associated with </a:t>
            </a:r>
            <a:r>
              <a:rPr lang="en-GB" dirty="0">
                <a:solidFill>
                  <a:srgbClr val="FF0000"/>
                </a:solidFill>
              </a:rPr>
              <a:t>IEEE 802.1AB and IEEE </a:t>
            </a:r>
            <a:r>
              <a:rPr lang="en-GB" dirty="0" smtClean="0">
                <a:solidFill>
                  <a:srgbClr val="FF0000"/>
                </a:solidFill>
              </a:rPr>
              <a:t>802.1aq</a:t>
            </a:r>
          </a:p>
          <a:p>
            <a:pPr marL="571500" indent="-457200">
              <a:buFont typeface="+mj-lt"/>
              <a:buAutoNum type="alphaLcParenR"/>
            </a:pPr>
            <a:r>
              <a:rPr lang="en-GB" dirty="0" smtClean="0">
                <a:solidFill>
                  <a:srgbClr val="FF0000"/>
                </a:solidFill>
              </a:rPr>
              <a:t>There are no incremental operational costs relative to the existing costs associated with </a:t>
            </a:r>
            <a:r>
              <a:rPr lang="en-GB" dirty="0">
                <a:solidFill>
                  <a:srgbClr val="FF0000"/>
                </a:solidFill>
              </a:rPr>
              <a:t>IEEE 802.1AB and IEEE </a:t>
            </a:r>
            <a:r>
              <a:rPr lang="en-GB" dirty="0" smtClean="0">
                <a:solidFill>
                  <a:srgbClr val="FF0000"/>
                </a:solidFill>
              </a:rPr>
              <a:t>802.1aq</a:t>
            </a:r>
          </a:p>
          <a:p>
            <a:pPr marL="571500" indent="-457200">
              <a:buFont typeface="+mj-lt"/>
              <a:buAutoNum type="alphaLcParenR"/>
            </a:pPr>
            <a:r>
              <a:rPr lang="en-GB" dirty="0" smtClean="0">
                <a:solidFill>
                  <a:srgbClr val="FF0000"/>
                </a:solidFill>
              </a:rPr>
              <a:t>No other areas </a:t>
            </a:r>
            <a:r>
              <a:rPr lang="en-GB" smtClean="0">
                <a:solidFill>
                  <a:srgbClr val="FF0000"/>
                </a:solidFill>
              </a:rPr>
              <a:t>have been </a:t>
            </a:r>
            <a:r>
              <a:rPr lang="en-GB" dirty="0" smtClean="0">
                <a:solidFill>
                  <a:srgbClr val="FF0000"/>
                </a:solidFill>
              </a:rPr>
              <a:t>identified.</a:t>
            </a:r>
          </a:p>
          <a:p>
            <a:pPr marL="571500" indent="-457200">
              <a:buFont typeface="+mj-lt"/>
              <a:buAutoNum type="alphaLcParenR"/>
            </a:pPr>
            <a:endParaRPr lang="en-GB" dirty="0" smtClean="0">
              <a:solidFill>
                <a:srgbClr val="FF0000"/>
              </a:solidFill>
            </a:endParaRPr>
          </a:p>
        </p:txBody>
      </p:sp>
    </p:spTree>
    <p:extLst>
      <p:ext uri="{BB962C8B-B14F-4D97-AF65-F5344CB8AC3E}">
        <p14:creationId xmlns:p14="http://schemas.microsoft.com/office/powerpoint/2010/main" val="118516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(1)</a:t>
            </a:r>
            <a:endParaRPr lang="en-US" dirty="0"/>
          </a:p>
        </p:txBody>
      </p:sp>
      <p:sp>
        <p:nvSpPr>
          <p:cNvPr id="3" name="Content Placeholder 2"/>
          <p:cNvSpPr>
            <a:spLocks noGrp="1"/>
          </p:cNvSpPr>
          <p:nvPr>
            <p:ph idx="1"/>
          </p:nvPr>
        </p:nvSpPr>
        <p:spPr/>
        <p:txBody>
          <a:bodyPr>
            <a:normAutofit fontScale="92500"/>
          </a:bodyPr>
          <a:lstStyle/>
          <a:p>
            <a:r>
              <a:rPr lang="en-US" b="1" dirty="0"/>
              <a:t>1.1 Project Number: </a:t>
            </a:r>
            <a:r>
              <a:rPr lang="en-US" dirty="0"/>
              <a:t>P802.1Qxx</a:t>
            </a:r>
          </a:p>
          <a:p>
            <a:r>
              <a:rPr lang="en-US" b="1" dirty="0"/>
              <a:t>1.2 Type of Document: </a:t>
            </a:r>
            <a:r>
              <a:rPr lang="en-US" dirty="0"/>
              <a:t>Standard</a:t>
            </a:r>
          </a:p>
          <a:p>
            <a:r>
              <a:rPr lang="en-US" b="1" dirty="0"/>
              <a:t>1.3 Life Cycle: </a:t>
            </a:r>
            <a:r>
              <a:rPr lang="en-US" dirty="0"/>
              <a:t>Full Use</a:t>
            </a:r>
          </a:p>
          <a:p>
            <a:r>
              <a:rPr lang="en-US" b="1" dirty="0"/>
              <a:t>2.1 Title: </a:t>
            </a:r>
            <a:r>
              <a:rPr lang="en-US" dirty="0"/>
              <a:t>Standard for Local and metropolitan area networks--Bridges and Bridged </a:t>
            </a:r>
            <a:r>
              <a:rPr lang="en-US" dirty="0" smtClean="0"/>
              <a:t>Networks Amendment</a:t>
            </a:r>
            <a:r>
              <a:rPr lang="en-US" dirty="0"/>
              <a:t>: Automatic Attachment of network devices to individual services in a Short Path Bridging (SPB) network using </a:t>
            </a:r>
            <a:r>
              <a:rPr lang="en-US" dirty="0" smtClean="0"/>
              <a:t>extensions </a:t>
            </a:r>
            <a:r>
              <a:rPr lang="en-US" dirty="0"/>
              <a:t>to </a:t>
            </a:r>
            <a:r>
              <a:rPr lang="en-US" dirty="0" smtClean="0"/>
              <a:t>the Link </a:t>
            </a:r>
            <a:r>
              <a:rPr lang="en-US" dirty="0"/>
              <a:t>Layer Discovery Protocol (LLDP)</a:t>
            </a:r>
          </a:p>
        </p:txBody>
      </p:sp>
    </p:spTree>
    <p:extLst>
      <p:ext uri="{BB962C8B-B14F-4D97-AF65-F5344CB8AC3E}">
        <p14:creationId xmlns:p14="http://schemas.microsoft.com/office/powerpoint/2010/main" val="169391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(2)</a:t>
            </a:r>
            <a:endParaRPr lang="en-US" dirty="0"/>
          </a:p>
        </p:txBody>
      </p:sp>
      <p:sp>
        <p:nvSpPr>
          <p:cNvPr id="3" name="Content Placeholder 2"/>
          <p:cNvSpPr>
            <a:spLocks noGrp="1"/>
          </p:cNvSpPr>
          <p:nvPr>
            <p:ph idx="1"/>
          </p:nvPr>
        </p:nvSpPr>
        <p:spPr/>
        <p:txBody>
          <a:bodyPr>
            <a:normAutofit fontScale="85000" lnSpcReduction="20000"/>
          </a:bodyPr>
          <a:lstStyle/>
          <a:p>
            <a:r>
              <a:rPr lang="en-US" sz="2000" b="1" dirty="0"/>
              <a:t>5.1 Approximate number of people expected to be actively involved in the development of this project: </a:t>
            </a:r>
            <a:r>
              <a:rPr lang="en-US" sz="2000" dirty="0" smtClean="0"/>
              <a:t>35</a:t>
            </a:r>
          </a:p>
          <a:p>
            <a:r>
              <a:rPr lang="en-US" sz="2000" b="1" dirty="0" smtClean="0"/>
              <a:t>5.2.a</a:t>
            </a:r>
            <a:r>
              <a:rPr lang="en-US" sz="2000" b="1" dirty="0"/>
              <a:t>. Scope of the complete standard: </a:t>
            </a:r>
            <a:r>
              <a:rPr lang="en-US" sz="2000" dirty="0"/>
              <a:t>This standard specifies </a:t>
            </a:r>
            <a:r>
              <a:rPr lang="en-US" sz="2000" dirty="0" smtClean="0"/>
              <a:t>Media Access </a:t>
            </a:r>
            <a:r>
              <a:rPr lang="en-US" sz="2000" dirty="0"/>
              <a:t>Control (MAC) Bridges that interconnect individual </a:t>
            </a:r>
            <a:r>
              <a:rPr lang="en-US" sz="2000" dirty="0" smtClean="0"/>
              <a:t>Local Area </a:t>
            </a:r>
            <a:r>
              <a:rPr lang="en-US" sz="2000" dirty="0"/>
              <a:t>Networks (LANs), each supporting the IEEE 802 MAC </a:t>
            </a:r>
            <a:r>
              <a:rPr lang="en-US" sz="2000" dirty="0" smtClean="0"/>
              <a:t>service using </a:t>
            </a:r>
            <a:r>
              <a:rPr lang="en-US" sz="2000" dirty="0"/>
              <a:t>a different or identical media access control method, to </a:t>
            </a:r>
            <a:r>
              <a:rPr lang="en-US" sz="2000" dirty="0" smtClean="0"/>
              <a:t>provide Bridged </a:t>
            </a:r>
            <a:r>
              <a:rPr lang="en-US" sz="2000" dirty="0"/>
              <a:t>Local Area Networks and Virtual LANs (VLANs</a:t>
            </a:r>
            <a:r>
              <a:rPr lang="en-US" sz="2000" dirty="0" smtClean="0"/>
              <a:t>). </a:t>
            </a:r>
            <a:r>
              <a:rPr lang="en-US" sz="2000" i="1" dirty="0" smtClean="0"/>
              <a:t>(unchanged)</a:t>
            </a:r>
            <a:endParaRPr lang="en-US" sz="2000" dirty="0" smtClean="0"/>
          </a:p>
          <a:p>
            <a:r>
              <a:rPr lang="en-US" sz="2000" b="1" dirty="0"/>
              <a:t>5.2.b. Scope of the project: </a:t>
            </a:r>
            <a:r>
              <a:rPr lang="en-US" sz="2000" dirty="0"/>
              <a:t>This standard specifies the protocols, procedures and management objects for auto-attach Type, Length, </a:t>
            </a:r>
            <a:r>
              <a:rPr lang="en-US" sz="2000" dirty="0" smtClean="0"/>
              <a:t>Value (TLVs</a:t>
            </a:r>
            <a:r>
              <a:rPr lang="en-US" sz="2000" dirty="0"/>
              <a:t>) within the Link Layer Discovery Protocol (LLDP) defined in IEEE 802.1AB</a:t>
            </a:r>
            <a:r>
              <a:rPr lang="en-US" sz="2000" dirty="0" smtClean="0"/>
              <a:t>.</a:t>
            </a:r>
          </a:p>
          <a:p>
            <a:r>
              <a:rPr lang="en-US" sz="2000" b="1" dirty="0"/>
              <a:t>5.4 Purpose: </a:t>
            </a:r>
            <a:r>
              <a:rPr lang="en-US" sz="2000" dirty="0"/>
              <a:t>MAC Bridges, as specified by this standard, allow </a:t>
            </a:r>
            <a:r>
              <a:rPr lang="en-US" sz="2000" dirty="0" smtClean="0"/>
              <a:t>the compatible </a:t>
            </a:r>
            <a:r>
              <a:rPr lang="en-US" sz="2000" dirty="0"/>
              <a:t>interconnection of information technology </a:t>
            </a:r>
            <a:r>
              <a:rPr lang="en-US" sz="2000" dirty="0" smtClean="0"/>
              <a:t>equipment attached </a:t>
            </a:r>
            <a:r>
              <a:rPr lang="en-US" sz="2000" dirty="0"/>
              <a:t>to separate individual LANs</a:t>
            </a:r>
            <a:r>
              <a:rPr lang="en-US" sz="2000" dirty="0" smtClean="0"/>
              <a:t>. </a:t>
            </a:r>
            <a:r>
              <a:rPr lang="en-US" sz="2000" i="1" dirty="0" smtClean="0"/>
              <a:t>(unchanged)</a:t>
            </a:r>
          </a:p>
          <a:p>
            <a:r>
              <a:rPr lang="en-US" sz="2000" b="1" dirty="0"/>
              <a:t>5.5 Need for the Project: </a:t>
            </a:r>
            <a:r>
              <a:rPr lang="en-US" sz="2000" dirty="0"/>
              <a:t>This </a:t>
            </a:r>
            <a:r>
              <a:rPr lang="en-US" sz="2000" dirty="0" smtClean="0"/>
              <a:t>amendment </a:t>
            </a:r>
            <a:r>
              <a:rPr lang="en-US" sz="2000" dirty="0"/>
              <a:t>simplifies the deployment and administration of the networks running SPB by allowing </a:t>
            </a:r>
            <a:r>
              <a:rPr lang="en-US" sz="2000" dirty="0" smtClean="0"/>
              <a:t>for automatic </a:t>
            </a:r>
            <a:r>
              <a:rPr lang="en-US" sz="2000" dirty="0"/>
              <a:t>configuration of the </a:t>
            </a:r>
            <a:r>
              <a:rPr lang="en-US" sz="2000" dirty="0" smtClean="0"/>
              <a:t>virtual </a:t>
            </a:r>
            <a:r>
              <a:rPr lang="en-US" sz="2000" dirty="0"/>
              <a:t>LANs and service identifiers, thus allowing access to services of network devices without the need </a:t>
            </a:r>
            <a:r>
              <a:rPr lang="en-US" sz="2000" dirty="0" smtClean="0"/>
              <a:t>of </a:t>
            </a:r>
          </a:p>
          <a:p>
            <a:r>
              <a:rPr lang="en-US" sz="2000" b="1" dirty="0" smtClean="0"/>
              <a:t>5.6 </a:t>
            </a:r>
            <a:r>
              <a:rPr lang="en-US" sz="2000" b="1" dirty="0"/>
              <a:t>Stakeholders for the Standard: </a:t>
            </a:r>
            <a:r>
              <a:rPr lang="en-US" sz="2000" dirty="0"/>
              <a:t>Developers, providers, and users of networking services and equipment such as software </a:t>
            </a:r>
            <a:r>
              <a:rPr lang="en-US" sz="2000" dirty="0" smtClean="0"/>
              <a:t>developers, bridge </a:t>
            </a:r>
            <a:r>
              <a:rPr lang="en-US" sz="2000" dirty="0"/>
              <a:t>and NIC vendors, network operators and users.</a:t>
            </a:r>
          </a:p>
        </p:txBody>
      </p:sp>
    </p:spTree>
    <p:extLst>
      <p:ext uri="{BB962C8B-B14F-4D97-AF65-F5344CB8AC3E}">
        <p14:creationId xmlns:p14="http://schemas.microsoft.com/office/powerpoint/2010/main" val="2019837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(3)</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Intellectual Property</a:t>
            </a:r>
          </a:p>
          <a:p>
            <a:r>
              <a:rPr lang="en-US" b="1" dirty="0"/>
              <a:t>6.1.a. Is the Sponsor aware of any copyright permissions needed for this project?: </a:t>
            </a:r>
            <a:r>
              <a:rPr lang="en-US" dirty="0"/>
              <a:t>No</a:t>
            </a:r>
          </a:p>
          <a:p>
            <a:r>
              <a:rPr lang="en-US" b="1" dirty="0"/>
              <a:t>6.1.b. Is the Sponsor aware of possible registration activity related to this project?: </a:t>
            </a:r>
            <a:r>
              <a:rPr lang="en-US" dirty="0"/>
              <a:t>Yes</a:t>
            </a:r>
          </a:p>
          <a:p>
            <a:pPr marL="400050" lvl="1" indent="0">
              <a:buNone/>
            </a:pPr>
            <a:r>
              <a:rPr lang="en-US" b="1" dirty="0"/>
              <a:t>If yes please explain: </a:t>
            </a:r>
            <a:r>
              <a:rPr lang="en-US" dirty="0"/>
              <a:t>The project may include the following items that may require registrations:</a:t>
            </a:r>
          </a:p>
          <a:p>
            <a:pPr marL="400050" lvl="1" indent="0">
              <a:buNone/>
            </a:pPr>
            <a:r>
              <a:rPr lang="en-US" dirty="0"/>
              <a:t>- new TLVs for the LLDP</a:t>
            </a:r>
          </a:p>
          <a:p>
            <a:pPr marL="400050" lvl="1" indent="0">
              <a:buNone/>
            </a:pPr>
            <a:r>
              <a:rPr lang="en-US" dirty="0"/>
              <a:t>- a new sub-branch for the LLDP MIB module</a:t>
            </a:r>
          </a:p>
          <a:p>
            <a:r>
              <a:rPr lang="en-US" b="1" dirty="0"/>
              <a:t>7.1 Are there other standards or projects with a similar scope?: </a:t>
            </a:r>
            <a:r>
              <a:rPr lang="en-US" dirty="0"/>
              <a:t>No</a:t>
            </a:r>
          </a:p>
          <a:p>
            <a:r>
              <a:rPr lang="en-US" b="1" dirty="0"/>
              <a:t>7.2 Joint Development</a:t>
            </a:r>
          </a:p>
          <a:p>
            <a:pPr marL="400050" lvl="1" indent="0">
              <a:buNone/>
            </a:pPr>
            <a:r>
              <a:rPr lang="en-US" b="1" dirty="0"/>
              <a:t>Is it the intent to develop this document jointly with another organization?: </a:t>
            </a:r>
            <a:r>
              <a:rPr lang="en-US" dirty="0"/>
              <a:t>No</a:t>
            </a:r>
          </a:p>
        </p:txBody>
      </p:sp>
    </p:spTree>
    <p:extLst>
      <p:ext uri="{BB962C8B-B14F-4D97-AF65-F5344CB8AC3E}">
        <p14:creationId xmlns:p14="http://schemas.microsoft.com/office/powerpoint/2010/main" val="263779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marL="571500" indent="-457200">
              <a:buFont typeface="+mj-lt"/>
              <a:buAutoNum type="alphaLcParenR"/>
            </a:pPr>
            <a:r>
              <a:rPr lang="en-GB" dirty="0" smtClean="0">
                <a:solidFill>
                  <a:srgbClr val="FF0000"/>
                </a:solidFill>
              </a:rPr>
              <a:t>The definitions are part of the project.</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extLst>
      <p:ext uri="{BB962C8B-B14F-4D97-AF65-F5344CB8AC3E}">
        <p14:creationId xmlns:p14="http://schemas.microsoft.com/office/powerpoint/2010/main" val="130005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proposed revision would apply to all 802 networks that implement IEEE 802.1AB and IEEE 802.1aq</a:t>
            </a:r>
          </a:p>
          <a:p>
            <a:pPr marL="571500" indent="-457200">
              <a:buFont typeface="+mj-lt"/>
              <a:buAutoNum type="alphaLcParenR"/>
            </a:pPr>
            <a:r>
              <a:rPr lang="en-GB" dirty="0" smtClean="0">
                <a:solidFill>
                  <a:srgbClr val="FF0000"/>
                </a:solidFill>
              </a:rPr>
              <a:t>Some vendors and users have expressed their support for this extensions and there are a number of implementations successfully deployed in the field.</a:t>
            </a:r>
            <a:endParaRPr lang="en-GB" dirty="0">
              <a:solidFill>
                <a:srgbClr val="FF0000"/>
              </a:solidFill>
            </a:endParaRPr>
          </a:p>
        </p:txBody>
      </p:sp>
    </p:spTree>
    <p:extLst>
      <p:ext uri="{BB962C8B-B14F-4D97-AF65-F5344CB8AC3E}">
        <p14:creationId xmlns:p14="http://schemas.microsoft.com/office/powerpoint/2010/main" val="394921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a:t>
            </a:r>
          </a:p>
        </p:txBody>
      </p:sp>
    </p:spTree>
    <p:extLst>
      <p:ext uri="{BB962C8B-B14F-4D97-AF65-F5344CB8AC3E}">
        <p14:creationId xmlns:p14="http://schemas.microsoft.com/office/powerpoint/2010/main" val="3409660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lnSpcReduction="10000"/>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 VDP-based solutions cannot cover all the range of SPB solutions </a:t>
            </a:r>
            <a:r>
              <a:rPr lang="en-GB" dirty="0">
                <a:solidFill>
                  <a:srgbClr val="FF0000"/>
                </a:solidFill>
              </a:rPr>
              <a:t>(</a:t>
            </a:r>
            <a:r>
              <a:rPr lang="en-GB" dirty="0" smtClean="0">
                <a:solidFill>
                  <a:srgbClr val="FF0000"/>
                </a:solidFill>
              </a:rPr>
              <a:t>specifically SPB-M </a:t>
            </a:r>
            <a:r>
              <a:rPr lang="en-GB" smtClean="0">
                <a:solidFill>
                  <a:srgbClr val="FF0000"/>
                </a:solidFill>
              </a:rPr>
              <a:t>I-SID attachment</a:t>
            </a:r>
            <a:r>
              <a:rPr lang="en-GB" dirty="0" smtClean="0">
                <a:solidFill>
                  <a:srgbClr val="FF0000"/>
                </a:solidFill>
              </a:rPr>
              <a:t>)</a:t>
            </a:r>
          </a:p>
        </p:txBody>
      </p:sp>
    </p:spTree>
    <p:extLst>
      <p:ext uri="{BB962C8B-B14F-4D97-AF65-F5344CB8AC3E}">
        <p14:creationId xmlns:p14="http://schemas.microsoft.com/office/powerpoint/2010/main" val="364647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3300</TotalTime>
  <Words>1140</Words>
  <Application>Microsoft Office PowerPoint</Application>
  <PresentationFormat>On-screen Show (4:3)</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PAR and CSD for P802.1Qxx</vt:lpstr>
      <vt:lpstr>PAR (1)</vt:lpstr>
      <vt:lpstr>PAR (2)</vt:lpstr>
      <vt:lpstr>PAR (3)</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Windows SOE Manager</cp:lastModifiedBy>
  <cp:revision>10</cp:revision>
  <dcterms:created xsi:type="dcterms:W3CDTF">2014-05-14T13:31:12Z</dcterms:created>
  <dcterms:modified xsi:type="dcterms:W3CDTF">2015-01-14T14:07:07Z</dcterms:modified>
</cp:coreProperties>
</file>