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12192000" cy="6858000"/>
  <p:notesSz cx="6884988" cy="100187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151" userDrawn="1">
          <p15:clr>
            <a:srgbClr val="A4A3A4"/>
          </p15:clr>
        </p15:guide>
        <p15:guide id="4" orient="horz" pos="2449" userDrawn="1">
          <p15:clr>
            <a:srgbClr val="A4A3A4"/>
          </p15:clr>
        </p15:guide>
        <p15:guide id="5" orient="horz" pos="3566" userDrawn="1">
          <p15:clr>
            <a:srgbClr val="A4A3A4"/>
          </p15:clr>
        </p15:guide>
        <p15:guide id="6" orient="horz" pos="2545" userDrawn="1">
          <p15:clr>
            <a:srgbClr val="A4A3A4"/>
          </p15:clr>
        </p15:guide>
        <p15:guide id="7" orient="horz" pos="3845" userDrawn="1">
          <p15:clr>
            <a:srgbClr val="A4A3A4"/>
          </p15:clr>
        </p15:guide>
        <p15:guide id="8" pos="6625" userDrawn="1">
          <p15:clr>
            <a:srgbClr val="A4A3A4"/>
          </p15:clr>
        </p15:guide>
        <p15:guide id="9" pos="2588" userDrawn="1">
          <p15:clr>
            <a:srgbClr val="A4A3A4"/>
          </p15:clr>
        </p15:guide>
        <p15:guide id="10" pos="5091" userDrawn="1">
          <p15:clr>
            <a:srgbClr val="A4A3A4"/>
          </p15:clr>
        </p15:guide>
        <p15:guide id="11" pos="4969" userDrawn="1">
          <p15:clr>
            <a:srgbClr val="A4A3A4"/>
          </p15:clr>
        </p15:guide>
        <p15:guide id="12" pos="3779" userDrawn="1">
          <p15:clr>
            <a:srgbClr val="A4A3A4"/>
          </p15:clr>
        </p15:guide>
        <p15:guide id="13" pos="3901" userDrawn="1">
          <p15:clr>
            <a:srgbClr val="A4A3A4"/>
          </p15:clr>
        </p15:guide>
        <p15:guide id="14" pos="331" userDrawn="1">
          <p15:clr>
            <a:srgbClr val="A4A3A4"/>
          </p15:clr>
        </p15:guide>
        <p15:guide id="15" pos="2712" userDrawn="1">
          <p15:clr>
            <a:srgbClr val="A4A3A4"/>
          </p15:clr>
        </p15:guide>
        <p15:guide id="16" pos="3839" userDrawn="1">
          <p15:clr>
            <a:srgbClr val="A4A3A4"/>
          </p15:clr>
        </p15:guide>
        <p15:guide id="17" pos="3568" userDrawn="1">
          <p15:clr>
            <a:srgbClr val="A4A3A4"/>
          </p15:clr>
        </p15:guide>
        <p15:guide id="18" pos="4112" userDrawn="1">
          <p15:clr>
            <a:srgbClr val="A4A3A4"/>
          </p15:clr>
        </p15:guide>
        <p15:guide id="19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D4"/>
    <a:srgbClr val="9FB7D3"/>
    <a:srgbClr val="8BC5FF"/>
    <a:srgbClr val="99CCFF"/>
    <a:srgbClr val="6A8FBF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89299" autoAdjust="0"/>
  </p:normalViewPr>
  <p:slideViewPr>
    <p:cSldViewPr snapToGrid="0" snapToObjects="1">
      <p:cViewPr varScale="1">
        <p:scale>
          <a:sx n="65" d="100"/>
          <a:sy n="65" d="100"/>
        </p:scale>
        <p:origin x="1254" y="48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6625"/>
        <p:guide pos="2588"/>
        <p:guide pos="5091"/>
        <p:guide pos="4969"/>
        <p:guide pos="3779"/>
        <p:guide pos="3901"/>
        <p:guide pos="331"/>
        <p:guide pos="2712"/>
        <p:guide pos="3839"/>
        <p:guide pos="3568"/>
        <p:guide pos="4112"/>
        <p:guide pos="73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IEEE 802.1 Time-Sensitive Networking 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en-US" sz="1200"/>
              <a:t>2017-04-28 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2017-04-28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IEEE 802.1 Time-Sensitive Networking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2017-04-28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0D39C-2FB6-4AF4-B689-FB4F7D834D0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IEEE 802.1 Time-Sensitive Networking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1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2019299" y="2828876"/>
            <a:ext cx="1968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8483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24932" y="5137201"/>
            <a:ext cx="11140019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4934" y="1808710"/>
            <a:ext cx="11135785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795463"/>
            <a:ext cx="11140016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193367" y="4010025"/>
            <a:ext cx="5471584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5"/>
            <a:ext cx="5473700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11135784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193367" y="1795463"/>
            <a:ext cx="5471584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5469467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4013201"/>
            <a:ext cx="5467351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3367" y="1795464"/>
            <a:ext cx="5467351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6197601" y="1795463"/>
            <a:ext cx="5467351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529168" y="4013201"/>
            <a:ext cx="546523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8" y="1795464"/>
            <a:ext cx="546523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97601" y="4022726"/>
            <a:ext cx="5467351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529168" y="4022726"/>
            <a:ext cx="546523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7601" y="1804989"/>
            <a:ext cx="5467351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8" y="1804989"/>
            <a:ext cx="546523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8" y="1800000"/>
            <a:ext cx="11135785" cy="38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1795464"/>
            <a:ext cx="5467351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081434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05300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5139267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513926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67" y="239714"/>
            <a:ext cx="4324351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3545841"/>
            <a:ext cx="5473700" cy="2978785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1" y="1797525"/>
            <a:ext cx="5473700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2515809" y="438151"/>
            <a:ext cx="235239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209564" y="360000"/>
            <a:ext cx="444500" cy="588962"/>
          </a:xfrm>
          <a:prstGeom prst="rect">
            <a:avLst/>
          </a:prstGeom>
          <a:noFill/>
        </p:spPr>
      </p:pic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168" y="1800000"/>
            <a:ext cx="11135785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524935" y="239714"/>
            <a:ext cx="9992784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" name="txtfooterCopy"/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IEEE 802.1 Time-Sensitive Networking  |  2017-04-28  |  Page </a:t>
            </a:r>
            <a:fld id="{56073225-84D7-4605-B61C-FE28926F60F4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pages/ts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2706" y="239714"/>
            <a:ext cx="11539247" cy="1085371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IEEE 802.1 Time-Sensitive Networking (TSN)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" name="Rectangle: Rounded Corners 6"/>
          <p:cNvSpPr/>
          <p:nvPr/>
        </p:nvSpPr>
        <p:spPr bwMode="auto">
          <a:xfrm>
            <a:off x="3671191" y="1497685"/>
            <a:ext cx="4381877" cy="3688153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TSN Components</a:t>
            </a:r>
            <a:b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</a:b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Common Standards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790660" y="3791766"/>
            <a:ext cx="2198565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Latency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sp>
        <p:nvSpPr>
          <p:cNvPr id="12" name="Callout: Bent Line with Accent Bar 11"/>
          <p:cNvSpPr/>
          <p:nvPr/>
        </p:nvSpPr>
        <p:spPr bwMode="auto">
          <a:xfrm flipH="1">
            <a:off x="-93346" y="4428297"/>
            <a:ext cx="3617081" cy="1379896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429"/>
              <a:gd name="adj6" fmla="val -24662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>
                <a:solidFill>
                  <a:srgbClr val="00285F"/>
                </a:solidFill>
              </a:rPr>
              <a:t>Bounded low latency:</a:t>
            </a:r>
            <a:r>
              <a:rPr lang="en-US" sz="2400" dirty="0">
                <a:solidFill>
                  <a:srgbClr val="00285F"/>
                </a:solidFill>
              </a:rPr>
              <a:t> </a:t>
            </a:r>
            <a:br>
              <a:rPr lang="en-US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Credit Based Shaper (802.1Qav) 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Frame preemption (802.3br &amp; 802.1Qbu)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Scheduled Traffic (802.1Qbv) 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Cyclic Queuing and Forwarding (802.1Qch) Asynchronous Traffic Shaping (P802.1Qcr)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621525" y="3271533"/>
            <a:ext cx="2230649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Reliability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sp>
        <p:nvSpPr>
          <p:cNvPr id="13" name="Callout: Bent Line with Accent Bar 12"/>
          <p:cNvSpPr/>
          <p:nvPr/>
        </p:nvSpPr>
        <p:spPr bwMode="auto">
          <a:xfrm>
            <a:off x="8212585" y="2430124"/>
            <a:ext cx="3830330" cy="1240022"/>
          </a:xfrm>
          <a:prstGeom prst="accentCallout2">
            <a:avLst>
              <a:gd name="adj1" fmla="val 37780"/>
              <a:gd name="adj2" fmla="val 161"/>
              <a:gd name="adj3" fmla="val 38155"/>
              <a:gd name="adj4" fmla="val -16667"/>
              <a:gd name="adj5" fmla="val 68136"/>
              <a:gd name="adj6" fmla="val -26275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rgbClr val="00285F"/>
                </a:solidFill>
              </a:rPr>
              <a:t>Ultra reliability:</a:t>
            </a:r>
            <a:br>
              <a:rPr lang="en-US" sz="2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Frame Replication and Elimination (P802.1CB)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Path Control and Reservation (802.1Qca)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Per-Stream Filtering and Policing (802.1Qci)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Reliability for time sync (P802.1AS-Rev)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853957" y="2674237"/>
            <a:ext cx="2386715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Synchronization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sp>
        <p:nvSpPr>
          <p:cNvPr id="14" name="Callout: Bent Line with Accent Bar 13"/>
          <p:cNvSpPr/>
          <p:nvPr/>
        </p:nvSpPr>
        <p:spPr bwMode="auto">
          <a:xfrm flipH="1">
            <a:off x="108468" y="2236448"/>
            <a:ext cx="3410596" cy="796655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63633"/>
              <a:gd name="adj6" fmla="val -21746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lvl="0" algn="r"/>
            <a:r>
              <a:rPr lang="en-US" sz="2400" b="1" dirty="0">
                <a:solidFill>
                  <a:srgbClr val="00285F"/>
                </a:solidFill>
              </a:rPr>
              <a:t>Time synchronization:</a:t>
            </a:r>
            <a:br>
              <a:rPr lang="en-US" sz="2400" b="1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Timing and Synchronization (802.1AS) includes a profile of IEEE 1588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-2" y="6031780"/>
            <a:ext cx="12192002" cy="525101"/>
          </a:xfrm>
          <a:prstGeom prst="rect">
            <a:avLst/>
          </a:prstGeom>
          <a:solidFill>
            <a:srgbClr val="00285F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Guaranteed data transport with bounded low latency, low delay variation, and extremely low loss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726" y="5692877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533261" y="5376024"/>
            <a:ext cx="4701260" cy="461665"/>
            <a:chOff x="3644645" y="5376024"/>
            <a:chExt cx="4701260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4367365" y="5376024"/>
              <a:ext cx="32768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85F"/>
                  </a:solidFill>
                </a:rPr>
                <a:t>Zero congestion loss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7593509" y="5626461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-47185" y="6518952"/>
            <a:ext cx="428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3"/>
              </a:rPr>
              <a:t>http://www.ieee802.org/1/pages/tsn.html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5337002" y="4384332"/>
            <a:ext cx="2549917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Resource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</a:rPr>
              <a:t>Mgmt</a:t>
            </a:r>
            <a:endParaRPr 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Callout: Bent Line with Accent Bar 14"/>
          <p:cNvSpPr/>
          <p:nvPr/>
        </p:nvSpPr>
        <p:spPr bwMode="auto">
          <a:xfrm>
            <a:off x="8202507" y="4602609"/>
            <a:ext cx="4139323" cy="1256570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31505"/>
              <a:gd name="adj6" fmla="val -19870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rgbClr val="00285F"/>
                </a:solidFill>
              </a:rPr>
              <a:t>Dedicated resources &amp; API</a:t>
            </a:r>
            <a:br>
              <a:rPr lang="en-US" sz="2400" b="1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Stream Reservation Protocol (802.1Qat)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TSN configuration (P802.1Qcc)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YANG (P802.1Qcp)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Link-local Registration Protocol (P802.1CS)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7619" y="6563838"/>
            <a:ext cx="6004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API: Application Programming Interface; YANG: a data modeling language</a:t>
            </a:r>
          </a:p>
        </p:txBody>
      </p:sp>
    </p:spTree>
    <p:extLst>
      <p:ext uri="{BB962C8B-B14F-4D97-AF65-F5344CB8AC3E}">
        <p14:creationId xmlns:p14="http://schemas.microsoft.com/office/powerpoint/2010/main" val="166674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9" grpId="0" animBg="1"/>
      <p:bldP spid="13" grpId="0" animBg="1"/>
      <p:bldP spid="10" grpId="0" animBg="1"/>
      <p:bldP spid="14" grpId="0" animBg="1"/>
      <p:bldP spid="18" grpId="0" animBg="1"/>
      <p:bldP spid="2" grpId="0"/>
      <p:bldP spid="19" grpId="0" animBg="1"/>
      <p:bldP spid="15" grpId="0" animBg="1"/>
      <p:bldP spid="21" grpId="0"/>
    </p:bldLst>
  </p:timing>
</p:sld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1.potx" id="{2930A252-12C2-4F52-B133-87F8BF51D5BC}" vid="{C0EA779E-0600-4F57-BDCE-BA710E7DC25F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PresentationTemplate2011</Template>
  <TotalTime>1596</TotalTime>
  <Words>69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Ericsson Capital TT</vt:lpstr>
      <vt:lpstr>PresentationTemplate2011</vt:lpstr>
      <vt:lpstr>IEEE 802.1 Time-Sensitive Networking (TSN)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 Time-Sensitive Networking</dc:title>
  <dc:creator/>
  <cp:keywords/>
  <dc:description>Rev PA1</dc:description>
  <cp:lastModifiedBy>Janos Farkas</cp:lastModifiedBy>
  <cp:revision>371</cp:revision>
  <dcterms:created xsi:type="dcterms:W3CDTF">2016-11-30T09:30:34Z</dcterms:created>
  <dcterms:modified xsi:type="dcterms:W3CDTF">2017-03-17T00:21:44Z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Arial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Public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false</vt:bool>
  </property>
  <property fmtid="{D5CDD505-2E9C-101B-9397-08002B2CF9AE}" pid="20" name="optEnterText1">
    <vt:bool>true</vt:bool>
  </property>
  <property fmtid="{D5CDD505-2E9C-101B-9397-08002B2CF9AE}" pid="21" name="optFooterCVLConfLabel">
    <vt:bool>false</vt:bool>
  </property>
  <property fmtid="{D5CDD505-2E9C-101B-9397-08002B2CF9AE}" pid="22" name="optEnterText2">
    <vt:bool>true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/>
  </property>
  <property fmtid="{D5CDD505-2E9C-101B-9397-08002B2CF9AE}" pid="29" name="MiddleFooterField">
    <vt:lpwstr/>
  </property>
  <property fmtid="{D5CDD505-2E9C-101B-9397-08002B2CF9AE}" pid="30" name="RightFooterField">
    <vt:lpwstr>IEEE 802.1 Time-Sensitive Networking</vt:lpwstr>
  </property>
  <property fmtid="{D5CDD505-2E9C-101B-9397-08002B2CF9AE}" pid="31" name="RightFooterField2">
    <vt:lpwstr>2017-04-28</vt:lpwstr>
  </property>
  <property fmtid="{D5CDD505-2E9C-101B-9397-08002B2CF9AE}" pid="32" name="TotalNumb">
    <vt:bool>false</vt:bool>
  </property>
  <property fmtid="{D5CDD505-2E9C-101B-9397-08002B2CF9AE}" pid="33" name="Pages">
    <vt:bool>true</vt:bool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IEEE 802.1 Time-Sensitive Networking</vt:lpwstr>
  </property>
  <property fmtid="{D5CDD505-2E9C-101B-9397-08002B2CF9AE}" pid="44" name="Date">
    <vt:lpwstr>2017-04-28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</Properties>
</file>