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6"/>
  </p:notesMasterIdLst>
  <p:sldIdLst>
    <p:sldId id="256" r:id="rId3"/>
    <p:sldId id="260" r:id="rId4"/>
    <p:sldId id="257" r:id="rId5"/>
    <p:sldId id="280" r:id="rId6"/>
    <p:sldId id="282" r:id="rId7"/>
    <p:sldId id="267" r:id="rId8"/>
    <p:sldId id="266" r:id="rId9"/>
    <p:sldId id="283" r:id="rId10"/>
    <p:sldId id="274" r:id="rId11"/>
    <p:sldId id="271" r:id="rId12"/>
    <p:sldId id="277" r:id="rId13"/>
    <p:sldId id="279" r:id="rId14"/>
    <p:sldId id="276" r:id="rId15"/>
  </p:sldIdLst>
  <p:sldSz cx="9144000" cy="6858000" type="screen4x3"/>
  <p:notesSz cx="6858000" cy="9144000"/>
  <p:defaultTextStyle>
    <a:defPPr>
      <a:defRPr lang="en-US"/>
    </a:defPPr>
    <a:lvl1pPr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1pPr>
    <a:lvl2pPr marL="4572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2pPr>
    <a:lvl3pPr marL="9144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3pPr>
    <a:lvl4pPr marL="13716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4pPr>
    <a:lvl5pPr marL="18288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5pPr>
    <a:lvl6pPr marL="22860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6pPr>
    <a:lvl7pPr marL="27432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7pPr>
    <a:lvl8pPr marL="32004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8pPr>
    <a:lvl9pPr marL="36576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B2B2B2"/>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826" autoAdjust="0"/>
  </p:normalViewPr>
  <p:slideViewPr>
    <p:cSldViewPr>
      <p:cViewPr varScale="1">
        <p:scale>
          <a:sx n="90" d="100"/>
          <a:sy n="90" d="100"/>
        </p:scale>
        <p:origin x="-990"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DCB6E729-1D16-47B3-9463-2E509DC32494}" type="datetimeFigureOut">
              <a:rPr lang="en-US" altLang="ja-JP"/>
              <a:pPr/>
              <a:t>11/4/2010</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79D7F1E-3D6D-4D05-8CBB-5B7299D93050}"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0484" name="Slide Number Placeholder 3"/>
          <p:cNvSpPr>
            <a:spLocks noGrp="1"/>
          </p:cNvSpPr>
          <p:nvPr>
            <p:ph type="sldNum" sz="quarter" idx="5"/>
          </p:nvPr>
        </p:nvSpPr>
        <p:spPr bwMode="auto">
          <a:noFill/>
          <a:ln>
            <a:miter lim="800000"/>
            <a:headEnd/>
            <a:tailEnd/>
          </a:ln>
        </p:spPr>
        <p:txBody>
          <a:bodyPr/>
          <a:lstStyle/>
          <a:p>
            <a:fld id="{14A37DFC-7ADD-44EC-A8AD-F94384D350E2}" type="slidenum">
              <a:rPr lang="en-US" altLang="ja-JP"/>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154" r:id="rId1"/>
    <p:sldLayoutId id="2147484176"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charset="0"/>
        </a:defRPr>
      </a:lvl1pPr>
      <a:lvl2pPr marL="39688" indent="-39688" algn="ctr" rtl="0" eaLnBrk="0" fontAlgn="base" hangingPunct="0">
        <a:spcBef>
          <a:spcPct val="0"/>
        </a:spcBef>
        <a:spcAft>
          <a:spcPct val="0"/>
        </a:spcAft>
        <a:defRPr sz="3200">
          <a:solidFill>
            <a:schemeClr val="tx1"/>
          </a:solidFill>
          <a:latin typeface="Times" charset="0"/>
          <a:sym typeface="Times" charset="0"/>
        </a:defRPr>
      </a:lvl2pPr>
      <a:lvl3pPr marL="39688" indent="-39688" algn="ctr" rtl="0" eaLnBrk="0" fontAlgn="base" hangingPunct="0">
        <a:spcBef>
          <a:spcPct val="0"/>
        </a:spcBef>
        <a:spcAft>
          <a:spcPct val="0"/>
        </a:spcAft>
        <a:defRPr sz="3200">
          <a:solidFill>
            <a:schemeClr val="tx1"/>
          </a:solidFill>
          <a:latin typeface="Times" charset="0"/>
          <a:sym typeface="Times" charset="0"/>
        </a:defRPr>
      </a:lvl3pPr>
      <a:lvl4pPr marL="39688" indent="-39688" algn="ctr" rtl="0" eaLnBrk="0" fontAlgn="base" hangingPunct="0">
        <a:spcBef>
          <a:spcPct val="0"/>
        </a:spcBef>
        <a:spcAft>
          <a:spcPct val="0"/>
        </a:spcAft>
        <a:defRPr sz="3200">
          <a:solidFill>
            <a:schemeClr val="tx1"/>
          </a:solidFill>
          <a:latin typeface="Times" charset="0"/>
          <a:sym typeface="Times" charset="0"/>
        </a:defRPr>
      </a:lvl4pPr>
      <a:lvl5pPr marL="39688" indent="-39688" algn="ctr" rtl="0" eaLnBrk="0" fontAlgn="base" hangingPunct="0">
        <a:spcBef>
          <a:spcPct val="0"/>
        </a:spcBef>
        <a:spcAft>
          <a:spcPct val="0"/>
        </a:spcAft>
        <a:defRPr sz="3200">
          <a:solidFill>
            <a:schemeClr val="tx1"/>
          </a:solidFill>
          <a:latin typeface="Times" charset="0"/>
          <a:sym typeface="Times"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charset="0"/>
        <a:buChar char="•"/>
        <a:defRPr sz="3200">
          <a:solidFill>
            <a:schemeClr val="tx1"/>
          </a:solidFill>
          <a:latin typeface="+mn-lt"/>
          <a:ea typeface="+mn-ea"/>
          <a:cs typeface="+mn-cs"/>
          <a:sym typeface="Times" charset="0"/>
        </a:defRPr>
      </a:lvl1pPr>
      <a:lvl2pPr marL="782638" indent="-285750" algn="l" rtl="0" eaLnBrk="0" fontAlgn="base" hangingPunct="0">
        <a:spcBef>
          <a:spcPts val="700"/>
        </a:spcBef>
        <a:spcAft>
          <a:spcPct val="0"/>
        </a:spcAft>
        <a:buSzPct val="100000"/>
        <a:buFont typeface="Times" charset="0"/>
        <a:buChar char="–"/>
        <a:defRPr sz="2800">
          <a:solidFill>
            <a:schemeClr val="tx1"/>
          </a:solidFill>
          <a:latin typeface="+mn-lt"/>
          <a:sym typeface="Times" charset="0"/>
        </a:defRPr>
      </a:lvl2pPr>
      <a:lvl3pPr marL="1125538" indent="-228600" algn="l" rtl="0" eaLnBrk="0" fontAlgn="base" hangingPunct="0">
        <a:spcBef>
          <a:spcPts val="600"/>
        </a:spcBef>
        <a:spcAft>
          <a:spcPct val="0"/>
        </a:spcAft>
        <a:buSzPct val="100000"/>
        <a:buFont typeface="Times" charset="0"/>
        <a:buChar char="•"/>
        <a:defRPr sz="2400">
          <a:solidFill>
            <a:schemeClr val="tx1"/>
          </a:solidFill>
          <a:latin typeface="+mn-lt"/>
          <a:sym typeface="Times" charset="0"/>
        </a:defRPr>
      </a:lvl3pPr>
      <a:lvl4pPr marL="14684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4pPr>
      <a:lvl5pPr marL="18113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164" r:id="rId1"/>
    <p:sldLayoutId id="2147484165" r:id="rId2"/>
    <p:sldLayoutId id="2147484166" r:id="rId3"/>
    <p:sldLayoutId id="2147484167" r:id="rId4"/>
    <p:sldLayoutId id="2147484168" r:id="rId5"/>
    <p:sldLayoutId id="2147484169" r:id="rId6"/>
    <p:sldLayoutId id="2147484170" r:id="rId7"/>
    <p:sldLayoutId id="2147484171" r:id="rId8"/>
    <p:sldLayoutId id="2147484172" r:id="rId9"/>
    <p:sldLayoutId id="2147484173" r:id="rId10"/>
    <p:sldLayoutId id="2147484174" r:id="rId11"/>
    <p:sldLayoutId id="2147484175"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charset="0"/>
        </a:defRPr>
      </a:lvl1pPr>
      <a:lvl2pPr marL="39688" indent="-39688" algn="ctr" rtl="0" eaLnBrk="0" fontAlgn="base" hangingPunct="0">
        <a:spcBef>
          <a:spcPct val="0"/>
        </a:spcBef>
        <a:spcAft>
          <a:spcPct val="0"/>
        </a:spcAft>
        <a:defRPr sz="3200">
          <a:solidFill>
            <a:schemeClr val="tx1"/>
          </a:solidFill>
          <a:latin typeface="Times" charset="0"/>
          <a:sym typeface="Times" charset="0"/>
        </a:defRPr>
      </a:lvl2pPr>
      <a:lvl3pPr marL="39688" indent="-39688" algn="ctr" rtl="0" eaLnBrk="0" fontAlgn="base" hangingPunct="0">
        <a:spcBef>
          <a:spcPct val="0"/>
        </a:spcBef>
        <a:spcAft>
          <a:spcPct val="0"/>
        </a:spcAft>
        <a:defRPr sz="3200">
          <a:solidFill>
            <a:schemeClr val="tx1"/>
          </a:solidFill>
          <a:latin typeface="Times" charset="0"/>
          <a:sym typeface="Times" charset="0"/>
        </a:defRPr>
      </a:lvl3pPr>
      <a:lvl4pPr marL="39688" indent="-39688" algn="ctr" rtl="0" eaLnBrk="0" fontAlgn="base" hangingPunct="0">
        <a:spcBef>
          <a:spcPct val="0"/>
        </a:spcBef>
        <a:spcAft>
          <a:spcPct val="0"/>
        </a:spcAft>
        <a:defRPr sz="3200">
          <a:solidFill>
            <a:schemeClr val="tx1"/>
          </a:solidFill>
          <a:latin typeface="Times" charset="0"/>
          <a:sym typeface="Times" charset="0"/>
        </a:defRPr>
      </a:lvl4pPr>
      <a:lvl5pPr marL="39688" indent="-39688" algn="ctr" rtl="0" eaLnBrk="0" fontAlgn="base" hangingPunct="0">
        <a:spcBef>
          <a:spcPct val="0"/>
        </a:spcBef>
        <a:spcAft>
          <a:spcPct val="0"/>
        </a:spcAft>
        <a:defRPr sz="3200">
          <a:solidFill>
            <a:schemeClr val="tx1"/>
          </a:solidFill>
          <a:latin typeface="Times" charset="0"/>
          <a:sym typeface="Times"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charset="0"/>
        <a:buChar char="•"/>
        <a:defRPr sz="3200">
          <a:solidFill>
            <a:schemeClr val="tx1"/>
          </a:solidFill>
          <a:latin typeface="+mn-lt"/>
          <a:ea typeface="+mn-ea"/>
          <a:cs typeface="+mn-cs"/>
          <a:sym typeface="Times" charset="0"/>
        </a:defRPr>
      </a:lvl1pPr>
      <a:lvl2pPr marL="782638" indent="-285750" algn="l" rtl="0" eaLnBrk="0" fontAlgn="base" hangingPunct="0">
        <a:spcBef>
          <a:spcPts val="700"/>
        </a:spcBef>
        <a:spcAft>
          <a:spcPct val="0"/>
        </a:spcAft>
        <a:buSzPct val="100000"/>
        <a:buFont typeface="Times" charset="0"/>
        <a:buChar char="–"/>
        <a:defRPr sz="2800">
          <a:solidFill>
            <a:schemeClr val="tx1"/>
          </a:solidFill>
          <a:latin typeface="+mn-lt"/>
          <a:sym typeface="Times" charset="0"/>
        </a:defRPr>
      </a:lvl2pPr>
      <a:lvl3pPr marL="1125538" indent="-228600" algn="l" rtl="0" eaLnBrk="0" fontAlgn="base" hangingPunct="0">
        <a:spcBef>
          <a:spcPts val="600"/>
        </a:spcBef>
        <a:spcAft>
          <a:spcPct val="0"/>
        </a:spcAft>
        <a:buSzPct val="100000"/>
        <a:buFont typeface="Times" charset="0"/>
        <a:buChar char="•"/>
        <a:defRPr sz="2400">
          <a:solidFill>
            <a:schemeClr val="tx1"/>
          </a:solidFill>
          <a:latin typeface="+mn-lt"/>
          <a:sym typeface="Times" charset="0"/>
        </a:defRPr>
      </a:lvl3pPr>
      <a:lvl4pPr marL="14684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4pPr>
      <a:lvl5pPr marL="18113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lang="en-US" altLang="ja-JP" sz="1800" dirty="0">
                <a:solidFill>
                  <a:schemeClr val="tx1"/>
                </a:solidFill>
                <a:ea typeface="ＭＳ Ｐゴシック" pitchFamily="50" charset="-128"/>
                <a:cs typeface="Times New Roman" pitchFamily="18" charset="0"/>
              </a:rPr>
              <a:t>ITU-R Liaison Group Report - Session </a:t>
            </a:r>
            <a:r>
              <a:rPr lang="en-US" altLang="ja-JP" sz="1800" dirty="0" smtClean="0">
                <a:solidFill>
                  <a:schemeClr val="tx1"/>
                </a:solidFill>
                <a:ea typeface="ＭＳ Ｐゴシック" pitchFamily="50" charset="-128"/>
                <a:cs typeface="Times New Roman" pitchFamily="18" charset="0"/>
              </a:rPr>
              <a:t>#70 </a:t>
            </a:r>
            <a:r>
              <a:rPr lang="en-US" altLang="ja-JP" sz="1800" dirty="0">
                <a:solidFill>
                  <a:schemeClr val="tx1"/>
                </a:solidFill>
                <a:ea typeface="ＭＳ Ｐゴシック" pitchFamily="50" charset="-128"/>
                <a:cs typeface="Times New Roman" pitchFamily="18" charset="0"/>
              </a:rPr>
              <a:t>Opening Plenary</a:t>
            </a:r>
          </a:p>
          <a:p>
            <a:pPr marL="382588" algn="ct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b="1" dirty="0">
                <a:solidFill>
                  <a:schemeClr val="tx1"/>
                </a:solidFill>
                <a:latin typeface="Times" charset="0"/>
                <a:ea typeface="ＭＳ Ｐゴシック" pitchFamily="50" charset="-128"/>
                <a:cs typeface="Times" charset="0"/>
                <a:sym typeface="Times" charset="0"/>
              </a:rPr>
              <a:t>IEEE 802.16 Presentation Submission Template (Rev. 9)</a:t>
            </a:r>
            <a:r>
              <a:rPr lang="en-US" altLang="ja-JP" sz="1200" dirty="0">
                <a:solidFill>
                  <a:schemeClr val="tx1"/>
                </a:solidFill>
                <a:latin typeface="Times" charset="0"/>
                <a:ea typeface="ＭＳ Ｐゴシック" pitchFamily="50" charset="-128"/>
                <a:cs typeface="Times" charset="0"/>
                <a:sym typeface="Times" charset="0"/>
              </a:rPr>
              <a:t> </a:t>
            </a:r>
          </a:p>
          <a:p>
            <a:pPr marL="382588"/>
            <a:r>
              <a:rPr lang="en-US" altLang="ja-JP" sz="1200" dirty="0">
                <a:solidFill>
                  <a:schemeClr val="tx1"/>
                </a:solidFill>
                <a:latin typeface="Times" charset="0"/>
                <a:ea typeface="ＭＳ Ｐゴシック" pitchFamily="50" charset="-128"/>
                <a:cs typeface="Times" charset="0"/>
                <a:sym typeface="Times" charset="0"/>
              </a:rPr>
              <a:t>Document Number:</a:t>
            </a:r>
          </a:p>
          <a:p>
            <a:pPr marL="382588"/>
            <a:r>
              <a:rPr lang="en-US" altLang="ja-JP" sz="1200" dirty="0">
                <a:solidFill>
                  <a:schemeClr val="tx1"/>
                </a:solidFill>
                <a:latin typeface="Times" charset="0"/>
                <a:ea typeface="ＭＳ Ｐゴシック" pitchFamily="50" charset="-128"/>
                <a:cs typeface="Times" charset="0"/>
                <a:sym typeface="Times" charset="0"/>
              </a:rPr>
              <a:t>IEEE </a:t>
            </a:r>
            <a:r>
              <a:rPr lang="en-US" altLang="ja-JP" sz="1200" dirty="0" smtClean="0">
                <a:solidFill>
                  <a:schemeClr val="tx1"/>
                </a:solidFill>
                <a:latin typeface="Times" charset="0"/>
                <a:ea typeface="ＭＳ Ｐゴシック" pitchFamily="50" charset="-128"/>
                <a:cs typeface="Times" charset="0"/>
                <a:sym typeface="Times" charset="0"/>
              </a:rPr>
              <a:t>L802.16-10/00xx</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Date Submitted:</a:t>
            </a:r>
          </a:p>
          <a:p>
            <a:pPr marL="382588"/>
            <a:r>
              <a:rPr lang="en-US" altLang="ja-JP" sz="1200" dirty="0" smtClean="0">
                <a:solidFill>
                  <a:schemeClr val="tx1"/>
                </a:solidFill>
                <a:latin typeface="Times" charset="0"/>
                <a:ea typeface="ＭＳ Ｐゴシック" pitchFamily="50" charset="-128"/>
                <a:cs typeface="Times" charset="0"/>
                <a:sym typeface="Times" charset="0"/>
              </a:rPr>
              <a:t>2010-11-08</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Source:</a:t>
            </a:r>
          </a:p>
          <a:p>
            <a:pPr marL="382588"/>
            <a:r>
              <a:rPr lang="en-US" altLang="ja-JP" sz="1200" dirty="0" smtClean="0">
                <a:solidFill>
                  <a:schemeClr val="tx1"/>
                </a:solidFill>
                <a:latin typeface="Times" charset="0"/>
                <a:ea typeface="ＭＳ Ｐゴシック" pitchFamily="50" charset="-128"/>
                <a:cs typeface="Times" charset="0"/>
                <a:sym typeface="Times" charset="0"/>
              </a:rPr>
              <a:t>Takashi Shono</a:t>
            </a:r>
            <a:r>
              <a:rPr lang="en-US" altLang="ja-JP" sz="1200" dirty="0">
                <a:solidFill>
                  <a:schemeClr val="tx1"/>
                </a:solidFill>
                <a:latin typeface="Times" charset="0"/>
                <a:ea typeface="ＭＳ Ｐゴシック" pitchFamily="50" charset="-128"/>
                <a:cs typeface="Times" charset="0"/>
                <a:sym typeface="Times" charset="0"/>
              </a:rPr>
              <a:t>			Voice:	</a:t>
            </a:r>
            <a:r>
              <a:rPr lang="en-US" altLang="ja-JP" sz="1200" dirty="0" smtClean="0">
                <a:solidFill>
                  <a:schemeClr val="tx1"/>
                </a:solidFill>
                <a:latin typeface="Times" charset="0"/>
                <a:ea typeface="ＭＳ Ｐゴシック" pitchFamily="50" charset="-128"/>
                <a:cs typeface="Times" charset="0"/>
                <a:sym typeface="Times" charset="0"/>
              </a:rPr>
              <a:t>+81 3 6268 4665</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Intel Corporation			E-mail:	</a:t>
            </a:r>
            <a:r>
              <a:rPr lang="en-US" altLang="ja-JP" sz="1200" dirty="0" smtClean="0">
                <a:solidFill>
                  <a:schemeClr val="tx1"/>
                </a:solidFill>
                <a:latin typeface="Times" charset="0"/>
                <a:ea typeface="ＭＳ Ｐゴシック" pitchFamily="50" charset="-128"/>
                <a:cs typeface="Times" charset="0"/>
                <a:sym typeface="Times" charset="0"/>
              </a:rPr>
              <a:t>takashi.shono@intel.com</a:t>
            </a:r>
            <a:endParaRPr lang="en-US" altLang="ja-JP" sz="1200" dirty="0">
              <a:solidFill>
                <a:schemeClr val="tx1"/>
              </a:solidFill>
              <a:latin typeface="Times" charset="0"/>
              <a:ea typeface="ＭＳ Ｐゴシック" pitchFamily="50" charset="-128"/>
              <a:cs typeface="Times" charset="0"/>
              <a:sym typeface="Times" charset="0"/>
            </a:endParaRPr>
          </a:p>
          <a:p>
            <a:pPr marL="382588"/>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Venue:</a:t>
            </a:r>
          </a:p>
          <a:p>
            <a:pPr marL="382588"/>
            <a:r>
              <a:rPr lang="en-US" altLang="ja-JP" sz="1200" dirty="0">
                <a:solidFill>
                  <a:schemeClr val="tx1"/>
                </a:solidFill>
                <a:latin typeface="Times" charset="0"/>
                <a:ea typeface="ＭＳ Ｐゴシック" pitchFamily="50" charset="-128"/>
                <a:cs typeface="Times" charset="0"/>
                <a:sym typeface="Times" charset="0"/>
              </a:rPr>
              <a:t>IEEE 802.16 Session </a:t>
            </a:r>
            <a:r>
              <a:rPr lang="en-US" altLang="ja-JP" sz="1200" dirty="0" smtClean="0">
                <a:solidFill>
                  <a:schemeClr val="tx1"/>
                </a:solidFill>
                <a:latin typeface="Times" charset="0"/>
                <a:ea typeface="ＭＳ Ｐゴシック" pitchFamily="50" charset="-128"/>
                <a:cs typeface="Times" charset="0"/>
                <a:sym typeface="Times" charset="0"/>
              </a:rPr>
              <a:t>#</a:t>
            </a:r>
            <a:r>
              <a:rPr lang="en-US" altLang="ja-JP" sz="1200" u="sng" dirty="0" smtClean="0">
                <a:solidFill>
                  <a:schemeClr val="tx1"/>
                </a:solidFill>
                <a:latin typeface="Times" charset="0"/>
                <a:ea typeface="ＭＳ Ｐゴシック" pitchFamily="50" charset="-128"/>
                <a:cs typeface="Times" charset="0"/>
                <a:sym typeface="Times" charset="0"/>
              </a:rPr>
              <a:t>70</a:t>
            </a:r>
            <a:r>
              <a:rPr lang="en-US" altLang="ja-JP" sz="1200" dirty="0" smtClean="0">
                <a:solidFill>
                  <a:schemeClr val="tx1"/>
                </a:solidFill>
                <a:latin typeface="Times" charset="0"/>
                <a:ea typeface="ＭＳ Ｐゴシック" pitchFamily="50" charset="-128"/>
                <a:cs typeface="Times" charset="0"/>
                <a:sym typeface="Times" charset="0"/>
              </a:rPr>
              <a:t>, </a:t>
            </a:r>
            <a:r>
              <a:rPr lang="en-US" altLang="ja-JP" sz="1200" dirty="0">
                <a:solidFill>
                  <a:schemeClr val="tx1"/>
                </a:solidFill>
                <a:latin typeface="Times" charset="0"/>
                <a:ea typeface="ＭＳ Ｐゴシック" pitchFamily="50" charset="-128"/>
                <a:cs typeface="Times" charset="0"/>
                <a:sym typeface="Times" charset="0"/>
              </a:rPr>
              <a:t>WG Opening Plenary</a:t>
            </a:r>
          </a:p>
          <a:p>
            <a:pPr marL="382588"/>
            <a:r>
              <a:rPr lang="en-US" altLang="ja-JP" sz="1200" dirty="0">
                <a:solidFill>
                  <a:schemeClr val="tx1"/>
                </a:solidFill>
                <a:latin typeface="Times" charset="0"/>
                <a:ea typeface="ＭＳ Ｐゴシック" pitchFamily="50" charset="-128"/>
                <a:cs typeface="Times" charset="0"/>
                <a:sym typeface="Times" charset="0"/>
              </a:rPr>
              <a:t>Base Contribution:</a:t>
            </a:r>
          </a:p>
          <a:p>
            <a:pPr marL="382588"/>
            <a:r>
              <a:rPr lang="en-US" altLang="ja-JP" sz="1200" dirty="0">
                <a:solidFill>
                  <a:schemeClr val="tx1"/>
                </a:solidFill>
                <a:latin typeface="Times" charset="0"/>
                <a:ea typeface="ＭＳ Ｐゴシック" pitchFamily="50" charset="-128"/>
                <a:cs typeface="Times" charset="0"/>
                <a:sym typeface="Times" charset="0"/>
              </a:rPr>
              <a:t>None.</a:t>
            </a:r>
          </a:p>
          <a:p>
            <a:pPr marL="382588"/>
            <a:r>
              <a:rPr lang="en-US" altLang="ja-JP" sz="1200" dirty="0">
                <a:solidFill>
                  <a:schemeClr val="tx1"/>
                </a:solidFill>
                <a:latin typeface="Times" charset="0"/>
                <a:ea typeface="ＭＳ Ｐゴシック" pitchFamily="50" charset="-128"/>
                <a:cs typeface="Times" charset="0"/>
                <a:sym typeface="Times" charset="0"/>
              </a:rPr>
              <a:t>Purpose:</a:t>
            </a:r>
          </a:p>
          <a:p>
            <a:pPr marL="382588"/>
            <a:r>
              <a:rPr lang="en-US" altLang="ja-JP" sz="1200" dirty="0">
                <a:solidFill>
                  <a:schemeClr val="tx1"/>
                </a:solidFill>
                <a:latin typeface="Times" charset="0"/>
                <a:ea typeface="ＭＳ Ｐゴシック" pitchFamily="50" charset="-128"/>
                <a:cs typeface="Times" charset="0"/>
                <a:sym typeface="Times" charset="0"/>
              </a:rPr>
              <a:t>ITU-R Liaison Group presentation to Opening Plenary of the WG, containing plan for the week</a:t>
            </a:r>
          </a:p>
          <a:p>
            <a:pPr marL="382588"/>
            <a:r>
              <a:rPr lang="en-US" altLang="ja-JP" sz="1200" dirty="0">
                <a:solidFill>
                  <a:schemeClr val="tx1"/>
                </a:solidFill>
                <a:latin typeface="Times" charset="0"/>
                <a:ea typeface="ＭＳ Ｐゴシック" pitchFamily="50" charset="-128"/>
                <a:cs typeface="Times" charset="0"/>
                <a:sym typeface="Times" charset="0"/>
              </a:rPr>
              <a:t>Notice:</a:t>
            </a:r>
          </a:p>
          <a:p>
            <a:pPr marL="382588"/>
            <a:r>
              <a:rPr lang="en-US" altLang="ja-JP" sz="1000" i="1" dirty="0">
                <a:solidFill>
                  <a:schemeClr val="tx1"/>
                </a:solidFill>
                <a:latin typeface="Times" charset="0"/>
                <a:ea typeface="ＭＳ Ｐゴシック" pitchFamily="50" charset="-128"/>
                <a:cs typeface="Times" charset="0"/>
                <a:sym typeface="Times" charset="0"/>
              </a:rPr>
              <a:t>This document does not represent the agreed views of the IEEE 802.16 Working Group or any of its subgroups</a:t>
            </a:r>
            <a:r>
              <a:rPr lang="en-US" altLang="ja-JP" sz="1000" dirty="0">
                <a:solidFill>
                  <a:schemeClr val="tx1"/>
                </a:solidFill>
                <a:latin typeface="Times" charset="0"/>
                <a:ea typeface="ＭＳ Ｐゴシック" pitchFamily="50" charset="-128"/>
                <a:cs typeface="Times" charset="0"/>
                <a:sym typeface="Times"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lang="en-US" altLang="ja-JP" sz="1200" dirty="0">
                <a:solidFill>
                  <a:schemeClr val="tx1"/>
                </a:solidFill>
                <a:latin typeface="Times" charset="0"/>
                <a:ea typeface="ＭＳ Ｐゴシック" pitchFamily="50" charset="-128"/>
                <a:cs typeface="Times" charset="0"/>
                <a:sym typeface="Times" charset="0"/>
              </a:rPr>
              <a:t>Release:</a:t>
            </a:r>
          </a:p>
          <a:p>
            <a:pPr marL="382588"/>
            <a:r>
              <a:rPr lang="en-US" altLang="ja-JP" sz="1000" dirty="0">
                <a:solidFill>
                  <a:schemeClr val="tx1"/>
                </a:solidFill>
                <a:latin typeface="Times" charset="0"/>
                <a:ea typeface="ＭＳ Ｐゴシック" pitchFamily="50" charset="-128"/>
                <a:cs typeface="Times" charset="0"/>
                <a:sym typeface="Times"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lang="en-US" altLang="ja-JP" sz="1200" dirty="0">
                <a:solidFill>
                  <a:schemeClr val="tx1"/>
                </a:solidFill>
                <a:latin typeface="Times" charset="0"/>
                <a:ea typeface="ＭＳ Ｐゴシック" pitchFamily="50" charset="-128"/>
                <a:cs typeface="Times" charset="0"/>
                <a:sym typeface="Times" charset="0"/>
              </a:rPr>
              <a:t>	</a:t>
            </a:r>
          </a:p>
          <a:p>
            <a:pPr marL="382588"/>
            <a:r>
              <a:rPr lang="en-US" altLang="ja-JP" sz="1200" dirty="0">
                <a:solidFill>
                  <a:schemeClr val="tx1"/>
                </a:solidFill>
                <a:latin typeface="Times" charset="0"/>
                <a:ea typeface="ＭＳ Ｐゴシック" pitchFamily="50" charset="-128"/>
                <a:cs typeface="Times" charset="0"/>
                <a:sym typeface="Times" charset="0"/>
              </a:rPr>
              <a:t>Patent Policy:</a:t>
            </a:r>
          </a:p>
          <a:p>
            <a:pPr marL="382588"/>
            <a:r>
              <a:rPr lang="en-US" altLang="ja-JP" sz="1000" dirty="0">
                <a:solidFill>
                  <a:schemeClr val="tx1"/>
                </a:solidFill>
                <a:latin typeface="Times" charset="0"/>
                <a:ea typeface="ＭＳ Ｐゴシック" pitchFamily="50" charset="-128"/>
                <a:cs typeface="Times" charset="0"/>
                <a:sym typeface="Times" charset="0"/>
              </a:rPr>
              <a:t>The contributor is familiar with the IEEE-SA Patent Policy and Procedures:</a:t>
            </a:r>
          </a:p>
          <a:p>
            <a:pPr marL="382588"/>
            <a:r>
              <a:rPr lang="en-US" altLang="ja-JP" sz="1000" dirty="0">
                <a:solidFill>
                  <a:schemeClr val="tx1"/>
                </a:solidFill>
                <a:latin typeface="Times" charset="0"/>
                <a:ea typeface="ＭＳ Ｐゴシック" pitchFamily="50" charset="-128"/>
                <a:cs typeface="Times" charset="0"/>
                <a:sym typeface="Times" charset="0"/>
              </a:rPr>
              <a:t>&lt;</a:t>
            </a:r>
            <a:r>
              <a:rPr lang="en-US" altLang="ja-JP" sz="1000" u="sng" dirty="0">
                <a:solidFill>
                  <a:srgbClr val="0000FF"/>
                </a:solidFill>
                <a:latin typeface="Times" charset="0"/>
                <a:ea typeface="ＭＳ Ｐゴシック" pitchFamily="50" charset="-128"/>
                <a:cs typeface="Times" charset="0"/>
                <a:sym typeface="Times" charset="0"/>
                <a:hlinkClick r:id="rId2"/>
              </a:rPr>
              <a:t>http://standards.ieee.org/guides/bylaws/sect6-7</a:t>
            </a:r>
            <a:r>
              <a:rPr lang="en-US" altLang="ja-JP" sz="1000" u="sng" dirty="0">
                <a:solidFill>
                  <a:srgbClr val="0000FF"/>
                </a:solidFill>
                <a:latin typeface="Times" charset="0"/>
                <a:ea typeface="ＭＳ Ｐゴシック" pitchFamily="50" charset="-128"/>
                <a:cs typeface="Times" charset="0"/>
                <a:sym typeface="Times" charset="0"/>
              </a:rPr>
              <a:t>.html#6</a:t>
            </a:r>
            <a:r>
              <a:rPr lang="en-US" altLang="ja-JP" sz="1000" dirty="0">
                <a:solidFill>
                  <a:schemeClr val="tx1"/>
                </a:solidFill>
                <a:latin typeface="Times" charset="0"/>
                <a:ea typeface="ＭＳ Ｐゴシック" pitchFamily="50" charset="-128"/>
                <a:cs typeface="Times" charset="0"/>
                <a:sym typeface="Times" charset="0"/>
              </a:rPr>
              <a:t>&gt; and &lt;</a:t>
            </a:r>
            <a:r>
              <a:rPr lang="en-US" altLang="ja-JP" sz="1000" u="sng" dirty="0">
                <a:solidFill>
                  <a:srgbClr val="0000FF"/>
                </a:solidFill>
                <a:latin typeface="Times" charset="0"/>
                <a:ea typeface="ＭＳ Ｐゴシック" pitchFamily="50" charset="-128"/>
                <a:cs typeface="Times" charset="0"/>
                <a:sym typeface="Times" charset="0"/>
              </a:rPr>
              <a:t>http://standards.ieee.org/guides/</a:t>
            </a:r>
            <a:r>
              <a:rPr lang="en-US" altLang="ja-JP" sz="1000" u="sng" dirty="0">
                <a:solidFill>
                  <a:srgbClr val="0000FF"/>
                </a:solidFill>
                <a:latin typeface="Times" charset="0"/>
                <a:ea typeface="ＭＳ Ｐゴシック" pitchFamily="50" charset="-128"/>
                <a:cs typeface="Times" charset="0"/>
                <a:sym typeface="Times" charset="0"/>
                <a:hlinkClick r:id="rId2"/>
              </a:rPr>
              <a:t>o</a:t>
            </a:r>
            <a:r>
              <a:rPr lang="en-US" altLang="ja-JP" sz="1000" u="sng" dirty="0">
                <a:solidFill>
                  <a:srgbClr val="0000FF"/>
                </a:solidFill>
                <a:latin typeface="Times" charset="0"/>
                <a:ea typeface="ＭＳ Ｐゴシック" pitchFamily="50" charset="-128"/>
                <a:cs typeface="Times" charset="0"/>
                <a:sym typeface="Times" charset="0"/>
              </a:rPr>
              <a:t>p</a:t>
            </a:r>
            <a:r>
              <a:rPr lang="en-US" altLang="ja-JP" sz="1000" u="sng" dirty="0">
                <a:solidFill>
                  <a:srgbClr val="0000FF"/>
                </a:solidFill>
                <a:latin typeface="Times" charset="0"/>
                <a:ea typeface="ＭＳ Ｐゴシック" pitchFamily="50" charset="-128"/>
                <a:cs typeface="Times" charset="0"/>
                <a:sym typeface="Times" charset="0"/>
                <a:hlinkClick r:id="rId2"/>
              </a:rPr>
              <a:t>man/se</a:t>
            </a:r>
            <a:r>
              <a:rPr lang="en-US" altLang="ja-JP" sz="1000" u="sng" dirty="0">
                <a:solidFill>
                  <a:srgbClr val="0000FF"/>
                </a:solidFill>
                <a:latin typeface="Times" charset="0"/>
                <a:ea typeface="ＭＳ Ｐゴシック" pitchFamily="50" charset="-128"/>
                <a:cs typeface="Times" charset="0"/>
                <a:sym typeface="Times" charset="0"/>
              </a:rPr>
              <a:t>ct6.html#6.3</a:t>
            </a:r>
            <a:r>
              <a:rPr lang="en-US" altLang="ja-JP" sz="1000" dirty="0">
                <a:solidFill>
                  <a:schemeClr val="tx1"/>
                </a:solidFill>
                <a:latin typeface="Times" charset="0"/>
                <a:ea typeface="ＭＳ Ｐゴシック" pitchFamily="50" charset="-128"/>
                <a:cs typeface="Times" charset="0"/>
                <a:sym typeface="Times" charset="0"/>
              </a:rPr>
              <a:t>&gt;</a:t>
            </a:r>
            <a:r>
              <a:rPr lang="en-US" altLang="ja-JP" sz="1000" dirty="0">
                <a:solidFill>
                  <a:schemeClr val="tx1"/>
                </a:solidFill>
                <a:latin typeface="Times" charset="0"/>
                <a:ea typeface="ＭＳ Ｐゴシック" pitchFamily="50" charset="-128"/>
                <a:cs typeface="Times" charset="0"/>
                <a:sym typeface="Times" charset="0"/>
                <a:hlinkClick r:id="rId3"/>
              </a:rPr>
              <a:t>.</a:t>
            </a:r>
          </a:p>
          <a:p>
            <a:pPr marL="382588"/>
            <a:r>
              <a:rPr lang="en-US" altLang="ja-JP" sz="1000" dirty="0">
                <a:solidFill>
                  <a:schemeClr val="tx1"/>
                </a:solidFill>
                <a:latin typeface="Times" charset="0"/>
                <a:ea typeface="ＭＳ Ｐゴシック" pitchFamily="50" charset="-128"/>
                <a:cs typeface="Times" charset="0"/>
                <a:sym typeface="Times" charset="0"/>
                <a:hlinkClick r:id="rId3"/>
              </a:rPr>
              <a:t>Further information is located at &lt;</a:t>
            </a:r>
            <a:r>
              <a:rPr lang="en-US" altLang="ja-JP" sz="1000" u="sng" dirty="0">
                <a:solidFill>
                  <a:srgbClr val="0000FF"/>
                </a:solidFill>
                <a:latin typeface="Times" charset="0"/>
                <a:ea typeface="ＭＳ Ｐゴシック" pitchFamily="50" charset="-128"/>
                <a:cs typeface="Times" charset="0"/>
                <a:sym typeface="Times" charset="0"/>
                <a:hlinkClick r:id="rId3"/>
              </a:rPr>
              <a:t>ht</a:t>
            </a:r>
            <a:r>
              <a:rPr lang="en-US" altLang="ja-JP" sz="1000" u="sng" dirty="0">
                <a:solidFill>
                  <a:srgbClr val="0000FF"/>
                </a:solidFill>
                <a:latin typeface="Times" charset="0"/>
                <a:ea typeface="ＭＳ Ｐゴシック" pitchFamily="50" charset="-128"/>
                <a:cs typeface="Times" charset="0"/>
                <a:sym typeface="Times" charset="0"/>
              </a:rPr>
              <a:t>tp://standards.ieee.org/board/pat/pat-m</a:t>
            </a:r>
            <a:r>
              <a:rPr lang="en-US" altLang="ja-JP" sz="1000" u="sng" dirty="0">
                <a:solidFill>
                  <a:srgbClr val="0000FF"/>
                </a:solidFill>
                <a:latin typeface="Times" charset="0"/>
                <a:ea typeface="ＭＳ Ｐゴシック" pitchFamily="50" charset="-128"/>
                <a:cs typeface="Times" charset="0"/>
                <a:sym typeface="Times" charset="0"/>
                <a:hlinkClick r:id="rId3"/>
              </a:rPr>
              <a:t>ateri</a:t>
            </a:r>
            <a:r>
              <a:rPr lang="en-US" altLang="ja-JP" sz="1000" u="sng" dirty="0">
                <a:solidFill>
                  <a:srgbClr val="0000FF"/>
                </a:solidFill>
                <a:latin typeface="Times" charset="0"/>
                <a:ea typeface="ＭＳ Ｐゴシック" pitchFamily="50" charset="-128"/>
                <a:cs typeface="Times" charset="0"/>
                <a:sym typeface="Times" charset="0"/>
              </a:rPr>
              <a:t>al.ht</a:t>
            </a:r>
            <a:r>
              <a:rPr lang="en-US" altLang="ja-JP" sz="1000" u="sng" dirty="0">
                <a:solidFill>
                  <a:srgbClr val="0000FF"/>
                </a:solidFill>
                <a:latin typeface="Times" charset="0"/>
                <a:ea typeface="ＭＳ Ｐゴシック" pitchFamily="50" charset="-128"/>
                <a:cs typeface="Times" charset="0"/>
                <a:sym typeface="Times" charset="0"/>
                <a:hlinkClick r:id="rId3"/>
              </a:rPr>
              <a:t>ml</a:t>
            </a:r>
            <a:r>
              <a:rPr lang="en-US" altLang="ja-JP" sz="1000" dirty="0">
                <a:solidFill>
                  <a:schemeClr val="tx1"/>
                </a:solidFill>
                <a:latin typeface="Times" charset="0"/>
                <a:ea typeface="ＭＳ Ｐゴシック" pitchFamily="50" charset="-128"/>
                <a:cs typeface="Times" charset="0"/>
                <a:sym typeface="Times" charset="0"/>
                <a:hlinkClick r:id="rId3"/>
              </a:rPr>
              <a:t>&gt; and &lt;</a:t>
            </a:r>
            <a:r>
              <a:rPr lang="en-US" altLang="ja-JP" sz="1000" u="sng" dirty="0">
                <a:solidFill>
                  <a:srgbClr val="0000FF"/>
                </a:solidFill>
                <a:latin typeface="Times" charset="0"/>
                <a:ea typeface="ＭＳ Ｐゴシック" pitchFamily="50" charset="-128"/>
                <a:cs typeface="Times" charset="0"/>
                <a:sym typeface="Times" charset="0"/>
              </a:rPr>
              <a:t>http://standards.ieee.org/board/pat </a:t>
            </a:r>
            <a:r>
              <a:rPr lang="en-US" altLang="ja-JP" sz="1000" dirty="0">
                <a:solidFill>
                  <a:schemeClr val="tx1"/>
                </a:solidFill>
                <a:latin typeface="Times" charset="0"/>
                <a:ea typeface="ＭＳ Ｐゴシック" pitchFamily="50" charset="-128"/>
                <a:cs typeface="Times" charset="0"/>
                <a:sym typeface="Times" charset="0"/>
              </a:rPr>
              <a:t>&gt;.</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2" descr="time table_1_A2-1Rev1"/>
          <p:cNvPicPr>
            <a:picLocks noChangeAspect="1" noChangeArrowheads="1"/>
          </p:cNvPicPr>
          <p:nvPr/>
        </p:nvPicPr>
        <p:blipFill>
          <a:blip r:embed="rId2" cstate="print"/>
          <a:srcRect/>
          <a:stretch>
            <a:fillRect/>
          </a:stretch>
        </p:blipFill>
        <p:spPr bwMode="auto">
          <a:xfrm>
            <a:off x="347663" y="914400"/>
            <a:ext cx="8448675" cy="5748338"/>
          </a:xfrm>
          <a:prstGeom prst="rect">
            <a:avLst/>
          </a:prstGeom>
          <a:noFill/>
          <a:ln w="9525">
            <a:noFill/>
            <a:miter lim="800000"/>
            <a:headEnd/>
            <a:tailEnd/>
          </a:ln>
        </p:spPr>
      </p:pic>
      <p:sp>
        <p:nvSpPr>
          <p:cNvPr id="7" name="Oval 6"/>
          <p:cNvSpPr/>
          <p:nvPr/>
        </p:nvSpPr>
        <p:spPr>
          <a:xfrm>
            <a:off x="7391400" y="762000"/>
            <a:ext cx="228600" cy="3124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rgbClr val="FFFFFF"/>
              </a:solidFill>
              <a:ea typeface="ＭＳ Ｐゴシック" pitchFamily="50" charset="-128"/>
            </a:endParaRPr>
          </a:p>
        </p:txBody>
      </p:sp>
      <p:sp>
        <p:nvSpPr>
          <p:cNvPr id="12293" name="TextBox 7"/>
          <p:cNvSpPr txBox="1">
            <a:spLocks noChangeArrowheads="1"/>
          </p:cNvSpPr>
          <p:nvPr/>
        </p:nvSpPr>
        <p:spPr bwMode="auto">
          <a:xfrm>
            <a:off x="5715000" y="1752600"/>
            <a:ext cx="1981200" cy="400110"/>
          </a:xfrm>
          <a:prstGeom prst="rect">
            <a:avLst/>
          </a:prstGeom>
          <a:noFill/>
          <a:ln w="9525">
            <a:noFill/>
            <a:miter lim="800000"/>
            <a:headEnd/>
            <a:tailEnd/>
          </a:ln>
        </p:spPr>
        <p:txBody>
          <a:bodyPr wrap="square">
            <a:spAutoFit/>
          </a:bodyPr>
          <a:lstStyle/>
          <a:p>
            <a:pPr algn="ctr"/>
            <a:r>
              <a:rPr kumimoji="1" lang="en-US" altLang="ja-JP" sz="2000" u="sng" dirty="0">
                <a:solidFill>
                  <a:srgbClr val="FF0000"/>
                </a:solidFill>
                <a:latin typeface="Calibri" pitchFamily="34" charset="0"/>
                <a:ea typeface="ＭＳ Ｐゴシック" pitchFamily="50" charset="-128"/>
              </a:rPr>
              <a:t>We are here</a:t>
            </a:r>
            <a:endParaRPr kumimoji="1" lang="ja-JP" altLang="en-US" sz="2000" u="sng">
              <a:solidFill>
                <a:srgbClr val="FF0000"/>
              </a:solidFill>
              <a:latin typeface="Calibri" pitchFamily="34" charset="0"/>
              <a:ea typeface="ＭＳ Ｐゴシック" pitchFamily="50" charset="-128"/>
            </a:endParaRPr>
          </a:p>
        </p:txBody>
      </p:sp>
      <p:sp>
        <p:nvSpPr>
          <p:cNvPr id="6"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IMT-Advanced Development Process</a:t>
            </a:r>
            <a:endParaRPr kumimoji="0" lang="en-US" altLang="ja-JP" sz="3200" b="1" i="0" u="sng"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p:txBody>
          <a:bodyPr vert="horz" wrap="square" lIns="91440" tIns="45720" rIns="91440" bIns="45720" numCol="1" anchor="t" anchorCtr="0" compatLnSpc="1">
            <a:prstTxWarp prst="textNoShape">
              <a:avLst/>
            </a:prstTxWarp>
          </a:bodyPr>
          <a:lstStyle/>
          <a:p>
            <a:r>
              <a:rPr lang="en-US" altLang="ja-JP" sz="2000" dirty="0" smtClean="0">
                <a:latin typeface="Trebuchet MS" pitchFamily="34" charset="0"/>
                <a:ea typeface="ＭＳ Ｐゴシック" pitchFamily="50" charset="-128"/>
              </a:rPr>
              <a:t>WP 5D completed Steps 6 and 7 of the IMT-Advanced development process in conjunction with the Draft Report ITU-R M.[IMT.RADIO]</a:t>
            </a:r>
          </a:p>
          <a:p>
            <a:r>
              <a:rPr lang="en-US" altLang="ja-JP" sz="2000" dirty="0" smtClean="0">
                <a:latin typeface="Trebuchet MS" pitchFamily="34" charset="0"/>
                <a:ea typeface="ＭＳ Ｐゴシック" pitchFamily="50" charset="-128"/>
              </a:rPr>
              <a:t>The following two technologies has been approved by WP 5D as IMT-Advanced </a:t>
            </a:r>
            <a:r>
              <a:rPr lang="en-US" altLang="ja-JP" sz="2000" dirty="0" smtClean="0">
                <a:latin typeface="Trebuchet MS" pitchFamily="34" charset="0"/>
                <a:ea typeface="ＭＳ Ｐゴシック" pitchFamily="50" charset="-128"/>
              </a:rPr>
              <a:t>technologies</a:t>
            </a:r>
            <a:r>
              <a:rPr lang="en-US" altLang="ja-JP" sz="2000" dirty="0" smtClean="0">
                <a:latin typeface="Trebuchet MS" pitchFamily="34" charset="0"/>
                <a:ea typeface="ＭＳ Ｐゴシック" pitchFamily="50" charset="-128"/>
              </a:rPr>
              <a:t>:</a:t>
            </a:r>
          </a:p>
          <a:p>
            <a:pPr lvl="1"/>
            <a:r>
              <a:rPr lang="en-US" altLang="ja-JP" sz="2000" dirty="0" smtClean="0">
                <a:latin typeface="Trebuchet MS" pitchFamily="34" charset="0"/>
                <a:ea typeface="ＭＳ Ｐゴシック" pitchFamily="50" charset="-128"/>
              </a:rPr>
              <a:t>IEEE Technology: </a:t>
            </a:r>
            <a:r>
              <a:rPr lang="en-US" altLang="ja-JP" sz="2000" b="1" dirty="0" err="1" smtClean="0">
                <a:latin typeface="Trebuchet MS" pitchFamily="34" charset="0"/>
                <a:ea typeface="ＭＳ Ｐゴシック" pitchFamily="50" charset="-128"/>
              </a:rPr>
              <a:t>WirelessMAN</a:t>
            </a:r>
            <a:r>
              <a:rPr lang="en-US" altLang="ja-JP" sz="2000" b="1" dirty="0" smtClean="0">
                <a:latin typeface="Trebuchet MS" pitchFamily="34" charset="0"/>
                <a:ea typeface="ＭＳ Ｐゴシック" pitchFamily="50" charset="-128"/>
              </a:rPr>
              <a:t>-Advanced</a:t>
            </a:r>
          </a:p>
          <a:p>
            <a:pPr lvl="1"/>
            <a:r>
              <a:rPr lang="en-US" altLang="ja-JP" sz="2000" dirty="0" smtClean="0">
                <a:latin typeface="Trebuchet MS" pitchFamily="34" charset="0"/>
                <a:ea typeface="ＭＳ Ｐゴシック" pitchFamily="50" charset="-128"/>
              </a:rPr>
              <a:t>3GPP Technology: </a:t>
            </a:r>
            <a:r>
              <a:rPr lang="en-US" altLang="ja-JP" sz="2000" b="1" dirty="0" smtClean="0">
                <a:latin typeface="Trebuchet MS" pitchFamily="34" charset="0"/>
                <a:ea typeface="ＭＳ Ｐゴシック" pitchFamily="50" charset="-128"/>
              </a:rPr>
              <a:t>LTE-Advanced</a:t>
            </a:r>
            <a:endParaRPr lang="en-US" altLang="ja-JP" sz="2000" b="1" dirty="0" smtClean="0">
              <a:latin typeface="Trebuchet MS" pitchFamily="34" charset="0"/>
              <a:ea typeface="ＭＳ Ｐゴシック" pitchFamily="50" charset="-128"/>
            </a:endParaRPr>
          </a:p>
        </p:txBody>
      </p:sp>
      <p:sp>
        <p:nvSpPr>
          <p:cNvPr id="5"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Outcome of WP 5D #9</a:t>
            </a:r>
            <a:endParaRPr kumimoji="0" lang="en-US" altLang="ja-JP" sz="3200" b="1" i="0" u="sng"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p:txBody>
          <a:bodyPr/>
          <a:lstStyle/>
          <a:p>
            <a:pPr>
              <a:defRPr/>
            </a:pPr>
            <a:r>
              <a:rPr lang="en-US" altLang="ja-JP" sz="2000" dirty="0" smtClean="0">
                <a:latin typeface="Trebuchet MS" pitchFamily="34" charset="0"/>
                <a:ea typeface="ＭＳ Ｐゴシック" pitchFamily="34" charset="-128"/>
                <a:cs typeface="+mj-cs"/>
              </a:rPr>
              <a:t>Finalize IMT.RSPEC</a:t>
            </a:r>
          </a:p>
          <a:p>
            <a:pPr lvl="1">
              <a:defRPr/>
            </a:pPr>
            <a:r>
              <a:rPr lang="en-US" altLang="ja-JP" sz="2000" dirty="0" smtClean="0">
                <a:latin typeface="Trebuchet MS" pitchFamily="34" charset="0"/>
                <a:ea typeface="ＭＳ Ｐゴシック" pitchFamily="34" charset="-128"/>
                <a:cs typeface="+mj-cs"/>
              </a:rPr>
              <a:t>Annex B: Specification of the </a:t>
            </a:r>
            <a:r>
              <a:rPr lang="en-US" altLang="ja-JP" sz="2000" dirty="0" err="1" smtClean="0">
                <a:latin typeface="Trebuchet MS" pitchFamily="34" charset="0"/>
                <a:ea typeface="ＭＳ Ｐゴシック" pitchFamily="34" charset="-128"/>
                <a:cs typeface="+mj-cs"/>
              </a:rPr>
              <a:t>WirelessMAN</a:t>
            </a:r>
            <a:r>
              <a:rPr lang="en-US" altLang="ja-JP" sz="2000" dirty="0" smtClean="0">
                <a:latin typeface="Trebuchet MS" pitchFamily="34" charset="0"/>
                <a:ea typeface="ＭＳ Ｐゴシック" pitchFamily="34" charset="-128"/>
                <a:cs typeface="+mj-cs"/>
              </a:rPr>
              <a:t>-Advanced  radio access technology</a:t>
            </a:r>
          </a:p>
          <a:p>
            <a:pPr lvl="2">
              <a:defRPr/>
            </a:pPr>
            <a:r>
              <a:rPr lang="en-US" altLang="ja-JP" sz="1800" dirty="0" smtClean="0">
                <a:latin typeface="Trebuchet MS" pitchFamily="34" charset="0"/>
                <a:ea typeface="ＭＳ Ｐゴシック" pitchFamily="34" charset="-128"/>
                <a:cs typeface="+mj-cs"/>
              </a:rPr>
              <a:t>B.1  Overview of the radio interface technology</a:t>
            </a:r>
          </a:p>
          <a:p>
            <a:pPr lvl="2">
              <a:defRPr/>
            </a:pPr>
            <a:r>
              <a:rPr lang="en-US" altLang="ja-JP" sz="1800" dirty="0" smtClean="0">
                <a:latin typeface="Trebuchet MS" pitchFamily="34" charset="0"/>
                <a:ea typeface="ＭＳ Ｐゴシック" pitchFamily="34" charset="-128"/>
                <a:cs typeface="+mj-cs"/>
              </a:rPr>
              <a:t>B.2  Detailed specification of the radio interface technology </a:t>
            </a: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Expectations for WP 5D #10</a:t>
            </a:r>
            <a:endParaRPr kumimoji="0" lang="en-US" altLang="ja-JP" sz="3200" b="1" i="0" u="sng"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0" y="0"/>
          <a:ext cx="9144000" cy="6899553"/>
        </p:xfrm>
        <a:graphic>
          <a:graphicData uri="http://schemas.openxmlformats.org/drawingml/2006/table">
            <a:tbl>
              <a:tblPr/>
              <a:tblGrid>
                <a:gridCol w="2212936"/>
                <a:gridCol w="1231558"/>
                <a:gridCol w="1531772"/>
                <a:gridCol w="4167734"/>
              </a:tblGrid>
              <a:tr h="129005">
                <a:tc>
                  <a:txBody>
                    <a:bodyPr/>
                    <a:lstStyle/>
                    <a:p>
                      <a:pPr marL="0" marR="0" algn="ctr" hangingPunct="0">
                        <a:spcBef>
                          <a:spcPts val="200"/>
                        </a:spcBef>
                        <a:spcAft>
                          <a:spcPts val="0"/>
                        </a:spcAft>
                        <a:tabLst>
                          <a:tab pos="720090" algn="l"/>
                          <a:tab pos="1188085" algn="l"/>
                          <a:tab pos="1440180" algn="l"/>
                        </a:tabLst>
                      </a:pPr>
                      <a:r>
                        <a:rPr lang="en-GB" sz="800" b="1" dirty="0">
                          <a:latin typeface="Times New Roman"/>
                          <a:ea typeface="Arial Unicode MS"/>
                          <a:cs typeface="Arial"/>
                        </a:rPr>
                        <a:t>Activity</a:t>
                      </a:r>
                      <a:endParaRPr lang="en-US" sz="900" b="1"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800" b="1" dirty="0">
                          <a:solidFill>
                            <a:srgbClr val="000000"/>
                          </a:solidFill>
                          <a:latin typeface="Times New Roman"/>
                          <a:ea typeface="Times New Roman"/>
                          <a:cs typeface="Arial"/>
                        </a:rPr>
                        <a:t>Start</a:t>
                      </a:r>
                      <a:endParaRPr lang="en-US" sz="9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800" b="1" dirty="0">
                          <a:solidFill>
                            <a:srgbClr val="000000"/>
                          </a:solidFill>
                          <a:latin typeface="Times New Roman"/>
                          <a:ea typeface="Times New Roman"/>
                          <a:cs typeface="Arial"/>
                        </a:rPr>
                        <a:t>Stop</a:t>
                      </a:r>
                      <a:endParaRPr lang="en-US" sz="9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0"/>
                        </a:spcAft>
                        <a:tabLst>
                          <a:tab pos="720090" algn="l"/>
                          <a:tab pos="1188085" algn="l"/>
                          <a:tab pos="1440180" algn="l"/>
                        </a:tabLst>
                      </a:pPr>
                      <a:r>
                        <a:rPr lang="en-GB" sz="800" b="1" dirty="0">
                          <a:latin typeface="Times New Roman"/>
                          <a:ea typeface="Times New Roman"/>
                          <a:cs typeface="Arial"/>
                        </a:rPr>
                        <a:t>ITU-R Action/Deliverable/Milestone</a:t>
                      </a:r>
                      <a:endParaRPr lang="en-US" sz="900" b="1"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002">
                <a:tc>
                  <a:txBody>
                    <a:bodyPr/>
                    <a:lstStyle/>
                    <a:p>
                      <a:pPr marL="0" marR="0" algn="ctr" hangingPunct="0">
                        <a:spcBef>
                          <a:spcPts val="200"/>
                        </a:spcBef>
                        <a:spcAft>
                          <a:spcPts val="0"/>
                        </a:spcAft>
                        <a:tabLst>
                          <a:tab pos="720090" algn="l"/>
                          <a:tab pos="1188085" algn="l"/>
                          <a:tab pos="1440180" algn="l"/>
                        </a:tabLst>
                      </a:pPr>
                      <a:r>
                        <a:rPr lang="en-GB" sz="1000" b="0" dirty="0">
                          <a:latin typeface="Times New Roman"/>
                          <a:ea typeface="Arial Unicode MS"/>
                          <a:cs typeface="Arial"/>
                        </a:rPr>
                        <a:t>WP 5D</a:t>
                      </a:r>
                      <a:br>
                        <a:rPr lang="en-GB" sz="1000" b="0" dirty="0">
                          <a:latin typeface="Times New Roman"/>
                          <a:ea typeface="Arial Unicode MS"/>
                          <a:cs typeface="Arial"/>
                        </a:rPr>
                      </a:br>
                      <a:r>
                        <a:rPr lang="en-GB" sz="1000" b="0" dirty="0">
                          <a:latin typeface="Times New Roman"/>
                          <a:ea typeface="Arial Unicode MS"/>
                          <a:cs typeface="Arial"/>
                        </a:rPr>
                        <a:t>Meeting #8</a:t>
                      </a:r>
                      <a:endParaRPr lang="en-US" sz="1050" b="1"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100" dirty="0">
                          <a:solidFill>
                            <a:srgbClr val="000000"/>
                          </a:solidFill>
                          <a:latin typeface="Times New Roman"/>
                          <a:ea typeface="Times New Roman"/>
                          <a:cs typeface="Arial"/>
                        </a:rPr>
                        <a:t>9 Jun. 10</a:t>
                      </a:r>
                      <a:endParaRPr lang="en-US" sz="12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000" dirty="0">
                          <a:solidFill>
                            <a:srgbClr val="000000"/>
                          </a:solidFill>
                          <a:latin typeface="Times New Roman"/>
                          <a:ea typeface="Times New Roman"/>
                          <a:cs typeface="Arial"/>
                        </a:rPr>
                        <a:t>16 June 10</a:t>
                      </a:r>
                      <a:endParaRPr lang="en-US" sz="105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0"/>
                        </a:spcAft>
                        <a:tabLst>
                          <a:tab pos="720090" algn="l"/>
                          <a:tab pos="1188085" algn="l"/>
                          <a:tab pos="1440180" algn="l"/>
                        </a:tabLst>
                      </a:pPr>
                      <a:r>
                        <a:rPr lang="en-GB" sz="800" b="0" dirty="0">
                          <a:latin typeface="Times New Roman"/>
                          <a:ea typeface="Times New Roman"/>
                          <a:cs typeface="Arial"/>
                        </a:rPr>
                        <a:t>Liaison to </a:t>
                      </a:r>
                      <a:r>
                        <a:rPr lang="en-GB" sz="800" b="1" i="1" dirty="0">
                          <a:latin typeface="Times New Roman"/>
                          <a:ea typeface="Times New Roman"/>
                          <a:cs typeface="Arial"/>
                        </a:rPr>
                        <a:t>External Organizations </a:t>
                      </a:r>
                      <a:r>
                        <a:rPr lang="en-GB" sz="800" b="0" dirty="0">
                          <a:latin typeface="Times New Roman"/>
                          <a:ea typeface="Times New Roman"/>
                          <a:cs typeface="Arial"/>
                        </a:rPr>
                        <a:t>on the procedural details and detailed timelines for the completion of draft new Rec. ITU‑R M.[IMT.RSPEC].</a:t>
                      </a:r>
                      <a:endParaRPr lang="en-US" sz="900" b="1"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6502">
                <a:tc>
                  <a:txBody>
                    <a:bodyPr/>
                    <a:lstStyle/>
                    <a:p>
                      <a:pPr marL="0" marR="0" algn="ctr" hangingPunct="0">
                        <a:spcBef>
                          <a:spcPts val="200"/>
                        </a:spcBef>
                        <a:spcAft>
                          <a:spcPts val="0"/>
                        </a:spcAft>
                        <a:tabLst>
                          <a:tab pos="720090" algn="l"/>
                          <a:tab pos="1188085" algn="l"/>
                          <a:tab pos="1440180" algn="l"/>
                        </a:tabLst>
                      </a:pPr>
                      <a:r>
                        <a:rPr lang="en-GB" sz="1000" b="1" i="1" dirty="0">
                          <a:latin typeface="Times New Roman"/>
                          <a:ea typeface="Arial Unicode MS"/>
                          <a:cs typeface="Arial"/>
                        </a:rPr>
                        <a:t>RIT/SRIT Proponents</a:t>
                      </a:r>
                      <a:endParaRPr lang="en-US" sz="1050" b="1"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100" dirty="0">
                          <a:solidFill>
                            <a:srgbClr val="000000"/>
                          </a:solidFill>
                          <a:latin typeface="Times New Roman"/>
                          <a:ea typeface="Times New Roman"/>
                          <a:cs typeface="Arial"/>
                        </a:rPr>
                        <a:t>-</a:t>
                      </a:r>
                      <a:endParaRPr lang="en-US" sz="12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000" dirty="0">
                          <a:solidFill>
                            <a:srgbClr val="000000"/>
                          </a:solidFill>
                          <a:latin typeface="Times New Roman"/>
                          <a:ea typeface="Times New Roman"/>
                          <a:cs typeface="Arial"/>
                        </a:rPr>
                        <a:t>Due to ITU-R by 6 Oct. 10 </a:t>
                      </a:r>
                      <a:endParaRPr lang="en-US" sz="105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0"/>
                        </a:spcAft>
                        <a:tabLst>
                          <a:tab pos="720090" algn="l"/>
                          <a:tab pos="1188085" algn="l"/>
                          <a:tab pos="1440180" algn="l"/>
                        </a:tabLst>
                      </a:pPr>
                      <a:r>
                        <a:rPr lang="en-GB" sz="800" b="0" dirty="0">
                          <a:solidFill>
                            <a:srgbClr val="000000"/>
                          </a:solidFill>
                          <a:latin typeface="Times New Roman"/>
                          <a:ea typeface="Times New Roman"/>
                          <a:cs typeface="Arial"/>
                        </a:rPr>
                        <a:t>Delivery to ITU-R </a:t>
                      </a:r>
                      <a:r>
                        <a:rPr lang="en-GB" sz="800" b="0" dirty="0">
                          <a:latin typeface="Times New Roman"/>
                          <a:ea typeface="Times New Roman"/>
                          <a:cs typeface="Arial"/>
                        </a:rPr>
                        <a:t>by </a:t>
                      </a:r>
                      <a:r>
                        <a:rPr lang="en-GB" sz="800" b="1" i="1" dirty="0">
                          <a:latin typeface="Times New Roman"/>
                          <a:ea typeface="Times New Roman"/>
                          <a:cs typeface="Arial"/>
                        </a:rPr>
                        <a:t>RIT/SRIT Proponents</a:t>
                      </a:r>
                      <a:r>
                        <a:rPr lang="en-GB" sz="800" b="0" i="1" dirty="0">
                          <a:latin typeface="Times New Roman"/>
                          <a:ea typeface="Times New Roman"/>
                          <a:cs typeface="Arial"/>
                        </a:rPr>
                        <a:t> </a:t>
                      </a:r>
                      <a:r>
                        <a:rPr lang="en-GB" sz="800" b="0" dirty="0">
                          <a:latin typeface="Times New Roman"/>
                          <a:ea typeface="Times New Roman"/>
                          <a:cs typeface="Arial"/>
                        </a:rPr>
                        <a:t>of Form A.</a:t>
                      </a:r>
                      <a:endParaRPr lang="en-US" sz="900" b="1" dirty="0">
                        <a:latin typeface="Times New Roman"/>
                        <a:ea typeface="Times New Roman"/>
                        <a:cs typeface="Arial"/>
                      </a:endParaRPr>
                    </a:p>
                    <a:p>
                      <a:pPr marL="0" marR="0" algn="l" hangingPunct="0">
                        <a:spcBef>
                          <a:spcPts val="200"/>
                        </a:spcBef>
                        <a:spcAft>
                          <a:spcPts val="0"/>
                        </a:spcAft>
                        <a:tabLst>
                          <a:tab pos="720090" algn="l"/>
                          <a:tab pos="1188085" algn="l"/>
                          <a:tab pos="1440180" algn="l"/>
                        </a:tabLst>
                      </a:pPr>
                      <a:r>
                        <a:rPr lang="en-GB" sz="800" b="1" dirty="0">
                          <a:latin typeface="Times New Roman"/>
                          <a:ea typeface="Times New Roman"/>
                          <a:cs typeface="Arial"/>
                        </a:rPr>
                        <a:t>See Item 4 (Table 3). </a:t>
                      </a:r>
                      <a:endParaRPr lang="en-US" sz="900" b="1"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6500">
                <a:tc>
                  <a:txBody>
                    <a:bodyPr/>
                    <a:lstStyle/>
                    <a:p>
                      <a:pPr marL="0" marR="0" algn="ctr" hangingPunct="0">
                        <a:spcBef>
                          <a:spcPts val="200"/>
                        </a:spcBef>
                        <a:spcAft>
                          <a:spcPts val="0"/>
                        </a:spcAft>
                        <a:tabLst>
                          <a:tab pos="720090" algn="l"/>
                          <a:tab pos="1188085" algn="l"/>
                          <a:tab pos="1440180" algn="l"/>
                        </a:tabLst>
                      </a:pPr>
                      <a:r>
                        <a:rPr lang="en-GB" sz="1000" b="0" dirty="0">
                          <a:latin typeface="Times New Roman"/>
                          <a:ea typeface="Arial Unicode MS"/>
                          <a:cs typeface="Arial"/>
                        </a:rPr>
                        <a:t>WP 5D</a:t>
                      </a:r>
                      <a:br>
                        <a:rPr lang="en-GB" sz="1000" b="0" dirty="0">
                          <a:latin typeface="Times New Roman"/>
                          <a:ea typeface="Arial Unicode MS"/>
                          <a:cs typeface="Arial"/>
                        </a:rPr>
                      </a:br>
                      <a:r>
                        <a:rPr lang="en-GB" sz="1000" b="0" dirty="0">
                          <a:latin typeface="Times New Roman"/>
                          <a:ea typeface="Arial Unicode MS"/>
                          <a:cs typeface="Arial"/>
                        </a:rPr>
                        <a:t>Meeting #9</a:t>
                      </a:r>
                      <a:endParaRPr lang="en-US" sz="1050" b="1"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100" dirty="0">
                          <a:solidFill>
                            <a:srgbClr val="000000"/>
                          </a:solidFill>
                          <a:latin typeface="Times New Roman"/>
                          <a:ea typeface="Times New Roman"/>
                          <a:cs typeface="Arial"/>
                        </a:rPr>
                        <a:t>13 Oct. 10</a:t>
                      </a:r>
                      <a:endParaRPr lang="en-US" sz="12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000" dirty="0">
                          <a:solidFill>
                            <a:srgbClr val="000000"/>
                          </a:solidFill>
                          <a:latin typeface="Times New Roman"/>
                          <a:ea typeface="Times New Roman"/>
                          <a:cs typeface="Arial"/>
                        </a:rPr>
                        <a:t>20 Oct. 10</a:t>
                      </a:r>
                      <a:endParaRPr lang="en-US" sz="105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0"/>
                        </a:spcAft>
                        <a:tabLst>
                          <a:tab pos="720090" algn="l"/>
                          <a:tab pos="1188085" algn="l"/>
                          <a:tab pos="1440180" algn="l"/>
                        </a:tabLst>
                      </a:pPr>
                      <a:r>
                        <a:rPr lang="en-GB" sz="800" b="0" dirty="0">
                          <a:latin typeface="Times New Roman"/>
                          <a:ea typeface="Times New Roman"/>
                          <a:cs typeface="Arial"/>
                        </a:rPr>
                        <a:t>WP 5D takes note of the Form A’s in order to determine the structure of </a:t>
                      </a:r>
                      <a:r>
                        <a:rPr lang="en-GB" sz="800" b="0" dirty="0">
                          <a:solidFill>
                            <a:srgbClr val="000000"/>
                          </a:solidFill>
                          <a:latin typeface="Times New Roman"/>
                          <a:ea typeface="Times New Roman"/>
                          <a:cs typeface="Arial"/>
                        </a:rPr>
                        <a:t>draft new Rec. </a:t>
                      </a:r>
                      <a:r>
                        <a:rPr lang="en-US" sz="800" b="0" dirty="0">
                          <a:solidFill>
                            <a:srgbClr val="000000"/>
                          </a:solidFill>
                          <a:latin typeface="Times New Roman"/>
                          <a:ea typeface="Times New Roman"/>
                          <a:cs typeface="Arial"/>
                        </a:rPr>
                        <a:t>ITU-R M.[IMT.RSPEC].</a:t>
                      </a:r>
                      <a:endParaRPr lang="en-US" sz="900" b="1" dirty="0">
                        <a:latin typeface="Times New Roman"/>
                        <a:ea typeface="Times New Roman"/>
                        <a:cs typeface="Arial"/>
                      </a:endParaRPr>
                    </a:p>
                    <a:p>
                      <a:pPr marL="0" marR="0" algn="l" hangingPunct="0">
                        <a:spcBef>
                          <a:spcPts val="200"/>
                        </a:spcBef>
                        <a:spcAft>
                          <a:spcPts val="0"/>
                        </a:spcAft>
                        <a:tabLst>
                          <a:tab pos="720090" algn="l"/>
                          <a:tab pos="1188085" algn="l"/>
                          <a:tab pos="1440180" algn="l"/>
                        </a:tabLst>
                      </a:pPr>
                      <a:r>
                        <a:rPr lang="en-GB" sz="800" b="0" dirty="0">
                          <a:latin typeface="Times New Roman"/>
                          <a:ea typeface="Times New Roman"/>
                          <a:cs typeface="Arial"/>
                        </a:rPr>
                        <a:t>WP 5D provides liaisons to </a:t>
                      </a:r>
                      <a:r>
                        <a:rPr lang="en-GB" sz="800" b="1" i="1" dirty="0">
                          <a:latin typeface="Times New Roman"/>
                          <a:ea typeface="Times New Roman"/>
                          <a:cs typeface="Arial"/>
                        </a:rPr>
                        <a:t>RIT/SRIT Proponents</a:t>
                      </a:r>
                      <a:r>
                        <a:rPr lang="en-GB" sz="800" b="0" dirty="0">
                          <a:latin typeface="Times New Roman"/>
                          <a:ea typeface="Times New Roman"/>
                          <a:cs typeface="Arial"/>
                        </a:rPr>
                        <a:t> and </a:t>
                      </a:r>
                      <a:r>
                        <a:rPr lang="en-GB" sz="800" b="1" i="1" dirty="0">
                          <a:latin typeface="Times New Roman"/>
                          <a:ea typeface="Times New Roman"/>
                          <a:cs typeface="Arial"/>
                        </a:rPr>
                        <a:t>GCS Proponents</a:t>
                      </a:r>
                      <a:r>
                        <a:rPr lang="en-GB" sz="800" b="0" dirty="0">
                          <a:latin typeface="Times New Roman"/>
                          <a:ea typeface="Times New Roman"/>
                          <a:cs typeface="Arial"/>
                        </a:rPr>
                        <a:t>.  </a:t>
                      </a:r>
                      <a:endParaRPr lang="en-US" sz="900" b="1"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68993">
                <a:tc>
                  <a:txBody>
                    <a:bodyPr/>
                    <a:lstStyle/>
                    <a:p>
                      <a:pPr marL="0" marR="0" algn="ctr" hangingPunct="0">
                        <a:spcBef>
                          <a:spcPts val="200"/>
                        </a:spcBef>
                        <a:spcAft>
                          <a:spcPts val="0"/>
                        </a:spcAft>
                        <a:tabLst>
                          <a:tab pos="720090" algn="l"/>
                          <a:tab pos="1188085" algn="l"/>
                          <a:tab pos="1440180" algn="l"/>
                        </a:tabLst>
                      </a:pPr>
                      <a:r>
                        <a:rPr lang="en-GB" sz="1000" b="1" i="1" dirty="0">
                          <a:solidFill>
                            <a:srgbClr val="000000"/>
                          </a:solidFill>
                          <a:latin typeface="Times New Roman"/>
                          <a:ea typeface="Times New Roman"/>
                          <a:cs typeface="Arial"/>
                        </a:rPr>
                        <a:t>GCS Proponents</a:t>
                      </a:r>
                      <a:endParaRPr lang="en-US" sz="1050" b="1"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100" dirty="0">
                          <a:solidFill>
                            <a:srgbClr val="000000"/>
                          </a:solidFill>
                          <a:latin typeface="Times New Roman"/>
                          <a:ea typeface="Times New Roman"/>
                          <a:cs typeface="Arial"/>
                        </a:rPr>
                        <a:t>-</a:t>
                      </a:r>
                      <a:endParaRPr lang="en-US" sz="12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000" dirty="0">
                          <a:solidFill>
                            <a:srgbClr val="000000"/>
                          </a:solidFill>
                          <a:latin typeface="Times New Roman"/>
                          <a:ea typeface="Times New Roman"/>
                          <a:cs typeface="Arial"/>
                        </a:rPr>
                        <a:t>Due to ITU-R by </a:t>
                      </a:r>
                      <a:r>
                        <a:rPr lang="en-GB" sz="1000" dirty="0" smtClean="0">
                          <a:solidFill>
                            <a:srgbClr val="000000"/>
                          </a:solidFill>
                          <a:highlight>
                            <a:srgbClr val="FFFF00"/>
                          </a:highlight>
                          <a:latin typeface="Times New Roman"/>
                          <a:ea typeface="Times New Roman"/>
                          <a:cs typeface="Arial"/>
                        </a:rPr>
                        <a:t>23 </a:t>
                      </a:r>
                      <a:r>
                        <a:rPr lang="en-GB" sz="1000" dirty="0">
                          <a:solidFill>
                            <a:srgbClr val="000000"/>
                          </a:solidFill>
                          <a:highlight>
                            <a:srgbClr val="FFFF00"/>
                          </a:highlight>
                          <a:latin typeface="Times New Roman"/>
                          <a:ea typeface="Times New Roman"/>
                          <a:cs typeface="Arial"/>
                        </a:rPr>
                        <a:t>Mar. 11</a:t>
                      </a:r>
                      <a:endParaRPr lang="en-US" sz="105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800" dirty="0">
                          <a:latin typeface="Times New Roman"/>
                          <a:ea typeface="Times New Roman"/>
                          <a:cs typeface="Arial"/>
                        </a:rPr>
                        <a:t>Delivery to ITU-R by the </a:t>
                      </a:r>
                      <a:r>
                        <a:rPr lang="en-GB" sz="800" b="1" i="1" dirty="0">
                          <a:latin typeface="Times New Roman"/>
                          <a:ea typeface="Times New Roman"/>
                          <a:cs typeface="Arial"/>
                        </a:rPr>
                        <a:t>GCS Proponents</a:t>
                      </a:r>
                      <a:r>
                        <a:rPr lang="en-GB" sz="800" dirty="0">
                          <a:latin typeface="Times New Roman"/>
                          <a:ea typeface="Times New Roman"/>
                          <a:cs typeface="Arial"/>
                        </a:rPr>
                        <a:t> of the Overview and either titles and synopsis of the GCS, or the </a:t>
                      </a:r>
                      <a:r>
                        <a:rPr lang="en-GB" sz="800" dirty="0">
                          <a:solidFill>
                            <a:srgbClr val="000000"/>
                          </a:solidFill>
                          <a:latin typeface="Times New Roman"/>
                          <a:ea typeface="Times New Roman"/>
                          <a:cs typeface="Arial"/>
                        </a:rPr>
                        <a:t>Directly Incorporated Specification</a:t>
                      </a:r>
                      <a:r>
                        <a:rPr lang="en-GB" sz="800" dirty="0">
                          <a:latin typeface="Times New Roman"/>
                          <a:ea typeface="Times New Roman"/>
                          <a:cs typeface="Arial"/>
                        </a:rPr>
                        <a:t> when GCS is not utilized</a:t>
                      </a:r>
                      <a:r>
                        <a:rPr lang="en-GB" sz="800" i="1" dirty="0">
                          <a:latin typeface="Times New Roman"/>
                          <a:ea typeface="Times New Roman"/>
                          <a:cs typeface="Arial"/>
                        </a:rPr>
                        <a:t>. </a:t>
                      </a:r>
                      <a:r>
                        <a:rPr lang="en-GB" sz="800" b="1" dirty="0">
                          <a:latin typeface="Times New Roman"/>
                          <a:ea typeface="Times New Roman"/>
                          <a:cs typeface="Arial"/>
                        </a:rPr>
                        <a:t>See Item 1(Table 2).</a:t>
                      </a:r>
                      <a:endParaRPr lang="en-US" sz="800" dirty="0">
                        <a:latin typeface="Times New Roman"/>
                        <a:ea typeface="Times New Roman"/>
                        <a:cs typeface="Arial"/>
                      </a:endParaRPr>
                    </a:p>
                    <a:p>
                      <a:pPr marL="0" marR="0" algn="l" hangingPunct="0">
                        <a:spcBef>
                          <a:spcPts val="200"/>
                        </a:spcBef>
                        <a:spcAft>
                          <a:spcPts val="0"/>
                        </a:spcAft>
                        <a:tabLst>
                          <a:tab pos="720090" algn="l"/>
                          <a:tab pos="1188085" algn="l"/>
                          <a:tab pos="1440180" algn="l"/>
                        </a:tabLst>
                      </a:pPr>
                      <a:r>
                        <a:rPr lang="en-GB" sz="800" b="0" dirty="0">
                          <a:latin typeface="Times New Roman"/>
                          <a:ea typeface="Times New Roman"/>
                          <a:cs typeface="Arial"/>
                        </a:rPr>
                        <a:t>Delivery to ITU-R of the Global Core Specifications by the </a:t>
                      </a:r>
                      <a:r>
                        <a:rPr lang="en-GB" sz="800" b="1" i="1" dirty="0">
                          <a:latin typeface="Times New Roman"/>
                          <a:ea typeface="Times New Roman"/>
                          <a:cs typeface="Arial"/>
                        </a:rPr>
                        <a:t>GCS Proponents</a:t>
                      </a:r>
                      <a:r>
                        <a:rPr lang="en-GB" sz="800" b="0" i="1" dirty="0">
                          <a:latin typeface="Times New Roman"/>
                          <a:ea typeface="Times New Roman"/>
                          <a:cs typeface="Arial"/>
                        </a:rPr>
                        <a:t>. </a:t>
                      </a:r>
                      <a:r>
                        <a:rPr lang="en-GB" sz="800" b="0" dirty="0">
                          <a:latin typeface="Times New Roman"/>
                          <a:ea typeface="Times New Roman"/>
                          <a:cs typeface="Arial"/>
                        </a:rPr>
                        <a:t>Detailed transposition references would not be required at this point. </a:t>
                      </a:r>
                      <a:r>
                        <a:rPr lang="en-GB" sz="800" b="1" dirty="0">
                          <a:solidFill>
                            <a:srgbClr val="000000"/>
                          </a:solidFill>
                          <a:latin typeface="Times New Roman"/>
                          <a:ea typeface="Times New Roman"/>
                          <a:cs typeface="Arial"/>
                        </a:rPr>
                        <a:t>See Item 2 (Table 2).</a:t>
                      </a:r>
                      <a:endParaRPr lang="en-US" sz="900" b="1" dirty="0">
                        <a:latin typeface="Times New Roman"/>
                        <a:ea typeface="Times New Roman"/>
                        <a:cs typeface="Arial"/>
                      </a:endParaRPr>
                    </a:p>
                    <a:p>
                      <a:pPr marL="0" marR="0" hangingPunct="0">
                        <a:spcBef>
                          <a:spcPts val="600"/>
                        </a:spcBef>
                        <a:spcAft>
                          <a:spcPts val="0"/>
                        </a:spcAft>
                        <a:tabLst>
                          <a:tab pos="720090" algn="l"/>
                          <a:tab pos="1188085" algn="l"/>
                          <a:tab pos="1440180" algn="l"/>
                        </a:tabLst>
                      </a:pPr>
                      <a:r>
                        <a:rPr lang="en-GB" sz="800" dirty="0">
                          <a:solidFill>
                            <a:srgbClr val="000000"/>
                          </a:solidFill>
                          <a:latin typeface="Times New Roman"/>
                          <a:ea typeface="Times New Roman"/>
                          <a:cs typeface="Arial"/>
                        </a:rPr>
                        <a:t>Delivery to ITU-R of Certification B by </a:t>
                      </a:r>
                      <a:r>
                        <a:rPr lang="en-GB" sz="800" b="1" i="1" dirty="0">
                          <a:solidFill>
                            <a:srgbClr val="000000"/>
                          </a:solidFill>
                          <a:latin typeface="Times New Roman"/>
                          <a:ea typeface="Times New Roman"/>
                          <a:cs typeface="Arial"/>
                        </a:rPr>
                        <a:t>GCS Proponents. </a:t>
                      </a:r>
                      <a:r>
                        <a:rPr lang="en-GB" sz="800" b="1" dirty="0">
                          <a:latin typeface="Times New Roman"/>
                          <a:ea typeface="Times New Roman"/>
                          <a:cs typeface="Arial"/>
                        </a:rPr>
                        <a:t>See Item 5 (Table 3).</a:t>
                      </a:r>
                      <a:endParaRPr lang="en-US" sz="900"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31493">
                <a:tc>
                  <a:txBody>
                    <a:bodyPr/>
                    <a:lstStyle/>
                    <a:p>
                      <a:pPr marL="0" marR="0" algn="ctr" hangingPunct="0">
                        <a:spcBef>
                          <a:spcPts val="200"/>
                        </a:spcBef>
                        <a:spcAft>
                          <a:spcPts val="0"/>
                        </a:spcAft>
                        <a:tabLst>
                          <a:tab pos="720090" algn="l"/>
                          <a:tab pos="1188085" algn="l"/>
                          <a:tab pos="1440180" algn="l"/>
                        </a:tabLst>
                      </a:pPr>
                      <a:r>
                        <a:rPr lang="en-GB" sz="1000" b="0" dirty="0">
                          <a:latin typeface="Times New Roman"/>
                          <a:ea typeface="Arial Unicode MS"/>
                          <a:cs typeface="Arial"/>
                        </a:rPr>
                        <a:t>WP 5D</a:t>
                      </a:r>
                      <a:br>
                        <a:rPr lang="en-GB" sz="1000" b="0" dirty="0">
                          <a:latin typeface="Times New Roman"/>
                          <a:ea typeface="Arial Unicode MS"/>
                          <a:cs typeface="Arial"/>
                        </a:rPr>
                      </a:br>
                      <a:r>
                        <a:rPr lang="en-GB" sz="1000" b="0" dirty="0">
                          <a:latin typeface="Times New Roman"/>
                          <a:ea typeface="Arial Unicode MS"/>
                          <a:cs typeface="Arial"/>
                        </a:rPr>
                        <a:t>Meeting #10</a:t>
                      </a:r>
                      <a:endParaRPr lang="en-US" sz="1050" b="1"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100" dirty="0" smtClean="0">
                          <a:solidFill>
                            <a:srgbClr val="000000"/>
                          </a:solidFill>
                          <a:highlight>
                            <a:srgbClr val="FFFF00"/>
                          </a:highlight>
                          <a:latin typeface="Times New Roman"/>
                          <a:ea typeface="Times New Roman"/>
                          <a:cs typeface="Arial"/>
                        </a:rPr>
                        <a:t>30 </a:t>
                      </a:r>
                      <a:r>
                        <a:rPr lang="en-GB" sz="1100" dirty="0">
                          <a:solidFill>
                            <a:srgbClr val="000000"/>
                          </a:solidFill>
                          <a:highlight>
                            <a:srgbClr val="FFFF00"/>
                          </a:highlight>
                          <a:latin typeface="Times New Roman"/>
                          <a:ea typeface="Times New Roman"/>
                          <a:cs typeface="Arial"/>
                        </a:rPr>
                        <a:t>Mar. </a:t>
                      </a:r>
                      <a:r>
                        <a:rPr lang="en-GB" sz="1100" dirty="0" smtClean="0">
                          <a:solidFill>
                            <a:srgbClr val="000000"/>
                          </a:solidFill>
                          <a:highlight>
                            <a:srgbClr val="FFFF00"/>
                          </a:highlight>
                          <a:latin typeface="Times New Roman"/>
                          <a:ea typeface="Times New Roman"/>
                          <a:cs typeface="Arial"/>
                        </a:rPr>
                        <a:t>11</a:t>
                      </a:r>
                      <a:endParaRPr lang="en-US" sz="12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000" dirty="0" smtClean="0">
                          <a:solidFill>
                            <a:srgbClr val="000000"/>
                          </a:solidFill>
                          <a:highlight>
                            <a:srgbClr val="FFFF00"/>
                          </a:highlight>
                          <a:latin typeface="Times New Roman"/>
                          <a:ea typeface="Times New Roman"/>
                          <a:cs typeface="Arial"/>
                        </a:rPr>
                        <a:t>6 Apr. 11</a:t>
                      </a:r>
                      <a:endParaRPr lang="en-US" sz="105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600"/>
                        </a:spcBef>
                        <a:spcAft>
                          <a:spcPts val="0"/>
                        </a:spcAft>
                        <a:tabLst>
                          <a:tab pos="720090" algn="l"/>
                          <a:tab pos="1188085" algn="l"/>
                          <a:tab pos="1440180" algn="l"/>
                        </a:tabLst>
                      </a:pPr>
                      <a:r>
                        <a:rPr lang="en-GB" sz="800" dirty="0">
                          <a:latin typeface="Times New Roman"/>
                          <a:ea typeface="Times New Roman"/>
                          <a:cs typeface="Arial"/>
                        </a:rPr>
                        <a:t>WP 5D takes note of the Certification B’s. WP 5D finalizes and preliminarily agrees </a:t>
                      </a:r>
                      <a:r>
                        <a:rPr lang="en-GB" sz="800" dirty="0">
                          <a:solidFill>
                            <a:srgbClr val="000000"/>
                          </a:solidFill>
                          <a:latin typeface="Times New Roman"/>
                          <a:ea typeface="Times New Roman"/>
                          <a:cs typeface="Arial"/>
                        </a:rPr>
                        <a:t>draft new Rec. </a:t>
                      </a:r>
                      <a:r>
                        <a:rPr lang="en-US" sz="800" dirty="0">
                          <a:solidFill>
                            <a:srgbClr val="000000"/>
                          </a:solidFill>
                          <a:latin typeface="Times New Roman"/>
                          <a:ea typeface="Times New Roman"/>
                          <a:cs typeface="Arial"/>
                        </a:rPr>
                        <a:t>ITU-R M.[IMT.RSPEC] (not necessarily including the detailed transposition references).</a:t>
                      </a:r>
                      <a:endParaRPr lang="en-US" sz="900" dirty="0">
                        <a:latin typeface="Times New Roman"/>
                        <a:ea typeface="Times New Roman"/>
                        <a:cs typeface="Arial"/>
                      </a:endParaRPr>
                    </a:p>
                    <a:p>
                      <a:pPr marL="0" marR="0" hangingPunct="0">
                        <a:spcBef>
                          <a:spcPts val="600"/>
                        </a:spcBef>
                        <a:spcAft>
                          <a:spcPts val="0"/>
                        </a:spcAft>
                        <a:tabLst>
                          <a:tab pos="720090" algn="l"/>
                          <a:tab pos="1188085" algn="l"/>
                          <a:tab pos="1440180" algn="l"/>
                        </a:tabLst>
                      </a:pPr>
                      <a:r>
                        <a:rPr lang="en-GB" sz="800" dirty="0">
                          <a:latin typeface="Times New Roman"/>
                          <a:ea typeface="Times New Roman"/>
                          <a:cs typeface="Arial"/>
                        </a:rPr>
                        <a:t>WP 5D Liaison of the preliminary WP 5D agreed draft new </a:t>
                      </a:r>
                      <a:r>
                        <a:rPr lang="en-GB" sz="800" dirty="0">
                          <a:solidFill>
                            <a:srgbClr val="000000"/>
                          </a:solidFill>
                          <a:latin typeface="Times New Roman"/>
                          <a:ea typeface="Times New Roman"/>
                          <a:cs typeface="Arial"/>
                        </a:rPr>
                        <a:t>Rec. ITU-R M.[IMT.RSPEC] to the relevant </a:t>
                      </a:r>
                      <a:r>
                        <a:rPr lang="en-GB" sz="800" b="1" i="1" dirty="0">
                          <a:solidFill>
                            <a:srgbClr val="000000"/>
                          </a:solidFill>
                          <a:latin typeface="Times New Roman"/>
                          <a:ea typeface="Times New Roman"/>
                          <a:cs typeface="Arial"/>
                        </a:rPr>
                        <a:t>GCS Proponents</a:t>
                      </a:r>
                      <a:r>
                        <a:rPr lang="en-GB" sz="800" dirty="0">
                          <a:solidFill>
                            <a:srgbClr val="000000"/>
                          </a:solidFill>
                          <a:latin typeface="Times New Roman"/>
                          <a:ea typeface="Times New Roman"/>
                          <a:cs typeface="Arial"/>
                        </a:rPr>
                        <a:t> and authorized </a:t>
                      </a:r>
                      <a:r>
                        <a:rPr lang="en-GB" sz="800" b="1" i="1" dirty="0">
                          <a:solidFill>
                            <a:srgbClr val="000000"/>
                          </a:solidFill>
                          <a:latin typeface="Times New Roman"/>
                          <a:ea typeface="Times New Roman"/>
                          <a:cs typeface="Arial"/>
                        </a:rPr>
                        <a:t>Transposing Organizations</a:t>
                      </a:r>
                      <a:r>
                        <a:rPr lang="en-GB" sz="800" dirty="0">
                          <a:solidFill>
                            <a:srgbClr val="000000"/>
                          </a:solidFill>
                          <a:latin typeface="Times New Roman"/>
                          <a:ea typeface="Times New Roman"/>
                          <a:cs typeface="Arial"/>
                        </a:rPr>
                        <a:t> for their use in developing their inputs of the detailed references.</a:t>
                      </a:r>
                      <a:endParaRPr lang="en-US" sz="900"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9003">
                <a:tc>
                  <a:txBody>
                    <a:bodyPr/>
                    <a:lstStyle/>
                    <a:p>
                      <a:pPr marL="0" marR="0" algn="ctr" hangingPunct="0">
                        <a:spcBef>
                          <a:spcPts val="200"/>
                        </a:spcBef>
                        <a:spcAft>
                          <a:spcPts val="0"/>
                        </a:spcAft>
                        <a:tabLst>
                          <a:tab pos="720090" algn="l"/>
                          <a:tab pos="1188085" algn="l"/>
                          <a:tab pos="1440180" algn="l"/>
                        </a:tabLst>
                      </a:pPr>
                      <a:r>
                        <a:rPr lang="en-GB" sz="1000" b="0" dirty="0">
                          <a:latin typeface="Times New Roman"/>
                          <a:ea typeface="Arial Unicode MS"/>
                          <a:cs typeface="Arial"/>
                        </a:rPr>
                        <a:t>WP 5D</a:t>
                      </a:r>
                      <a:br>
                        <a:rPr lang="en-GB" sz="1000" b="0" dirty="0">
                          <a:latin typeface="Times New Roman"/>
                          <a:ea typeface="Arial Unicode MS"/>
                          <a:cs typeface="Arial"/>
                        </a:rPr>
                      </a:br>
                      <a:r>
                        <a:rPr lang="en-GB" sz="1000" b="0" dirty="0">
                          <a:latin typeface="Times New Roman"/>
                          <a:ea typeface="Arial Unicode MS"/>
                          <a:cs typeface="Arial"/>
                        </a:rPr>
                        <a:t>Meeting #11</a:t>
                      </a:r>
                      <a:endParaRPr lang="en-US" sz="1050" b="1"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100" dirty="0" smtClean="0">
                          <a:solidFill>
                            <a:srgbClr val="000000"/>
                          </a:solidFill>
                          <a:highlight>
                            <a:srgbClr val="FFFF00"/>
                          </a:highlight>
                          <a:latin typeface="Times New Roman"/>
                          <a:ea typeface="Times New Roman"/>
                          <a:cs typeface="Arial"/>
                        </a:rPr>
                        <a:t>7 July </a:t>
                      </a:r>
                      <a:r>
                        <a:rPr lang="en-GB" sz="1100" dirty="0">
                          <a:solidFill>
                            <a:srgbClr val="000000"/>
                          </a:solidFill>
                          <a:highlight>
                            <a:srgbClr val="FFFF00"/>
                          </a:highlight>
                          <a:latin typeface="Times New Roman"/>
                          <a:ea typeface="Times New Roman"/>
                          <a:cs typeface="Arial"/>
                        </a:rPr>
                        <a:t>11</a:t>
                      </a:r>
                      <a:endParaRPr lang="en-US" sz="12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720090" algn="l"/>
                          <a:tab pos="1188085" algn="l"/>
                          <a:tab pos="1440180" algn="l"/>
                        </a:tabLst>
                      </a:pPr>
                      <a:r>
                        <a:rPr lang="en-GB" sz="1000" dirty="0" smtClean="0">
                          <a:solidFill>
                            <a:srgbClr val="000000"/>
                          </a:solidFill>
                          <a:highlight>
                            <a:srgbClr val="FFFF00"/>
                          </a:highlight>
                          <a:latin typeface="Times New Roman"/>
                          <a:ea typeface="Times New Roman"/>
                          <a:cs typeface="Arial"/>
                        </a:rPr>
                        <a:t>14 July 11</a:t>
                      </a:r>
                      <a:endParaRPr lang="en-US" sz="105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0"/>
                        </a:spcAft>
                        <a:tabLst>
                          <a:tab pos="720090" algn="l"/>
                          <a:tab pos="1188085" algn="l"/>
                          <a:tab pos="1440180" algn="l"/>
                        </a:tabLst>
                      </a:pPr>
                      <a:r>
                        <a:rPr lang="en-GB" sz="800" b="0" dirty="0">
                          <a:latin typeface="Times New Roman"/>
                          <a:ea typeface="Arial Unicode MS"/>
                          <a:cs typeface="Arial"/>
                        </a:rPr>
                        <a:t>WP 5D addresses responses from External Organizations on draft new Rec. ITU-R M.[IMT.RSPEC] </a:t>
                      </a:r>
                      <a:endParaRPr lang="en-US" sz="900" b="1"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1496">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b="1" i="1" dirty="0">
                          <a:solidFill>
                            <a:srgbClr val="000000"/>
                          </a:solidFill>
                          <a:latin typeface="Times New Roman"/>
                          <a:ea typeface="Times New Roman"/>
                          <a:cs typeface="Arial"/>
                        </a:rPr>
                        <a:t>Transposing </a:t>
                      </a:r>
                      <a:r>
                        <a:rPr lang="en-GB" sz="1000" b="1" i="1" dirty="0" smtClean="0">
                          <a:solidFill>
                            <a:srgbClr val="000000"/>
                          </a:solidFill>
                          <a:latin typeface="Times New Roman"/>
                          <a:ea typeface="Times New Roman"/>
                          <a:cs typeface="Arial"/>
                        </a:rPr>
                        <a:t>Organizations</a:t>
                      </a:r>
                      <a:r>
                        <a:rPr lang="en-GB" sz="1000" b="1" i="1" dirty="0">
                          <a:solidFill>
                            <a:srgbClr val="000000"/>
                          </a:solidFill>
                          <a:latin typeface="Times New Roman"/>
                          <a:ea typeface="Times New Roman"/>
                          <a:cs typeface="Arial"/>
                        </a:rPr>
                        <a:t/>
                      </a:r>
                      <a:br>
                        <a:rPr lang="en-GB" sz="1000" b="1" i="1" dirty="0">
                          <a:solidFill>
                            <a:srgbClr val="000000"/>
                          </a:solidFill>
                          <a:latin typeface="Times New Roman"/>
                          <a:ea typeface="Times New Roman"/>
                          <a:cs typeface="Arial"/>
                        </a:rPr>
                      </a:br>
                      <a:r>
                        <a:rPr lang="en-GB" sz="1000" i="1" dirty="0">
                          <a:solidFill>
                            <a:srgbClr val="000000"/>
                          </a:solidFill>
                          <a:latin typeface="Times New Roman"/>
                          <a:ea typeface="Times New Roman"/>
                          <a:cs typeface="Arial"/>
                        </a:rPr>
                        <a:t>(in the case of a GCS being utilized</a:t>
                      </a:r>
                      <a:r>
                        <a:rPr lang="en-GB" sz="1000" i="1" dirty="0" smtClean="0">
                          <a:solidFill>
                            <a:srgbClr val="000000"/>
                          </a:solidFill>
                          <a:latin typeface="Times New Roman"/>
                          <a:ea typeface="Times New Roman"/>
                          <a:cs typeface="Arial"/>
                        </a:rPr>
                        <a:t>)</a:t>
                      </a:r>
                      <a:endParaRPr lang="en-US" sz="10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100" dirty="0">
                          <a:solidFill>
                            <a:srgbClr val="000000"/>
                          </a:solidFill>
                          <a:latin typeface="Times New Roman"/>
                          <a:ea typeface="Times New Roman"/>
                          <a:cs typeface="Arial"/>
                        </a:rPr>
                        <a:t>-</a:t>
                      </a:r>
                      <a:endParaRPr lang="en-US" sz="11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a:solidFill>
                            <a:srgbClr val="000000"/>
                          </a:solidFill>
                          <a:latin typeface="Times New Roman"/>
                          <a:ea typeface="Times New Roman"/>
                          <a:cs typeface="Arial"/>
                        </a:rPr>
                        <a:t>Due to ITU-R by 21 Sep. 11</a:t>
                      </a:r>
                      <a:endParaRPr lang="en-US" sz="10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0"/>
                        </a:spcAft>
                        <a:tabLst>
                          <a:tab pos="720090" algn="l"/>
                          <a:tab pos="1188085" algn="l"/>
                          <a:tab pos="1440180" algn="l"/>
                        </a:tabLst>
                      </a:pPr>
                      <a:r>
                        <a:rPr lang="en-GB" sz="800" b="0" dirty="0">
                          <a:latin typeface="Times New Roman"/>
                          <a:ea typeface="Times New Roman"/>
                          <a:cs typeface="Arial"/>
                        </a:rPr>
                        <a:t>Delivery to</a:t>
                      </a:r>
                      <a:r>
                        <a:rPr lang="en-GB" sz="800" b="0" dirty="0">
                          <a:solidFill>
                            <a:srgbClr val="000000"/>
                          </a:solidFill>
                          <a:latin typeface="Times New Roman"/>
                          <a:ea typeface="Times New Roman"/>
                          <a:cs typeface="Arial"/>
                        </a:rPr>
                        <a:t> ITU-R of transposition references by </a:t>
                      </a:r>
                      <a:r>
                        <a:rPr lang="en-GB" sz="800" b="0" u="sng" dirty="0">
                          <a:solidFill>
                            <a:srgbClr val="000000"/>
                          </a:solidFill>
                          <a:latin typeface="Times New Roman"/>
                          <a:ea typeface="Times New Roman"/>
                          <a:cs typeface="Arial"/>
                        </a:rPr>
                        <a:t>each </a:t>
                      </a:r>
                      <a:r>
                        <a:rPr lang="en-GB" sz="800" b="1" i="1" dirty="0">
                          <a:solidFill>
                            <a:srgbClr val="000000"/>
                          </a:solidFill>
                          <a:latin typeface="Times New Roman"/>
                          <a:ea typeface="Times New Roman"/>
                          <a:cs typeface="Arial"/>
                        </a:rPr>
                        <a:t>Transposing Organization</a:t>
                      </a:r>
                      <a:r>
                        <a:rPr lang="en-GB" sz="800" b="0" dirty="0">
                          <a:solidFill>
                            <a:srgbClr val="000000"/>
                          </a:solidFill>
                          <a:latin typeface="Times New Roman"/>
                          <a:ea typeface="Times New Roman"/>
                          <a:cs typeface="Arial"/>
                        </a:rPr>
                        <a:t> for incorporation into the WP 5D preliminary agreed draft new Rec. ITU-R M.[IMT.RSPEC] </a:t>
                      </a:r>
                      <a:r>
                        <a:rPr lang="en-GB" sz="800" b="1" dirty="0">
                          <a:solidFill>
                            <a:srgbClr val="000000"/>
                          </a:solidFill>
                          <a:latin typeface="Times New Roman"/>
                          <a:ea typeface="Times New Roman"/>
                          <a:cs typeface="Arial"/>
                        </a:rPr>
                        <a:t>See Item 3 (Table 2).</a:t>
                      </a:r>
                      <a:endParaRPr lang="en-US" sz="900" b="1" dirty="0">
                        <a:latin typeface="Times New Roman"/>
                        <a:ea typeface="Times New Roman"/>
                        <a:cs typeface="Arial"/>
                      </a:endParaRPr>
                    </a:p>
                    <a:p>
                      <a:pPr marL="0" marR="0" hangingPunct="0">
                        <a:spcBef>
                          <a:spcPts val="600"/>
                        </a:spcBef>
                        <a:spcAft>
                          <a:spcPts val="0"/>
                        </a:spcAft>
                        <a:tabLst>
                          <a:tab pos="720090" algn="l"/>
                          <a:tab pos="1188085" algn="l"/>
                          <a:tab pos="1440180" algn="l"/>
                        </a:tabLst>
                      </a:pPr>
                      <a:r>
                        <a:rPr lang="en-GB" sz="800" dirty="0">
                          <a:latin typeface="Times New Roman"/>
                          <a:ea typeface="Times New Roman"/>
                          <a:cs typeface="Arial"/>
                        </a:rPr>
                        <a:t>Delivery to ITU-R of Certification C by </a:t>
                      </a:r>
                      <a:r>
                        <a:rPr lang="en-GB" sz="800" u="sng" dirty="0">
                          <a:latin typeface="Times New Roman"/>
                          <a:ea typeface="Times New Roman"/>
                          <a:cs typeface="Arial"/>
                        </a:rPr>
                        <a:t>each</a:t>
                      </a:r>
                      <a:r>
                        <a:rPr lang="en-GB" sz="800" dirty="0">
                          <a:latin typeface="Times New Roman"/>
                          <a:ea typeface="Times New Roman"/>
                          <a:cs typeface="Arial"/>
                        </a:rPr>
                        <a:t> </a:t>
                      </a:r>
                      <a:r>
                        <a:rPr lang="en-GB" sz="800" b="1" i="1" dirty="0">
                          <a:latin typeface="Times New Roman"/>
                          <a:ea typeface="Times New Roman"/>
                          <a:cs typeface="Arial"/>
                        </a:rPr>
                        <a:t>Transposing Organization. </a:t>
                      </a:r>
                      <a:r>
                        <a:rPr lang="en-GB" sz="800" b="1" dirty="0">
                          <a:latin typeface="Times New Roman"/>
                          <a:ea typeface="Times New Roman"/>
                          <a:cs typeface="Arial"/>
                        </a:rPr>
                        <a:t>See Item 6 (Table 3).</a:t>
                      </a:r>
                      <a:endParaRPr lang="en-US" sz="900"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9001">
                <a:tc>
                  <a:txBody>
                    <a:bodyPr/>
                    <a:lstStyle/>
                    <a:p>
                      <a:pPr marL="0" marR="0" algn="ctr" hangingPunct="0">
                        <a:spcBef>
                          <a:spcPts val="200"/>
                        </a:spcBef>
                        <a:spcAft>
                          <a:spcPts val="0"/>
                        </a:spcAft>
                        <a:tabLst>
                          <a:tab pos="720090" algn="l"/>
                          <a:tab pos="1188085" algn="l"/>
                          <a:tab pos="1440180" algn="l"/>
                        </a:tabLst>
                      </a:pPr>
                      <a:r>
                        <a:rPr lang="en-GB" sz="1000" b="0" dirty="0">
                          <a:latin typeface="Times New Roman"/>
                          <a:ea typeface="Arial Unicode MS"/>
                          <a:cs typeface="Arial"/>
                        </a:rPr>
                        <a:t>WP 5D</a:t>
                      </a:r>
                      <a:br>
                        <a:rPr lang="en-GB" sz="1000" b="0" dirty="0">
                          <a:latin typeface="Times New Roman"/>
                          <a:ea typeface="Arial Unicode MS"/>
                          <a:cs typeface="Arial"/>
                        </a:rPr>
                      </a:br>
                      <a:r>
                        <a:rPr lang="en-GB" sz="1000" b="0" dirty="0">
                          <a:latin typeface="Times New Roman"/>
                          <a:ea typeface="Arial Unicode MS"/>
                          <a:cs typeface="Arial"/>
                        </a:rPr>
                        <a:t>Meeting #12</a:t>
                      </a:r>
                      <a:endParaRPr lang="en-US" sz="1050" b="1"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100" dirty="0">
                          <a:solidFill>
                            <a:srgbClr val="000000"/>
                          </a:solidFill>
                          <a:latin typeface="Times New Roman"/>
                          <a:ea typeface="Times New Roman"/>
                          <a:cs typeface="Arial"/>
                        </a:rPr>
                        <a:t>12 Oct. 11</a:t>
                      </a:r>
                      <a:endParaRPr lang="en-US" sz="11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a:solidFill>
                            <a:srgbClr val="000000"/>
                          </a:solidFill>
                          <a:latin typeface="Times New Roman"/>
                          <a:ea typeface="Times New Roman"/>
                          <a:cs typeface="Arial"/>
                        </a:rPr>
                        <a:t>19 Oct. 11</a:t>
                      </a:r>
                      <a:endParaRPr lang="en-US" sz="10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0"/>
                        </a:spcAft>
                        <a:tabLst>
                          <a:tab pos="720090" algn="l"/>
                          <a:tab pos="1188085" algn="l"/>
                          <a:tab pos="1440180" algn="l"/>
                        </a:tabLst>
                      </a:pPr>
                      <a:r>
                        <a:rPr lang="en-GB" sz="800" b="0" dirty="0">
                          <a:latin typeface="Times New Roman"/>
                          <a:ea typeface="Times New Roman"/>
                          <a:cs typeface="Arial"/>
                        </a:rPr>
                        <a:t>WP 5D reviews and agrees the completed draft new Rec. ITU-R M.[IMT.RSPEC] (which now includes all transposition references) and forwards to Study Group 5</a:t>
                      </a:r>
                      <a:endParaRPr lang="en-US" sz="900" b="1"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9001">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err="1">
                          <a:latin typeface="Times New Roman"/>
                          <a:ea typeface="Times New Roman"/>
                          <a:cs typeface="Arial"/>
                        </a:rPr>
                        <a:t>Radiocommunication</a:t>
                      </a:r>
                      <a:r>
                        <a:rPr lang="en-GB" sz="1000" dirty="0">
                          <a:latin typeface="Times New Roman"/>
                          <a:ea typeface="Times New Roman"/>
                          <a:cs typeface="Arial"/>
                        </a:rPr>
                        <a:t> Bureau</a:t>
                      </a:r>
                      <a:endParaRPr lang="en-US" sz="10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100" dirty="0">
                          <a:solidFill>
                            <a:srgbClr val="000000"/>
                          </a:solidFill>
                          <a:latin typeface="Times New Roman"/>
                          <a:ea typeface="Times New Roman"/>
                          <a:cs typeface="Arial"/>
                        </a:rPr>
                        <a:t>-</a:t>
                      </a:r>
                      <a:endParaRPr lang="en-US" sz="11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a:solidFill>
                            <a:srgbClr val="000000"/>
                          </a:solidFill>
                          <a:latin typeface="Times New Roman"/>
                          <a:ea typeface="Times New Roman"/>
                          <a:cs typeface="Arial"/>
                        </a:rPr>
                        <a:t>14 Nov. 11</a:t>
                      </a:r>
                      <a:endParaRPr lang="en-US" sz="10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0"/>
                        </a:spcAft>
                        <a:tabLst>
                          <a:tab pos="720090" algn="l"/>
                          <a:tab pos="1188085" algn="l"/>
                          <a:tab pos="1440180" algn="l"/>
                        </a:tabLst>
                      </a:pPr>
                      <a:r>
                        <a:rPr lang="en-GB" sz="800" b="0" dirty="0">
                          <a:latin typeface="Times New Roman"/>
                          <a:ea typeface="Times New Roman"/>
                          <a:cs typeface="Arial"/>
                        </a:rPr>
                        <a:t>Submission by Counsellor for SG 5 of completed draft new Rec. ITU-R M.[IMT.RSPEC] (with all transposition references) to SG 5, based on currently anticipated SG 5 meeting schedule</a:t>
                      </a:r>
                      <a:endParaRPr lang="en-US" sz="900" b="1"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002">
                <a:tc>
                  <a:txBody>
                    <a:bodyPr/>
                    <a:lstStyle/>
                    <a:p>
                      <a:pPr marL="0" marR="0" algn="ctr" hangingPunct="0">
                        <a:spcBef>
                          <a:spcPts val="200"/>
                        </a:spcBef>
                        <a:spcAft>
                          <a:spcPts val="0"/>
                        </a:spcAft>
                        <a:tabLst>
                          <a:tab pos="720090" algn="l"/>
                          <a:tab pos="1188085" algn="l"/>
                          <a:tab pos="1440180" algn="l"/>
                        </a:tabLst>
                      </a:pPr>
                      <a:r>
                        <a:rPr lang="en-GB" sz="1000" b="0" dirty="0">
                          <a:latin typeface="Times New Roman"/>
                          <a:ea typeface="Times New Roman"/>
                          <a:cs typeface="Arial"/>
                        </a:rPr>
                        <a:t>Study Group 5</a:t>
                      </a:r>
                      <a:endParaRPr lang="en-US" sz="1050" b="1"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100" dirty="0">
                          <a:solidFill>
                            <a:srgbClr val="000000"/>
                          </a:solidFill>
                          <a:latin typeface="Times New Roman"/>
                          <a:ea typeface="Times New Roman"/>
                          <a:cs typeface="Arial"/>
                        </a:rPr>
                        <a:t>21 Nov. 11</a:t>
                      </a:r>
                      <a:endParaRPr lang="en-US" sz="11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a:solidFill>
                            <a:srgbClr val="000000"/>
                          </a:solidFill>
                          <a:latin typeface="Times New Roman"/>
                          <a:ea typeface="Times New Roman"/>
                          <a:cs typeface="Arial"/>
                        </a:rPr>
                        <a:t>22 Nov. 11</a:t>
                      </a:r>
                      <a:endParaRPr lang="en-US" sz="10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0"/>
                        </a:spcAft>
                        <a:tabLst>
                          <a:tab pos="720090" algn="l"/>
                          <a:tab pos="1188085" algn="l"/>
                          <a:tab pos="1440180" algn="l"/>
                        </a:tabLst>
                      </a:pPr>
                      <a:r>
                        <a:rPr lang="en-GB" sz="800" b="0" dirty="0">
                          <a:latin typeface="Times New Roman"/>
                          <a:ea typeface="Times New Roman"/>
                          <a:cs typeface="Arial"/>
                        </a:rPr>
                        <a:t>Study Group 5 considers adoption of the new Rec. ITU-R M.[IMT.RSPEC] for forwarding to the </a:t>
                      </a:r>
                      <a:r>
                        <a:rPr lang="en-GB" sz="800" b="0" dirty="0" err="1">
                          <a:latin typeface="Times New Roman"/>
                          <a:ea typeface="Times New Roman"/>
                          <a:cs typeface="Arial"/>
                        </a:rPr>
                        <a:t>Radiocommunication</a:t>
                      </a:r>
                      <a:r>
                        <a:rPr lang="en-GB" sz="800" b="0" dirty="0">
                          <a:latin typeface="Times New Roman"/>
                          <a:ea typeface="Times New Roman"/>
                          <a:cs typeface="Arial"/>
                        </a:rPr>
                        <a:t> Assembly for approval.</a:t>
                      </a:r>
                      <a:endParaRPr lang="en-US" sz="900" b="1"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9003">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err="1">
                          <a:latin typeface="Times New Roman"/>
                          <a:ea typeface="Times New Roman"/>
                          <a:cs typeface="Arial"/>
                        </a:rPr>
                        <a:t>Radiocommunication</a:t>
                      </a:r>
                      <a:r>
                        <a:rPr lang="en-GB" sz="1000" dirty="0">
                          <a:latin typeface="Times New Roman"/>
                          <a:ea typeface="Times New Roman"/>
                          <a:cs typeface="Arial"/>
                        </a:rPr>
                        <a:t> Assembly</a:t>
                      </a:r>
                      <a:endParaRPr lang="en-US" sz="10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100" dirty="0">
                          <a:solidFill>
                            <a:srgbClr val="000000"/>
                          </a:solidFill>
                          <a:latin typeface="Times New Roman"/>
                          <a:ea typeface="Times New Roman"/>
                          <a:cs typeface="Arial"/>
                        </a:rPr>
                        <a:t>16 Jan. 12</a:t>
                      </a:r>
                      <a:endParaRPr lang="en-US" sz="11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188085" algn="l"/>
                          <a:tab pos="1260475" algn="l"/>
                          <a:tab pos="1440180" algn="l"/>
                          <a:tab pos="1620520" algn="l"/>
                          <a:tab pos="1800225" algn="l"/>
                          <a:tab pos="1980565" algn="l"/>
                          <a:tab pos="2160270" algn="l"/>
                          <a:tab pos="2340610" algn="l"/>
                          <a:tab pos="2520315" algn="l"/>
                        </a:tabLst>
                      </a:pPr>
                      <a:r>
                        <a:rPr lang="en-GB" sz="1000" dirty="0">
                          <a:solidFill>
                            <a:srgbClr val="000000"/>
                          </a:solidFill>
                          <a:latin typeface="Times New Roman"/>
                          <a:ea typeface="Times New Roman"/>
                          <a:cs typeface="Arial"/>
                        </a:rPr>
                        <a:t>20 Jan. 12</a:t>
                      </a:r>
                      <a:endParaRPr lang="en-US" sz="1000" dirty="0">
                        <a:latin typeface="Times New Roman"/>
                        <a:ea typeface="Times New Roman"/>
                        <a:cs typeface="Arial"/>
                      </a:endParaRPr>
                    </a:p>
                  </a:txBody>
                  <a:tcPr marL="13210" marR="13210" marT="13210" marB="1321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hangingPunct="0">
                        <a:spcBef>
                          <a:spcPts val="200"/>
                        </a:spcBef>
                        <a:spcAft>
                          <a:spcPts val="0"/>
                        </a:spcAft>
                        <a:tabLst>
                          <a:tab pos="720090" algn="l"/>
                          <a:tab pos="1188085" algn="l"/>
                          <a:tab pos="1440180" algn="l"/>
                        </a:tabLst>
                      </a:pPr>
                      <a:r>
                        <a:rPr lang="en-US" sz="800" b="0" dirty="0" err="1">
                          <a:latin typeface="Times New Roman"/>
                          <a:ea typeface="Arial Unicode MS"/>
                          <a:cs typeface="Arial"/>
                        </a:rPr>
                        <a:t>Radiocommunication</a:t>
                      </a:r>
                      <a:r>
                        <a:rPr lang="en-US" sz="800" b="0" dirty="0">
                          <a:latin typeface="Times New Roman"/>
                          <a:ea typeface="Arial Unicode MS"/>
                          <a:cs typeface="Arial"/>
                        </a:rPr>
                        <a:t> Assembly considers approval of Rec. </a:t>
                      </a:r>
                      <a:r>
                        <a:rPr lang="pt-BR" sz="800" b="0" dirty="0">
                          <a:latin typeface="Times New Roman"/>
                          <a:ea typeface="Arial Unicode MS"/>
                          <a:cs typeface="Arial"/>
                        </a:rPr>
                        <a:t>ITU-R M.[IMT.RSPEC] </a:t>
                      </a:r>
                      <a:endParaRPr lang="en-US" sz="900" b="1" dirty="0">
                        <a:latin typeface="Times New Roman"/>
                        <a:ea typeface="Times New Roman"/>
                        <a:cs typeface="Arial"/>
                      </a:endParaRPr>
                    </a:p>
                  </a:txBody>
                  <a:tcPr marL="13210" marR="13210" marT="13210" marB="1321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sz="3600" b="1" dirty="0" smtClean="0">
                <a:latin typeface="Trebuchet MS" pitchFamily="34" charset="0"/>
                <a:ea typeface="ＭＳ Ｐゴシック" pitchFamily="50" charset="-128"/>
                <a:cs typeface="Arial" pitchFamily="34" charset="0"/>
                <a:sym typeface="Arial" pitchFamily="34" charset="0"/>
              </a:rPr>
              <a:t>ITU-R Liaison Group Report - </a:t>
            </a:r>
            <a:r>
              <a:rPr lang="en-US" altLang="ja-JP" sz="3600" b="1" dirty="0" smtClean="0">
                <a:latin typeface="Trebuchet MS" pitchFamily="34" charset="0"/>
                <a:ea typeface="ＭＳ Ｐゴシック" pitchFamily="50" charset="-128"/>
                <a:sym typeface="Arial" pitchFamily="34" charset="0"/>
              </a:rPr>
              <a:t/>
            </a:r>
            <a:br>
              <a:rPr lang="en-US" altLang="ja-JP" sz="3600" b="1" dirty="0" smtClean="0">
                <a:latin typeface="Trebuchet MS" pitchFamily="34" charset="0"/>
                <a:ea typeface="ＭＳ Ｐゴシック" pitchFamily="50" charset="-128"/>
                <a:sym typeface="Arial" pitchFamily="34" charset="0"/>
              </a:rPr>
            </a:br>
            <a:r>
              <a:rPr lang="en-US" altLang="ja-JP" sz="3600" b="1" dirty="0" smtClean="0">
                <a:latin typeface="Trebuchet MS" pitchFamily="34" charset="0"/>
                <a:ea typeface="ＭＳ Ｐゴシック" pitchFamily="50" charset="-128"/>
                <a:cs typeface="Arial" pitchFamily="34" charset="0"/>
                <a:sym typeface="Arial" pitchFamily="34" charset="0"/>
              </a:rPr>
              <a:t>Session #70 Opening Plenary</a:t>
            </a:r>
            <a:endParaRPr lang="en-US" altLang="ja-JP" sz="3600" b="1" dirty="0" smtClean="0">
              <a:latin typeface="Trebuchet MS" pitchFamily="34" charset="0"/>
              <a:ea typeface="ＭＳ Ｐゴシック" pitchFamily="50" charset="-128"/>
              <a:sym typeface="Arial" pitchFamily="34" charset="0"/>
            </a:endParaRPr>
          </a:p>
        </p:txBody>
      </p:sp>
      <p:sp>
        <p:nvSpPr>
          <p:cNvPr id="3075"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cs typeface="Arial" pitchFamily="34" charset="0"/>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Takashi Shono</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sz="2400" dirty="0" smtClean="0">
                <a:latin typeface="Trebuchet MS" pitchFamily="34" charset="0"/>
                <a:ea typeface="ＭＳ Ｐゴシック" pitchFamily="50" charset="-128"/>
                <a:cs typeface="Arial" pitchFamily="34" charset="0"/>
                <a:sym typeface="Arial" pitchFamily="34" charset="0"/>
              </a:rPr>
              <a:t>Session #70 Acting Chair, 802.16 ITU-R Liaison Group</a:t>
            </a:r>
            <a:endParaRPr lang="en-US" altLang="ja-JP" sz="2400"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IEEE 802.16 WG Session #70</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Dallas, USA, 8-11 November 2010</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i="1" dirty="0" smtClean="0">
              <a:latin typeface="Trebuchet MS" pitchFamily="34" charset="0"/>
              <a:ea typeface="ＭＳ Ｐゴシック" pitchFamily="50" charset="-128"/>
              <a:sym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Relevant Documents from Previous Sessions</a:t>
            </a:r>
            <a:endParaRPr lang="en-US" altLang="ja-JP" b="1" u="sng" dirty="0" smtClean="0">
              <a:latin typeface="Trebuchet MS" pitchFamily="34" charset="0"/>
              <a:ea typeface="ＭＳ Ｐゴシック" pitchFamily="50" charset="-128"/>
            </a:endParaRPr>
          </a:p>
        </p:txBody>
      </p:sp>
      <p:sp>
        <p:nvSpPr>
          <p:cNvPr id="4099" name="Rectangle 2"/>
          <p:cNvSpPr>
            <a:spLocks noGrp="1" noChangeArrowheads="1"/>
          </p:cNvSpPr>
          <p:nvPr>
            <p:ph type="body" idx="1"/>
          </p:nvPr>
        </p:nvSpPr>
        <p:spPr bwMode="auto">
          <a:xfrm>
            <a:off x="457200" y="13716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pPr>
            <a:r>
              <a:rPr lang="en-US" altLang="ja-JP" sz="2400" b="1" dirty="0" smtClean="0">
                <a:latin typeface="Trebuchet MS" pitchFamily="34" charset="0"/>
                <a:ea typeface="ＭＳ Ｐゴシック" pitchFamily="50" charset="-128"/>
              </a:rPr>
              <a:t>IEEE L802.16-10/0017r4</a:t>
            </a:r>
          </a:p>
          <a:p>
            <a:pPr marL="0" lvl="1" indent="0" eaLnBrk="1" hangingPunct="1">
              <a:lnSpc>
                <a:spcPct val="80000"/>
              </a:lnSpc>
              <a:buFont typeface="Times" charset="0"/>
              <a:buNone/>
            </a:pPr>
            <a:r>
              <a:rPr lang="en-US" altLang="ja-JP" sz="2000" i="1" dirty="0" smtClean="0">
                <a:latin typeface="Trebuchet MS" pitchFamily="34" charset="0"/>
                <a:ea typeface="ＭＳ Ｐゴシック" pitchFamily="50" charset="-128"/>
              </a:rPr>
              <a:t>IEEE 802.16 ITU-R Liaison Group </a:t>
            </a:r>
            <a:r>
              <a:rPr lang="en-US" altLang="ja-JP" sz="2000" i="1" dirty="0" err="1" smtClean="0">
                <a:latin typeface="Trebuchet MS" pitchFamily="34" charset="0"/>
                <a:ea typeface="ＭＳ Ｐゴシック" pitchFamily="50" charset="-128"/>
              </a:rPr>
              <a:t>Workplan</a:t>
            </a:r>
            <a:r>
              <a:rPr lang="en-US" altLang="ja-JP" sz="2000" i="1" dirty="0" smtClean="0">
                <a:latin typeface="Trebuchet MS" pitchFamily="34" charset="0"/>
                <a:ea typeface="ＭＳ Ｐゴシック" pitchFamily="50" charset="-128"/>
              </a:rPr>
              <a:t> </a:t>
            </a:r>
          </a:p>
          <a:p>
            <a:pPr marL="342900" eaLnBrk="1" hangingPunct="1">
              <a:lnSpc>
                <a:spcPct val="80000"/>
              </a:lnSpc>
              <a:buSzPct val="125000"/>
            </a:pPr>
            <a:r>
              <a:rPr lang="en-US" altLang="ja-JP" sz="2400" b="1" dirty="0" smtClean="0">
                <a:latin typeface="Trebuchet MS" pitchFamily="34" charset="0"/>
                <a:ea typeface="ＭＳ Ｐゴシック" pitchFamily="50" charset="-128"/>
              </a:rPr>
              <a:t>IEEE L802.16-10/0101r1</a:t>
            </a:r>
          </a:p>
          <a:p>
            <a:pPr marL="0" lvl="1" indent="0" eaLnBrk="1" hangingPunct="1">
              <a:lnSpc>
                <a:spcPct val="80000"/>
              </a:lnSpc>
              <a:buFont typeface="Times" charset="0"/>
              <a:buNone/>
            </a:pPr>
            <a:r>
              <a:rPr lang="en-US" altLang="ja-JP" sz="2000" i="1" dirty="0" smtClean="0">
                <a:latin typeface="Trebuchet MS" pitchFamily="34" charset="0"/>
                <a:ea typeface="ＭＳ Ｐゴシック" pitchFamily="50" charset="-128"/>
              </a:rPr>
              <a:t>ITU-R Liaison Group Report to Closing Plenary of Session #69</a:t>
            </a:r>
          </a:p>
          <a:p>
            <a:pPr marL="0" lvl="1" indent="0" eaLnBrk="1" hangingPunct="1">
              <a:lnSpc>
                <a:spcPct val="80000"/>
              </a:lnSpc>
              <a:buFont typeface="Times" charset="0"/>
              <a:buNone/>
            </a:pPr>
            <a:endParaRPr lang="en-US" altLang="ja-JP" sz="2000" i="1" dirty="0" smtClean="0">
              <a:latin typeface="Trebuchet MS" pitchFamily="34" charset="0"/>
              <a:ea typeface="ＭＳ Ｐゴシック" pitchFamily="50" charset="-128"/>
            </a:endParaRPr>
          </a:p>
          <a:p>
            <a:pPr marL="0" lvl="1" indent="0" eaLnBrk="1" hangingPunct="1">
              <a:lnSpc>
                <a:spcPct val="80000"/>
              </a:lnSpc>
              <a:buFont typeface="Times" charset="0"/>
              <a:buNone/>
            </a:pPr>
            <a:endParaRPr lang="en-US" altLang="ja-JP" sz="2400" dirty="0" smtClean="0">
              <a:latin typeface="Trebuchet MS" pitchFamily="34" charset="0"/>
              <a:ea typeface="ＭＳ Ｐゴシック" pitchFamily="50" charset="-128"/>
            </a:endParaRPr>
          </a:p>
          <a:p>
            <a:pPr marL="342900" eaLnBrk="1" hangingPunct="1">
              <a:lnSpc>
                <a:spcPct val="80000"/>
              </a:lnSpc>
            </a:pPr>
            <a:endParaRPr lang="en-US" altLang="ja-JP" sz="2400" i="1" dirty="0" smtClean="0">
              <a:latin typeface="Trebuchet MS" pitchFamily="34" charset="0"/>
              <a:ea typeface="ＭＳ Ｐゴシック" pitchFamily="50" charset="-128"/>
            </a:endParaRPr>
          </a:p>
          <a:p>
            <a:pPr marL="0" lvl="1" indent="0" eaLnBrk="1" hangingPunct="1">
              <a:lnSpc>
                <a:spcPct val="80000"/>
              </a:lnSpc>
              <a:buSzPct val="125000"/>
              <a:buFont typeface="Times" charset="0"/>
              <a:buNone/>
            </a:pPr>
            <a:r>
              <a:rPr lang="en-US" altLang="ja-JP" sz="2400" dirty="0" smtClean="0">
                <a:latin typeface="Trebuchet MS" pitchFamily="34" charset="0"/>
                <a:ea typeface="ＭＳ Ｐゴシック" pitchFamily="50" charset="-128"/>
              </a:rPr>
              <a:t>========== Also ===========</a:t>
            </a:r>
          </a:p>
          <a:p>
            <a:pPr marL="342900" eaLnBrk="1" hangingPunct="1">
              <a:lnSpc>
                <a:spcPct val="80000"/>
              </a:lnSpc>
              <a:buSzPct val="125000"/>
            </a:pPr>
            <a:r>
              <a:rPr lang="en-US" altLang="ja-JP" sz="2400" b="1" dirty="0" smtClean="0">
                <a:latin typeface="Trebuchet MS" pitchFamily="34" charset="0"/>
                <a:ea typeface="ＭＳ Ｐゴシック" pitchFamily="50" charset="-128"/>
              </a:rPr>
              <a:t>IEEE L802.16-08/079</a:t>
            </a:r>
          </a:p>
          <a:p>
            <a:pPr marL="0" lvl="1" indent="0" eaLnBrk="1" hangingPunct="1">
              <a:lnSpc>
                <a:spcPct val="80000"/>
              </a:lnSpc>
              <a:buNone/>
            </a:pPr>
            <a:r>
              <a:rPr lang="en-US" altLang="ja-JP" sz="2000" i="1" dirty="0" smtClean="0">
                <a:latin typeface="Trebuchet MS" pitchFamily="34" charset="0"/>
                <a:ea typeface="ＭＳ Ｐゴシック" pitchFamily="50" charset="-128"/>
              </a:rPr>
              <a:t>IEEE 802.18 IMT-Advanced review process (IEEE 802.18-08-0058/r6)</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Input Documents for Session #70</a:t>
            </a: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None/>
            </a:pPr>
            <a:r>
              <a:rPr lang="en-US" altLang="ja-JP" sz="2200" b="1" u="sng" dirty="0" smtClean="0">
                <a:latin typeface="Trebuchet MS" pitchFamily="34" charset="0"/>
                <a:ea typeface="ＭＳ Ｐゴシック" pitchFamily="50" charset="-128"/>
              </a:rPr>
              <a:t>Liaisons</a:t>
            </a:r>
          </a:p>
          <a:p>
            <a:pPr marL="342900" eaLnBrk="1" hangingPunct="1">
              <a:buSzPct val="125000"/>
            </a:pPr>
            <a:r>
              <a:rPr lang="en-US" altLang="ja-JP" sz="1600" b="1" dirty="0" smtClean="0">
                <a:latin typeface="Trebuchet MS" pitchFamily="34" charset="0"/>
                <a:ea typeface="ＭＳ Ｐゴシック" pitchFamily="50" charset="-128"/>
              </a:rPr>
              <a:t>IEEE L802.16-10/0103 (From </a:t>
            </a:r>
            <a:r>
              <a:rPr lang="en-US" altLang="ja-JP" sz="1600" b="1" dirty="0" err="1" smtClean="0">
                <a:latin typeface="Trebuchet MS" pitchFamily="34" charset="0"/>
                <a:ea typeface="ＭＳ Ｐゴシック" pitchFamily="50" charset="-128"/>
              </a:rPr>
              <a:t>WiMAX</a:t>
            </a:r>
            <a:r>
              <a:rPr lang="en-US" altLang="ja-JP" sz="1600" b="1" dirty="0" smtClean="0">
                <a:latin typeface="Trebuchet MS" pitchFamily="34" charset="0"/>
                <a:ea typeface="ＭＳ Ｐゴシック" pitchFamily="50" charset="-128"/>
              </a:rPr>
              <a:t> Forum)</a:t>
            </a:r>
          </a:p>
          <a:p>
            <a:pPr marL="0" lvl="1" indent="0" eaLnBrk="1" hangingPunct="1">
              <a:spcBef>
                <a:spcPts val="0"/>
              </a:spcBef>
              <a:buNone/>
            </a:pPr>
            <a:r>
              <a:rPr lang="en-US" altLang="ja-JP" sz="1600" i="1" dirty="0" smtClean="0">
                <a:latin typeface="Trebuchet MS" pitchFamily="34" charset="0"/>
                <a:ea typeface="ＭＳ Ｐゴシック" pitchFamily="50" charset="-128"/>
              </a:rPr>
              <a:t>Use of </a:t>
            </a:r>
            <a:r>
              <a:rPr lang="en-US" altLang="ja-JP" sz="1600" i="1" dirty="0" err="1" smtClean="0">
                <a:latin typeface="Trebuchet MS" pitchFamily="34" charset="0"/>
                <a:ea typeface="ＭＳ Ｐゴシック" pitchFamily="50" charset="-128"/>
              </a:rPr>
              <a:t>WiMAX</a:t>
            </a:r>
            <a:r>
              <a:rPr lang="en-US" altLang="ja-JP" sz="1600" i="1" dirty="0" smtClean="0">
                <a:latin typeface="Trebuchet MS" pitchFamily="34" charset="0"/>
                <a:ea typeface="ＭＳ Ｐゴシック" pitchFamily="50" charset="-128"/>
              </a:rPr>
              <a:t> Forum Mobile Radio Specification in P802.16m Draft and IEEE </a:t>
            </a:r>
            <a:r>
              <a:rPr lang="en-US" altLang="ja-JP" sz="1600" i="1" dirty="0" err="1" smtClean="0">
                <a:latin typeface="Trebuchet MS" pitchFamily="34" charset="0"/>
                <a:ea typeface="ＭＳ Ｐゴシック" pitchFamily="50" charset="-128"/>
              </a:rPr>
              <a:t>WirelessMAN</a:t>
            </a:r>
            <a:r>
              <a:rPr lang="en-US" altLang="ja-JP" sz="1600" i="1" dirty="0" smtClean="0">
                <a:latin typeface="Trebuchet MS" pitchFamily="34" charset="0"/>
                <a:ea typeface="ＭＳ Ｐゴシック" pitchFamily="50" charset="-128"/>
              </a:rPr>
              <a:t>-Advanced Specification (2010-10-06)</a:t>
            </a:r>
          </a:p>
          <a:p>
            <a:pPr marL="342900" eaLnBrk="1" hangingPunct="1">
              <a:buSzPct val="125000"/>
            </a:pPr>
            <a:r>
              <a:rPr lang="en-US" altLang="ja-JP" sz="1600" b="1" dirty="0" smtClean="0">
                <a:latin typeface="Trebuchet MS" pitchFamily="34" charset="0"/>
                <a:ea typeface="ＭＳ Ｐゴシック" pitchFamily="50" charset="-128"/>
              </a:rPr>
              <a:t>IEEE L802.16-10/0105 (From ITU-R WP 5D)</a:t>
            </a:r>
          </a:p>
          <a:p>
            <a:pPr marL="0" lvl="1" indent="0" eaLnBrk="1" hangingPunct="1">
              <a:spcBef>
                <a:spcPts val="0"/>
              </a:spcBef>
              <a:buNone/>
            </a:pPr>
            <a:r>
              <a:rPr lang="en-US" altLang="ja-JP" sz="1600" i="1" dirty="0" smtClean="0">
                <a:latin typeface="Trebuchet MS" pitchFamily="34" charset="0"/>
                <a:ea typeface="ＭＳ Ｐゴシック" pitchFamily="50" charset="-128"/>
              </a:rPr>
              <a:t>[</a:t>
            </a:r>
            <a:r>
              <a:rPr lang="en-US" altLang="ja-JP" sz="1600" i="1" dirty="0" smtClean="0">
                <a:latin typeface="Trebuchet MS" pitchFamily="34" charset="0"/>
                <a:ea typeface="ＭＳ Ｐゴシック" pitchFamily="50" charset="-128"/>
              </a:rPr>
              <a:t>Draft] Liaison Statement on IMT-Advanced Development (2010-10-20)</a:t>
            </a:r>
          </a:p>
          <a:p>
            <a:pPr marL="342900" eaLnBrk="1" hangingPunct="1">
              <a:buSzPct val="125000"/>
            </a:pPr>
            <a:r>
              <a:rPr lang="en-US" altLang="ja-JP" sz="1600" b="1" dirty="0" smtClean="0">
                <a:latin typeface="Trebuchet MS" pitchFamily="34" charset="0"/>
                <a:ea typeface="ＭＳ Ｐゴシック" pitchFamily="50" charset="-128"/>
              </a:rPr>
              <a:t>IEEE </a:t>
            </a:r>
            <a:r>
              <a:rPr lang="en-US" altLang="ja-JP" sz="1600" b="1" dirty="0" smtClean="0">
                <a:latin typeface="Trebuchet MS" pitchFamily="34" charset="0"/>
                <a:ea typeface="ＭＳ Ｐゴシック" pitchFamily="50" charset="-128"/>
              </a:rPr>
              <a:t>L802.16-10/0106 </a:t>
            </a:r>
            <a:r>
              <a:rPr lang="en-US" altLang="ja-JP" sz="1600" b="1" dirty="0" smtClean="0">
                <a:latin typeface="Trebuchet MS" pitchFamily="34" charset="0"/>
                <a:ea typeface="ＭＳ Ｐゴシック" pitchFamily="50" charset="-128"/>
              </a:rPr>
              <a:t>(From ITU-R WP 5D)</a:t>
            </a:r>
          </a:p>
          <a:p>
            <a:pPr marL="0" lvl="1" indent="0" eaLnBrk="1" hangingPunct="1">
              <a:spcBef>
                <a:spcPts val="0"/>
              </a:spcBef>
              <a:buNone/>
            </a:pPr>
            <a:r>
              <a:rPr lang="en-US" altLang="ja-JP" sz="1600" i="1" dirty="0" smtClean="0">
                <a:latin typeface="Trebuchet MS" pitchFamily="34" charset="0"/>
                <a:ea typeface="ＭＳ Ｐゴシック" pitchFamily="50" charset="-128"/>
              </a:rPr>
              <a:t>[Draft] </a:t>
            </a:r>
            <a:r>
              <a:rPr lang="en-US" altLang="ja-JP" sz="1600" i="1" dirty="0" smtClean="0">
                <a:latin typeface="Trebuchet MS" pitchFamily="34" charset="0"/>
                <a:ea typeface="ＭＳ Ｐゴシック" pitchFamily="50" charset="-128"/>
              </a:rPr>
              <a:t>L</a:t>
            </a:r>
            <a:r>
              <a:rPr lang="en-US" altLang="ja-JP" sz="1600" i="1" dirty="0" smtClean="0">
                <a:latin typeface="Trebuchet MS" pitchFamily="34" charset="0"/>
                <a:ea typeface="ＭＳ Ｐゴシック" pitchFamily="50" charset="-128"/>
              </a:rPr>
              <a:t>iaison </a:t>
            </a:r>
            <a:r>
              <a:rPr lang="en-US" altLang="ja-JP" sz="1600" i="1" dirty="0" smtClean="0">
                <a:latin typeface="Trebuchet MS" pitchFamily="34" charset="0"/>
                <a:ea typeface="ＭＳ Ｐゴシック" pitchFamily="50" charset="-128"/>
              </a:rPr>
              <a:t>Statement to External Organizations on the Schedule for Updating Recommendation ITU-R M.1457-10 to Revision 11 (</a:t>
            </a:r>
            <a:r>
              <a:rPr lang="en-US" altLang="ja-JP" sz="1600" i="1" dirty="0" smtClean="0">
                <a:latin typeface="Trebuchet MS" pitchFamily="34" charset="0"/>
                <a:ea typeface="ＭＳ Ｐゴシック" pitchFamily="50" charset="-128"/>
              </a:rPr>
              <a:t>2010-10-20)</a:t>
            </a:r>
            <a:endParaRPr lang="en-US" altLang="ja-JP" sz="1600" i="1"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IEEE </a:t>
            </a:r>
            <a:r>
              <a:rPr lang="en-US" altLang="ja-JP" sz="1600" b="1" dirty="0" smtClean="0">
                <a:latin typeface="Trebuchet MS" pitchFamily="34" charset="0"/>
                <a:ea typeface="ＭＳ Ｐゴシック" pitchFamily="50" charset="-128"/>
              </a:rPr>
              <a:t>L802.16-10/0107 </a:t>
            </a:r>
            <a:r>
              <a:rPr lang="en-US" altLang="ja-JP" sz="1600" b="1" dirty="0" smtClean="0">
                <a:latin typeface="Trebuchet MS" pitchFamily="34" charset="0"/>
                <a:ea typeface="ＭＳ Ｐゴシック" pitchFamily="50" charset="-128"/>
              </a:rPr>
              <a:t>(From ITU-R WP 5D)</a:t>
            </a:r>
          </a:p>
          <a:p>
            <a:pPr marL="0" lvl="1" indent="0" eaLnBrk="1" hangingPunct="1">
              <a:spcBef>
                <a:spcPts val="0"/>
              </a:spcBef>
              <a:buNone/>
            </a:pPr>
            <a:r>
              <a:rPr lang="en-US" altLang="ja-JP" sz="1600" i="1" dirty="0" smtClean="0">
                <a:latin typeface="Trebuchet MS" pitchFamily="34" charset="0"/>
                <a:ea typeface="ＭＳ Ｐゴシック" pitchFamily="50" charset="-128"/>
              </a:rPr>
              <a:t>[</a:t>
            </a:r>
            <a:r>
              <a:rPr lang="en-US" altLang="ja-JP" sz="1600" i="1" dirty="0" smtClean="0">
                <a:latin typeface="Trebuchet MS" pitchFamily="34" charset="0"/>
                <a:ea typeface="ＭＳ Ｐゴシック" pitchFamily="50" charset="-128"/>
              </a:rPr>
              <a:t>Draft] </a:t>
            </a:r>
            <a:r>
              <a:rPr lang="en-US" altLang="ja-JP" sz="1600" i="1" dirty="0" smtClean="0">
                <a:latin typeface="Trebuchet MS" pitchFamily="34" charset="0"/>
                <a:ea typeface="ＭＳ Ｐゴシック" pitchFamily="50" charset="-128"/>
              </a:rPr>
              <a:t>Liaison </a:t>
            </a:r>
            <a:r>
              <a:rPr lang="en-US" altLang="ja-JP" sz="1600" i="1" dirty="0" smtClean="0">
                <a:latin typeface="Trebuchet MS" pitchFamily="34" charset="0"/>
                <a:ea typeface="ＭＳ Ｐゴシック" pitchFamily="50" charset="-128"/>
              </a:rPr>
              <a:t>Statement to External Organizations (Revision of M.1224) (</a:t>
            </a:r>
            <a:r>
              <a:rPr lang="en-US" altLang="ja-JP" sz="1600" i="1" dirty="0" smtClean="0">
                <a:latin typeface="Trebuchet MS" pitchFamily="34" charset="0"/>
                <a:ea typeface="ＭＳ Ｐゴシック" pitchFamily="50" charset="-128"/>
              </a:rPr>
              <a:t>2010-10-20)</a:t>
            </a:r>
            <a:endParaRPr lang="en-US" altLang="ja-JP" sz="1600" b="1"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IEEE </a:t>
            </a:r>
            <a:r>
              <a:rPr lang="en-US" altLang="ja-JP" sz="1600" b="1" dirty="0" smtClean="0">
                <a:latin typeface="Trebuchet MS" pitchFamily="34" charset="0"/>
                <a:ea typeface="ＭＳ Ｐゴシック" pitchFamily="50" charset="-128"/>
              </a:rPr>
              <a:t>L802.16-10/0108 (From ARIB)</a:t>
            </a:r>
          </a:p>
          <a:p>
            <a:pPr marL="0" lvl="1" indent="0" eaLnBrk="1" hangingPunct="1">
              <a:spcBef>
                <a:spcPts val="0"/>
              </a:spcBef>
              <a:buNone/>
            </a:pPr>
            <a:r>
              <a:rPr lang="en-US" altLang="ja-JP" sz="1600" i="1" dirty="0" smtClean="0">
                <a:latin typeface="Trebuchet MS" pitchFamily="34" charset="0"/>
                <a:ea typeface="ＭＳ Ｐゴシック" pitchFamily="50" charset="-128"/>
              </a:rPr>
              <a:t>IMT-Advanced </a:t>
            </a:r>
            <a:r>
              <a:rPr lang="en-US" altLang="ja-JP" sz="1600" i="1" dirty="0" smtClean="0">
                <a:latin typeface="Trebuchet MS" pitchFamily="34" charset="0"/>
                <a:ea typeface="ＭＳ Ｐゴシック" pitchFamily="50" charset="-128"/>
              </a:rPr>
              <a:t>administrative documentation (</a:t>
            </a:r>
            <a:r>
              <a:rPr lang="en-US" altLang="ja-JP" sz="1600" i="1" dirty="0" smtClean="0">
                <a:latin typeface="Trebuchet MS" pitchFamily="34" charset="0"/>
                <a:ea typeface="ＭＳ Ｐゴシック" pitchFamily="50" charset="-128"/>
              </a:rPr>
              <a:t>2010-11-04)</a:t>
            </a:r>
            <a:endParaRPr lang="en-US" altLang="ja-JP" sz="1600" i="1"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IEEE L802.16-10/0112 </a:t>
            </a:r>
            <a:r>
              <a:rPr lang="en-US" altLang="ja-JP" sz="1600" b="1" dirty="0" smtClean="0">
                <a:latin typeface="Trebuchet MS" pitchFamily="34" charset="0"/>
                <a:ea typeface="ＭＳ Ｐゴシック" pitchFamily="50" charset="-128"/>
              </a:rPr>
              <a:t>(From TTA)</a:t>
            </a:r>
          </a:p>
          <a:p>
            <a:pPr marL="0" lvl="1" indent="0" eaLnBrk="1" hangingPunct="1">
              <a:spcBef>
                <a:spcPts val="0"/>
              </a:spcBef>
              <a:buNone/>
            </a:pPr>
            <a:r>
              <a:rPr lang="en-US" altLang="ja-JP" sz="1600" i="1" dirty="0" smtClean="0">
                <a:latin typeface="Trebuchet MS" pitchFamily="34" charset="0"/>
                <a:ea typeface="ＭＳ Ｐゴシック" pitchFamily="50" charset="-128"/>
              </a:rPr>
              <a:t>Discussion and proposal on the “Overview” section of the </a:t>
            </a:r>
            <a:r>
              <a:rPr lang="en-US" altLang="ja-JP" sz="1600" i="1" dirty="0" err="1" smtClean="0">
                <a:latin typeface="Trebuchet MS" pitchFamily="34" charset="0"/>
                <a:ea typeface="ＭＳ Ｐゴシック" pitchFamily="50" charset="-128"/>
              </a:rPr>
              <a:t>WirelessMAN</a:t>
            </a:r>
            <a:r>
              <a:rPr lang="en-US" altLang="ja-JP" sz="1600" i="1" dirty="0" smtClean="0">
                <a:latin typeface="Trebuchet MS" pitchFamily="34" charset="0"/>
                <a:ea typeface="ＭＳ Ｐゴシック" pitchFamily="50" charset="-128"/>
              </a:rPr>
              <a:t>-Advanced technology part in the Rec. ITU-R M.[RSPEC]</a:t>
            </a:r>
            <a:endParaRPr lang="en-US" altLang="ja-JP" sz="2400" i="1" dirty="0" smtClean="0">
              <a:latin typeface="Trebuchet MS" pitchFamily="34" charset="0"/>
              <a:ea typeface="ＭＳ Ｐゴシック" pitchFamily="50" charset="-128"/>
            </a:endParaRPr>
          </a:p>
          <a:p>
            <a:pPr marL="0" lvl="1" indent="0" eaLnBrk="1" hangingPunct="1">
              <a:buSzPct val="125000"/>
              <a:buFont typeface="Times" charset="0"/>
              <a:buNone/>
            </a:pPr>
            <a:r>
              <a:rPr lang="en-US" altLang="ja-JP" sz="2200" b="1" u="sng" dirty="0" smtClean="0">
                <a:latin typeface="Trebuchet MS" pitchFamily="34" charset="0"/>
                <a:ea typeface="ＭＳ Ｐゴシック" pitchFamily="50" charset="-128"/>
              </a:rPr>
              <a:t>Contributions</a:t>
            </a:r>
          </a:p>
          <a:p>
            <a:pPr marL="342900" eaLnBrk="1" hangingPunct="1">
              <a:buSzPct val="125000"/>
            </a:pPr>
            <a:r>
              <a:rPr lang="en-US" altLang="ja-JP" sz="1600" b="1" dirty="0" smtClean="0">
                <a:latin typeface="Trebuchet MS" pitchFamily="34" charset="0"/>
                <a:ea typeface="ＭＳ Ｐゴシック" pitchFamily="50" charset="-128"/>
              </a:rPr>
              <a:t>IEEE </a:t>
            </a:r>
            <a:r>
              <a:rPr lang="en-US" altLang="ja-JP" sz="1600" b="1" dirty="0" smtClean="0">
                <a:latin typeface="Trebuchet MS" pitchFamily="34" charset="0"/>
                <a:ea typeface="ＭＳ Ｐゴシック" pitchFamily="50" charset="-128"/>
              </a:rPr>
              <a:t>C802.16itu-10/0004</a:t>
            </a:r>
            <a:endParaRPr lang="en-US" altLang="ja-JP" sz="1600" b="1" dirty="0" smtClean="0">
              <a:latin typeface="Trebuchet MS" pitchFamily="34" charset="0"/>
              <a:ea typeface="ＭＳ Ｐゴシック" pitchFamily="50" charset="-128"/>
            </a:endParaRPr>
          </a:p>
          <a:p>
            <a:pPr marL="0" lvl="1" indent="0" eaLnBrk="1" hangingPunct="1">
              <a:spcBef>
                <a:spcPts val="0"/>
              </a:spcBef>
              <a:buNone/>
            </a:pPr>
            <a:r>
              <a:rPr lang="en-US" altLang="ja-JP" sz="1600" i="1" dirty="0" smtClean="0">
                <a:latin typeface="Trebuchet MS" pitchFamily="34" charset="0"/>
                <a:ea typeface="ＭＳ Ｐゴシック" pitchFamily="50" charset="-128"/>
              </a:rPr>
              <a:t>Technical </a:t>
            </a:r>
            <a:r>
              <a:rPr lang="en-US" altLang="ja-JP" sz="1600" i="1" dirty="0" smtClean="0">
                <a:latin typeface="Trebuchet MS" pitchFamily="34" charset="0"/>
                <a:ea typeface="ＭＳ Ｐゴシック" pitchFamily="50" charset="-128"/>
              </a:rPr>
              <a:t>Overview of Wireless-MAN Advanced (IEEE 802.16m) for ITU-R M.[IMT.RSPEC</a:t>
            </a:r>
            <a:r>
              <a:rPr lang="en-US" altLang="ja-JP" sz="1600" i="1" dirty="0" smtClean="0">
                <a:latin typeface="Trebuchet MS" pitchFamily="34" charset="0"/>
                <a:ea typeface="ＭＳ Ｐゴシック" pitchFamily="50" charset="-128"/>
              </a:rPr>
              <a:t>]</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Proposed Objectives for Session #70</a:t>
            </a: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None/>
            </a:pPr>
            <a:r>
              <a:rPr lang="en-US" altLang="ja-JP" sz="2200" b="1" u="sng" dirty="0" smtClean="0">
                <a:latin typeface="Trebuchet MS" pitchFamily="34" charset="0"/>
                <a:ea typeface="ＭＳ Ｐゴシック" pitchFamily="50" charset="-128"/>
              </a:rPr>
              <a:t>Per </a:t>
            </a:r>
            <a:r>
              <a:rPr lang="en-US" altLang="ja-JP" sz="2200" b="1" u="sng" dirty="0" err="1" smtClean="0">
                <a:latin typeface="Trebuchet MS" pitchFamily="34" charset="0"/>
                <a:ea typeface="ＭＳ Ｐゴシック" pitchFamily="50" charset="-128"/>
              </a:rPr>
              <a:t>Workplan</a:t>
            </a:r>
            <a:endParaRPr lang="en-US" altLang="ja-JP" sz="2200" b="1" u="sng"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Review the outcome of WP 5D #9</a:t>
            </a:r>
          </a:p>
          <a:p>
            <a:pPr marL="342900" eaLnBrk="1" hangingPunct="1">
              <a:buSzPct val="125000"/>
            </a:pPr>
            <a:r>
              <a:rPr lang="en-US" altLang="ja-JP" sz="1600" b="1" dirty="0" smtClean="0">
                <a:latin typeface="Trebuchet MS" pitchFamily="34" charset="0"/>
                <a:ea typeface="ＭＳ Ｐゴシック" pitchFamily="50" charset="-128"/>
              </a:rPr>
              <a:t>Prepare documentation for IMT.RSPEC (Overview in B.1 &amp; titles and synopses of the GCS in B.2)</a:t>
            </a:r>
          </a:p>
          <a:p>
            <a:pPr marL="342900" eaLnBrk="1" hangingPunct="1">
              <a:buSzPct val="125000"/>
            </a:pPr>
            <a:r>
              <a:rPr lang="en-US" altLang="ja-JP" sz="1600" b="1" dirty="0" smtClean="0">
                <a:latin typeface="Trebuchet MS" pitchFamily="34" charset="0"/>
                <a:ea typeface="ＭＳ Ｐゴシック" pitchFamily="50" charset="-128"/>
              </a:rPr>
              <a:t>Send LS to ARIB, TTA and the </a:t>
            </a:r>
            <a:r>
              <a:rPr lang="en-US" altLang="ja-JP" sz="1600" b="1" dirty="0" err="1" smtClean="0">
                <a:latin typeface="Trebuchet MS" pitchFamily="34" charset="0"/>
                <a:ea typeface="ＭＳ Ｐゴシック" pitchFamily="50" charset="-128"/>
              </a:rPr>
              <a:t>WiMAX</a:t>
            </a:r>
            <a:r>
              <a:rPr lang="en-US" altLang="ja-JP" sz="1600" b="1" dirty="0" smtClean="0">
                <a:latin typeface="Trebuchet MS" pitchFamily="34" charset="0"/>
                <a:ea typeface="ＭＳ Ｐゴシック" pitchFamily="50" charset="-128"/>
              </a:rPr>
              <a:t> Forum on the status of preparations for submission towards IMT.RSPEC, including the status of Certification B</a:t>
            </a:r>
            <a:endParaRPr lang="en-US" altLang="ja-JP" sz="2000" dirty="0" smtClean="0">
              <a:latin typeface="Trebuchet MS" pitchFamily="34" charset="0"/>
              <a:ea typeface="ＭＳ Ｐゴシック" pitchFamily="50" charset="-128"/>
            </a:endParaRPr>
          </a:p>
          <a:p>
            <a:pPr marL="342900" eaLnBrk="1" hangingPunct="1"/>
            <a:endParaRPr lang="en-US" altLang="ja-JP" sz="2400" i="1" dirty="0" smtClean="0">
              <a:latin typeface="Trebuchet MS" pitchFamily="34" charset="0"/>
              <a:ea typeface="ＭＳ Ｐゴシック" pitchFamily="50" charset="-128"/>
            </a:endParaRPr>
          </a:p>
          <a:p>
            <a:pPr marL="0" lvl="1" indent="0" eaLnBrk="1" hangingPunct="1">
              <a:buSzPct val="125000"/>
              <a:buNone/>
            </a:pPr>
            <a:r>
              <a:rPr lang="en-US" altLang="ja-JP" sz="2200" b="1" u="sng" dirty="0" smtClean="0">
                <a:latin typeface="Trebuchet MS" pitchFamily="34" charset="0"/>
                <a:ea typeface="ＭＳ Ｐゴシック" pitchFamily="50" charset="-128"/>
              </a:rPr>
              <a:t>Beyond </a:t>
            </a:r>
            <a:r>
              <a:rPr lang="en-US" altLang="ja-JP" sz="2200" b="1" u="sng" dirty="0" err="1" smtClean="0">
                <a:latin typeface="Trebuchet MS" pitchFamily="34" charset="0"/>
                <a:ea typeface="ＭＳ Ｐゴシック" pitchFamily="50" charset="-128"/>
              </a:rPr>
              <a:t>Workplan</a:t>
            </a:r>
            <a:endParaRPr lang="en-US" altLang="ja-JP" sz="2200" b="1" u="sng"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Review input contributions and take appropriate action</a:t>
            </a:r>
          </a:p>
          <a:p>
            <a:pPr marL="342900" eaLnBrk="1" hangingPunct="1">
              <a:buSzPct val="125000"/>
            </a:pPr>
            <a:r>
              <a:rPr lang="en-US" altLang="ja-JP" sz="1600" b="1" dirty="0" smtClean="0">
                <a:latin typeface="Trebuchet MS" pitchFamily="34" charset="0"/>
                <a:ea typeface="ＭＳ Ｐゴシック" pitchFamily="50" charset="-128"/>
              </a:rPr>
              <a:t>Review input liaison statements and prepare responses as appropriate</a:t>
            </a:r>
          </a:p>
          <a:p>
            <a:pPr marL="342900" eaLnBrk="1" hangingPunct="1">
              <a:buSzPct val="125000"/>
            </a:pPr>
            <a:r>
              <a:rPr lang="en-US" altLang="ja-JP" sz="1600" b="1" dirty="0" smtClean="0">
                <a:latin typeface="Trebuchet MS" pitchFamily="34" charset="0"/>
                <a:ea typeface="ＭＳ Ｐゴシック" pitchFamily="50" charset="-128"/>
              </a:rPr>
              <a:t>Finalize Certification B</a:t>
            </a:r>
          </a:p>
          <a:p>
            <a:pPr marL="342900" eaLnBrk="1" hangingPunct="1">
              <a:buSzPct val="125000"/>
            </a:pPr>
            <a:r>
              <a:rPr lang="en-US" altLang="ja-JP" sz="1600" b="1" dirty="0" smtClean="0">
                <a:latin typeface="Trebuchet MS" pitchFamily="34" charset="0"/>
                <a:ea typeface="ＭＳ Ｐゴシック" pitchFamily="50" charset="-128"/>
              </a:rPr>
              <a:t>Issue </a:t>
            </a:r>
            <a:r>
              <a:rPr lang="en-US" altLang="ja-JP" sz="1600" b="1" dirty="0" smtClean="0">
                <a:latin typeface="Trebuchet MS" pitchFamily="34" charset="0"/>
                <a:ea typeface="ＭＳ Ｐゴシック" pitchFamily="50" charset="-128"/>
              </a:rPr>
              <a:t>Call for Comments on Overview in B.1 of </a:t>
            </a:r>
            <a:r>
              <a:rPr lang="en-US" altLang="ja-JP" sz="1600" b="1" dirty="0" smtClean="0">
                <a:latin typeface="Trebuchet MS" pitchFamily="34" charset="0"/>
                <a:ea typeface="ＭＳ Ｐゴシック" pitchFamily="50" charset="-128"/>
              </a:rPr>
              <a:t>IMT.RSPEC</a:t>
            </a:r>
          </a:p>
          <a:p>
            <a:pPr marL="342900" eaLnBrk="1" hangingPunct="1">
              <a:buSzPct val="125000"/>
            </a:pPr>
            <a:r>
              <a:rPr lang="en-US" altLang="ja-JP" sz="1600" b="1" dirty="0" smtClean="0">
                <a:latin typeface="Trebuchet MS" pitchFamily="34" charset="0"/>
                <a:ea typeface="ＭＳ Ｐゴシック" pitchFamily="50" charset="-128"/>
              </a:rPr>
              <a:t>Help </a:t>
            </a:r>
            <a:r>
              <a:rPr lang="en-US" altLang="ja-JP" sz="1600" b="1" dirty="0" err="1" smtClean="0">
                <a:latin typeface="Trebuchet MS" pitchFamily="34" charset="0"/>
                <a:ea typeface="ＭＳ Ｐゴシック" pitchFamily="50" charset="-128"/>
              </a:rPr>
              <a:t>TGm</a:t>
            </a:r>
            <a:r>
              <a:rPr lang="en-US" altLang="ja-JP" sz="1600" b="1" dirty="0" smtClean="0">
                <a:latin typeface="Trebuchet MS" pitchFamily="34" charset="0"/>
                <a:ea typeface="ＭＳ Ｐゴシック" pitchFamily="50" charset="-128"/>
              </a:rPr>
              <a:t> resolve SB comments on Annexes T and U</a:t>
            </a:r>
          </a:p>
          <a:p>
            <a:pPr marL="342900" eaLnBrk="1" hangingPunct="1">
              <a:buSzPct val="125000"/>
            </a:pPr>
            <a:r>
              <a:rPr lang="en-US" altLang="ja-JP" sz="1600" b="1" dirty="0" smtClean="0">
                <a:latin typeface="Trebuchet MS" pitchFamily="34" charset="0"/>
                <a:ea typeface="ＭＳ Ｐゴシック" pitchFamily="50" charset="-128"/>
              </a:rPr>
              <a:t>Update ITU LG </a:t>
            </a:r>
            <a:r>
              <a:rPr lang="en-US" altLang="ja-JP" sz="1600" b="1" dirty="0" err="1" smtClean="0">
                <a:latin typeface="Trebuchet MS" pitchFamily="34" charset="0"/>
                <a:ea typeface="ＭＳ Ｐゴシック" pitchFamily="50" charset="-128"/>
              </a:rPr>
              <a:t>workplan</a:t>
            </a:r>
            <a:r>
              <a:rPr lang="en-US" altLang="ja-JP" sz="1600" b="1" dirty="0" smtClean="0">
                <a:latin typeface="Trebuchet MS" pitchFamily="34" charset="0"/>
                <a:ea typeface="ＭＳ Ｐゴシック" pitchFamily="50" charset="-128"/>
              </a:rPr>
              <a:t> as appropriate</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vert="horz" wrap="square" lIns="91440" tIns="45720" rIns="91440" bIns="45720" numCol="1" anchor="t" anchorCtr="0" compatLnSpc="1">
            <a:prstTxWarp prst="textNoShape">
              <a:avLst/>
            </a:prstTxWarp>
          </a:bodyPr>
          <a:lstStyle/>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Introduction, approval of the agenda</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and follow </a:t>
            </a:r>
            <a:r>
              <a:rPr lang="en-US" altLang="ja-JP" sz="1800" dirty="0" err="1" smtClean="0">
                <a:latin typeface="Trebuchet MS" pitchFamily="34" charset="0"/>
                <a:ea typeface="ＭＳ Ｐゴシック" pitchFamily="50" charset="-128"/>
              </a:rPr>
              <a:t>workplan</a:t>
            </a:r>
            <a:r>
              <a:rPr lang="en-US" altLang="ja-JP" sz="1800" dirty="0" smtClean="0">
                <a:latin typeface="Trebuchet MS" pitchFamily="34" charset="0"/>
                <a:ea typeface="ＭＳ Ｐゴシック" pitchFamily="50" charset="-128"/>
              </a:rPr>
              <a:t> of IEEE L802.16-10/0017r4</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input contributions and </a:t>
            </a:r>
            <a:r>
              <a:rPr lang="en-US" altLang="ja-JP" sz="1800" dirty="0" smtClean="0">
                <a:latin typeface="Trebuchet MS" pitchFamily="34" charset="0"/>
                <a:ea typeface="ＭＳ Ｐゴシック" pitchFamily="50" charset="-128"/>
              </a:rPr>
              <a:t>liaisons, </a:t>
            </a:r>
            <a:r>
              <a:rPr lang="en-US" altLang="ja-JP" sz="1800" dirty="0" smtClean="0">
                <a:latin typeface="Trebuchet MS" pitchFamily="34" charset="0"/>
                <a:ea typeface="ＭＳ Ｐゴシック" pitchFamily="50" charset="-128"/>
              </a:rPr>
              <a:t>and prepare responses and any other output documents to external organizations as necessary</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Update </a:t>
            </a:r>
            <a:r>
              <a:rPr lang="en-US" altLang="ja-JP" sz="1800" dirty="0" err="1" smtClean="0">
                <a:latin typeface="Trebuchet MS" pitchFamily="34" charset="0"/>
                <a:ea typeface="ＭＳ Ｐゴシック" pitchFamily="50" charset="-128"/>
              </a:rPr>
              <a:t>workplan</a:t>
            </a:r>
            <a:endParaRPr lang="en-US" altLang="ja-JP" sz="1800" dirty="0" smtClean="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Approve all outgoing documents</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Other business</a:t>
            </a: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Proposed Agenda for the Week</a:t>
            </a:r>
            <a:endParaRPr kumimoji="0" lang="en-US" altLang="ja-JP" sz="3200" b="1" i="0" u="none"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1"/>
          <p:cNvSpPr>
            <a:spLocks noGrp="1" noChangeArrowheads="1"/>
          </p:cNvSpPr>
          <p:nvPr>
            <p:ph type="title"/>
          </p:nvPr>
        </p:nvSpPr>
        <p:spPr bwMode="auto">
          <a:xfrm>
            <a:off x="457200" y="46037"/>
            <a:ext cx="8229600" cy="868363"/>
          </a:xfrm>
          <a:noFill/>
          <a:ln>
            <a:miter lim="800000"/>
            <a:headEnd/>
            <a:tailEnd/>
          </a:ln>
        </p:spPr>
        <p:txBody>
          <a:bodyPr vert="horz" wrap="square" lIns="91440" tIns="45720" rIns="91440"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Proposed </a:t>
            </a:r>
            <a:r>
              <a:rPr lang="en-US" altLang="ja-JP" b="1" dirty="0" smtClean="0">
                <a:latin typeface="Trebuchet MS" pitchFamily="34" charset="0"/>
                <a:ea typeface="ＭＳ Ｐゴシック" pitchFamily="50" charset="-128"/>
              </a:rPr>
              <a:t>Schedule </a:t>
            </a:r>
            <a:r>
              <a:rPr lang="en-US" altLang="ja-JP" b="1" dirty="0" smtClean="0">
                <a:latin typeface="Trebuchet MS" pitchFamily="34" charset="0"/>
                <a:ea typeface="ＭＳ Ｐゴシック" pitchFamily="50" charset="-128"/>
              </a:rPr>
              <a:t>for the Week</a:t>
            </a:r>
            <a:br>
              <a:rPr lang="en-US" altLang="ja-JP" b="1" dirty="0" smtClean="0">
                <a:latin typeface="Trebuchet MS" pitchFamily="34" charset="0"/>
                <a:ea typeface="ＭＳ Ｐゴシック" pitchFamily="50" charset="-128"/>
              </a:rPr>
            </a:br>
            <a:r>
              <a:rPr lang="en-US" altLang="ja-JP" sz="2400" b="1" dirty="0" smtClean="0">
                <a:latin typeface="Trebuchet MS" pitchFamily="34" charset="0"/>
                <a:ea typeface="ＭＳ Ｐゴシック" pitchFamily="50" charset="-128"/>
              </a:rPr>
              <a:t>(Room: </a:t>
            </a:r>
            <a:r>
              <a:rPr lang="en-US" altLang="ja-JP" sz="2400" b="1" dirty="0" smtClean="0">
                <a:latin typeface="Trebuchet MS" pitchFamily="34" charset="0"/>
                <a:ea typeface="ＭＳ Ｐゴシック" pitchFamily="50" charset="-128"/>
              </a:rPr>
              <a:t>Cumberland H)</a:t>
            </a:r>
            <a:endParaRPr lang="en-US" altLang="ja-JP" b="1" dirty="0" smtClean="0">
              <a:latin typeface="Trebuchet MS" pitchFamily="34" charset="0"/>
              <a:ea typeface="ＭＳ Ｐゴシック" pitchFamily="50" charset="-128"/>
            </a:endParaRPr>
          </a:p>
        </p:txBody>
      </p:sp>
      <p:graphicFrame>
        <p:nvGraphicFramePr>
          <p:cNvPr id="5" name="Table Placeholder 4"/>
          <p:cNvGraphicFramePr>
            <a:graphicFrameLocks noGrp="1"/>
          </p:cNvGraphicFramePr>
          <p:nvPr>
            <p:ph type="tbl" idx="1"/>
          </p:nvPr>
        </p:nvGraphicFramePr>
        <p:xfrm>
          <a:off x="0" y="1066800"/>
          <a:ext cx="9144000" cy="5823267"/>
        </p:xfrm>
        <a:graphic>
          <a:graphicData uri="http://schemas.openxmlformats.org/drawingml/2006/table">
            <a:tbl>
              <a:tblPr/>
              <a:tblGrid>
                <a:gridCol w="762000"/>
                <a:gridCol w="1947863"/>
                <a:gridCol w="2116137"/>
                <a:gridCol w="2116138"/>
                <a:gridCol w="2201862"/>
              </a:tblGrid>
              <a:tr h="379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1" i="0" u="none" strike="noStrike" cap="none" normalizeH="0" baseline="0" smtClean="0">
                        <a:ln>
                          <a:noFill/>
                        </a:ln>
                        <a:solidFill>
                          <a:srgbClr val="FFFFFF"/>
                        </a:solidFill>
                        <a:effectLst/>
                        <a:latin typeface="Trebuchet MS" pitchFamily="34" charset="0"/>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601787">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smtClean="0">
                          <a:ln>
                            <a:noFill/>
                          </a:ln>
                          <a:solidFill>
                            <a:srgbClr val="000000"/>
                          </a:solidFill>
                          <a:effectLst/>
                          <a:latin typeface="Trebuchet MS" pitchFamily="34" charset="0"/>
                          <a:ea typeface="ＭＳ Ｐゴシック" pitchFamily="50" charset="-128"/>
                          <a:sym typeface="Times New Roman" pitchFamily="18" charset="0"/>
                        </a:rPr>
                        <a:t>AM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rgbClr val="000000"/>
                          </a:solidFill>
                          <a:effectLst/>
                          <a:latin typeface="Trebuchet MS" pitchFamily="34" charset="0"/>
                          <a:ea typeface="ＭＳ Ｐゴシック" pitchFamily="50" charset="-128"/>
                          <a:sym typeface="Times New Roman" pitchFamily="18" charset="0"/>
                        </a:rPr>
                        <a:t>08:30 to 12:00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rgbClr val="000000"/>
                        </a:solidFill>
                        <a:effectLst/>
                        <a:latin typeface="Trebuchet MS" pitchFamily="34" charset="0"/>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3B3B3"/>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3) Review input contributions and liaisons, and prepare responses and any other output documents to external organizations as necessary</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3) Review input contributions and liaisons and prepare responses and any other output documents to external organizations as </a:t>
                      </a: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necessary</a:t>
                      </a:r>
                      <a:endParaRPr kumimoji="0" lang="en-US" altLang="ja-JP" sz="1400" b="0" i="0" u="none" strike="noStrike" cap="none" normalizeH="0" baseline="0" dirty="0" smtClean="0">
                        <a:ln>
                          <a:noFill/>
                        </a:ln>
                        <a:solidFill>
                          <a:srgbClr val="FF0000"/>
                        </a:solidFill>
                        <a:effectLst/>
                        <a:latin typeface="Trebuchet MS" pitchFamily="34" charset="0"/>
                        <a:ea typeface="ＭＳ Ｐゴシック" pitchFamily="50" charset="-128"/>
                        <a:sym typeface="Wingdings" pitchFamily="2" charset="2"/>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FF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4) Update </a:t>
                      </a:r>
                      <a:r>
                        <a:rPr kumimoji="0" lang="en-US" altLang="ja-JP" sz="1400" b="0" i="0" u="none" strike="noStrike" cap="none" normalizeH="0" baseline="0" dirty="0" err="1" smtClean="0">
                          <a:ln>
                            <a:noFill/>
                          </a:ln>
                          <a:solidFill>
                            <a:srgbClr val="000000"/>
                          </a:solidFill>
                          <a:effectLst/>
                          <a:latin typeface="Trebuchet MS" pitchFamily="34" charset="0"/>
                          <a:ea typeface="ＭＳ Ｐゴシック" pitchFamily="50" charset="-128"/>
                          <a:sym typeface="Times New Roman" pitchFamily="18" charset="0"/>
                        </a:rPr>
                        <a:t>workplan</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5</a:t>
                      </a: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 Approve all outgoing </a:t>
                      </a: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documents</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EDF"/>
                    </a:solidFill>
                  </a:tcPr>
                </a:tc>
              </a:tr>
              <a:tr h="99060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AM2: Join 802.18 to give them an update on WP 5D #9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endParaRPr kumimoji="1" lang="ja-JP" altLang="en-US"/>
                    </a:p>
                  </a:txBody>
                  <a:tcPr/>
                </a:tc>
                <a:tc vMerge="1">
                  <a:txBody>
                    <a:bodyPr/>
                    <a:lstStyle/>
                    <a:p>
                      <a:endParaRPr kumimoji="1" lang="ja-JP" altLang="en-US"/>
                    </a:p>
                  </a:txBody>
                  <a:tcPr/>
                </a:tc>
              </a:tr>
              <a:tr h="285146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PM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13:30 to 17:00</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a:t>
                      </a: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Mon: 16:00</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to</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18:00) </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F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 </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Introduction, approval of the agenda</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2) </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Review and follow </a:t>
                      </a:r>
                      <a:r>
                        <a:rPr kumimoji="0" lang="en-US" altLang="ja-JP" sz="1400" b="0" i="0" u="none" strike="noStrike" cap="none" normalizeH="0" baseline="0" dirty="0" err="1" smtClean="0">
                          <a:ln>
                            <a:noFill/>
                          </a:ln>
                          <a:solidFill>
                            <a:schemeClr val="tx1"/>
                          </a:solidFill>
                          <a:effectLst/>
                          <a:latin typeface="Trebuchet MS" pitchFamily="34" charset="0"/>
                          <a:ea typeface="ＭＳ Ｐゴシック" pitchFamily="50" charset="-128"/>
                          <a:sym typeface="Times" charset="0"/>
                        </a:rPr>
                        <a:t>workplan</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 of IEEE L802.16-10/0017</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268288" marR="0" lvl="0" indent="-228600" algn="l" defTabSz="914400" rtl="0" eaLnBrk="1" fontAlgn="base" latinLnBrk="0" hangingPunct="1">
                        <a:lnSpc>
                          <a:spcPct val="100000"/>
                        </a:lnSpc>
                        <a:spcBef>
                          <a:spcPts val="800"/>
                        </a:spcBef>
                        <a:spcAft>
                          <a:spcPct val="0"/>
                        </a:spcAft>
                        <a:buClrTx/>
                        <a:buSzPct val="99000"/>
                        <a:buFont typeface="+mj-lt"/>
                        <a:buNone/>
                        <a:tabLst/>
                      </a:pPr>
                      <a:endPar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ED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3) Review input contributions and liaisons, and prepare responses and any other output documents to external organizations as necessary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endParaRPr kumimoji="1" lang="ja-JP" altLang="en-US"/>
                    </a:p>
                  </a:txBody>
                  <a:tcPr/>
                </a:tc>
                <a:tc>
                  <a:txBody>
                    <a:bodyPr/>
                    <a:lstStyle/>
                    <a:p>
                      <a:pPr marL="228600" marR="0" lvl="0" indent="-22860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6</a:t>
                      </a: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 Other </a:t>
                      </a: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business</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EDF"/>
                    </a:solid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Content Placeholder 2"/>
          <p:cNvSpPr>
            <a:spLocks noGrp="1"/>
          </p:cNvSpPr>
          <p:nvPr>
            <p:ph idx="1"/>
          </p:nvPr>
        </p:nvSpPr>
        <p:spPr bwMode="auto">
          <a:xfrm>
            <a:off x="457200" y="1143000"/>
            <a:ext cx="8229600" cy="4983163"/>
          </a:xfrm>
          <a:noFill/>
          <a:ln>
            <a:miter lim="800000"/>
            <a:headEnd/>
            <a:tailEnd/>
          </a:ln>
        </p:spPr>
        <p:txBody>
          <a:bodyPr vert="horz" wrap="square" lIns="91440" tIns="45720" rIns="91440" bIns="45720" numCol="1" anchor="t" anchorCtr="0" compatLnSpc="1">
            <a:prstTxWarp prst="textNoShape">
              <a:avLst/>
            </a:prstTxWarp>
          </a:bodyPr>
          <a:lstStyle/>
          <a:p>
            <a:pPr eaLnBrk="1" hangingPunct="1">
              <a:buSzPct val="99000"/>
              <a:buFont typeface="Times" pitchFamily="18" charset="0"/>
              <a:buNone/>
            </a:pPr>
            <a:r>
              <a:rPr lang="en-US" altLang="ja-JP" sz="2800" b="1" i="1" dirty="0" smtClean="0">
                <a:latin typeface="Trebuchet MS" pitchFamily="34" charset="0"/>
              </a:rPr>
              <a:t>To authorize the ITU-R Liaison Group to draft documents regarding contributions as needed, tentatively approve them on behalf of the WG (subject to confirmation at the 802.16 Closing Plenary), submit them for 802.18 TAG review, and represent the WG with the 802.18 TAG.</a:t>
            </a:r>
          </a:p>
          <a:p>
            <a:pPr eaLnBrk="1" hangingPunct="1">
              <a:buSzPct val="99000"/>
              <a:buFont typeface="Times" pitchFamily="18" charset="0"/>
              <a:buNone/>
            </a:pPr>
            <a:endParaRPr lang="en-US" altLang="ja-JP" b="1" i="1" dirty="0" smtClean="0">
              <a:latin typeface="Trebuchet MS" pitchFamily="34" charset="0"/>
            </a:endParaRPr>
          </a:p>
          <a:p>
            <a:pPr eaLnBrk="1" hangingPunct="1">
              <a:buSzPct val="99000"/>
              <a:buFont typeface="Times" pitchFamily="18" charset="0"/>
              <a:buNone/>
            </a:pPr>
            <a:r>
              <a:rPr lang="en-US" altLang="ja-JP" b="1" i="1" dirty="0" smtClean="0">
                <a:latin typeface="Trebuchet MS" pitchFamily="34" charset="0"/>
              </a:rPr>
              <a:t>For:        Against:       Abstain</a:t>
            </a:r>
            <a:r>
              <a:rPr lang="en-US" altLang="ja-JP" b="1" i="1" dirty="0" smtClean="0">
                <a:latin typeface="Trebuchet MS" pitchFamily="34" charset="0"/>
              </a:rPr>
              <a:t>: </a:t>
            </a:r>
            <a:endParaRPr lang="en-US" altLang="ja-JP" b="1" dirty="0" smtClean="0">
              <a:latin typeface="Trebuchet MS" pitchFamily="34" charset="0"/>
            </a:endParaRPr>
          </a:p>
        </p:txBody>
      </p:sp>
      <p:sp>
        <p:nvSpPr>
          <p:cNvPr id="5"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Motion</a:t>
            </a:r>
            <a:endParaRPr kumimoji="0" lang="en-US" altLang="ja-JP" sz="3200" b="1" i="0" u="none"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3200"/>
            <a:ext cx="7772400" cy="1362075"/>
          </a:xfrm>
        </p:spPr>
        <p:txBody>
          <a:bodyPr/>
          <a:lstStyle/>
          <a:p>
            <a:pPr algn="ctr">
              <a:defRPr/>
            </a:pPr>
            <a:r>
              <a:rPr lang="en-US" sz="3600" dirty="0" smtClean="0">
                <a:latin typeface="Trebuchet MS" pitchFamily="34" charset="0"/>
              </a:rPr>
              <a:t>Update on ITU-R</a:t>
            </a:r>
            <a:br>
              <a:rPr lang="en-US" sz="3600" dirty="0" smtClean="0">
                <a:latin typeface="Trebuchet MS" pitchFamily="34" charset="0"/>
              </a:rPr>
            </a:br>
            <a:r>
              <a:rPr lang="en-US" sz="3600" dirty="0" smtClean="0">
                <a:latin typeface="Trebuchet MS" pitchFamily="34" charset="0"/>
              </a:rPr>
              <a:t>IMT-Advanced development</a:t>
            </a:r>
            <a:endParaRPr lang="en-US" sz="3600" dirty="0">
              <a:latin typeface="Trebuchet MS"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20939</TotalTime>
  <Pages>0</Pages>
  <Words>1135</Words>
  <Characters>0</Characters>
  <Application>Microsoft Office PowerPoint</Application>
  <PresentationFormat>On-screen Show (4:3)</PresentationFormat>
  <Lines>0</Lines>
  <Paragraphs>179</Paragraphs>
  <Slides>13</Slides>
  <Notes>1</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Template - No Graphics</vt:lpstr>
      <vt:lpstr>Template</vt:lpstr>
      <vt:lpstr>Slide 1</vt:lpstr>
      <vt:lpstr>ITU-R Liaison Group Report -  Session #70 Opening Plenary</vt:lpstr>
      <vt:lpstr>Relevant Documents from Previous Sessions</vt:lpstr>
      <vt:lpstr>Input Documents for Session #70</vt:lpstr>
      <vt:lpstr>Proposed Objectives for Session #70</vt:lpstr>
      <vt:lpstr>Slide 6</vt:lpstr>
      <vt:lpstr>Proposed Schedule for the Week (Room: Cumberland H)</vt:lpstr>
      <vt:lpstr>Slide 8</vt:lpstr>
      <vt:lpstr>Update on ITU-R IMT-Advanced development</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IEEE</cp:lastModifiedBy>
  <cp:revision>440</cp:revision>
  <dcterms:modified xsi:type="dcterms:W3CDTF">2010-11-08T21:03:54Z</dcterms:modified>
</cp:coreProperties>
</file>