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
  </p:notesMasterIdLst>
  <p:sldIdLst>
    <p:sldId id="256" r:id="rId3"/>
    <p:sldId id="260" r:id="rId4"/>
    <p:sldId id="257" r:id="rId5"/>
    <p:sldId id="280" r:id="rId6"/>
    <p:sldId id="282" r:id="rId7"/>
    <p:sldId id="267" r:id="rId8"/>
    <p:sldId id="266" r:id="rId9"/>
    <p:sldId id="283" r:id="rId10"/>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CDE"/>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137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9/19/2011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#75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L802.16-11/0056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2011-09-19</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#75,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#75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#75</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Bangkok, Thailand, 19-22 September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L802.16-11/0026r1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L802.16-11/0046r1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#74</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#75</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Inputs</a:t>
            </a:r>
            <a:endParaRPr lang="en-US" altLang="ja-JP" sz="2200" b="1" u="sng"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IMT-Advanced</a:t>
            </a:r>
          </a:p>
          <a:p>
            <a:pPr marL="342900" eaLnBrk="1" hangingPunct="1">
              <a:buSzPct val="125000"/>
            </a:pPr>
            <a:r>
              <a:rPr lang="en-US" altLang="ja-JP" sz="1600" b="1" dirty="0">
                <a:latin typeface="Trebuchet MS" pitchFamily="34" charset="0"/>
                <a:ea typeface="ＭＳ Ｐゴシック" pitchFamily="50" charset="-128"/>
              </a:rPr>
              <a:t>IEEE C802.16-11/0007 (From Roger Marks, </a:t>
            </a:r>
            <a:r>
              <a:rPr lang="en-US" altLang="ja-JP" sz="1600" b="1" dirty="0" err="1">
                <a:latin typeface="Trebuchet MS" pitchFamily="34" charset="0"/>
                <a:ea typeface="ＭＳ Ｐゴシック" pitchFamily="50" charset="-128"/>
              </a:rPr>
              <a:t>Consensii</a:t>
            </a:r>
            <a:r>
              <a:rPr lang="en-US" altLang="ja-JP" sz="1600" b="1" dirty="0">
                <a:latin typeface="Trebuchet MS" pitchFamily="34" charset="0"/>
                <a:ea typeface="ＭＳ Ｐゴシック" pitchFamily="50" charset="-128"/>
              </a:rPr>
              <a:t> LLC)</a:t>
            </a:r>
          </a:p>
          <a:p>
            <a:pPr marL="0" lvl="1" indent="0" eaLnBrk="1" hangingPunct="1">
              <a:spcBef>
                <a:spcPts val="0"/>
              </a:spcBef>
              <a:buNone/>
            </a:pPr>
            <a:r>
              <a:rPr lang="en-US" altLang="ja-JP" sz="1600" i="1" dirty="0">
                <a:latin typeface="Trebuchet MS" pitchFamily="34" charset="0"/>
                <a:ea typeface="ＭＳ Ｐゴシック" pitchFamily="50" charset="-128"/>
              </a:rPr>
              <a:t>Proposed Notification to ITU-R regarding </a:t>
            </a:r>
            <a:r>
              <a:rPr lang="en-US" altLang="ja-JP" sz="1600" i="1" dirty="0" err="1">
                <a:latin typeface="Trebuchet MS" pitchFamily="34" charset="0"/>
                <a:ea typeface="ＭＳ Ｐゴシック" pitchFamily="50" charset="-128"/>
              </a:rPr>
              <a:t>WirelessMAN</a:t>
            </a:r>
            <a:r>
              <a:rPr lang="en-US" altLang="ja-JP" sz="1600" i="1" dirty="0">
                <a:latin typeface="Trebuchet MS" pitchFamily="34" charset="0"/>
                <a:ea typeface="ＭＳ Ｐゴシック" pitchFamily="50" charset="-128"/>
              </a:rPr>
              <a:t>-Advanced </a:t>
            </a:r>
            <a:r>
              <a:rPr lang="en-US" altLang="ja-JP" sz="1600" i="1" dirty="0" smtClean="0">
                <a:latin typeface="Trebuchet MS" pitchFamily="34" charset="0"/>
                <a:ea typeface="ＭＳ Ｐゴシック" pitchFamily="50" charset="-128"/>
              </a:rPr>
              <a:t>Transposition (2011-09-14</a:t>
            </a:r>
            <a:r>
              <a:rPr lang="en-US" altLang="ja-JP" sz="1600" i="1" dirty="0" smtClean="0">
                <a:latin typeface="Trebuchet MS" pitchFamily="34" charset="0"/>
                <a:ea typeface="ＭＳ Ｐゴシック" pitchFamily="50" charset="-128"/>
              </a:rPr>
              <a:t>)</a:t>
            </a: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L802.16-11/0054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ITU-R BR)</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smtClean="0">
                <a:latin typeface="Trebuchet MS" pitchFamily="34" charset="0"/>
                <a:ea typeface="ＭＳ Ｐゴシック" pitchFamily="50" charset="-128"/>
              </a:rPr>
              <a:t>Compliance </a:t>
            </a:r>
            <a:r>
              <a:rPr lang="en-US" altLang="ja-JP" sz="1600" i="1" dirty="0">
                <a:latin typeface="Trebuchet MS" pitchFamily="34" charset="0"/>
                <a:ea typeface="ＭＳ Ｐゴシック" pitchFamily="50" charset="-128"/>
              </a:rPr>
              <a:t>with ITU Policy on IPR (2011-07-25) </a:t>
            </a:r>
          </a:p>
          <a:p>
            <a:pPr marL="0" lvl="1" indent="0" eaLnBrk="1" hangingPunct="1">
              <a:spcBef>
                <a:spcPts val="0"/>
              </a:spcBef>
              <a:buNone/>
            </a:pPr>
            <a:endParaRPr lang="en-US" altLang="ja-JP" sz="1600" i="1"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CRS Tutorial</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C80216itu-11_0001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Satoshi </a:t>
            </a:r>
            <a:r>
              <a:rPr lang="en-US" altLang="ja-JP" sz="1600" b="1" dirty="0" err="1" smtClean="0">
                <a:latin typeface="Trebuchet MS" pitchFamily="34" charset="0"/>
                <a:ea typeface="ＭＳ Ｐゴシック" pitchFamily="50" charset="-128"/>
              </a:rPr>
              <a:t>Imata</a:t>
            </a:r>
            <a:r>
              <a:rPr lang="en-US" altLang="ja-JP" sz="1600" b="1" dirty="0" smtClean="0">
                <a:latin typeface="Trebuchet MS" pitchFamily="34" charset="0"/>
                <a:ea typeface="ＭＳ Ｐゴシック" pitchFamily="50" charset="-128"/>
              </a:rPr>
              <a:t>, KDDI R&amp;D Laboratories)</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a:latin typeface="Trebuchet MS" pitchFamily="34" charset="0"/>
                <a:ea typeface="ＭＳ Ｐゴシック" pitchFamily="50" charset="-128"/>
              </a:rPr>
              <a:t>ITU-R Cognitive Radio </a:t>
            </a:r>
            <a:r>
              <a:rPr lang="en-US" altLang="ja-JP" sz="1600" i="1" dirty="0" smtClean="0">
                <a:latin typeface="Trebuchet MS" pitchFamily="34" charset="0"/>
                <a:ea typeface="ＭＳ Ｐゴシック" pitchFamily="50" charset="-128"/>
              </a:rPr>
              <a:t>Tutorial </a:t>
            </a:r>
            <a:r>
              <a:rPr lang="en-US" altLang="ja-JP" sz="1600" i="1" dirty="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2011-09-19)</a:t>
            </a:r>
            <a:endParaRPr lang="en-US" altLang="ja-JP" sz="1600" i="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#75</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Develop and finalize transposition </a:t>
            </a:r>
            <a:r>
              <a:rPr lang="en-US" altLang="ja-JP" sz="1600" b="1" dirty="0" smtClean="0">
                <a:latin typeface="Trebuchet MS" pitchFamily="34" charset="0"/>
                <a:ea typeface="ＭＳ Ｐゴシック" pitchFamily="50" charset="-128"/>
              </a:rPr>
              <a:t>references</a:t>
            </a:r>
            <a:endParaRPr lang="en-US" altLang="ja-JP" sz="1600" b="1"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Develop M.1457-11 Meeting X+2 </a:t>
            </a:r>
            <a:r>
              <a:rPr lang="en-US" altLang="ja-JP" sz="1600" b="1" dirty="0" smtClean="0">
                <a:latin typeface="Trebuchet MS" pitchFamily="34" charset="0"/>
                <a:ea typeface="ＭＳ Ｐゴシック" pitchFamily="50" charset="-128"/>
              </a:rPr>
              <a:t>contribution</a:t>
            </a:r>
            <a:endParaRPr lang="en-US" altLang="ja-JP" sz="1600" b="1" dirty="0">
              <a:latin typeface="Trebuchet MS" pitchFamily="34" charset="0"/>
              <a:ea typeface="ＭＳ Ｐゴシック" pitchFamily="50" charset="-128"/>
            </a:endParaRPr>
          </a:p>
          <a:p>
            <a:pPr marL="342900" eaLnBrk="1" hangingPunct="1">
              <a:buSzPct val="125000"/>
            </a:pPr>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r>
              <a:rPr lang="en-US" altLang="ja-JP" sz="2200" b="1" u="sng" dirty="0" smtClean="0">
                <a:latin typeface="Trebuchet MS" pitchFamily="34" charset="0"/>
                <a:ea typeface="ＭＳ Ｐゴシック" pitchFamily="50" charset="-128"/>
              </a:rPr>
              <a:t>:</a:t>
            </a:r>
          </a:p>
          <a:p>
            <a:pPr marL="342900" eaLnBrk="1" hangingPunct="1">
              <a:buSzPct val="125000"/>
            </a:pPr>
            <a:r>
              <a:rPr lang="en-US" altLang="ja-JP" sz="1600" b="1" dirty="0">
                <a:latin typeface="Trebuchet MS" pitchFamily="34" charset="0"/>
                <a:ea typeface="ＭＳ Ｐゴシック" pitchFamily="50" charset="-128"/>
              </a:rPr>
              <a:t>Prepare for/hold/review the CRS tutorial</a:t>
            </a: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L802.16-11/0026r1</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Develop and finalize transposition </a:t>
            </a:r>
            <a:r>
              <a:rPr lang="en-US" altLang="ja-JP" sz="1400" dirty="0" smtClean="0">
                <a:latin typeface="Trebuchet MS" pitchFamily="34" charset="0"/>
                <a:ea typeface="ＭＳ Ｐゴシック" pitchFamily="50" charset="-128"/>
              </a:rPr>
              <a:t>references</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Develop M.1457-11 Meeting X+2 </a:t>
            </a:r>
            <a:r>
              <a:rPr lang="en-US" altLang="ja-JP" sz="1400" dirty="0" smtClean="0">
                <a:latin typeface="Trebuchet MS" pitchFamily="34" charset="0"/>
                <a:ea typeface="ＭＳ Ｐゴシック" pitchFamily="50" charset="-128"/>
              </a:rPr>
              <a:t>contribution</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Prepare for/hold/review the CRS </a:t>
            </a:r>
            <a:r>
              <a:rPr lang="en-US" altLang="ja-JP" sz="1400" dirty="0" smtClean="0">
                <a:latin typeface="Trebuchet MS" pitchFamily="34" charset="0"/>
                <a:ea typeface="ＭＳ Ｐゴシック" pitchFamily="50" charset="-128"/>
              </a:rPr>
              <a:t>tutorial</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Lotus Suite 6</a:t>
            </a:r>
            <a:r>
              <a:rPr lang="en-US" altLang="ja-JP" sz="2400" b="1" dirty="0" smtClean="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1360797524"/>
              </p:ext>
            </p:extLst>
          </p:nvPr>
        </p:nvGraphicFramePr>
        <p:xfrm>
          <a:off x="0" y="1066800"/>
          <a:ext cx="9144000" cy="5806441"/>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592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(WATO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9:00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11:30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 (to be approved on behalf of the WG)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Review inputs/liaisons, and prepare responses and any other output documents to external organizations as necessary</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1920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(Tutorial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16:00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7) Other business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B2B2B2"/>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38129">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L802.16-11/0026r1</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ITU-R CRS Tutorial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(Room: TBD)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vMerge="1">
                  <a:txBody>
                    <a:bodyPr/>
                    <a:lstStyle/>
                    <a:p>
                      <a:endParaRPr kumimoji="1" lang="ja-JP" alt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Motion</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4" name="Content Placeholder 2"/>
          <p:cNvSpPr txBox="1">
            <a:spLocks/>
          </p:cNvSpPr>
          <p:nvPr/>
        </p:nvSpPr>
        <p:spPr>
          <a:xfrm>
            <a:off x="457200" y="1143000"/>
            <a:ext cx="8229600" cy="4983163"/>
          </a:xfrm>
          <a:prstGeom prst="rect">
            <a:avLst/>
          </a:prstGeom>
        </p:spPr>
        <p:txBody>
          <a:bodyPr vert="horz" wrap="square" lIns="91440" tIns="45720" rIns="91440" bIns="45720" numCol="1" anchor="t" anchorCtr="0" compatLnSpc="1">
            <a:prstTxWarp prst="textNoShape">
              <a:avLst/>
            </a:prstTxWarp>
          </a:bodyPr>
          <a:lst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9688" indent="0" eaLnBrk="1" hangingPunct="1">
              <a:buSzPct val="99000"/>
              <a:buNone/>
            </a:pPr>
            <a:r>
              <a:rPr lang="en-US" altLang="ja-JP" sz="2800" b="1" i="1" dirty="0">
                <a:latin typeface="Trebuchet MS" pitchFamily="34" charset="0"/>
                <a:ea typeface="ＭＳ Ｐゴシック" pitchFamily="50" charset="-128"/>
              </a:rPr>
              <a:t>To authorize the ITU-R Liaison Group to </a:t>
            </a:r>
            <a:r>
              <a:rPr lang="en-US" altLang="ja-JP" sz="2800" b="1" i="1" dirty="0" smtClean="0">
                <a:latin typeface="Trebuchet MS" pitchFamily="34" charset="0"/>
                <a:ea typeface="ＭＳ Ｐゴシック" pitchFamily="50" charset="-128"/>
              </a:rPr>
              <a:t>finalize “transposition references” on behalf of </a:t>
            </a:r>
            <a:r>
              <a:rPr lang="en-US" altLang="ja-JP" sz="2800" b="1" i="1" dirty="0">
                <a:latin typeface="Trebuchet MS" pitchFamily="34" charset="0"/>
                <a:ea typeface="ＭＳ Ｐゴシック" pitchFamily="50" charset="-128"/>
              </a:rPr>
              <a:t>the WG, </a:t>
            </a:r>
            <a:r>
              <a:rPr lang="en-US" altLang="ja-JP" sz="2800" b="1" i="1" dirty="0" smtClean="0">
                <a:latin typeface="Trebuchet MS" pitchFamily="34" charset="0"/>
                <a:ea typeface="ＭＳ Ｐゴシック" pitchFamily="50" charset="-128"/>
              </a:rPr>
              <a:t>and forward </a:t>
            </a:r>
            <a:r>
              <a:rPr lang="en-US" altLang="ja-JP" sz="2800" b="1" i="1" dirty="0">
                <a:latin typeface="Trebuchet MS" pitchFamily="34" charset="0"/>
                <a:ea typeface="ＭＳ Ｐゴシック" pitchFamily="50" charset="-128"/>
              </a:rPr>
              <a:t>it to IEEE-SA Liaison to </a:t>
            </a:r>
            <a:r>
              <a:rPr lang="en-US" altLang="ja-JP" sz="2800" b="1" i="1" dirty="0" smtClean="0">
                <a:latin typeface="Trebuchet MS" pitchFamily="34" charset="0"/>
                <a:ea typeface="ＭＳ Ｐゴシック" pitchFamily="50" charset="-128"/>
              </a:rPr>
              <a:t>ITU-R</a:t>
            </a:r>
          </a:p>
          <a:p>
            <a:pPr marL="39688" indent="0" eaLnBrk="1" hangingPunct="1">
              <a:buSzPct val="99000"/>
              <a:buNone/>
            </a:pPr>
            <a:endParaRPr lang="en-US" altLang="ja-JP" sz="2800" b="1" i="1" dirty="0">
              <a:latin typeface="Trebuchet MS" pitchFamily="34" charset="0"/>
              <a:ea typeface="ＭＳ Ｐゴシック" pitchFamily="50" charset="-128"/>
              <a:sym typeface="Times" pitchFamily="18" charset="0"/>
            </a:endParaRPr>
          </a:p>
          <a:p>
            <a:pPr marL="39688" indent="0" eaLnBrk="1" hangingPunct="1">
              <a:buSzPct val="99000"/>
              <a:buNone/>
            </a:pPr>
            <a:r>
              <a:rPr lang="en-US" altLang="ja-JP" sz="2000" b="1" dirty="0" smtClean="0">
                <a:latin typeface="Trebuchet MS" pitchFamily="34" charset="0"/>
                <a:sym typeface="Times" pitchFamily="18" charset="0"/>
              </a:rPr>
              <a:t>Results </a:t>
            </a:r>
            <a:r>
              <a:rPr lang="en-US" altLang="ja-JP" sz="2000" b="1" dirty="0">
                <a:latin typeface="Trebuchet MS" pitchFamily="34" charset="0"/>
                <a:sym typeface="Times" pitchFamily="18" charset="0"/>
              </a:rPr>
              <a:t>(For/Against/Abstain):  / /</a:t>
            </a:r>
          </a:p>
        </p:txBody>
      </p:sp>
    </p:spTree>
    <p:extLst>
      <p:ext uri="{BB962C8B-B14F-4D97-AF65-F5344CB8AC3E}">
        <p14:creationId xmlns:p14="http://schemas.microsoft.com/office/powerpoint/2010/main" val="29735499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33064</TotalTime>
  <Pages>0</Pages>
  <Words>356</Words>
  <Characters>0</Characters>
  <Application>Microsoft Office PowerPoint</Application>
  <PresentationFormat>On-screen Show (4:3)</PresentationFormat>
  <Lines>0</Lines>
  <Paragraphs>108</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Template - No Graphics</vt:lpstr>
      <vt:lpstr>Template</vt:lpstr>
      <vt:lpstr>PowerPoint Presentation</vt:lpstr>
      <vt:lpstr>ITU-R Liaison Group Report -  Session #75 Opening Plenary</vt:lpstr>
      <vt:lpstr>Relevant Documents from Previous Sessions</vt:lpstr>
      <vt:lpstr>Input Documents for Session #75</vt:lpstr>
      <vt:lpstr>Proposed Objectives for Session #75</vt:lpstr>
      <vt:lpstr>PowerPoint Presentation</vt:lpstr>
      <vt:lpstr>Proposed Schedule for the Week (Room: Lotus Suite 6)</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509</cp:revision>
  <dcterms:modified xsi:type="dcterms:W3CDTF">2011-09-19T07:23:32Z</dcterms:modified>
</cp:coreProperties>
</file>