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10"/>
  </p:notesMasterIdLst>
  <p:sldIdLst>
    <p:sldId id="256" r:id="rId3"/>
    <p:sldId id="289" r:id="rId4"/>
    <p:sldId id="290" r:id="rId5"/>
    <p:sldId id="294" r:id="rId6"/>
    <p:sldId id="293" r:id="rId7"/>
    <p:sldId id="297" r:id="rId8"/>
    <p:sldId id="298" r:id="rId9"/>
  </p:sldIdLst>
  <p:sldSz cx="9144000" cy="6858000" type="screen4x3"/>
  <p:notesSz cx="6858000" cy="9144000"/>
  <p:defaultTextStyle>
    <a:defPPr>
      <a:defRPr lang="en-US"/>
    </a:defPPr>
    <a:lvl1pPr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1pPr>
    <a:lvl2pPr marL="4572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2pPr>
    <a:lvl3pPr marL="9144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3pPr>
    <a:lvl4pPr marL="13716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4pPr>
    <a:lvl5pPr marL="18288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5pPr>
    <a:lvl6pPr marL="22860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6pPr>
    <a:lvl7pPr marL="27432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7pPr>
    <a:lvl8pPr marL="32004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8pPr>
    <a:lvl9pPr marL="36576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21" autoAdjust="0"/>
    <p:restoredTop sz="98826" autoAdjust="0"/>
  </p:normalViewPr>
  <p:slideViewPr>
    <p:cSldViewPr>
      <p:cViewPr varScale="1">
        <p:scale>
          <a:sx n="91" d="100"/>
          <a:sy n="91" d="100"/>
        </p:scale>
        <p:origin x="-1368"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kumimoji="0" sz="1200">
                <a:ea typeface="+mn-ea"/>
              </a:defRPr>
            </a:lvl1pPr>
          </a:lstStyle>
          <a:p>
            <a:pPr>
              <a:defRPr/>
            </a:pPr>
            <a:endParaRPr lang="ja-JP" altLang="ja-JP"/>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kumimoji="0" sz="1200">
                <a:ea typeface="+mn-ea"/>
              </a:defRPr>
            </a:lvl1pPr>
          </a:lstStyle>
          <a:p>
            <a:pPr>
              <a:defRPr/>
            </a:pPr>
            <a:fld id="{B0234F52-6B31-419C-9AD2-04FE26BB95AE}" type="datetimeFigureOut">
              <a:rPr lang="en-US" altLang="ja-JP"/>
              <a:pPr>
                <a:defRPr/>
              </a:pPr>
              <a:t>9/21/2011</a:t>
            </a:fld>
            <a:endParaRPr lang="en-US" altLang="ja-JP"/>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kumimoji="0" sz="1200">
                <a:ea typeface="+mn-ea"/>
              </a:defRPr>
            </a:lvl1pPr>
          </a:lstStyle>
          <a:p>
            <a:pPr>
              <a:defRPr/>
            </a:pPr>
            <a:endParaRPr lang="ja-JP" altLang="ja-JP"/>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kumimoji="0" sz="1200">
                <a:ea typeface="+mn-ea"/>
              </a:defRPr>
            </a:lvl1pPr>
          </a:lstStyle>
          <a:p>
            <a:pPr>
              <a:defRPr/>
            </a:pPr>
            <a:fld id="{12A7C06E-2C20-45F2-93C4-A7A70FE136DD}" type="slidenum">
              <a:rPr lang="en-US" altLang="ja-JP"/>
              <a:pPr>
                <a:defRPr/>
              </a:pPr>
              <a:t>‹#›</a:t>
            </a:fld>
            <a:endParaRPr lang="en-US" altLang="ja-JP"/>
          </a:p>
        </p:txBody>
      </p:sp>
    </p:spTree>
    <p:extLst>
      <p:ext uri="{BB962C8B-B14F-4D97-AF65-F5344CB8AC3E}">
        <p14:creationId xmlns:p14="http://schemas.microsoft.com/office/powerpoint/2010/main" val="29409656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ja-JP" smtClean="0"/>
          </a:p>
        </p:txBody>
      </p:sp>
      <p:sp>
        <p:nvSpPr>
          <p:cNvPr id="20484" name="Slide Number Placeholder 3"/>
          <p:cNvSpPr>
            <a:spLocks noGrp="1"/>
          </p:cNvSpPr>
          <p:nvPr>
            <p:ph type="sldNum" sz="quarter" idx="5"/>
          </p:nvPr>
        </p:nvSpPr>
        <p:spPr bwMode="auto">
          <a:noFill/>
          <a:ln>
            <a:miter lim="800000"/>
            <a:headEnd/>
            <a:tailEnd/>
          </a:ln>
        </p:spPr>
        <p:txBody>
          <a:bodyPr/>
          <a:lstStyle/>
          <a:p>
            <a:fld id="{14A37DFC-7ADD-44EC-A8AD-F94384D350E2}" type="slidenum">
              <a:rPr lang="en-US" altLang="ja-JP"/>
              <a:pPr/>
              <a:t>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テキスト ボックス 3"/>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テキスト ボックス 3"/>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テキスト ボックス 3"/>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sz="3600" b="1">
                <a:latin typeface="Trebuchet MS"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Trebuchet MS" pitchFamily="34" charset="0"/>
              </a:defRPr>
            </a:lvl1pPr>
            <a:lvl2pPr>
              <a:defRPr>
                <a:latin typeface="Trebuchet MS" pitchFamily="34" charset="0"/>
              </a:defRPr>
            </a:lvl2pPr>
            <a:lvl3pPr>
              <a:defRPr>
                <a:latin typeface="Trebuchet MS" pitchFamily="34" charset="0"/>
              </a:defRPr>
            </a:lvl3pPr>
            <a:lvl4pPr>
              <a:defRPr>
                <a:latin typeface="Trebuchet MS" pitchFamily="34" charset="0"/>
              </a:defRPr>
            </a:lvl4pPr>
            <a:lvl5pPr>
              <a:defRPr>
                <a:latin typeface="Trebuchet MS"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テキスト ボックス 3"/>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smtClean="0">
              <a:sym typeface="Times" charset="0"/>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テキスト ボックス 3"/>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テキスト ボックス 4"/>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テキスト ボックス 6"/>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テキスト ボックス 2"/>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テキスト ボックス 1"/>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テキスト ボックス 4"/>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テキスト ボックス 4"/>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テキスト ボックス 1"/>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pitchFamily="18" charset="0"/>
        </a:defRPr>
      </a:lvl1pPr>
      <a:lvl2pPr marL="39688" indent="-39688" algn="ctr" rtl="0" eaLnBrk="0" fontAlgn="base" hangingPunct="0">
        <a:spcBef>
          <a:spcPct val="0"/>
        </a:spcBef>
        <a:spcAft>
          <a:spcPct val="0"/>
        </a:spcAft>
        <a:defRPr sz="3200">
          <a:solidFill>
            <a:schemeClr val="tx1"/>
          </a:solidFill>
          <a:latin typeface="Times" charset="0"/>
          <a:sym typeface="Times" pitchFamily="18" charset="0"/>
        </a:defRPr>
      </a:lvl2pPr>
      <a:lvl3pPr marL="39688" indent="-39688" algn="ctr" rtl="0" eaLnBrk="0" fontAlgn="base" hangingPunct="0">
        <a:spcBef>
          <a:spcPct val="0"/>
        </a:spcBef>
        <a:spcAft>
          <a:spcPct val="0"/>
        </a:spcAft>
        <a:defRPr sz="3200">
          <a:solidFill>
            <a:schemeClr val="tx1"/>
          </a:solidFill>
          <a:latin typeface="Times" charset="0"/>
          <a:sym typeface="Times" pitchFamily="18" charset="0"/>
        </a:defRPr>
      </a:lvl3pPr>
      <a:lvl4pPr marL="39688" indent="-39688" algn="ctr" rtl="0" eaLnBrk="0" fontAlgn="base" hangingPunct="0">
        <a:spcBef>
          <a:spcPct val="0"/>
        </a:spcBef>
        <a:spcAft>
          <a:spcPct val="0"/>
        </a:spcAft>
        <a:defRPr sz="3200">
          <a:solidFill>
            <a:schemeClr val="tx1"/>
          </a:solidFill>
          <a:latin typeface="Times" charset="0"/>
          <a:sym typeface="Times" pitchFamily="18" charset="0"/>
        </a:defRPr>
      </a:lvl4pPr>
      <a:lvl5pPr marL="39688" indent="-39688" algn="ctr" rtl="0" eaLnBrk="0" fontAlgn="base" hangingPunct="0">
        <a:spcBef>
          <a:spcPct val="0"/>
        </a:spcBef>
        <a:spcAft>
          <a:spcPct val="0"/>
        </a:spcAft>
        <a:defRPr sz="3200">
          <a:solidFill>
            <a:schemeClr val="tx1"/>
          </a:solidFill>
          <a:latin typeface="Times" charset="0"/>
          <a:sym typeface="Times" pitchFamily="18"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pitchFamily="18" charset="0"/>
        <a:buChar char="•"/>
        <a:defRPr sz="3200">
          <a:solidFill>
            <a:schemeClr val="tx1"/>
          </a:solidFill>
          <a:latin typeface="+mn-lt"/>
          <a:ea typeface="+mn-ea"/>
          <a:cs typeface="+mn-cs"/>
          <a:sym typeface="Times" pitchFamily="18" charset="0"/>
        </a:defRPr>
      </a:lvl1pPr>
      <a:lvl2pPr marL="782638" indent="-285750" algn="l" rtl="0" eaLnBrk="0" fontAlgn="base" hangingPunct="0">
        <a:spcBef>
          <a:spcPts val="700"/>
        </a:spcBef>
        <a:spcAft>
          <a:spcPct val="0"/>
        </a:spcAft>
        <a:buSzPct val="100000"/>
        <a:buFont typeface="Times" pitchFamily="18" charset="0"/>
        <a:buChar char="–"/>
        <a:defRPr sz="2800">
          <a:solidFill>
            <a:schemeClr val="tx1"/>
          </a:solidFill>
          <a:latin typeface="+mn-lt"/>
          <a:sym typeface="Times" pitchFamily="18" charset="0"/>
        </a:defRPr>
      </a:lvl2pPr>
      <a:lvl3pPr marL="1125538" indent="-228600" algn="l" rtl="0" eaLnBrk="0" fontAlgn="base" hangingPunct="0">
        <a:spcBef>
          <a:spcPts val="600"/>
        </a:spcBef>
        <a:spcAft>
          <a:spcPct val="0"/>
        </a:spcAft>
        <a:buSzPct val="100000"/>
        <a:buFont typeface="Times" pitchFamily="18" charset="0"/>
        <a:buChar char="•"/>
        <a:defRPr sz="2400">
          <a:solidFill>
            <a:schemeClr val="tx1"/>
          </a:solidFill>
          <a:latin typeface="+mn-lt"/>
          <a:sym typeface="Times" pitchFamily="18" charset="0"/>
        </a:defRPr>
      </a:lvl3pPr>
      <a:lvl4pPr marL="14684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4pPr>
      <a:lvl5pPr marL="18113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テキスト ボックス 1"/>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0" r:id="rId3"/>
    <p:sldLayoutId id="2147483669" r:id="rId4"/>
    <p:sldLayoutId id="2147483668" r:id="rId5"/>
    <p:sldLayoutId id="2147483667" r:id="rId6"/>
    <p:sldLayoutId id="2147483666" r:id="rId7"/>
    <p:sldLayoutId id="2147483665" r:id="rId8"/>
    <p:sldLayoutId id="2147483664" r:id="rId9"/>
    <p:sldLayoutId id="2147483663" r:id="rId10"/>
    <p:sldLayoutId id="2147483662" r:id="rId11"/>
    <p:sldLayoutId id="2147483661" r:id="rId12"/>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pitchFamily="18" charset="0"/>
        </a:defRPr>
      </a:lvl1pPr>
      <a:lvl2pPr marL="39688" indent="-39688" algn="ctr" rtl="0" eaLnBrk="0" fontAlgn="base" hangingPunct="0">
        <a:spcBef>
          <a:spcPct val="0"/>
        </a:spcBef>
        <a:spcAft>
          <a:spcPct val="0"/>
        </a:spcAft>
        <a:defRPr sz="3200">
          <a:solidFill>
            <a:schemeClr val="tx1"/>
          </a:solidFill>
          <a:latin typeface="Times" charset="0"/>
          <a:sym typeface="Times" pitchFamily="18" charset="0"/>
        </a:defRPr>
      </a:lvl2pPr>
      <a:lvl3pPr marL="39688" indent="-39688" algn="ctr" rtl="0" eaLnBrk="0" fontAlgn="base" hangingPunct="0">
        <a:spcBef>
          <a:spcPct val="0"/>
        </a:spcBef>
        <a:spcAft>
          <a:spcPct val="0"/>
        </a:spcAft>
        <a:defRPr sz="3200">
          <a:solidFill>
            <a:schemeClr val="tx1"/>
          </a:solidFill>
          <a:latin typeface="Times" charset="0"/>
          <a:sym typeface="Times" pitchFamily="18" charset="0"/>
        </a:defRPr>
      </a:lvl3pPr>
      <a:lvl4pPr marL="39688" indent="-39688" algn="ctr" rtl="0" eaLnBrk="0" fontAlgn="base" hangingPunct="0">
        <a:spcBef>
          <a:spcPct val="0"/>
        </a:spcBef>
        <a:spcAft>
          <a:spcPct val="0"/>
        </a:spcAft>
        <a:defRPr sz="3200">
          <a:solidFill>
            <a:schemeClr val="tx1"/>
          </a:solidFill>
          <a:latin typeface="Times" charset="0"/>
          <a:sym typeface="Times" pitchFamily="18" charset="0"/>
        </a:defRPr>
      </a:lvl4pPr>
      <a:lvl5pPr marL="39688" indent="-39688" algn="ctr" rtl="0" eaLnBrk="0" fontAlgn="base" hangingPunct="0">
        <a:spcBef>
          <a:spcPct val="0"/>
        </a:spcBef>
        <a:spcAft>
          <a:spcPct val="0"/>
        </a:spcAft>
        <a:defRPr sz="3200">
          <a:solidFill>
            <a:schemeClr val="tx1"/>
          </a:solidFill>
          <a:latin typeface="Times" charset="0"/>
          <a:sym typeface="Times" pitchFamily="18"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pitchFamily="18" charset="0"/>
        <a:buChar char="•"/>
        <a:defRPr sz="3200">
          <a:solidFill>
            <a:schemeClr val="tx1"/>
          </a:solidFill>
          <a:latin typeface="+mn-lt"/>
          <a:ea typeface="+mn-ea"/>
          <a:cs typeface="+mn-cs"/>
          <a:sym typeface="Times" pitchFamily="18" charset="0"/>
        </a:defRPr>
      </a:lvl1pPr>
      <a:lvl2pPr marL="782638" indent="-285750" algn="l" rtl="0" eaLnBrk="0" fontAlgn="base" hangingPunct="0">
        <a:spcBef>
          <a:spcPts val="700"/>
        </a:spcBef>
        <a:spcAft>
          <a:spcPct val="0"/>
        </a:spcAft>
        <a:buSzPct val="100000"/>
        <a:buFont typeface="Times" pitchFamily="18" charset="0"/>
        <a:buChar char="–"/>
        <a:defRPr sz="2800">
          <a:solidFill>
            <a:schemeClr val="tx1"/>
          </a:solidFill>
          <a:latin typeface="+mn-lt"/>
          <a:sym typeface="Times" pitchFamily="18" charset="0"/>
        </a:defRPr>
      </a:lvl2pPr>
      <a:lvl3pPr marL="1125538" indent="-228600" algn="l" rtl="0" eaLnBrk="0" fontAlgn="base" hangingPunct="0">
        <a:spcBef>
          <a:spcPts val="600"/>
        </a:spcBef>
        <a:spcAft>
          <a:spcPct val="0"/>
        </a:spcAft>
        <a:buSzPct val="100000"/>
        <a:buFont typeface="Times" pitchFamily="18" charset="0"/>
        <a:buChar char="•"/>
        <a:defRPr sz="2400">
          <a:solidFill>
            <a:schemeClr val="tx1"/>
          </a:solidFill>
          <a:latin typeface="+mn-lt"/>
          <a:sym typeface="Times" pitchFamily="18" charset="0"/>
        </a:defRPr>
      </a:lvl3pPr>
      <a:lvl4pPr marL="14684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4pPr>
      <a:lvl5pPr marL="18113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p:cNvSpPr>
          <p:nvPr/>
        </p:nvSpPr>
        <p:spPr bwMode="auto">
          <a:xfrm>
            <a:off x="0" y="0"/>
            <a:ext cx="9144000" cy="5410200"/>
          </a:xfrm>
          <a:prstGeom prst="rect">
            <a:avLst/>
          </a:prstGeom>
          <a:noFill/>
          <a:ln w="12700">
            <a:noFill/>
            <a:miter lim="800000"/>
            <a:headEnd/>
            <a:tailEnd/>
          </a:ln>
        </p:spPr>
        <p:txBody>
          <a:bodyPr lIns="0" tIns="0" rIns="40639" bIns="0"/>
          <a:lstStyle/>
          <a:p>
            <a:pPr marL="382588" algn="ctr"/>
            <a:r>
              <a:rPr kumimoji="0" lang="en-US" altLang="ja-JP" sz="1800" dirty="0">
                <a:solidFill>
                  <a:schemeClr val="tx1"/>
                </a:solidFill>
                <a:cs typeface="Times New Roman" pitchFamily="18" charset="0"/>
              </a:rPr>
              <a:t>ITU-R Liaison Group Report - Session #</a:t>
            </a:r>
            <a:r>
              <a:rPr kumimoji="0" lang="en-US" altLang="ja-JP" sz="1800" dirty="0" smtClean="0">
                <a:solidFill>
                  <a:schemeClr val="tx1"/>
                </a:solidFill>
                <a:cs typeface="Times New Roman" pitchFamily="18" charset="0"/>
              </a:rPr>
              <a:t>75 </a:t>
            </a:r>
            <a:r>
              <a:rPr kumimoji="0" lang="en-US" altLang="ja-JP" sz="1800" dirty="0">
                <a:solidFill>
                  <a:schemeClr val="tx1"/>
                </a:solidFill>
                <a:cs typeface="Times New Roman" pitchFamily="18" charset="0"/>
              </a:rPr>
              <a:t>Closing Plenary</a:t>
            </a:r>
          </a:p>
          <a:p>
            <a:pPr marL="382588" algn="ctr"/>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b="1" dirty="0">
                <a:solidFill>
                  <a:schemeClr val="tx1"/>
                </a:solidFill>
                <a:latin typeface="Times" pitchFamily="18" charset="0"/>
                <a:cs typeface="Times" pitchFamily="18" charset="0"/>
                <a:sym typeface="Times" pitchFamily="18" charset="0"/>
              </a:rPr>
              <a:t>IEEE 802.16 Presentation Submission Template (Rev. 9)</a:t>
            </a:r>
            <a:r>
              <a:rPr kumimoji="0" lang="en-US" altLang="ja-JP" sz="1200" dirty="0">
                <a:solidFill>
                  <a:schemeClr val="tx1"/>
                </a:solidFill>
                <a:latin typeface="Times" pitchFamily="18" charset="0"/>
                <a:cs typeface="Times" pitchFamily="18" charset="0"/>
                <a:sym typeface="Times" pitchFamily="18" charset="0"/>
              </a:rPr>
              <a:t> </a:t>
            </a:r>
          </a:p>
          <a:p>
            <a:pPr marL="382588"/>
            <a:r>
              <a:rPr kumimoji="0" lang="en-US" altLang="ja-JP" sz="1200" dirty="0">
                <a:solidFill>
                  <a:schemeClr val="tx1"/>
                </a:solidFill>
                <a:latin typeface="Times" pitchFamily="18" charset="0"/>
                <a:cs typeface="Times" pitchFamily="18" charset="0"/>
                <a:sym typeface="Times" pitchFamily="18" charset="0"/>
              </a:rPr>
              <a:t>Document Number:</a:t>
            </a:r>
          </a:p>
          <a:p>
            <a:pPr marL="382588"/>
            <a:r>
              <a:rPr kumimoji="0" lang="en-US" altLang="ja-JP" sz="1200" dirty="0">
                <a:solidFill>
                  <a:schemeClr val="tx1"/>
                </a:solidFill>
                <a:latin typeface="Times" pitchFamily="18" charset="0"/>
                <a:cs typeface="Times" pitchFamily="18" charset="0"/>
                <a:sym typeface="Times" pitchFamily="18" charset="0"/>
              </a:rPr>
              <a:t>IEEE </a:t>
            </a:r>
            <a:r>
              <a:rPr kumimoji="0" lang="en-US" altLang="ja-JP" sz="1200" dirty="0" smtClean="0">
                <a:solidFill>
                  <a:schemeClr val="tx1"/>
                </a:solidFill>
                <a:latin typeface="Times" pitchFamily="18" charset="0"/>
                <a:cs typeface="Times" pitchFamily="18" charset="0"/>
                <a:sym typeface="Times" pitchFamily="18" charset="0"/>
              </a:rPr>
              <a:t>L802.16-11/0058</a:t>
            </a:r>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dirty="0">
                <a:solidFill>
                  <a:schemeClr val="tx1"/>
                </a:solidFill>
                <a:latin typeface="Times" pitchFamily="18" charset="0"/>
                <a:cs typeface="Times" pitchFamily="18" charset="0"/>
                <a:sym typeface="Times" pitchFamily="18" charset="0"/>
              </a:rPr>
              <a:t>Date Submitted:</a:t>
            </a:r>
          </a:p>
          <a:p>
            <a:pPr marL="382588"/>
            <a:r>
              <a:rPr kumimoji="0" lang="en-US" altLang="ja-JP" sz="1200" dirty="0" smtClean="0">
                <a:solidFill>
                  <a:schemeClr val="tx1"/>
                </a:solidFill>
                <a:latin typeface="Times" pitchFamily="18" charset="0"/>
                <a:cs typeface="Times" pitchFamily="18" charset="0"/>
                <a:sym typeface="Times" pitchFamily="18" charset="0"/>
              </a:rPr>
              <a:t>2011-09-22</a:t>
            </a:r>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dirty="0">
                <a:solidFill>
                  <a:schemeClr val="tx1"/>
                </a:solidFill>
                <a:latin typeface="Times" pitchFamily="18" charset="0"/>
                <a:cs typeface="Times" pitchFamily="18" charset="0"/>
                <a:sym typeface="Times" pitchFamily="18" charset="0"/>
              </a:rPr>
              <a:t>Source:</a:t>
            </a:r>
          </a:p>
          <a:p>
            <a:pPr marL="382588"/>
            <a:r>
              <a:rPr kumimoji="0" lang="en-US" altLang="ja-JP" sz="1200" dirty="0">
                <a:solidFill>
                  <a:schemeClr val="tx1"/>
                </a:solidFill>
                <a:latin typeface="Times" pitchFamily="18" charset="0"/>
                <a:cs typeface="Times" pitchFamily="18" charset="0"/>
                <a:sym typeface="Times" pitchFamily="18" charset="0"/>
              </a:rPr>
              <a:t>Takashi Shono			Voice:	+81 3 6268 4665</a:t>
            </a:r>
          </a:p>
          <a:p>
            <a:pPr marL="382588"/>
            <a:r>
              <a:rPr kumimoji="0" lang="en-US" altLang="ja-JP" sz="1200" dirty="0">
                <a:solidFill>
                  <a:schemeClr val="tx1"/>
                </a:solidFill>
                <a:latin typeface="Times" pitchFamily="18" charset="0"/>
                <a:cs typeface="Times" pitchFamily="18" charset="0"/>
                <a:sym typeface="Times" pitchFamily="18" charset="0"/>
              </a:rPr>
              <a:t>Intel Corporation			E-mail:	takashi.shono@intel.com</a:t>
            </a:r>
          </a:p>
          <a:p>
            <a:pPr marL="382588"/>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dirty="0">
                <a:solidFill>
                  <a:schemeClr val="tx1"/>
                </a:solidFill>
                <a:latin typeface="Times" pitchFamily="18" charset="0"/>
                <a:cs typeface="Times" pitchFamily="18" charset="0"/>
                <a:sym typeface="Times" pitchFamily="18" charset="0"/>
              </a:rPr>
              <a:t>Venue:</a:t>
            </a:r>
          </a:p>
          <a:p>
            <a:pPr marL="382588"/>
            <a:r>
              <a:rPr kumimoji="0" lang="en-US" altLang="ja-JP" sz="1200" dirty="0">
                <a:solidFill>
                  <a:schemeClr val="tx1"/>
                </a:solidFill>
                <a:latin typeface="Times" pitchFamily="18" charset="0"/>
                <a:cs typeface="Times" pitchFamily="18" charset="0"/>
                <a:sym typeface="Times" pitchFamily="18" charset="0"/>
              </a:rPr>
              <a:t>IEEE 802.16 Session #</a:t>
            </a:r>
            <a:r>
              <a:rPr kumimoji="0" lang="en-US" altLang="ja-JP" sz="1200" dirty="0" smtClean="0">
                <a:solidFill>
                  <a:schemeClr val="tx1"/>
                </a:solidFill>
                <a:latin typeface="Times" pitchFamily="18" charset="0"/>
                <a:cs typeface="Times" pitchFamily="18" charset="0"/>
                <a:sym typeface="Times" pitchFamily="18" charset="0"/>
              </a:rPr>
              <a:t>75, </a:t>
            </a:r>
            <a:r>
              <a:rPr kumimoji="0" lang="en-US" altLang="ja-JP" sz="1200" dirty="0">
                <a:solidFill>
                  <a:schemeClr val="tx1"/>
                </a:solidFill>
                <a:latin typeface="Times" pitchFamily="18" charset="0"/>
                <a:cs typeface="Times" pitchFamily="18" charset="0"/>
                <a:sym typeface="Times" pitchFamily="18" charset="0"/>
              </a:rPr>
              <a:t>WG Closing Plenary</a:t>
            </a:r>
          </a:p>
          <a:p>
            <a:pPr marL="382588"/>
            <a:r>
              <a:rPr kumimoji="0" lang="en-US" altLang="ja-JP" sz="1200" dirty="0">
                <a:solidFill>
                  <a:schemeClr val="tx1"/>
                </a:solidFill>
                <a:latin typeface="Times" pitchFamily="18" charset="0"/>
                <a:cs typeface="Times" pitchFamily="18" charset="0"/>
                <a:sym typeface="Times" pitchFamily="18" charset="0"/>
              </a:rPr>
              <a:t>Base Contribution:</a:t>
            </a:r>
          </a:p>
          <a:p>
            <a:pPr marL="382588"/>
            <a:r>
              <a:rPr kumimoji="0" lang="en-US" altLang="ja-JP" sz="1200" dirty="0">
                <a:solidFill>
                  <a:schemeClr val="tx1"/>
                </a:solidFill>
                <a:latin typeface="Times" pitchFamily="18" charset="0"/>
                <a:cs typeface="Times" pitchFamily="18" charset="0"/>
                <a:sym typeface="Times" pitchFamily="18" charset="0"/>
              </a:rPr>
              <a:t>None.</a:t>
            </a:r>
          </a:p>
          <a:p>
            <a:pPr marL="382588"/>
            <a:r>
              <a:rPr kumimoji="0" lang="en-US" altLang="ja-JP" sz="1200" dirty="0">
                <a:solidFill>
                  <a:schemeClr val="tx1"/>
                </a:solidFill>
                <a:latin typeface="Times" pitchFamily="18" charset="0"/>
                <a:cs typeface="Times" pitchFamily="18" charset="0"/>
                <a:sym typeface="Times" pitchFamily="18" charset="0"/>
              </a:rPr>
              <a:t>Purpose:</a:t>
            </a:r>
          </a:p>
          <a:p>
            <a:pPr marL="382588"/>
            <a:r>
              <a:rPr kumimoji="0" lang="en-US" altLang="ja-JP" sz="1200" dirty="0">
                <a:solidFill>
                  <a:schemeClr val="tx1"/>
                </a:solidFill>
                <a:latin typeface="Times" pitchFamily="18" charset="0"/>
                <a:cs typeface="Times" pitchFamily="18" charset="0"/>
                <a:sym typeface="Times" pitchFamily="18" charset="0"/>
              </a:rPr>
              <a:t>ITU-R Liaison Group presentation to Closing Plenary of the WG, containing plan for the week</a:t>
            </a:r>
          </a:p>
          <a:p>
            <a:pPr marL="382588"/>
            <a:r>
              <a:rPr kumimoji="0" lang="en-US" altLang="ja-JP" sz="1200" dirty="0">
                <a:solidFill>
                  <a:schemeClr val="tx1"/>
                </a:solidFill>
                <a:latin typeface="Times" pitchFamily="18" charset="0"/>
                <a:cs typeface="Times" pitchFamily="18" charset="0"/>
                <a:sym typeface="Times" pitchFamily="18" charset="0"/>
              </a:rPr>
              <a:t>Notice:</a:t>
            </a:r>
          </a:p>
          <a:p>
            <a:pPr marL="382588"/>
            <a:r>
              <a:rPr kumimoji="0" lang="en-US" altLang="ja-JP" sz="1000" i="1" dirty="0">
                <a:solidFill>
                  <a:schemeClr val="tx1"/>
                </a:solidFill>
                <a:latin typeface="Times" pitchFamily="18" charset="0"/>
                <a:cs typeface="Times" pitchFamily="18" charset="0"/>
                <a:sym typeface="Times" pitchFamily="18" charset="0"/>
              </a:rPr>
              <a:t>This document does not represent the agreed views of the IEEE 802.16 Working Group or any of its subgroups</a:t>
            </a:r>
            <a:r>
              <a:rPr kumimoji="0" lang="en-US" altLang="ja-JP" sz="1000" dirty="0">
                <a:solidFill>
                  <a:schemeClr val="tx1"/>
                </a:solidFill>
                <a:latin typeface="Times" pitchFamily="18" charset="0"/>
                <a:cs typeface="Times" pitchFamily="18" charset="0"/>
                <a:sym typeface="Times" pitchFamily="18" charset="0"/>
              </a:rPr>
              <a:t>. It represents only the views of the participants listed in the “Source(s)” field above. It is offered as a basis for discussion. It is not binding on the contributor(s), who reserve(s) the right to add, amend or withdraw material contained herein.	</a:t>
            </a:r>
          </a:p>
          <a:p>
            <a:pPr marL="382588"/>
            <a:r>
              <a:rPr kumimoji="0" lang="en-US" altLang="ja-JP" sz="1200" dirty="0">
                <a:solidFill>
                  <a:schemeClr val="tx1"/>
                </a:solidFill>
                <a:latin typeface="Times" pitchFamily="18" charset="0"/>
                <a:cs typeface="Times" pitchFamily="18" charset="0"/>
                <a:sym typeface="Times" pitchFamily="18" charset="0"/>
              </a:rPr>
              <a:t>Release:</a:t>
            </a:r>
          </a:p>
          <a:p>
            <a:pPr marL="382588"/>
            <a:r>
              <a:rPr kumimoji="0" lang="en-US" altLang="ja-JP" sz="1000" dirty="0">
                <a:solidFill>
                  <a:schemeClr val="tx1"/>
                </a:solidFill>
                <a:latin typeface="Times" pitchFamily="18" charset="0"/>
                <a:cs typeface="Times" pitchFamily="18" charset="0"/>
                <a:sym typeface="Times"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802.16.</a:t>
            </a:r>
            <a:r>
              <a:rPr kumimoji="0" lang="en-US" altLang="ja-JP" sz="1200" dirty="0">
                <a:solidFill>
                  <a:schemeClr val="tx1"/>
                </a:solidFill>
                <a:latin typeface="Times" pitchFamily="18" charset="0"/>
                <a:cs typeface="Times" pitchFamily="18" charset="0"/>
                <a:sym typeface="Times" pitchFamily="18" charset="0"/>
              </a:rPr>
              <a:t>	</a:t>
            </a:r>
          </a:p>
          <a:p>
            <a:pPr marL="382588"/>
            <a:r>
              <a:rPr kumimoji="0" lang="en-US" altLang="ja-JP" sz="1200" dirty="0">
                <a:solidFill>
                  <a:schemeClr val="tx1"/>
                </a:solidFill>
                <a:latin typeface="Times" pitchFamily="18" charset="0"/>
                <a:cs typeface="Times" pitchFamily="18" charset="0"/>
                <a:sym typeface="Times" pitchFamily="18" charset="0"/>
              </a:rPr>
              <a:t>Patent Policy:</a:t>
            </a:r>
          </a:p>
          <a:p>
            <a:pPr marL="382588"/>
            <a:r>
              <a:rPr kumimoji="0" lang="en-US" altLang="ja-JP" sz="1000" dirty="0">
                <a:solidFill>
                  <a:schemeClr val="tx1"/>
                </a:solidFill>
                <a:latin typeface="Times" pitchFamily="18" charset="0"/>
                <a:cs typeface="Times" pitchFamily="18" charset="0"/>
                <a:sym typeface="Times" pitchFamily="18" charset="0"/>
              </a:rPr>
              <a:t>The contributor is familiar with the IEEE-SA Patent Policy and Procedures:</a:t>
            </a:r>
          </a:p>
          <a:p>
            <a:pPr marL="382588"/>
            <a:r>
              <a:rPr kumimoji="0" lang="en-US" altLang="ja-JP" sz="1000" dirty="0">
                <a:solidFill>
                  <a:schemeClr val="tx1"/>
                </a:solidFill>
                <a:latin typeface="Times" pitchFamily="18" charset="0"/>
                <a:cs typeface="Times" pitchFamily="18" charset="0"/>
                <a:sym typeface="Times" pitchFamily="18" charset="0"/>
              </a:rPr>
              <a:t>&lt;</a:t>
            </a:r>
            <a:r>
              <a:rPr kumimoji="0" lang="en-US" altLang="ja-JP" sz="1000" u="sng" dirty="0">
                <a:solidFill>
                  <a:srgbClr val="0000FF"/>
                </a:solidFill>
                <a:latin typeface="Times" pitchFamily="18" charset="0"/>
                <a:cs typeface="Times" pitchFamily="18" charset="0"/>
                <a:sym typeface="Times" pitchFamily="18" charset="0"/>
                <a:hlinkClick r:id="rId2"/>
              </a:rPr>
              <a:t>http://standards.ieee.org/guides/bylaws/sect6-7</a:t>
            </a:r>
            <a:r>
              <a:rPr kumimoji="0" lang="en-US" altLang="ja-JP" sz="1000" u="sng" dirty="0">
                <a:solidFill>
                  <a:srgbClr val="0000FF"/>
                </a:solidFill>
                <a:latin typeface="Times" pitchFamily="18" charset="0"/>
                <a:cs typeface="Times" pitchFamily="18" charset="0"/>
                <a:sym typeface="Times" pitchFamily="18" charset="0"/>
              </a:rPr>
              <a:t>.html#6</a:t>
            </a:r>
            <a:r>
              <a:rPr kumimoji="0" lang="en-US" altLang="ja-JP" sz="1000" dirty="0">
                <a:solidFill>
                  <a:schemeClr val="tx1"/>
                </a:solidFill>
                <a:latin typeface="Times" pitchFamily="18" charset="0"/>
                <a:cs typeface="Times" pitchFamily="18" charset="0"/>
                <a:sym typeface="Times" pitchFamily="18" charset="0"/>
              </a:rPr>
              <a:t>&gt; and &lt;</a:t>
            </a:r>
            <a:r>
              <a:rPr kumimoji="0" lang="en-US" altLang="ja-JP" sz="1000" u="sng" dirty="0">
                <a:solidFill>
                  <a:srgbClr val="0000FF"/>
                </a:solidFill>
                <a:latin typeface="Times" pitchFamily="18" charset="0"/>
                <a:cs typeface="Times" pitchFamily="18" charset="0"/>
                <a:sym typeface="Times" pitchFamily="18" charset="0"/>
              </a:rPr>
              <a:t>http://standards.ieee.org/guides/</a:t>
            </a:r>
            <a:r>
              <a:rPr kumimoji="0" lang="en-US" altLang="ja-JP" sz="1000" u="sng" dirty="0">
                <a:solidFill>
                  <a:srgbClr val="0000FF"/>
                </a:solidFill>
                <a:latin typeface="Times" pitchFamily="18" charset="0"/>
                <a:cs typeface="Times" pitchFamily="18" charset="0"/>
                <a:sym typeface="Times" pitchFamily="18" charset="0"/>
                <a:hlinkClick r:id="rId2"/>
              </a:rPr>
              <a:t>o</a:t>
            </a:r>
            <a:r>
              <a:rPr kumimoji="0" lang="en-US" altLang="ja-JP" sz="1000" u="sng" dirty="0">
                <a:solidFill>
                  <a:srgbClr val="0000FF"/>
                </a:solidFill>
                <a:latin typeface="Times" pitchFamily="18" charset="0"/>
                <a:cs typeface="Times" pitchFamily="18" charset="0"/>
                <a:sym typeface="Times" pitchFamily="18" charset="0"/>
              </a:rPr>
              <a:t>p</a:t>
            </a:r>
            <a:r>
              <a:rPr kumimoji="0" lang="en-US" altLang="ja-JP" sz="1000" u="sng" dirty="0">
                <a:solidFill>
                  <a:srgbClr val="0000FF"/>
                </a:solidFill>
                <a:latin typeface="Times" pitchFamily="18" charset="0"/>
                <a:cs typeface="Times" pitchFamily="18" charset="0"/>
                <a:sym typeface="Times" pitchFamily="18" charset="0"/>
                <a:hlinkClick r:id="rId2"/>
              </a:rPr>
              <a:t>man/se</a:t>
            </a:r>
            <a:r>
              <a:rPr kumimoji="0" lang="en-US" altLang="ja-JP" sz="1000" u="sng" dirty="0">
                <a:solidFill>
                  <a:srgbClr val="0000FF"/>
                </a:solidFill>
                <a:latin typeface="Times" pitchFamily="18" charset="0"/>
                <a:cs typeface="Times" pitchFamily="18" charset="0"/>
                <a:sym typeface="Times" pitchFamily="18" charset="0"/>
              </a:rPr>
              <a:t>ct6.html#6.3</a:t>
            </a:r>
            <a:r>
              <a:rPr kumimoji="0" lang="en-US" altLang="ja-JP" sz="1000" dirty="0">
                <a:solidFill>
                  <a:schemeClr val="tx1"/>
                </a:solidFill>
                <a:latin typeface="Times" pitchFamily="18" charset="0"/>
                <a:cs typeface="Times" pitchFamily="18" charset="0"/>
                <a:sym typeface="Times" pitchFamily="18" charset="0"/>
              </a:rPr>
              <a:t>&gt;</a:t>
            </a:r>
            <a:r>
              <a:rPr kumimoji="0" lang="en-US" altLang="ja-JP" sz="1000" dirty="0">
                <a:solidFill>
                  <a:schemeClr val="tx1"/>
                </a:solidFill>
                <a:latin typeface="Times" pitchFamily="18" charset="0"/>
                <a:cs typeface="Times" pitchFamily="18" charset="0"/>
                <a:sym typeface="Times" pitchFamily="18" charset="0"/>
                <a:hlinkClick r:id="rId3"/>
              </a:rPr>
              <a:t>.</a:t>
            </a:r>
          </a:p>
          <a:p>
            <a:pPr marL="382588"/>
            <a:r>
              <a:rPr kumimoji="0" lang="en-US" altLang="ja-JP" sz="1000" dirty="0">
                <a:solidFill>
                  <a:schemeClr val="tx1"/>
                </a:solidFill>
                <a:latin typeface="Times" pitchFamily="18" charset="0"/>
                <a:cs typeface="Times" pitchFamily="18" charset="0"/>
                <a:sym typeface="Times" pitchFamily="18" charset="0"/>
                <a:hlinkClick r:id="rId3"/>
              </a:rPr>
              <a:t>Further information is located at &lt;</a:t>
            </a:r>
            <a:r>
              <a:rPr kumimoji="0" lang="en-US" altLang="ja-JP" sz="1000" u="sng" dirty="0">
                <a:solidFill>
                  <a:srgbClr val="0000FF"/>
                </a:solidFill>
                <a:latin typeface="Times" pitchFamily="18" charset="0"/>
                <a:cs typeface="Times" pitchFamily="18" charset="0"/>
                <a:sym typeface="Times" pitchFamily="18" charset="0"/>
                <a:hlinkClick r:id="rId3"/>
              </a:rPr>
              <a:t>ht</a:t>
            </a:r>
            <a:r>
              <a:rPr kumimoji="0" lang="en-US" altLang="ja-JP" sz="1000" u="sng" dirty="0">
                <a:solidFill>
                  <a:srgbClr val="0000FF"/>
                </a:solidFill>
                <a:latin typeface="Times" pitchFamily="18" charset="0"/>
                <a:cs typeface="Times" pitchFamily="18" charset="0"/>
                <a:sym typeface="Times" pitchFamily="18" charset="0"/>
              </a:rPr>
              <a:t>tp://standards.ieee.org/board/pat/pat-m</a:t>
            </a:r>
            <a:r>
              <a:rPr kumimoji="0" lang="en-US" altLang="ja-JP" sz="1000" u="sng" dirty="0">
                <a:solidFill>
                  <a:srgbClr val="0000FF"/>
                </a:solidFill>
                <a:latin typeface="Times" pitchFamily="18" charset="0"/>
                <a:cs typeface="Times" pitchFamily="18" charset="0"/>
                <a:sym typeface="Times" pitchFamily="18" charset="0"/>
                <a:hlinkClick r:id="rId3"/>
              </a:rPr>
              <a:t>ateri</a:t>
            </a:r>
            <a:r>
              <a:rPr kumimoji="0" lang="en-US" altLang="ja-JP" sz="1000" u="sng" dirty="0">
                <a:solidFill>
                  <a:srgbClr val="0000FF"/>
                </a:solidFill>
                <a:latin typeface="Times" pitchFamily="18" charset="0"/>
                <a:cs typeface="Times" pitchFamily="18" charset="0"/>
                <a:sym typeface="Times" pitchFamily="18" charset="0"/>
              </a:rPr>
              <a:t>al.ht</a:t>
            </a:r>
            <a:r>
              <a:rPr kumimoji="0" lang="en-US" altLang="ja-JP" sz="1000" u="sng" dirty="0">
                <a:solidFill>
                  <a:srgbClr val="0000FF"/>
                </a:solidFill>
                <a:latin typeface="Times" pitchFamily="18" charset="0"/>
                <a:cs typeface="Times" pitchFamily="18" charset="0"/>
                <a:sym typeface="Times" pitchFamily="18" charset="0"/>
                <a:hlinkClick r:id="rId3"/>
              </a:rPr>
              <a:t>ml</a:t>
            </a:r>
            <a:r>
              <a:rPr kumimoji="0" lang="en-US" altLang="ja-JP" sz="1000" dirty="0">
                <a:solidFill>
                  <a:schemeClr val="tx1"/>
                </a:solidFill>
                <a:latin typeface="Times" pitchFamily="18" charset="0"/>
                <a:cs typeface="Times" pitchFamily="18" charset="0"/>
                <a:sym typeface="Times" pitchFamily="18" charset="0"/>
                <a:hlinkClick r:id="rId3"/>
              </a:rPr>
              <a:t>&gt; and &lt;</a:t>
            </a:r>
            <a:r>
              <a:rPr kumimoji="0" lang="en-US" altLang="ja-JP" sz="1000" u="sng" dirty="0">
                <a:solidFill>
                  <a:srgbClr val="0000FF"/>
                </a:solidFill>
                <a:latin typeface="Times" pitchFamily="18" charset="0"/>
                <a:cs typeface="Times" pitchFamily="18" charset="0"/>
                <a:sym typeface="Times" pitchFamily="18" charset="0"/>
              </a:rPr>
              <a:t>http://standards.ieee.org/board/pat </a:t>
            </a:r>
            <a:r>
              <a:rPr kumimoji="0" lang="en-US" altLang="ja-JP" sz="1000" dirty="0">
                <a:solidFill>
                  <a:schemeClr val="tx1"/>
                </a:solidFill>
                <a:latin typeface="Times" pitchFamily="18" charset="0"/>
                <a:cs typeface="Times" pitchFamily="18" charset="0"/>
                <a:sym typeface="Times" pitchFamily="18" charset="0"/>
              </a:rPr>
              <a:t>&gt;.</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bwMode="auto">
          <a:xfrm>
            <a:off x="457200" y="223838"/>
            <a:ext cx="8229600" cy="12827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sz="3600" b="1" dirty="0" smtClean="0">
                <a:latin typeface="Trebuchet MS" pitchFamily="34" charset="0"/>
                <a:ea typeface="ＭＳ Ｐゴシック" pitchFamily="50" charset="-128"/>
                <a:cs typeface="Arial" pitchFamily="34" charset="0"/>
                <a:sym typeface="Arial" pitchFamily="34" charset="0"/>
              </a:rPr>
              <a:t>ITU-R Liaison Group Report - </a:t>
            </a:r>
            <a:r>
              <a:rPr lang="en-US" altLang="ja-JP" sz="3600" b="1" dirty="0" smtClean="0">
                <a:latin typeface="Trebuchet MS" pitchFamily="34" charset="0"/>
                <a:ea typeface="ＭＳ Ｐゴシック" pitchFamily="50" charset="-128"/>
                <a:sym typeface="Arial" pitchFamily="34" charset="0"/>
              </a:rPr>
              <a:t/>
            </a:r>
            <a:br>
              <a:rPr lang="en-US" altLang="ja-JP" sz="3600" b="1" dirty="0" smtClean="0">
                <a:latin typeface="Trebuchet MS" pitchFamily="34" charset="0"/>
                <a:ea typeface="ＭＳ Ｐゴシック" pitchFamily="50" charset="-128"/>
                <a:sym typeface="Arial" pitchFamily="34" charset="0"/>
              </a:rPr>
            </a:br>
            <a:r>
              <a:rPr lang="en-US" altLang="ja-JP" sz="3600" b="1" dirty="0" smtClean="0">
                <a:latin typeface="Trebuchet MS" pitchFamily="34" charset="0"/>
                <a:ea typeface="ＭＳ Ｐゴシック" pitchFamily="50" charset="-128"/>
                <a:cs typeface="Arial" pitchFamily="34" charset="0"/>
                <a:sym typeface="Arial" pitchFamily="34" charset="0"/>
              </a:rPr>
              <a:t>Session #</a:t>
            </a:r>
            <a:r>
              <a:rPr lang="en-US" altLang="ja-JP" sz="3600" b="1" dirty="0" smtClean="0">
                <a:latin typeface="Trebuchet MS" pitchFamily="34" charset="0"/>
                <a:ea typeface="ＭＳ Ｐゴシック" pitchFamily="50" charset="-128"/>
                <a:cs typeface="Arial" pitchFamily="34" charset="0"/>
                <a:sym typeface="Arial" pitchFamily="34" charset="0"/>
              </a:rPr>
              <a:t>75 </a:t>
            </a:r>
            <a:r>
              <a:rPr lang="en-US" altLang="ja-JP" sz="3600" b="1" dirty="0" smtClean="0">
                <a:latin typeface="Trebuchet MS" pitchFamily="34" charset="0"/>
                <a:ea typeface="ＭＳ Ｐゴシック" pitchFamily="50" charset="-128"/>
                <a:cs typeface="Arial" pitchFamily="34" charset="0"/>
                <a:sym typeface="Arial" pitchFamily="34" charset="0"/>
              </a:rPr>
              <a:t>Closing Plenary</a:t>
            </a:r>
            <a:endParaRPr lang="en-US" altLang="ja-JP" sz="3600" b="1" dirty="0" smtClean="0">
              <a:latin typeface="Trebuchet MS" pitchFamily="34" charset="0"/>
              <a:ea typeface="ＭＳ Ｐゴシック" pitchFamily="50" charset="-128"/>
              <a:sym typeface="Arial" pitchFamily="34" charset="0"/>
            </a:endParaRPr>
          </a:p>
        </p:txBody>
      </p:sp>
      <p:sp>
        <p:nvSpPr>
          <p:cNvPr id="3075" name="Rectangle 2"/>
          <p:cNvSpPr>
            <a:spLocks noGrp="1" noChangeArrowheads="1"/>
          </p:cNvSpPr>
          <p:nvPr>
            <p:ph type="body" idx="1"/>
          </p:nvPr>
        </p:nvSpPr>
        <p:spPr bwMode="auto">
          <a:xfrm>
            <a:off x="457200" y="1257300"/>
            <a:ext cx="8229600" cy="5257800"/>
          </a:xfrm>
          <a:noFill/>
          <a:ln w="12700">
            <a:miter lim="800000"/>
            <a:headEnd/>
            <a:tailEnd/>
          </a:ln>
        </p:spPr>
        <p:txBody>
          <a:bodyPr vert="horz" wrap="square" lIns="91440" tIns="45720" rIns="40639" bIns="45720" numCol="1" anchor="t" anchorCtr="0" compatLnSpc="1">
            <a:prstTxWarp prst="textNoShape">
              <a:avLst/>
            </a:prstTxWarp>
          </a:bodyPr>
          <a:lstStyle/>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cs typeface="Arial" pitchFamily="34" charset="0"/>
              <a:sym typeface="Arial" pitchFamily="34" charset="0"/>
            </a:endParaRPr>
          </a:p>
          <a:p>
            <a:pPr marL="0" lvl="1" indent="0" algn="ctr" eaLnBrk="1" hangingPunct="1">
              <a:lnSpc>
                <a:spcPct val="90000"/>
              </a:lnSpc>
              <a:buFont typeface="Times" charset="0"/>
              <a:buNone/>
            </a:pPr>
            <a:r>
              <a:rPr lang="en-US" altLang="ja-JP" dirty="0" smtClean="0">
                <a:latin typeface="Trebuchet MS" pitchFamily="34" charset="0"/>
                <a:ea typeface="ＭＳ Ｐゴシック" pitchFamily="50" charset="-128"/>
                <a:cs typeface="Arial" pitchFamily="34" charset="0"/>
                <a:sym typeface="Arial" pitchFamily="34" charset="0"/>
              </a:rPr>
              <a:t>Takashi Shono</a:t>
            </a: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sz="2400" dirty="0" smtClean="0">
                <a:latin typeface="Trebuchet MS" pitchFamily="34" charset="0"/>
                <a:ea typeface="ＭＳ Ｐゴシック" pitchFamily="50" charset="-128"/>
                <a:cs typeface="Arial" pitchFamily="34" charset="0"/>
                <a:sym typeface="Arial" pitchFamily="34" charset="0"/>
              </a:rPr>
              <a:t>Chair, 802.16 ITU-R Liaison Group</a:t>
            </a:r>
            <a:endParaRPr lang="en-US" altLang="ja-JP" sz="2400"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dirty="0" smtClean="0">
                <a:latin typeface="Trebuchet MS" pitchFamily="34" charset="0"/>
                <a:ea typeface="ＭＳ Ｐゴシック" pitchFamily="50" charset="-128"/>
                <a:cs typeface="Arial" pitchFamily="34" charset="0"/>
                <a:sym typeface="Arial" pitchFamily="34" charset="0"/>
              </a:rPr>
              <a:t>IEEE 802.16 WG Session #</a:t>
            </a:r>
            <a:r>
              <a:rPr lang="en-US" altLang="ja-JP" dirty="0" smtClean="0">
                <a:latin typeface="Trebuchet MS" pitchFamily="34" charset="0"/>
                <a:ea typeface="ＭＳ Ｐゴシック" pitchFamily="50" charset="-128"/>
                <a:cs typeface="Arial" pitchFamily="34" charset="0"/>
                <a:sym typeface="Arial" pitchFamily="34" charset="0"/>
              </a:rPr>
              <a:t>75</a:t>
            </a: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dirty="0" smtClean="0">
                <a:latin typeface="Trebuchet MS" pitchFamily="34" charset="0"/>
                <a:ea typeface="ＭＳ Ｐゴシック" pitchFamily="50" charset="-128"/>
                <a:cs typeface="Arial" pitchFamily="34" charset="0"/>
                <a:sym typeface="Arial" pitchFamily="34" charset="0"/>
              </a:rPr>
              <a:t>Bangkok, Thailand, 19-22 September </a:t>
            </a:r>
            <a:r>
              <a:rPr lang="en-US" altLang="ja-JP" dirty="0" smtClean="0">
                <a:latin typeface="Trebuchet MS" pitchFamily="34" charset="0"/>
                <a:ea typeface="ＭＳ Ｐゴシック" pitchFamily="50" charset="-128"/>
                <a:cs typeface="Arial" pitchFamily="34" charset="0"/>
                <a:sym typeface="Arial" pitchFamily="34" charset="0"/>
              </a:rPr>
              <a:t>2011</a:t>
            </a: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i="1" dirty="0" smtClean="0">
              <a:latin typeface="Trebuchet MS" pitchFamily="34" charset="0"/>
              <a:ea typeface="ＭＳ Ｐゴシック" pitchFamily="50" charset="-128"/>
              <a:sym typeface="Arial"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txBox="1">
            <a:spLocks noChangeArrowheads="1"/>
          </p:cNvSpPr>
          <p:nvPr/>
        </p:nvSpPr>
        <p:spPr bwMode="auto">
          <a:xfrm>
            <a:off x="457200" y="223838"/>
            <a:ext cx="8229600" cy="698500"/>
          </a:xfrm>
          <a:prstGeom prst="rect">
            <a:avLst/>
          </a:prstGeom>
          <a:noFill/>
          <a:ln w="12700">
            <a:miter lim="800000"/>
            <a:headEnd/>
            <a:tailEnd/>
          </a:ln>
        </p:spPr>
        <p:txBody>
          <a:bodyPr vert="horz" wrap="square" lIns="91440" tIns="45720" rIns="40639" bIns="45720" numCol="1" anchor="t" anchorCtr="0" compatLnSpc="1">
            <a:prstTxWarp prst="textNoShape">
              <a:avLst/>
            </a:prstTxWarp>
          </a:bodyPr>
          <a:lstStyle/>
          <a:p>
            <a:pPr marL="39688" lvl="0" algn="ctr"/>
            <a:r>
              <a:rPr lang="en-US" altLang="ja-JP" sz="3200" b="1" dirty="0" smtClean="0">
                <a:latin typeface="Trebuchet MS" pitchFamily="34" charset="0"/>
                <a:ea typeface="ＭＳ Ｐゴシック" pitchFamily="50" charset="-128"/>
              </a:rPr>
              <a:t>Agenda for the Week</a:t>
            </a:r>
            <a:endParaRPr kumimoji="0" lang="en-US" altLang="ja-JP" sz="3200" b="1" i="0" u="none" strike="noStrike" kern="0" cap="none" spc="0" normalizeH="0" baseline="0" noProof="0" dirty="0" smtClean="0">
              <a:ln>
                <a:noFill/>
              </a:ln>
              <a:solidFill>
                <a:schemeClr val="tx1"/>
              </a:solidFill>
              <a:effectLst/>
              <a:uLnTx/>
              <a:uFillTx/>
              <a:latin typeface="Trebuchet MS" pitchFamily="34" charset="0"/>
              <a:ea typeface="ＭＳ Ｐゴシック" pitchFamily="50" charset="-128"/>
              <a:cs typeface="+mj-cs"/>
              <a:sym typeface="Times" charset="0"/>
            </a:endParaRPr>
          </a:p>
        </p:txBody>
      </p:sp>
      <p:sp>
        <p:nvSpPr>
          <p:cNvPr id="5" name="Content Placeholder 2"/>
          <p:cNvSpPr>
            <a:spLocks noGrp="1"/>
          </p:cNvSpPr>
          <p:nvPr>
            <p:ph idx="1"/>
          </p:nvPr>
        </p:nvSpPr>
        <p:spPr>
          <a:xfrm>
            <a:off x="457200" y="1143000"/>
            <a:ext cx="8229600" cy="4983163"/>
          </a:xfrm>
        </p:spPr>
        <p:txBody>
          <a:bodyPr vert="horz" wrap="square" lIns="91440" tIns="45720" rIns="91440" bIns="45720" numCol="1" anchor="t" anchorCtr="0" compatLnSpc="1">
            <a:prstTxWarp prst="textNoShape">
              <a:avLst/>
            </a:prstTxWarp>
          </a:bodyPr>
          <a:lstStyle/>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Introduction, approval of the agenda</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Review and follow </a:t>
            </a:r>
            <a:r>
              <a:rPr lang="en-US" altLang="ja-JP" sz="1800" dirty="0" err="1" smtClean="0">
                <a:latin typeface="Trebuchet MS" pitchFamily="34" charset="0"/>
                <a:ea typeface="ＭＳ Ｐゴシック" pitchFamily="50" charset="-128"/>
              </a:rPr>
              <a:t>workplan</a:t>
            </a:r>
            <a:r>
              <a:rPr lang="en-US" altLang="ja-JP" sz="1800" dirty="0" smtClean="0">
                <a:latin typeface="Trebuchet MS" pitchFamily="34" charset="0"/>
                <a:ea typeface="ＭＳ Ｐゴシック" pitchFamily="50" charset="-128"/>
              </a:rPr>
              <a:t> of L802.16-11/0026r1</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Work Items:</a:t>
            </a:r>
          </a:p>
          <a:p>
            <a:pPr marL="496888" lvl="1" indent="0" eaLnBrk="1" hangingPunct="1">
              <a:buSzPct val="99000"/>
              <a:buNone/>
            </a:pPr>
            <a:r>
              <a:rPr lang="en-US" altLang="ja-JP" sz="1400" dirty="0" smtClean="0">
                <a:latin typeface="Trebuchet MS" pitchFamily="34" charset="0"/>
                <a:ea typeface="ＭＳ Ｐゴシック" pitchFamily="50" charset="-128"/>
              </a:rPr>
              <a:t>3-1)	</a:t>
            </a:r>
            <a:r>
              <a:rPr lang="en-US" altLang="ja-JP" sz="1400" dirty="0">
                <a:latin typeface="Trebuchet MS" pitchFamily="34" charset="0"/>
                <a:ea typeface="ＭＳ Ｐゴシック" pitchFamily="50" charset="-128"/>
              </a:rPr>
              <a:t>Develop and finalize transposition </a:t>
            </a:r>
            <a:r>
              <a:rPr lang="en-US" altLang="ja-JP" sz="1400" dirty="0" smtClean="0">
                <a:latin typeface="Trebuchet MS" pitchFamily="34" charset="0"/>
                <a:ea typeface="ＭＳ Ｐゴシック" pitchFamily="50" charset="-128"/>
              </a:rPr>
              <a:t>references</a:t>
            </a:r>
          </a:p>
          <a:p>
            <a:pPr marL="496888" lvl="1" indent="0" eaLnBrk="1" hangingPunct="1">
              <a:buSzPct val="99000"/>
              <a:buNone/>
            </a:pPr>
            <a:r>
              <a:rPr lang="en-US" altLang="ja-JP" sz="1400" dirty="0" smtClean="0">
                <a:latin typeface="Trebuchet MS" pitchFamily="34" charset="0"/>
                <a:ea typeface="ＭＳ Ｐゴシック" pitchFamily="50" charset="-128"/>
              </a:rPr>
              <a:t>3-2)</a:t>
            </a:r>
            <a:r>
              <a:rPr lang="en-US" altLang="ja-JP" sz="1400" dirty="0">
                <a:latin typeface="Trebuchet MS" pitchFamily="34" charset="0"/>
                <a:ea typeface="ＭＳ Ｐゴシック" pitchFamily="50" charset="-128"/>
              </a:rPr>
              <a:t>	Develop M.1457-11 Meeting X+2 </a:t>
            </a:r>
            <a:r>
              <a:rPr lang="en-US" altLang="ja-JP" sz="1400" dirty="0" smtClean="0">
                <a:latin typeface="Trebuchet MS" pitchFamily="34" charset="0"/>
                <a:ea typeface="ＭＳ Ｐゴシック" pitchFamily="50" charset="-128"/>
              </a:rPr>
              <a:t>contribution</a:t>
            </a:r>
            <a:endParaRPr lang="en-US" altLang="ja-JP" sz="1400" dirty="0">
              <a:latin typeface="Trebuchet MS" pitchFamily="34" charset="0"/>
              <a:ea typeface="ＭＳ Ｐゴシック" pitchFamily="50" charset="-128"/>
            </a:endParaRPr>
          </a:p>
          <a:p>
            <a:pPr marL="496888" lvl="1" indent="0" eaLnBrk="1" hangingPunct="1">
              <a:buSzPct val="99000"/>
              <a:buNone/>
            </a:pPr>
            <a:r>
              <a:rPr lang="en-US" altLang="ja-JP" sz="1400" dirty="0" smtClean="0">
                <a:latin typeface="Trebuchet MS" pitchFamily="34" charset="0"/>
                <a:ea typeface="ＭＳ Ｐゴシック" pitchFamily="50" charset="-128"/>
              </a:rPr>
              <a:t>3-3)</a:t>
            </a:r>
            <a:r>
              <a:rPr lang="en-US" altLang="ja-JP" sz="1400" dirty="0">
                <a:latin typeface="Trebuchet MS" pitchFamily="34" charset="0"/>
                <a:ea typeface="ＭＳ Ｐゴシック" pitchFamily="50" charset="-128"/>
              </a:rPr>
              <a:t>	Prepare for/hold/review the CRS </a:t>
            </a:r>
            <a:r>
              <a:rPr lang="en-US" altLang="ja-JP" sz="1400" dirty="0" smtClean="0">
                <a:latin typeface="Trebuchet MS" pitchFamily="34" charset="0"/>
                <a:ea typeface="ＭＳ Ｐゴシック" pitchFamily="50" charset="-128"/>
              </a:rPr>
              <a:t>tutorial</a:t>
            </a:r>
            <a:endParaRPr lang="en-US" altLang="ja-JP" sz="1800" i="1" dirty="0" smtClean="0">
              <a:latin typeface="Trebuchet MS" pitchFamily="34" charset="0"/>
              <a:ea typeface="ＭＳ Ｐゴシック" pitchFamily="50" charset="-128"/>
            </a:endParaRP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Review inputs/liaisons, and prepare responses and any other output documents to external organizations as necessary</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Update </a:t>
            </a:r>
            <a:r>
              <a:rPr lang="en-US" altLang="ja-JP" sz="1800" dirty="0" err="1" smtClean="0">
                <a:latin typeface="Trebuchet MS" pitchFamily="34" charset="0"/>
                <a:ea typeface="ＭＳ Ｐゴシック" pitchFamily="50" charset="-128"/>
              </a:rPr>
              <a:t>workplan</a:t>
            </a:r>
            <a:endParaRPr lang="en-US" altLang="ja-JP" sz="1800" dirty="0" smtClean="0">
              <a:latin typeface="Trebuchet MS" pitchFamily="34" charset="0"/>
              <a:ea typeface="ＭＳ Ｐゴシック" pitchFamily="50" charset="-128"/>
            </a:endParaRP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Approve all outgoing documents</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Other business</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Outcomes of Session #</a:t>
            </a:r>
            <a:r>
              <a:rPr lang="en-US" altLang="ja-JP" b="1" dirty="0" smtClean="0">
                <a:latin typeface="Trebuchet MS" pitchFamily="34" charset="0"/>
                <a:ea typeface="ＭＳ Ｐゴシック" pitchFamily="50" charset="-128"/>
              </a:rPr>
              <a:t>75 </a:t>
            </a:r>
            <a:r>
              <a:rPr lang="en-US" altLang="ja-JP" b="1" dirty="0" smtClean="0">
                <a:latin typeface="Trebuchet MS" pitchFamily="34" charset="0"/>
                <a:ea typeface="ＭＳ Ｐゴシック" pitchFamily="50" charset="-128"/>
              </a:rPr>
              <a:t>(1/2)</a:t>
            </a:r>
          </a:p>
        </p:txBody>
      </p:sp>
      <p:sp>
        <p:nvSpPr>
          <p:cNvPr id="4099" name="Rectangle 2"/>
          <p:cNvSpPr>
            <a:spLocks noGrp="1" noChangeArrowheads="1"/>
          </p:cNvSpPr>
          <p:nvPr>
            <p:ph type="body" idx="1"/>
          </p:nvPr>
        </p:nvSpPr>
        <p:spPr bwMode="auto">
          <a:xfrm>
            <a:off x="457200" y="914400"/>
            <a:ext cx="8229600" cy="5562600"/>
          </a:xfrm>
          <a:noFill/>
          <a:ln w="12700">
            <a:miter lim="800000"/>
            <a:headEnd/>
            <a:tailEnd/>
          </a:ln>
        </p:spPr>
        <p:txBody>
          <a:bodyPr vert="horz" wrap="square" lIns="91440" tIns="45720" rIns="40639" bIns="45720" numCol="1" anchor="t" anchorCtr="0" compatLnSpc="1">
            <a:prstTxWarp prst="textNoShape">
              <a:avLst/>
            </a:prstTxWarp>
          </a:bodyPr>
          <a:lstStyle/>
          <a:p>
            <a:pPr marL="342900" lvl="1" indent="-342900" eaLnBrk="1" hangingPunct="1">
              <a:spcBef>
                <a:spcPts val="800"/>
              </a:spcBef>
              <a:buSzPct val="125000"/>
              <a:buNone/>
            </a:pPr>
            <a:r>
              <a:rPr lang="en-US" altLang="ja-JP" sz="2200" b="1" u="sng" dirty="0" smtClean="0">
                <a:latin typeface="Trebuchet MS" pitchFamily="34" charset="0"/>
                <a:ea typeface="ＭＳ Ｐゴシック" pitchFamily="50" charset="-128"/>
              </a:rPr>
              <a:t>Per </a:t>
            </a:r>
            <a:r>
              <a:rPr lang="en-US" altLang="ja-JP" sz="2200" b="1" u="sng" dirty="0" err="1" smtClean="0">
                <a:latin typeface="Trebuchet MS" pitchFamily="34" charset="0"/>
                <a:ea typeface="ＭＳ Ｐゴシック" pitchFamily="50" charset="-128"/>
              </a:rPr>
              <a:t>Workplan</a:t>
            </a:r>
            <a:endParaRPr lang="en-US" altLang="ja-JP" sz="2200" b="1" u="sng" dirty="0" smtClean="0">
              <a:latin typeface="Trebuchet MS" pitchFamily="34" charset="0"/>
              <a:ea typeface="ＭＳ Ｐゴシック" pitchFamily="50" charset="-128"/>
            </a:endParaRPr>
          </a:p>
          <a:p>
            <a:pPr marL="342900" eaLnBrk="1" hangingPunct="1">
              <a:buSzPct val="125000"/>
            </a:pPr>
            <a:r>
              <a:rPr lang="en-US" altLang="ja-JP" sz="1600" b="1" dirty="0" smtClean="0">
                <a:latin typeface="Trebuchet MS" pitchFamily="34" charset="0"/>
                <a:ea typeface="ＭＳ Ｐゴシック" pitchFamily="50" charset="-128"/>
              </a:rPr>
              <a:t>Develop and finalize transposition references</a:t>
            </a:r>
          </a:p>
          <a:p>
            <a:pPr marL="357188" indent="271463" eaLnBrk="1" hangingPunct="1">
              <a:buSzPct val="125000"/>
              <a:buFont typeface="Trebuchet MS" pitchFamily="34" charset="0"/>
              <a:buChar char="−"/>
            </a:pPr>
            <a:r>
              <a:rPr lang="en-US" altLang="ja-JP" sz="1600" b="1" i="1" dirty="0" smtClean="0">
                <a:latin typeface="Trebuchet MS" pitchFamily="34" charset="0"/>
                <a:ea typeface="ＭＳ Ｐゴシック" pitchFamily="50" charset="-128"/>
              </a:rPr>
              <a:t>L802.16-11/0057r1 </a:t>
            </a:r>
            <a:r>
              <a:rPr lang="en-US" altLang="ja-JP" sz="1600" i="1" dirty="0" smtClean="0">
                <a:latin typeface="Trebuchet MS" pitchFamily="34" charset="0"/>
                <a:ea typeface="ＭＳ Ｐゴシック" pitchFamily="50" charset="-128"/>
              </a:rPr>
              <a:t>– Transposition References</a:t>
            </a:r>
          </a:p>
          <a:p>
            <a:pPr marL="342900" eaLnBrk="1" hangingPunct="1">
              <a:buSzPct val="125000"/>
            </a:pPr>
            <a:r>
              <a:rPr lang="en-US" altLang="ja-JP" sz="1600" b="1" dirty="0" smtClean="0">
                <a:latin typeface="Trebuchet MS" pitchFamily="34" charset="0"/>
                <a:ea typeface="ＭＳ Ｐゴシック" pitchFamily="50" charset="-128"/>
              </a:rPr>
              <a:t>Develop M.1457-11 </a:t>
            </a:r>
            <a:r>
              <a:rPr lang="en-US" altLang="ja-JP" sz="1600" b="1" dirty="0" smtClean="0">
                <a:latin typeface="Trebuchet MS" pitchFamily="34" charset="0"/>
                <a:ea typeface="ＭＳ Ｐゴシック" pitchFamily="50" charset="-128"/>
              </a:rPr>
              <a:t>Meeting </a:t>
            </a:r>
            <a:r>
              <a:rPr lang="en-US" altLang="ja-JP" sz="1600" b="1" dirty="0" smtClean="0">
                <a:latin typeface="Trebuchet MS" pitchFamily="34" charset="0"/>
                <a:ea typeface="ＭＳ Ｐゴシック" pitchFamily="50" charset="-128"/>
              </a:rPr>
              <a:t>X+2 </a:t>
            </a:r>
            <a:r>
              <a:rPr lang="en-US" altLang="ja-JP" sz="1600" b="1" i="1" dirty="0" smtClean="0">
                <a:solidFill>
                  <a:srgbClr val="FF0000"/>
                </a:solidFill>
                <a:latin typeface="Trebuchet MS" pitchFamily="34" charset="0"/>
                <a:ea typeface="ＭＳ Ｐゴシック" pitchFamily="50" charset="-128"/>
              </a:rPr>
              <a:t>– Ask for support from experts on 802.16j and 802.16m (Refer </a:t>
            </a:r>
            <a:r>
              <a:rPr lang="en-US" altLang="ja-JP" sz="1600" b="1" i="1" dirty="0">
                <a:solidFill>
                  <a:srgbClr val="FF0000"/>
                </a:solidFill>
                <a:latin typeface="Trebuchet MS" pitchFamily="34" charset="0"/>
                <a:ea typeface="ＭＳ Ｐゴシック" pitchFamily="50" charset="-128"/>
              </a:rPr>
              <a:t>to temp/L80216-11_0059annex2d0)</a:t>
            </a:r>
            <a:endParaRPr lang="en-US" altLang="ja-JP" sz="1600" b="1" i="1" dirty="0" smtClean="0">
              <a:solidFill>
                <a:srgbClr val="FF0000"/>
              </a:solidFill>
              <a:latin typeface="Trebuchet MS" pitchFamily="34" charset="0"/>
              <a:ea typeface="ＭＳ Ｐゴシック" pitchFamily="50" charset="-128"/>
            </a:endParaRPr>
          </a:p>
          <a:p>
            <a:pPr marL="357188" indent="271463" eaLnBrk="1" hangingPunct="1">
              <a:buSzPct val="125000"/>
              <a:buFont typeface="Trebuchet MS" pitchFamily="34" charset="0"/>
              <a:buChar char="−"/>
            </a:pPr>
            <a:r>
              <a:rPr lang="en-US" altLang="ja-JP" sz="1600" b="1" i="1" dirty="0" smtClean="0">
                <a:latin typeface="Trebuchet MS" pitchFamily="34" charset="0"/>
                <a:ea typeface="ＭＳ Ｐゴシック" pitchFamily="50" charset="-128"/>
              </a:rPr>
              <a:t>L802.16-11/0059d0</a:t>
            </a:r>
            <a:r>
              <a:rPr lang="en-US" altLang="ja-JP" sz="1600" i="1" dirty="0" smtClean="0">
                <a:latin typeface="Trebuchet MS" pitchFamily="34" charset="0"/>
                <a:ea typeface="ＭＳ Ｐゴシック" pitchFamily="50" charset="-128"/>
              </a:rPr>
              <a:t> </a:t>
            </a:r>
            <a:r>
              <a:rPr lang="en-US" altLang="ja-JP" sz="1600" i="1" dirty="0" smtClean="0">
                <a:latin typeface="Trebuchet MS" pitchFamily="34" charset="0"/>
                <a:ea typeface="ＭＳ Ｐゴシック" pitchFamily="50" charset="-128"/>
              </a:rPr>
              <a:t>- [Draft Contribution to WP 5D] IMT-2000 OFDMA TDD WMAN submission toward revision 11 of Recommendation ITU-R M.1457 (Meeting X+1</a:t>
            </a:r>
            <a:r>
              <a:rPr lang="en-US" altLang="ja-JP" sz="1600" i="1" dirty="0" smtClean="0">
                <a:latin typeface="Trebuchet MS" pitchFamily="34" charset="0"/>
                <a:ea typeface="ＭＳ Ｐゴシック" pitchFamily="50" charset="-128"/>
              </a:rPr>
              <a:t>)</a:t>
            </a:r>
            <a:endParaRPr lang="en-US" altLang="ja-JP" sz="1600" i="1" dirty="0" smtClean="0">
              <a:latin typeface="Trebuchet MS" pitchFamily="34" charset="0"/>
              <a:ea typeface="ＭＳ Ｐゴシック" pitchFamily="50" charset="-128"/>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Outcomes of Session #</a:t>
            </a:r>
            <a:r>
              <a:rPr lang="en-US" altLang="ja-JP" b="1" dirty="0" smtClean="0">
                <a:latin typeface="Trebuchet MS" pitchFamily="34" charset="0"/>
                <a:ea typeface="ＭＳ Ｐゴシック" pitchFamily="50" charset="-128"/>
              </a:rPr>
              <a:t>75 </a:t>
            </a:r>
            <a:r>
              <a:rPr lang="en-US" altLang="ja-JP" b="1" dirty="0" smtClean="0">
                <a:latin typeface="Trebuchet MS" pitchFamily="34" charset="0"/>
                <a:ea typeface="ＭＳ Ｐゴシック" pitchFamily="50" charset="-128"/>
              </a:rPr>
              <a:t>(2/2)</a:t>
            </a:r>
          </a:p>
        </p:txBody>
      </p:sp>
      <p:sp>
        <p:nvSpPr>
          <p:cNvPr id="4099" name="Rectangle 2"/>
          <p:cNvSpPr>
            <a:spLocks noGrp="1" noChangeArrowheads="1"/>
          </p:cNvSpPr>
          <p:nvPr>
            <p:ph type="body" idx="1"/>
          </p:nvPr>
        </p:nvSpPr>
        <p:spPr bwMode="auto">
          <a:xfrm>
            <a:off x="457200" y="914400"/>
            <a:ext cx="8229600" cy="5562600"/>
          </a:xfrm>
          <a:noFill/>
          <a:ln w="12700">
            <a:miter lim="800000"/>
            <a:headEnd/>
            <a:tailEnd/>
          </a:ln>
        </p:spPr>
        <p:txBody>
          <a:bodyPr vert="horz" wrap="square" lIns="91440" tIns="45720" rIns="40639" bIns="45720" numCol="1" anchor="t" anchorCtr="0" compatLnSpc="1">
            <a:prstTxWarp prst="textNoShape">
              <a:avLst/>
            </a:prstTxWarp>
          </a:bodyPr>
          <a:lstStyle/>
          <a:p>
            <a:pPr marL="0" lvl="1" indent="0" eaLnBrk="1" hangingPunct="1">
              <a:buSzPct val="125000"/>
              <a:buNone/>
            </a:pPr>
            <a:r>
              <a:rPr lang="en-US" altLang="ja-JP" sz="2200" b="1" u="sng" dirty="0" smtClean="0">
                <a:latin typeface="Trebuchet MS" pitchFamily="34" charset="0"/>
                <a:ea typeface="ＭＳ Ｐゴシック" pitchFamily="50" charset="-128"/>
              </a:rPr>
              <a:t>Beyond </a:t>
            </a:r>
            <a:r>
              <a:rPr lang="en-US" altLang="ja-JP" sz="2200" b="1" u="sng" dirty="0" err="1" smtClean="0">
                <a:latin typeface="Trebuchet MS" pitchFamily="34" charset="0"/>
                <a:ea typeface="ＭＳ Ｐゴシック" pitchFamily="50" charset="-128"/>
              </a:rPr>
              <a:t>Workplan</a:t>
            </a:r>
            <a:endParaRPr lang="en-US" altLang="ja-JP" sz="2200" b="1" u="sng" dirty="0" smtClean="0">
              <a:latin typeface="Trebuchet MS" pitchFamily="34" charset="0"/>
              <a:ea typeface="ＭＳ Ｐゴシック" pitchFamily="50" charset="-128"/>
            </a:endParaRPr>
          </a:p>
          <a:p>
            <a:pPr marL="342900" eaLnBrk="1" hangingPunct="1">
              <a:buSzPct val="125000"/>
            </a:pPr>
            <a:r>
              <a:rPr lang="en-US" altLang="ja-JP" sz="1600" b="1" dirty="0">
                <a:latin typeface="Trebuchet MS" pitchFamily="34" charset="0"/>
                <a:ea typeface="ＭＳ Ｐゴシック" pitchFamily="50" charset="-128"/>
              </a:rPr>
              <a:t>Prepare for/hold/review the CRS </a:t>
            </a:r>
            <a:r>
              <a:rPr lang="en-US" altLang="ja-JP" sz="1600" b="1" dirty="0" smtClean="0">
                <a:latin typeface="Trebuchet MS" pitchFamily="34" charset="0"/>
                <a:ea typeface="ＭＳ Ｐゴシック" pitchFamily="50" charset="-128"/>
              </a:rPr>
              <a:t>tutorial</a:t>
            </a:r>
            <a:endParaRPr lang="en-US" altLang="ja-JP" sz="1600" b="1" dirty="0" smtClean="0">
              <a:latin typeface="Trebuchet MS" pitchFamily="34" charset="0"/>
              <a:ea typeface="ＭＳ Ｐゴシック" pitchFamily="50" charset="-128"/>
            </a:endParaRPr>
          </a:p>
          <a:p>
            <a:pPr marL="357188" indent="185738" eaLnBrk="1" hangingPunct="1">
              <a:buSzPct val="125000"/>
              <a:buFont typeface="Trebuchet MS" pitchFamily="34" charset="0"/>
              <a:buChar char="−"/>
            </a:pPr>
            <a:r>
              <a:rPr lang="en-US" altLang="ja-JP" sz="1600" b="1" i="1" dirty="0" smtClean="0">
                <a:latin typeface="Trebuchet MS" pitchFamily="34" charset="0"/>
                <a:ea typeface="ＭＳ Ｐゴシック" pitchFamily="50" charset="-128"/>
              </a:rPr>
              <a:t> </a:t>
            </a:r>
            <a:r>
              <a:rPr lang="en-US" altLang="ja-JP" sz="1600" b="1" i="1" dirty="0" smtClean="0">
                <a:latin typeface="Trebuchet MS" pitchFamily="34" charset="0"/>
                <a:ea typeface="ＭＳ Ｐゴシック" pitchFamily="50" charset="-128"/>
              </a:rPr>
              <a:t>Refer to Slides #6 &amp; #7</a:t>
            </a:r>
            <a:endParaRPr lang="en-US" altLang="ja-JP" sz="1600" i="1" dirty="0" smtClean="0">
              <a:latin typeface="Trebuchet MS" pitchFamily="34" charset="0"/>
              <a:ea typeface="ＭＳ Ｐゴシック" pitchFamily="50" charset="-128"/>
            </a:endParaRPr>
          </a:p>
          <a:p>
            <a:pPr marL="342900" eaLnBrk="1" hangingPunct="1">
              <a:buSzPct val="125000"/>
            </a:pPr>
            <a:r>
              <a:rPr lang="en-US" altLang="ja-JP" sz="1600" b="1" dirty="0" smtClean="0">
                <a:latin typeface="Trebuchet MS" pitchFamily="34" charset="0"/>
                <a:ea typeface="ＭＳ Ｐゴシック" pitchFamily="50" charset="-128"/>
              </a:rPr>
              <a:t>Update </a:t>
            </a:r>
            <a:r>
              <a:rPr lang="en-US" altLang="ja-JP" sz="1600" b="1" dirty="0" smtClean="0">
                <a:latin typeface="Trebuchet MS" pitchFamily="34" charset="0"/>
                <a:ea typeface="ＭＳ Ｐゴシック" pitchFamily="50" charset="-128"/>
              </a:rPr>
              <a:t>ITU-R LG </a:t>
            </a:r>
            <a:r>
              <a:rPr lang="en-US" altLang="ja-JP" sz="1600" b="1" dirty="0" err="1" smtClean="0">
                <a:latin typeface="Trebuchet MS" pitchFamily="34" charset="0"/>
                <a:ea typeface="ＭＳ Ｐゴシック" pitchFamily="50" charset="-128"/>
              </a:rPr>
              <a:t>workplan</a:t>
            </a:r>
            <a:endParaRPr lang="en-US" altLang="ja-JP" sz="1600" b="1" dirty="0" smtClean="0">
              <a:latin typeface="Trebuchet MS" pitchFamily="34" charset="0"/>
              <a:ea typeface="ＭＳ Ｐゴシック" pitchFamily="50" charset="-128"/>
            </a:endParaRPr>
          </a:p>
          <a:p>
            <a:pPr marL="342900" indent="285750" eaLnBrk="1" hangingPunct="1">
              <a:buSzPct val="125000"/>
              <a:buFont typeface="Trebuchet MS" pitchFamily="34" charset="0"/>
              <a:buChar char="−"/>
            </a:pPr>
            <a:r>
              <a:rPr lang="en-US" altLang="ja-JP" sz="1600" b="1" i="1" dirty="0" smtClean="0">
                <a:latin typeface="Trebuchet MS" pitchFamily="34" charset="0"/>
                <a:ea typeface="ＭＳ Ｐゴシック" pitchFamily="50" charset="-128"/>
              </a:rPr>
              <a:t>L802.16-11/0026r2</a:t>
            </a:r>
            <a:r>
              <a:rPr lang="en-US" altLang="ja-JP" sz="1600" i="1" dirty="0" smtClean="0">
                <a:latin typeface="Trebuchet MS" pitchFamily="34" charset="0"/>
                <a:ea typeface="ＭＳ Ｐゴシック" pitchFamily="50" charset="-128"/>
              </a:rPr>
              <a:t> </a:t>
            </a:r>
            <a:r>
              <a:rPr lang="en-US" altLang="ja-JP" sz="1600" i="1" dirty="0" smtClean="0">
                <a:latin typeface="Trebuchet MS" pitchFamily="34" charset="0"/>
                <a:ea typeface="ＭＳ Ｐゴシック" pitchFamily="50" charset="-128"/>
              </a:rPr>
              <a:t>- IEEE 802.16 ITU-R Liaison Group </a:t>
            </a:r>
            <a:r>
              <a:rPr lang="en-US" altLang="ja-JP" sz="1600" i="1" dirty="0" err="1" smtClean="0">
                <a:latin typeface="Trebuchet MS" pitchFamily="34" charset="0"/>
                <a:ea typeface="ＭＳ Ｐゴシック" pitchFamily="50" charset="-128"/>
              </a:rPr>
              <a:t>Workplan</a:t>
            </a:r>
            <a:endParaRPr lang="en-US" altLang="ja-JP" sz="1600" i="1" dirty="0" smtClean="0">
              <a:latin typeface="Trebuchet MS" pitchFamily="34" charset="0"/>
              <a:ea typeface="ＭＳ Ｐゴシック" pitchFamily="50" charset="-128"/>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Highlights of CRS Tutorial (1/2</a:t>
            </a:r>
            <a:r>
              <a:rPr lang="en-US" altLang="ja-JP" b="1" dirty="0" smtClean="0">
                <a:latin typeface="Trebuchet MS" pitchFamily="34" charset="0"/>
                <a:ea typeface="ＭＳ Ｐゴシック" pitchFamily="50" charset="-128"/>
              </a:rPr>
              <a:t>)</a:t>
            </a:r>
          </a:p>
        </p:txBody>
      </p:sp>
      <p:sp>
        <p:nvSpPr>
          <p:cNvPr id="5" name="Rectangle 2"/>
          <p:cNvSpPr txBox="1">
            <a:spLocks noChangeArrowheads="1"/>
          </p:cNvSpPr>
          <p:nvPr/>
        </p:nvSpPr>
        <p:spPr bwMode="auto">
          <a:xfrm>
            <a:off x="457200" y="914400"/>
            <a:ext cx="8229600" cy="5562600"/>
          </a:xfrm>
          <a:prstGeom prst="rect">
            <a:avLst/>
          </a:prstGeom>
          <a:ln w="12700">
            <a:miter lim="800000"/>
            <a:headEnd/>
            <a:tailEnd/>
          </a:ln>
        </p:spPr>
        <p:txBody>
          <a:bodyPr rIns="40639"/>
          <a:lstStyle>
            <a:lvl1pPr marL="382588" indent="-342900" algn="l" rtl="0" eaLnBrk="0" fontAlgn="base" hangingPunct="0">
              <a:spcBef>
                <a:spcPts val="800"/>
              </a:spcBef>
              <a:spcAft>
                <a:spcPct val="0"/>
              </a:spcAft>
              <a:buSzPct val="100000"/>
              <a:buFont typeface="Times" pitchFamily="18" charset="0"/>
              <a:buChar char="•"/>
              <a:defRPr sz="3200">
                <a:solidFill>
                  <a:schemeClr val="tx1"/>
                </a:solidFill>
                <a:latin typeface="+mn-lt"/>
                <a:ea typeface="+mn-ea"/>
                <a:cs typeface="+mn-cs"/>
                <a:sym typeface="Times" pitchFamily="18" charset="0"/>
              </a:defRPr>
            </a:lvl1pPr>
            <a:lvl2pPr marL="782638" indent="-285750" algn="l" rtl="0" eaLnBrk="0" fontAlgn="base" hangingPunct="0">
              <a:spcBef>
                <a:spcPts val="700"/>
              </a:spcBef>
              <a:spcAft>
                <a:spcPct val="0"/>
              </a:spcAft>
              <a:buSzPct val="100000"/>
              <a:buFont typeface="Times" pitchFamily="18" charset="0"/>
              <a:buChar char="–"/>
              <a:defRPr sz="2800">
                <a:solidFill>
                  <a:schemeClr val="tx1"/>
                </a:solidFill>
                <a:latin typeface="+mn-lt"/>
                <a:sym typeface="Times" pitchFamily="18" charset="0"/>
              </a:defRPr>
            </a:lvl2pPr>
            <a:lvl3pPr marL="1125538" indent="-228600" algn="l" rtl="0" eaLnBrk="0" fontAlgn="base" hangingPunct="0">
              <a:spcBef>
                <a:spcPts val="600"/>
              </a:spcBef>
              <a:spcAft>
                <a:spcPct val="0"/>
              </a:spcAft>
              <a:buSzPct val="100000"/>
              <a:buFont typeface="Times" pitchFamily="18" charset="0"/>
              <a:buChar char="•"/>
              <a:defRPr sz="2400">
                <a:solidFill>
                  <a:schemeClr val="tx1"/>
                </a:solidFill>
                <a:latin typeface="+mn-lt"/>
                <a:sym typeface="Times" pitchFamily="18" charset="0"/>
              </a:defRPr>
            </a:lvl3pPr>
            <a:lvl4pPr marL="14684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4pPr>
            <a:lvl5pPr marL="18113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a:lstStyle>
          <a:p>
            <a:pPr marL="342900" eaLnBrk="1" hangingPunct="1">
              <a:buSzPct val="125000"/>
            </a:pPr>
            <a:r>
              <a:rPr lang="en-US" altLang="ja-JP" sz="2400" b="1" dirty="0" smtClean="0">
                <a:latin typeface="Trebuchet MS" pitchFamily="34" charset="0"/>
                <a:ea typeface="ＭＳ Ｐゴシック" charset="-128"/>
              </a:rPr>
              <a:t>Contribution (</a:t>
            </a:r>
            <a:r>
              <a:rPr lang="en-US" altLang="ja-JP" sz="2400" b="1" i="1" dirty="0" smtClean="0">
                <a:latin typeface="Trebuchet MS" pitchFamily="34" charset="0"/>
                <a:ea typeface="ＭＳ Ｐゴシック" charset="-128"/>
              </a:rPr>
              <a:t>C80216itu-11/0001</a:t>
            </a:r>
            <a:r>
              <a:rPr lang="en-US" altLang="ja-JP" sz="2400" b="1" dirty="0" smtClean="0">
                <a:latin typeface="Trebuchet MS" pitchFamily="34" charset="0"/>
                <a:ea typeface="ＭＳ Ｐゴシック" charset="-128"/>
              </a:rPr>
              <a:t>) was presented – Agenda:</a:t>
            </a:r>
          </a:p>
          <a:p>
            <a:pPr marL="685800" lvl="2" indent="-342900" eaLnBrk="1" hangingPunct="1">
              <a:buSzPct val="125000"/>
            </a:pPr>
            <a:r>
              <a:rPr lang="en-US" altLang="ja-JP" sz="2000" b="1" dirty="0" smtClean="0">
                <a:latin typeface="Trebuchet MS" pitchFamily="34" charset="0"/>
                <a:ea typeface="ＭＳ Ｐゴシック" charset="-128"/>
              </a:rPr>
              <a:t>Expectation for Cognitive Radio</a:t>
            </a:r>
          </a:p>
          <a:p>
            <a:pPr marL="1485900" lvl="3" eaLnBrk="1" hangingPunct="1">
              <a:buSzPct val="125000"/>
            </a:pPr>
            <a:r>
              <a:rPr lang="en-US" altLang="ja-JP" sz="1800" dirty="0" smtClean="0">
                <a:latin typeface="Trebuchet MS" pitchFamily="34" charset="0"/>
                <a:ea typeface="ＭＳ Ｐゴシック" charset="-128"/>
              </a:rPr>
              <a:t>Background, concept, definition and examples of CRS</a:t>
            </a:r>
          </a:p>
          <a:p>
            <a:pPr marL="685800" lvl="2" indent="-342900" eaLnBrk="1" hangingPunct="1">
              <a:buSzPct val="125000"/>
            </a:pPr>
            <a:r>
              <a:rPr lang="en-US" altLang="ja-JP" sz="2000" b="1" dirty="0" smtClean="0">
                <a:latin typeface="Trebuchet MS" pitchFamily="34" charset="0"/>
                <a:ea typeface="ＭＳ Ｐゴシック" charset="-128"/>
              </a:rPr>
              <a:t>Standardization activities in ITU-R</a:t>
            </a:r>
          </a:p>
          <a:p>
            <a:pPr marL="1485900" lvl="3" eaLnBrk="1" hangingPunct="1">
              <a:buSzPct val="125000"/>
            </a:pPr>
            <a:r>
              <a:rPr lang="en-US" altLang="ja-JP" sz="1800" dirty="0" smtClean="0">
                <a:latin typeface="Trebuchet MS" pitchFamily="34" charset="0"/>
                <a:ea typeface="ＭＳ Ｐゴシック" charset="-128"/>
              </a:rPr>
              <a:t>WP 1B: Regulatory study (towards WRC-12)</a:t>
            </a:r>
          </a:p>
          <a:p>
            <a:pPr marL="1485900" lvl="3" eaLnBrk="1" hangingPunct="1">
              <a:buSzPct val="125000"/>
            </a:pPr>
            <a:r>
              <a:rPr lang="en-US" altLang="ja-JP" sz="1800" dirty="0" smtClean="0">
                <a:latin typeface="Trebuchet MS" pitchFamily="34" charset="0"/>
                <a:ea typeface="ＭＳ Ｐゴシック" charset="-128"/>
              </a:rPr>
              <a:t>WP 5A: Technical study on LMS except IMT (to develop ITU-R Report)</a:t>
            </a:r>
          </a:p>
          <a:p>
            <a:pPr marL="1485900" lvl="3" eaLnBrk="1" hangingPunct="1">
              <a:buSzPct val="125000"/>
            </a:pPr>
            <a:r>
              <a:rPr lang="en-US" altLang="ja-JP" sz="1800" dirty="0" smtClean="0">
                <a:latin typeface="Trebuchet MS" pitchFamily="34" charset="0"/>
                <a:ea typeface="ＭＳ Ｐゴシック" charset="-128"/>
              </a:rPr>
              <a:t>WP 5D: Technical study on IMT system (to develop ITU-R Report)</a:t>
            </a:r>
          </a:p>
          <a:p>
            <a:pPr marL="685800" lvl="2" indent="-342900" eaLnBrk="1" hangingPunct="1">
              <a:buSzPct val="125000"/>
            </a:pPr>
            <a:r>
              <a:rPr lang="en-US" altLang="ja-JP" sz="2000" b="1" dirty="0" smtClean="0">
                <a:latin typeface="Trebuchet MS" pitchFamily="34" charset="0"/>
                <a:ea typeface="ＭＳ Ｐゴシック" charset="-128"/>
              </a:rPr>
              <a:t>Research on Cognitive Radio in KDDI R&amp;D Laboratories</a:t>
            </a:r>
          </a:p>
          <a:p>
            <a:pPr marL="1485900" lvl="3" eaLnBrk="1" hangingPunct="1">
              <a:buSzPct val="125000"/>
            </a:pPr>
            <a:r>
              <a:rPr lang="en-US" altLang="ja-JP" sz="1800" dirty="0" smtClean="0">
                <a:latin typeface="Trebuchet MS" pitchFamily="34" charset="0"/>
                <a:ea typeface="ＭＳ Ｐゴシック" charset="-128"/>
              </a:rPr>
              <a:t>Heterogeneous network among LTE, </a:t>
            </a:r>
            <a:r>
              <a:rPr lang="en-US" altLang="ja-JP" sz="1800" dirty="0" err="1" smtClean="0">
                <a:latin typeface="Trebuchet MS" pitchFamily="34" charset="0"/>
                <a:ea typeface="ＭＳ Ｐゴシック" charset="-128"/>
              </a:rPr>
              <a:t>WiMAX</a:t>
            </a:r>
            <a:r>
              <a:rPr lang="en-US" altLang="ja-JP" sz="1800" dirty="0" smtClean="0">
                <a:latin typeface="Trebuchet MS" pitchFamily="34" charset="0"/>
                <a:ea typeface="ＭＳ Ｐゴシック" charset="-128"/>
              </a:rPr>
              <a:t> and Wi-Fi</a:t>
            </a:r>
          </a:p>
          <a:p>
            <a:pPr marL="685800" lvl="2" indent="-342900" eaLnBrk="1" hangingPunct="1">
              <a:buSzPct val="125000"/>
            </a:pPr>
            <a:r>
              <a:rPr lang="en-US" altLang="ja-JP" sz="2000" b="1" dirty="0" smtClean="0">
                <a:latin typeface="Trebuchet MS" pitchFamily="34" charset="0"/>
                <a:ea typeface="ＭＳ Ｐゴシック" charset="-128"/>
              </a:rPr>
              <a:t>Discussions for future study on CRS in 802.16WG </a:t>
            </a:r>
            <a:r>
              <a:rPr lang="en-US" altLang="ja-JP" sz="2000" b="1" i="1" dirty="0" smtClean="0">
                <a:latin typeface="Trebuchet MS" pitchFamily="34" charset="0"/>
                <a:ea typeface="ＭＳ Ｐゴシック" charset="-128"/>
              </a:rPr>
              <a:t>– See Slide #7</a:t>
            </a:r>
            <a:endParaRPr lang="en-US" altLang="ja-JP" sz="2000" b="1" i="1" dirty="0" smtClean="0">
              <a:latin typeface="Trebuchet MS" pitchFamily="34" charset="0"/>
              <a:ea typeface="ＭＳ Ｐゴシック" charset="-128"/>
            </a:endParaRPr>
          </a:p>
        </p:txBody>
      </p:sp>
    </p:spTree>
    <p:extLst>
      <p:ext uri="{BB962C8B-B14F-4D97-AF65-F5344CB8AC3E}">
        <p14:creationId xmlns:p14="http://schemas.microsoft.com/office/powerpoint/2010/main" val="360128423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a:latin typeface="Trebuchet MS" pitchFamily="34" charset="0"/>
                <a:ea typeface="ＭＳ Ｐゴシック" pitchFamily="50" charset="-128"/>
              </a:rPr>
              <a:t>Highlights of CRS Tutorial </a:t>
            </a:r>
            <a:r>
              <a:rPr lang="en-US" altLang="ja-JP" b="1" dirty="0" smtClean="0">
                <a:latin typeface="Trebuchet MS" pitchFamily="34" charset="0"/>
                <a:ea typeface="ＭＳ Ｐゴシック" pitchFamily="50" charset="-128"/>
              </a:rPr>
              <a:t>(2/2</a:t>
            </a:r>
            <a:r>
              <a:rPr lang="en-US" altLang="ja-JP" b="1" dirty="0">
                <a:latin typeface="Trebuchet MS" pitchFamily="34" charset="0"/>
                <a:ea typeface="ＭＳ Ｐゴシック" pitchFamily="50" charset="-128"/>
              </a:rPr>
              <a:t>)</a:t>
            </a:r>
            <a:endParaRPr lang="en-US" altLang="ja-JP" b="1" dirty="0" smtClean="0">
              <a:latin typeface="Trebuchet MS" pitchFamily="34" charset="0"/>
              <a:ea typeface="ＭＳ Ｐゴシック" pitchFamily="50" charset="-128"/>
            </a:endParaRPr>
          </a:p>
        </p:txBody>
      </p:sp>
      <p:sp>
        <p:nvSpPr>
          <p:cNvPr id="6" name="Rectangle 2"/>
          <p:cNvSpPr txBox="1">
            <a:spLocks noChangeArrowheads="1"/>
          </p:cNvSpPr>
          <p:nvPr/>
        </p:nvSpPr>
        <p:spPr bwMode="auto">
          <a:xfrm>
            <a:off x="457200" y="914400"/>
            <a:ext cx="8229600" cy="5562600"/>
          </a:xfrm>
          <a:prstGeom prst="rect">
            <a:avLst/>
          </a:prstGeom>
          <a:ln w="12700">
            <a:miter lim="800000"/>
            <a:headEnd/>
            <a:tailEnd/>
          </a:ln>
        </p:spPr>
        <p:txBody>
          <a:bodyPr rIns="40639"/>
          <a:lstStyle>
            <a:lvl1pPr marL="382588" indent="-342900" algn="l" rtl="0" eaLnBrk="0" fontAlgn="base" hangingPunct="0">
              <a:spcBef>
                <a:spcPts val="800"/>
              </a:spcBef>
              <a:spcAft>
                <a:spcPct val="0"/>
              </a:spcAft>
              <a:buSzPct val="100000"/>
              <a:buFont typeface="Times" pitchFamily="18" charset="0"/>
              <a:buChar char="•"/>
              <a:defRPr sz="3200">
                <a:solidFill>
                  <a:schemeClr val="tx1"/>
                </a:solidFill>
                <a:latin typeface="+mn-lt"/>
                <a:ea typeface="+mn-ea"/>
                <a:cs typeface="+mn-cs"/>
                <a:sym typeface="Times" pitchFamily="18" charset="0"/>
              </a:defRPr>
            </a:lvl1pPr>
            <a:lvl2pPr marL="782638" indent="-285750" algn="l" rtl="0" eaLnBrk="0" fontAlgn="base" hangingPunct="0">
              <a:spcBef>
                <a:spcPts val="700"/>
              </a:spcBef>
              <a:spcAft>
                <a:spcPct val="0"/>
              </a:spcAft>
              <a:buSzPct val="100000"/>
              <a:buFont typeface="Times" pitchFamily="18" charset="0"/>
              <a:buChar char="–"/>
              <a:defRPr sz="2800">
                <a:solidFill>
                  <a:schemeClr val="tx1"/>
                </a:solidFill>
                <a:latin typeface="+mn-lt"/>
                <a:sym typeface="Times" pitchFamily="18" charset="0"/>
              </a:defRPr>
            </a:lvl2pPr>
            <a:lvl3pPr marL="1125538" indent="-228600" algn="l" rtl="0" eaLnBrk="0" fontAlgn="base" hangingPunct="0">
              <a:spcBef>
                <a:spcPts val="600"/>
              </a:spcBef>
              <a:spcAft>
                <a:spcPct val="0"/>
              </a:spcAft>
              <a:buSzPct val="100000"/>
              <a:buFont typeface="Times" pitchFamily="18" charset="0"/>
              <a:buChar char="•"/>
              <a:defRPr sz="2400">
                <a:solidFill>
                  <a:schemeClr val="tx1"/>
                </a:solidFill>
                <a:latin typeface="+mn-lt"/>
                <a:sym typeface="Times" pitchFamily="18" charset="0"/>
              </a:defRPr>
            </a:lvl3pPr>
            <a:lvl4pPr marL="14684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4pPr>
            <a:lvl5pPr marL="18113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a:lstStyle>
          <a:p>
            <a:pPr marL="0" lvl="1" indent="0" eaLnBrk="1" hangingPunct="1">
              <a:buSzPct val="125000"/>
              <a:buFont typeface="Times" pitchFamily="18" charset="0"/>
              <a:buNone/>
            </a:pPr>
            <a:r>
              <a:rPr lang="en-US" altLang="ja-JP" sz="2400" b="1" u="sng" smtClean="0">
                <a:latin typeface="Trebuchet MS" pitchFamily="34" charset="0"/>
                <a:ea typeface="ＭＳ Ｐゴシック" charset="-128"/>
              </a:rPr>
              <a:t>Discussions for future study on CRS in 802.16WG</a:t>
            </a:r>
          </a:p>
          <a:p>
            <a:pPr marL="342900" eaLnBrk="1" hangingPunct="1">
              <a:buSzPct val="125000"/>
            </a:pPr>
            <a:r>
              <a:rPr lang="en-US" altLang="ja-JP" sz="2000" b="1" smtClean="0">
                <a:latin typeface="Trebuchet MS" pitchFamily="34" charset="0"/>
                <a:ea typeface="ＭＳ Ｐゴシック" charset="-128"/>
              </a:rPr>
              <a:t>Operators’ Motivation</a:t>
            </a:r>
          </a:p>
          <a:p>
            <a:pPr marL="628650" lvl="2" eaLnBrk="1" hangingPunct="1">
              <a:buSzPct val="125000"/>
              <a:buFont typeface="Arial" pitchFamily="34" charset="0"/>
              <a:buChar char="•"/>
            </a:pPr>
            <a:r>
              <a:rPr lang="en-US" altLang="ja-JP" sz="1800" i="1" smtClean="0">
                <a:latin typeface="Trebuchet MS" pitchFamily="34" charset="0"/>
                <a:ea typeface="ＭＳ Ｐゴシック" charset="-128"/>
              </a:rPr>
              <a:t>UQ/KDDI are interested in heterogeneous network deployment (LTE, WiMAX and Wi-Fi) to accommodate exponential growth of user traffic</a:t>
            </a:r>
          </a:p>
          <a:p>
            <a:pPr marL="342900" eaLnBrk="1" hangingPunct="1">
              <a:buSzPct val="125000"/>
            </a:pPr>
            <a:r>
              <a:rPr lang="en-US" altLang="ja-JP" sz="2000" b="1" smtClean="0">
                <a:latin typeface="Trebuchet MS" pitchFamily="34" charset="0"/>
                <a:ea typeface="ＭＳ Ｐゴシック" charset="-128"/>
              </a:rPr>
              <a:t>Clarifications</a:t>
            </a:r>
          </a:p>
          <a:p>
            <a:pPr marL="628650" lvl="2" eaLnBrk="1" hangingPunct="1">
              <a:buSzPct val="125000"/>
              <a:buFont typeface="Arial" pitchFamily="34" charset="0"/>
              <a:buChar char="•"/>
            </a:pPr>
            <a:r>
              <a:rPr lang="en-US" altLang="ja-JP" sz="1800" i="1" smtClean="0">
                <a:latin typeface="Trebuchet MS" pitchFamily="34" charset="0"/>
                <a:ea typeface="ＭＳ Ｐゴシック" charset="-128"/>
              </a:rPr>
              <a:t>The technical report on “Hierarchical networks” already includes the scenario of heterogeneous network of IEEE 802.16 and 802.11, where 3GPP radio interfaces are not precluded from the scope</a:t>
            </a:r>
          </a:p>
          <a:p>
            <a:pPr marL="628650" lvl="2" eaLnBrk="1" hangingPunct="1">
              <a:buSzPct val="125000"/>
              <a:buFont typeface="Arial" pitchFamily="34" charset="0"/>
              <a:buChar char="•"/>
            </a:pPr>
            <a:r>
              <a:rPr lang="en-US" altLang="ja-JP" sz="1800" i="1" smtClean="0">
                <a:latin typeface="Trebuchet MS" pitchFamily="34" charset="0"/>
                <a:ea typeface="ＭＳ Ｐゴシック" charset="-128"/>
              </a:rPr>
              <a:t>Any discussion on multi-network interworking in the WG is expected to be consistent with studies on similar discussion happening in the WiMAX Forum, and it may be efficient to cooperate with them to study the issue</a:t>
            </a:r>
          </a:p>
          <a:p>
            <a:pPr marL="342900" eaLnBrk="1" hangingPunct="1">
              <a:buSzPct val="125000"/>
            </a:pPr>
            <a:r>
              <a:rPr lang="en-US" altLang="ja-JP" sz="2000" b="1" smtClean="0">
                <a:latin typeface="Trebuchet MS" pitchFamily="34" charset="0"/>
                <a:ea typeface="ＭＳ Ｐゴシック" charset="-128"/>
              </a:rPr>
              <a:t>Possible Way Forward</a:t>
            </a:r>
          </a:p>
          <a:p>
            <a:pPr marL="628650" lvl="2" eaLnBrk="1" hangingPunct="1">
              <a:buSzPct val="125000"/>
              <a:buFont typeface="Arial" pitchFamily="34" charset="0"/>
              <a:buChar char="•"/>
            </a:pPr>
            <a:r>
              <a:rPr lang="en-US" altLang="ja-JP" sz="1800" i="1" smtClean="0">
                <a:latin typeface="Trebuchet MS" pitchFamily="34" charset="0"/>
                <a:ea typeface="ＭＳ Ｐゴシック" charset="-128"/>
              </a:rPr>
              <a:t>To clarify the issues and what we should do in the WG to meet operators’ need for heterogeneous network</a:t>
            </a:r>
          </a:p>
          <a:p>
            <a:pPr marL="628650" lvl="2" eaLnBrk="1" hangingPunct="1">
              <a:buSzPct val="125000"/>
              <a:buFont typeface="Arial" pitchFamily="34" charset="0"/>
              <a:buChar char="•"/>
            </a:pPr>
            <a:r>
              <a:rPr lang="en-US" altLang="ja-JP" sz="1800" i="1" smtClean="0">
                <a:latin typeface="Trebuchet MS" pitchFamily="34" charset="0"/>
                <a:ea typeface="ＭＳ Ｐゴシック" charset="-128"/>
              </a:rPr>
              <a:t>To consider contributing to ITU-R WP 5A so that the expected scenario is captured in the Report ITU-R M.[LMS.CRS2]</a:t>
            </a:r>
            <a:endParaRPr lang="en-US" altLang="ja-JP" sz="1800" i="1" dirty="0">
              <a:latin typeface="Trebuchet MS" pitchFamily="34" charset="0"/>
              <a:ea typeface="ＭＳ Ｐゴシック" charset="-128"/>
            </a:endParaRPr>
          </a:p>
        </p:txBody>
      </p:sp>
    </p:spTree>
    <p:extLst>
      <p:ext uri="{BB962C8B-B14F-4D97-AF65-F5344CB8AC3E}">
        <p14:creationId xmlns:p14="http://schemas.microsoft.com/office/powerpoint/2010/main" val="4230736185"/>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 No Graphics">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 No Graphics">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 No Graphic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plate">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28344</TotalTime>
  <Pages>0</Pages>
  <Words>433</Words>
  <Characters>0</Characters>
  <Application>Microsoft Office PowerPoint</Application>
  <PresentationFormat>On-screen Show (4:3)</PresentationFormat>
  <Lines>0</Lines>
  <Paragraphs>81</Paragraphs>
  <Slides>7</Slides>
  <Notes>1</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Template - No Graphics</vt:lpstr>
      <vt:lpstr>Template</vt:lpstr>
      <vt:lpstr>PowerPoint Presentation</vt:lpstr>
      <vt:lpstr>ITU-R Liaison Group Report -  Session #75 Closing Plenary</vt:lpstr>
      <vt:lpstr>PowerPoint Presentation</vt:lpstr>
      <vt:lpstr>Outcomes of Session #75 (1/2)</vt:lpstr>
      <vt:lpstr>Outcomes of Session #75 (2/2)</vt:lpstr>
      <vt:lpstr>Highlights of CRS Tutorial (1/2)</vt:lpstr>
      <vt:lpstr>Highlights of CRS Tutorial (2/2)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tshono</cp:lastModifiedBy>
  <cp:revision>531</cp:revision>
  <dcterms:modified xsi:type="dcterms:W3CDTF">2011-09-22T09:12:04Z</dcterms:modified>
</cp:coreProperties>
</file>