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0"/>
  </p:notesMasterIdLst>
  <p:sldIdLst>
    <p:sldId id="256" r:id="rId3"/>
    <p:sldId id="289" r:id="rId4"/>
    <p:sldId id="290" r:id="rId5"/>
    <p:sldId id="294" r:id="rId6"/>
    <p:sldId id="293" r:id="rId7"/>
    <p:sldId id="297" r:id="rId8"/>
    <p:sldId id="298" r:id="rId9"/>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8826" autoAdjust="0"/>
  </p:normalViewPr>
  <p:slideViewPr>
    <p:cSldViewPr>
      <p:cViewPr varScale="1">
        <p:scale>
          <a:sx n="91" d="100"/>
          <a:sy n="91" d="100"/>
        </p:scale>
        <p:origin x="-136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B0234F52-6B31-419C-9AD2-04FE26BB95AE}" type="datetimeFigureOut">
              <a:rPr lang="en-US" altLang="ja-JP"/>
              <a:pPr>
                <a:defRPr/>
              </a:pPr>
              <a:t>9/21/2011</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12A7C06E-2C20-45F2-93C4-A7A70FE136DD}" type="slidenum">
              <a:rPr lang="en-US" altLang="ja-JP"/>
              <a:pPr>
                <a:defRPr/>
              </a:pPr>
              <a:t>‹#›</a:t>
            </a:fld>
            <a:endParaRPr lang="en-US" altLang="ja-JP"/>
          </a:p>
        </p:txBody>
      </p:sp>
    </p:spTree>
    <p:extLst>
      <p:ext uri="{BB962C8B-B14F-4D97-AF65-F5344CB8AC3E}">
        <p14:creationId xmlns:p14="http://schemas.microsoft.com/office/powerpoint/2010/main" val="2940965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noFill/>
          <a:ln>
            <a:miter lim="800000"/>
            <a:headEnd/>
            <a:tailEnd/>
          </a:ln>
        </p:spPr>
        <p:txBody>
          <a:bodyPr/>
          <a:lstStyle/>
          <a:p>
            <a:fld id="{14A37DFC-7ADD-44EC-A8AD-F94384D350E2}" type="slidenum">
              <a:rPr lang="en-US" altLang="ja-JP"/>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テキスト ボックス 6"/>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テキスト ボックス 2"/>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dirty="0">
                <a:solidFill>
                  <a:schemeClr val="tx1"/>
                </a:solidFill>
                <a:cs typeface="Times New Roman" pitchFamily="18" charset="0"/>
              </a:rPr>
              <a:t>ITU-R Liaison Group Report - Session #</a:t>
            </a:r>
            <a:r>
              <a:rPr kumimoji="0" lang="en-US" altLang="ja-JP" sz="1800" dirty="0" smtClean="0">
                <a:solidFill>
                  <a:schemeClr val="tx1"/>
                </a:solidFill>
                <a:cs typeface="Times New Roman" pitchFamily="18" charset="0"/>
              </a:rPr>
              <a:t>75 </a:t>
            </a:r>
            <a:r>
              <a:rPr kumimoji="0" lang="en-US" altLang="ja-JP" sz="1800" dirty="0">
                <a:solidFill>
                  <a:schemeClr val="tx1"/>
                </a:solidFill>
                <a:cs typeface="Times New Roman" pitchFamily="18" charset="0"/>
              </a:rPr>
              <a:t>Closing Plenary</a:t>
            </a:r>
          </a:p>
          <a:p>
            <a:pPr marL="382588" algn="ct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b="1" dirty="0">
                <a:solidFill>
                  <a:schemeClr val="tx1"/>
                </a:solidFill>
                <a:latin typeface="Times" pitchFamily="18" charset="0"/>
                <a:cs typeface="Times" pitchFamily="18" charset="0"/>
                <a:sym typeface="Times" pitchFamily="18" charset="0"/>
              </a:rPr>
              <a:t>IEEE 802.16 Presentation Submission Template (Rev. 9)</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Document Number:</a:t>
            </a:r>
          </a:p>
          <a:p>
            <a:pPr marL="382588"/>
            <a:r>
              <a:rPr kumimoji="0" lang="en-US" altLang="ja-JP" sz="1200" dirty="0">
                <a:solidFill>
                  <a:schemeClr val="tx1"/>
                </a:solidFill>
                <a:latin typeface="Times" pitchFamily="18" charset="0"/>
                <a:cs typeface="Times" pitchFamily="18" charset="0"/>
                <a:sym typeface="Times" pitchFamily="18" charset="0"/>
              </a:rPr>
              <a:t>IEEE </a:t>
            </a:r>
            <a:r>
              <a:rPr kumimoji="0" lang="en-US" altLang="ja-JP" sz="1200" dirty="0" smtClean="0">
                <a:solidFill>
                  <a:schemeClr val="tx1"/>
                </a:solidFill>
                <a:latin typeface="Times" pitchFamily="18" charset="0"/>
                <a:cs typeface="Times" pitchFamily="18" charset="0"/>
                <a:sym typeface="Times" pitchFamily="18" charset="0"/>
              </a:rPr>
              <a:t>L802.16-11/0058</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Date Submitted:</a:t>
            </a:r>
          </a:p>
          <a:p>
            <a:pPr marL="382588"/>
            <a:r>
              <a:rPr kumimoji="0" lang="en-US" altLang="ja-JP" sz="1200" dirty="0" smtClean="0">
                <a:solidFill>
                  <a:schemeClr val="tx1"/>
                </a:solidFill>
                <a:latin typeface="Times" pitchFamily="18" charset="0"/>
                <a:cs typeface="Times" pitchFamily="18" charset="0"/>
                <a:sym typeface="Times" pitchFamily="18" charset="0"/>
              </a:rPr>
              <a:t>2011-09-22</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Source:</a:t>
            </a:r>
          </a:p>
          <a:p>
            <a:pPr marL="382588"/>
            <a:r>
              <a:rPr kumimoji="0" lang="en-US" altLang="ja-JP" sz="1200" dirty="0">
                <a:solidFill>
                  <a:schemeClr val="tx1"/>
                </a:solidFill>
                <a:latin typeface="Times" pitchFamily="18" charset="0"/>
                <a:cs typeface="Times" pitchFamily="18" charset="0"/>
                <a:sym typeface="Times" pitchFamily="18" charset="0"/>
              </a:rPr>
              <a:t>Takashi Shono			Voice:	+81 3 6268 4665</a:t>
            </a:r>
          </a:p>
          <a:p>
            <a:pPr marL="382588"/>
            <a:r>
              <a:rPr kumimoji="0" lang="en-US" altLang="ja-JP" sz="1200" dirty="0">
                <a:solidFill>
                  <a:schemeClr val="tx1"/>
                </a:solidFill>
                <a:latin typeface="Times" pitchFamily="18" charset="0"/>
                <a:cs typeface="Times" pitchFamily="18" charset="0"/>
                <a:sym typeface="Times" pitchFamily="18" charset="0"/>
              </a:rPr>
              <a:t>Intel Corporation			E-mail:	takashi.shono@intel.com</a:t>
            </a:r>
          </a:p>
          <a:p>
            <a:pPr marL="382588"/>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Venue:</a:t>
            </a:r>
          </a:p>
          <a:p>
            <a:pPr marL="382588"/>
            <a:r>
              <a:rPr kumimoji="0" lang="en-US" altLang="ja-JP" sz="1200" dirty="0">
                <a:solidFill>
                  <a:schemeClr val="tx1"/>
                </a:solidFill>
                <a:latin typeface="Times" pitchFamily="18" charset="0"/>
                <a:cs typeface="Times" pitchFamily="18" charset="0"/>
                <a:sym typeface="Times" pitchFamily="18" charset="0"/>
              </a:rPr>
              <a:t>IEEE 802.16 Session #</a:t>
            </a:r>
            <a:r>
              <a:rPr kumimoji="0" lang="en-US" altLang="ja-JP" sz="1200" dirty="0" smtClean="0">
                <a:solidFill>
                  <a:schemeClr val="tx1"/>
                </a:solidFill>
                <a:latin typeface="Times" pitchFamily="18" charset="0"/>
                <a:cs typeface="Times" pitchFamily="18" charset="0"/>
                <a:sym typeface="Times" pitchFamily="18" charset="0"/>
              </a:rPr>
              <a:t>75, </a:t>
            </a:r>
            <a:r>
              <a:rPr kumimoji="0" lang="en-US" altLang="ja-JP" sz="1200" dirty="0">
                <a:solidFill>
                  <a:schemeClr val="tx1"/>
                </a:solidFill>
                <a:latin typeface="Times" pitchFamily="18" charset="0"/>
                <a:cs typeface="Times" pitchFamily="18" charset="0"/>
                <a:sym typeface="Times" pitchFamily="18" charset="0"/>
              </a:rPr>
              <a:t>WG Closing Plenary</a:t>
            </a:r>
          </a:p>
          <a:p>
            <a:pPr marL="382588"/>
            <a:r>
              <a:rPr kumimoji="0" lang="en-US" altLang="ja-JP" sz="1200" dirty="0">
                <a:solidFill>
                  <a:schemeClr val="tx1"/>
                </a:solidFill>
                <a:latin typeface="Times" pitchFamily="18" charset="0"/>
                <a:cs typeface="Times" pitchFamily="18" charset="0"/>
                <a:sym typeface="Times" pitchFamily="18" charset="0"/>
              </a:rPr>
              <a:t>Base Contribution:</a:t>
            </a:r>
          </a:p>
          <a:p>
            <a:pPr marL="382588"/>
            <a:r>
              <a:rPr kumimoji="0" lang="en-US" altLang="ja-JP" sz="1200" dirty="0">
                <a:solidFill>
                  <a:schemeClr val="tx1"/>
                </a:solidFill>
                <a:latin typeface="Times" pitchFamily="18" charset="0"/>
                <a:cs typeface="Times" pitchFamily="18" charset="0"/>
                <a:sym typeface="Times" pitchFamily="18" charset="0"/>
              </a:rPr>
              <a:t>None.</a:t>
            </a:r>
          </a:p>
          <a:p>
            <a:pPr marL="382588"/>
            <a:r>
              <a:rPr kumimoji="0" lang="en-US" altLang="ja-JP" sz="1200" dirty="0">
                <a:solidFill>
                  <a:schemeClr val="tx1"/>
                </a:solidFill>
                <a:latin typeface="Times" pitchFamily="18" charset="0"/>
                <a:cs typeface="Times" pitchFamily="18" charset="0"/>
                <a:sym typeface="Times" pitchFamily="18" charset="0"/>
              </a:rPr>
              <a:t>Purpose:</a:t>
            </a:r>
          </a:p>
          <a:p>
            <a:pPr marL="382588"/>
            <a:r>
              <a:rPr kumimoji="0" lang="en-US" altLang="ja-JP" sz="1200" dirty="0">
                <a:solidFill>
                  <a:schemeClr val="tx1"/>
                </a:solidFill>
                <a:latin typeface="Times" pitchFamily="18" charset="0"/>
                <a:cs typeface="Times" pitchFamily="18" charset="0"/>
                <a:sym typeface="Times" pitchFamily="18" charset="0"/>
              </a:rPr>
              <a:t>ITU-R Liaison Group presentation to Closing Plenary of the WG, containing plan for the week</a:t>
            </a:r>
          </a:p>
          <a:p>
            <a:pPr marL="382588"/>
            <a:r>
              <a:rPr kumimoji="0" lang="en-US" altLang="ja-JP" sz="1200" dirty="0">
                <a:solidFill>
                  <a:schemeClr val="tx1"/>
                </a:solidFill>
                <a:latin typeface="Times" pitchFamily="18" charset="0"/>
                <a:cs typeface="Times" pitchFamily="18" charset="0"/>
                <a:sym typeface="Times" pitchFamily="18" charset="0"/>
              </a:rPr>
              <a:t>Notice:</a:t>
            </a:r>
          </a:p>
          <a:p>
            <a:pPr marL="382588"/>
            <a:r>
              <a:rPr kumimoji="0" lang="en-US" altLang="ja-JP" sz="1000" i="1" dirty="0">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dirty="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dirty="0">
                <a:solidFill>
                  <a:schemeClr val="tx1"/>
                </a:solidFill>
                <a:latin typeface="Times" pitchFamily="18" charset="0"/>
                <a:cs typeface="Times" pitchFamily="18" charset="0"/>
                <a:sym typeface="Times" pitchFamily="18" charset="0"/>
              </a:rPr>
              <a:t>Release:</a:t>
            </a:r>
          </a:p>
          <a:p>
            <a:pPr marL="382588"/>
            <a:r>
              <a:rPr kumimoji="0" lang="en-US" altLang="ja-JP" sz="1000" dirty="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Patent Policy:</a:t>
            </a:r>
          </a:p>
          <a:p>
            <a:pPr marL="382588"/>
            <a:r>
              <a:rPr kumimoji="0" lang="en-US" altLang="ja-JP" sz="1000" dirty="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dirty="0">
                <a:solidFill>
                  <a:schemeClr val="tx1"/>
                </a:solidFill>
                <a:latin typeface="Times" pitchFamily="18" charset="0"/>
                <a:cs typeface="Times" pitchFamily="18" charset="0"/>
                <a:sym typeface="Times" pitchFamily="18" charset="0"/>
              </a:rPr>
              <a:t>&lt;</a:t>
            </a:r>
            <a:r>
              <a:rPr kumimoji="0" lang="en-US" altLang="ja-JP" sz="1000" u="sng" dirty="0">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dirty="0">
                <a:solidFill>
                  <a:srgbClr val="0000FF"/>
                </a:solidFill>
                <a:latin typeface="Times" pitchFamily="18" charset="0"/>
                <a:cs typeface="Times" pitchFamily="18" charset="0"/>
                <a:sym typeface="Times" pitchFamily="18" charset="0"/>
              </a:rPr>
              <a:t>.html#6</a:t>
            </a:r>
            <a:r>
              <a:rPr kumimoji="0" lang="en-US" altLang="ja-JP" sz="1000" dirty="0">
                <a:solidFill>
                  <a:schemeClr val="tx1"/>
                </a:solidFill>
                <a:latin typeface="Times" pitchFamily="18" charset="0"/>
                <a:cs typeface="Times" pitchFamily="18" charset="0"/>
                <a:sym typeface="Times" pitchFamily="18" charset="0"/>
              </a:rPr>
              <a:t>&gt; and &lt;</a:t>
            </a:r>
            <a:r>
              <a:rPr kumimoji="0" lang="en-US" altLang="ja-JP" sz="1000" u="sng" dirty="0">
                <a:solidFill>
                  <a:srgbClr val="0000FF"/>
                </a:solidFill>
                <a:latin typeface="Times" pitchFamily="18" charset="0"/>
                <a:cs typeface="Times" pitchFamily="18" charset="0"/>
                <a:sym typeface="Times" pitchFamily="18" charset="0"/>
              </a:rPr>
              <a:t>http://standards.ieee.org/guides/</a:t>
            </a:r>
            <a:r>
              <a:rPr kumimoji="0" lang="en-US" altLang="ja-JP" sz="1000" u="sng" dirty="0">
                <a:solidFill>
                  <a:srgbClr val="0000FF"/>
                </a:solidFill>
                <a:latin typeface="Times" pitchFamily="18" charset="0"/>
                <a:cs typeface="Times" pitchFamily="18" charset="0"/>
                <a:sym typeface="Times" pitchFamily="18" charset="0"/>
                <a:hlinkClick r:id="rId2"/>
              </a:rPr>
              <a:t>o</a:t>
            </a:r>
            <a:r>
              <a:rPr kumimoji="0" lang="en-US" altLang="ja-JP" sz="1000" u="sng" dirty="0">
                <a:solidFill>
                  <a:srgbClr val="0000FF"/>
                </a:solidFill>
                <a:latin typeface="Times" pitchFamily="18" charset="0"/>
                <a:cs typeface="Times" pitchFamily="18" charset="0"/>
                <a:sym typeface="Times" pitchFamily="18" charset="0"/>
              </a:rPr>
              <a:t>p</a:t>
            </a:r>
            <a:r>
              <a:rPr kumimoji="0" lang="en-US" altLang="ja-JP" sz="1000" u="sng" dirty="0">
                <a:solidFill>
                  <a:srgbClr val="0000FF"/>
                </a:solidFill>
                <a:latin typeface="Times" pitchFamily="18" charset="0"/>
                <a:cs typeface="Times" pitchFamily="18" charset="0"/>
                <a:sym typeface="Times" pitchFamily="18" charset="0"/>
                <a:hlinkClick r:id="rId2"/>
              </a:rPr>
              <a:t>man/se</a:t>
            </a:r>
            <a:r>
              <a:rPr kumimoji="0" lang="en-US" altLang="ja-JP" sz="1000" u="sng" dirty="0">
                <a:solidFill>
                  <a:srgbClr val="0000FF"/>
                </a:solidFill>
                <a:latin typeface="Times" pitchFamily="18" charset="0"/>
                <a:cs typeface="Times" pitchFamily="18" charset="0"/>
                <a:sym typeface="Times" pitchFamily="18" charset="0"/>
              </a:rPr>
              <a:t>ct6.html#6.3</a:t>
            </a:r>
            <a:r>
              <a:rPr kumimoji="0" lang="en-US" altLang="ja-JP" sz="1000" dirty="0">
                <a:solidFill>
                  <a:schemeClr val="tx1"/>
                </a:solidFill>
                <a:latin typeface="Times" pitchFamily="18" charset="0"/>
                <a:cs typeface="Times" pitchFamily="18" charset="0"/>
                <a:sym typeface="Times" pitchFamily="18" charset="0"/>
              </a:rPr>
              <a:t>&gt;</a:t>
            </a:r>
            <a:r>
              <a:rPr kumimoji="0" lang="en-US" altLang="ja-JP" sz="1000" dirty="0">
                <a:solidFill>
                  <a:schemeClr val="tx1"/>
                </a:solidFill>
                <a:latin typeface="Times" pitchFamily="18" charset="0"/>
                <a:cs typeface="Times" pitchFamily="18" charset="0"/>
                <a:sym typeface="Times" pitchFamily="18" charset="0"/>
                <a:hlinkClick r:id="rId3"/>
              </a:rPr>
              <a:t>.</a:t>
            </a:r>
          </a:p>
          <a:p>
            <a:pPr marL="382588"/>
            <a:r>
              <a:rPr kumimoji="0" lang="en-US" altLang="ja-JP" sz="1000" dirty="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dirty="0">
                <a:solidFill>
                  <a:srgbClr val="0000FF"/>
                </a:solidFill>
                <a:latin typeface="Times" pitchFamily="18" charset="0"/>
                <a:cs typeface="Times" pitchFamily="18" charset="0"/>
                <a:sym typeface="Times" pitchFamily="18" charset="0"/>
                <a:hlinkClick r:id="rId3"/>
              </a:rPr>
              <a:t>ht</a:t>
            </a:r>
            <a:r>
              <a:rPr kumimoji="0" lang="en-US" altLang="ja-JP" sz="1000" u="sng" dirty="0">
                <a:solidFill>
                  <a:srgbClr val="0000FF"/>
                </a:solidFill>
                <a:latin typeface="Times" pitchFamily="18" charset="0"/>
                <a:cs typeface="Times" pitchFamily="18" charset="0"/>
                <a:sym typeface="Times" pitchFamily="18" charset="0"/>
              </a:rPr>
              <a:t>tp://standards.ieee.org/board/pat/pat-m</a:t>
            </a:r>
            <a:r>
              <a:rPr kumimoji="0" lang="en-US" altLang="ja-JP" sz="1000" u="sng" dirty="0">
                <a:solidFill>
                  <a:srgbClr val="0000FF"/>
                </a:solidFill>
                <a:latin typeface="Times" pitchFamily="18" charset="0"/>
                <a:cs typeface="Times" pitchFamily="18" charset="0"/>
                <a:sym typeface="Times" pitchFamily="18" charset="0"/>
                <a:hlinkClick r:id="rId3"/>
              </a:rPr>
              <a:t>ateri</a:t>
            </a:r>
            <a:r>
              <a:rPr kumimoji="0" lang="en-US" altLang="ja-JP" sz="1000" u="sng" dirty="0">
                <a:solidFill>
                  <a:srgbClr val="0000FF"/>
                </a:solidFill>
                <a:latin typeface="Times" pitchFamily="18" charset="0"/>
                <a:cs typeface="Times" pitchFamily="18" charset="0"/>
                <a:sym typeface="Times" pitchFamily="18" charset="0"/>
              </a:rPr>
              <a:t>al.ht</a:t>
            </a:r>
            <a:r>
              <a:rPr kumimoji="0" lang="en-US" altLang="ja-JP" sz="1000" u="sng" dirty="0">
                <a:solidFill>
                  <a:srgbClr val="0000FF"/>
                </a:solidFill>
                <a:latin typeface="Times" pitchFamily="18" charset="0"/>
                <a:cs typeface="Times" pitchFamily="18" charset="0"/>
                <a:sym typeface="Times" pitchFamily="18" charset="0"/>
                <a:hlinkClick r:id="rId3"/>
              </a:rPr>
              <a:t>ml</a:t>
            </a:r>
            <a:r>
              <a:rPr kumimoji="0" lang="en-US" altLang="ja-JP" sz="1000" dirty="0">
                <a:solidFill>
                  <a:schemeClr val="tx1"/>
                </a:solidFill>
                <a:latin typeface="Times" pitchFamily="18" charset="0"/>
                <a:cs typeface="Times" pitchFamily="18" charset="0"/>
                <a:sym typeface="Times" pitchFamily="18" charset="0"/>
                <a:hlinkClick r:id="rId3"/>
              </a:rPr>
              <a:t>&gt; and &lt;</a:t>
            </a:r>
            <a:r>
              <a:rPr kumimoji="0" lang="en-US" altLang="ja-JP" sz="1000" u="sng" dirty="0">
                <a:solidFill>
                  <a:srgbClr val="0000FF"/>
                </a:solidFill>
                <a:latin typeface="Times" pitchFamily="18" charset="0"/>
                <a:cs typeface="Times" pitchFamily="18" charset="0"/>
                <a:sym typeface="Times" pitchFamily="18" charset="0"/>
              </a:rPr>
              <a:t>http://standards.ieee.org/board/pat </a:t>
            </a:r>
            <a:r>
              <a:rPr kumimoji="0" lang="en-US" altLang="ja-JP" sz="1000" dirty="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pitchFamily="50" charset="-128"/>
                <a:cs typeface="Arial" pitchFamily="34" charset="0"/>
                <a:sym typeface="Arial" pitchFamily="34" charset="0"/>
              </a:rPr>
              <a:t>ITU-R Liaison Group Report - </a:t>
            </a:r>
            <a:r>
              <a:rPr lang="en-US" altLang="ja-JP" sz="3600" b="1" dirty="0" smtClean="0">
                <a:latin typeface="Trebuchet MS" pitchFamily="34" charset="0"/>
                <a:ea typeface="ＭＳ Ｐゴシック" pitchFamily="50" charset="-128"/>
                <a:sym typeface="Arial" pitchFamily="34" charset="0"/>
              </a:rPr>
              <a:t/>
            </a:r>
            <a:br>
              <a:rPr lang="en-US" altLang="ja-JP" sz="3600" b="1" dirty="0" smtClean="0">
                <a:latin typeface="Trebuchet MS" pitchFamily="34" charset="0"/>
                <a:ea typeface="ＭＳ Ｐゴシック" pitchFamily="50" charset="-128"/>
                <a:sym typeface="Arial" pitchFamily="34" charset="0"/>
              </a:rPr>
            </a:br>
            <a:r>
              <a:rPr lang="en-US" altLang="ja-JP" sz="3600" b="1" dirty="0" smtClean="0">
                <a:latin typeface="Trebuchet MS" pitchFamily="34" charset="0"/>
                <a:ea typeface="ＭＳ Ｐゴシック" pitchFamily="50" charset="-128"/>
                <a:cs typeface="Arial" pitchFamily="34" charset="0"/>
                <a:sym typeface="Arial" pitchFamily="34" charset="0"/>
              </a:rPr>
              <a:t>Session #</a:t>
            </a:r>
            <a:r>
              <a:rPr lang="en-US" altLang="ja-JP" sz="3600" b="1" dirty="0" smtClean="0">
                <a:latin typeface="Trebuchet MS" pitchFamily="34" charset="0"/>
                <a:ea typeface="ＭＳ Ｐゴシック" pitchFamily="50" charset="-128"/>
                <a:cs typeface="Arial" pitchFamily="34" charset="0"/>
                <a:sym typeface="Arial" pitchFamily="34" charset="0"/>
              </a:rPr>
              <a:t>75 </a:t>
            </a:r>
            <a:r>
              <a:rPr lang="en-US" altLang="ja-JP" sz="3600" b="1" dirty="0" smtClean="0">
                <a:latin typeface="Trebuchet MS" pitchFamily="34" charset="0"/>
                <a:ea typeface="ＭＳ Ｐゴシック" pitchFamily="50" charset="-128"/>
                <a:cs typeface="Arial" pitchFamily="34" charset="0"/>
                <a:sym typeface="Arial" pitchFamily="34" charset="0"/>
              </a:rPr>
              <a:t>Closing Plenary</a:t>
            </a:r>
            <a:endParaRPr lang="en-US" altLang="ja-JP" sz="3600" b="1" dirty="0" smtClean="0">
              <a:latin typeface="Trebuchet MS" pitchFamily="34" charset="0"/>
              <a:ea typeface="ＭＳ Ｐゴシック" pitchFamily="50" charset="-128"/>
              <a:sym typeface="Arial" pitchFamily="34" charset="0"/>
            </a:endParaRPr>
          </a:p>
        </p:txBody>
      </p:sp>
      <p:sp>
        <p:nvSpPr>
          <p:cNvPr id="3075"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cs typeface="Arial" pitchFamily="34" charset="0"/>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Takashi Shono</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sz="2400" dirty="0" smtClean="0">
                <a:latin typeface="Trebuchet MS" pitchFamily="34" charset="0"/>
                <a:ea typeface="ＭＳ Ｐゴシック" pitchFamily="50" charset="-128"/>
                <a:cs typeface="Arial" pitchFamily="34" charset="0"/>
                <a:sym typeface="Arial" pitchFamily="34" charset="0"/>
              </a:rPr>
              <a:t>Chair, 802.16 ITU-R Liaison Group</a:t>
            </a:r>
            <a:endParaRPr lang="en-US" altLang="ja-JP" sz="2400"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IEEE 802.16 WG Session #</a:t>
            </a:r>
            <a:r>
              <a:rPr lang="en-US" altLang="ja-JP" dirty="0" smtClean="0">
                <a:latin typeface="Trebuchet MS" pitchFamily="34" charset="0"/>
                <a:ea typeface="ＭＳ Ｐゴシック" pitchFamily="50" charset="-128"/>
                <a:cs typeface="Arial" pitchFamily="34" charset="0"/>
                <a:sym typeface="Arial" pitchFamily="34" charset="0"/>
              </a:rPr>
              <a:t>75</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Bangkok, Thailand, 19-22 September </a:t>
            </a:r>
            <a:r>
              <a:rPr lang="en-US" altLang="ja-JP" dirty="0" smtClean="0">
                <a:latin typeface="Trebuchet MS" pitchFamily="34" charset="0"/>
                <a:ea typeface="ＭＳ Ｐゴシック" pitchFamily="50" charset="-128"/>
                <a:cs typeface="Arial" pitchFamily="34" charset="0"/>
                <a:sym typeface="Arial" pitchFamily="34" charset="0"/>
              </a:rPr>
              <a:t>2011</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i="1" dirty="0" smtClean="0">
              <a:latin typeface="Trebuchet MS" pitchFamily="34" charset="0"/>
              <a:ea typeface="ＭＳ Ｐゴシック" pitchFamily="50" charset="-128"/>
              <a:sym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Agenda for the Week</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
        <p:nvSpPr>
          <p:cNvPr id="5" name="Content Placeholder 2"/>
          <p:cNvSpPr>
            <a:spLocks noGrp="1"/>
          </p:cNvSpPr>
          <p:nvPr>
            <p:ph idx="1"/>
          </p:nvPr>
        </p:nvSpPr>
        <p:spPr>
          <a:xfrm>
            <a:off x="457200" y="1143000"/>
            <a:ext cx="8229600" cy="4983163"/>
          </a:xfrm>
        </p:spPr>
        <p:txBody>
          <a:bodyPr vert="horz" wrap="square" lIns="91440" tIns="45720" rIns="91440" bIns="45720" numCol="1" anchor="t" anchorCtr="0" compatLnSpc="1">
            <a:prstTxWarp prst="textNoShape">
              <a:avLst/>
            </a:prstTxWarp>
          </a:bodyPr>
          <a:lstStyle/>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Introduction, approval of the agenda</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and follow </a:t>
            </a:r>
            <a:r>
              <a:rPr lang="en-US" altLang="ja-JP" sz="1800" dirty="0" err="1" smtClean="0">
                <a:latin typeface="Trebuchet MS" pitchFamily="34" charset="0"/>
                <a:ea typeface="ＭＳ Ｐゴシック" pitchFamily="50" charset="-128"/>
              </a:rPr>
              <a:t>workplan</a:t>
            </a:r>
            <a:r>
              <a:rPr lang="en-US" altLang="ja-JP" sz="1800" dirty="0" smtClean="0">
                <a:latin typeface="Trebuchet MS" pitchFamily="34" charset="0"/>
                <a:ea typeface="ＭＳ Ｐゴシック" pitchFamily="50" charset="-128"/>
              </a:rPr>
              <a:t> of L802.16-11/0026r1</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Work Items:</a:t>
            </a:r>
          </a:p>
          <a:p>
            <a:pPr marL="496888" lvl="1" indent="0" eaLnBrk="1" hangingPunct="1">
              <a:buSzPct val="99000"/>
              <a:buNone/>
            </a:pPr>
            <a:r>
              <a:rPr lang="en-US" altLang="ja-JP" sz="1400" dirty="0" smtClean="0">
                <a:latin typeface="Trebuchet MS" pitchFamily="34" charset="0"/>
                <a:ea typeface="ＭＳ Ｐゴシック" pitchFamily="50" charset="-128"/>
              </a:rPr>
              <a:t>3-1)	</a:t>
            </a:r>
            <a:r>
              <a:rPr lang="en-US" altLang="ja-JP" sz="1400" dirty="0">
                <a:latin typeface="Trebuchet MS" pitchFamily="34" charset="0"/>
                <a:ea typeface="ＭＳ Ｐゴシック" pitchFamily="50" charset="-128"/>
              </a:rPr>
              <a:t>Develop and finalize transposition </a:t>
            </a:r>
            <a:r>
              <a:rPr lang="en-US" altLang="ja-JP" sz="1400" dirty="0" smtClean="0">
                <a:latin typeface="Trebuchet MS" pitchFamily="34" charset="0"/>
                <a:ea typeface="ＭＳ Ｐゴシック" pitchFamily="50" charset="-128"/>
              </a:rPr>
              <a:t>references</a:t>
            </a:r>
          </a:p>
          <a:p>
            <a:pPr marL="496888" lvl="1" indent="0" eaLnBrk="1" hangingPunct="1">
              <a:buSzPct val="99000"/>
              <a:buNone/>
            </a:pPr>
            <a:r>
              <a:rPr lang="en-US" altLang="ja-JP" sz="1400" dirty="0" smtClean="0">
                <a:latin typeface="Trebuchet MS" pitchFamily="34" charset="0"/>
                <a:ea typeface="ＭＳ Ｐゴシック" pitchFamily="50" charset="-128"/>
              </a:rPr>
              <a:t>3-2)</a:t>
            </a:r>
            <a:r>
              <a:rPr lang="en-US" altLang="ja-JP" sz="1400" dirty="0">
                <a:latin typeface="Trebuchet MS" pitchFamily="34" charset="0"/>
                <a:ea typeface="ＭＳ Ｐゴシック" pitchFamily="50" charset="-128"/>
              </a:rPr>
              <a:t>	Develop M.1457-11 Meeting X+2 </a:t>
            </a:r>
            <a:r>
              <a:rPr lang="en-US" altLang="ja-JP" sz="1400" dirty="0" smtClean="0">
                <a:latin typeface="Trebuchet MS" pitchFamily="34" charset="0"/>
                <a:ea typeface="ＭＳ Ｐゴシック" pitchFamily="50" charset="-128"/>
              </a:rPr>
              <a:t>contribution</a:t>
            </a:r>
            <a:endParaRPr lang="en-US" altLang="ja-JP" sz="1400" dirty="0">
              <a:latin typeface="Trebuchet MS" pitchFamily="34" charset="0"/>
              <a:ea typeface="ＭＳ Ｐゴシック" pitchFamily="50" charset="-128"/>
            </a:endParaRPr>
          </a:p>
          <a:p>
            <a:pPr marL="496888" lvl="1" indent="0" eaLnBrk="1" hangingPunct="1">
              <a:buSzPct val="99000"/>
              <a:buNone/>
            </a:pPr>
            <a:r>
              <a:rPr lang="en-US" altLang="ja-JP" sz="1400" dirty="0" smtClean="0">
                <a:latin typeface="Trebuchet MS" pitchFamily="34" charset="0"/>
                <a:ea typeface="ＭＳ Ｐゴシック" pitchFamily="50" charset="-128"/>
              </a:rPr>
              <a:t>3-3)</a:t>
            </a:r>
            <a:r>
              <a:rPr lang="en-US" altLang="ja-JP" sz="1400" dirty="0">
                <a:latin typeface="Trebuchet MS" pitchFamily="34" charset="0"/>
                <a:ea typeface="ＭＳ Ｐゴシック" pitchFamily="50" charset="-128"/>
              </a:rPr>
              <a:t>	Prepare for/hold/review the CRS </a:t>
            </a:r>
            <a:r>
              <a:rPr lang="en-US" altLang="ja-JP" sz="1400" dirty="0" smtClean="0">
                <a:latin typeface="Trebuchet MS" pitchFamily="34" charset="0"/>
                <a:ea typeface="ＭＳ Ｐゴシック" pitchFamily="50" charset="-128"/>
              </a:rPr>
              <a:t>tutorial</a:t>
            </a:r>
            <a:endParaRPr lang="en-US" altLang="ja-JP" sz="1800" i="1"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inputs/liaisons, and prepare responses and any other output documents to external organizations as necessary</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Update </a:t>
            </a:r>
            <a:r>
              <a:rPr lang="en-US" altLang="ja-JP" sz="1800" dirty="0" err="1" smtClean="0">
                <a:latin typeface="Trebuchet MS" pitchFamily="34" charset="0"/>
                <a:ea typeface="ＭＳ Ｐゴシック" pitchFamily="50" charset="-128"/>
              </a:rPr>
              <a:t>workplan</a:t>
            </a:r>
            <a:endParaRPr lang="en-US" altLang="ja-JP" sz="1800"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Approve all outgoing documents</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Other business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Outcomes of Session #</a:t>
            </a:r>
            <a:r>
              <a:rPr lang="en-US" altLang="ja-JP" b="1" dirty="0" smtClean="0">
                <a:latin typeface="Trebuchet MS" pitchFamily="34" charset="0"/>
                <a:ea typeface="ＭＳ Ｐゴシック" pitchFamily="50" charset="-128"/>
              </a:rPr>
              <a:t>75 </a:t>
            </a:r>
            <a:r>
              <a:rPr lang="en-US" altLang="ja-JP" b="1" dirty="0" smtClean="0">
                <a:latin typeface="Trebuchet MS" pitchFamily="34" charset="0"/>
                <a:ea typeface="ＭＳ Ｐゴシック" pitchFamily="50" charset="-128"/>
              </a:rPr>
              <a:t>(1/2)</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Per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Develop and finalize transposition references</a:t>
            </a:r>
          </a:p>
          <a:p>
            <a:pPr marL="357188" indent="271463"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L802.16-11/0057r1 </a:t>
            </a:r>
            <a:r>
              <a:rPr lang="en-US" altLang="ja-JP" sz="1600" i="1" dirty="0" smtClean="0">
                <a:latin typeface="Trebuchet MS" pitchFamily="34" charset="0"/>
                <a:ea typeface="ＭＳ Ｐゴシック" pitchFamily="50" charset="-128"/>
              </a:rPr>
              <a:t>– Transposition References</a:t>
            </a:r>
          </a:p>
          <a:p>
            <a:pPr marL="342900" eaLnBrk="1" hangingPunct="1">
              <a:buSzPct val="125000"/>
            </a:pPr>
            <a:r>
              <a:rPr lang="en-US" altLang="ja-JP" sz="1600" b="1" dirty="0" smtClean="0">
                <a:latin typeface="Trebuchet MS" pitchFamily="34" charset="0"/>
                <a:ea typeface="ＭＳ Ｐゴシック" pitchFamily="50" charset="-128"/>
              </a:rPr>
              <a:t>Develop M.1457-11 </a:t>
            </a:r>
            <a:r>
              <a:rPr lang="en-US" altLang="ja-JP" sz="1600" b="1" dirty="0" smtClean="0">
                <a:latin typeface="Trebuchet MS" pitchFamily="34" charset="0"/>
                <a:ea typeface="ＭＳ Ｐゴシック" pitchFamily="50" charset="-128"/>
              </a:rPr>
              <a:t>Meeting </a:t>
            </a:r>
            <a:r>
              <a:rPr lang="en-US" altLang="ja-JP" sz="1600" b="1" dirty="0" smtClean="0">
                <a:latin typeface="Trebuchet MS" pitchFamily="34" charset="0"/>
                <a:ea typeface="ＭＳ Ｐゴシック" pitchFamily="50" charset="-128"/>
              </a:rPr>
              <a:t>X+2 </a:t>
            </a:r>
            <a:r>
              <a:rPr lang="en-US" altLang="ja-JP" sz="1600" b="1" i="1" dirty="0" smtClean="0">
                <a:solidFill>
                  <a:srgbClr val="FF0000"/>
                </a:solidFill>
                <a:latin typeface="Trebuchet MS" pitchFamily="34" charset="0"/>
                <a:ea typeface="ＭＳ Ｐゴシック" pitchFamily="50" charset="-128"/>
              </a:rPr>
              <a:t>– Ask for support from experts on 802.16h and 802.16m (Refer </a:t>
            </a:r>
            <a:r>
              <a:rPr lang="en-US" altLang="ja-JP" sz="1600" b="1" i="1" dirty="0">
                <a:solidFill>
                  <a:srgbClr val="FF0000"/>
                </a:solidFill>
                <a:latin typeface="Trebuchet MS" pitchFamily="34" charset="0"/>
                <a:ea typeface="ＭＳ Ｐゴシック" pitchFamily="50" charset="-128"/>
              </a:rPr>
              <a:t>to temp/L80216-11_0059annex2d0)</a:t>
            </a:r>
            <a:endParaRPr lang="en-US" altLang="ja-JP" sz="1600" b="1" i="1" dirty="0" smtClean="0">
              <a:solidFill>
                <a:srgbClr val="FF0000"/>
              </a:solidFill>
              <a:latin typeface="Trebuchet MS" pitchFamily="34" charset="0"/>
              <a:ea typeface="ＭＳ Ｐゴシック" pitchFamily="50" charset="-128"/>
            </a:endParaRPr>
          </a:p>
          <a:p>
            <a:pPr marL="357188" indent="271463"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L802.16-11/0059d0</a:t>
            </a:r>
            <a:r>
              <a:rPr lang="en-US" altLang="ja-JP" sz="1600" i="1" dirty="0" smtClean="0">
                <a:latin typeface="Trebuchet MS" pitchFamily="34" charset="0"/>
                <a:ea typeface="ＭＳ Ｐゴシック" pitchFamily="50" charset="-128"/>
              </a:rPr>
              <a:t> </a:t>
            </a:r>
            <a:r>
              <a:rPr lang="en-US" altLang="ja-JP" sz="1600" i="1" dirty="0" smtClean="0">
                <a:latin typeface="Trebuchet MS" pitchFamily="34" charset="0"/>
                <a:ea typeface="ＭＳ Ｐゴシック" pitchFamily="50" charset="-128"/>
              </a:rPr>
              <a:t>- [Draft Contribution to WP 5D] IMT-2000 OFDMA TDD WMAN submission toward revision 11 of Recommendation ITU-R M.1457 (Meeting X+1</a:t>
            </a:r>
            <a:r>
              <a:rPr lang="en-US" altLang="ja-JP" sz="1600" i="1" dirty="0" smtClean="0">
                <a:latin typeface="Trebuchet MS" pitchFamily="34" charset="0"/>
                <a:ea typeface="ＭＳ Ｐゴシック" pitchFamily="50" charset="-128"/>
              </a:rPr>
              <a:t>)</a:t>
            </a:r>
            <a:endParaRPr lang="en-US" altLang="ja-JP" sz="1600" i="1" dirty="0" smtClean="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Outcomes of Session #</a:t>
            </a:r>
            <a:r>
              <a:rPr lang="en-US" altLang="ja-JP" b="1" dirty="0" smtClean="0">
                <a:latin typeface="Trebuchet MS" pitchFamily="34" charset="0"/>
                <a:ea typeface="ＭＳ Ｐゴシック" pitchFamily="50" charset="-128"/>
              </a:rPr>
              <a:t>75 </a:t>
            </a:r>
            <a:r>
              <a:rPr lang="en-US" altLang="ja-JP" b="1" dirty="0" smtClean="0">
                <a:latin typeface="Trebuchet MS" pitchFamily="34" charset="0"/>
                <a:ea typeface="ＭＳ Ｐゴシック" pitchFamily="50" charset="-128"/>
              </a:rPr>
              <a:t>(2/2)</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eaLnBrk="1" hangingPunct="1">
              <a:buSzPct val="125000"/>
              <a:buNone/>
            </a:pPr>
            <a:r>
              <a:rPr lang="en-US" altLang="ja-JP" sz="2200" b="1" u="sng" dirty="0" smtClean="0">
                <a:latin typeface="Trebuchet MS" pitchFamily="34" charset="0"/>
                <a:ea typeface="ＭＳ Ｐゴシック" pitchFamily="50" charset="-128"/>
              </a:rPr>
              <a:t>Beyond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a:latin typeface="Trebuchet MS" pitchFamily="34" charset="0"/>
                <a:ea typeface="ＭＳ Ｐゴシック" pitchFamily="50" charset="-128"/>
              </a:rPr>
              <a:t>Prepare for/hold/review the CRS </a:t>
            </a:r>
            <a:r>
              <a:rPr lang="en-US" altLang="ja-JP" sz="1600" b="1" dirty="0" smtClean="0">
                <a:latin typeface="Trebuchet MS" pitchFamily="34" charset="0"/>
                <a:ea typeface="ＭＳ Ｐゴシック" pitchFamily="50" charset="-128"/>
              </a:rPr>
              <a:t>tutorial</a:t>
            </a:r>
            <a:endParaRPr lang="en-US" altLang="ja-JP" sz="1600" b="1" dirty="0" smtClean="0">
              <a:latin typeface="Trebuchet MS" pitchFamily="34" charset="0"/>
              <a:ea typeface="ＭＳ Ｐゴシック" pitchFamily="50" charset="-128"/>
            </a:endParaRPr>
          </a:p>
          <a:p>
            <a:pPr marL="357188" indent="185738"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 </a:t>
            </a:r>
            <a:r>
              <a:rPr lang="en-US" altLang="ja-JP" sz="1600" b="1" i="1" dirty="0" smtClean="0">
                <a:latin typeface="Trebuchet MS" pitchFamily="34" charset="0"/>
                <a:ea typeface="ＭＳ Ｐゴシック" pitchFamily="50" charset="-128"/>
              </a:rPr>
              <a:t>Refer to Slides #6 &amp; #7</a:t>
            </a:r>
            <a:endParaRPr lang="en-US" altLang="ja-JP" sz="1600" i="1"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Update </a:t>
            </a:r>
            <a:r>
              <a:rPr lang="en-US" altLang="ja-JP" sz="1600" b="1" dirty="0" smtClean="0">
                <a:latin typeface="Trebuchet MS" pitchFamily="34" charset="0"/>
                <a:ea typeface="ＭＳ Ｐゴシック" pitchFamily="50" charset="-128"/>
              </a:rPr>
              <a:t>ITU-R LG </a:t>
            </a:r>
            <a:r>
              <a:rPr lang="en-US" altLang="ja-JP" sz="1600" b="1" dirty="0" err="1" smtClean="0">
                <a:latin typeface="Trebuchet MS" pitchFamily="34" charset="0"/>
                <a:ea typeface="ＭＳ Ｐゴシック" pitchFamily="50" charset="-128"/>
              </a:rPr>
              <a:t>workplan</a:t>
            </a:r>
            <a:endParaRPr lang="en-US" altLang="ja-JP" sz="1600" b="1" dirty="0" smtClean="0">
              <a:latin typeface="Trebuchet MS" pitchFamily="34" charset="0"/>
              <a:ea typeface="ＭＳ Ｐゴシック" pitchFamily="50" charset="-128"/>
            </a:endParaRPr>
          </a:p>
          <a:p>
            <a:pPr marL="342900" indent="285750"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L802.16-11/0026r2</a:t>
            </a:r>
            <a:r>
              <a:rPr lang="en-US" altLang="ja-JP" sz="1600" i="1" dirty="0" smtClean="0">
                <a:latin typeface="Trebuchet MS" pitchFamily="34" charset="0"/>
                <a:ea typeface="ＭＳ Ｐゴシック" pitchFamily="50" charset="-128"/>
              </a:rPr>
              <a:t> </a:t>
            </a:r>
            <a:r>
              <a:rPr lang="en-US" altLang="ja-JP" sz="1600" i="1" dirty="0" smtClean="0">
                <a:latin typeface="Trebuchet MS" pitchFamily="34" charset="0"/>
                <a:ea typeface="ＭＳ Ｐゴシック" pitchFamily="50" charset="-128"/>
              </a:rPr>
              <a:t>- IEEE 802.16 ITU-R Liaison Group </a:t>
            </a:r>
            <a:r>
              <a:rPr lang="en-US" altLang="ja-JP" sz="1600" i="1" dirty="0" err="1" smtClean="0">
                <a:latin typeface="Trebuchet MS" pitchFamily="34" charset="0"/>
                <a:ea typeface="ＭＳ Ｐゴシック" pitchFamily="50" charset="-128"/>
              </a:rPr>
              <a:t>Workplan</a:t>
            </a:r>
            <a:endParaRPr lang="en-US" altLang="ja-JP" sz="1600" i="1" dirty="0" smtClean="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Highlights of CRS Tutorial (1/2</a:t>
            </a:r>
            <a:r>
              <a:rPr lang="en-US" altLang="ja-JP" b="1" dirty="0" smtClean="0">
                <a:latin typeface="Trebuchet MS" pitchFamily="34" charset="0"/>
                <a:ea typeface="ＭＳ Ｐゴシック" pitchFamily="50" charset="-128"/>
              </a:rPr>
              <a:t>)</a:t>
            </a:r>
          </a:p>
        </p:txBody>
      </p:sp>
      <p:sp>
        <p:nvSpPr>
          <p:cNvPr id="5" name="Rectangle 2"/>
          <p:cNvSpPr txBox="1">
            <a:spLocks noChangeArrowheads="1"/>
          </p:cNvSpPr>
          <p:nvPr/>
        </p:nvSpPr>
        <p:spPr bwMode="auto">
          <a:xfrm>
            <a:off x="457200" y="914400"/>
            <a:ext cx="8229600" cy="5562600"/>
          </a:xfrm>
          <a:prstGeom prst="rect">
            <a:avLst/>
          </a:prstGeom>
          <a:ln w="12700">
            <a:miter lim="800000"/>
            <a:headEnd/>
            <a:tailEnd/>
          </a:ln>
        </p:spPr>
        <p:txBody>
          <a:bodyPr rIns="40639"/>
          <a:lst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a:lstStyle>
          <a:p>
            <a:pPr marL="342900" eaLnBrk="1" hangingPunct="1">
              <a:buSzPct val="125000"/>
            </a:pPr>
            <a:r>
              <a:rPr lang="en-US" altLang="ja-JP" sz="2400" b="1" dirty="0" smtClean="0">
                <a:latin typeface="Trebuchet MS" pitchFamily="34" charset="0"/>
                <a:ea typeface="ＭＳ Ｐゴシック" charset="-128"/>
              </a:rPr>
              <a:t>Contribution (</a:t>
            </a:r>
            <a:r>
              <a:rPr lang="en-US" altLang="ja-JP" sz="2400" b="1" i="1" dirty="0" smtClean="0">
                <a:latin typeface="Trebuchet MS" pitchFamily="34" charset="0"/>
                <a:ea typeface="ＭＳ Ｐゴシック" charset="-128"/>
              </a:rPr>
              <a:t>C80216itu-11/0001</a:t>
            </a:r>
            <a:r>
              <a:rPr lang="en-US" altLang="ja-JP" sz="2400" b="1" dirty="0" smtClean="0">
                <a:latin typeface="Trebuchet MS" pitchFamily="34" charset="0"/>
                <a:ea typeface="ＭＳ Ｐゴシック" charset="-128"/>
              </a:rPr>
              <a:t>) was presented – Agenda:</a:t>
            </a:r>
          </a:p>
          <a:p>
            <a:pPr marL="685800" lvl="2" indent="-342900" eaLnBrk="1" hangingPunct="1">
              <a:buSzPct val="125000"/>
            </a:pPr>
            <a:r>
              <a:rPr lang="en-US" altLang="ja-JP" sz="2000" b="1" dirty="0" smtClean="0">
                <a:latin typeface="Trebuchet MS" pitchFamily="34" charset="0"/>
                <a:ea typeface="ＭＳ Ｐゴシック" charset="-128"/>
              </a:rPr>
              <a:t>Expectation for Cognitive Radio</a:t>
            </a:r>
          </a:p>
          <a:p>
            <a:pPr marL="1485900" lvl="3" eaLnBrk="1" hangingPunct="1">
              <a:buSzPct val="125000"/>
            </a:pPr>
            <a:r>
              <a:rPr lang="en-US" altLang="ja-JP" sz="1800" dirty="0" smtClean="0">
                <a:latin typeface="Trebuchet MS" pitchFamily="34" charset="0"/>
                <a:ea typeface="ＭＳ Ｐゴシック" charset="-128"/>
              </a:rPr>
              <a:t>Background, concept, definition and examples of CRS</a:t>
            </a:r>
          </a:p>
          <a:p>
            <a:pPr marL="685800" lvl="2" indent="-342900" eaLnBrk="1" hangingPunct="1">
              <a:buSzPct val="125000"/>
            </a:pPr>
            <a:r>
              <a:rPr lang="en-US" altLang="ja-JP" sz="2000" b="1" dirty="0" smtClean="0">
                <a:latin typeface="Trebuchet MS" pitchFamily="34" charset="0"/>
                <a:ea typeface="ＭＳ Ｐゴシック" charset="-128"/>
              </a:rPr>
              <a:t>Standardization activities in ITU-R</a:t>
            </a:r>
          </a:p>
          <a:p>
            <a:pPr marL="1485900" lvl="3" eaLnBrk="1" hangingPunct="1">
              <a:buSzPct val="125000"/>
            </a:pPr>
            <a:r>
              <a:rPr lang="en-US" altLang="ja-JP" sz="1800" dirty="0" smtClean="0">
                <a:latin typeface="Trebuchet MS" pitchFamily="34" charset="0"/>
                <a:ea typeface="ＭＳ Ｐゴシック" charset="-128"/>
              </a:rPr>
              <a:t>WP 1B: Regulatory study (towards WRC-12)</a:t>
            </a:r>
          </a:p>
          <a:p>
            <a:pPr marL="1485900" lvl="3" eaLnBrk="1" hangingPunct="1">
              <a:buSzPct val="125000"/>
            </a:pPr>
            <a:r>
              <a:rPr lang="en-US" altLang="ja-JP" sz="1800" dirty="0" smtClean="0">
                <a:latin typeface="Trebuchet MS" pitchFamily="34" charset="0"/>
                <a:ea typeface="ＭＳ Ｐゴシック" charset="-128"/>
              </a:rPr>
              <a:t>WP 5A: Technical study on LMS except IMT (to develop ITU-R Report)</a:t>
            </a:r>
          </a:p>
          <a:p>
            <a:pPr marL="1485900" lvl="3" eaLnBrk="1" hangingPunct="1">
              <a:buSzPct val="125000"/>
            </a:pPr>
            <a:r>
              <a:rPr lang="en-US" altLang="ja-JP" sz="1800" dirty="0" smtClean="0">
                <a:latin typeface="Trebuchet MS" pitchFamily="34" charset="0"/>
                <a:ea typeface="ＭＳ Ｐゴシック" charset="-128"/>
              </a:rPr>
              <a:t>WP 5D: Technical study on IMT system (to develop ITU-R Report)</a:t>
            </a:r>
          </a:p>
          <a:p>
            <a:pPr marL="685800" lvl="2" indent="-342900" eaLnBrk="1" hangingPunct="1">
              <a:buSzPct val="125000"/>
            </a:pPr>
            <a:r>
              <a:rPr lang="en-US" altLang="ja-JP" sz="2000" b="1" dirty="0" smtClean="0">
                <a:latin typeface="Trebuchet MS" pitchFamily="34" charset="0"/>
                <a:ea typeface="ＭＳ Ｐゴシック" charset="-128"/>
              </a:rPr>
              <a:t>Research on Cognitive Radio in KDDI R&amp;D Laboratories</a:t>
            </a:r>
          </a:p>
          <a:p>
            <a:pPr marL="1485900" lvl="3" eaLnBrk="1" hangingPunct="1">
              <a:buSzPct val="125000"/>
            </a:pPr>
            <a:r>
              <a:rPr lang="en-US" altLang="ja-JP" sz="1800" dirty="0" smtClean="0">
                <a:latin typeface="Trebuchet MS" pitchFamily="34" charset="0"/>
                <a:ea typeface="ＭＳ Ｐゴシック" charset="-128"/>
              </a:rPr>
              <a:t>Heterogeneous network among LTE, </a:t>
            </a:r>
            <a:r>
              <a:rPr lang="en-US" altLang="ja-JP" sz="1800" dirty="0" err="1" smtClean="0">
                <a:latin typeface="Trebuchet MS" pitchFamily="34" charset="0"/>
                <a:ea typeface="ＭＳ Ｐゴシック" charset="-128"/>
              </a:rPr>
              <a:t>WiMAX</a:t>
            </a:r>
            <a:r>
              <a:rPr lang="en-US" altLang="ja-JP" sz="1800" dirty="0" smtClean="0">
                <a:latin typeface="Trebuchet MS" pitchFamily="34" charset="0"/>
                <a:ea typeface="ＭＳ Ｐゴシック" charset="-128"/>
              </a:rPr>
              <a:t> and Wi-Fi</a:t>
            </a:r>
          </a:p>
          <a:p>
            <a:pPr marL="685800" lvl="2" indent="-342900" eaLnBrk="1" hangingPunct="1">
              <a:buSzPct val="125000"/>
            </a:pPr>
            <a:r>
              <a:rPr lang="en-US" altLang="ja-JP" sz="2000" b="1" dirty="0" smtClean="0">
                <a:latin typeface="Trebuchet MS" pitchFamily="34" charset="0"/>
                <a:ea typeface="ＭＳ Ｐゴシック" charset="-128"/>
              </a:rPr>
              <a:t>Discussions for future study on CRS in 802.16WG </a:t>
            </a:r>
            <a:r>
              <a:rPr lang="en-US" altLang="ja-JP" sz="2000" b="1" i="1" dirty="0" smtClean="0">
                <a:latin typeface="Trebuchet MS" pitchFamily="34" charset="0"/>
                <a:ea typeface="ＭＳ Ｐゴシック" charset="-128"/>
              </a:rPr>
              <a:t>– See Slide #7</a:t>
            </a:r>
            <a:endParaRPr lang="en-US" altLang="ja-JP" sz="2000" b="1" i="1" dirty="0" smtClean="0">
              <a:latin typeface="Trebuchet MS" pitchFamily="34" charset="0"/>
              <a:ea typeface="ＭＳ Ｐゴシック" charset="-128"/>
            </a:endParaRPr>
          </a:p>
        </p:txBody>
      </p:sp>
    </p:spTree>
    <p:extLst>
      <p:ext uri="{BB962C8B-B14F-4D97-AF65-F5344CB8AC3E}">
        <p14:creationId xmlns:p14="http://schemas.microsoft.com/office/powerpoint/2010/main" val="360128423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a:latin typeface="Trebuchet MS" pitchFamily="34" charset="0"/>
                <a:ea typeface="ＭＳ Ｐゴシック" pitchFamily="50" charset="-128"/>
              </a:rPr>
              <a:t>Highlights of CRS Tutorial </a:t>
            </a:r>
            <a:r>
              <a:rPr lang="en-US" altLang="ja-JP" b="1" dirty="0" smtClean="0">
                <a:latin typeface="Trebuchet MS" pitchFamily="34" charset="0"/>
                <a:ea typeface="ＭＳ Ｐゴシック" pitchFamily="50" charset="-128"/>
              </a:rPr>
              <a:t>(2/2</a:t>
            </a:r>
            <a:r>
              <a:rPr lang="en-US" altLang="ja-JP" b="1" dirty="0">
                <a:latin typeface="Trebuchet MS" pitchFamily="34" charset="0"/>
                <a:ea typeface="ＭＳ Ｐゴシック" pitchFamily="50" charset="-128"/>
              </a:rPr>
              <a:t>)</a:t>
            </a:r>
            <a:endParaRPr lang="en-US" altLang="ja-JP" b="1" dirty="0" smtClean="0">
              <a:latin typeface="Trebuchet MS" pitchFamily="34" charset="0"/>
              <a:ea typeface="ＭＳ Ｐゴシック" pitchFamily="50" charset="-128"/>
            </a:endParaRPr>
          </a:p>
        </p:txBody>
      </p:sp>
      <p:sp>
        <p:nvSpPr>
          <p:cNvPr id="6" name="Rectangle 2"/>
          <p:cNvSpPr txBox="1">
            <a:spLocks noChangeArrowheads="1"/>
          </p:cNvSpPr>
          <p:nvPr/>
        </p:nvSpPr>
        <p:spPr bwMode="auto">
          <a:xfrm>
            <a:off x="457200" y="914400"/>
            <a:ext cx="8229600" cy="5562600"/>
          </a:xfrm>
          <a:prstGeom prst="rect">
            <a:avLst/>
          </a:prstGeom>
          <a:ln w="12700">
            <a:miter lim="800000"/>
            <a:headEnd/>
            <a:tailEnd/>
          </a:ln>
        </p:spPr>
        <p:txBody>
          <a:bodyPr rIns="40639"/>
          <a:lst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a:lstStyle>
          <a:p>
            <a:pPr marL="0" lvl="1" indent="0" eaLnBrk="1" hangingPunct="1">
              <a:buSzPct val="125000"/>
              <a:buFont typeface="Times" pitchFamily="18" charset="0"/>
              <a:buNone/>
            </a:pPr>
            <a:r>
              <a:rPr lang="en-US" altLang="ja-JP" sz="2400" b="1" u="sng" smtClean="0">
                <a:latin typeface="Trebuchet MS" pitchFamily="34" charset="0"/>
                <a:ea typeface="ＭＳ Ｐゴシック" charset="-128"/>
              </a:rPr>
              <a:t>Discussions for future study on CRS in 802.16WG</a:t>
            </a:r>
          </a:p>
          <a:p>
            <a:pPr marL="342900" eaLnBrk="1" hangingPunct="1">
              <a:buSzPct val="125000"/>
            </a:pPr>
            <a:r>
              <a:rPr lang="en-US" altLang="ja-JP" sz="2000" b="1" smtClean="0">
                <a:latin typeface="Trebuchet MS" pitchFamily="34" charset="0"/>
                <a:ea typeface="ＭＳ Ｐゴシック" charset="-128"/>
              </a:rPr>
              <a:t>Operators’ Motivation</a:t>
            </a:r>
          </a:p>
          <a:p>
            <a:pPr marL="628650" lvl="2" eaLnBrk="1" hangingPunct="1">
              <a:buSzPct val="125000"/>
              <a:buFont typeface="Arial" pitchFamily="34" charset="0"/>
              <a:buChar char="•"/>
            </a:pPr>
            <a:r>
              <a:rPr lang="en-US" altLang="ja-JP" sz="1800" i="1" smtClean="0">
                <a:latin typeface="Trebuchet MS" pitchFamily="34" charset="0"/>
                <a:ea typeface="ＭＳ Ｐゴシック" charset="-128"/>
              </a:rPr>
              <a:t>UQ/KDDI are interested in heterogeneous network deployment (LTE, WiMAX and Wi-Fi) to accommodate exponential growth of user traffic</a:t>
            </a:r>
          </a:p>
          <a:p>
            <a:pPr marL="342900" eaLnBrk="1" hangingPunct="1">
              <a:buSzPct val="125000"/>
            </a:pPr>
            <a:r>
              <a:rPr lang="en-US" altLang="ja-JP" sz="2000" b="1" smtClean="0">
                <a:latin typeface="Trebuchet MS" pitchFamily="34" charset="0"/>
                <a:ea typeface="ＭＳ Ｐゴシック" charset="-128"/>
              </a:rPr>
              <a:t>Clarifications</a:t>
            </a:r>
          </a:p>
          <a:p>
            <a:pPr marL="628650" lvl="2" eaLnBrk="1" hangingPunct="1">
              <a:buSzPct val="125000"/>
              <a:buFont typeface="Arial" pitchFamily="34" charset="0"/>
              <a:buChar char="•"/>
            </a:pPr>
            <a:r>
              <a:rPr lang="en-US" altLang="ja-JP" sz="1800" i="1" smtClean="0">
                <a:latin typeface="Trebuchet MS" pitchFamily="34" charset="0"/>
                <a:ea typeface="ＭＳ Ｐゴシック" charset="-128"/>
              </a:rPr>
              <a:t>The technical report on “Hierarchical networks” already includes the scenario of heterogeneous network of IEEE 802.16 and 802.11, where 3GPP radio interfaces are not precluded from the scope</a:t>
            </a:r>
          </a:p>
          <a:p>
            <a:pPr marL="628650" lvl="2" eaLnBrk="1" hangingPunct="1">
              <a:buSzPct val="125000"/>
              <a:buFont typeface="Arial" pitchFamily="34" charset="0"/>
              <a:buChar char="•"/>
            </a:pPr>
            <a:r>
              <a:rPr lang="en-US" altLang="ja-JP" sz="1800" i="1" smtClean="0">
                <a:latin typeface="Trebuchet MS" pitchFamily="34" charset="0"/>
                <a:ea typeface="ＭＳ Ｐゴシック" charset="-128"/>
              </a:rPr>
              <a:t>Any discussion on multi-network interworking in the WG is expected to be consistent with studies on similar discussion happening in the WiMAX Forum, and it may be efficient to cooperate with them to study the issue</a:t>
            </a:r>
          </a:p>
          <a:p>
            <a:pPr marL="342900" eaLnBrk="1" hangingPunct="1">
              <a:buSzPct val="125000"/>
            </a:pPr>
            <a:r>
              <a:rPr lang="en-US" altLang="ja-JP" sz="2000" b="1" smtClean="0">
                <a:latin typeface="Trebuchet MS" pitchFamily="34" charset="0"/>
                <a:ea typeface="ＭＳ Ｐゴシック" charset="-128"/>
              </a:rPr>
              <a:t>Possible Way Forward</a:t>
            </a:r>
          </a:p>
          <a:p>
            <a:pPr marL="628650" lvl="2" eaLnBrk="1" hangingPunct="1">
              <a:buSzPct val="125000"/>
              <a:buFont typeface="Arial" pitchFamily="34" charset="0"/>
              <a:buChar char="•"/>
            </a:pPr>
            <a:r>
              <a:rPr lang="en-US" altLang="ja-JP" sz="1800" i="1" smtClean="0">
                <a:latin typeface="Trebuchet MS" pitchFamily="34" charset="0"/>
                <a:ea typeface="ＭＳ Ｐゴシック" charset="-128"/>
              </a:rPr>
              <a:t>To clarify the issues and what we should do in the WG to meet operators’ need for heterogeneous network</a:t>
            </a:r>
          </a:p>
          <a:p>
            <a:pPr marL="628650" lvl="2" eaLnBrk="1" hangingPunct="1">
              <a:buSzPct val="125000"/>
              <a:buFont typeface="Arial" pitchFamily="34" charset="0"/>
              <a:buChar char="•"/>
            </a:pPr>
            <a:r>
              <a:rPr lang="en-US" altLang="ja-JP" sz="1800" i="1" smtClean="0">
                <a:latin typeface="Trebuchet MS" pitchFamily="34" charset="0"/>
                <a:ea typeface="ＭＳ Ｐゴシック" charset="-128"/>
              </a:rPr>
              <a:t>To consider contributing to ITU-R WP 5A so that the expected scenario is captured in the Report ITU-R M.[LMS.CRS2]</a:t>
            </a:r>
            <a:endParaRPr lang="en-US" altLang="ja-JP" sz="1800" i="1" dirty="0">
              <a:latin typeface="Trebuchet MS" pitchFamily="34" charset="0"/>
              <a:ea typeface="ＭＳ Ｐゴシック" charset="-128"/>
            </a:endParaRPr>
          </a:p>
        </p:txBody>
      </p:sp>
    </p:spTree>
    <p:extLst>
      <p:ext uri="{BB962C8B-B14F-4D97-AF65-F5344CB8AC3E}">
        <p14:creationId xmlns:p14="http://schemas.microsoft.com/office/powerpoint/2010/main" val="423073618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28458</TotalTime>
  <Pages>0</Pages>
  <Words>433</Words>
  <Characters>0</Characters>
  <Application>Microsoft Office PowerPoint</Application>
  <PresentationFormat>On-screen Show (4:3)</PresentationFormat>
  <Lines>0</Lines>
  <Paragraphs>81</Paragraphs>
  <Slides>7</Slides>
  <Notes>1</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Template - No Graphics</vt:lpstr>
      <vt:lpstr>Template</vt:lpstr>
      <vt:lpstr>PowerPoint Presentation</vt:lpstr>
      <vt:lpstr>ITU-R Liaison Group Report -  Session #75 Closing Plenary</vt:lpstr>
      <vt:lpstr>PowerPoint Presentation</vt:lpstr>
      <vt:lpstr>Outcomes of Session #75 (1/2)</vt:lpstr>
      <vt:lpstr>Outcomes of Session #75 (2/2)</vt:lpstr>
      <vt:lpstr>Highlights of CRS Tutorial (1/2)</vt:lpstr>
      <vt:lpstr>Highlights of CRS Tutorial (2/2)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tshono</cp:lastModifiedBy>
  <cp:revision>533</cp:revision>
  <dcterms:modified xsi:type="dcterms:W3CDTF">2011-09-22T11:06:11Z</dcterms:modified>
</cp:coreProperties>
</file>