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1"/>
    <p:sldMasterId id="2147484047" r:id="rId2"/>
  </p:sldMasterIdLst>
  <p:notesMasterIdLst>
    <p:notesMasterId r:id="rId14"/>
  </p:notesMasterIdLst>
  <p:handoutMasterIdLst>
    <p:handoutMasterId r:id="rId15"/>
  </p:handoutMasterIdLst>
  <p:sldIdLst>
    <p:sldId id="256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53B63"/>
    <a:srgbClr val="425C8F"/>
    <a:srgbClr val="738CB4"/>
    <a:srgbClr val="B0BBD0"/>
    <a:srgbClr val="DF0024"/>
    <a:srgbClr val="707070"/>
    <a:srgbClr val="A7A7A7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1" autoAdjust="0"/>
    <p:restoredTop sz="81742" autoAdjust="0"/>
  </p:normalViewPr>
  <p:slideViewPr>
    <p:cSldViewPr snapToGrid="0">
      <p:cViewPr>
        <p:scale>
          <a:sx n="90" d="100"/>
          <a:sy n="90" d="100"/>
        </p:scale>
        <p:origin x="-1229" y="-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120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17E6437-C162-4E28-B638-0591BEA8FC94}" type="datetimeFigureOut">
              <a:rPr lang="de-DE"/>
              <a:pPr>
                <a:defRPr/>
              </a:pPr>
              <a:t>10.01.2017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B8B5A14-D3DA-49D9-AD5C-D889761602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940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EC5BBD8-5A65-4B23-BCBC-A8057C39F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287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2410FB-4446-4E0E-8F29-92BDF864A7CB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85800" y="3581400"/>
            <a:ext cx="7772400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39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98438"/>
            <a:ext cx="2112962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98438"/>
            <a:ext cx="6189663" cy="5927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57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525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 dirty="0">
                <a:solidFill>
                  <a:srgbClr val="FFFFFF"/>
                </a:solidFill>
              </a:rPr>
              <a:t>Page </a:t>
            </a:r>
            <a:fld id="{21387A6D-5790-41F5-8586-990B79664C30}" type="slidenum">
              <a:rPr lang="en-US" sz="1200">
                <a:solidFill>
                  <a:srgbClr val="FFFFFF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6344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424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9942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6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9996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3124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427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69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061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895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3768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6210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8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151313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371600"/>
            <a:ext cx="4151312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0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1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00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8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45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78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304800" y="6286501"/>
            <a:ext cx="8458200" cy="485774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455025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304800" y="1066800"/>
            <a:ext cx="8458200" cy="15240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/>
            </a:lvl1pPr>
          </a:lstStyle>
          <a:p>
            <a:pPr algn="ctr"/>
            <a:fld id="{41B4DC8B-DB8E-4262-AE7C-A60E52593EB0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9525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0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 dirty="0">
                <a:solidFill>
                  <a:srgbClr val="FFFFFF"/>
                </a:solidFill>
              </a:rPr>
              <a:t>Page </a:t>
            </a:r>
            <a:fld id="{0417010E-5CC2-4E3F-9ADB-1D26FB070C71}" type="slidenum">
              <a:rPr lang="en-US" sz="1200">
                <a:solidFill>
                  <a:srgbClr val="FFFFFF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</a:rPr>
              <a:t>Version 2.1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34925" y="65913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IEEE </a:t>
            </a:r>
            <a:r>
              <a:rPr lang="en-US" sz="1200" dirty="0" smtClean="0">
                <a:solidFill>
                  <a:srgbClr val="FFFFFF"/>
                </a:solidFill>
              </a:rPr>
              <a:t>802.3bp 1000BASE-T1 TF </a:t>
            </a:r>
            <a:r>
              <a:rPr lang="en-US" sz="1200" dirty="0">
                <a:solidFill>
                  <a:srgbClr val="FFFFFF"/>
                </a:solidFill>
              </a:rPr>
              <a:t>– </a:t>
            </a:r>
            <a:r>
              <a:rPr lang="en-US" sz="1200" dirty="0" smtClean="0">
                <a:solidFill>
                  <a:srgbClr val="FFFFFF"/>
                </a:solidFill>
              </a:rPr>
              <a:t>April 2016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3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4426" y="1552455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Multi-gig Automotive Ethernet PHY Study Group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Project Objectives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99933"/>
            <a:ext cx="6400800" cy="1752600"/>
          </a:xfrm>
        </p:spPr>
        <p:txBody>
          <a:bodyPr rtlCol="0">
            <a:no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Marek Hajduczenia, Charter Communications</a:t>
            </a:r>
          </a:p>
          <a:p>
            <a:r>
              <a:rPr lang="en-US" sz="2400" b="1" dirty="0" smtClean="0">
                <a:solidFill>
                  <a:schemeClr val="tx2"/>
                </a:solidFill>
              </a:rPr>
              <a:t>Steven </a:t>
            </a:r>
            <a:r>
              <a:rPr lang="en-US" sz="2400" b="1" dirty="0">
                <a:solidFill>
                  <a:schemeClr val="tx2"/>
                </a:solidFill>
              </a:rPr>
              <a:t>B. </a:t>
            </a:r>
            <a:r>
              <a:rPr lang="en-US" sz="2400" b="1" dirty="0" smtClean="0">
                <a:solidFill>
                  <a:schemeClr val="tx2"/>
                </a:solidFill>
              </a:rPr>
              <a:t>Carlson, Acting Chair</a:t>
            </a:r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High Speed Design, Inc.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January 11, 2017</a:t>
            </a:r>
            <a:endParaRPr lang="en-US" sz="2400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/>
              <a:t>Huntington Beach, CA, USA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55333" y="6356350"/>
            <a:ext cx="4216399" cy="365125"/>
          </a:xfrm>
        </p:spPr>
        <p:txBody>
          <a:bodyPr/>
          <a:lstStyle/>
          <a:p>
            <a:r>
              <a:rPr lang="it-IT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Examples(III)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51467"/>
            <a:ext cx="8455025" cy="4754563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/>
              <a:t>IEEE P802.3az; Energy Efficient Ethernet Task </a:t>
            </a:r>
            <a:r>
              <a:rPr lang="en-US" altLang="en-US" sz="2000" dirty="0" smtClean="0"/>
              <a:t>Force</a:t>
            </a:r>
          </a:p>
          <a:p>
            <a:pPr marL="0" indent="0">
              <a:buNone/>
            </a:pPr>
            <a:endParaRPr lang="en-US" altLang="en-US" sz="2000" dirty="0"/>
          </a:p>
          <a:p>
            <a:pPr marL="0" indent="0">
              <a:buNone/>
            </a:pPr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10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57941"/>
            <a:ext cx="64008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4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 smtClean="0"/>
              <a:t>Questions?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51467"/>
            <a:ext cx="8455025" cy="4754563"/>
          </a:xfrm>
        </p:spPr>
        <p:txBody>
          <a:bodyPr/>
          <a:lstStyle/>
          <a:p>
            <a:pPr marL="0" indent="0" algn="ctr">
              <a:buNone/>
            </a:pPr>
            <a:endParaRPr lang="en-US" altLang="en-US" sz="2000" dirty="0" smtClean="0"/>
          </a:p>
          <a:p>
            <a:pPr marL="0" indent="0" algn="ctr">
              <a:buNone/>
            </a:pPr>
            <a:endParaRPr lang="en-US" altLang="en-US" sz="2000" dirty="0"/>
          </a:p>
          <a:p>
            <a:pPr marL="0" indent="0" algn="ctr">
              <a:buNone/>
            </a:pPr>
            <a:endParaRPr lang="en-US" altLang="en-US" sz="2000" dirty="0" smtClean="0"/>
          </a:p>
          <a:p>
            <a:pPr marL="0" indent="0" algn="ctr">
              <a:buNone/>
            </a:pPr>
            <a:endParaRPr lang="en-US" altLang="en-US" sz="2000" dirty="0"/>
          </a:p>
          <a:p>
            <a:pPr marL="0" indent="0" algn="ctr">
              <a:buNone/>
            </a:pPr>
            <a:endParaRPr lang="en-US" altLang="en-US" sz="2000" dirty="0" smtClean="0"/>
          </a:p>
          <a:p>
            <a:pPr marL="0" indent="0" algn="ctr">
              <a:buNone/>
            </a:pPr>
            <a:endParaRPr lang="en-US" altLang="en-US" sz="2000" dirty="0"/>
          </a:p>
          <a:p>
            <a:pPr marL="0" indent="0" algn="ctr">
              <a:buNone/>
            </a:pPr>
            <a:r>
              <a:rPr lang="en-US" altLang="en-US" sz="4000" dirty="0" smtClean="0"/>
              <a:t>Thanks!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 smtClean="0"/>
              <a:t>Project Documentation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Objectives</a:t>
            </a:r>
          </a:p>
          <a:p>
            <a:r>
              <a:rPr lang="en-US" altLang="en-US" sz="2400" dirty="0" smtClean="0"/>
              <a:t>PAR</a:t>
            </a:r>
          </a:p>
          <a:p>
            <a:r>
              <a:rPr lang="en-US" altLang="en-US" sz="2400" dirty="0" smtClean="0"/>
              <a:t>Criteria for Standards Development</a:t>
            </a:r>
          </a:p>
          <a:p>
            <a:pPr lvl="1"/>
            <a:r>
              <a:rPr lang="en-US" altLang="en-US" sz="1800" dirty="0" smtClean="0"/>
              <a:t>Managed Objects</a:t>
            </a:r>
          </a:p>
          <a:p>
            <a:pPr lvl="1"/>
            <a:r>
              <a:rPr lang="en-US" altLang="en-US" sz="1800" dirty="0" smtClean="0"/>
              <a:t>Coexistence</a:t>
            </a:r>
          </a:p>
          <a:p>
            <a:pPr lvl="1"/>
            <a:r>
              <a:rPr lang="en-US" altLang="en-US" sz="1800" dirty="0" smtClean="0"/>
              <a:t>Compatibility with IEEE </a:t>
            </a:r>
            <a:r>
              <a:rPr lang="en-US" altLang="en-US" sz="1800" dirty="0"/>
              <a:t>S</a:t>
            </a:r>
            <a:r>
              <a:rPr lang="en-US" altLang="en-US" sz="1800" dirty="0" smtClean="0"/>
              <a:t>td 802.3</a:t>
            </a:r>
          </a:p>
          <a:p>
            <a:pPr lvl="1"/>
            <a:r>
              <a:rPr lang="en-US" altLang="en-US" sz="1800" dirty="0" smtClean="0"/>
              <a:t>Distinct Identity</a:t>
            </a:r>
          </a:p>
          <a:p>
            <a:pPr lvl="1"/>
            <a:r>
              <a:rPr lang="en-US" altLang="en-US" sz="1800" dirty="0" smtClean="0"/>
              <a:t>Broad Market Potential</a:t>
            </a:r>
          </a:p>
          <a:p>
            <a:pPr lvl="1"/>
            <a:r>
              <a:rPr lang="en-US" altLang="en-US" sz="1800" dirty="0" smtClean="0"/>
              <a:t>Technical Feasibility</a:t>
            </a:r>
          </a:p>
          <a:p>
            <a:pPr lvl="1"/>
            <a:r>
              <a:rPr lang="en-US" altLang="en-US" sz="1800" dirty="0" smtClean="0"/>
              <a:t>Economic Feasibility</a:t>
            </a:r>
          </a:p>
          <a:p>
            <a:pPr marL="0" indent="0">
              <a:buNone/>
            </a:pPr>
            <a:r>
              <a:rPr lang="en-US" altLang="en-US" sz="2400" dirty="0"/>
              <a:t>Determining objectives for the future project is </a:t>
            </a:r>
            <a:r>
              <a:rPr lang="en-US" altLang="en-US" sz="2400" dirty="0" smtClean="0"/>
              <a:t>a critical </a:t>
            </a:r>
            <a:r>
              <a:rPr lang="en-US" altLang="en-US" sz="2400" dirty="0"/>
              <a:t>step</a:t>
            </a:r>
          </a:p>
          <a:p>
            <a:pPr marL="0" indent="0">
              <a:buNone/>
            </a:pPr>
            <a:r>
              <a:rPr lang="en-US" altLang="en-US" sz="2400" dirty="0"/>
              <a:t>Choice of specific objectives impacts responses to </a:t>
            </a:r>
            <a:r>
              <a:rPr lang="en-US" altLang="en-US" sz="2400" dirty="0" smtClean="0"/>
              <a:t>CSD</a:t>
            </a:r>
          </a:p>
          <a:p>
            <a:pPr lvl="1"/>
            <a:endParaRPr lang="en-US" altLang="en-US" sz="1600" dirty="0"/>
          </a:p>
          <a:p>
            <a:endParaRPr lang="en-US" altLang="en-US" sz="2000" dirty="0"/>
          </a:p>
          <a:p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History and Tradition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Project objectives summarize technical objectives for a standards project </a:t>
            </a:r>
            <a:r>
              <a:rPr lang="en-US" altLang="en-US" sz="2000" dirty="0" smtClean="0"/>
              <a:t>in the 802.3 </a:t>
            </a:r>
            <a:r>
              <a:rPr lang="en-US" altLang="en-US" sz="2000" dirty="0"/>
              <a:t>Working Group, representing a distilled set of high‐level </a:t>
            </a:r>
            <a:r>
              <a:rPr lang="en-US" altLang="en-US" sz="2000" dirty="0" smtClean="0"/>
              <a:t>technical requirements </a:t>
            </a:r>
            <a:r>
              <a:rPr lang="en-US" altLang="en-US" sz="2000" dirty="0"/>
              <a:t>created by the 802.3 Study Group, approved by the </a:t>
            </a:r>
            <a:r>
              <a:rPr lang="en-US" altLang="en-US" sz="2000" dirty="0" smtClean="0"/>
              <a:t>802.3 Working </a:t>
            </a:r>
            <a:r>
              <a:rPr lang="en-US" altLang="en-US" sz="2000" dirty="0"/>
              <a:t>Group and then executed by the 802.3 Task Force once formed</a:t>
            </a:r>
          </a:p>
          <a:p>
            <a:pPr lvl="1"/>
            <a:r>
              <a:rPr lang="en-US" altLang="en-US" sz="1600" dirty="0" smtClean="0"/>
              <a:t>Individual </a:t>
            </a:r>
            <a:r>
              <a:rPr lang="en-US" altLang="en-US" sz="1600" dirty="0"/>
              <a:t>objectives may be modified by the 802.3 Task Force, subject to approval by </a:t>
            </a:r>
            <a:r>
              <a:rPr lang="en-US" altLang="en-US" sz="1600" dirty="0" smtClean="0"/>
              <a:t>the 802.3 </a:t>
            </a:r>
            <a:r>
              <a:rPr lang="en-US" altLang="en-US" sz="1600" dirty="0"/>
              <a:t>Working </a:t>
            </a:r>
            <a:r>
              <a:rPr lang="en-US" altLang="en-US" sz="1600" dirty="0" smtClean="0"/>
              <a:t>Group</a:t>
            </a:r>
            <a:endParaRPr lang="en-US" altLang="en-US" sz="1600" dirty="0"/>
          </a:p>
          <a:p>
            <a:r>
              <a:rPr lang="en-US" altLang="en-US" sz="2000" dirty="0" smtClean="0"/>
              <a:t>Project </a:t>
            </a:r>
            <a:r>
              <a:rPr lang="en-US" altLang="en-US" sz="2000" dirty="0"/>
              <a:t>objectives set expectations for the future work of the 802.3 </a:t>
            </a:r>
            <a:r>
              <a:rPr lang="en-US" altLang="en-US" sz="2000" dirty="0" smtClean="0"/>
              <a:t>Task Force</a:t>
            </a:r>
            <a:r>
              <a:rPr lang="en-US" altLang="en-US" sz="2000" dirty="0"/>
              <a:t>, providing a set of measurable requirements to be met by </a:t>
            </a:r>
            <a:r>
              <a:rPr lang="en-US" altLang="en-US" sz="2000" dirty="0" smtClean="0"/>
              <a:t>the deliverables </a:t>
            </a:r>
            <a:r>
              <a:rPr lang="en-US" altLang="en-US" sz="2000" dirty="0"/>
              <a:t>produced by the 802.3 Task Force.</a:t>
            </a:r>
          </a:p>
          <a:p>
            <a:pPr lvl="1"/>
            <a:r>
              <a:rPr lang="en-US" altLang="en-US" sz="1600" dirty="0" smtClean="0"/>
              <a:t>Examples </a:t>
            </a:r>
            <a:r>
              <a:rPr lang="en-US" altLang="en-US" sz="1600" dirty="0"/>
              <a:t>of objectives include operating speed (bit rate), media type, reach, BER, coexistence, compatibility </a:t>
            </a:r>
            <a:r>
              <a:rPr lang="en-US" altLang="en-US" sz="1600" dirty="0" smtClean="0"/>
              <a:t>etc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marL="0" indent="0">
              <a:buNone/>
            </a:pPr>
            <a:endParaRPr lang="en-US" altLang="en-US" sz="2000" dirty="0"/>
          </a:p>
          <a:p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9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History and Tradition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Some other working groups within 802 address such areas in their Project Authorization Request, but </a:t>
            </a:r>
            <a:r>
              <a:rPr lang="en-US" altLang="en-US" sz="2000" dirty="0" smtClean="0"/>
              <a:t>the 802.3 </a:t>
            </a:r>
            <a:r>
              <a:rPr lang="en-US" altLang="en-US" sz="2000" dirty="0"/>
              <a:t>Working Group does not typically do so</a:t>
            </a:r>
          </a:p>
          <a:p>
            <a:r>
              <a:rPr lang="en-US" altLang="en-US" sz="2000" dirty="0" smtClean="0"/>
              <a:t>Every </a:t>
            </a:r>
            <a:r>
              <a:rPr lang="en-US" altLang="en-US" sz="2000" dirty="0"/>
              <a:t>project undertaken in the 802.3 Working Group since (at least) </a:t>
            </a:r>
            <a:r>
              <a:rPr lang="en-US" altLang="en-US" sz="2000" dirty="0" smtClean="0"/>
              <a:t>1992 has </a:t>
            </a:r>
            <a:r>
              <a:rPr lang="en-US" altLang="en-US" sz="2000" dirty="0"/>
              <a:t>been guided by a set of such project objectives</a:t>
            </a:r>
          </a:p>
          <a:p>
            <a:pPr marL="0" indent="0">
              <a:buNone/>
            </a:pPr>
            <a:endParaRPr lang="en-US" altLang="en-US" sz="2000" dirty="0"/>
          </a:p>
          <a:p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Some Observations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We have seen other standards bodies get wrapped around the </a:t>
            </a:r>
            <a:r>
              <a:rPr lang="en-US" altLang="en-US" sz="2000" dirty="0" smtClean="0"/>
              <a:t>axle writing long </a:t>
            </a:r>
            <a:r>
              <a:rPr lang="en-US" altLang="en-US" sz="2000" dirty="0"/>
              <a:t>“requirements documents” to accomplish what we do with a </a:t>
            </a:r>
            <a:r>
              <a:rPr lang="en-US" altLang="en-US" sz="2000" dirty="0" smtClean="0"/>
              <a:t>single slide </a:t>
            </a:r>
            <a:r>
              <a:rPr lang="en-US" altLang="en-US" sz="2000" dirty="0"/>
              <a:t>with a bunch of bullet points:</a:t>
            </a:r>
          </a:p>
          <a:p>
            <a:pPr lvl="1"/>
            <a:r>
              <a:rPr lang="en-US" altLang="en-US" sz="1600" dirty="0" smtClean="0"/>
              <a:t>They </a:t>
            </a:r>
            <a:r>
              <a:rPr lang="en-US" altLang="en-US" sz="1600" dirty="0"/>
              <a:t>argue endlessly about the wording, which is like talking about talking about </a:t>
            </a:r>
            <a:r>
              <a:rPr lang="en-US" altLang="en-US" sz="1600" dirty="0" smtClean="0"/>
              <a:t>the subject</a:t>
            </a:r>
            <a:r>
              <a:rPr lang="en-US" altLang="en-US" sz="1600" dirty="0"/>
              <a:t>.</a:t>
            </a:r>
          </a:p>
          <a:p>
            <a:pPr lvl="1"/>
            <a:r>
              <a:rPr lang="en-US" altLang="en-US" sz="1600" dirty="0" smtClean="0"/>
              <a:t>They </a:t>
            </a:r>
            <a:r>
              <a:rPr lang="en-US" altLang="en-US" sz="1600" dirty="0"/>
              <a:t>seldom write a standard, which is the real “requirements document”</a:t>
            </a:r>
          </a:p>
          <a:p>
            <a:r>
              <a:rPr lang="en-US" altLang="en-US" sz="2000" dirty="0" smtClean="0"/>
              <a:t>Project </a:t>
            </a:r>
            <a:r>
              <a:rPr lang="en-US" altLang="en-US" sz="2000" dirty="0"/>
              <a:t>objectives may take different </a:t>
            </a:r>
            <a:r>
              <a:rPr lang="en-US" altLang="en-US" sz="2000" dirty="0" smtClean="0"/>
              <a:t>times </a:t>
            </a:r>
            <a:r>
              <a:rPr lang="en-US" altLang="en-US" sz="2000" dirty="0"/>
              <a:t>to produce:</a:t>
            </a:r>
          </a:p>
          <a:p>
            <a:pPr lvl="1"/>
            <a:r>
              <a:rPr lang="en-US" altLang="en-US" sz="1600" dirty="0" smtClean="0"/>
              <a:t>Some </a:t>
            </a:r>
            <a:r>
              <a:rPr lang="en-US" altLang="en-US" sz="1600" dirty="0"/>
              <a:t>projects completed their objectives in a single afternoon</a:t>
            </a:r>
          </a:p>
          <a:p>
            <a:pPr lvl="1"/>
            <a:r>
              <a:rPr lang="en-US" altLang="en-US" sz="1600" dirty="0" smtClean="0"/>
              <a:t>Other </a:t>
            </a:r>
            <a:r>
              <a:rPr lang="en-US" altLang="en-US" sz="1600" dirty="0"/>
              <a:t>projects took 6 meetings to complete them</a:t>
            </a:r>
          </a:p>
          <a:p>
            <a:r>
              <a:rPr lang="en-US" altLang="en-US" sz="2000" dirty="0" smtClean="0"/>
              <a:t>People </a:t>
            </a:r>
            <a:r>
              <a:rPr lang="en-US" altLang="en-US" sz="2000" dirty="0"/>
              <a:t>tend to read too much into the wording, so please, when working </a:t>
            </a:r>
            <a:r>
              <a:rPr lang="en-US" altLang="en-US" sz="2000" dirty="0" smtClean="0"/>
              <a:t>on the </a:t>
            </a:r>
            <a:r>
              <a:rPr lang="en-US" altLang="en-US" sz="2000" dirty="0"/>
              <a:t>objectives for this project:</a:t>
            </a:r>
          </a:p>
          <a:p>
            <a:pPr lvl="1"/>
            <a:r>
              <a:rPr lang="en-US" altLang="en-US" sz="1600" dirty="0" smtClean="0"/>
              <a:t>Keep </a:t>
            </a:r>
            <a:r>
              <a:rPr lang="en-US" altLang="en-US" sz="1600" dirty="0"/>
              <a:t>the wording brief and simple</a:t>
            </a:r>
          </a:p>
          <a:p>
            <a:pPr lvl="1"/>
            <a:r>
              <a:rPr lang="en-US" altLang="en-US" sz="1600" dirty="0" smtClean="0"/>
              <a:t>Remember </a:t>
            </a:r>
            <a:r>
              <a:rPr lang="en-US" altLang="en-US" sz="1600" dirty="0"/>
              <a:t>an objective says what it </a:t>
            </a:r>
            <a:r>
              <a:rPr lang="en-US" altLang="en-US" sz="1600" dirty="0" smtClean="0"/>
              <a:t>says, </a:t>
            </a:r>
            <a:r>
              <a:rPr lang="en-US" altLang="en-US" sz="1600" dirty="0"/>
              <a:t>nothing more</a:t>
            </a:r>
          </a:p>
          <a:p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5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High Level Guidelines (I)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/>
              <a:t>Objectives must be succinct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must be unambiguous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must be technical, but written in plain English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must be definitive statements of requirements, </a:t>
            </a:r>
            <a:r>
              <a:rPr lang="en-US" altLang="en-US" sz="2400" dirty="0" smtClean="0"/>
              <a:t>not plans </a:t>
            </a:r>
            <a:r>
              <a:rPr lang="en-US" altLang="en-US" sz="2400" dirty="0"/>
              <a:t>for future work, study, or evaluation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do not have to identify every minute item of work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must endure through the life of the project</a:t>
            </a:r>
          </a:p>
          <a:p>
            <a:r>
              <a:rPr lang="en-US" altLang="en-US" sz="2400" dirty="0" smtClean="0"/>
              <a:t>Objectives </a:t>
            </a:r>
            <a:r>
              <a:rPr lang="en-US" altLang="en-US" sz="2400" dirty="0"/>
              <a:t>are problem statements, not solution </a:t>
            </a:r>
            <a:r>
              <a:rPr lang="en-US" altLang="en-US" sz="2400" dirty="0" smtClean="0"/>
              <a:t>statements</a:t>
            </a:r>
            <a:endParaRPr lang="en-GB" alt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79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High Level Guidelines (II)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51467"/>
            <a:ext cx="8455025" cy="4754563"/>
          </a:xfrm>
        </p:spPr>
        <p:txBody>
          <a:bodyPr/>
          <a:lstStyle/>
          <a:p>
            <a:r>
              <a:rPr lang="en-US" altLang="en-US" sz="2400" dirty="0"/>
              <a:t>Consensus building is key</a:t>
            </a:r>
          </a:p>
          <a:p>
            <a:pPr lvl="1"/>
            <a:r>
              <a:rPr lang="en-US" altLang="en-US" sz="1800" dirty="0" smtClean="0"/>
              <a:t>Don’t </a:t>
            </a:r>
            <a:r>
              <a:rPr lang="en-US" altLang="en-US" sz="1800" dirty="0"/>
              <a:t>start making motions until you have made sure that your proposal </a:t>
            </a:r>
            <a:r>
              <a:rPr lang="en-US" altLang="en-US" sz="1800" dirty="0" smtClean="0"/>
              <a:t>is acceptable </a:t>
            </a:r>
            <a:r>
              <a:rPr lang="en-US" altLang="en-US" sz="1800" dirty="0"/>
              <a:t>to the majority of people in the room.</a:t>
            </a:r>
          </a:p>
          <a:p>
            <a:pPr lvl="1"/>
            <a:r>
              <a:rPr lang="en-US" altLang="en-US" sz="1800" dirty="0" smtClean="0"/>
              <a:t>Build </a:t>
            </a:r>
            <a:r>
              <a:rPr lang="en-US" altLang="en-US" sz="1800" dirty="0"/>
              <a:t>consensus in advance – this is the key to success</a:t>
            </a:r>
          </a:p>
          <a:p>
            <a:r>
              <a:rPr lang="en-US" altLang="en-US" sz="2400" dirty="0" smtClean="0"/>
              <a:t>Offer </a:t>
            </a:r>
            <a:r>
              <a:rPr lang="en-US" altLang="en-US" sz="2400" dirty="0"/>
              <a:t>objectives one at a time, using a motion like this (example):</a:t>
            </a:r>
          </a:p>
          <a:p>
            <a:pPr marL="457200" lvl="1" indent="0">
              <a:buNone/>
            </a:pPr>
            <a:r>
              <a:rPr lang="en-US" altLang="en-US" sz="1800" dirty="0"/>
              <a:t>Move that the Study Group adopt the following objective:</a:t>
            </a:r>
          </a:p>
          <a:p>
            <a:pPr marL="914400" lvl="2" indent="0">
              <a:buNone/>
            </a:pPr>
            <a:r>
              <a:rPr lang="en-US" altLang="en-US" sz="1400" dirty="0"/>
              <a:t>Provide a BER of 10‐12 or better at the MAC/PLS service interface</a:t>
            </a:r>
          </a:p>
          <a:p>
            <a:r>
              <a:rPr lang="en-US" altLang="en-US" sz="2400" dirty="0" smtClean="0"/>
              <a:t>All </a:t>
            </a:r>
            <a:r>
              <a:rPr lang="en-US" altLang="en-US" sz="2400" dirty="0"/>
              <a:t>votes on objectives are technical, requiring ≥ 75% approval</a:t>
            </a:r>
          </a:p>
          <a:p>
            <a:r>
              <a:rPr lang="en-US" altLang="en-US" sz="2400" dirty="0" smtClean="0"/>
              <a:t>Sometimes</a:t>
            </a:r>
            <a:r>
              <a:rPr lang="en-US" altLang="en-US" sz="2400" dirty="0"/>
              <a:t>, we </a:t>
            </a:r>
            <a:r>
              <a:rPr lang="en-US" altLang="en-US" sz="2400" dirty="0" smtClean="0"/>
              <a:t>try </a:t>
            </a:r>
            <a:r>
              <a:rPr lang="en-US" altLang="en-US" sz="2400" dirty="0"/>
              <a:t>adopting just the form of an </a:t>
            </a:r>
            <a:r>
              <a:rPr lang="en-US" altLang="en-US" sz="2400" dirty="0" smtClean="0"/>
              <a:t>objective, before </a:t>
            </a:r>
            <a:r>
              <a:rPr lang="en-US" altLang="en-US" sz="2400" dirty="0"/>
              <a:t>we can reach agreement on the specific values, but this </a:t>
            </a:r>
            <a:r>
              <a:rPr lang="en-US" altLang="en-US" sz="2400" dirty="0" smtClean="0"/>
              <a:t>is not </a:t>
            </a:r>
            <a:r>
              <a:rPr lang="en-US" altLang="en-US" sz="2400" dirty="0"/>
              <a:t>a preferred approach and can make the process take longer</a:t>
            </a:r>
            <a:r>
              <a:rPr lang="en-US" altLang="en-US" sz="2000" dirty="0"/>
              <a:t>.</a:t>
            </a:r>
            <a:endParaRPr lang="en-GB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Examples(I)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51467"/>
            <a:ext cx="8455025" cy="4754563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 smtClean="0"/>
              <a:t>IEEE </a:t>
            </a:r>
            <a:r>
              <a:rPr lang="en-US" altLang="en-US" sz="2000" dirty="0"/>
              <a:t>P802.3bj; 100 Gb/s Backplane and Copper Cable Task </a:t>
            </a:r>
            <a:r>
              <a:rPr lang="en-US" altLang="en-US" sz="2000" dirty="0" smtClean="0"/>
              <a:t>Force</a:t>
            </a:r>
          </a:p>
          <a:p>
            <a:pPr marL="0" indent="0">
              <a:buNone/>
            </a:pPr>
            <a:endParaRPr lang="en-US" altLang="en-US" sz="2000" dirty="0"/>
          </a:p>
          <a:p>
            <a:pPr marL="0" indent="0">
              <a:buNone/>
            </a:pPr>
            <a:endParaRPr lang="en-US" altLang="en-US" sz="2000" dirty="0"/>
          </a:p>
          <a:p>
            <a:pPr marL="0" indent="0">
              <a:buNone/>
            </a:pPr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98133"/>
            <a:ext cx="66484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65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5306"/>
            <a:ext cx="8229600" cy="868362"/>
          </a:xfrm>
        </p:spPr>
        <p:txBody>
          <a:bodyPr/>
          <a:lstStyle/>
          <a:p>
            <a:r>
              <a:rPr lang="en-US" altLang="en-US" dirty="0"/>
              <a:t>Project Objectives: </a:t>
            </a:r>
            <a:r>
              <a:rPr lang="en-US" altLang="en-US" dirty="0" smtClean="0"/>
              <a:t>Examples(II)</a:t>
            </a:r>
            <a:endParaRPr lang="en-GB" alt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51467"/>
            <a:ext cx="8455025" cy="4754563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/>
              <a:t>IEEE P802.3bf; Ethernet Support for the IEEE P802.1AS Time</a:t>
            </a:r>
          </a:p>
          <a:p>
            <a:pPr marL="0" indent="0">
              <a:buNone/>
            </a:pPr>
            <a:r>
              <a:rPr lang="en-US" altLang="en-US" sz="2000" dirty="0"/>
              <a:t>Synchronization Protocol</a:t>
            </a:r>
          </a:p>
          <a:p>
            <a:pPr marL="0" indent="0">
              <a:buNone/>
            </a:pPr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39999" y="6356350"/>
            <a:ext cx="4326468" cy="365125"/>
          </a:xfrm>
        </p:spPr>
        <p:txBody>
          <a:bodyPr/>
          <a:lstStyle/>
          <a:p>
            <a:r>
              <a:rPr lang="en-US" dirty="0" smtClean="0"/>
              <a:t>IEEE 802.3 Multi-gig Automotive Ethernet  PHY Study Group Huntington Beach, CA,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1B4DC8B-DB8E-4262-AE7C-A60E52593EB0}" type="slidenum">
              <a:rPr lang="en-US" smtClean="0"/>
              <a:pPr algn="ctr"/>
              <a:t>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92" y="2294277"/>
            <a:ext cx="6183842" cy="397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31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SBC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9900FF"/>
      </a:accent2>
      <a:accent3>
        <a:srgbClr val="FFFFFF"/>
      </a:accent3>
      <a:accent4>
        <a:srgbClr val="000000"/>
      </a:accent4>
      <a:accent5>
        <a:srgbClr val="DAEDEF"/>
      </a:accent5>
      <a:accent6>
        <a:srgbClr val="8A00E7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66FF"/>
            </a:gs>
            <a:gs pos="100000">
              <a:srgbClr val="0066FF">
                <a:gamma/>
                <a:tint val="20000"/>
                <a:invGamma/>
              </a:srgb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66FF"/>
            </a:gs>
            <a:gs pos="100000">
              <a:srgbClr val="0066FF">
                <a:gamma/>
                <a:tint val="20000"/>
                <a:invGamma/>
              </a:srgb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9900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8A00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27108</TotalTime>
  <Words>835</Words>
  <Application>Microsoft Office PowerPoint</Application>
  <PresentationFormat>On-screen Show (4:3)</PresentationFormat>
  <Paragraphs>108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IEEESBC</vt:lpstr>
      <vt:lpstr>1_EEE</vt:lpstr>
      <vt:lpstr>Multi-gig Automotive Ethernet PHY Study Group  Project Objectives</vt:lpstr>
      <vt:lpstr>Project Documentation</vt:lpstr>
      <vt:lpstr>Project Objectives: History and Tradition</vt:lpstr>
      <vt:lpstr>Project Objectives: History and Tradition</vt:lpstr>
      <vt:lpstr>Project Objectives: Some Observations</vt:lpstr>
      <vt:lpstr>Project Objectives: High Level Guidelines (I)</vt:lpstr>
      <vt:lpstr>Project Objectives: High Level Guidelines (II)</vt:lpstr>
      <vt:lpstr>Project Objectives: Examples(I)</vt:lpstr>
      <vt:lpstr>Project Objectives: Examples(II)</vt:lpstr>
      <vt:lpstr>Project Objectives: Examples(III)</vt:lpstr>
      <vt:lpstr>Questions?</vt:lpstr>
    </vt:vector>
  </TitlesOfParts>
  <Company>Marvell Semiconductor,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Steve Carlson</cp:lastModifiedBy>
  <cp:revision>648</cp:revision>
  <cp:lastPrinted>2015-03-04T15:03:21Z</cp:lastPrinted>
  <dcterms:created xsi:type="dcterms:W3CDTF">2011-11-07T06:43:39Z</dcterms:created>
  <dcterms:modified xsi:type="dcterms:W3CDTF">2017-01-10T22:36:43Z</dcterms:modified>
</cp:coreProperties>
</file>