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  <p:sldMasterId id="2147484065" r:id="rId2"/>
    <p:sldMasterId id="2147484070" r:id="rId3"/>
  </p:sldMasterIdLst>
  <p:notesMasterIdLst>
    <p:notesMasterId r:id="rId7"/>
  </p:notesMasterIdLst>
  <p:handoutMasterIdLst>
    <p:handoutMasterId r:id="rId8"/>
  </p:handoutMasterIdLst>
  <p:sldIdLst>
    <p:sldId id="416" r:id="rId4"/>
    <p:sldId id="417" r:id="rId5"/>
    <p:sldId id="421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/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B9FFB9"/>
    <a:srgbClr val="669900"/>
    <a:srgbClr val="990033"/>
    <a:srgbClr val="FFFFCC"/>
    <a:srgbClr val="FFFF99"/>
    <a:srgbClr val="D9E6F3"/>
    <a:srgbClr val="ADC4E5"/>
    <a:srgbClr val="87A8D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399" autoAdjust="0"/>
    <p:restoredTop sz="87363" autoAdjust="0"/>
  </p:normalViewPr>
  <p:slideViewPr>
    <p:cSldViewPr snapToGrid="0">
      <p:cViewPr>
        <p:scale>
          <a:sx n="100" d="100"/>
          <a:sy n="100" d="100"/>
        </p:scale>
        <p:origin x="-1896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3516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BA8FC-4E11-475B-ADE8-59A612CE8888}" type="datetimeFigureOut">
              <a:rPr lang="en-US" smtClean="0"/>
              <a:pPr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18A15-11FF-48AC-8AD0-5EC9938093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0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effectLst/>
              </a:defRPr>
            </a:lvl1pPr>
          </a:lstStyle>
          <a:p>
            <a:pPr>
              <a:defRPr/>
            </a:pPr>
            <a:fld id="{2340F870-9A40-45BA-9A36-53861799A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84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40F870-9A40-45BA-9A36-53861799A2A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4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2255905"/>
            <a:ext cx="9144000" cy="46116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  <a:gs pos="0">
                <a:schemeClr val="bg1">
                  <a:lumMod val="7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3952875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6CA62-B8E6-4E4B-A423-48D9DFD160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4086225"/>
            <a:ext cx="7667625" cy="17335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33362" y="2114549"/>
            <a:ext cx="8677275" cy="1743075"/>
          </a:xfrm>
          <a:effectLst/>
        </p:spPr>
        <p:txBody>
          <a:bodyPr/>
          <a:lstStyle>
            <a:lvl1pPr algn="ctr">
              <a:defRPr sz="4400">
                <a:solidFill>
                  <a:srgbClr val="336600"/>
                </a:solidFill>
                <a:effectLst>
                  <a:outerShdw blurRad="101600" dist="635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1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2255905"/>
            <a:ext cx="9144000" cy="46116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  <a:gs pos="0">
                <a:schemeClr val="bg1">
                  <a:lumMod val="7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3952875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6CA62-B8E6-4E4B-A423-48D9DFD160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4086225"/>
            <a:ext cx="7667625" cy="17335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33362" y="2114549"/>
            <a:ext cx="8677275" cy="1743075"/>
          </a:xfrm>
          <a:effectLst/>
        </p:spPr>
        <p:txBody>
          <a:bodyPr/>
          <a:lstStyle>
            <a:lvl1pPr algn="ctr">
              <a:defRPr sz="4400">
                <a:solidFill>
                  <a:srgbClr val="990033"/>
                </a:solidFill>
                <a:effectLst>
                  <a:outerShdw blurRad="101600" dist="635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7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A9CC-DE02-4760-84E4-555D6BACF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62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85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6948A-806D-4E89-BDD2-65442B352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1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A9CC-DE02-4760-84E4-555D6BACF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13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6948A-806D-4E89-BDD2-65442B352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0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2255905"/>
            <a:ext cx="9144000" cy="46116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  <a:gs pos="0">
                <a:schemeClr val="bg1">
                  <a:lumMod val="7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3952875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6CA62-B8E6-4E4B-A423-48D9DFD160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4086225"/>
            <a:ext cx="7667625" cy="17335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33362" y="2114549"/>
            <a:ext cx="8677275" cy="1743075"/>
          </a:xfrm>
          <a:effectLst/>
        </p:spPr>
        <p:txBody>
          <a:bodyPr/>
          <a:lstStyle>
            <a:lvl1pPr algn="ctr">
              <a:defRPr sz="4400">
                <a:solidFill>
                  <a:srgbClr val="336699"/>
                </a:solidFill>
                <a:effectLst>
                  <a:outerShdw blurRad="101600" dist="635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8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A9CC-DE02-4760-84E4-555D6BACF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04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6948A-806D-4E89-BDD2-65442B352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7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785929"/>
            <a:ext cx="9144000" cy="3738697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85750" y="1133475"/>
            <a:ext cx="8551069" cy="1631216"/>
          </a:xfrm>
        </p:spPr>
        <p:txBody>
          <a:bodyPr wrap="square" lIns="0" tIns="0" rIns="0" bIns="0">
            <a:spAutoFit/>
          </a:bodyPr>
          <a:lstStyle>
            <a:lvl1pPr marL="228600" marR="0" indent="-2286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2000"/>
            </a:lvl1pPr>
            <a:lvl2pPr marL="514350" marR="0" indent="-227013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1800"/>
            </a:lvl2pPr>
            <a:lvl3pPr marL="857250" marR="0" indent="-2286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1600"/>
            </a:lvl3pPr>
            <a:lvl4pPr marL="1143000" marR="0" indent="-2286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1600"/>
            </a:lvl4pPr>
            <a:lvl5pPr marL="1428750" marR="0" indent="-2286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8099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525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895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0275" y="6477000"/>
            <a:ext cx="518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 smtClean="0"/>
              <a:t>IEEE 802.3 Working Group meeting, Waikoloa HI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4770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27C6CA62-B8E6-4E4B-A423-48D9DFD16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8575"/>
            <a:ext cx="8677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752475"/>
          </a:xfrm>
          <a:prstGeom prst="rect">
            <a:avLst/>
          </a:prstGeom>
          <a:solidFill>
            <a:srgbClr val="468C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468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5876925" y="53931"/>
            <a:ext cx="3362325" cy="7345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4800" b="0" dirty="0" smtClean="0">
                <a:ln>
                  <a:noFill/>
                </a:ln>
                <a:solidFill>
                  <a:srgbClr val="468C00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NGEPON</a:t>
            </a:r>
            <a:endParaRPr lang="en-US" sz="4800" b="0" dirty="0">
              <a:ln>
                <a:noFill/>
              </a:ln>
              <a:solidFill>
                <a:srgbClr val="468C00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49" r:id="rId2"/>
    <p:sldLayoutId id="2147484052" r:id="rId3"/>
    <p:sldLayoutId id="21474840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468C00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468C00"/>
        </a:buClr>
        <a:buChar char="–"/>
        <a:defRPr sz="2400">
          <a:solidFill>
            <a:srgbClr val="468C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468C00"/>
        </a:buClr>
        <a:buChar char="•"/>
        <a:defRPr sz="20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68C00"/>
        </a:buClr>
        <a:buFont typeface="Verdana" pitchFamily="34" charset="0"/>
        <a:buChar char="»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>
            <a:lumMod val="65000"/>
          </a:schemeClr>
        </a:buClr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525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895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0275" y="6477000"/>
            <a:ext cx="518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 smtClean="0"/>
              <a:t>IEEE 802.3 Working Group meeting, Waikoloa HI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4770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27C6CA62-B8E6-4E4B-A423-48D9DFD16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8575"/>
            <a:ext cx="8677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752475"/>
          </a:xfrm>
          <a:prstGeom prst="rect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5876925" y="49250"/>
            <a:ext cx="3362325" cy="73924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4800" b="0" dirty="0" smtClean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NGEPON</a:t>
            </a:r>
            <a:endParaRPr lang="en-US" sz="4800" b="0" dirty="0">
              <a:ln>
                <a:noFill/>
              </a:ln>
              <a:solidFill>
                <a:srgbClr val="336699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60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6" r:id="rId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–"/>
        <a:defRPr sz="2400">
          <a:solidFill>
            <a:srgbClr val="3366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•"/>
        <a:defRPr sz="20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DE79D"/>
        </a:buClr>
        <a:buFont typeface="Verdana" pitchFamily="34" charset="0"/>
        <a:buChar char="»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>
            <a:lumMod val="65000"/>
          </a:schemeClr>
        </a:buClr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525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895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4770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27C6CA62-B8E6-4E4B-A423-48D9DFD16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8575"/>
            <a:ext cx="8677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752475"/>
          </a:xfrm>
          <a:prstGeom prst="rect">
            <a:avLst/>
          </a:prstGeom>
          <a:solidFill>
            <a:srgbClr val="9900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CC5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5876925" y="53931"/>
            <a:ext cx="3362325" cy="7345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4800" b="0" dirty="0" smtClean="0">
                <a:ln>
                  <a:noFill/>
                </a:ln>
                <a:solidFill>
                  <a:srgbClr val="990033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NGEPON</a:t>
            </a:r>
            <a:endParaRPr lang="en-US" sz="4800" b="0" dirty="0">
              <a:ln>
                <a:noFill/>
              </a:ln>
              <a:solidFill>
                <a:srgbClr val="990033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41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Char char="–"/>
        <a:defRPr sz="2400">
          <a:solidFill>
            <a:srgbClr val="9900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Char char="•"/>
        <a:defRPr sz="20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Verdana" pitchFamily="34" charset="0"/>
        <a:buChar char="»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>
            <a:lumMod val="65000"/>
          </a:schemeClr>
        </a:buClr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NG-EPON</a:t>
            </a:r>
            <a:br>
              <a:rPr lang="en-US" sz="4000" dirty="0" smtClean="0"/>
            </a:br>
            <a:r>
              <a:rPr lang="en-US" sz="4000" dirty="0" smtClean="0"/>
              <a:t>Objectives</a:t>
            </a:r>
            <a:endParaRPr lang="en-US" sz="4000" dirty="0"/>
          </a:p>
        </p:txBody>
      </p:sp>
      <p:sp>
        <p:nvSpPr>
          <p:cNvPr id="8" name="Title 6"/>
          <p:cNvSpPr txBox="1">
            <a:spLocks/>
          </p:cNvSpPr>
          <p:nvPr/>
        </p:nvSpPr>
        <p:spPr bwMode="auto">
          <a:xfrm>
            <a:off x="221986" y="4286853"/>
            <a:ext cx="86772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990033"/>
                </a:solidFill>
                <a:effectLst>
                  <a:outerShdw blurRad="101600" dist="635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en-US" sz="2400" kern="0" dirty="0" smtClean="0"/>
              <a:t>August 20, 2015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6015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Support subscriber access networks using point to multipoint topologies on optical fiber</a:t>
            </a:r>
          </a:p>
          <a:p>
            <a:r>
              <a:rPr lang="en-US" sz="2400" dirty="0" smtClean="0"/>
              <a:t>Provide specifications for physical layers operating over a single SMF strand and supporting </a:t>
            </a:r>
            <a:r>
              <a:rPr lang="en-US" sz="2400" dirty="0"/>
              <a:t>the MAC data rate of</a:t>
            </a:r>
            <a:r>
              <a:rPr lang="en-US" altLang="en-US" sz="2400" dirty="0" smtClean="0"/>
              <a:t>:</a:t>
            </a:r>
          </a:p>
          <a:p>
            <a:pPr lvl="1"/>
            <a:r>
              <a:rPr lang="en-US" altLang="en-US" sz="2000" dirty="0" smtClean="0"/>
              <a:t>At least 25 Gb/s in downstream and at least 25 Gb/s in upstream</a:t>
            </a:r>
          </a:p>
          <a:p>
            <a:pPr lvl="1"/>
            <a:r>
              <a:rPr lang="en-US" altLang="en-US" sz="2000" dirty="0" smtClean="0"/>
              <a:t>At least 25 Gb/s in downstream and at least 10 Gb/s in upstream</a:t>
            </a:r>
          </a:p>
          <a:p>
            <a:pPr lvl="1"/>
            <a:r>
              <a:rPr lang="en-US" altLang="en-US" sz="2000" dirty="0" smtClean="0"/>
              <a:t>At least 40 Gb/s in downstream and at least 40 Gb/s in upstream</a:t>
            </a:r>
          </a:p>
          <a:p>
            <a:r>
              <a:rPr lang="en-US" altLang="en-US" sz="2400" dirty="0" smtClean="0"/>
              <a:t>Define an extensible architecture that will support future MAC data rates of at least 100 Gb/s</a:t>
            </a:r>
            <a:endParaRPr lang="en-US" alt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July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948A-806D-4E89-BDD2-65442B3523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altLang="en-US" sz="2400" dirty="0" smtClean="0"/>
              <a:t>PHY(s</a:t>
            </a:r>
            <a:r>
              <a:rPr lang="en-US" altLang="en-US" sz="2400" dirty="0"/>
              <a:t>) to have a BER better than or equal to 10</a:t>
            </a:r>
            <a:r>
              <a:rPr lang="en-US" altLang="en-US" sz="2400" baseline="30000" dirty="0"/>
              <a:t>-12</a:t>
            </a:r>
            <a:r>
              <a:rPr lang="en-US" altLang="en-US" sz="2400" dirty="0"/>
              <a:t> at the MAC/PLS service interface (or the frame loss ratio equivalent)</a:t>
            </a:r>
            <a:endParaRPr lang="en-US" sz="2400" dirty="0" smtClean="0"/>
          </a:p>
          <a:p>
            <a:pPr marL="457200" indent="-457200">
              <a:spcBef>
                <a:spcPts val="1800"/>
              </a:spcBef>
              <a:buFont typeface="+mj-lt"/>
              <a:buAutoNum type="arabicPeriod" startAt="4"/>
            </a:pPr>
            <a:r>
              <a:rPr lang="en-US" altLang="en-US" sz="2400" dirty="0" smtClean="0"/>
              <a:t>Support coexistence with 10G-EPON</a:t>
            </a:r>
          </a:p>
          <a:p>
            <a:pPr lvl="1"/>
            <a:r>
              <a:rPr lang="en-US" altLang="en-US" sz="2000" dirty="0" smtClean="0"/>
              <a:t>Power </a:t>
            </a:r>
            <a:r>
              <a:rPr lang="en-US" altLang="en-US" sz="2000" dirty="0"/>
              <a:t>budgets equivalent to </a:t>
            </a:r>
            <a:r>
              <a:rPr lang="en-US" altLang="en-US" sz="2000" dirty="0" smtClean="0"/>
              <a:t>10G-EPON power </a:t>
            </a:r>
            <a:r>
              <a:rPr lang="en-US" altLang="en-US" sz="2000" dirty="0"/>
              <a:t>budgets defined </a:t>
            </a:r>
            <a:r>
              <a:rPr lang="en-US" altLang="en-US" sz="2000" dirty="0" smtClean="0"/>
              <a:t>in </a:t>
            </a:r>
            <a:r>
              <a:rPr lang="en-US" altLang="en-US" sz="2000" dirty="0" smtClean="0"/>
              <a:t>IEEE </a:t>
            </a:r>
            <a:r>
              <a:rPr lang="en-US" altLang="en-US" sz="2000" smtClean="0"/>
              <a:t>Std 802.3-2015</a:t>
            </a:r>
            <a:endParaRPr lang="en-US" altLang="en-US" sz="2000" dirty="0" smtClean="0"/>
          </a:p>
          <a:p>
            <a:pPr lvl="1"/>
            <a:r>
              <a:rPr lang="en-US" sz="2000" dirty="0" smtClean="0"/>
              <a:t>Wavelength allocation allowing concurrent operation with 10G-EPON PHYs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6948A-806D-4E89-BDD2-65442B3523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2484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155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1_Default Design</vt:lpstr>
      <vt:lpstr>2_Default Design</vt:lpstr>
      <vt:lpstr>3_Default Design</vt:lpstr>
      <vt:lpstr>NG-EPON Objectives</vt:lpstr>
      <vt:lpstr>Objectives</vt:lpstr>
      <vt:lpstr>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2015-07-02T18:30:09Z</dcterms:created>
  <dcterms:modified xsi:type="dcterms:W3CDTF">2015-09-04T17:00:37Z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189696997</vt:i4>
  </property>
  <property fmtid="{D5CDD505-2E9C-101B-9397-08002B2CF9AE}" pid="3" name="_NewReviewCycle">
    <vt:lpwstr/>
  </property>
</Properties>
</file>