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79" r:id="rId3"/>
    <p:sldId id="280" r:id="rId4"/>
    <p:sldId id="287" r:id="rId5"/>
    <p:sldId id="281" r:id="rId6"/>
    <p:sldId id="282" r:id="rId7"/>
    <p:sldId id="283" r:id="rId8"/>
    <p:sldId id="284" r:id="rId9"/>
    <p:sldId id="285" r:id="rId10"/>
    <p:sldId id="286" r:id="rId11"/>
    <p:sldId id="270"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snapToGrid="0" snapToObjects="1">
      <p:cViewPr varScale="1">
        <p:scale>
          <a:sx n="96" d="100"/>
          <a:sy n="96" d="100"/>
        </p:scale>
        <p:origin x="-504" y="-104"/>
      </p:cViewPr>
      <p:guideLst>
        <p:guide orient="horz" pos="1620"/>
        <p:guide pos="2880"/>
      </p:guideLst>
    </p:cSldViewPr>
  </p:slideViewPr>
  <p:outlineViewPr>
    <p:cViewPr>
      <p:scale>
        <a:sx n="33" d="100"/>
        <a:sy n="33" d="100"/>
      </p:scale>
      <p:origin x="0" y="940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B65118-41F7-D44B-8730-186CCB4587F0}" type="datetimeFigureOut">
              <a:rPr lang="en-US" smtClean="0"/>
              <a:t>1/4/20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9ACF9A-EE6B-4844-98F4-48F8E2C48D59}" type="slidenum">
              <a:rPr lang="en-US" smtClean="0"/>
              <a:t>‹#›</a:t>
            </a:fld>
            <a:endParaRPr lang="en-US"/>
          </a:p>
        </p:txBody>
      </p:sp>
    </p:spTree>
    <p:extLst>
      <p:ext uri="{BB962C8B-B14F-4D97-AF65-F5344CB8AC3E}">
        <p14:creationId xmlns:p14="http://schemas.microsoft.com/office/powerpoint/2010/main" val="42803467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331853-1ECF-AD4D-8610-125B5A5721DD}" type="datetimeFigureOut">
              <a:rPr lang="en-US" smtClean="0"/>
              <a:t>1/4/20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9BE03-B8B1-724F-B6DE-3C2B5D8E232E}" type="slidenum">
              <a:rPr lang="en-US" smtClean="0"/>
              <a:t>‹#›</a:t>
            </a:fld>
            <a:endParaRPr lang="en-US"/>
          </a:p>
        </p:txBody>
      </p:sp>
    </p:spTree>
    <p:extLst>
      <p:ext uri="{BB962C8B-B14F-4D97-AF65-F5344CB8AC3E}">
        <p14:creationId xmlns:p14="http://schemas.microsoft.com/office/powerpoint/2010/main" val="429019778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59BE03-B8B1-724F-B6DE-3C2B5D8E232E}" type="slidenum">
              <a:rPr lang="en-US" smtClean="0"/>
              <a:t>1</a:t>
            </a:fld>
            <a:endParaRPr lang="en-US"/>
          </a:p>
        </p:txBody>
      </p:sp>
    </p:spTree>
    <p:extLst>
      <p:ext uri="{BB962C8B-B14F-4D97-AF65-F5344CB8AC3E}">
        <p14:creationId xmlns:p14="http://schemas.microsoft.com/office/powerpoint/2010/main" val="2818358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59BE03-B8B1-724F-B6DE-3C2B5D8E232E}" type="slidenum">
              <a:rPr lang="en-US" smtClean="0"/>
              <a:t>10</a:t>
            </a:fld>
            <a:endParaRPr lang="en-US"/>
          </a:p>
        </p:txBody>
      </p:sp>
    </p:spTree>
    <p:extLst>
      <p:ext uri="{BB962C8B-B14F-4D97-AF65-F5344CB8AC3E}">
        <p14:creationId xmlns:p14="http://schemas.microsoft.com/office/powerpoint/2010/main" val="992322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4121712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1543780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2233538" y="4883885"/>
            <a:ext cx="4642255"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212728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4767263"/>
            <a:ext cx="2133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1945904" y="4982857"/>
            <a:ext cx="5453191" cy="116622"/>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382558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2477197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384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9" name="Footer Placeholder 4"/>
          <p:cNvSpPr>
            <a:spLocks noGrp="1"/>
          </p:cNvSpPr>
          <p:nvPr>
            <p:ph type="ftr" sz="quarter" idx="3"/>
          </p:nvPr>
        </p:nvSpPr>
        <p:spPr>
          <a:xfrm>
            <a:off x="1432327" y="4894961"/>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774461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3844"/>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A0C061-10B3-E146-8A9E-6072EFD08081}" type="slidenum">
              <a:rPr lang="en-US" smtClean="0"/>
              <a:t>‹#›</a:t>
            </a:fld>
            <a:endParaRPr lang="en-US"/>
          </a:p>
        </p:txBody>
      </p:sp>
      <p:sp>
        <p:nvSpPr>
          <p:cNvPr id="10" name="Footer Placeholder 4"/>
          <p:cNvSpPr>
            <a:spLocks noGrp="1"/>
          </p:cNvSpPr>
          <p:nvPr>
            <p:ph type="ftr" sz="quarter" idx="13"/>
          </p:nvPr>
        </p:nvSpPr>
        <p:spPr>
          <a:xfrm>
            <a:off x="1432327" y="4894961"/>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229642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A0C061-10B3-E146-8A9E-6072EFD08081}" type="slidenum">
              <a:rPr lang="en-US" smtClean="0"/>
              <a:t>‹#›</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7935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A0C061-10B3-E146-8A9E-6072EFD08081}" type="slidenum">
              <a:rPr lang="en-US" smtClean="0"/>
              <a:t>‹#›</a:t>
            </a:fld>
            <a:endParaRPr lang="en-US"/>
          </a:p>
        </p:txBody>
      </p:sp>
      <p:sp>
        <p:nvSpPr>
          <p:cNvPr id="6"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58782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66270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9"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14550740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4937521"/>
            <a:ext cx="9144000" cy="20597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0"/>
            <a:ext cx="9144000" cy="20597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a:off x="457200" y="975762"/>
            <a:ext cx="8229600" cy="0"/>
          </a:xfrm>
          <a:prstGeom prst="line">
            <a:avLst/>
          </a:prstGeom>
          <a:ln w="28575" cmpd="sng">
            <a:solidFill>
              <a:schemeClr val="tx2"/>
            </a:solidFill>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6553200" y="4883885"/>
            <a:ext cx="2133600" cy="273844"/>
          </a:xfrm>
          <a:prstGeom prst="rect">
            <a:avLst/>
          </a:prstGeom>
        </p:spPr>
        <p:txBody>
          <a:bodyPr vert="horz" lIns="91440" tIns="45720" rIns="91440" bIns="45720" rtlCol="0" anchor="ctr"/>
          <a:lstStyle>
            <a:lvl1pPr algn="r">
              <a:defRPr sz="1200" b="1" i="0">
                <a:solidFill>
                  <a:schemeClr val="bg1"/>
                </a:solidFill>
              </a:defRPr>
            </a:lvl1pPr>
          </a:lstStyle>
          <a:p>
            <a:fld id="{B6A0C061-10B3-E146-8A9E-6072EFD08081}" type="slidenum">
              <a:rPr lang="en-US" smtClean="0"/>
              <a:pPr/>
              <a:t>‹#›</a:t>
            </a:fld>
            <a:endParaRPr lang="en-US"/>
          </a:p>
        </p:txBody>
      </p:sp>
      <p:sp>
        <p:nvSpPr>
          <p:cNvPr id="5"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dirty="0" smtClean="0"/>
              <a:t>IEEE Multi-Gigabit Optical Automotive Ethernet SG, Jan 2020, Geneva, Switzerland</a:t>
            </a:r>
          </a:p>
        </p:txBody>
      </p:sp>
      <p:sp>
        <p:nvSpPr>
          <p:cNvPr id="2" name="Title Placeholder 1"/>
          <p:cNvSpPr>
            <a:spLocks noGrp="1"/>
          </p:cNvSpPr>
          <p:nvPr>
            <p:ph type="title"/>
          </p:nvPr>
        </p:nvSpPr>
        <p:spPr>
          <a:xfrm>
            <a:off x="457200" y="14766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077726"/>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5839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8763"/>
            <a:ext cx="7772400" cy="1102519"/>
          </a:xfrm>
        </p:spPr>
        <p:txBody>
          <a:bodyPr>
            <a:normAutofit fontScale="90000"/>
          </a:bodyPr>
          <a:lstStyle/>
          <a:p>
            <a:r>
              <a:rPr lang="en-US" dirty="0" smtClean="0"/>
              <a:t>Major PAR fields</a:t>
            </a:r>
            <a:br>
              <a:rPr lang="en-US" dirty="0" smtClean="0"/>
            </a:br>
            <a:r>
              <a:rPr lang="en-US" sz="2700" dirty="0" smtClean="0"/>
              <a:t>IEEE Multi-Gigabit Optical Automotive </a:t>
            </a:r>
            <a:br>
              <a:rPr lang="en-US" sz="2700" dirty="0" smtClean="0"/>
            </a:br>
            <a:r>
              <a:rPr lang="en-US" sz="2700" dirty="0" smtClean="0"/>
              <a:t>Ethernet Study Group</a:t>
            </a:r>
            <a:endParaRPr lang="en-US" sz="2700" dirty="0"/>
          </a:p>
        </p:txBody>
      </p:sp>
      <p:sp>
        <p:nvSpPr>
          <p:cNvPr id="3" name="Subtitle 2"/>
          <p:cNvSpPr>
            <a:spLocks noGrp="1"/>
          </p:cNvSpPr>
          <p:nvPr>
            <p:ph type="subTitle" idx="1"/>
          </p:nvPr>
        </p:nvSpPr>
        <p:spPr/>
        <p:txBody>
          <a:bodyPr>
            <a:noAutofit/>
          </a:bodyPr>
          <a:lstStyle/>
          <a:p>
            <a:r>
              <a:rPr lang="en-US" sz="2400" dirty="0" smtClean="0">
                <a:solidFill>
                  <a:schemeClr val="tx1"/>
                </a:solidFill>
              </a:rPr>
              <a:t>Robert M. (Bob) Grow </a:t>
            </a:r>
          </a:p>
          <a:p>
            <a:r>
              <a:rPr lang="en-US" sz="2400" dirty="0" smtClean="0">
                <a:solidFill>
                  <a:schemeClr val="tx1"/>
                </a:solidFill>
              </a:rPr>
              <a:t>RMG Consulting/KDPOF</a:t>
            </a:r>
          </a:p>
          <a:p>
            <a:r>
              <a:rPr lang="en-US" sz="2400" dirty="0" smtClean="0">
                <a:solidFill>
                  <a:schemeClr val="tx1"/>
                </a:solidFill>
              </a:rPr>
              <a:t>Geneva, Switzerland</a:t>
            </a:r>
          </a:p>
          <a:p>
            <a:r>
              <a:rPr lang="en-US" sz="2400" dirty="0" smtClean="0">
                <a:solidFill>
                  <a:schemeClr val="tx1"/>
                </a:solidFill>
              </a:rPr>
              <a:t>January 2020</a:t>
            </a:r>
          </a:p>
        </p:txBody>
      </p:sp>
      <p:sp>
        <p:nvSpPr>
          <p:cNvPr id="5" name="Slide Number Placeholder 4"/>
          <p:cNvSpPr>
            <a:spLocks noGrp="1"/>
          </p:cNvSpPr>
          <p:nvPr>
            <p:ph type="sldNum" sz="quarter" idx="12"/>
          </p:nvPr>
        </p:nvSpPr>
        <p:spPr/>
        <p:txBody>
          <a:bodyPr/>
          <a:lstStyle/>
          <a:p>
            <a:fld id="{B6A0C061-10B3-E146-8A9E-6072EFD08081}" type="slidenum">
              <a:rPr lang="en-US" smtClean="0"/>
              <a:t>1</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dirty="0" smtClean="0"/>
              <a:t>IEEE Multi-Gigabit Optical Automotive Ethernet SG, Jan 2020, Geneva, Switzerland</a:t>
            </a:r>
          </a:p>
        </p:txBody>
      </p:sp>
    </p:spTree>
    <p:extLst>
      <p:ext uri="{BB962C8B-B14F-4D97-AF65-F5344CB8AC3E}">
        <p14:creationId xmlns:p14="http://schemas.microsoft.com/office/powerpoint/2010/main" val="24526676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 item 5.6 – Stakeholders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5.6 Stakeholders for the Standard</a:t>
            </a:r>
            <a:r>
              <a:rPr lang="en-US" dirty="0"/>
              <a:t>:  End-users, vendors, system integrators, and providers of systems and components (e.g., sensors, actuators, instruments, controllers, network infrastructure, user interfaces, and servers) for automotive applications</a:t>
            </a:r>
            <a:r>
              <a:rPr lang="en-US" dirty="0" smtClean="0"/>
              <a:t>.</a:t>
            </a:r>
            <a:endParaRPr lang="en-US" sz="2000" dirty="0"/>
          </a:p>
          <a:p>
            <a:pPr marL="0" indent="0">
              <a:buNone/>
            </a:pPr>
            <a:endParaRPr lang="en-US" sz="2000" dirty="0"/>
          </a:p>
          <a:p>
            <a:pPr marL="0" indent="0">
              <a:buNone/>
            </a:pPr>
            <a:r>
              <a:rPr lang="en-US" sz="2000" dirty="0" smtClean="0"/>
              <a:t>Help text: The stakeholders (e.g., telecom, medical, environmental) for the standard consist of any parties that have an interest in or may be impacted by the development of the standard.</a:t>
            </a:r>
          </a:p>
        </p:txBody>
      </p:sp>
      <p:sp>
        <p:nvSpPr>
          <p:cNvPr id="4" name="Slide Number Placeholder 3"/>
          <p:cNvSpPr>
            <a:spLocks noGrp="1"/>
          </p:cNvSpPr>
          <p:nvPr>
            <p:ph type="sldNum" sz="quarter" idx="12"/>
          </p:nvPr>
        </p:nvSpPr>
        <p:spPr/>
        <p:txBody>
          <a:bodyPr/>
          <a:lstStyle/>
          <a:p>
            <a:fld id="{B6A0C061-10B3-E146-8A9E-6072EFD08081}" type="slidenum">
              <a:rPr lang="en-US" smtClean="0"/>
              <a:t>10</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10841256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a:t>
            </a:r>
            <a:r>
              <a:rPr lang="en-US" baseline="0" dirty="0" smtClean="0"/>
              <a:t> You</a:t>
            </a:r>
            <a:endParaRPr lang="en-US" dirty="0"/>
          </a:p>
        </p:txBody>
      </p:sp>
      <p:sp>
        <p:nvSpPr>
          <p:cNvPr id="3" name="Content Placeholder 2"/>
          <p:cNvSpPr>
            <a:spLocks noGrp="1"/>
          </p:cNvSpPr>
          <p:nvPr>
            <p:ph idx="1"/>
          </p:nvPr>
        </p:nvSpPr>
        <p:spPr/>
        <p:txBody>
          <a:bodyPr/>
          <a:lstStyle/>
          <a:p>
            <a:endParaRPr lang="en-US" dirty="0"/>
          </a:p>
        </p:txBody>
      </p:sp>
      <p:sp>
        <p:nvSpPr>
          <p:cNvPr id="5" name="Slide Number Placeholder 4"/>
          <p:cNvSpPr>
            <a:spLocks noGrp="1"/>
          </p:cNvSpPr>
          <p:nvPr>
            <p:ph type="sldNum" sz="quarter" idx="12"/>
          </p:nvPr>
        </p:nvSpPr>
        <p:spPr/>
        <p:txBody>
          <a:bodyPr/>
          <a:lstStyle/>
          <a:p>
            <a:fld id="{B6A0C061-10B3-E146-8A9E-6072EFD08081}" type="slidenum">
              <a:rPr lang="en-US" smtClean="0"/>
              <a:t>11</a:t>
            </a:fld>
            <a:endParaRPr lang="en-US"/>
          </a:p>
        </p:txBody>
      </p:sp>
      <p:sp>
        <p:nvSpPr>
          <p:cNvPr id="6"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39880507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t>
            </a:r>
            <a:r>
              <a:rPr lang="en-US" baseline="0" dirty="0" smtClean="0"/>
              <a:t> item 2.1 </a:t>
            </a:r>
            <a:r>
              <a:rPr lang="mr-IN" baseline="0" dirty="0" smtClean="0"/>
              <a:t>–</a:t>
            </a:r>
            <a:r>
              <a:rPr lang="en-US" baseline="0" dirty="0" smtClean="0"/>
              <a:t> Title</a:t>
            </a:r>
            <a:endParaRPr lang="en-US" dirty="0"/>
          </a:p>
        </p:txBody>
      </p:sp>
      <p:sp>
        <p:nvSpPr>
          <p:cNvPr id="3" name="Content Placeholder 2"/>
          <p:cNvSpPr>
            <a:spLocks noGrp="1"/>
          </p:cNvSpPr>
          <p:nvPr>
            <p:ph idx="1"/>
          </p:nvPr>
        </p:nvSpPr>
        <p:spPr>
          <a:xfrm>
            <a:off x="457200" y="1010957"/>
            <a:ext cx="8229600" cy="3872928"/>
          </a:xfrm>
        </p:spPr>
        <p:txBody>
          <a:bodyPr>
            <a:normAutofit fontScale="77500" lnSpcReduction="20000"/>
          </a:bodyPr>
          <a:lstStyle/>
          <a:p>
            <a:pPr marL="0" indent="0">
              <a:buNone/>
            </a:pPr>
            <a:r>
              <a:rPr lang="en-US" dirty="0" smtClean="0"/>
              <a:t>2.1 Project title:  Standard for Ethernet Amendment: </a:t>
            </a:r>
          </a:p>
          <a:p>
            <a:pPr marL="0" indent="0">
              <a:buNone/>
            </a:pPr>
            <a:r>
              <a:rPr lang="en-US" dirty="0" smtClean="0"/>
              <a:t>Physical </a:t>
            </a:r>
            <a:r>
              <a:rPr lang="en-US" dirty="0"/>
              <a:t>Layer Specifications and Management Parameters for </a:t>
            </a:r>
            <a:r>
              <a:rPr lang="en-US" dirty="0" smtClean="0"/>
              <a:t>Multi-Gigabit Optical Automotive </a:t>
            </a:r>
            <a:r>
              <a:rPr lang="en-US" dirty="0"/>
              <a:t>Ethernet</a:t>
            </a:r>
          </a:p>
          <a:p>
            <a:pPr marL="0" indent="0">
              <a:buNone/>
            </a:pPr>
            <a:r>
              <a:rPr lang="en-US" dirty="0" smtClean="0"/>
              <a:t/>
            </a:r>
            <a:br>
              <a:rPr lang="en-US" dirty="0" smtClean="0"/>
            </a:br>
            <a:endParaRPr lang="en-US" dirty="0"/>
          </a:p>
          <a:p>
            <a:pPr marL="0" indent="0">
              <a:buNone/>
            </a:pPr>
            <a:endParaRPr lang="en-US" dirty="0" smtClean="0"/>
          </a:p>
          <a:p>
            <a:pPr marL="0" indent="0">
              <a:buNone/>
            </a:pPr>
            <a:endParaRPr lang="en-US" dirty="0" smtClean="0"/>
          </a:p>
          <a:p>
            <a:pPr marL="0" indent="0">
              <a:buNone/>
            </a:pPr>
            <a:r>
              <a:rPr lang="en-US" sz="2000" dirty="0"/>
              <a:t>Help text: The title of the base standard is </a:t>
            </a:r>
            <a:r>
              <a:rPr lang="en-US" sz="2000" dirty="0" err="1"/>
              <a:t>uneditable</a:t>
            </a:r>
            <a:r>
              <a:rPr lang="en-US" sz="2000" dirty="0"/>
              <a:t>. Please enter the amendment title in the text box. The title should be sufficiently unambiguous, understandable by a </a:t>
            </a:r>
            <a:r>
              <a:rPr lang="en-US" sz="2000" dirty="0" err="1"/>
              <a:t>NesCom</a:t>
            </a:r>
            <a:r>
              <a:rPr lang="en-US" sz="2000" dirty="0"/>
              <a:t> member not from the society that submitted the PAR. All acronyms shall be spelled out in the title. </a:t>
            </a:r>
            <a:endParaRPr lang="en-US" sz="2000" dirty="0" smtClean="0"/>
          </a:p>
        </p:txBody>
      </p:sp>
      <p:sp>
        <p:nvSpPr>
          <p:cNvPr id="4" name="Slide Number Placeholder 3"/>
          <p:cNvSpPr>
            <a:spLocks noGrp="1"/>
          </p:cNvSpPr>
          <p:nvPr>
            <p:ph type="sldNum" sz="quarter" idx="12"/>
          </p:nvPr>
        </p:nvSpPr>
        <p:spPr/>
        <p:txBody>
          <a:bodyPr/>
          <a:lstStyle/>
          <a:p>
            <a:fld id="{B6A0C061-10B3-E146-8A9E-6072EFD08081}" type="slidenum">
              <a:rPr lang="en-US" smtClean="0"/>
              <a:t>2</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26618158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sz="4400" kern="1200" dirty="0" smtClean="0">
                <a:solidFill>
                  <a:schemeClr val="tx1"/>
                </a:solidFill>
                <a:effectLst/>
                <a:latin typeface="+mj-lt"/>
                <a:ea typeface="+mj-ea"/>
                <a:cs typeface="+mj-cs"/>
              </a:rPr>
              <a:t>PAR item 4.2 and 4.3 Project dates </a:t>
            </a:r>
            <a:endParaRPr lang="en-US" dirty="0" smtClean="0">
              <a:effectLst/>
            </a:endParaRPr>
          </a:p>
        </p:txBody>
      </p:sp>
      <p:sp>
        <p:nvSpPr>
          <p:cNvPr id="3" name="Content Placeholder 2"/>
          <p:cNvSpPr>
            <a:spLocks noGrp="1"/>
          </p:cNvSpPr>
          <p:nvPr>
            <p:ph idx="1"/>
          </p:nvPr>
        </p:nvSpPr>
        <p:spPr>
          <a:xfrm>
            <a:off x="457200" y="1077726"/>
            <a:ext cx="8229600" cy="3806159"/>
          </a:xfrm>
        </p:spPr>
        <p:txBody>
          <a:bodyPr>
            <a:normAutofit fontScale="77500" lnSpcReduction="20000"/>
          </a:bodyPr>
          <a:lstStyle/>
          <a:p>
            <a:pPr marL="0" indent="0">
              <a:buNone/>
            </a:pPr>
            <a:r>
              <a:rPr lang="en-US" dirty="0"/>
              <a:t>4.2 Expected Date of submission of draft to the IEEE-SA for Initial </a:t>
            </a:r>
            <a:r>
              <a:rPr lang="en-US" dirty="0" smtClean="0"/>
              <a:t>Standards Association </a:t>
            </a:r>
            <a:br>
              <a:rPr lang="en-US" dirty="0" smtClean="0"/>
            </a:br>
            <a:r>
              <a:rPr lang="en-US" dirty="0" smtClean="0"/>
              <a:t>Ballot</a:t>
            </a:r>
            <a:r>
              <a:rPr lang="en-US" dirty="0" smtClean="0">
                <a:solidFill>
                  <a:schemeClr val="tx2"/>
                </a:solidFill>
              </a:rPr>
              <a:t>: 03/22</a:t>
            </a:r>
          </a:p>
          <a:p>
            <a:pPr marL="0" indent="0">
              <a:buNone/>
            </a:pPr>
            <a:r>
              <a:rPr lang="en-US" sz="2000" dirty="0"/>
              <a:t>Help text: Additional communication and input from other organizations or other IEEE Standards Sponsors should be encouraged through participation in the working group or the invitation pool prior to Sponsor Ballot</a:t>
            </a:r>
            <a:r>
              <a:rPr lang="en-US" sz="2000" dirty="0" smtClean="0"/>
              <a:t>.</a:t>
            </a:r>
          </a:p>
          <a:p>
            <a:pPr marL="0" indent="0">
              <a:buNone/>
            </a:pPr>
            <a:endParaRPr lang="en-US" sz="2000" dirty="0" smtClean="0"/>
          </a:p>
          <a:p>
            <a:pPr marL="0" indent="0">
              <a:buNone/>
            </a:pPr>
            <a:r>
              <a:rPr lang="en-US" dirty="0"/>
              <a:t>4.3 Projected Completion Date for Submittal to </a:t>
            </a:r>
            <a:r>
              <a:rPr lang="en-US" dirty="0" err="1"/>
              <a:t>RevCom</a:t>
            </a:r>
            <a:r>
              <a:rPr lang="en-US" dirty="0" smtClean="0"/>
              <a:t>: </a:t>
            </a:r>
            <a:r>
              <a:rPr lang="en-US" dirty="0" smtClean="0">
                <a:solidFill>
                  <a:srgbClr val="D1282E"/>
                </a:solidFill>
              </a:rPr>
              <a:t>010/22</a:t>
            </a:r>
          </a:p>
          <a:p>
            <a:pPr marL="0" indent="0">
              <a:buNone/>
            </a:pPr>
            <a:r>
              <a:rPr lang="en-US" sz="2000" dirty="0"/>
              <a:t>Help text: Enter the date the draft standard is planned to be submitted to </a:t>
            </a:r>
            <a:r>
              <a:rPr lang="en-US" sz="2000" dirty="0" err="1"/>
              <a:t>RevCom</a:t>
            </a:r>
            <a:r>
              <a:rPr lang="en-US" sz="2000" dirty="0"/>
              <a:t> for processing (not to exceed four years from the date of PAR submission). It is suggested to allow at least six months after Initial Sponsor Ballot for the ballot process. Cutoff dates for submitting draft standards to </a:t>
            </a:r>
            <a:r>
              <a:rPr lang="en-US" sz="2000" dirty="0" err="1"/>
              <a:t>RevCom</a:t>
            </a:r>
            <a:r>
              <a:rPr lang="en-US" sz="2000" dirty="0"/>
              <a:t> are generally in February, May, August, and October. Check the appropriate calendars for the specific dates as the draft matures. Use a best guess estimate for the PAR</a:t>
            </a:r>
            <a:r>
              <a:rPr lang="en-US" sz="2000" dirty="0" smtClean="0"/>
              <a:t>.</a:t>
            </a:r>
          </a:p>
        </p:txBody>
      </p:sp>
      <p:sp>
        <p:nvSpPr>
          <p:cNvPr id="4" name="Slide Number Placeholder 3"/>
          <p:cNvSpPr>
            <a:spLocks noGrp="1"/>
          </p:cNvSpPr>
          <p:nvPr>
            <p:ph type="sldNum" sz="quarter" idx="12"/>
          </p:nvPr>
        </p:nvSpPr>
        <p:spPr/>
        <p:txBody>
          <a:bodyPr/>
          <a:lstStyle/>
          <a:p>
            <a:fld id="{B6A0C061-10B3-E146-8A9E-6072EFD08081}" type="slidenum">
              <a:rPr lang="en-US" smtClean="0"/>
              <a:t>3</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39477207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Possible timeline consistent with dates</a:t>
            </a:r>
            <a:endParaRPr lang="en-US" dirty="0"/>
          </a:p>
        </p:txBody>
      </p:sp>
      <p:sp>
        <p:nvSpPr>
          <p:cNvPr id="4" name="Slide Number Placeholder 3"/>
          <p:cNvSpPr>
            <a:spLocks noGrp="1"/>
          </p:cNvSpPr>
          <p:nvPr>
            <p:ph type="sldNum" sz="quarter" idx="12"/>
          </p:nvPr>
        </p:nvSpPr>
        <p:spPr/>
        <p:txBody>
          <a:bodyPr/>
          <a:lstStyle/>
          <a:p>
            <a:fld id="{B6A0C061-10B3-E146-8A9E-6072EFD08081}" type="slidenum">
              <a:rPr lang="en-US" smtClean="0"/>
              <a:t>4</a:t>
            </a:fld>
            <a:endParaRPr lang="en-US"/>
          </a:p>
        </p:txBody>
      </p:sp>
      <p:sp>
        <p:nvSpPr>
          <p:cNvPr id="5" name="Footer Placeholder 4"/>
          <p:cNvSpPr>
            <a:spLocks noGrp="1"/>
          </p:cNvSpPr>
          <p:nvPr>
            <p:ph type="ftr" sz="quarter" idx="3"/>
          </p:nvPr>
        </p:nvSpPr>
        <p:spPr/>
        <p:txBody>
          <a:bodyPr/>
          <a:lstStyle/>
          <a:p>
            <a:r>
              <a:rPr lang="en-US" dirty="0" smtClean="0"/>
              <a:t>IEEE Multi-Gigabit Optical Automotive Ethernet SG, Jan 2020, Geneva, Switzerland</a:t>
            </a:r>
            <a:endParaRPr lang="en-US" dirty="0" smtClean="0"/>
          </a:p>
        </p:txBody>
      </p:sp>
      <p:cxnSp>
        <p:nvCxnSpPr>
          <p:cNvPr id="7" name="Straight Arrow Connector 6"/>
          <p:cNvCxnSpPr>
            <a:stCxn id="81" idx="2"/>
          </p:cNvCxnSpPr>
          <p:nvPr/>
        </p:nvCxnSpPr>
        <p:spPr>
          <a:xfrm flipH="1">
            <a:off x="743518" y="1991409"/>
            <a:ext cx="19890" cy="1037906"/>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1796099" y="2722363"/>
            <a:ext cx="550536" cy="195379"/>
          </a:xfrm>
          <a:prstGeom prst="rect">
            <a:avLst/>
          </a:prstGeom>
          <a:ln>
            <a:noFill/>
          </a:ln>
        </p:spPr>
        <p:style>
          <a:lnRef idx="2">
            <a:schemeClr val="dk1"/>
          </a:lnRef>
          <a:fillRef idx="1">
            <a:schemeClr val="lt1"/>
          </a:fillRef>
          <a:effectRef idx="0">
            <a:schemeClr val="dk1"/>
          </a:effectRef>
          <a:fontRef idx="minor">
            <a:schemeClr val="dk1"/>
          </a:fontRef>
        </p:style>
        <p:txBody>
          <a:bodyPr lIns="91450" tIns="45726" rIns="91450" bIns="45726" rtlCol="0" anchor="ctr"/>
          <a:lstStyle/>
          <a:p>
            <a:pPr algn="ctr"/>
            <a:endParaRPr lang="en-US"/>
          </a:p>
        </p:txBody>
      </p:sp>
      <p:sp>
        <p:nvSpPr>
          <p:cNvPr id="9" name="TextBox 8"/>
          <p:cNvSpPr txBox="1"/>
          <p:nvPr/>
        </p:nvSpPr>
        <p:spPr>
          <a:xfrm>
            <a:off x="3173338" y="1642935"/>
            <a:ext cx="1232625"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Draft review</a:t>
            </a:r>
          </a:p>
        </p:txBody>
      </p:sp>
      <p:sp>
        <p:nvSpPr>
          <p:cNvPr id="10" name="TextBox 9"/>
          <p:cNvSpPr txBox="1"/>
          <p:nvPr/>
        </p:nvSpPr>
        <p:spPr>
          <a:xfrm>
            <a:off x="2405449" y="1668231"/>
            <a:ext cx="499067"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PAR</a:t>
            </a:r>
          </a:p>
        </p:txBody>
      </p:sp>
      <p:cxnSp>
        <p:nvCxnSpPr>
          <p:cNvPr id="11" name="Straight Arrow Connector 10"/>
          <p:cNvCxnSpPr>
            <a:stCxn id="10" idx="2"/>
            <a:endCxn id="31" idx="3"/>
          </p:cNvCxnSpPr>
          <p:nvPr/>
        </p:nvCxnSpPr>
        <p:spPr>
          <a:xfrm>
            <a:off x="2654983" y="1991409"/>
            <a:ext cx="103363" cy="1095179"/>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a:stCxn id="26" idx="1"/>
          </p:cNvCxnSpPr>
          <p:nvPr/>
        </p:nvCxnSpPr>
        <p:spPr>
          <a:xfrm>
            <a:off x="553164" y="3088079"/>
            <a:ext cx="8366963" cy="203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760036" y="2783029"/>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32503" y="293955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007554" y="294198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382604" y="293231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757656" y="293473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30555" y="3239513"/>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9" name="TextBox 18"/>
          <p:cNvSpPr txBox="1"/>
          <p:nvPr/>
        </p:nvSpPr>
        <p:spPr>
          <a:xfrm>
            <a:off x="810410" y="3234676"/>
            <a:ext cx="367830" cy="646343"/>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20" name="TextBox 19"/>
          <p:cNvSpPr txBox="1"/>
          <p:nvPr/>
        </p:nvSpPr>
        <p:spPr>
          <a:xfrm>
            <a:off x="1190265" y="3241937"/>
            <a:ext cx="367830" cy="646343"/>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21" name="TextBox 20"/>
          <p:cNvSpPr txBox="1"/>
          <p:nvPr/>
        </p:nvSpPr>
        <p:spPr>
          <a:xfrm>
            <a:off x="1570122" y="3237100"/>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cxnSp>
        <p:nvCxnSpPr>
          <p:cNvPr id="22" name="Straight Connector 21"/>
          <p:cNvCxnSpPr/>
          <p:nvPr/>
        </p:nvCxnSpPr>
        <p:spPr>
          <a:xfrm>
            <a:off x="2125461" y="294196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500512" y="2944394"/>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925922" y="3244348"/>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25" name="TextBox 24"/>
          <p:cNvSpPr txBox="1"/>
          <p:nvPr/>
        </p:nvSpPr>
        <p:spPr>
          <a:xfrm>
            <a:off x="2293755" y="3251605"/>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26" name="TextBox 25"/>
          <p:cNvSpPr txBox="1"/>
          <p:nvPr/>
        </p:nvSpPr>
        <p:spPr>
          <a:xfrm>
            <a:off x="553164" y="2926490"/>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7" name="TextBox 26"/>
          <p:cNvSpPr txBox="1"/>
          <p:nvPr/>
        </p:nvSpPr>
        <p:spPr>
          <a:xfrm>
            <a:off x="1337421" y="2892358"/>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8" name="TextBox 27"/>
          <p:cNvSpPr txBox="1"/>
          <p:nvPr/>
        </p:nvSpPr>
        <p:spPr>
          <a:xfrm>
            <a:off x="2046322" y="2916822"/>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9" name="TextBox 28"/>
          <p:cNvSpPr txBox="1"/>
          <p:nvPr/>
        </p:nvSpPr>
        <p:spPr>
          <a:xfrm>
            <a:off x="940688" y="2924999"/>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30" name="TextBox 29"/>
          <p:cNvSpPr txBox="1"/>
          <p:nvPr/>
        </p:nvSpPr>
        <p:spPr>
          <a:xfrm>
            <a:off x="1742513" y="2920167"/>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31" name="TextBox 30"/>
          <p:cNvSpPr txBox="1"/>
          <p:nvPr/>
        </p:nvSpPr>
        <p:spPr>
          <a:xfrm>
            <a:off x="2456341" y="2924999"/>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32" name="TextBox 31"/>
          <p:cNvSpPr txBox="1"/>
          <p:nvPr/>
        </p:nvSpPr>
        <p:spPr>
          <a:xfrm>
            <a:off x="1796106" y="2680825"/>
            <a:ext cx="596726" cy="277011"/>
          </a:xfrm>
          <a:prstGeom prst="rect">
            <a:avLst/>
          </a:prstGeom>
          <a:noFill/>
        </p:spPr>
        <p:txBody>
          <a:bodyPr wrap="square" lIns="91450" tIns="45726" rIns="91450" bIns="45726" rtlCol="0">
            <a:spAutoFit/>
          </a:bodyPr>
          <a:lstStyle/>
          <a:p>
            <a:r>
              <a:rPr lang="en-US" sz="1200" dirty="0"/>
              <a:t>2020</a:t>
            </a:r>
          </a:p>
        </p:txBody>
      </p:sp>
      <p:sp>
        <p:nvSpPr>
          <p:cNvPr id="33" name="TextBox 32"/>
          <p:cNvSpPr txBox="1"/>
          <p:nvPr/>
        </p:nvSpPr>
        <p:spPr>
          <a:xfrm>
            <a:off x="4667201" y="2162499"/>
            <a:ext cx="1197203"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WG ballot</a:t>
            </a:r>
          </a:p>
        </p:txBody>
      </p:sp>
      <p:sp>
        <p:nvSpPr>
          <p:cNvPr id="34" name="TextBox 33"/>
          <p:cNvSpPr txBox="1"/>
          <p:nvPr/>
        </p:nvSpPr>
        <p:spPr>
          <a:xfrm>
            <a:off x="6157879" y="1648487"/>
            <a:ext cx="1235870"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SA ballot</a:t>
            </a:r>
          </a:p>
        </p:txBody>
      </p:sp>
      <p:sp>
        <p:nvSpPr>
          <p:cNvPr id="35" name="TextBox 34"/>
          <p:cNvSpPr txBox="1"/>
          <p:nvPr/>
        </p:nvSpPr>
        <p:spPr>
          <a:xfrm>
            <a:off x="7899426" y="2172065"/>
            <a:ext cx="664207"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err="1">
                <a:solidFill>
                  <a:schemeClr val="tx1"/>
                </a:solidFill>
              </a:rPr>
              <a:t>Std</a:t>
            </a:r>
            <a:r>
              <a:rPr lang="en-US" sz="1500" dirty="0">
                <a:solidFill>
                  <a:schemeClr val="tx1"/>
                </a:solidFill>
              </a:rPr>
              <a:t>!!!</a:t>
            </a:r>
          </a:p>
        </p:txBody>
      </p:sp>
      <p:cxnSp>
        <p:nvCxnSpPr>
          <p:cNvPr id="37" name="Straight Connector 36"/>
          <p:cNvCxnSpPr/>
          <p:nvPr/>
        </p:nvCxnSpPr>
        <p:spPr>
          <a:xfrm>
            <a:off x="4003095" y="2786385"/>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875563" y="294290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250613" y="294533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3625665" y="2935666"/>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4000715" y="2938086"/>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673614" y="3242869"/>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43" name="TextBox 42"/>
          <p:cNvSpPr txBox="1"/>
          <p:nvPr/>
        </p:nvSpPr>
        <p:spPr>
          <a:xfrm>
            <a:off x="3053470" y="3238032"/>
            <a:ext cx="367830" cy="646343"/>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44" name="TextBox 43"/>
          <p:cNvSpPr txBox="1"/>
          <p:nvPr/>
        </p:nvSpPr>
        <p:spPr>
          <a:xfrm>
            <a:off x="3433328" y="3245293"/>
            <a:ext cx="367830" cy="646343"/>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45" name="TextBox 44"/>
          <p:cNvSpPr txBox="1"/>
          <p:nvPr/>
        </p:nvSpPr>
        <p:spPr>
          <a:xfrm>
            <a:off x="3813183" y="3240453"/>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46" name="TextBox 45"/>
          <p:cNvSpPr txBox="1"/>
          <p:nvPr/>
        </p:nvSpPr>
        <p:spPr>
          <a:xfrm>
            <a:off x="3979055" y="2684183"/>
            <a:ext cx="781359" cy="277011"/>
          </a:xfrm>
          <a:prstGeom prst="rect">
            <a:avLst/>
          </a:prstGeom>
          <a:noFill/>
        </p:spPr>
        <p:txBody>
          <a:bodyPr wrap="square" lIns="91450" tIns="45726" rIns="91450" bIns="45726" rtlCol="0">
            <a:spAutoFit/>
          </a:bodyPr>
          <a:lstStyle/>
          <a:p>
            <a:r>
              <a:rPr lang="en-US" sz="1200" dirty="0"/>
              <a:t>2021</a:t>
            </a:r>
          </a:p>
        </p:txBody>
      </p:sp>
      <p:cxnSp>
        <p:nvCxnSpPr>
          <p:cNvPr id="47" name="Straight Connector 46"/>
          <p:cNvCxnSpPr/>
          <p:nvPr/>
        </p:nvCxnSpPr>
        <p:spPr>
          <a:xfrm>
            <a:off x="6246156" y="2781549"/>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368521" y="2933226"/>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743572" y="2935646"/>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5118622" y="2938077"/>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493674" y="294049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868724" y="2930826"/>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6243776" y="2933255"/>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4168982" y="3235608"/>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55" name="TextBox 54"/>
          <p:cNvSpPr txBox="1"/>
          <p:nvPr/>
        </p:nvSpPr>
        <p:spPr>
          <a:xfrm>
            <a:off x="4536818" y="3242869"/>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56" name="TextBox 55"/>
          <p:cNvSpPr txBox="1"/>
          <p:nvPr/>
        </p:nvSpPr>
        <p:spPr>
          <a:xfrm>
            <a:off x="4916676" y="3238032"/>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57" name="TextBox 56"/>
          <p:cNvSpPr txBox="1"/>
          <p:nvPr/>
        </p:nvSpPr>
        <p:spPr>
          <a:xfrm>
            <a:off x="5296529" y="3233200"/>
            <a:ext cx="367830" cy="646343"/>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58" name="TextBox 57"/>
          <p:cNvSpPr txBox="1"/>
          <p:nvPr/>
        </p:nvSpPr>
        <p:spPr>
          <a:xfrm>
            <a:off x="5676386" y="3240457"/>
            <a:ext cx="367830" cy="646343"/>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59" name="TextBox 58"/>
          <p:cNvSpPr txBox="1"/>
          <p:nvPr/>
        </p:nvSpPr>
        <p:spPr>
          <a:xfrm>
            <a:off x="6056242" y="3235621"/>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60" name="TextBox 59"/>
          <p:cNvSpPr txBox="1"/>
          <p:nvPr/>
        </p:nvSpPr>
        <p:spPr>
          <a:xfrm>
            <a:off x="6222114" y="2679347"/>
            <a:ext cx="781359" cy="277011"/>
          </a:xfrm>
          <a:prstGeom prst="rect">
            <a:avLst/>
          </a:prstGeom>
          <a:noFill/>
        </p:spPr>
        <p:txBody>
          <a:bodyPr wrap="square" lIns="91450" tIns="45726" rIns="91450" bIns="45726" rtlCol="0">
            <a:spAutoFit/>
          </a:bodyPr>
          <a:lstStyle/>
          <a:p>
            <a:r>
              <a:rPr lang="en-US" sz="1200" dirty="0"/>
              <a:t>2022</a:t>
            </a:r>
          </a:p>
        </p:txBody>
      </p:sp>
      <p:cxnSp>
        <p:nvCxnSpPr>
          <p:cNvPr id="61" name="Straight Connector 60"/>
          <p:cNvCxnSpPr/>
          <p:nvPr/>
        </p:nvCxnSpPr>
        <p:spPr>
          <a:xfrm>
            <a:off x="6238939" y="2940487"/>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6613991" y="294290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2794853" y="2920177"/>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4" name="TextBox 63"/>
          <p:cNvSpPr txBox="1"/>
          <p:nvPr/>
        </p:nvSpPr>
        <p:spPr>
          <a:xfrm>
            <a:off x="3533110" y="2915342"/>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5" name="TextBox 64"/>
          <p:cNvSpPr txBox="1"/>
          <p:nvPr/>
        </p:nvSpPr>
        <p:spPr>
          <a:xfrm>
            <a:off x="4307978" y="2922599"/>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6" name="TextBox 65"/>
          <p:cNvSpPr txBox="1"/>
          <p:nvPr/>
        </p:nvSpPr>
        <p:spPr>
          <a:xfrm>
            <a:off x="5048653" y="2917767"/>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7" name="TextBox 66"/>
          <p:cNvSpPr txBox="1"/>
          <p:nvPr/>
        </p:nvSpPr>
        <p:spPr>
          <a:xfrm>
            <a:off x="5760539" y="2912930"/>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8" name="TextBox 67"/>
          <p:cNvSpPr txBox="1"/>
          <p:nvPr/>
        </p:nvSpPr>
        <p:spPr>
          <a:xfrm>
            <a:off x="3233972" y="2928355"/>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9" name="TextBox 68"/>
          <p:cNvSpPr txBox="1"/>
          <p:nvPr/>
        </p:nvSpPr>
        <p:spPr>
          <a:xfrm>
            <a:off x="3964637" y="2923523"/>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0" name="TextBox 69"/>
          <p:cNvSpPr txBox="1"/>
          <p:nvPr/>
        </p:nvSpPr>
        <p:spPr>
          <a:xfrm>
            <a:off x="4707047" y="2916263"/>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1" name="TextBox 70"/>
          <p:cNvSpPr txBox="1"/>
          <p:nvPr/>
        </p:nvSpPr>
        <p:spPr>
          <a:xfrm>
            <a:off x="5423774" y="2923523"/>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2" name="TextBox 71"/>
          <p:cNvSpPr txBox="1"/>
          <p:nvPr/>
        </p:nvSpPr>
        <p:spPr>
          <a:xfrm>
            <a:off x="6193777" y="2918691"/>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3" name="TextBox 72"/>
          <p:cNvSpPr txBox="1"/>
          <p:nvPr/>
        </p:nvSpPr>
        <p:spPr>
          <a:xfrm>
            <a:off x="6424061" y="3230776"/>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cxnSp>
        <p:nvCxnSpPr>
          <p:cNvPr id="74" name="Straight Connector 73"/>
          <p:cNvCxnSpPr/>
          <p:nvPr/>
        </p:nvCxnSpPr>
        <p:spPr>
          <a:xfrm>
            <a:off x="6982976" y="294693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6776224" y="3254148"/>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76" name="TextBox 75"/>
          <p:cNvSpPr txBox="1"/>
          <p:nvPr/>
        </p:nvSpPr>
        <p:spPr>
          <a:xfrm>
            <a:off x="6550852" y="2908530"/>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7" name="TextBox 76"/>
          <p:cNvSpPr txBox="1"/>
          <p:nvPr/>
        </p:nvSpPr>
        <p:spPr>
          <a:xfrm>
            <a:off x="7093641" y="3257244"/>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78" name="TextBox 77"/>
          <p:cNvSpPr txBox="1"/>
          <p:nvPr/>
        </p:nvSpPr>
        <p:spPr>
          <a:xfrm>
            <a:off x="7473497" y="3252408"/>
            <a:ext cx="367830" cy="646343"/>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cxnSp>
        <p:nvCxnSpPr>
          <p:cNvPr id="79" name="Straight Connector 78"/>
          <p:cNvCxnSpPr/>
          <p:nvPr/>
        </p:nvCxnSpPr>
        <p:spPr>
          <a:xfrm>
            <a:off x="7268794" y="2964367"/>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7626621" y="2964367"/>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83649" y="1668231"/>
            <a:ext cx="559517"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CFI</a:t>
            </a:r>
          </a:p>
        </p:txBody>
      </p:sp>
      <p:cxnSp>
        <p:nvCxnSpPr>
          <p:cNvPr id="82" name="Straight Arrow Connector 81"/>
          <p:cNvCxnSpPr/>
          <p:nvPr/>
        </p:nvCxnSpPr>
        <p:spPr>
          <a:xfrm flipH="1">
            <a:off x="1096755" y="2460311"/>
            <a:ext cx="5740" cy="56948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718696" y="2143655"/>
            <a:ext cx="796939" cy="5540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SG formed</a:t>
            </a:r>
          </a:p>
        </p:txBody>
      </p:sp>
      <p:cxnSp>
        <p:nvCxnSpPr>
          <p:cNvPr id="84" name="Straight Arrow Connector 83"/>
          <p:cNvCxnSpPr/>
          <p:nvPr/>
        </p:nvCxnSpPr>
        <p:spPr>
          <a:xfrm>
            <a:off x="3777498" y="1992630"/>
            <a:ext cx="0" cy="1058805"/>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a:stCxn id="33" idx="2"/>
          </p:cNvCxnSpPr>
          <p:nvPr/>
        </p:nvCxnSpPr>
        <p:spPr>
          <a:xfrm>
            <a:off x="5265803" y="2485677"/>
            <a:ext cx="0" cy="566979"/>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a:stCxn id="34" idx="2"/>
          </p:cNvCxnSpPr>
          <p:nvPr/>
        </p:nvCxnSpPr>
        <p:spPr>
          <a:xfrm>
            <a:off x="6775813" y="1971665"/>
            <a:ext cx="17408" cy="1116416"/>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a:stCxn id="35" idx="2"/>
          </p:cNvCxnSpPr>
          <p:nvPr/>
        </p:nvCxnSpPr>
        <p:spPr>
          <a:xfrm>
            <a:off x="8231529" y="2495243"/>
            <a:ext cx="0" cy="613147"/>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88" name="TextBox 87"/>
          <p:cNvSpPr txBox="1"/>
          <p:nvPr/>
        </p:nvSpPr>
        <p:spPr>
          <a:xfrm>
            <a:off x="2712527" y="3819252"/>
            <a:ext cx="632690" cy="277011"/>
          </a:xfrm>
          <a:prstGeom prst="rect">
            <a:avLst/>
          </a:prstGeom>
          <a:noFill/>
        </p:spPr>
        <p:txBody>
          <a:bodyPr wrap="square" lIns="91450" tIns="45726" rIns="91450" bIns="45726" rtlCol="0">
            <a:spAutoFit/>
          </a:bodyPr>
          <a:lstStyle/>
          <a:p>
            <a:r>
              <a:rPr lang="en-US" sz="1200" dirty="0" smtClean="0"/>
              <a:t>D0.1</a:t>
            </a:r>
            <a:endParaRPr lang="en-US" sz="1200" dirty="0"/>
          </a:p>
        </p:txBody>
      </p:sp>
      <p:sp>
        <p:nvSpPr>
          <p:cNvPr id="89" name="TextBox 88"/>
          <p:cNvSpPr txBox="1"/>
          <p:nvPr/>
        </p:nvSpPr>
        <p:spPr>
          <a:xfrm>
            <a:off x="5087958" y="3821692"/>
            <a:ext cx="632690" cy="277011"/>
          </a:xfrm>
          <a:prstGeom prst="rect">
            <a:avLst/>
          </a:prstGeom>
          <a:noFill/>
        </p:spPr>
        <p:txBody>
          <a:bodyPr wrap="square" lIns="91450" tIns="45726" rIns="91450" bIns="45726" rtlCol="0">
            <a:spAutoFit/>
          </a:bodyPr>
          <a:lstStyle/>
          <a:p>
            <a:r>
              <a:rPr lang="en-US" sz="1200" dirty="0" smtClean="0"/>
              <a:t>D2.0</a:t>
            </a:r>
            <a:endParaRPr lang="en-US" sz="1200" dirty="0"/>
          </a:p>
        </p:txBody>
      </p:sp>
      <p:sp>
        <p:nvSpPr>
          <p:cNvPr id="90" name="TextBox 89"/>
          <p:cNvSpPr txBox="1"/>
          <p:nvPr/>
        </p:nvSpPr>
        <p:spPr>
          <a:xfrm>
            <a:off x="5472921" y="3974092"/>
            <a:ext cx="632690" cy="277011"/>
          </a:xfrm>
          <a:prstGeom prst="rect">
            <a:avLst/>
          </a:prstGeom>
          <a:noFill/>
        </p:spPr>
        <p:txBody>
          <a:bodyPr wrap="square" lIns="91450" tIns="45726" rIns="91450" bIns="45726" rtlCol="0">
            <a:spAutoFit/>
          </a:bodyPr>
          <a:lstStyle/>
          <a:p>
            <a:r>
              <a:rPr lang="en-US" sz="1200" dirty="0" smtClean="0"/>
              <a:t>D2.1</a:t>
            </a:r>
            <a:endParaRPr lang="en-US" sz="1200" dirty="0"/>
          </a:p>
        </p:txBody>
      </p:sp>
      <p:sp>
        <p:nvSpPr>
          <p:cNvPr id="91" name="TextBox 90"/>
          <p:cNvSpPr txBox="1"/>
          <p:nvPr/>
        </p:nvSpPr>
        <p:spPr>
          <a:xfrm>
            <a:off x="5808635" y="4126492"/>
            <a:ext cx="632690" cy="277011"/>
          </a:xfrm>
          <a:prstGeom prst="rect">
            <a:avLst/>
          </a:prstGeom>
          <a:noFill/>
        </p:spPr>
        <p:txBody>
          <a:bodyPr wrap="square" lIns="91450" tIns="45726" rIns="91450" bIns="45726" rtlCol="0">
            <a:spAutoFit/>
          </a:bodyPr>
          <a:lstStyle/>
          <a:p>
            <a:r>
              <a:rPr lang="en-US" sz="1200" dirty="0" smtClean="0"/>
              <a:t>D2.2</a:t>
            </a:r>
            <a:endParaRPr lang="en-US" sz="1200" dirty="0"/>
          </a:p>
        </p:txBody>
      </p:sp>
      <p:sp>
        <p:nvSpPr>
          <p:cNvPr id="92" name="TextBox 91"/>
          <p:cNvSpPr txBox="1"/>
          <p:nvPr/>
        </p:nvSpPr>
        <p:spPr>
          <a:xfrm>
            <a:off x="6570585" y="3840471"/>
            <a:ext cx="632690" cy="277011"/>
          </a:xfrm>
          <a:prstGeom prst="rect">
            <a:avLst/>
          </a:prstGeom>
          <a:noFill/>
        </p:spPr>
        <p:txBody>
          <a:bodyPr wrap="square" lIns="91450" tIns="45726" rIns="91450" bIns="45726" rtlCol="0">
            <a:spAutoFit/>
          </a:bodyPr>
          <a:lstStyle/>
          <a:p>
            <a:r>
              <a:rPr lang="en-US" sz="1200" dirty="0" smtClean="0"/>
              <a:t>D3.0</a:t>
            </a:r>
            <a:endParaRPr lang="en-US" sz="1200" dirty="0"/>
          </a:p>
        </p:txBody>
      </p:sp>
      <p:sp>
        <p:nvSpPr>
          <p:cNvPr id="93" name="TextBox 92"/>
          <p:cNvSpPr txBox="1"/>
          <p:nvPr/>
        </p:nvSpPr>
        <p:spPr>
          <a:xfrm>
            <a:off x="6942273" y="3992871"/>
            <a:ext cx="632690" cy="277011"/>
          </a:xfrm>
          <a:prstGeom prst="rect">
            <a:avLst/>
          </a:prstGeom>
          <a:noFill/>
        </p:spPr>
        <p:txBody>
          <a:bodyPr wrap="square" lIns="91450" tIns="45726" rIns="91450" bIns="45726" rtlCol="0">
            <a:spAutoFit/>
          </a:bodyPr>
          <a:lstStyle/>
          <a:p>
            <a:r>
              <a:rPr lang="en-US" sz="1200" dirty="0" smtClean="0"/>
              <a:t>D3.1</a:t>
            </a:r>
            <a:endParaRPr lang="en-US" sz="1200" dirty="0"/>
          </a:p>
        </p:txBody>
      </p:sp>
      <p:sp>
        <p:nvSpPr>
          <p:cNvPr id="94" name="TextBox 93"/>
          <p:cNvSpPr txBox="1"/>
          <p:nvPr/>
        </p:nvSpPr>
        <p:spPr>
          <a:xfrm>
            <a:off x="7226529" y="4145271"/>
            <a:ext cx="632690" cy="277011"/>
          </a:xfrm>
          <a:prstGeom prst="rect">
            <a:avLst/>
          </a:prstGeom>
          <a:noFill/>
        </p:spPr>
        <p:txBody>
          <a:bodyPr wrap="square" lIns="91450" tIns="45726" rIns="91450" bIns="45726" rtlCol="0">
            <a:spAutoFit/>
          </a:bodyPr>
          <a:lstStyle/>
          <a:p>
            <a:r>
              <a:rPr lang="en-US" sz="1200" dirty="0" smtClean="0"/>
              <a:t>D3.2</a:t>
            </a:r>
            <a:endParaRPr lang="en-US" sz="1200" dirty="0"/>
          </a:p>
        </p:txBody>
      </p:sp>
      <p:sp>
        <p:nvSpPr>
          <p:cNvPr id="95" name="TextBox 94"/>
          <p:cNvSpPr txBox="1"/>
          <p:nvPr/>
        </p:nvSpPr>
        <p:spPr>
          <a:xfrm>
            <a:off x="3601035" y="3822912"/>
            <a:ext cx="632690" cy="277011"/>
          </a:xfrm>
          <a:prstGeom prst="rect">
            <a:avLst/>
          </a:prstGeom>
          <a:noFill/>
        </p:spPr>
        <p:txBody>
          <a:bodyPr wrap="square" lIns="91450" tIns="45726" rIns="91450" bIns="45726" rtlCol="0">
            <a:spAutoFit/>
          </a:bodyPr>
          <a:lstStyle/>
          <a:p>
            <a:r>
              <a:rPr lang="en-US" sz="1200" dirty="0" smtClean="0"/>
              <a:t>D1.0</a:t>
            </a:r>
            <a:endParaRPr lang="en-US" sz="1200" dirty="0"/>
          </a:p>
        </p:txBody>
      </p:sp>
      <p:sp>
        <p:nvSpPr>
          <p:cNvPr id="96" name="TextBox 95"/>
          <p:cNvSpPr txBox="1"/>
          <p:nvPr/>
        </p:nvSpPr>
        <p:spPr>
          <a:xfrm>
            <a:off x="3982272" y="3975312"/>
            <a:ext cx="632690" cy="277011"/>
          </a:xfrm>
          <a:prstGeom prst="rect">
            <a:avLst/>
          </a:prstGeom>
          <a:noFill/>
        </p:spPr>
        <p:txBody>
          <a:bodyPr wrap="square" lIns="91450" tIns="45726" rIns="91450" bIns="45726" rtlCol="0">
            <a:spAutoFit/>
          </a:bodyPr>
          <a:lstStyle/>
          <a:p>
            <a:r>
              <a:rPr lang="en-US" sz="1200" dirty="0" smtClean="0"/>
              <a:t>D1.1</a:t>
            </a:r>
            <a:endParaRPr lang="en-US" sz="1200" dirty="0"/>
          </a:p>
        </p:txBody>
      </p:sp>
      <p:sp>
        <p:nvSpPr>
          <p:cNvPr id="97" name="TextBox 96"/>
          <p:cNvSpPr txBox="1"/>
          <p:nvPr/>
        </p:nvSpPr>
        <p:spPr>
          <a:xfrm>
            <a:off x="4346628" y="4127712"/>
            <a:ext cx="632690" cy="277011"/>
          </a:xfrm>
          <a:prstGeom prst="rect">
            <a:avLst/>
          </a:prstGeom>
          <a:noFill/>
        </p:spPr>
        <p:txBody>
          <a:bodyPr wrap="square" lIns="91450" tIns="45726" rIns="91450" bIns="45726" rtlCol="0">
            <a:spAutoFit/>
          </a:bodyPr>
          <a:lstStyle/>
          <a:p>
            <a:r>
              <a:rPr lang="en-US" sz="1200" dirty="0" smtClean="0"/>
              <a:t>D1.2</a:t>
            </a:r>
            <a:endParaRPr lang="en-US" sz="1200" dirty="0"/>
          </a:p>
        </p:txBody>
      </p:sp>
      <p:sp>
        <p:nvSpPr>
          <p:cNvPr id="98" name="TextBox 97"/>
          <p:cNvSpPr txBox="1"/>
          <p:nvPr/>
        </p:nvSpPr>
        <p:spPr>
          <a:xfrm>
            <a:off x="6921379" y="2919911"/>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99" name="TextBox 98"/>
          <p:cNvSpPr txBox="1"/>
          <p:nvPr/>
        </p:nvSpPr>
        <p:spPr>
          <a:xfrm>
            <a:off x="7186691" y="2923959"/>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cxnSp>
        <p:nvCxnSpPr>
          <p:cNvPr id="100" name="Straight Connector 99"/>
          <p:cNvCxnSpPr/>
          <p:nvPr/>
        </p:nvCxnSpPr>
        <p:spPr>
          <a:xfrm>
            <a:off x="8386411" y="2806359"/>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633929" y="296531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008979" y="295564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8384031" y="295806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7816640" y="3265267"/>
            <a:ext cx="367830" cy="646343"/>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05" name="TextBox 104"/>
          <p:cNvSpPr txBox="1"/>
          <p:nvPr/>
        </p:nvSpPr>
        <p:spPr>
          <a:xfrm>
            <a:off x="8196497" y="3260430"/>
            <a:ext cx="367830" cy="646343"/>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cxnSp>
        <p:nvCxnSpPr>
          <p:cNvPr id="106" name="Straight Connector 105"/>
          <p:cNvCxnSpPr/>
          <p:nvPr/>
        </p:nvCxnSpPr>
        <p:spPr>
          <a:xfrm>
            <a:off x="8751836" y="296529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07" name="TextBox 106"/>
          <p:cNvSpPr txBox="1"/>
          <p:nvPr/>
        </p:nvSpPr>
        <p:spPr>
          <a:xfrm>
            <a:off x="8552297" y="3267678"/>
            <a:ext cx="367830" cy="646343"/>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08" name="TextBox 107"/>
          <p:cNvSpPr txBox="1"/>
          <p:nvPr/>
        </p:nvSpPr>
        <p:spPr>
          <a:xfrm>
            <a:off x="7916760" y="2915688"/>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09" name="TextBox 108"/>
          <p:cNvSpPr txBox="1"/>
          <p:nvPr/>
        </p:nvSpPr>
        <p:spPr>
          <a:xfrm>
            <a:off x="8696215" y="2940152"/>
            <a:ext cx="36542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10" name="TextBox 109"/>
          <p:cNvSpPr txBox="1"/>
          <p:nvPr/>
        </p:nvSpPr>
        <p:spPr>
          <a:xfrm>
            <a:off x="7567063" y="2948329"/>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11" name="TextBox 110"/>
          <p:cNvSpPr txBox="1"/>
          <p:nvPr/>
        </p:nvSpPr>
        <p:spPr>
          <a:xfrm>
            <a:off x="8357129" y="2943497"/>
            <a:ext cx="302005"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12" name="TextBox 111"/>
          <p:cNvSpPr txBox="1"/>
          <p:nvPr/>
        </p:nvSpPr>
        <p:spPr>
          <a:xfrm>
            <a:off x="6160938" y="4278892"/>
            <a:ext cx="632690" cy="277011"/>
          </a:xfrm>
          <a:prstGeom prst="rect">
            <a:avLst/>
          </a:prstGeom>
          <a:noFill/>
        </p:spPr>
        <p:txBody>
          <a:bodyPr wrap="square" lIns="91450" tIns="45726" rIns="91450" bIns="45726" rtlCol="0">
            <a:spAutoFit/>
          </a:bodyPr>
          <a:lstStyle/>
          <a:p>
            <a:r>
              <a:rPr lang="en-US" sz="1200" dirty="0" smtClean="0"/>
              <a:t>D2.3</a:t>
            </a:r>
            <a:endParaRPr lang="en-US" sz="1200" dirty="0"/>
          </a:p>
        </p:txBody>
      </p:sp>
      <p:sp>
        <p:nvSpPr>
          <p:cNvPr id="113" name="TextBox 112"/>
          <p:cNvSpPr txBox="1"/>
          <p:nvPr/>
        </p:nvSpPr>
        <p:spPr>
          <a:xfrm>
            <a:off x="4745967" y="4280112"/>
            <a:ext cx="632690" cy="277011"/>
          </a:xfrm>
          <a:prstGeom prst="rect">
            <a:avLst/>
          </a:prstGeom>
          <a:noFill/>
        </p:spPr>
        <p:txBody>
          <a:bodyPr wrap="square" lIns="91450" tIns="45726" rIns="91450" bIns="45726" rtlCol="0">
            <a:spAutoFit/>
          </a:bodyPr>
          <a:lstStyle/>
          <a:p>
            <a:r>
              <a:rPr lang="en-US" sz="1200" dirty="0" smtClean="0"/>
              <a:t>D1.3</a:t>
            </a:r>
            <a:endParaRPr lang="en-US" sz="1200" dirty="0"/>
          </a:p>
        </p:txBody>
      </p:sp>
      <p:cxnSp>
        <p:nvCxnSpPr>
          <p:cNvPr id="114" name="Straight Arrow Connector 113"/>
          <p:cNvCxnSpPr/>
          <p:nvPr/>
        </p:nvCxnSpPr>
        <p:spPr>
          <a:xfrm flipH="1">
            <a:off x="2996189" y="2462001"/>
            <a:ext cx="5740" cy="56948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15" name="TextBox 114"/>
          <p:cNvSpPr txBox="1"/>
          <p:nvPr/>
        </p:nvSpPr>
        <p:spPr>
          <a:xfrm>
            <a:off x="2646172" y="2138823"/>
            <a:ext cx="804878" cy="5540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TF formed</a:t>
            </a:r>
          </a:p>
        </p:txBody>
      </p:sp>
      <p:sp>
        <p:nvSpPr>
          <p:cNvPr id="116" name="TextBox 115"/>
          <p:cNvSpPr txBox="1"/>
          <p:nvPr/>
        </p:nvSpPr>
        <p:spPr>
          <a:xfrm>
            <a:off x="3123625" y="3971652"/>
            <a:ext cx="632690" cy="277011"/>
          </a:xfrm>
          <a:prstGeom prst="rect">
            <a:avLst/>
          </a:prstGeom>
          <a:noFill/>
        </p:spPr>
        <p:txBody>
          <a:bodyPr wrap="square" lIns="91450" tIns="45726" rIns="91450" bIns="45726" rtlCol="0">
            <a:spAutoFit/>
          </a:bodyPr>
          <a:lstStyle/>
          <a:p>
            <a:r>
              <a:rPr lang="en-US" sz="1200" dirty="0" smtClean="0"/>
              <a:t>D0.2</a:t>
            </a:r>
            <a:endParaRPr lang="en-US" sz="1200" dirty="0"/>
          </a:p>
        </p:txBody>
      </p:sp>
    </p:spTree>
    <p:extLst>
      <p:ext uri="{BB962C8B-B14F-4D97-AF65-F5344CB8AC3E}">
        <p14:creationId xmlns:p14="http://schemas.microsoft.com/office/powerpoint/2010/main" val="1608468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5.2A Scope of the complete standard: </a:t>
            </a:r>
          </a:p>
        </p:txBody>
      </p:sp>
      <p:sp>
        <p:nvSpPr>
          <p:cNvPr id="3" name="Content Placeholder 2"/>
          <p:cNvSpPr>
            <a:spLocks noGrp="1"/>
          </p:cNvSpPr>
          <p:nvPr>
            <p:ph idx="1"/>
          </p:nvPr>
        </p:nvSpPr>
        <p:spPr>
          <a:xfrm>
            <a:off x="457200" y="1077726"/>
            <a:ext cx="8229600" cy="3806159"/>
          </a:xfrm>
        </p:spPr>
        <p:txBody>
          <a:bodyPr>
            <a:normAutofit fontScale="47500" lnSpcReduction="20000"/>
          </a:bodyPr>
          <a:lstStyle/>
          <a:p>
            <a:pPr marL="0" indent="0">
              <a:buNone/>
            </a:pPr>
            <a:r>
              <a:rPr lang="en-US" dirty="0"/>
              <a:t>5.2A Scope of the complete standard: </a:t>
            </a:r>
          </a:p>
          <a:p>
            <a:pPr marL="0" indent="0">
              <a:buNone/>
            </a:pPr>
            <a:r>
              <a:rPr lang="en-US" dirty="0"/>
              <a:t>This standard defines Ethernet local area, access and metropolitan area networks. Ethernet is specified at selected speeds of operation; and uses a common media access control (MAC) specification and management information base (MIB). The Carrier Sense Multiple Access with Collision Detection (CSMA/CD) MAC protocol specifies shared medium (half duplex) operation, as well as full duplex operation. Speed specific Media Independent Interfaces (MIIs) provide an architectural and optional implementation interface to selected Physical Layer entities (PHY). The Physical Layer encodes frames for transmission and decodes received frames with the modulation specified for the speed of operation, transmission medium and supported link length. Other specified capabilities include: control and management protocols, and the provision of power over selected twisted pair PHY types. </a:t>
            </a:r>
          </a:p>
          <a:p>
            <a:pPr marL="0" indent="0">
              <a:buNone/>
            </a:pPr>
            <a:r>
              <a:rPr lang="en-US" dirty="0" smtClean="0"/>
              <a:t/>
            </a:r>
            <a:br>
              <a:rPr lang="en-US" dirty="0" smtClean="0"/>
            </a:br>
            <a:r>
              <a:rPr lang="en-US" dirty="0" smtClean="0"/>
              <a:t>Help </a:t>
            </a:r>
            <a:r>
              <a:rPr lang="en-US" dirty="0"/>
              <a:t>text: If this Amendment will change the scope statement of the complete document (base + Amendment), it can be edited and should be explained in the Additional Explanatory Notes field at the end of the PAR form. If this Amendment will not change the scope statement of the complete document the pre-populated text should be left as is. </a:t>
            </a:r>
            <a:endParaRPr lang="en-US" dirty="0" smtClean="0"/>
          </a:p>
          <a:p>
            <a:pPr marL="0" indent="0">
              <a:buNone/>
            </a:pPr>
            <a:endParaRPr lang="en-US" dirty="0"/>
          </a:p>
          <a:p>
            <a:pPr marL="0" indent="0">
              <a:buNone/>
            </a:pPr>
            <a:r>
              <a:rPr lang="en-US" dirty="0" smtClean="0"/>
              <a:t>Note:  The above IEEE </a:t>
            </a:r>
            <a:r>
              <a:rPr lang="en-US" dirty="0" err="1" smtClean="0"/>
              <a:t>Std</a:t>
            </a:r>
            <a:r>
              <a:rPr lang="en-US" dirty="0" smtClean="0"/>
              <a:t> 802.3 scope was written broadly, so that amendments should not need to modify the scope.</a:t>
            </a:r>
            <a:endParaRPr lang="en-US" dirty="0"/>
          </a:p>
        </p:txBody>
      </p:sp>
      <p:sp>
        <p:nvSpPr>
          <p:cNvPr id="4" name="Slide Number Placeholder 3"/>
          <p:cNvSpPr>
            <a:spLocks noGrp="1"/>
          </p:cNvSpPr>
          <p:nvPr>
            <p:ph type="sldNum" sz="quarter" idx="12"/>
          </p:nvPr>
        </p:nvSpPr>
        <p:spPr/>
        <p:txBody>
          <a:bodyPr/>
          <a:lstStyle/>
          <a:p>
            <a:fld id="{B6A0C061-10B3-E146-8A9E-6072EFD08081}" type="slidenum">
              <a:rPr lang="en-US" smtClean="0"/>
              <a:t>5</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8929003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 item 5.2B – Project scope</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5.2B Scope of the Project: Specify additions to and appropriate modifications of IEEE </a:t>
            </a:r>
            <a:r>
              <a:rPr lang="en-US" dirty="0" err="1"/>
              <a:t>Std</a:t>
            </a:r>
            <a:r>
              <a:rPr lang="en-US" dirty="0"/>
              <a:t> 802.3 to add </a:t>
            </a:r>
            <a:r>
              <a:rPr lang="en-US" dirty="0" smtClean="0"/>
              <a:t>Physical </a:t>
            </a:r>
            <a:r>
              <a:rPr lang="en-US" dirty="0"/>
              <a:t>Layer </a:t>
            </a:r>
            <a:r>
              <a:rPr lang="en-US" dirty="0" smtClean="0"/>
              <a:t>specifications </a:t>
            </a:r>
            <a:r>
              <a:rPr lang="en-US" dirty="0"/>
              <a:t>and management parameters for </a:t>
            </a:r>
            <a:r>
              <a:rPr lang="en-US" dirty="0" smtClean="0"/>
              <a:t>multi-gigabit automotive Ethernet</a:t>
            </a:r>
            <a:r>
              <a:rPr lang="en-US" i="1" dirty="0" smtClean="0">
                <a:solidFill>
                  <a:srgbClr val="FF0000"/>
                </a:solidFill>
              </a:rPr>
              <a:t> </a:t>
            </a:r>
            <a:r>
              <a:rPr lang="en-US" dirty="0" smtClean="0"/>
              <a:t>media for application </a:t>
            </a:r>
            <a:r>
              <a:rPr lang="en-US" dirty="0"/>
              <a:t>in the automotive environment</a:t>
            </a:r>
            <a:r>
              <a:rPr lang="en-US" dirty="0" smtClean="0"/>
              <a:t>.</a:t>
            </a:r>
            <a:endParaRPr lang="en-US" dirty="0"/>
          </a:p>
          <a:p>
            <a:pPr marL="0" indent="0">
              <a:buNone/>
            </a:pPr>
            <a:endParaRPr lang="en-US" dirty="0" smtClean="0"/>
          </a:p>
          <a:p>
            <a:pPr marL="0" indent="0">
              <a:buNone/>
            </a:pPr>
            <a:r>
              <a:rPr lang="en-US" sz="2000" dirty="0"/>
              <a:t>Help text: State what the Amendment is changing or adding</a:t>
            </a:r>
            <a:r>
              <a:rPr lang="en-US" sz="2000" dirty="0" smtClean="0"/>
              <a:t>.</a:t>
            </a:r>
          </a:p>
        </p:txBody>
      </p:sp>
      <p:sp>
        <p:nvSpPr>
          <p:cNvPr id="4" name="Slide Number Placeholder 3"/>
          <p:cNvSpPr>
            <a:spLocks noGrp="1"/>
          </p:cNvSpPr>
          <p:nvPr>
            <p:ph type="sldNum" sz="quarter" idx="12"/>
          </p:nvPr>
        </p:nvSpPr>
        <p:spPr/>
        <p:txBody>
          <a:bodyPr/>
          <a:lstStyle/>
          <a:p>
            <a:fld id="{B6A0C061-10B3-E146-8A9E-6072EFD08081}" type="slidenum">
              <a:rPr lang="en-US" smtClean="0"/>
              <a:t>6</a:t>
            </a:fld>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20701196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 item 5.3 – Project contingency</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5.3 Is the completion of this standard contingent upon the </a:t>
            </a:r>
            <a:r>
              <a:rPr lang="en-US" dirty="0" smtClean="0"/>
              <a:t>completion of </a:t>
            </a:r>
            <a:r>
              <a:rPr lang="en-US" dirty="0"/>
              <a:t>another standard </a:t>
            </a:r>
            <a:r>
              <a:rPr lang="en-US" dirty="0" smtClean="0"/>
              <a:t>(</a:t>
            </a:r>
            <a:r>
              <a:rPr lang="en-US" dirty="0"/>
              <a:t>Yes or No)? </a:t>
            </a:r>
            <a:endParaRPr lang="en-US" dirty="0" smtClean="0"/>
          </a:p>
          <a:p>
            <a:pPr marL="0" indent="0">
              <a:buNone/>
            </a:pPr>
            <a:r>
              <a:rPr lang="en-US" dirty="0" smtClean="0"/>
              <a:t>No.</a:t>
            </a:r>
          </a:p>
          <a:p>
            <a:pPr marL="0" indent="0">
              <a:buNone/>
            </a:pPr>
            <a:r>
              <a:rPr lang="en-US" dirty="0" smtClean="0"/>
              <a:t>If </a:t>
            </a:r>
            <a:r>
              <a:rPr lang="en-US" dirty="0"/>
              <a:t>yes, please explain below</a:t>
            </a:r>
            <a:r>
              <a:rPr lang="en-US" dirty="0" smtClean="0"/>
              <a:t>:</a:t>
            </a:r>
            <a:endParaRPr lang="en-US" dirty="0"/>
          </a:p>
          <a:p>
            <a:pPr marL="0" indent="0">
              <a:buNone/>
            </a:pPr>
            <a:r>
              <a:rPr lang="en-US" sz="2000" dirty="0" smtClean="0"/>
              <a:t>Help </a:t>
            </a:r>
            <a:r>
              <a:rPr lang="en-US" sz="2000" dirty="0"/>
              <a:t>text: Your explanation should include how the standard is dependent upon the completion of another standard. Also, if applicable, why a PAR request is being submitted if the standard currently under development is not yet complete. The title and number of the standard which this project is contingent upon shall be included in the explanation</a:t>
            </a:r>
            <a:r>
              <a:rPr lang="en-US" sz="2000" dirty="0" smtClean="0"/>
              <a:t>.</a:t>
            </a:r>
          </a:p>
        </p:txBody>
      </p:sp>
      <p:sp>
        <p:nvSpPr>
          <p:cNvPr id="4" name="Slide Number Placeholder 3"/>
          <p:cNvSpPr>
            <a:spLocks noGrp="1"/>
          </p:cNvSpPr>
          <p:nvPr>
            <p:ph type="sldNum" sz="quarter" idx="12"/>
          </p:nvPr>
        </p:nvSpPr>
        <p:spPr/>
        <p:txBody>
          <a:bodyPr/>
          <a:lstStyle/>
          <a:p>
            <a:fld id="{B6A0C061-10B3-E146-8A9E-6072EFD08081}" type="slidenum">
              <a:rPr lang="en-US" smtClean="0"/>
              <a:t>7</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17651674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 item 5.4 – Project purpose</a:t>
            </a:r>
          </a:p>
        </p:txBody>
      </p:sp>
      <p:sp>
        <p:nvSpPr>
          <p:cNvPr id="3" name="Content Placeholder 2"/>
          <p:cNvSpPr>
            <a:spLocks noGrp="1"/>
          </p:cNvSpPr>
          <p:nvPr>
            <p:ph idx="1"/>
          </p:nvPr>
        </p:nvSpPr>
        <p:spPr/>
        <p:txBody>
          <a:bodyPr/>
          <a:lstStyle/>
          <a:p>
            <a:pPr marL="0" indent="0">
              <a:buNone/>
            </a:pPr>
            <a:r>
              <a:rPr lang="en-US" dirty="0"/>
              <a:t>5.4 Will the completed document (base + amendment) contain a purpose clause:</a:t>
            </a:r>
          </a:p>
          <a:p>
            <a:pPr marL="0" indent="0">
              <a:buNone/>
            </a:pPr>
            <a:r>
              <a:rPr lang="en-US" dirty="0" smtClean="0"/>
              <a:t>	</a:t>
            </a:r>
            <a:r>
              <a:rPr lang="en-US" dirty="0" smtClean="0">
                <a:latin typeface="Wingdings"/>
                <a:ea typeface="Wingdings"/>
                <a:cs typeface="Wingdings"/>
                <a:sym typeface="Wingdings"/>
              </a:rPr>
              <a:t></a:t>
            </a:r>
            <a:r>
              <a:rPr lang="en-US" dirty="0" smtClean="0"/>
              <a:t>Yes  </a:t>
            </a:r>
            <a:r>
              <a:rPr lang="en-US" dirty="0" smtClean="0">
                <a:latin typeface="Wingdings"/>
                <a:ea typeface="Wingdings"/>
                <a:cs typeface="Wingdings"/>
                <a:sym typeface="Wingdings"/>
              </a:rPr>
              <a:t></a:t>
            </a:r>
            <a:r>
              <a:rPr lang="en-US" dirty="0" smtClean="0"/>
              <a:t>No</a:t>
            </a:r>
            <a:endParaRPr lang="en-US" dirty="0"/>
          </a:p>
          <a:p>
            <a:pPr marL="0" indent="0">
              <a:buNone/>
            </a:pPr>
            <a:r>
              <a:rPr lang="en-US" dirty="0"/>
              <a:t>Note: IEEE </a:t>
            </a:r>
            <a:r>
              <a:rPr lang="en-US" dirty="0" err="1"/>
              <a:t>Std</a:t>
            </a:r>
            <a:r>
              <a:rPr lang="en-US" dirty="0"/>
              <a:t> 802.3 does not contain a Purpose Clause</a:t>
            </a:r>
            <a:r>
              <a:rPr lang="en-US" dirty="0" smtClean="0"/>
              <a:t>.</a:t>
            </a:r>
          </a:p>
        </p:txBody>
      </p:sp>
      <p:sp>
        <p:nvSpPr>
          <p:cNvPr id="4" name="Slide Number Placeholder 3"/>
          <p:cNvSpPr>
            <a:spLocks noGrp="1"/>
          </p:cNvSpPr>
          <p:nvPr>
            <p:ph type="sldNum" sz="quarter" idx="12"/>
          </p:nvPr>
        </p:nvSpPr>
        <p:spPr/>
        <p:txBody>
          <a:bodyPr/>
          <a:lstStyle/>
          <a:p>
            <a:fld id="{B6A0C061-10B3-E146-8A9E-6072EFD08081}" type="slidenum">
              <a:rPr lang="en-US" smtClean="0"/>
              <a:t>8</a:t>
            </a:fld>
            <a:endParaRPr lang="en-US"/>
          </a:p>
        </p:txBody>
      </p:sp>
      <p:sp>
        <p:nvSpPr>
          <p:cNvPr id="6" name="Oval 5"/>
          <p:cNvSpPr/>
          <p:nvPr/>
        </p:nvSpPr>
        <p:spPr>
          <a:xfrm>
            <a:off x="2198136" y="2370942"/>
            <a:ext cx="184313" cy="134505"/>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1602451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 item 5.5 – Project need</a:t>
            </a:r>
          </a:p>
        </p:txBody>
      </p:sp>
      <p:sp>
        <p:nvSpPr>
          <p:cNvPr id="3" name="Content Placeholder 2"/>
          <p:cNvSpPr>
            <a:spLocks noGrp="1"/>
          </p:cNvSpPr>
          <p:nvPr>
            <p:ph idx="1"/>
          </p:nvPr>
        </p:nvSpPr>
        <p:spPr>
          <a:xfrm>
            <a:off x="457200" y="1077725"/>
            <a:ext cx="8229600" cy="3806159"/>
          </a:xfrm>
        </p:spPr>
        <p:txBody>
          <a:bodyPr>
            <a:normAutofit fontScale="85000" lnSpcReduction="10000"/>
          </a:bodyPr>
          <a:lstStyle/>
          <a:p>
            <a:pPr marL="0" indent="0">
              <a:buNone/>
            </a:pPr>
            <a:r>
              <a:rPr lang="en-US" dirty="0"/>
              <a:t>5.5 Need for the Project</a:t>
            </a:r>
            <a:r>
              <a:rPr lang="en-US" dirty="0" smtClean="0"/>
              <a:t>:  </a:t>
            </a:r>
          </a:p>
          <a:p>
            <a:pPr marL="0" indent="0">
              <a:buNone/>
            </a:pPr>
            <a:r>
              <a:rPr lang="en-US" sz="2000" dirty="0"/>
              <a:t>Applications in automotive industries have begun the transition of legacy automotive networks to Ethernet to support Advanced Driver Assist Systems. This has generated a need for data rates greater than 1 Gb/s in the automotive environment</a:t>
            </a:r>
            <a:r>
              <a:rPr lang="en-US" sz="2000" dirty="0" smtClean="0"/>
              <a:t>.  Optical </a:t>
            </a:r>
            <a:r>
              <a:rPr lang="en-US" sz="2000" dirty="0"/>
              <a:t>fiber </a:t>
            </a:r>
            <a:r>
              <a:rPr lang="en-US" sz="2000" dirty="0" smtClean="0"/>
              <a:t>has been used in automotive applications both for Ethernet and other protocols. </a:t>
            </a:r>
            <a:r>
              <a:rPr lang="en-US" sz="2000" dirty="0"/>
              <a:t>This project will complement other </a:t>
            </a:r>
            <a:r>
              <a:rPr lang="en-US" sz="2000" dirty="0" smtClean="0"/>
              <a:t>802.3 projects </a:t>
            </a:r>
            <a:r>
              <a:rPr lang="en-US" sz="2000" dirty="0"/>
              <a:t>working on specifications for electrical media operation at rates greater than 1 Gb/s in the automotive environment.</a:t>
            </a:r>
          </a:p>
          <a:p>
            <a:pPr marL="0" indent="0">
              <a:buNone/>
            </a:pPr>
            <a:r>
              <a:rPr lang="en-US" sz="2000" dirty="0"/>
              <a:t>The number of cameras in vehicles is increasing as is the camera data rate with movement to higher resolution video. </a:t>
            </a:r>
            <a:r>
              <a:rPr lang="en-US" sz="2000" dirty="0" smtClean="0"/>
              <a:t>Optical data links are applicable to both the vehicle network backbone as well as connection of selected devices where location or other factors favor using an optical link.  </a:t>
            </a:r>
          </a:p>
          <a:p>
            <a:pPr marL="0" indent="0">
              <a:buNone/>
            </a:pPr>
            <a:r>
              <a:rPr lang="en-US" sz="2000" dirty="0" smtClean="0"/>
              <a:t>Help </a:t>
            </a:r>
            <a:r>
              <a:rPr lang="en-US" sz="2000" dirty="0"/>
              <a:t>text: The need for the project details the specific problem that the standard will resolve and the benefit that users will gain by the publication of the standard. The need statement should be brief, no longer than a few sentences</a:t>
            </a:r>
            <a:r>
              <a:rPr lang="en-US" sz="2000" dirty="0" smtClean="0"/>
              <a:t>.</a:t>
            </a:r>
          </a:p>
        </p:txBody>
      </p:sp>
      <p:sp>
        <p:nvSpPr>
          <p:cNvPr id="4" name="Slide Number Placeholder 3"/>
          <p:cNvSpPr>
            <a:spLocks noGrp="1"/>
          </p:cNvSpPr>
          <p:nvPr>
            <p:ph type="sldNum" sz="quarter" idx="12"/>
          </p:nvPr>
        </p:nvSpPr>
        <p:spPr/>
        <p:txBody>
          <a:bodyPr/>
          <a:lstStyle/>
          <a:p>
            <a:fld id="{B6A0C061-10B3-E146-8A9E-6072EFD08081}" type="slidenum">
              <a:rPr lang="en-US" smtClean="0"/>
              <a:t>9</a:t>
            </a:fld>
            <a:endParaRPr lang="en-US"/>
          </a:p>
        </p:txBody>
      </p:sp>
      <p:sp>
        <p:nvSpPr>
          <p:cNvPr id="7" name="Footer Placeholder 4"/>
          <p:cNvSpPr>
            <a:spLocks noGrp="1"/>
          </p:cNvSpPr>
          <p:nvPr>
            <p:ph type="ftr" sz="quarter" idx="3"/>
          </p:nvPr>
        </p:nvSpPr>
        <p:spPr>
          <a:xfrm>
            <a:off x="1432327" y="4883885"/>
            <a:ext cx="6098461" cy="273844"/>
          </a:xfrm>
          <a:prstGeom prst="rect">
            <a:avLst/>
          </a:prstGeom>
        </p:spPr>
        <p:txBody>
          <a:bodyPr vert="horz" lIns="91440" tIns="45720" rIns="91440" bIns="45720" rtlCol="0" anchor="ctr"/>
          <a:lstStyle>
            <a:lvl1pPr marL="0" marR="0" indent="0" algn="ctr" defTabSz="457200" rtl="0" eaLnBrk="1" fontAlgn="auto" latinLnBrk="0" hangingPunct="1">
              <a:lnSpc>
                <a:spcPct val="100000"/>
              </a:lnSpc>
              <a:spcBef>
                <a:spcPts val="0"/>
              </a:spcBef>
              <a:spcAft>
                <a:spcPts val="0"/>
              </a:spcAft>
              <a:buClrTx/>
              <a:buSzTx/>
              <a:buFontTx/>
              <a:buNone/>
              <a:tabLst/>
              <a:defRPr sz="1200" b="1" i="0">
                <a:solidFill>
                  <a:schemeClr val="bg1"/>
                </a:solidFill>
              </a:defRPr>
            </a:lvl1pPr>
          </a:lstStyle>
          <a:p>
            <a:r>
              <a:rPr lang="en-US" smtClean="0"/>
              <a:t>IEEE Multi-Gigabit Optical Automotive Ethernet SG, Jan 2020, Geneva, Switzerland</a:t>
            </a:r>
            <a:endParaRPr lang="en-US" dirty="0" smtClean="0"/>
          </a:p>
        </p:txBody>
      </p:sp>
    </p:spTree>
    <p:extLst>
      <p:ext uri="{BB962C8B-B14F-4D97-AF65-F5344CB8AC3E}">
        <p14:creationId xmlns:p14="http://schemas.microsoft.com/office/powerpoint/2010/main" val="38131621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68334</TotalTime>
  <Words>944</Words>
  <Application>Microsoft Macintosh PowerPoint</Application>
  <PresentationFormat>On-screen Show (16:9)</PresentationFormat>
  <Paragraphs>142</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Major PAR fields IEEE Multi-Gigabit Optical Automotive  Ethernet Study Group</vt:lpstr>
      <vt:lpstr>PAR item 2.1 – Title</vt:lpstr>
      <vt:lpstr>PAR item 4.2 and 4.3 Project dates </vt:lpstr>
      <vt:lpstr>Possible timeline consistent with dates</vt:lpstr>
      <vt:lpstr>5.2A Scope of the complete standard: </vt:lpstr>
      <vt:lpstr>PAR item 5.2B – Project scope</vt:lpstr>
      <vt:lpstr>PAR item 5.3 – Project contingency</vt:lpstr>
      <vt:lpstr>PAR item 5.4 – Project purpose</vt:lpstr>
      <vt:lpstr>PAR item 5.5 – Project need</vt:lpstr>
      <vt:lpstr>PAR item 5.6 – Stakeholders</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and General Information 802.3 Study Group Gigabit Ethernet over Plastic Optical Fiber</dc:title>
  <dc:creator>ROBERT GROW</dc:creator>
  <cp:lastModifiedBy>ROBERT GROW</cp:lastModifiedBy>
  <cp:revision>206</cp:revision>
  <cp:lastPrinted>2019-11-19T23:19:18Z</cp:lastPrinted>
  <dcterms:created xsi:type="dcterms:W3CDTF">2014-04-03T20:35:45Z</dcterms:created>
  <dcterms:modified xsi:type="dcterms:W3CDTF">2020-01-11T01:49:29Z</dcterms:modified>
</cp:coreProperties>
</file>