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1"/>
    <p:sldMasterId id="2147483712" r:id="rId2"/>
    <p:sldMasterId id="2147483714" r:id="rId3"/>
    <p:sldMasterId id="2147483716" r:id="rId4"/>
  </p:sldMasterIdLst>
  <p:notesMasterIdLst>
    <p:notesMasterId r:id="rId37"/>
  </p:notesMasterIdLst>
  <p:handoutMasterIdLst>
    <p:handoutMasterId r:id="rId38"/>
  </p:handoutMasterIdLst>
  <p:sldIdLst>
    <p:sldId id="273" r:id="rId5"/>
    <p:sldId id="300" r:id="rId6"/>
    <p:sldId id="348" r:id="rId7"/>
    <p:sldId id="317" r:id="rId8"/>
    <p:sldId id="345" r:id="rId9"/>
    <p:sldId id="319" r:id="rId10"/>
    <p:sldId id="318" r:id="rId11"/>
    <p:sldId id="320" r:id="rId12"/>
    <p:sldId id="357" r:id="rId13"/>
    <p:sldId id="358" r:id="rId14"/>
    <p:sldId id="359" r:id="rId15"/>
    <p:sldId id="360" r:id="rId16"/>
    <p:sldId id="361" r:id="rId17"/>
    <p:sldId id="362" r:id="rId18"/>
    <p:sldId id="363" r:id="rId19"/>
    <p:sldId id="321" r:id="rId20"/>
    <p:sldId id="306" r:id="rId21"/>
    <p:sldId id="311" r:id="rId22"/>
    <p:sldId id="312" r:id="rId23"/>
    <p:sldId id="313" r:id="rId24"/>
    <p:sldId id="314" r:id="rId25"/>
    <p:sldId id="327" r:id="rId26"/>
    <p:sldId id="349" r:id="rId27"/>
    <p:sldId id="328" r:id="rId28"/>
    <p:sldId id="336" r:id="rId29"/>
    <p:sldId id="342" r:id="rId30"/>
    <p:sldId id="343" r:id="rId31"/>
    <p:sldId id="331" r:id="rId32"/>
    <p:sldId id="356" r:id="rId33"/>
    <p:sldId id="333" r:id="rId34"/>
    <p:sldId id="355" r:id="rId35"/>
    <p:sldId id="334" r:id="rId36"/>
  </p:sldIdLst>
  <p:sldSz cx="12192000" cy="6858000"/>
  <p:notesSz cx="7315200" cy="9601200"/>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ow, Bob" initials="" lastIdx="4" clrIdx="0"/>
  <p:cmAuthor id="1" name="David Law"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p:cViewPr varScale="1">
        <p:scale>
          <a:sx n="108" d="100"/>
          <a:sy n="108" d="100"/>
        </p:scale>
        <p:origin x="-120" y="-12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2706" y="-7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commentAuthors" Target="commentAuthors.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46957A-77E9-4067-B9A8-C75BCBC731A3}" type="datetimeFigureOut">
              <a:rPr lang="en-US"/>
              <a:pPr>
                <a:defRPr/>
              </a:pPr>
              <a:t>1/4/20</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641793F-992B-4A16-A261-238B1C815D3D}" type="slidenum">
              <a:rPr lang="en-US"/>
              <a:pPr>
                <a:defRPr/>
              </a:pPr>
              <a:t>‹#›</a:t>
            </a:fld>
            <a:endParaRPr lang="en-US"/>
          </a:p>
        </p:txBody>
      </p:sp>
    </p:spTree>
    <p:extLst>
      <p:ext uri="{BB962C8B-B14F-4D97-AF65-F5344CB8AC3E}">
        <p14:creationId xmlns:p14="http://schemas.microsoft.com/office/powerpoint/2010/main" val="35204750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C6BA5148-46AD-40FD-940D-973AAFCD728F}" type="datetimeFigureOut">
              <a:rPr lang="en-US"/>
              <a:pPr>
                <a:defRPr/>
              </a:pPr>
              <a:t>1/4/20</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3CEE3C7B-4350-4749-9C1E-FD77C98368D4}" type="slidenum">
              <a:rPr lang="en-US"/>
              <a:pPr>
                <a:defRPr/>
              </a:pPr>
              <a:t>‹#›</a:t>
            </a:fld>
            <a:endParaRPr lang="en-US"/>
          </a:p>
        </p:txBody>
      </p:sp>
    </p:spTree>
    <p:extLst>
      <p:ext uri="{BB962C8B-B14F-4D97-AF65-F5344CB8AC3E}">
        <p14:creationId xmlns:p14="http://schemas.microsoft.com/office/powerpoint/2010/main" val="64113893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CEE3C7B-4350-4749-9C1E-FD77C98368D4}" type="slidenum">
              <a:rPr lang="en-US" smtClean="0"/>
              <a:pPr>
                <a:defRPr/>
              </a:pPr>
              <a:t>3</a:t>
            </a:fld>
            <a:endParaRPr lang="en-US"/>
          </a:p>
        </p:txBody>
      </p:sp>
    </p:spTree>
    <p:extLst>
      <p:ext uri="{BB962C8B-B14F-4D97-AF65-F5344CB8AC3E}">
        <p14:creationId xmlns:p14="http://schemas.microsoft.com/office/powerpoint/2010/main" val="1402955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xfrm>
            <a:off x="384175" y="701675"/>
            <a:ext cx="6165850" cy="3468688"/>
          </a:xfrm>
          <a:ln/>
        </p:spPr>
      </p:sp>
      <p:sp>
        <p:nvSpPr>
          <p:cNvPr id="7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7172"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solidFill>
                  <a:srgbClr val="000000"/>
                </a:solidFill>
                <a:latin typeface="Arial" panose="020B0604020202020204" pitchFamily="34" charset="0"/>
              </a:rPr>
              <a:t>doc.: IEEE 802.11-15/0245r1</a:t>
            </a:r>
          </a:p>
        </p:txBody>
      </p:sp>
      <p:sp>
        <p:nvSpPr>
          <p:cNvPr id="7173"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solidFill>
                  <a:srgbClr val="000000"/>
                </a:solidFill>
                <a:latin typeface="Arial" panose="020B0604020202020204" pitchFamily="34" charset="0"/>
              </a:rPr>
              <a:t>Mar 2015</a:t>
            </a:r>
          </a:p>
        </p:txBody>
      </p:sp>
      <p:sp>
        <p:nvSpPr>
          <p:cNvPr id="6" name="Footer Placeholder 5"/>
          <p:cNvSpPr>
            <a:spLocks noGrp="1"/>
          </p:cNvSpPr>
          <p:nvPr>
            <p:ph type="ftr" sz="quarter" idx="4"/>
          </p:nvPr>
        </p:nvSpPr>
        <p:spPr/>
        <p:txBody>
          <a:bodyPr/>
          <a:lstStyle/>
          <a:p>
            <a:pPr lvl="4">
              <a:defRPr/>
            </a:pPr>
            <a:r>
              <a:rPr lang="en-US" smtClean="0">
                <a:solidFill>
                  <a:srgbClr val="000000"/>
                </a:solidFill>
              </a:rPr>
              <a:t>Andrew Myles, Cisco</a:t>
            </a:r>
            <a:endParaRPr lang="en-US">
              <a:solidFill>
                <a:srgbClr val="000000"/>
              </a:solidFill>
            </a:endParaRPr>
          </a:p>
        </p:txBody>
      </p:sp>
      <p:sp>
        <p:nvSpPr>
          <p:cNvPr id="7" name="Slide Number Placeholder 6"/>
          <p:cNvSpPr>
            <a:spLocks noGrp="1"/>
          </p:cNvSpPr>
          <p:nvPr>
            <p:ph type="sldNum" sz="quarter" idx="5"/>
          </p:nvPr>
        </p:nvSpPr>
        <p:spPr/>
        <p:txBody>
          <a:bodyPr/>
          <a:lstStyle/>
          <a:p>
            <a:pPr>
              <a:defRPr/>
            </a:pPr>
            <a:r>
              <a:rPr lang="en-US" smtClean="0">
                <a:solidFill>
                  <a:srgbClr val="000000"/>
                </a:solidFill>
                <a:latin typeface="Calibri"/>
              </a:rPr>
              <a:t>Page </a:t>
            </a:r>
            <a:fld id="{711CED88-2EBA-480B-BC25-F8BE94D75BC0}" type="slidenum">
              <a:rPr lang="en-US" smtClean="0">
                <a:solidFill>
                  <a:srgbClr val="000000"/>
                </a:solidFill>
                <a:latin typeface="Calibri"/>
              </a:rPr>
              <a:pPr>
                <a:defRPr/>
              </a:pPr>
              <a:t>13</a:t>
            </a:fld>
            <a:endParaRPr lang="en-US">
              <a:solidFill>
                <a:srgbClr val="000000"/>
              </a:solidFill>
              <a:latin typeface="Calibri"/>
            </a:endParaRPr>
          </a:p>
        </p:txBody>
      </p:sp>
    </p:spTree>
    <p:extLst>
      <p:ext uri="{BB962C8B-B14F-4D97-AF65-F5344CB8AC3E}">
        <p14:creationId xmlns:p14="http://schemas.microsoft.com/office/powerpoint/2010/main" val="2053408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xfrm>
            <a:off x="384175" y="701675"/>
            <a:ext cx="6165850" cy="3468688"/>
          </a:xfrm>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922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solidFill>
                  <a:srgbClr val="000000"/>
                </a:solidFill>
                <a:latin typeface="Arial" panose="020B0604020202020204" pitchFamily="34" charset="0"/>
              </a:rPr>
              <a:t>doc.: IEEE 802.11-15/0245r1</a:t>
            </a:r>
          </a:p>
        </p:txBody>
      </p:sp>
      <p:sp>
        <p:nvSpPr>
          <p:cNvPr id="922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solidFill>
                  <a:srgbClr val="000000"/>
                </a:solidFill>
                <a:latin typeface="Arial" panose="020B0604020202020204" pitchFamily="34" charset="0"/>
              </a:rPr>
              <a:t>Mar 2015</a:t>
            </a:r>
          </a:p>
        </p:txBody>
      </p:sp>
      <p:sp>
        <p:nvSpPr>
          <p:cNvPr id="6" name="Footer Placeholder 5"/>
          <p:cNvSpPr>
            <a:spLocks noGrp="1"/>
          </p:cNvSpPr>
          <p:nvPr>
            <p:ph type="ftr" sz="quarter" idx="4"/>
          </p:nvPr>
        </p:nvSpPr>
        <p:spPr/>
        <p:txBody>
          <a:bodyPr/>
          <a:lstStyle/>
          <a:p>
            <a:pPr lvl="4">
              <a:defRPr/>
            </a:pPr>
            <a:r>
              <a:rPr lang="en-US" smtClean="0">
                <a:solidFill>
                  <a:srgbClr val="000000"/>
                </a:solidFill>
              </a:rPr>
              <a:t>Andrew Myles, Cisco</a:t>
            </a:r>
            <a:endParaRPr lang="en-US">
              <a:solidFill>
                <a:srgbClr val="000000"/>
              </a:solidFill>
            </a:endParaRPr>
          </a:p>
        </p:txBody>
      </p:sp>
      <p:sp>
        <p:nvSpPr>
          <p:cNvPr id="7" name="Slide Number Placeholder 6"/>
          <p:cNvSpPr>
            <a:spLocks noGrp="1"/>
          </p:cNvSpPr>
          <p:nvPr>
            <p:ph type="sldNum" sz="quarter" idx="5"/>
          </p:nvPr>
        </p:nvSpPr>
        <p:spPr/>
        <p:txBody>
          <a:bodyPr/>
          <a:lstStyle/>
          <a:p>
            <a:pPr>
              <a:defRPr/>
            </a:pPr>
            <a:r>
              <a:rPr lang="en-US" smtClean="0">
                <a:solidFill>
                  <a:srgbClr val="000000"/>
                </a:solidFill>
                <a:latin typeface="Calibri"/>
              </a:rPr>
              <a:t>Page </a:t>
            </a:r>
            <a:fld id="{CAF5E058-E197-4F90-8543-8AE1FCA5C224}" type="slidenum">
              <a:rPr lang="en-US" smtClean="0">
                <a:solidFill>
                  <a:srgbClr val="000000"/>
                </a:solidFill>
                <a:latin typeface="Calibri"/>
              </a:rPr>
              <a:pPr>
                <a:defRPr/>
              </a:pPr>
              <a:t>14</a:t>
            </a:fld>
            <a:endParaRPr lang="en-US">
              <a:solidFill>
                <a:srgbClr val="000000"/>
              </a:solidFill>
              <a:latin typeface="Calibri"/>
            </a:endParaRPr>
          </a:p>
        </p:txBody>
      </p:sp>
    </p:spTree>
    <p:extLst>
      <p:ext uri="{BB962C8B-B14F-4D97-AF65-F5344CB8AC3E}">
        <p14:creationId xmlns:p14="http://schemas.microsoft.com/office/powerpoint/2010/main" val="322829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solidFill>
                  <a:srgbClr val="000000"/>
                </a:solidFill>
                <a:latin typeface="Arial" panose="020B0604020202020204" pitchFamily="34" charset="0"/>
              </a:rPr>
              <a:t>doc.: IEEE 802.11-15/0245r1</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solidFill>
                  <a:srgbClr val="000000"/>
                </a:solidFill>
                <a:latin typeface="Arial" panose="020B0604020202020204" pitchFamily="34" charset="0"/>
              </a:rPr>
              <a:t>Mar 2015</a:t>
            </a:r>
          </a:p>
        </p:txBody>
      </p:sp>
      <p:sp>
        <p:nvSpPr>
          <p:cNvPr id="6" name="Footer Placeholder 5"/>
          <p:cNvSpPr>
            <a:spLocks noGrp="1"/>
          </p:cNvSpPr>
          <p:nvPr>
            <p:ph type="ftr" sz="quarter" idx="4"/>
          </p:nvPr>
        </p:nvSpPr>
        <p:spPr/>
        <p:txBody>
          <a:bodyPr/>
          <a:lstStyle/>
          <a:p>
            <a:pPr lvl="4">
              <a:defRPr/>
            </a:pPr>
            <a:r>
              <a:rPr lang="en-US" smtClean="0">
                <a:solidFill>
                  <a:srgbClr val="000000"/>
                </a:solidFill>
              </a:rPr>
              <a:t>Andrew Myles, Cisco</a:t>
            </a:r>
            <a:endParaRPr lang="en-US">
              <a:solidFill>
                <a:srgbClr val="000000"/>
              </a:solidFill>
            </a:endParaRPr>
          </a:p>
        </p:txBody>
      </p:sp>
      <p:sp>
        <p:nvSpPr>
          <p:cNvPr id="7" name="Slide Number Placeholder 6"/>
          <p:cNvSpPr>
            <a:spLocks noGrp="1"/>
          </p:cNvSpPr>
          <p:nvPr>
            <p:ph type="sldNum" sz="quarter" idx="5"/>
          </p:nvPr>
        </p:nvSpPr>
        <p:spPr/>
        <p:txBody>
          <a:bodyPr/>
          <a:lstStyle/>
          <a:p>
            <a:pPr>
              <a:defRPr/>
            </a:pPr>
            <a:r>
              <a:rPr lang="en-US" smtClean="0">
                <a:solidFill>
                  <a:srgbClr val="000000"/>
                </a:solidFill>
                <a:latin typeface="Calibri"/>
              </a:rPr>
              <a:t>Page </a:t>
            </a:r>
            <a:fld id="{3316D854-8087-4685-9223-95A571712357}" type="slidenum">
              <a:rPr lang="en-US" smtClean="0">
                <a:solidFill>
                  <a:srgbClr val="000000"/>
                </a:solidFill>
                <a:latin typeface="Calibri"/>
              </a:rPr>
              <a:pPr>
                <a:defRPr/>
              </a:pPr>
              <a:t>15</a:t>
            </a:fld>
            <a:endParaRPr lang="en-US">
              <a:solidFill>
                <a:srgbClr val="000000"/>
              </a:solidFill>
              <a:latin typeface="Calibri"/>
            </a:endParaRPr>
          </a:p>
        </p:txBody>
      </p:sp>
    </p:spTree>
    <p:extLst>
      <p:ext uri="{BB962C8B-B14F-4D97-AF65-F5344CB8AC3E}">
        <p14:creationId xmlns:p14="http://schemas.microsoft.com/office/powerpoint/2010/main" val="20761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2733" y="6604000"/>
            <a:ext cx="12172951" cy="260350"/>
          </a:xfrm>
          <a:prstGeom prst="rect">
            <a:avLst/>
          </a:prstGeom>
          <a:solidFill>
            <a:srgbClr val="FF0000"/>
          </a:solidFill>
          <a:ln w="9525">
            <a:solidFill>
              <a:srgbClr val="2FADDF"/>
            </a:solidFill>
            <a:miter lim="800000"/>
            <a:headEnd/>
            <a:tailEnd/>
          </a:ln>
          <a:effectLst/>
        </p:spPr>
        <p:txBody>
          <a:bodyPr wrap="none" anchor="ctr"/>
          <a:lstStyle/>
          <a:p>
            <a:pPr>
              <a:defRPr/>
            </a:pPr>
            <a:endParaRPr lang="en-US" sz="1600"/>
          </a:p>
        </p:txBody>
      </p:sp>
      <p:sp>
        <p:nvSpPr>
          <p:cNvPr id="5" name="Rectangle 3"/>
          <p:cNvSpPr>
            <a:spLocks noChangeArrowheads="1"/>
          </p:cNvSpPr>
          <p:nvPr/>
        </p:nvSpPr>
        <p:spPr bwMode="auto">
          <a:xfrm>
            <a:off x="4234" y="3175"/>
            <a:ext cx="12181417" cy="260350"/>
          </a:xfrm>
          <a:prstGeom prst="rect">
            <a:avLst/>
          </a:prstGeom>
          <a:solidFill>
            <a:srgbClr val="FF0000"/>
          </a:solidFill>
          <a:ln w="9525">
            <a:solidFill>
              <a:srgbClr val="2FADDF"/>
            </a:solidFill>
            <a:miter lim="800000"/>
            <a:headEnd/>
            <a:tailEnd/>
          </a:ln>
          <a:effectLst/>
        </p:spPr>
        <p:txBody>
          <a:bodyPr wrap="none" anchor="ctr"/>
          <a:lstStyle/>
          <a:p>
            <a:pPr>
              <a:defRPr/>
            </a:pPr>
            <a:endParaRPr lang="en-US" sz="1600"/>
          </a:p>
        </p:txBody>
      </p:sp>
      <p:sp>
        <p:nvSpPr>
          <p:cNvPr id="61444" name="Rectangle 4"/>
          <p:cNvSpPr>
            <a:spLocks noGrp="1" noChangeArrowheads="1"/>
          </p:cNvSpPr>
          <p:nvPr>
            <p:ph type="ctrTitle"/>
          </p:nvPr>
        </p:nvSpPr>
        <p:spPr>
          <a:xfrm>
            <a:off x="914400" y="2130426"/>
            <a:ext cx="10363200" cy="1470025"/>
          </a:xfrm>
        </p:spPr>
        <p:txBody>
          <a:bodyPr/>
          <a:lstStyle>
            <a:lvl1pPr>
              <a:defRPr/>
            </a:lvl1pPr>
          </a:lstStyle>
          <a:p>
            <a:r>
              <a:rPr lang="en-US"/>
              <a:t>Click to edit Master title style</a:t>
            </a:r>
          </a:p>
        </p:txBody>
      </p:sp>
      <p:sp>
        <p:nvSpPr>
          <p:cNvPr id="6144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404813"/>
            <a:ext cx="2743200" cy="5472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404813"/>
            <a:ext cx="8026400" cy="5472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676400"/>
            <a:ext cx="8534400" cy="4114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Rectangle 3"/>
          <p:cNvSpPr/>
          <p:nvPr userDrawn="1"/>
        </p:nvSpPr>
        <p:spPr bwMode="auto">
          <a:xfrm>
            <a:off x="1828800" y="76200"/>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smtClean="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566099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line Bluebar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1" cap="none" baseline="0">
                <a:solidFill>
                  <a:schemeClr val="tx1"/>
                </a:solidFill>
              </a:defRPr>
            </a:lvl1pPr>
            <a:lvl2pPr>
              <a:spcBef>
                <a:spcPts val="60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85744" indent="-171446">
              <a:buFont typeface="Lucida Grande"/>
              <a:buChar char="﹣"/>
              <a:defRPr>
                <a:latin typeface="Calibri" panose="020F0502020204030204" pitchFamily="34" charset="0"/>
                <a:cs typeface="Calibri" panose="020F0502020204030204" pitchFamily="34" charset="0"/>
              </a:defRPr>
            </a:lvl4pPr>
            <a:lvl5pPr marL="398453" indent="-109536" defTabSz="684196">
              <a:buFont typeface="Lucida Grande"/>
              <a:buChar char="･"/>
              <a:tabLst/>
              <a:defRPr>
                <a:latin typeface="Calibri" panose="020F0502020204030204" pitchFamily="34" charset="0"/>
                <a:cs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1981200" y="274639"/>
            <a:ext cx="8229600" cy="371475"/>
          </a:xfrm>
        </p:spPr>
        <p:txBody>
          <a:bodyPr/>
          <a:lstStyle/>
          <a:p>
            <a:r>
              <a:rPr lang="en-US" smtClean="0"/>
              <a:t>Click to edit Master title style</a:t>
            </a:r>
            <a:endParaRPr lang="en-US" dirty="0"/>
          </a:p>
        </p:txBody>
      </p:sp>
      <p:pic>
        <p:nvPicPr>
          <p:cNvPr id="12" name="Picture 11">
            <a:extLst>
              <a:ext uri="{FF2B5EF4-FFF2-40B4-BE49-F238E27FC236}">
                <a16:creationId xmlns="" xmlns:a16="http://schemas.microsoft.com/office/drawing/2014/main" id="{FDDB1747-FC43-43A9-9309-44FED6084D8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981200" y="6248400"/>
            <a:ext cx="165961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a:extLst>
              <a:ext uri="{FF2B5EF4-FFF2-40B4-BE49-F238E27FC236}">
                <a16:creationId xmlns="" xmlns:a16="http://schemas.microsoft.com/office/drawing/2014/main" id="{ED3407E6-7882-40C3-8350-8BC5F1D49CFA}"/>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9077493" y="6299769"/>
            <a:ext cx="868274" cy="25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8517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Tree>
    <p:extLst>
      <p:ext uri="{BB962C8B-B14F-4D97-AF65-F5344CB8AC3E}">
        <p14:creationId xmlns:p14="http://schemas.microsoft.com/office/powerpoint/2010/main" val="3458131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350963"/>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50963"/>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3.xml"/><Relationship Id="rId3"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4.xml"/><Relationship Id="rId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2733" y="6604000"/>
            <a:ext cx="12172951" cy="260350"/>
          </a:xfrm>
          <a:prstGeom prst="rect">
            <a:avLst/>
          </a:prstGeom>
          <a:solidFill>
            <a:srgbClr val="2FADDF"/>
          </a:solidFill>
          <a:ln w="9525">
            <a:solidFill>
              <a:srgbClr val="2FADDF"/>
            </a:solidFill>
            <a:miter lim="800000"/>
            <a:headEnd/>
            <a:tailEnd/>
          </a:ln>
          <a:effectLst/>
        </p:spPr>
        <p:txBody>
          <a:bodyPr wrap="none" anchor="ctr"/>
          <a:lstStyle/>
          <a:p>
            <a:pPr>
              <a:defRPr/>
            </a:pPr>
            <a:endParaRPr lang="en-US" sz="1600"/>
          </a:p>
        </p:txBody>
      </p:sp>
      <p:sp>
        <p:nvSpPr>
          <p:cNvPr id="60419" name="Rectangle 3"/>
          <p:cNvSpPr>
            <a:spLocks noChangeArrowheads="1"/>
          </p:cNvSpPr>
          <p:nvPr/>
        </p:nvSpPr>
        <p:spPr bwMode="auto">
          <a:xfrm>
            <a:off x="4234" y="3175"/>
            <a:ext cx="12181417" cy="260350"/>
          </a:xfrm>
          <a:prstGeom prst="rect">
            <a:avLst/>
          </a:prstGeom>
          <a:solidFill>
            <a:srgbClr val="FF0000"/>
          </a:solidFill>
          <a:ln w="9525">
            <a:solidFill>
              <a:srgbClr val="2FADDF"/>
            </a:solidFill>
            <a:miter lim="800000"/>
            <a:headEnd/>
            <a:tailEnd/>
          </a:ln>
          <a:effectLst/>
        </p:spPr>
        <p:txBody>
          <a:bodyPr wrap="none" anchor="ctr"/>
          <a:lstStyle/>
          <a:p>
            <a:pPr>
              <a:defRPr/>
            </a:pPr>
            <a:endParaRPr lang="en-US" sz="1600"/>
          </a:p>
        </p:txBody>
      </p:sp>
      <p:sp>
        <p:nvSpPr>
          <p:cNvPr id="1028" name="Rectangle 4"/>
          <p:cNvSpPr>
            <a:spLocks noGrp="1" noChangeArrowheads="1"/>
          </p:cNvSpPr>
          <p:nvPr>
            <p:ph type="title"/>
          </p:nvPr>
        </p:nvSpPr>
        <p:spPr bwMode="auto">
          <a:xfrm>
            <a:off x="609600" y="404813"/>
            <a:ext cx="10972800"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Rectangle 5"/>
          <p:cNvSpPr>
            <a:spLocks noGrp="1" noChangeArrowheads="1"/>
          </p:cNvSpPr>
          <p:nvPr>
            <p:ph type="body" idx="1"/>
          </p:nvPr>
        </p:nvSpPr>
        <p:spPr bwMode="auto">
          <a:xfrm>
            <a:off x="609600" y="1350963"/>
            <a:ext cx="10972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0422" name="Line 6"/>
          <p:cNvSpPr>
            <a:spLocks noChangeShapeType="1"/>
          </p:cNvSpPr>
          <p:nvPr userDrawn="1"/>
        </p:nvSpPr>
        <p:spPr bwMode="auto">
          <a:xfrm>
            <a:off x="527051" y="1268413"/>
            <a:ext cx="11137900" cy="0"/>
          </a:xfrm>
          <a:prstGeom prst="line">
            <a:avLst/>
          </a:prstGeom>
          <a:ln>
            <a:solidFill>
              <a:srgbClr val="FF0000"/>
            </a:solidFill>
            <a:headEnd/>
            <a:tailEnd/>
          </a:ln>
        </p:spPr>
        <p:style>
          <a:lnRef idx="1">
            <a:schemeClr val="dk1"/>
          </a:lnRef>
          <a:fillRef idx="0">
            <a:schemeClr val="dk1"/>
          </a:fillRef>
          <a:effectRef idx="0">
            <a:schemeClr val="dk1"/>
          </a:effectRef>
          <a:fontRef idx="minor">
            <a:schemeClr val="tx1"/>
          </a:fontRef>
        </p:style>
        <p:txBody>
          <a:bodyPr/>
          <a:lstStyle/>
          <a:p>
            <a:pPr>
              <a:defRPr/>
            </a:pPr>
            <a:endParaRPr lang="en-US" sz="1600">
              <a:ln>
                <a:solidFill>
                  <a:srgbClr val="FF0000"/>
                </a:solidFill>
              </a:ln>
            </a:endParaRPr>
          </a:p>
        </p:txBody>
      </p:sp>
      <p:sp>
        <p:nvSpPr>
          <p:cNvPr id="60423" name="Text Box 7"/>
          <p:cNvSpPr txBox="1">
            <a:spLocks noChangeArrowheads="1"/>
          </p:cNvSpPr>
          <p:nvPr/>
        </p:nvSpPr>
        <p:spPr bwMode="auto">
          <a:xfrm>
            <a:off x="10595418" y="6589714"/>
            <a:ext cx="1534583" cy="274637"/>
          </a:xfrm>
          <a:prstGeom prst="rect">
            <a:avLst/>
          </a:prstGeom>
          <a:noFill/>
          <a:ln w="9525">
            <a:noFill/>
            <a:miter lim="800000"/>
            <a:headEnd/>
            <a:tailEnd/>
          </a:ln>
          <a:effectLst/>
        </p:spPr>
        <p:txBody>
          <a:bodyPr>
            <a:spAutoFit/>
          </a:bodyPr>
          <a:lstStyle/>
          <a:p>
            <a:pPr algn="r">
              <a:spcBef>
                <a:spcPct val="50000"/>
              </a:spcBef>
              <a:defRPr/>
            </a:pPr>
            <a:r>
              <a:rPr lang="en-US" sz="1200">
                <a:solidFill>
                  <a:schemeClr val="bg1"/>
                </a:solidFill>
              </a:rPr>
              <a:t>Page </a:t>
            </a:r>
            <a:fld id="{4A0747BE-94DD-4C14-901B-5A76391C6A9B}" type="slidenum">
              <a:rPr lang="en-US" sz="1200">
                <a:solidFill>
                  <a:schemeClr val="bg1"/>
                </a:solidFill>
              </a:rPr>
              <a:pPr algn="r">
                <a:spcBef>
                  <a:spcPct val="50000"/>
                </a:spcBef>
                <a:defRPr/>
              </a:pPr>
              <a:t>‹#›</a:t>
            </a:fld>
            <a:endParaRPr lang="en-US" sz="1200">
              <a:solidFill>
                <a:schemeClr val="bg1"/>
              </a:solidFill>
            </a:endParaRPr>
          </a:p>
        </p:txBody>
      </p:sp>
      <p:sp>
        <p:nvSpPr>
          <p:cNvPr id="60425" name="Text Box 9"/>
          <p:cNvSpPr txBox="1">
            <a:spLocks noChangeArrowheads="1"/>
          </p:cNvSpPr>
          <p:nvPr userDrawn="1"/>
        </p:nvSpPr>
        <p:spPr bwMode="auto">
          <a:xfrm>
            <a:off x="-15433" y="6591300"/>
            <a:ext cx="12192000" cy="274638"/>
          </a:xfrm>
          <a:prstGeom prst="rect">
            <a:avLst/>
          </a:prstGeom>
          <a:solidFill>
            <a:srgbClr val="FF0000"/>
          </a:solidFill>
          <a:ln w="9525">
            <a:noFill/>
            <a:miter lim="800000"/>
            <a:headEnd/>
            <a:tailEnd/>
          </a:ln>
          <a:effectLst/>
        </p:spPr>
        <p:txBody>
          <a:bodyPr>
            <a:spAutoFit/>
          </a:bodyPr>
          <a:lstStyle/>
          <a:p>
            <a:pPr algn="ctr">
              <a:defRPr/>
            </a:pPr>
            <a:r>
              <a:rPr lang="en-US" sz="1200" dirty="0">
                <a:solidFill>
                  <a:schemeClr val="bg1"/>
                </a:solidFill>
              </a:rPr>
              <a:t>IEEE </a:t>
            </a:r>
            <a:r>
              <a:rPr lang="en-US" sz="1200" dirty="0" smtClean="0">
                <a:solidFill>
                  <a:schemeClr val="bg1"/>
                </a:solidFill>
              </a:rPr>
              <a:t>802.3 Multi Gigabit Optical Automotive PHYs (OMEGA)</a:t>
            </a:r>
            <a:r>
              <a:rPr lang="en-US" sz="1200" baseline="0" dirty="0" smtClean="0">
                <a:solidFill>
                  <a:schemeClr val="bg1"/>
                </a:solidFill>
              </a:rPr>
              <a:t> Study Group </a:t>
            </a:r>
            <a:r>
              <a:rPr lang="en-US" sz="1200" dirty="0" smtClean="0">
                <a:solidFill>
                  <a:schemeClr val="bg1"/>
                </a:solidFill>
              </a:rPr>
              <a:t>– January </a:t>
            </a:r>
            <a:r>
              <a:rPr lang="en-US" sz="1200" baseline="0" dirty="0" smtClean="0">
                <a:solidFill>
                  <a:schemeClr val="bg1"/>
                </a:solidFill>
              </a:rPr>
              <a:t>2020, Geneva, Switzerland</a:t>
            </a:r>
            <a:endParaRPr lang="en-US" sz="1200" dirty="0">
              <a:solidFill>
                <a:schemeClr val="bg1"/>
              </a:solidFill>
            </a:endParaRPr>
          </a:p>
        </p:txBody>
      </p:sp>
      <p:sp>
        <p:nvSpPr>
          <p:cNvPr id="60424" name="Text Box 8"/>
          <p:cNvSpPr txBox="1">
            <a:spLocks noChangeArrowheads="1"/>
          </p:cNvSpPr>
          <p:nvPr/>
        </p:nvSpPr>
        <p:spPr bwMode="auto">
          <a:xfrm>
            <a:off x="-15433" y="6589714"/>
            <a:ext cx="952056" cy="276999"/>
          </a:xfrm>
          <a:prstGeom prst="rect">
            <a:avLst/>
          </a:prstGeom>
          <a:noFill/>
          <a:ln w="9525" algn="ctr">
            <a:noFill/>
            <a:miter lim="800000"/>
            <a:headEnd/>
            <a:tailEnd/>
          </a:ln>
          <a:effectLst/>
        </p:spPr>
        <p:txBody>
          <a:bodyPr wrap="none">
            <a:spAutoFit/>
          </a:bodyPr>
          <a:lstStyle/>
          <a:p>
            <a:pPr>
              <a:defRPr/>
            </a:pPr>
            <a:r>
              <a:rPr lang="en-GB" sz="1200">
                <a:solidFill>
                  <a:schemeClr val="bg1"/>
                </a:solidFill>
              </a:rPr>
              <a:t>Version 3.6</a:t>
            </a:r>
            <a:endParaRPr lang="en-US" sz="1200" dirty="0">
              <a:solidFill>
                <a:schemeClr val="bg1"/>
              </a:solidFill>
            </a:endParaRPr>
          </a:p>
        </p:txBody>
      </p:sp>
      <p:sp>
        <p:nvSpPr>
          <p:cNvPr id="10" name="Text Box 6"/>
          <p:cNvSpPr txBox="1">
            <a:spLocks noChangeArrowheads="1"/>
          </p:cNvSpPr>
          <p:nvPr userDrawn="1"/>
        </p:nvSpPr>
        <p:spPr bwMode="auto">
          <a:xfrm>
            <a:off x="10560496" y="6597352"/>
            <a:ext cx="1534583" cy="274637"/>
          </a:xfrm>
          <a:prstGeom prst="rect">
            <a:avLst/>
          </a:prstGeom>
          <a:noFill/>
          <a:ln w="9525">
            <a:noFill/>
            <a:miter lim="800000"/>
            <a:headEnd/>
            <a:tailEnd/>
          </a:ln>
          <a:effectLst/>
        </p:spPr>
        <p:txBody>
          <a:bodyPr>
            <a:spAutoFit/>
          </a:bodyPr>
          <a:lstStyle/>
          <a:p>
            <a:pPr algn="r">
              <a:spcBef>
                <a:spcPct val="50000"/>
              </a:spcBef>
              <a:defRPr/>
            </a:pPr>
            <a:r>
              <a:rPr lang="en-US" sz="1200" dirty="0" smtClean="0">
                <a:solidFill>
                  <a:schemeClr val="bg1"/>
                </a:solidFill>
              </a:rPr>
              <a:t>Slide </a:t>
            </a:r>
            <a:fld id="{3D8AC436-2B80-4D39-B037-C92BE8FA3027}" type="slidenum">
              <a:rPr lang="en-US" sz="1200" smtClean="0">
                <a:solidFill>
                  <a:schemeClr val="bg1"/>
                </a:solidFill>
              </a:rPr>
              <a:pPr algn="r">
                <a:spcBef>
                  <a:spcPct val="50000"/>
                </a:spcBef>
                <a:defRPr/>
              </a:pPr>
              <a:t>‹#›</a:t>
            </a:fld>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711" r:id="rId1"/>
    <p:sldLayoutId id="2147483709" r:id="rId2"/>
    <p:sldLayoutId id="2147483708" r:id="rId3"/>
    <p:sldLayoutId id="2147483707" r:id="rId4"/>
    <p:sldLayoutId id="2147483706" r:id="rId5"/>
    <p:sldLayoutId id="2147483705" r:id="rId6"/>
    <p:sldLayoutId id="2147483704" r:id="rId7"/>
    <p:sldLayoutId id="2147483703" r:id="rId8"/>
    <p:sldLayoutId id="2147483702" r:id="rId9"/>
    <p:sldLayoutId id="2147483701" r:id="rId10"/>
    <p:sldLayoutId id="2147483700"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3"/>
          <a:stretch>
            <a:fillRect/>
          </a:stretch>
        </p:blipFill>
        <p:spPr>
          <a:xfrm>
            <a:off x="1600200" y="85164"/>
            <a:ext cx="8991600" cy="6705601"/>
          </a:xfrm>
          <a:prstGeom prst="rect">
            <a:avLst/>
          </a:prstGeom>
          <a:ln>
            <a:solidFill>
              <a:schemeClr val="tx1"/>
            </a:solidFill>
          </a:ln>
          <a:effectLst>
            <a:outerShdw blurRad="292100" dist="139700" dir="2700000" algn="tl" rotWithShape="0">
              <a:srgbClr val="333333">
                <a:alpha val="65000"/>
              </a:srgbClr>
            </a:outerShdw>
          </a:effectLst>
        </p:spPr>
      </p:pic>
      <p:sp>
        <p:nvSpPr>
          <p:cNvPr id="1026" name="Rectangle 2"/>
          <p:cNvSpPr>
            <a:spLocks noGrp="1" noChangeArrowheads="1"/>
          </p:cNvSpPr>
          <p:nvPr>
            <p:ph type="title"/>
          </p:nvPr>
        </p:nvSpPr>
        <p:spPr bwMode="auto">
          <a:xfrm>
            <a:off x="1828800" y="381000"/>
            <a:ext cx="8534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1828800" y="1676400"/>
            <a:ext cx="8534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grpSp>
        <p:nvGrpSpPr>
          <p:cNvPr id="2" name="Group 1"/>
          <p:cNvGrpSpPr/>
          <p:nvPr userDrawn="1"/>
        </p:nvGrpSpPr>
        <p:grpSpPr>
          <a:xfrm>
            <a:off x="1828800" y="6229350"/>
            <a:ext cx="8534400" cy="325438"/>
            <a:chOff x="711201" y="6229350"/>
            <a:chExt cx="10716683" cy="325438"/>
          </a:xfrm>
        </p:grpSpPr>
        <p:sp>
          <p:nvSpPr>
            <p:cNvPr id="1028" name="Line 8"/>
            <p:cNvSpPr>
              <a:spLocks noChangeShapeType="1"/>
            </p:cNvSpPr>
            <p:nvPr/>
          </p:nvSpPr>
          <p:spPr bwMode="auto">
            <a:xfrm flipV="1">
              <a:off x="711201" y="6400800"/>
              <a:ext cx="8995833" cy="6350"/>
            </a:xfrm>
            <a:prstGeom prst="line">
              <a:avLst/>
            </a:prstGeom>
            <a:noFill/>
            <a:ln w="50800">
              <a:solidFill>
                <a:srgbClr val="2944B7"/>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sz="2400" smtClean="0">
                <a:solidFill>
                  <a:srgbClr val="000000"/>
                </a:solidFill>
                <a:latin typeface="Times New Roman" panose="02020603050405020304" pitchFamily="18" charset="0"/>
                <a:cs typeface="Arial" panose="020B0604020202020204" pitchFamily="34" charset="0"/>
              </a:endParaRPr>
            </a:p>
          </p:txBody>
        </p:sp>
        <p:pic>
          <p:nvPicPr>
            <p:cNvPr id="1029" name="Picture 12" descr="ieeebl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5484" y="6229350"/>
              <a:ext cx="1422400"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30" name="Rectangle 20"/>
          <p:cNvSpPr>
            <a:spLocks noChangeArrowheads="1"/>
          </p:cNvSpPr>
          <p:nvPr userDrawn="1"/>
        </p:nvSpPr>
        <p:spPr bwMode="auto">
          <a:xfrm>
            <a:off x="0" y="6410325"/>
            <a:ext cx="121920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en-GB" altLang="en-US" sz="1100" b="1" dirty="0" smtClean="0">
                <a:solidFill>
                  <a:srgbClr val="000099"/>
                </a:solidFill>
                <a:latin typeface="Arial" charset="0"/>
                <a:cs typeface="Arial" panose="020B0604020202020204" pitchFamily="34" charset="0"/>
              </a:rPr>
              <a:t>02 January 2018</a:t>
            </a:r>
            <a:endParaRPr lang="en-GB" altLang="en-US" sz="1100" b="1" dirty="0" smtClean="0">
              <a:solidFill>
                <a:srgbClr val="000099"/>
              </a:solidFill>
              <a:latin typeface="Arial" charset="0"/>
              <a:cs typeface="Arial" charset="0"/>
            </a:endParaRPr>
          </a:p>
        </p:txBody>
      </p:sp>
      <p:sp>
        <p:nvSpPr>
          <p:cNvPr id="7" name="Rectangle 6"/>
          <p:cNvSpPr/>
          <p:nvPr userDrawn="1"/>
        </p:nvSpPr>
        <p:spPr bwMode="auto">
          <a:xfrm>
            <a:off x="1828800" y="76200"/>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smtClean="0">
              <a:solidFill>
                <a:srgbClr val="000000"/>
              </a:solidFill>
              <a:latin typeface="Times New Roman" panose="02020603050405020304" pitchFamily="18" charset="0"/>
            </a:endParaRPr>
          </a:p>
        </p:txBody>
      </p:sp>
      <p:sp>
        <p:nvSpPr>
          <p:cNvPr id="11" name="Rectangle 10"/>
          <p:cNvSpPr/>
          <p:nvPr userDrawn="1"/>
        </p:nvSpPr>
        <p:spPr bwMode="auto">
          <a:xfrm>
            <a:off x="1715145" y="61992"/>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smtClean="0">
              <a:solidFill>
                <a:srgbClr val="000000"/>
              </a:solidFill>
              <a:latin typeface="Times New Roman" panose="02020603050405020304" pitchFamily="18" charset="0"/>
            </a:endParaRPr>
          </a:p>
        </p:txBody>
      </p:sp>
      <p:sp>
        <p:nvSpPr>
          <p:cNvPr id="14" name="Text Box 7"/>
          <p:cNvSpPr txBox="1">
            <a:spLocks noChangeArrowheads="1"/>
          </p:cNvSpPr>
          <p:nvPr userDrawn="1"/>
        </p:nvSpPr>
        <p:spPr bwMode="auto">
          <a:xfrm>
            <a:off x="10610853" y="6589716"/>
            <a:ext cx="153458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eaLnBrk="1" hangingPunct="1">
              <a:spcBef>
                <a:spcPct val="50000"/>
              </a:spcBef>
              <a:defRPr/>
            </a:pPr>
            <a:r>
              <a:rPr lang="en-US" sz="1200" smtClean="0">
                <a:solidFill>
                  <a:srgbClr val="000000"/>
                </a:solidFill>
                <a:latin typeface="Arial" panose="020B0604020202020204" pitchFamily="34" charset="0"/>
              </a:rPr>
              <a:t>Page </a:t>
            </a:r>
            <a:fld id="{C267E54B-A7D3-479B-B201-BF1FFE6185E6}" type="slidenum">
              <a:rPr lang="en-US" sz="1200" smtClean="0">
                <a:solidFill>
                  <a:srgbClr val="000000"/>
                </a:solidFill>
                <a:latin typeface="Arial" panose="020B0604020202020204" pitchFamily="34" charset="0"/>
              </a:rPr>
              <a:pPr algn="r" eaLnBrk="1" hangingPunct="1">
                <a:spcBef>
                  <a:spcPct val="50000"/>
                </a:spcBef>
                <a:defRPr/>
              </a:pPr>
              <a:t>‹#›</a:t>
            </a:fld>
            <a:endParaRPr lang="en-US" sz="120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1915302924"/>
      </p:ext>
    </p:extLst>
  </p:cSld>
  <p:clrMap bg1="lt1" tx1="dk1" bg2="lt2" tx2="dk2" accent1="accent1" accent2="accent2" accent3="accent3" accent4="accent4" accent5="accent5" accent6="accent6" hlink="hlink" folHlink="folHlink"/>
  <p:sldLayoutIdLst>
    <p:sldLayoutId id="2147483713" r:id="rId1"/>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3600" b="1">
          <a:solidFill>
            <a:srgbClr val="000099"/>
          </a:solidFill>
          <a:latin typeface="+mj-lt"/>
          <a:ea typeface="+mj-ea"/>
          <a:cs typeface="+mj-cs"/>
        </a:defRPr>
      </a:lvl1pPr>
      <a:lvl2pPr algn="ctr" rtl="0" eaLnBrk="0" fontAlgn="base" hangingPunct="0">
        <a:spcBef>
          <a:spcPct val="0"/>
        </a:spcBef>
        <a:spcAft>
          <a:spcPct val="0"/>
        </a:spcAft>
        <a:defRPr sz="3600" b="1">
          <a:solidFill>
            <a:srgbClr val="000099"/>
          </a:solidFill>
          <a:latin typeface="Arial" charset="0"/>
        </a:defRPr>
      </a:lvl2pPr>
      <a:lvl3pPr algn="ctr" rtl="0" eaLnBrk="0" fontAlgn="base" hangingPunct="0">
        <a:spcBef>
          <a:spcPct val="0"/>
        </a:spcBef>
        <a:spcAft>
          <a:spcPct val="0"/>
        </a:spcAft>
        <a:defRPr sz="3600" b="1">
          <a:solidFill>
            <a:srgbClr val="000099"/>
          </a:solidFill>
          <a:latin typeface="Arial" charset="0"/>
        </a:defRPr>
      </a:lvl3pPr>
      <a:lvl4pPr algn="ctr" rtl="0" eaLnBrk="0" fontAlgn="base" hangingPunct="0">
        <a:spcBef>
          <a:spcPct val="0"/>
        </a:spcBef>
        <a:spcAft>
          <a:spcPct val="0"/>
        </a:spcAft>
        <a:defRPr sz="3600" b="1">
          <a:solidFill>
            <a:srgbClr val="000099"/>
          </a:solidFill>
          <a:latin typeface="Arial" charset="0"/>
        </a:defRPr>
      </a:lvl4pPr>
      <a:lvl5pPr algn="ctr" rtl="0" eaLnBrk="0" fontAlgn="base" hangingPunct="0">
        <a:spcBef>
          <a:spcPct val="0"/>
        </a:spcBef>
        <a:spcAft>
          <a:spcPct val="0"/>
        </a:spcAft>
        <a:defRPr sz="3600" b="1">
          <a:solidFill>
            <a:srgbClr val="000099"/>
          </a:solidFill>
          <a:latin typeface="Arial" charset="0"/>
        </a:defRPr>
      </a:lvl5pPr>
      <a:lvl6pPr marL="457200" algn="ctr" rtl="0" eaLnBrk="0" fontAlgn="base" hangingPunct="0">
        <a:spcBef>
          <a:spcPct val="0"/>
        </a:spcBef>
        <a:spcAft>
          <a:spcPct val="0"/>
        </a:spcAft>
        <a:defRPr sz="3600" b="1">
          <a:solidFill>
            <a:srgbClr val="000099"/>
          </a:solidFill>
          <a:latin typeface="Arial" charset="0"/>
        </a:defRPr>
      </a:lvl6pPr>
      <a:lvl7pPr marL="914400" algn="ctr" rtl="0" eaLnBrk="0" fontAlgn="base" hangingPunct="0">
        <a:spcBef>
          <a:spcPct val="0"/>
        </a:spcBef>
        <a:spcAft>
          <a:spcPct val="0"/>
        </a:spcAft>
        <a:defRPr sz="3600" b="1">
          <a:solidFill>
            <a:srgbClr val="000099"/>
          </a:solidFill>
          <a:latin typeface="Arial" charset="0"/>
        </a:defRPr>
      </a:lvl7pPr>
      <a:lvl8pPr marL="1371600" algn="ctr" rtl="0" eaLnBrk="0" fontAlgn="base" hangingPunct="0">
        <a:spcBef>
          <a:spcPct val="0"/>
        </a:spcBef>
        <a:spcAft>
          <a:spcPct val="0"/>
        </a:spcAft>
        <a:defRPr sz="3600" b="1">
          <a:solidFill>
            <a:srgbClr val="000099"/>
          </a:solidFill>
          <a:latin typeface="Arial" charset="0"/>
        </a:defRPr>
      </a:lvl8pPr>
      <a:lvl9pPr marL="1828800" algn="ctr" rtl="0" eaLnBrk="0" fontAlgn="base" hangingPunct="0">
        <a:spcBef>
          <a:spcPct val="0"/>
        </a:spcBef>
        <a:spcAft>
          <a:spcPct val="0"/>
        </a:spcAft>
        <a:defRPr sz="3600" b="1">
          <a:solidFill>
            <a:srgbClr val="000099"/>
          </a:solidFill>
          <a:latin typeface="Arial" charset="0"/>
        </a:defRPr>
      </a:lvl9pPr>
    </p:titleStyle>
    <p:bodyStyle>
      <a:lvl1pPr marL="342900" indent="-342900" algn="l" rtl="0" eaLnBrk="0" fontAlgn="base" hangingPunct="0">
        <a:spcBef>
          <a:spcPct val="20000"/>
        </a:spcBef>
        <a:spcAft>
          <a:spcPct val="0"/>
        </a:spcAft>
        <a:buClr>
          <a:srgbClr val="CC3300"/>
        </a:buClr>
        <a:buSzPct val="50000"/>
        <a:buFont typeface="Monotype Sorts"/>
        <a:buChar char="l"/>
        <a:defRPr sz="3200">
          <a:solidFill>
            <a:srgbClr val="000099"/>
          </a:solidFill>
          <a:latin typeface="+mn-lt"/>
          <a:ea typeface="+mn-ea"/>
          <a:cs typeface="+mn-cs"/>
        </a:defRPr>
      </a:lvl1pPr>
      <a:lvl2pPr marL="742950" indent="-285750" algn="l" rtl="0" eaLnBrk="0" fontAlgn="base" hangingPunct="0">
        <a:spcBef>
          <a:spcPct val="20000"/>
        </a:spcBef>
        <a:spcAft>
          <a:spcPct val="0"/>
        </a:spcAft>
        <a:buClr>
          <a:srgbClr val="CC3300"/>
        </a:buClr>
        <a:buSzPct val="50000"/>
        <a:buFont typeface="Monotype Sorts"/>
        <a:buChar char="l"/>
        <a:defRPr sz="2800">
          <a:solidFill>
            <a:srgbClr val="000099"/>
          </a:solidFill>
          <a:latin typeface="+mn-lt"/>
        </a:defRPr>
      </a:lvl2pPr>
      <a:lvl3pPr marL="1143000" indent="-228600" algn="l" rtl="0" eaLnBrk="0" fontAlgn="base" hangingPunct="0">
        <a:spcBef>
          <a:spcPct val="20000"/>
        </a:spcBef>
        <a:spcAft>
          <a:spcPct val="0"/>
        </a:spcAft>
        <a:buClr>
          <a:srgbClr val="CC3300"/>
        </a:buClr>
        <a:buSzPct val="50000"/>
        <a:buFont typeface="Monotype Sorts"/>
        <a:buChar char="l"/>
        <a:defRPr sz="2400">
          <a:solidFill>
            <a:srgbClr val="000099"/>
          </a:solidFill>
          <a:latin typeface="+mn-lt"/>
        </a:defRPr>
      </a:lvl3pPr>
      <a:lvl4pPr marL="1600200" indent="-228600" algn="l" rtl="0" eaLnBrk="0" fontAlgn="base" hangingPunct="0">
        <a:spcBef>
          <a:spcPct val="20000"/>
        </a:spcBef>
        <a:spcAft>
          <a:spcPct val="0"/>
        </a:spcAft>
        <a:buClr>
          <a:srgbClr val="CC3300"/>
        </a:buClr>
        <a:buSzPct val="50000"/>
        <a:buFont typeface="Monotype Sorts"/>
        <a:buChar char="l"/>
        <a:defRPr sz="2000">
          <a:solidFill>
            <a:srgbClr val="000099"/>
          </a:solidFill>
          <a:latin typeface="+mn-lt"/>
        </a:defRPr>
      </a:lvl4pPr>
      <a:lvl5pPr marL="2057400" indent="-228600" algn="l" rtl="0" eaLnBrk="0" fontAlgn="base" hangingPunct="0">
        <a:spcBef>
          <a:spcPct val="20000"/>
        </a:spcBef>
        <a:spcAft>
          <a:spcPct val="0"/>
        </a:spcAft>
        <a:buClr>
          <a:srgbClr val="CC3300"/>
        </a:buClr>
        <a:buSzPct val="50000"/>
        <a:buFont typeface="Monotype Sorts"/>
        <a:buChar char="l"/>
        <a:defRPr sz="2000">
          <a:solidFill>
            <a:srgbClr val="000099"/>
          </a:solidFill>
          <a:latin typeface="+mn-lt"/>
        </a:defRPr>
      </a:lvl5pPr>
      <a:lvl6pPr marL="25146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6pPr>
      <a:lvl7pPr marL="29718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7pPr>
      <a:lvl8pPr marL="34290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8pPr>
      <a:lvl9pPr marL="38862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a:stretch>
            <a:fillRect/>
          </a:stretch>
        </p:blipFill>
        <p:spPr>
          <a:xfrm>
            <a:off x="1600200" y="85164"/>
            <a:ext cx="8991600" cy="6705601"/>
          </a:xfrm>
          <a:prstGeom prst="rect">
            <a:avLst/>
          </a:prstGeom>
          <a:ln>
            <a:solidFill>
              <a:schemeClr val="tx1"/>
            </a:solidFill>
          </a:ln>
          <a:effectLst>
            <a:outerShdw blurRad="292100" dist="139700" dir="2700000" algn="tl" rotWithShape="0">
              <a:srgbClr val="333333">
                <a:alpha val="65000"/>
              </a:srgbClr>
            </a:outerShdw>
          </a:effectLst>
        </p:spPr>
      </p:pic>
      <p:sp>
        <p:nvSpPr>
          <p:cNvPr id="2" name="Title Placeholder 1">
            <a:extLst>
              <a:ext uri="{FF2B5EF4-FFF2-40B4-BE49-F238E27FC236}">
                <a16:creationId xmlns="" xmlns:a16="http://schemas.microsoft.com/office/drawing/2014/main" id="{FDF22FF3-E587-455E-8A2B-9F74DBCD940C}"/>
              </a:ext>
            </a:extLst>
          </p:cNvPr>
          <p:cNvSpPr>
            <a:spLocks noGrp="1"/>
          </p:cNvSpPr>
          <p:nvPr>
            <p:ph type="title"/>
          </p:nvPr>
        </p:nvSpPr>
        <p:spPr>
          <a:xfrm>
            <a:off x="1981200" y="366186"/>
            <a:ext cx="8229600" cy="495300"/>
          </a:xfrm>
          <a:prstGeom prst="rect">
            <a:avLst/>
          </a:prstGeom>
        </p:spPr>
        <p:txBody>
          <a:bodyPr vert="horz" lIns="0" tIns="0" rIns="0" bIns="0" rtlCol="0" anchor="t" anchorCtr="0">
            <a:normAutofit/>
          </a:bodyPr>
          <a:lstStyle/>
          <a:p>
            <a:r>
              <a:rPr lang="en-US" smtClean="0"/>
              <a:t>Click to edit Master title style</a:t>
            </a:r>
            <a:endParaRPr lang="en-US" dirty="0"/>
          </a:p>
        </p:txBody>
      </p:sp>
      <p:sp>
        <p:nvSpPr>
          <p:cNvPr id="3" name="Text Placeholder 2">
            <a:extLst>
              <a:ext uri="{FF2B5EF4-FFF2-40B4-BE49-F238E27FC236}">
                <a16:creationId xmlns="" xmlns:a16="http://schemas.microsoft.com/office/drawing/2014/main" id="{B5C9D899-9142-4688-9076-8F6D4D1E730B}"/>
              </a:ext>
            </a:extLst>
          </p:cNvPr>
          <p:cNvSpPr>
            <a:spLocks noGrp="1"/>
          </p:cNvSpPr>
          <p:nvPr>
            <p:ph type="body" idx="1"/>
          </p:nvPr>
        </p:nvSpPr>
        <p:spPr>
          <a:xfrm>
            <a:off x="1981200" y="1826684"/>
            <a:ext cx="8229600" cy="4349749"/>
          </a:xfrm>
          <a:prstGeom prst="rect">
            <a:avLst/>
          </a:prstGeom>
        </p:spPr>
        <p:txBody>
          <a:bodyPr vert="horz" lIns="0" tIns="0" rIns="0" bIns="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a:extLst>
              <a:ext uri="{FF2B5EF4-FFF2-40B4-BE49-F238E27FC236}">
                <a16:creationId xmlns="" xmlns:a16="http://schemas.microsoft.com/office/drawing/2014/main" id="{FF87ABBB-8493-4657-AF76-3FB0E8D54470}"/>
              </a:ext>
            </a:extLst>
          </p:cNvPr>
          <p:cNvSpPr/>
          <p:nvPr userDrawn="1"/>
        </p:nvSpPr>
        <p:spPr>
          <a:xfrm>
            <a:off x="1984772" y="838577"/>
            <a:ext cx="1206500"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eaLnBrk="0" fontAlgn="auto" hangingPunct="0">
              <a:spcBef>
                <a:spcPts val="0"/>
              </a:spcBef>
              <a:spcAft>
                <a:spcPts val="0"/>
              </a:spcAft>
              <a:defRPr/>
            </a:pPr>
            <a:endParaRPr lang="en-US" sz="1050">
              <a:solidFill>
                <a:prstClr val="white"/>
              </a:solidFill>
              <a:latin typeface="Calibri"/>
            </a:endParaRPr>
          </a:p>
        </p:txBody>
      </p:sp>
      <p:sp>
        <p:nvSpPr>
          <p:cNvPr id="8" name="Text Box 7"/>
          <p:cNvSpPr txBox="1">
            <a:spLocks noChangeArrowheads="1"/>
          </p:cNvSpPr>
          <p:nvPr userDrawn="1"/>
        </p:nvSpPr>
        <p:spPr bwMode="auto">
          <a:xfrm>
            <a:off x="10610853" y="6589716"/>
            <a:ext cx="153458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eaLnBrk="1" hangingPunct="1">
              <a:spcBef>
                <a:spcPct val="50000"/>
              </a:spcBef>
              <a:defRPr/>
            </a:pPr>
            <a:r>
              <a:rPr lang="en-US" sz="1200" dirty="0" smtClean="0">
                <a:solidFill>
                  <a:prstClr val="black"/>
                </a:solidFill>
                <a:latin typeface="Arial" panose="020B0604020202020204" pitchFamily="34" charset="0"/>
              </a:rPr>
              <a:t>Page </a:t>
            </a:r>
            <a:fld id="{C267E54B-A7D3-479B-B201-BF1FFE6185E6}" type="slidenum">
              <a:rPr lang="en-US" sz="1200" smtClean="0">
                <a:solidFill>
                  <a:prstClr val="black"/>
                </a:solidFill>
                <a:latin typeface="Arial" panose="020B0604020202020204" pitchFamily="34" charset="0"/>
              </a:rPr>
              <a:pPr algn="r" eaLnBrk="1" hangingPunct="1">
                <a:spcBef>
                  <a:spcPct val="50000"/>
                </a:spcBef>
                <a:defRPr/>
              </a:pPr>
              <a:t>‹#›</a:t>
            </a:fld>
            <a:endParaRPr lang="en-US" sz="1200" dirty="0" smtClean="0">
              <a:solidFill>
                <a:prstClr val="black"/>
              </a:solidFill>
              <a:latin typeface="Arial" panose="020B0604020202020204" pitchFamily="34" charset="0"/>
            </a:endParaRPr>
          </a:p>
        </p:txBody>
      </p:sp>
    </p:spTree>
    <p:extLst>
      <p:ext uri="{BB962C8B-B14F-4D97-AF65-F5344CB8AC3E}">
        <p14:creationId xmlns:p14="http://schemas.microsoft.com/office/powerpoint/2010/main" val="2770304423"/>
      </p:ext>
    </p:extLst>
  </p:cSld>
  <p:clrMap bg1="lt1" tx1="dk1" bg2="lt2" tx2="dk2" accent1="accent1" accent2="accent2" accent3="accent3" accent4="accent4" accent5="accent5" accent6="accent6" hlink="hlink" folHlink="folHlink"/>
  <p:sldLayoutIdLst>
    <p:sldLayoutId id="2147483715" r:id="rId1"/>
  </p:sldLayoutIdLst>
  <p:hf hdr="0" ftr="0" dt="0"/>
  <p:txStyles>
    <p:titleStyle>
      <a:lvl1pPr algn="l" defTabSz="685783" rtl="0" eaLnBrk="1" fontAlgn="base" hangingPunct="1">
        <a:lnSpc>
          <a:spcPct val="90000"/>
        </a:lnSpc>
        <a:spcBef>
          <a:spcPct val="0"/>
        </a:spcBef>
        <a:spcAft>
          <a:spcPct val="0"/>
        </a:spcAft>
        <a:defRPr sz="2667" b="1" i="0" kern="1200" cap="all">
          <a:solidFill>
            <a:schemeClr val="tx1"/>
          </a:solidFill>
          <a:latin typeface="Montserrat ExtraBold" pitchFamily="2" charset="77"/>
          <a:ea typeface="MS PGothic" panose="020B0600070205080204" pitchFamily="34" charset="-128"/>
          <a:cs typeface="Montserrat ExtraBold" pitchFamily="2" charset="77"/>
        </a:defRPr>
      </a:lvl1pPr>
      <a:lvl2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2pPr>
      <a:lvl3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3pPr>
      <a:lvl4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4pPr>
      <a:lvl5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5pPr>
      <a:lvl6pPr marL="457189"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6pPr>
      <a:lvl7pPr marL="914377"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7pPr>
      <a:lvl8pPr marL="1371566"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8pPr>
      <a:lvl9pPr marL="1828754"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9pPr>
    </p:titleStyle>
    <p:bodyStyle>
      <a:lvl1pPr marL="0" indent="0" algn="l" defTabSz="685783" rtl="0" eaLnBrk="1" fontAlgn="base" hangingPunct="1">
        <a:lnSpc>
          <a:spcPct val="90000"/>
        </a:lnSpc>
        <a:spcBef>
          <a:spcPts val="751"/>
        </a:spcBef>
        <a:spcAft>
          <a:spcPct val="0"/>
        </a:spcAft>
        <a:defRPr sz="1600" b="1" i="0" kern="1200" cap="none" baseline="0">
          <a:solidFill>
            <a:schemeClr val="tx1"/>
          </a:solidFill>
          <a:latin typeface="Montserrat" pitchFamily="2" charset="77"/>
          <a:ea typeface="MS PGothic" panose="020B0600070205080204" pitchFamily="34" charset="-128"/>
          <a:cs typeface="Montserrat" pitchFamily="2" charset="77"/>
        </a:defRPr>
      </a:lvl1pPr>
      <a:lvl2pPr marL="3175" indent="-3175" algn="l" defTabSz="685783" rtl="0" eaLnBrk="1" fontAlgn="base" hangingPunct="1">
        <a:lnSpc>
          <a:spcPct val="90000"/>
        </a:lnSpc>
        <a:spcBef>
          <a:spcPts val="600"/>
        </a:spcBef>
        <a:spcAft>
          <a:spcPct val="0"/>
        </a:spcAft>
        <a:defRPr sz="1467"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2pPr>
      <a:lvl3pPr marL="112711" indent="-111123" algn="l" defTabSz="685783" rtl="0" eaLnBrk="1" fontAlgn="base" hangingPunct="1">
        <a:spcBef>
          <a:spcPts val="400"/>
        </a:spcBef>
        <a:spcAft>
          <a:spcPct val="0"/>
        </a:spcAft>
        <a:buClr>
          <a:srgbClr val="4AC9E3"/>
        </a:buClr>
        <a:buFont typeface="Wingdings" panose="05000000000000000000" pitchFamily="2" charset="2"/>
        <a:buChar char="§"/>
        <a:defRPr sz="1333"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3pPr>
      <a:lvl4pPr marL="304792" indent="-190495" algn="l" defTabSz="685783" rtl="0" eaLnBrk="1" fontAlgn="base" hangingPunct="1">
        <a:spcBef>
          <a:spcPts val="200"/>
        </a:spcBef>
        <a:spcAft>
          <a:spcPct val="0"/>
        </a:spcAft>
        <a:buFont typeface="Lucida Grande" pitchFamily="1" charset="0"/>
        <a:buChar char="﹣"/>
        <a:defRPr sz="12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4pPr>
      <a:lvl5pPr marL="457189" indent="-152396" algn="l" defTabSz="684196" rtl="0" eaLnBrk="1" fontAlgn="base" hangingPunct="1">
        <a:spcBef>
          <a:spcPts val="200"/>
        </a:spcBef>
        <a:spcAft>
          <a:spcPct val="0"/>
        </a:spcAft>
        <a:buClr>
          <a:srgbClr val="4AC9E3"/>
        </a:buClr>
        <a:buFont typeface="Lucida Grande" pitchFamily="1" charset="0"/>
        <a:buChar char="･"/>
        <a:defRPr sz="12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5pPr>
      <a:lvl6pPr marL="1885904"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8"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783" rtl="0" eaLnBrk="1" latinLnBrk="0" hangingPunct="1">
        <a:defRPr sz="1400" kern="1200">
          <a:solidFill>
            <a:schemeClr val="tx1"/>
          </a:solidFill>
          <a:latin typeface="+mn-lt"/>
          <a:ea typeface="+mn-ea"/>
          <a:cs typeface="+mn-cs"/>
        </a:defRPr>
      </a:lvl1pPr>
      <a:lvl2pPr marL="342891"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4"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9"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1" algn="l" defTabSz="685783" rtl="0" eaLnBrk="1" latinLnBrk="0" hangingPunct="1">
        <a:defRPr sz="14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216">
          <p15:clr>
            <a:srgbClr val="F26B43"/>
          </p15:clr>
        </p15:guide>
        <p15:guide id="2" pos="4104">
          <p15:clr>
            <a:srgbClr val="F26B43"/>
          </p15:clr>
        </p15:guide>
        <p15:guide id="3" pos="774">
          <p15:clr>
            <a:srgbClr val="F26B43"/>
          </p15:clr>
        </p15:guide>
        <p15:guide id="4" pos="882">
          <p15:clr>
            <a:srgbClr val="F26B43"/>
          </p15:clr>
        </p15:guide>
        <p15:guide id="5" pos="1440">
          <p15:clr>
            <a:srgbClr val="F26B43"/>
          </p15:clr>
        </p15:guide>
        <p15:guide id="6" pos="1548">
          <p15:clr>
            <a:srgbClr val="F26B43"/>
          </p15:clr>
        </p15:guide>
        <p15:guide id="7" pos="2106">
          <p15:clr>
            <a:srgbClr val="F26B43"/>
          </p15:clr>
        </p15:guide>
        <p15:guide id="8" pos="2214">
          <p15:clr>
            <a:srgbClr val="F26B43"/>
          </p15:clr>
        </p15:guide>
        <p15:guide id="9" pos="2772">
          <p15:clr>
            <a:srgbClr val="F26B43"/>
          </p15:clr>
        </p15:guide>
        <p15:guide id="10" pos="2880">
          <p15:clr>
            <a:srgbClr val="F26B43"/>
          </p15:clr>
        </p15:guide>
        <p15:guide id="11" pos="3438">
          <p15:clr>
            <a:srgbClr val="F26B43"/>
          </p15:clr>
        </p15:guide>
        <p15:guide id="12" pos="354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a:stretch>
            <a:fillRect/>
          </a:stretch>
        </p:blipFill>
        <p:spPr>
          <a:xfrm>
            <a:off x="1600200" y="85164"/>
            <a:ext cx="8991600" cy="6705601"/>
          </a:xfrm>
          <a:prstGeom prst="rect">
            <a:avLst/>
          </a:prstGeom>
          <a:ln>
            <a:solidFill>
              <a:schemeClr val="tx1"/>
            </a:solidFill>
          </a:ln>
          <a:effectLst>
            <a:outerShdw blurRad="292100" dist="139700" dir="2700000" algn="tl" rotWithShape="0">
              <a:srgbClr val="333333">
                <a:alpha val="65000"/>
              </a:srgbClr>
            </a:outerShdw>
          </a:effectLst>
        </p:spPr>
      </p:pic>
      <p:sp>
        <p:nvSpPr>
          <p:cNvPr id="1026" name="Rectangle 2"/>
          <p:cNvSpPr>
            <a:spLocks noGrp="1" noChangeArrowheads="1"/>
          </p:cNvSpPr>
          <p:nvPr>
            <p:ph type="title"/>
          </p:nvPr>
        </p:nvSpPr>
        <p:spPr bwMode="auto">
          <a:xfrm>
            <a:off x="1981200" y="6858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1981200" y="1981200"/>
            <a:ext cx="8229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1029" name="Line 8"/>
          <p:cNvSpPr>
            <a:spLocks noChangeShapeType="1"/>
          </p:cNvSpPr>
          <p:nvPr/>
        </p:nvSpPr>
        <p:spPr bwMode="auto">
          <a:xfrm>
            <a:off x="1981200" y="609600"/>
            <a:ext cx="8229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hangingPunct="0"/>
            <a:endParaRPr lang="en-GB" sz="1200" smtClean="0">
              <a:solidFill>
                <a:srgbClr val="000000"/>
              </a:solidFill>
              <a:latin typeface="Times New Roman" panose="02020603050405020304" pitchFamily="18" charset="0"/>
              <a:cs typeface="Arial" panose="020B0604020202020204" pitchFamily="34" charset="0"/>
            </a:endParaRPr>
          </a:p>
        </p:txBody>
      </p:sp>
      <p:sp>
        <p:nvSpPr>
          <p:cNvPr id="2" name="Line 10"/>
          <p:cNvSpPr>
            <a:spLocks noChangeShapeType="1"/>
          </p:cNvSpPr>
          <p:nvPr/>
        </p:nvSpPr>
        <p:spPr bwMode="auto">
          <a:xfrm>
            <a:off x="1981200" y="6400801"/>
            <a:ext cx="8229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hangingPunct="0"/>
            <a:endParaRPr lang="en-GB" sz="1200" smtClean="0">
              <a:solidFill>
                <a:srgbClr val="000000"/>
              </a:solidFill>
              <a:latin typeface="Times New Roman" panose="02020603050405020304" pitchFamily="18" charset="0"/>
              <a:cs typeface="Arial" panose="020B0604020202020204" pitchFamily="34" charset="0"/>
            </a:endParaRPr>
          </a:p>
        </p:txBody>
      </p:sp>
      <p:sp>
        <p:nvSpPr>
          <p:cNvPr id="1031" name="TextBox 2"/>
          <p:cNvSpPr txBox="1">
            <a:spLocks noChangeArrowheads="1"/>
          </p:cNvSpPr>
          <p:nvPr userDrawn="1"/>
        </p:nvSpPr>
        <p:spPr bwMode="auto">
          <a:xfrm>
            <a:off x="1981200" y="6378576"/>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panose="02020603050405020304" pitchFamily="18" charset="0"/>
                <a:cs typeface="Arial" panose="020B0604020202020204" pitchFamily="34" charset="0"/>
              </a:defRPr>
            </a:lvl1pPr>
            <a:lvl2pPr marL="742950" indent="-285750">
              <a:defRPr sz="1200">
                <a:solidFill>
                  <a:schemeClr val="tx1"/>
                </a:solidFill>
                <a:latin typeface="Times New Roman" panose="02020603050405020304" pitchFamily="18" charset="0"/>
                <a:cs typeface="Arial" panose="020B0604020202020204" pitchFamily="34" charset="0"/>
              </a:defRPr>
            </a:lvl2pPr>
            <a:lvl3pPr marL="1143000" indent="-228600">
              <a:defRPr sz="1200">
                <a:solidFill>
                  <a:schemeClr val="tx1"/>
                </a:solidFill>
                <a:latin typeface="Times New Roman" panose="02020603050405020304" pitchFamily="18" charset="0"/>
                <a:cs typeface="Arial" panose="020B0604020202020204" pitchFamily="34" charset="0"/>
              </a:defRPr>
            </a:lvl3pPr>
            <a:lvl4pPr marL="1600200" indent="-228600">
              <a:defRPr sz="1200">
                <a:solidFill>
                  <a:schemeClr val="tx1"/>
                </a:solidFill>
                <a:latin typeface="Times New Roman" panose="02020603050405020304" pitchFamily="18" charset="0"/>
                <a:cs typeface="Arial" panose="020B0604020202020204" pitchFamily="34" charset="0"/>
              </a:defRPr>
            </a:lvl4pPr>
            <a:lvl5pPr marL="2057400" indent="-228600">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9pPr>
          </a:lstStyle>
          <a:p>
            <a:pPr eaLnBrk="0" hangingPunct="0">
              <a:defRPr/>
            </a:pPr>
            <a:r>
              <a:rPr lang="en-US" altLang="en-US" dirty="0" smtClean="0">
                <a:solidFill>
                  <a:srgbClr val="000000"/>
                </a:solidFill>
              </a:rPr>
              <a:t>Approved by </a:t>
            </a:r>
            <a:r>
              <a:rPr lang="en-US" altLang="en-US" dirty="0" err="1" smtClean="0">
                <a:solidFill>
                  <a:srgbClr val="000000"/>
                </a:solidFill>
              </a:rPr>
              <a:t>SASB</a:t>
            </a:r>
            <a:r>
              <a:rPr lang="en-US" altLang="en-US" dirty="0" smtClean="0">
                <a:solidFill>
                  <a:srgbClr val="000000"/>
                </a:solidFill>
              </a:rPr>
              <a:t> in June 2019</a:t>
            </a:r>
          </a:p>
        </p:txBody>
      </p:sp>
      <p:sp>
        <p:nvSpPr>
          <p:cNvPr id="9" name="Text Box 7"/>
          <p:cNvSpPr txBox="1">
            <a:spLocks noChangeArrowheads="1"/>
          </p:cNvSpPr>
          <p:nvPr userDrawn="1"/>
        </p:nvSpPr>
        <p:spPr bwMode="auto">
          <a:xfrm>
            <a:off x="10610853" y="6589716"/>
            <a:ext cx="153458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eaLnBrk="1" hangingPunct="1">
              <a:spcBef>
                <a:spcPct val="50000"/>
              </a:spcBef>
              <a:defRPr/>
            </a:pPr>
            <a:r>
              <a:rPr lang="en-US" sz="1200" dirty="0" smtClean="0">
                <a:solidFill>
                  <a:srgbClr val="000000"/>
                </a:solidFill>
                <a:latin typeface="Arial" panose="020B0604020202020204" pitchFamily="34" charset="0"/>
              </a:rPr>
              <a:t>Page </a:t>
            </a:r>
            <a:fld id="{C267E54B-A7D3-479B-B201-BF1FFE6185E6}" type="slidenum">
              <a:rPr lang="en-US" sz="1200" smtClean="0">
                <a:solidFill>
                  <a:srgbClr val="000000"/>
                </a:solidFill>
                <a:latin typeface="Arial" panose="020B0604020202020204" pitchFamily="34" charset="0"/>
              </a:rPr>
              <a:pPr algn="r" eaLnBrk="1" hangingPunct="1">
                <a:spcBef>
                  <a:spcPct val="50000"/>
                </a:spcBef>
                <a:defRPr/>
              </a:pPr>
              <a:t>‹#›</a:t>
            </a:fld>
            <a:endParaRPr lang="en-US" sz="1200" dirty="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2275697799"/>
      </p:ext>
    </p:extLst>
  </p:cSld>
  <p:clrMap bg1="lt1" tx1="dk1" bg2="lt2" tx2="dk2" accent1="accent1" accent2="accent2" accent3="accent3" accent4="accent4" accent5="accent5" accent6="accent6" hlink="hlink" folHlink="folHlink"/>
  <p:sldLayoutIdLst>
    <p:sldLayoutId id="2147483717" r:id="rId1"/>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anose="020B0604020202020204"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anose="02020603050405020304"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4" Type="http://schemas.openxmlformats.org/officeDocument/2006/relationships/hyperlink" Target="https://standards.ieee.org/content/dam/ieee-standards/standards/web/documents/other/permissionltrs.zip" TargetMode="External"/><Relationship Id="rId5" Type="http://schemas.openxmlformats.org/officeDocument/2006/relationships/hyperlink" Target="http://standards.ieee.org/faqs/copyrights.html/" TargetMode="External"/><Relationship Id="rId6" Type="http://schemas.openxmlformats.org/officeDocument/2006/relationships/hyperlink" Target="http://standards.ieee.org/develop/policies/best_practices_for_ieee_standards_development_051215.pdf" TargetMode="External"/><Relationship Id="rId1" Type="http://schemas.openxmlformats.org/officeDocument/2006/relationships/slideLayout" Target="../slideLayouts/slideLayout13.xml"/><Relationship Id="rId2" Type="http://schemas.openxmlformats.org/officeDocument/2006/relationships/hyperlink" Target="https://standards.ieee.org/about/policies/bylaws/sect6-7.html%237"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ieee.org/about/corporate/governance/p7-8.html" TargetMode="External"/><Relationship Id="rId4" Type="http://schemas.openxmlformats.org/officeDocument/2006/relationships/hyperlink" Target="https://www.ieee.org/content/dam/ieee-org/ieee/web/org/about/ieee_code_of_conduct.pdf" TargetMode="External"/><Relationship Id="rId5" Type="http://schemas.openxmlformats.org/officeDocument/2006/relationships/hyperlink" Target="http://www.ieee.org/about/corporate/governance" TargetMode="External"/><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hyperlink" Target="https://standards.ieee.org/develop/policies/bylaws/sb_bylaws.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hyperlink" Target="https://standards.ieee.org/develop/policies/bylaws/sb_bylaws.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tandards.ieee.org/develop/policies/bylaws/" TargetMode="External"/><Relationship Id="rId4" Type="http://schemas.openxmlformats.org/officeDocument/2006/relationships/hyperlink" Target="http://standards.ieee.org/develop/policies/opman/" TargetMode="External"/><Relationship Id="rId5" Type="http://schemas.openxmlformats.org/officeDocument/2006/relationships/hyperlink" Target="https://ieee.app.box.com/v/PandP-LMSC" TargetMode="External"/><Relationship Id="rId6" Type="http://schemas.openxmlformats.org/officeDocument/2006/relationships/hyperlink" Target="http://www.ieee802.org/devdocs.shtml" TargetMode="External"/><Relationship Id="rId7" Type="http://schemas.openxmlformats.org/officeDocument/2006/relationships/hyperlink" Target="http://ieee802.org/3/rules/P802_3_rules.pdf" TargetMode="External"/><Relationship Id="rId1" Type="http://schemas.openxmlformats.org/officeDocument/2006/relationships/slideLayout" Target="../slideLayouts/slideLayout2.xml"/><Relationship Id="rId2" Type="http://schemas.openxmlformats.org/officeDocument/2006/relationships/hyperlink" Target="http://standards.ieee.org/develop/policies/sa_opman/"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eee802.org/3/minutes/attendance_procedures.pdf" TargetMode="External"/><Relationship Id="rId3" Type="http://schemas.openxmlformats.org/officeDocument/2006/relationships/hyperlink" Target="http://imat.ieee.org/"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4" Type="http://schemas.openxmlformats.org/officeDocument/2006/relationships/image" Target="../media/image6.wmf"/><Relationship Id="rId5" Type="http://schemas.openxmlformats.org/officeDocument/2006/relationships/image" Target="../media/image7.w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eee802.org/3/interims/index.html" TargetMode="External"/><Relationship Id="rId3" Type="http://schemas.openxmlformats.org/officeDocument/2006/relationships/hyperlink" Target="mailto:scarlson@hspdesign.com"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mailto:STDS-802-3-100GCU@listserv.ieee.org" TargetMode="External"/><Relationship Id="rId4" Type="http://schemas.openxmlformats.org/officeDocument/2006/relationships/hyperlink" Target="http://www.ieee802.org/3/OMEGA/index.html" TargetMode="External"/><Relationship Id="rId1" Type="http://schemas.openxmlformats.org/officeDocument/2006/relationships/slideLayout" Target="../slideLayouts/slideLayout2.xml"/><Relationship Id="rId2" Type="http://schemas.openxmlformats.org/officeDocument/2006/relationships/hyperlink" Target="mailto:ListServ@iee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ctrTitle"/>
          </p:nvPr>
        </p:nvSpPr>
        <p:spPr>
          <a:xfrm>
            <a:off x="914400" y="1340768"/>
            <a:ext cx="10363200" cy="1470025"/>
          </a:xfrm>
        </p:spPr>
        <p:txBody>
          <a:bodyPr vert="horz" wrap="square" lIns="91440" tIns="45720" rIns="91440" bIns="91440" numCol="1" anchor="ctr" anchorCtr="0" compatLnSpc="1">
            <a:prstTxWarp prst="textNoShape">
              <a:avLst/>
            </a:prstTxWarp>
          </a:bodyPr>
          <a:lstStyle/>
          <a:p>
            <a:pPr eaLnBrk="1" hangingPunct="1"/>
            <a:r>
              <a:rPr lang="en-US" dirty="0">
                <a:solidFill>
                  <a:schemeClr val="tx1"/>
                </a:solidFill>
              </a:rPr>
              <a:t>Agenda and General Information</a:t>
            </a:r>
          </a:p>
        </p:txBody>
      </p:sp>
      <p:sp>
        <p:nvSpPr>
          <p:cNvPr id="17410" name="Rectangle 3"/>
          <p:cNvSpPr>
            <a:spLocks noGrp="1" noChangeArrowheads="1"/>
          </p:cNvSpPr>
          <p:nvPr>
            <p:ph type="subTitle" idx="1"/>
          </p:nvPr>
        </p:nvSpPr>
        <p:spPr>
          <a:xfrm>
            <a:off x="1828800" y="3096542"/>
            <a:ext cx="8534400" cy="1752600"/>
          </a:xfrm>
        </p:spPr>
        <p:txBody>
          <a:bodyPr/>
          <a:lstStyle/>
          <a:p>
            <a:pPr eaLnBrk="1" hangingPunct="1"/>
            <a:r>
              <a:rPr lang="en-US" sz="2600" dirty="0">
                <a:solidFill>
                  <a:schemeClr val="tx2"/>
                </a:solidFill>
              </a:rPr>
              <a:t>IEEE 802.3 </a:t>
            </a:r>
          </a:p>
          <a:p>
            <a:pPr eaLnBrk="1" hangingPunct="1"/>
            <a:r>
              <a:rPr lang="en-US" sz="2600" dirty="0" smtClean="0">
                <a:solidFill>
                  <a:schemeClr val="tx2"/>
                </a:solidFill>
              </a:rPr>
              <a:t>Multi-Gigabit Automotive Optical PHYs Study Group</a:t>
            </a:r>
            <a:endParaRPr lang="en-US" sz="2600" dirty="0">
              <a:solidFill>
                <a:schemeClr val="tx2"/>
              </a:solidFill>
            </a:endParaRPr>
          </a:p>
          <a:p>
            <a:pPr eaLnBrk="1" hangingPunct="1"/>
            <a:endParaRPr lang="en-US" sz="2600" dirty="0">
              <a:solidFill>
                <a:schemeClr val="tx2"/>
              </a:solidFill>
            </a:endParaRPr>
          </a:p>
          <a:p>
            <a:pPr eaLnBrk="1" hangingPunct="1"/>
            <a:r>
              <a:rPr lang="en-US" sz="2600" dirty="0" smtClean="0">
                <a:solidFill>
                  <a:schemeClr val="tx2"/>
                </a:solidFill>
              </a:rPr>
              <a:t>Robert M. (Bob) Grow</a:t>
            </a:r>
            <a:endParaRPr lang="en-US" sz="2600" dirty="0">
              <a:solidFill>
                <a:schemeClr val="tx2"/>
              </a:solidFill>
            </a:endParaRPr>
          </a:p>
          <a:p>
            <a:pPr eaLnBrk="1" hangingPunct="1"/>
            <a:r>
              <a:rPr lang="en-US" sz="2600" dirty="0" smtClean="0">
                <a:solidFill>
                  <a:schemeClr val="tx2"/>
                </a:solidFill>
              </a:rPr>
              <a:t>RMG Consulting / KDPOF</a:t>
            </a:r>
            <a:endParaRPr lang="en-US" sz="2600" dirty="0">
              <a:solidFill>
                <a:schemeClr val="tx2"/>
              </a:solidFill>
            </a:endParaRPr>
          </a:p>
          <a:p>
            <a:pPr eaLnBrk="1" hangingPunct="1"/>
            <a:r>
              <a:rPr lang="en-US" sz="2600" dirty="0" smtClean="0">
                <a:solidFill>
                  <a:schemeClr val="tx2"/>
                </a:solidFill>
              </a:rPr>
              <a:t>Geneva, Switzerland, </a:t>
            </a:r>
            <a:r>
              <a:rPr lang="en-US" sz="2600" dirty="0" smtClean="0">
                <a:solidFill>
                  <a:schemeClr val="tx2"/>
                </a:solidFill>
              </a:rPr>
              <a:t>20</a:t>
            </a:r>
            <a:r>
              <a:rPr lang="en-US" sz="2600" dirty="0" smtClean="0">
                <a:solidFill>
                  <a:schemeClr val="tx2"/>
                </a:solidFill>
              </a:rPr>
              <a:t> </a:t>
            </a:r>
            <a:r>
              <a:rPr lang="en-US" sz="2600" dirty="0" smtClean="0">
                <a:solidFill>
                  <a:schemeClr val="tx2"/>
                </a:solidFill>
              </a:rPr>
              <a:t>January 2020</a:t>
            </a:r>
            <a:endParaRPr lang="en-US" sz="2600"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8F35D6E-8E8E-F34A-B092-B630F318A70F}"/>
              </a:ext>
            </a:extLst>
          </p:cNvPr>
          <p:cNvSpPr>
            <a:spLocks noGrp="1"/>
          </p:cNvSpPr>
          <p:nvPr>
            <p:ph type="title"/>
          </p:nvPr>
        </p:nvSpPr>
        <p:spPr>
          <a:xfrm>
            <a:off x="1981200" y="120108"/>
            <a:ext cx="8229600" cy="819459"/>
          </a:xfrm>
        </p:spPr>
        <p:txBody>
          <a:bodyPr>
            <a:normAutofit/>
          </a:bodyPr>
          <a:lstStyle/>
          <a:p>
            <a:r>
              <a:rPr lang="en-US" altLang="en-US" dirty="0"/>
              <a:t>Instructions for Chairs of </a:t>
            </a:r>
            <a:r>
              <a:rPr lang="en-US" altLang="en-US" dirty="0" smtClean="0"/>
              <a:t/>
            </a:r>
            <a:br>
              <a:rPr lang="en-US" altLang="en-US" dirty="0" smtClean="0"/>
            </a:br>
            <a:r>
              <a:rPr lang="en-US" altLang="en-US" dirty="0" smtClean="0"/>
              <a:t>standards </a:t>
            </a:r>
            <a:r>
              <a:rPr lang="en-US" altLang="en-US" dirty="0"/>
              <a:t>development activities</a:t>
            </a:r>
            <a:endParaRPr lang="en-US" dirty="0"/>
          </a:p>
        </p:txBody>
      </p:sp>
      <p:sp>
        <p:nvSpPr>
          <p:cNvPr id="3" name="Content Placeholder 2">
            <a:extLst>
              <a:ext uri="{FF2B5EF4-FFF2-40B4-BE49-F238E27FC236}">
                <a16:creationId xmlns="" xmlns:a16="http://schemas.microsoft.com/office/drawing/2014/main" id="{478FB917-1F5A-1546-A0E1-08C0CB91A062}"/>
              </a:ext>
            </a:extLst>
          </p:cNvPr>
          <p:cNvSpPr>
            <a:spLocks noGrp="1"/>
          </p:cNvSpPr>
          <p:nvPr>
            <p:ph idx="1"/>
          </p:nvPr>
        </p:nvSpPr>
        <p:spPr>
          <a:xfrm>
            <a:off x="1981200" y="1826684"/>
            <a:ext cx="8229600" cy="4349749"/>
          </a:xfrm>
        </p:spPr>
        <p:txBody>
          <a:bodyPr>
            <a:normAutofit/>
          </a:bodyPr>
          <a:lstStyle/>
          <a:p>
            <a:pPr>
              <a:spcBef>
                <a:spcPts val="0"/>
              </a:spcBef>
              <a:spcAft>
                <a:spcPts val="0"/>
              </a:spcAft>
              <a:buClr>
                <a:srgbClr val="CC3300"/>
              </a:buClr>
              <a:buSzPct val="50000"/>
            </a:pPr>
            <a:r>
              <a:rPr lang="en-US" altLang="en-US" sz="2133" dirty="0">
                <a:latin typeface="Montserrat" panose="00000500000000000000" pitchFamily="2" charset="0"/>
                <a:cs typeface="Calibri" pitchFamily="34" charset="0"/>
              </a:rPr>
              <a:t>At the beginning of each standards development meeting the chair or a designee is to:</a:t>
            </a:r>
          </a:p>
          <a:p>
            <a:pPr>
              <a:spcBef>
                <a:spcPts val="0"/>
              </a:spcBef>
              <a:spcAft>
                <a:spcPts val="0"/>
              </a:spcAft>
              <a:buClr>
                <a:srgbClr val="CC3300"/>
              </a:buClr>
              <a:buSzPct val="50000"/>
            </a:pPr>
            <a:endParaRPr lang="en-US" altLang="en-US" sz="2933" dirty="0">
              <a:latin typeface="Calibri" pitchFamily="34" charset="0"/>
              <a:cs typeface="Calibri" pitchFamily="34" charset="0"/>
            </a:endParaRPr>
          </a:p>
          <a:p>
            <a:pPr lvl="2">
              <a:buSzPct val="150000"/>
            </a:pPr>
            <a:r>
              <a:rPr lang="en-US" altLang="en-US" sz="1867" dirty="0"/>
              <a:t>Show the following slides (or provide them beforehand)</a:t>
            </a:r>
          </a:p>
          <a:p>
            <a:pPr lvl="2">
              <a:buSzPct val="150000"/>
            </a:pPr>
            <a:r>
              <a:rPr lang="en-US" altLang="en-US" sz="1867" dirty="0"/>
              <a:t>Advise the standards development group participants that: </a:t>
            </a:r>
          </a:p>
          <a:p>
            <a:pPr lvl="2">
              <a:buSzPct val="150000"/>
            </a:pPr>
            <a:r>
              <a:rPr lang="en-US" altLang="en-US" sz="1867" dirty="0"/>
              <a:t>IEEE SA’s copyright policy is described in Clause 7 of the IEEE SA Standards Board Bylaws and Clause 6.1 of the IEEE SA Standards Board Operations Manual;</a:t>
            </a:r>
          </a:p>
          <a:p>
            <a:pPr lvl="2">
              <a:buSzPct val="150000"/>
            </a:pPr>
            <a:r>
              <a:rPr lang="en-US" altLang="en-US" sz="1867" dirty="0"/>
              <a:t>Any material submitted during standards development, whether verbal, recorded, or in written form, is a Contribution and shall comply with the IEEE SA Copyright Policy; </a:t>
            </a:r>
          </a:p>
          <a:p>
            <a:pPr lvl="2">
              <a:buSzPct val="150000"/>
            </a:pPr>
            <a:r>
              <a:rPr lang="en-US" altLang="en-US" sz="1867" dirty="0"/>
              <a:t>Instruct the Secretary to record in the minutes of the relevant meeting: </a:t>
            </a:r>
          </a:p>
          <a:p>
            <a:pPr lvl="2">
              <a:buSzPct val="150000"/>
            </a:pPr>
            <a:r>
              <a:rPr lang="en-US" altLang="en-US" sz="1867" dirty="0"/>
              <a:t>That the foregoing information was provided and that the copyright slides were shown (or provided beforehand). </a:t>
            </a:r>
          </a:p>
        </p:txBody>
      </p:sp>
      <p:sp>
        <p:nvSpPr>
          <p:cNvPr id="6" name="Slide Number Placeholder 3">
            <a:extLst>
              <a:ext uri="{FF2B5EF4-FFF2-40B4-BE49-F238E27FC236}">
                <a16:creationId xmlns="" xmlns:a16="http://schemas.microsoft.com/office/drawing/2014/main" id="{55A750C8-A4EC-EF46-8EBE-2438A1154D1B}"/>
              </a:ext>
            </a:extLst>
          </p:cNvPr>
          <p:cNvSpPr txBox="1">
            <a:spLocks/>
          </p:cNvSpPr>
          <p:nvPr/>
        </p:nvSpPr>
        <p:spPr>
          <a:xfrm>
            <a:off x="9835753" y="6278563"/>
            <a:ext cx="451247" cy="274637"/>
          </a:xfrm>
          <a:prstGeom prst="rect">
            <a:avLst/>
          </a:prstGeom>
        </p:spPr>
        <p:txBody>
          <a:bodyPr vert="horz" wrap="square" lIns="0" tIns="0" rIns="0" bIns="0" numCol="1" anchor="ctr" anchorCtr="0" compatLnSpc="1">
            <a:prstTxWarp prst="textNoShape">
              <a:avLst/>
            </a:prstTxWarp>
          </a:bodyPr>
          <a:lstStyle>
            <a:defPPr>
              <a:defRPr lang="en-US"/>
            </a:defPPr>
            <a:lvl1pPr algn="r" rtl="0" eaLnBrk="0" fontAlgn="base" hangingPunct="0">
              <a:spcBef>
                <a:spcPct val="0"/>
              </a:spcBef>
              <a:spcAft>
                <a:spcPct val="0"/>
              </a:spcAft>
              <a:defRPr sz="933"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a:lstStyle>
          <a:p>
            <a:r>
              <a:rPr lang="en-US" altLang="en-US" sz="1000" dirty="0" smtClean="0">
                <a:solidFill>
                  <a:prstClr val="black"/>
                </a:solidFill>
              </a:rPr>
              <a:t>2</a:t>
            </a:r>
            <a:endParaRPr lang="en-US" altLang="en-US" sz="1000" dirty="0">
              <a:solidFill>
                <a:prstClr val="black"/>
              </a:solidFill>
            </a:endParaRPr>
          </a:p>
        </p:txBody>
      </p:sp>
    </p:spTree>
    <p:extLst>
      <p:ext uri="{BB962C8B-B14F-4D97-AF65-F5344CB8AC3E}">
        <p14:creationId xmlns:p14="http://schemas.microsoft.com/office/powerpoint/2010/main" val="1246407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8F35D6E-8E8E-F34A-B092-B630F318A70F}"/>
              </a:ext>
            </a:extLst>
          </p:cNvPr>
          <p:cNvSpPr>
            <a:spLocks noGrp="1"/>
          </p:cNvSpPr>
          <p:nvPr>
            <p:ph type="title"/>
          </p:nvPr>
        </p:nvSpPr>
        <p:spPr>
          <a:xfrm>
            <a:off x="1981200" y="455668"/>
            <a:ext cx="8229600" cy="819459"/>
          </a:xfrm>
        </p:spPr>
        <p:txBody>
          <a:bodyPr>
            <a:normAutofit/>
          </a:bodyPr>
          <a:lstStyle/>
          <a:p>
            <a:r>
              <a:rPr lang="en-US" altLang="en-US" dirty="0" smtClean="0"/>
              <a:t>IEEE SA </a:t>
            </a:r>
            <a:r>
              <a:rPr lang="en-US" altLang="en-US" dirty="0"/>
              <a:t>Copyright Policy</a:t>
            </a:r>
            <a:endParaRPr lang="en-US" dirty="0"/>
          </a:p>
        </p:txBody>
      </p:sp>
      <p:sp>
        <p:nvSpPr>
          <p:cNvPr id="3" name="Content Placeholder 2">
            <a:extLst>
              <a:ext uri="{FF2B5EF4-FFF2-40B4-BE49-F238E27FC236}">
                <a16:creationId xmlns="" xmlns:a16="http://schemas.microsoft.com/office/drawing/2014/main" id="{478FB917-1F5A-1546-A0E1-08C0CB91A062}"/>
              </a:ext>
            </a:extLst>
          </p:cNvPr>
          <p:cNvSpPr>
            <a:spLocks noGrp="1"/>
          </p:cNvSpPr>
          <p:nvPr>
            <p:ph idx="1"/>
          </p:nvPr>
        </p:nvSpPr>
        <p:spPr/>
        <p:txBody>
          <a:bodyPr>
            <a:normAutofit/>
          </a:bodyPr>
          <a:lstStyle/>
          <a:p>
            <a:r>
              <a:rPr lang="en-US" altLang="en-US" sz="2133"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pPr>
            <a:endParaRPr lang="en-US" altLang="en-US" sz="2933" dirty="0">
              <a:latin typeface="Calibri" pitchFamily="34" charset="0"/>
              <a:cs typeface="Calibri" pitchFamily="34" charset="0"/>
            </a:endParaRPr>
          </a:p>
          <a:p>
            <a:pPr lvl="2">
              <a:buSzPct val="150000"/>
            </a:pPr>
            <a:r>
              <a:rPr lang="en-US" altLang="en-US" sz="1867" dirty="0"/>
              <a:t>Previously Published material (copyright assertion indicated) shall not be presented/submitted to the Working Group nor incorporated into a Working Group draft unless permission is granted. </a:t>
            </a:r>
          </a:p>
          <a:p>
            <a:pPr lvl="2">
              <a:buSzPct val="150000"/>
            </a:pPr>
            <a:r>
              <a:rPr lang="en-US" altLang="en-US" sz="1867" dirty="0"/>
              <a:t>Prior to presentation or submission, you shall notify the Working Group Chair of previously Published material and should assist the Chair in obtaining copyright permission acceptable to IEEE SA.</a:t>
            </a:r>
          </a:p>
          <a:p>
            <a:pPr lvl="2">
              <a:buSzPct val="150000"/>
            </a:pPr>
            <a:r>
              <a:rPr lang="en-US" altLang="en-US" sz="1867" dirty="0"/>
              <a:t>For material that is not previously Published, IEEE is automatically granted a license to use any material that is presented or submitted.</a:t>
            </a:r>
          </a:p>
          <a:p>
            <a:pPr lvl="2">
              <a:buSzPct val="150000"/>
            </a:pPr>
            <a:endParaRPr lang="en-US" altLang="en-US" sz="1867" dirty="0"/>
          </a:p>
        </p:txBody>
      </p:sp>
      <p:sp>
        <p:nvSpPr>
          <p:cNvPr id="5" name="Slide Number Placeholder 3">
            <a:extLst>
              <a:ext uri="{FF2B5EF4-FFF2-40B4-BE49-F238E27FC236}">
                <a16:creationId xmlns="" xmlns:a16="http://schemas.microsoft.com/office/drawing/2014/main" id="{55A750C8-A4EC-EF46-8EBE-2438A1154D1B}"/>
              </a:ext>
            </a:extLst>
          </p:cNvPr>
          <p:cNvSpPr txBox="1">
            <a:spLocks/>
          </p:cNvSpPr>
          <p:nvPr/>
        </p:nvSpPr>
        <p:spPr>
          <a:xfrm>
            <a:off x="9835753" y="6278563"/>
            <a:ext cx="451247" cy="274637"/>
          </a:xfrm>
          <a:prstGeom prst="rect">
            <a:avLst/>
          </a:prstGeom>
        </p:spPr>
        <p:txBody>
          <a:bodyPr vert="horz" wrap="square" lIns="0" tIns="0" rIns="0" bIns="0" numCol="1" anchor="ctr" anchorCtr="0" compatLnSpc="1">
            <a:prstTxWarp prst="textNoShape">
              <a:avLst/>
            </a:prstTxWarp>
          </a:bodyPr>
          <a:lstStyle>
            <a:defPPr>
              <a:defRPr lang="en-US"/>
            </a:defPPr>
            <a:lvl1pPr algn="r" rtl="0" eaLnBrk="0" fontAlgn="base" hangingPunct="0">
              <a:spcBef>
                <a:spcPct val="0"/>
              </a:spcBef>
              <a:spcAft>
                <a:spcPct val="0"/>
              </a:spcAft>
              <a:defRPr sz="933"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a:lstStyle>
          <a:p>
            <a:r>
              <a:rPr lang="en-US" altLang="en-US" sz="1000" dirty="0" smtClean="0">
                <a:solidFill>
                  <a:prstClr val="black"/>
                </a:solidFill>
              </a:rPr>
              <a:t>3</a:t>
            </a:r>
            <a:endParaRPr lang="en-US" altLang="en-US" sz="1000" dirty="0">
              <a:solidFill>
                <a:prstClr val="black"/>
              </a:solidFill>
            </a:endParaRPr>
          </a:p>
        </p:txBody>
      </p:sp>
    </p:spTree>
    <p:extLst>
      <p:ext uri="{BB962C8B-B14F-4D97-AF65-F5344CB8AC3E}">
        <p14:creationId xmlns:p14="http://schemas.microsoft.com/office/powerpoint/2010/main" val="3071520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8F35D6E-8E8E-F34A-B092-B630F318A70F}"/>
              </a:ext>
            </a:extLst>
          </p:cNvPr>
          <p:cNvSpPr>
            <a:spLocks noGrp="1"/>
          </p:cNvSpPr>
          <p:nvPr>
            <p:ph type="title"/>
          </p:nvPr>
        </p:nvSpPr>
        <p:spPr>
          <a:xfrm>
            <a:off x="1981200" y="455668"/>
            <a:ext cx="8229600" cy="819459"/>
          </a:xfrm>
        </p:spPr>
        <p:txBody>
          <a:bodyPr>
            <a:normAutofit/>
          </a:bodyPr>
          <a:lstStyle/>
          <a:p>
            <a:r>
              <a:rPr lang="en-US" altLang="en-US" dirty="0" smtClean="0"/>
              <a:t>IEEE SA </a:t>
            </a:r>
            <a:r>
              <a:rPr lang="en-US" altLang="en-US" dirty="0"/>
              <a:t>Copyright Policy</a:t>
            </a:r>
            <a:endParaRPr lang="en-US" dirty="0"/>
          </a:p>
        </p:txBody>
      </p:sp>
      <p:sp>
        <p:nvSpPr>
          <p:cNvPr id="3" name="Content Placeholder 2">
            <a:extLst>
              <a:ext uri="{FF2B5EF4-FFF2-40B4-BE49-F238E27FC236}">
                <a16:creationId xmlns="" xmlns:a16="http://schemas.microsoft.com/office/drawing/2014/main" id="{478FB917-1F5A-1546-A0E1-08C0CB91A062}"/>
              </a:ext>
            </a:extLst>
          </p:cNvPr>
          <p:cNvSpPr>
            <a:spLocks noGrp="1"/>
          </p:cNvSpPr>
          <p:nvPr>
            <p:ph idx="1"/>
          </p:nvPr>
        </p:nvSpPr>
        <p:spPr>
          <a:xfrm>
            <a:off x="1981200" y="1655427"/>
            <a:ext cx="8229600" cy="4521007"/>
          </a:xfrm>
        </p:spPr>
        <p:txBody>
          <a:bodyPr>
            <a:normAutofit fontScale="77500" lnSpcReduction="20000"/>
          </a:bodyPr>
          <a:lstStyle/>
          <a:p>
            <a:pPr lvl="2">
              <a:buSzPct val="150000"/>
            </a:pPr>
            <a:r>
              <a:rPr lang="en-US" sz="2400" dirty="0"/>
              <a:t>The IEEE SA Copyright Policy is described in the IEEE SA Standards Board Bylaws and IEEE SA Standards Board Operations Manual</a:t>
            </a:r>
            <a:br>
              <a:rPr lang="en-US" sz="2400" dirty="0"/>
            </a:br>
            <a:endParaRPr lang="en-US" sz="2400" dirty="0"/>
          </a:p>
          <a:p>
            <a:pPr lvl="3">
              <a:buSzPct val="150000"/>
            </a:pPr>
            <a:r>
              <a:rPr lang="en-US" sz="2267" dirty="0"/>
              <a:t>IEEE SA Copyright Policy, see </a:t>
            </a:r>
            <a:br>
              <a:rPr lang="en-US" sz="2267" dirty="0"/>
            </a:br>
            <a:r>
              <a:rPr lang="en-US" sz="2267" dirty="0"/>
              <a:t>	Clause 7 of the IEEE SA Standards Board Bylaws</a:t>
            </a:r>
            <a:br>
              <a:rPr lang="en-US" sz="2267" dirty="0"/>
            </a:br>
            <a:r>
              <a:rPr lang="en-US" sz="2267" dirty="0"/>
              <a:t> 	</a:t>
            </a:r>
            <a:r>
              <a:rPr lang="en-US" sz="1867" dirty="0">
                <a:hlinkClick r:id="rId2"/>
              </a:rPr>
              <a:t>https://standards.ieee.org/about/policies/bylaws/sect6-7.html#7</a:t>
            </a:r>
            <a:r>
              <a:rPr lang="en-US" sz="1867" dirty="0"/>
              <a:t/>
            </a:r>
            <a:br>
              <a:rPr lang="en-US" sz="1867" dirty="0"/>
            </a:br>
            <a:r>
              <a:rPr lang="en-US" sz="2267" dirty="0"/>
              <a:t>	Clause 6.1 of the IEEE SA Standards Board Operations Manual</a:t>
            </a:r>
            <a:br>
              <a:rPr lang="en-US" sz="2267" dirty="0"/>
            </a:br>
            <a:r>
              <a:rPr lang="en-US" sz="2267" dirty="0"/>
              <a:t>	</a:t>
            </a:r>
            <a:r>
              <a:rPr lang="en-US" sz="1867" dirty="0">
                <a:hlinkClick r:id="rId3"/>
              </a:rPr>
              <a:t>https://standards.ieee.org/about/policies/opman/sect6.html</a:t>
            </a:r>
            <a:r>
              <a:rPr lang="en-US" sz="1867" dirty="0"/>
              <a:t/>
            </a:r>
            <a:br>
              <a:rPr lang="en-US" sz="1867" dirty="0"/>
            </a:br>
            <a:endParaRPr lang="en-US" sz="1867" dirty="0"/>
          </a:p>
          <a:p>
            <a:pPr lvl="2">
              <a:buSzPct val="150000"/>
            </a:pPr>
            <a:r>
              <a:rPr lang="en-US" sz="2400" dirty="0"/>
              <a:t>IEEE SA Copyright Permission</a:t>
            </a:r>
          </a:p>
          <a:p>
            <a:pPr lvl="3">
              <a:buSzPct val="150000"/>
            </a:pPr>
            <a:r>
              <a:rPr lang="en-US" sz="1867" dirty="0">
                <a:hlinkClick r:id="rId4"/>
              </a:rPr>
              <a:t>https://standards.ieee.org/content/dam/ieee-standards/standards/web/documents/other/permissionltrs.zip</a:t>
            </a:r>
            <a:r>
              <a:rPr lang="en-US" sz="1867" dirty="0"/>
              <a:t/>
            </a:r>
            <a:br>
              <a:rPr lang="en-US" sz="1867" dirty="0"/>
            </a:br>
            <a:endParaRPr lang="en-US" sz="1867" dirty="0"/>
          </a:p>
          <a:p>
            <a:pPr lvl="2">
              <a:buSzPct val="150000"/>
            </a:pPr>
            <a:r>
              <a:rPr lang="en-US" sz="2400" dirty="0"/>
              <a:t>IEEE SA Copyright FAQs</a:t>
            </a:r>
          </a:p>
          <a:p>
            <a:pPr lvl="3">
              <a:buSzPct val="150000"/>
            </a:pPr>
            <a:r>
              <a:rPr lang="en-US" sz="1867" dirty="0">
                <a:hlinkClick r:id="rId5"/>
              </a:rPr>
              <a:t>http://standards.ieee.org/faqs/copyrights.html/</a:t>
            </a:r>
            <a:endParaRPr lang="en-US" sz="1867" dirty="0"/>
          </a:p>
          <a:p>
            <a:pPr lvl="2">
              <a:buSzPct val="150000"/>
            </a:pPr>
            <a:r>
              <a:rPr lang="en-US" sz="2400" dirty="0"/>
              <a:t>IEEE SA Best Practices for IEEE Standards Development </a:t>
            </a:r>
          </a:p>
          <a:p>
            <a:pPr lvl="3">
              <a:buSzPct val="150000"/>
            </a:pPr>
            <a:r>
              <a:rPr lang="en-US" sz="1867" dirty="0">
                <a:hlinkClick r:id="rId6"/>
              </a:rPr>
              <a:t>http://standards.ieee.org/develop/policies/best_practices_for_ieee_standards_development_051215.pdf</a:t>
            </a:r>
            <a:r>
              <a:rPr lang="en-US" sz="1867" dirty="0"/>
              <a:t/>
            </a:r>
            <a:br>
              <a:rPr lang="en-US" sz="1867" dirty="0"/>
            </a:br>
            <a:endParaRPr lang="en-US" sz="1867" dirty="0"/>
          </a:p>
          <a:p>
            <a:pPr lvl="2">
              <a:buSzPct val="150000"/>
            </a:pPr>
            <a:r>
              <a:rPr lang="en-US" sz="2400" dirty="0"/>
              <a:t>Distribution of Draft Standards (see 6.1.3 of the SASB Operations Manual)</a:t>
            </a:r>
          </a:p>
          <a:p>
            <a:pPr lvl="3">
              <a:buSzPct val="150000"/>
            </a:pPr>
            <a:r>
              <a:rPr lang="en-US" sz="1867" dirty="0">
                <a:hlinkClick r:id="rId3"/>
              </a:rPr>
              <a:t>https://standards.ieee.org/about/policies/opman/sect6.html</a:t>
            </a:r>
            <a:endParaRPr lang="en-US" sz="1867" dirty="0"/>
          </a:p>
          <a:p>
            <a:pPr lvl="2">
              <a:buSzPct val="150000"/>
            </a:pPr>
            <a:endParaRPr lang="en-US" altLang="en-US" sz="1867" dirty="0"/>
          </a:p>
        </p:txBody>
      </p:sp>
      <p:sp>
        <p:nvSpPr>
          <p:cNvPr id="5" name="Slide Number Placeholder 3">
            <a:extLst>
              <a:ext uri="{FF2B5EF4-FFF2-40B4-BE49-F238E27FC236}">
                <a16:creationId xmlns="" xmlns:a16="http://schemas.microsoft.com/office/drawing/2014/main" id="{55A750C8-A4EC-EF46-8EBE-2438A1154D1B}"/>
              </a:ext>
            </a:extLst>
          </p:cNvPr>
          <p:cNvSpPr txBox="1">
            <a:spLocks/>
          </p:cNvSpPr>
          <p:nvPr/>
        </p:nvSpPr>
        <p:spPr>
          <a:xfrm>
            <a:off x="9835753" y="6278563"/>
            <a:ext cx="451247" cy="274637"/>
          </a:xfrm>
          <a:prstGeom prst="rect">
            <a:avLst/>
          </a:prstGeom>
        </p:spPr>
        <p:txBody>
          <a:bodyPr vert="horz" wrap="square" lIns="0" tIns="0" rIns="0" bIns="0" numCol="1" anchor="ctr" anchorCtr="0" compatLnSpc="1">
            <a:prstTxWarp prst="textNoShape">
              <a:avLst/>
            </a:prstTxWarp>
          </a:bodyPr>
          <a:lstStyle>
            <a:defPPr>
              <a:defRPr lang="en-US"/>
            </a:defPPr>
            <a:lvl1pPr algn="r" rtl="0" eaLnBrk="0" fontAlgn="base" hangingPunct="0">
              <a:spcBef>
                <a:spcPct val="0"/>
              </a:spcBef>
              <a:spcAft>
                <a:spcPct val="0"/>
              </a:spcAft>
              <a:defRPr sz="933"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a:lstStyle>
          <a:p>
            <a:r>
              <a:rPr lang="en-US" altLang="en-US" sz="1000" dirty="0" smtClean="0">
                <a:solidFill>
                  <a:prstClr val="black"/>
                </a:solidFill>
              </a:rPr>
              <a:t>4</a:t>
            </a:r>
            <a:endParaRPr lang="en-US" altLang="en-US" sz="1000" dirty="0">
              <a:solidFill>
                <a:prstClr val="black"/>
              </a:solidFill>
            </a:endParaRPr>
          </a:p>
        </p:txBody>
      </p:sp>
    </p:spTree>
    <p:extLst>
      <p:ext uri="{BB962C8B-B14F-4D97-AF65-F5344CB8AC3E}">
        <p14:creationId xmlns:p14="http://schemas.microsoft.com/office/powerpoint/2010/main" val="1450645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AU" altLang="en-US" dirty="0" smtClean="0"/>
              <a:t>Participant </a:t>
            </a:r>
            <a:r>
              <a:rPr lang="en-AU" altLang="en-US" dirty="0" err="1" smtClean="0"/>
              <a:t>behavior</a:t>
            </a:r>
            <a:r>
              <a:rPr lang="en-AU" altLang="en-US" dirty="0" smtClean="0"/>
              <a:t> in IEEE-SA activities is guided by the IEEE Codes of Ethics &amp; Conduct</a:t>
            </a:r>
          </a:p>
        </p:txBody>
      </p:sp>
      <p:sp>
        <p:nvSpPr>
          <p:cNvPr id="6147" name="Content Placeholder 2"/>
          <p:cNvSpPr>
            <a:spLocks noGrp="1"/>
          </p:cNvSpPr>
          <p:nvPr>
            <p:ph idx="1"/>
          </p:nvPr>
        </p:nvSpPr>
        <p:spPr/>
        <p:txBody>
          <a:bodyPr/>
          <a:lstStyle/>
          <a:p>
            <a:pPr lvl="1"/>
            <a:r>
              <a:rPr lang="en-AU" altLang="en-US" smtClean="0"/>
              <a:t>All participants in IEEE-SA activities are expected to adhere to the core principles underlying the:</a:t>
            </a:r>
          </a:p>
          <a:p>
            <a:pPr lvl="2"/>
            <a:r>
              <a:rPr lang="en-AU" altLang="en-US" smtClean="0">
                <a:hlinkClick r:id="rId3"/>
              </a:rPr>
              <a:t>IEEE Code of Ethics</a:t>
            </a:r>
            <a:endParaRPr lang="en-AU" altLang="en-US" smtClean="0"/>
          </a:p>
          <a:p>
            <a:pPr lvl="2"/>
            <a:r>
              <a:rPr lang="en-AU" altLang="en-US" smtClean="0">
                <a:hlinkClick r:id="rId4"/>
              </a:rPr>
              <a:t>IEEE Code of Conduct</a:t>
            </a:r>
            <a:endParaRPr lang="en-AU" altLang="en-US" smtClean="0"/>
          </a:p>
          <a:p>
            <a:pPr lvl="1"/>
            <a:r>
              <a:rPr lang="en-AU" altLang="en-US" smtClean="0"/>
              <a:t>The core principles of the IEEE Codes of Ethics &amp; Conduct are to:</a:t>
            </a:r>
          </a:p>
          <a:p>
            <a:pPr lvl="2"/>
            <a:r>
              <a:rPr lang="en-AU" altLang="en-US" i="1" smtClean="0"/>
              <a:t>Uphold the highest standards of integrity, responsible behavior, and ethical and professional conduct</a:t>
            </a:r>
          </a:p>
          <a:p>
            <a:pPr lvl="2"/>
            <a:r>
              <a:rPr lang="en-AU" altLang="en-US" i="1" smtClean="0"/>
              <a:t>Treat people fairly and with respect, to not engage in harassment, discrimination, or retaliation, and to protect people's privacy.</a:t>
            </a:r>
          </a:p>
          <a:p>
            <a:pPr lvl="2"/>
            <a:r>
              <a:rPr lang="en-AU" altLang="en-US" i="1" smtClean="0"/>
              <a:t>Avoid injuring others, their property, reputation, or employment by false or malicious action</a:t>
            </a:r>
          </a:p>
          <a:p>
            <a:pPr lvl="1"/>
            <a:r>
              <a:rPr lang="en-AU" altLang="en-US" smtClean="0"/>
              <a:t>The most recent versions of these Codes are available at </a:t>
            </a:r>
            <a:r>
              <a:rPr lang="en-AU" altLang="en-US" u="sng" smtClean="0">
                <a:hlinkClick r:id="rId5"/>
              </a:rPr>
              <a:t>http://www.ieee.org/about/corporate/governance</a:t>
            </a:r>
            <a:endParaRPr lang="en-AU" altLang="en-US" u="sng" smtClean="0"/>
          </a:p>
          <a:p>
            <a:endParaRPr lang="en-AU" altLang="en-US" smtClean="0"/>
          </a:p>
        </p:txBody>
      </p:sp>
      <p:sp>
        <p:nvSpPr>
          <p:cNvPr id="6" name="Rectangle 6"/>
          <p:cNvSpPr>
            <a:spLocks noGrp="1" noChangeArrowheads="1"/>
          </p:cNvSpPr>
          <p:nvPr>
            <p:ph type="sldNum" sz="quarter" idx="4294967295"/>
          </p:nvPr>
        </p:nvSpPr>
        <p:spPr bwMode="auto">
          <a:xfrm>
            <a:off x="5912761" y="6475413"/>
            <a:ext cx="46807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sz="1200" dirty="0" smtClean="0">
                <a:solidFill>
                  <a:srgbClr val="000000"/>
                </a:solidFill>
                <a:latin typeface="Arial"/>
              </a:rPr>
              <a:t>Slide 1</a:t>
            </a:r>
            <a:endParaRPr lang="en-US" sz="1200" dirty="0">
              <a:solidFill>
                <a:srgbClr val="000000"/>
              </a:solidFill>
              <a:latin typeface="Arial"/>
            </a:endParaRPr>
          </a:p>
        </p:txBody>
      </p:sp>
    </p:spTree>
    <p:extLst>
      <p:ext uri="{BB962C8B-B14F-4D97-AF65-F5344CB8AC3E}">
        <p14:creationId xmlns:p14="http://schemas.microsoft.com/office/powerpoint/2010/main" val="373839541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09800" y="685800"/>
            <a:ext cx="8305800" cy="1066800"/>
          </a:xfrm>
        </p:spPr>
        <p:txBody>
          <a:bodyPr/>
          <a:lstStyle/>
          <a:p>
            <a:r>
              <a:rPr lang="en-AU" altLang="en-US" dirty="0" smtClean="0"/>
              <a:t>Participants in the IEEE-SA “</a:t>
            </a:r>
            <a:r>
              <a:rPr lang="en-AU" altLang="en-US" i="1" dirty="0" smtClean="0"/>
              <a:t>individual process</a:t>
            </a:r>
            <a:r>
              <a:rPr lang="en-AU" altLang="en-US" dirty="0" smtClean="0"/>
              <a:t>” shall act independently of others, including employers</a:t>
            </a:r>
            <a:br>
              <a:rPr lang="en-AU" altLang="en-US" dirty="0" smtClean="0"/>
            </a:br>
            <a:r>
              <a:rPr lang="en-AU" altLang="en-US" dirty="0" smtClean="0"/>
              <a:t> </a:t>
            </a:r>
          </a:p>
        </p:txBody>
      </p:sp>
      <p:sp>
        <p:nvSpPr>
          <p:cNvPr id="8195" name="Content Placeholder 2"/>
          <p:cNvSpPr>
            <a:spLocks noGrp="1"/>
          </p:cNvSpPr>
          <p:nvPr>
            <p:ph idx="1"/>
          </p:nvPr>
        </p:nvSpPr>
        <p:spPr/>
        <p:txBody>
          <a:bodyPr/>
          <a:lstStyle/>
          <a:p>
            <a:pPr lvl="1"/>
            <a:r>
              <a:rPr lang="en-AU" altLang="en-US" smtClean="0"/>
              <a:t>The </a:t>
            </a:r>
            <a:r>
              <a:rPr lang="en-AU" altLang="en-US" u="sng" smtClean="0">
                <a:hlinkClick r:id="rId3"/>
              </a:rPr>
              <a:t>IEEE-SA Standards Board Bylaws</a:t>
            </a:r>
            <a:r>
              <a:rPr lang="en-AU" altLang="en-US" smtClean="0"/>
              <a:t> require that “</a:t>
            </a:r>
            <a:r>
              <a:rPr lang="en-AU" altLang="en-US" i="1" smtClean="0"/>
              <a:t>participants in the IEEE standards development individual process shall act based on their qualifications and experience”</a:t>
            </a:r>
            <a:endParaRPr lang="en-AU" altLang="en-US" smtClean="0"/>
          </a:p>
          <a:p>
            <a:pPr lvl="1"/>
            <a:r>
              <a:rPr lang="en-AU" altLang="en-US" smtClean="0"/>
              <a:t>This means participants:</a:t>
            </a:r>
          </a:p>
          <a:p>
            <a:pPr lvl="2"/>
            <a:r>
              <a:rPr lang="en-AU" altLang="en-US" b="1" smtClean="0">
                <a:solidFill>
                  <a:srgbClr val="00B050"/>
                </a:solidFill>
              </a:rPr>
              <a:t>Shall act &amp; vote </a:t>
            </a:r>
            <a:r>
              <a:rPr lang="en-AU" altLang="en-US" smtClean="0"/>
              <a:t>based on their personal &amp; independent opinions derived from their expertise, knowledge, and qualifications</a:t>
            </a:r>
          </a:p>
          <a:p>
            <a:pPr lvl="2"/>
            <a:r>
              <a:rPr lang="en-AU" altLang="en-US" b="1" smtClean="0">
                <a:solidFill>
                  <a:srgbClr val="FF0000"/>
                </a:solidFill>
              </a:rPr>
              <a:t>Shall not act or vote </a:t>
            </a:r>
            <a:r>
              <a:rPr lang="en-AU" altLang="en-US" smtClean="0"/>
              <a:t>based on any obligation to or any direction from any other person or organization, including an employer or client, regardless of any external commitments, agreements, contracts, or orders</a:t>
            </a:r>
          </a:p>
          <a:p>
            <a:pPr lvl="2"/>
            <a:r>
              <a:rPr lang="en-AU" altLang="en-US" b="1" smtClean="0">
                <a:solidFill>
                  <a:srgbClr val="FF0000"/>
                </a:solidFill>
              </a:rPr>
              <a:t>Shall not direct </a:t>
            </a:r>
            <a:r>
              <a:rPr lang="en-AU" altLang="en-US" smtClean="0"/>
              <a:t>the actions or votes of other participants or retaliate against other participants for fulfilling their responsibility to act &amp; vote based on their personal &amp; independently developed opinions</a:t>
            </a:r>
          </a:p>
          <a:p>
            <a:pPr lvl="1"/>
            <a:r>
              <a:rPr lang="en-AU" altLang="en-US" smtClean="0"/>
              <a:t>By participating in standards activities using the “</a:t>
            </a:r>
            <a:r>
              <a:rPr lang="en-AU" altLang="en-US" i="1" smtClean="0"/>
              <a:t>individual process</a:t>
            </a:r>
            <a:r>
              <a:rPr lang="en-AU" altLang="en-US" smtClean="0"/>
              <a:t>”, you are deemed to accept these requirements; if you are unable to satisfy these requirements then you shall immediately cease any participation</a:t>
            </a:r>
          </a:p>
          <a:p>
            <a:pPr lvl="2"/>
            <a:endParaRPr lang="en-AU" altLang="en-US" smtClean="0"/>
          </a:p>
        </p:txBody>
      </p:sp>
      <p:sp>
        <p:nvSpPr>
          <p:cNvPr id="6" name="Rectangle 6"/>
          <p:cNvSpPr>
            <a:spLocks noGrp="1" noChangeArrowheads="1"/>
          </p:cNvSpPr>
          <p:nvPr>
            <p:ph type="sldNum" sz="quarter" idx="4294967295"/>
          </p:nvPr>
        </p:nvSpPr>
        <p:spPr bwMode="auto">
          <a:xfrm>
            <a:off x="5912761" y="6475413"/>
            <a:ext cx="46807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sz="1200" dirty="0" smtClean="0">
                <a:solidFill>
                  <a:srgbClr val="000000"/>
                </a:solidFill>
                <a:latin typeface="Arial"/>
              </a:rPr>
              <a:t>Slide 2</a:t>
            </a:r>
            <a:endParaRPr lang="en-US" sz="1200" dirty="0">
              <a:solidFill>
                <a:srgbClr val="000000"/>
              </a:solidFill>
              <a:latin typeface="Arial"/>
            </a:endParaRPr>
          </a:p>
        </p:txBody>
      </p:sp>
    </p:spTree>
    <p:extLst>
      <p:ext uri="{BB962C8B-B14F-4D97-AF65-F5344CB8AC3E}">
        <p14:creationId xmlns:p14="http://schemas.microsoft.com/office/powerpoint/2010/main" val="190371595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AU" altLang="en-US" dirty="0" smtClean="0"/>
              <a:t>IEEE-SA standards activities shall allow the fair &amp; equitable consideration of all viewpoints </a:t>
            </a:r>
          </a:p>
        </p:txBody>
      </p:sp>
      <p:sp>
        <p:nvSpPr>
          <p:cNvPr id="10243" name="Content Placeholder 2"/>
          <p:cNvSpPr>
            <a:spLocks noGrp="1"/>
          </p:cNvSpPr>
          <p:nvPr>
            <p:ph idx="1"/>
          </p:nvPr>
        </p:nvSpPr>
        <p:spPr/>
        <p:txBody>
          <a:bodyPr/>
          <a:lstStyle/>
          <a:p>
            <a:pPr lvl="1"/>
            <a:r>
              <a:rPr lang="en-AU" altLang="en-US" smtClean="0"/>
              <a:t>The </a:t>
            </a:r>
            <a:r>
              <a:rPr lang="en-AU" altLang="en-US" u="sng" smtClean="0">
                <a:hlinkClick r:id="rId3"/>
              </a:rPr>
              <a:t>IEEE-SA Standards Board Bylaws</a:t>
            </a:r>
            <a:r>
              <a:rPr lang="en-AU" altLang="en-US" smtClean="0"/>
              <a:t> (clause 5.2.1.3) specifies that “</a:t>
            </a:r>
            <a:r>
              <a:rPr lang="en-AU" altLang="en-US" i="1" smtClean="0"/>
              <a:t>the standards development process shall not be dominated by any single interest category, individual, or organization”</a:t>
            </a:r>
            <a:endParaRPr lang="en-AU" altLang="en-US" smtClean="0"/>
          </a:p>
          <a:p>
            <a:pPr lvl="2"/>
            <a:r>
              <a:rPr lang="en-AU" altLang="en-US" smtClean="0"/>
              <a:t>This means no participant may exercise</a:t>
            </a:r>
            <a:r>
              <a:rPr lang="en-AU" altLang="en-US" i="1" smtClean="0"/>
              <a:t> “authority, leadership, or influence by reason of superior leverage, strength, or representation to the exclusion of fair and equitable consideration of other viewpoints”</a:t>
            </a:r>
            <a:r>
              <a:rPr lang="en-AU" altLang="en-US" smtClean="0"/>
              <a:t> or “</a:t>
            </a:r>
            <a:r>
              <a:rPr lang="en-AU" altLang="en-US" i="1" smtClean="0"/>
              <a:t>to hinder the progress of the standards development activity”</a:t>
            </a:r>
            <a:endParaRPr lang="en-AU" altLang="en-US" smtClean="0"/>
          </a:p>
          <a:p>
            <a:pPr lvl="1"/>
            <a:r>
              <a:rPr lang="en-AU" altLang="en-US" smtClean="0"/>
              <a:t>This rule applies equally to those participating in a standards development project and to that project’s leadership group</a:t>
            </a:r>
          </a:p>
          <a:p>
            <a:pPr lvl="1"/>
            <a:r>
              <a:rPr lang="en-AU" altLang="en-US" smtClean="0"/>
              <a:t>Any person who reasonably suspects that dominance is occurring in a standards development project is encouraged to bring the issue to the attention of the Standards Committee or the project’s IEEE-SA Program Manager</a:t>
            </a:r>
          </a:p>
        </p:txBody>
      </p:sp>
      <p:sp>
        <p:nvSpPr>
          <p:cNvPr id="6" name="Rectangle 6"/>
          <p:cNvSpPr>
            <a:spLocks noGrp="1" noChangeArrowheads="1"/>
          </p:cNvSpPr>
          <p:nvPr>
            <p:ph type="sldNum" sz="quarter" idx="4294967295"/>
          </p:nvPr>
        </p:nvSpPr>
        <p:spPr bwMode="auto">
          <a:xfrm>
            <a:off x="5912761" y="6475413"/>
            <a:ext cx="46807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sz="1200" dirty="0" smtClean="0">
                <a:solidFill>
                  <a:srgbClr val="000000"/>
                </a:solidFill>
                <a:latin typeface="Arial"/>
              </a:rPr>
              <a:t>Slide 3</a:t>
            </a:r>
            <a:endParaRPr lang="en-US" sz="1200" dirty="0">
              <a:solidFill>
                <a:srgbClr val="000000"/>
              </a:solidFill>
              <a:latin typeface="Arial"/>
            </a:endParaRPr>
          </a:p>
        </p:txBody>
      </p:sp>
    </p:spTree>
    <p:extLst>
      <p:ext uri="{BB962C8B-B14F-4D97-AF65-F5344CB8AC3E}">
        <p14:creationId xmlns:p14="http://schemas.microsoft.com/office/powerpoint/2010/main" val="80502923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Important Bylaws and Rules</a:t>
            </a:r>
          </a:p>
        </p:txBody>
      </p:sp>
      <p:sp>
        <p:nvSpPr>
          <p:cNvPr id="2" name="Content Placeholder 1">
            <a:extLst>
              <a:ext uri="{FF2B5EF4-FFF2-40B4-BE49-F238E27FC236}">
                <a16:creationId xmlns="" xmlns:a16="http://schemas.microsoft.com/office/drawing/2014/main" id="{251F2193-1E99-43FD-AD4D-39F5C12B9965}"/>
              </a:ext>
            </a:extLst>
          </p:cNvPr>
          <p:cNvSpPr>
            <a:spLocks noGrp="1"/>
          </p:cNvSpPr>
          <p:nvPr>
            <p:ph idx="1"/>
          </p:nvPr>
        </p:nvSpPr>
        <p:spPr>
          <a:xfrm>
            <a:off x="609600" y="1350962"/>
            <a:ext cx="10972800" cy="5102373"/>
          </a:xfrm>
        </p:spPr>
        <p:txBody>
          <a:bodyPr/>
          <a:lstStyle/>
          <a:p>
            <a:pPr eaLnBrk="1" hangingPunct="1">
              <a:lnSpc>
                <a:spcPct val="80000"/>
              </a:lnSpc>
              <a:tabLst>
                <a:tab pos="914400" algn="l"/>
              </a:tabLst>
            </a:pPr>
            <a:r>
              <a:rPr lang="en-US" sz="1900" b="1" dirty="0"/>
              <a:t>IEEE-SA Operations Manual</a:t>
            </a:r>
          </a:p>
          <a:p>
            <a:pPr marL="917575" lvl="1" eaLnBrk="1" hangingPunct="1">
              <a:lnSpc>
                <a:spcPct val="80000"/>
              </a:lnSpc>
              <a:buNone/>
              <a:tabLst>
                <a:tab pos="914400" algn="l"/>
              </a:tabLst>
            </a:pPr>
            <a:r>
              <a:rPr lang="en-US" sz="1400" b="1" dirty="0">
                <a:hlinkClick r:id="rId2"/>
              </a:rPr>
              <a:t>http://standards.ieee.org/develop/policies/sa_opman/</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900" b="1" dirty="0"/>
              <a:t>IEEE-SA Standards Board Bylaws</a:t>
            </a:r>
          </a:p>
          <a:p>
            <a:pPr marL="917575" lvl="1" eaLnBrk="1" hangingPunct="1">
              <a:lnSpc>
                <a:spcPct val="80000"/>
              </a:lnSpc>
              <a:buNone/>
              <a:tabLst>
                <a:tab pos="914400" algn="l"/>
              </a:tabLst>
            </a:pPr>
            <a:r>
              <a:rPr lang="en-US" sz="1400" b="1" dirty="0">
                <a:hlinkClick r:id="rId3"/>
              </a:rPr>
              <a:t>http://standards.ieee.org/develop/policies/bylaws/</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900" b="1" dirty="0"/>
              <a:t>IEEE-SA Standards Board Operations Manual</a:t>
            </a:r>
          </a:p>
          <a:p>
            <a:pPr marL="917575" lvl="1" eaLnBrk="1" hangingPunct="1">
              <a:lnSpc>
                <a:spcPct val="80000"/>
              </a:lnSpc>
              <a:buNone/>
              <a:tabLst>
                <a:tab pos="914400" algn="l"/>
              </a:tabLst>
            </a:pPr>
            <a:r>
              <a:rPr lang="en-US" sz="1400" b="1" dirty="0">
                <a:hlinkClick r:id="rId4"/>
              </a:rPr>
              <a:t>http://standards.ieee.org/develop/policies/opman/</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900" b="1" dirty="0"/>
              <a:t>IEEE 802 LAN/MAN Standards Committee (LMSC) Policies and Procedures</a:t>
            </a:r>
          </a:p>
          <a:p>
            <a:pPr marL="917575" lvl="1" eaLnBrk="1" hangingPunct="1">
              <a:lnSpc>
                <a:spcPct val="80000"/>
              </a:lnSpc>
              <a:buNone/>
              <a:tabLst>
                <a:tab pos="914400" algn="l"/>
              </a:tabLst>
            </a:pPr>
            <a:r>
              <a:rPr lang="en-US" sz="1400" b="1" dirty="0">
                <a:hlinkClick r:id="rId5"/>
              </a:rPr>
              <a:t>https://ieee.app.box.com/v/PandP-LMSC</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800" b="1" dirty="0"/>
              <a:t>IEEE 802 LAN/MAN Standards Committee (LMSC) Operations Manual</a:t>
            </a:r>
          </a:p>
          <a:p>
            <a:pPr marL="917575" lvl="1" eaLnBrk="1" hangingPunct="1">
              <a:lnSpc>
                <a:spcPct val="80000"/>
              </a:lnSpc>
              <a:buNone/>
              <a:tabLst>
                <a:tab pos="914400" algn="l"/>
              </a:tabLst>
            </a:pPr>
            <a:r>
              <a:rPr lang="en-US" sz="1400" b="1" dirty="0">
                <a:hlinkClick r:id="rId6"/>
              </a:rPr>
              <a:t>http://www.ieee802.org/devdocs.shtml</a:t>
            </a:r>
            <a:endParaRPr lang="en-US" sz="1400" b="1" dirty="0"/>
          </a:p>
          <a:p>
            <a:pPr marL="917575" lvl="1" eaLnBrk="1" hangingPunct="1">
              <a:lnSpc>
                <a:spcPct val="80000"/>
              </a:lnSpc>
              <a:buNone/>
              <a:tabLst>
                <a:tab pos="914400" algn="l"/>
              </a:tabLst>
            </a:pPr>
            <a:endParaRPr lang="en-US" sz="1400" b="1" dirty="0"/>
          </a:p>
          <a:p>
            <a:pPr eaLnBrk="1" hangingPunct="1">
              <a:lnSpc>
                <a:spcPct val="80000"/>
              </a:lnSpc>
              <a:tabLst>
                <a:tab pos="914400" algn="l"/>
              </a:tabLst>
            </a:pPr>
            <a:r>
              <a:rPr lang="en-US" sz="1900" b="1" dirty="0"/>
              <a:t>IEEE 802 LAN/MAN Standards Committee (LMSC) Working Group (WG) Policies and Procedures</a:t>
            </a:r>
          </a:p>
          <a:p>
            <a:pPr marL="917575" lvl="1" eaLnBrk="1" hangingPunct="1">
              <a:lnSpc>
                <a:spcPct val="80000"/>
              </a:lnSpc>
              <a:buNone/>
              <a:tabLst>
                <a:tab pos="914400" algn="l"/>
              </a:tabLst>
            </a:pPr>
            <a:r>
              <a:rPr lang="en-US" sz="1400" b="1" dirty="0">
                <a:hlinkClick r:id="rId6"/>
              </a:rPr>
              <a:t>http://www.ieee802.org/devdocs.shtml</a:t>
            </a:r>
            <a:endParaRPr lang="en-US" sz="1400" b="1" dirty="0"/>
          </a:p>
          <a:p>
            <a:pPr marL="917575" lvl="1" eaLnBrk="1" hangingPunct="1">
              <a:lnSpc>
                <a:spcPct val="80000"/>
              </a:lnSpc>
              <a:buNone/>
              <a:tabLst>
                <a:tab pos="914400" algn="l"/>
              </a:tabLst>
            </a:pPr>
            <a:endParaRPr lang="en-US" sz="1400" b="1" dirty="0"/>
          </a:p>
          <a:p>
            <a:pPr eaLnBrk="1" hangingPunct="1">
              <a:lnSpc>
                <a:spcPct val="80000"/>
              </a:lnSpc>
              <a:tabLst>
                <a:tab pos="914400" algn="l"/>
              </a:tabLst>
            </a:pPr>
            <a:r>
              <a:rPr lang="en-US" sz="1900" b="1" dirty="0"/>
              <a:t>IEEE 802.3 Working Group Operating Rules</a:t>
            </a:r>
          </a:p>
          <a:p>
            <a:pPr marL="917575" lvl="1" eaLnBrk="1" hangingPunct="1">
              <a:lnSpc>
                <a:spcPct val="80000"/>
              </a:lnSpc>
              <a:buNone/>
              <a:tabLst>
                <a:tab pos="914400" algn="l"/>
              </a:tabLst>
            </a:pPr>
            <a:r>
              <a:rPr lang="en-US" sz="1400" b="1" dirty="0">
                <a:hlinkClick r:id="rId7"/>
              </a:rPr>
              <a:t>http://ieee802.org/3/rules/P802_3_rules.pdf</a:t>
            </a:r>
            <a:endParaRPr lang="en-US" sz="1400" b="1"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a:xfrm>
            <a:off x="1981200" y="333376"/>
            <a:ext cx="8229600" cy="792163"/>
          </a:xfrm>
          <a:solidFill>
            <a:srgbClr val="FFFFFF"/>
          </a:solidFill>
        </p:spPr>
        <p:txBody>
          <a:bodyPr anchor="t"/>
          <a:lstStyle/>
          <a:p>
            <a:pPr eaLnBrk="1" hangingPunct="1"/>
            <a:r>
              <a:rPr lang="en-US" sz="2800" dirty="0"/>
              <a:t>Overview of IEEE 802.3 Standards Process (1/5)- Study Group Phase</a:t>
            </a:r>
          </a:p>
        </p:txBody>
      </p:sp>
      <p:sp>
        <p:nvSpPr>
          <p:cNvPr id="30722" name="AutoShape 3"/>
          <p:cNvSpPr>
            <a:spLocks noChangeArrowheads="1"/>
          </p:cNvSpPr>
          <p:nvPr/>
        </p:nvSpPr>
        <p:spPr bwMode="auto">
          <a:xfrm>
            <a:off x="2135188" y="1484313"/>
            <a:ext cx="1219200" cy="838200"/>
          </a:xfrm>
          <a:prstGeom prst="flowChartMerge">
            <a:avLst/>
          </a:prstGeom>
          <a:solidFill>
            <a:schemeClr val="accent1"/>
          </a:solidFill>
          <a:ln w="9525">
            <a:solidFill>
              <a:schemeClr val="tx1"/>
            </a:solidFill>
            <a:miter lim="800000"/>
            <a:headEnd/>
            <a:tailEnd/>
          </a:ln>
        </p:spPr>
        <p:txBody>
          <a:bodyPr wrap="none" anchor="ctr"/>
          <a:lstStyle/>
          <a:p>
            <a:pPr algn="ctr"/>
            <a:r>
              <a:rPr lang="en-US" sz="1400" b="1">
                <a:latin typeface="Perpetua"/>
              </a:rPr>
              <a:t>Idea</a:t>
            </a:r>
          </a:p>
        </p:txBody>
      </p:sp>
      <p:sp>
        <p:nvSpPr>
          <p:cNvPr id="30723" name="AutoShape 4"/>
          <p:cNvSpPr>
            <a:spLocks noChangeArrowheads="1"/>
          </p:cNvSpPr>
          <p:nvPr/>
        </p:nvSpPr>
        <p:spPr bwMode="auto">
          <a:xfrm>
            <a:off x="2135188" y="2627313"/>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Call for</a:t>
            </a:r>
          </a:p>
          <a:p>
            <a:pPr algn="ctr"/>
            <a:r>
              <a:rPr lang="en-US" sz="1400" b="1">
                <a:latin typeface="Perpetua"/>
              </a:rPr>
              <a:t>Interest</a:t>
            </a:r>
          </a:p>
        </p:txBody>
      </p:sp>
      <p:sp>
        <p:nvSpPr>
          <p:cNvPr id="30724" name="AutoShape 5"/>
          <p:cNvSpPr>
            <a:spLocks noChangeArrowheads="1"/>
          </p:cNvSpPr>
          <p:nvPr/>
        </p:nvSpPr>
        <p:spPr bwMode="auto">
          <a:xfrm>
            <a:off x="2135188" y="3770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802.3</a:t>
            </a:r>
            <a:br>
              <a:rPr lang="en-US" sz="1400" b="1">
                <a:latin typeface="Perpetua"/>
              </a:rPr>
            </a:br>
            <a:r>
              <a:rPr lang="en-US" sz="1400" b="1">
                <a:latin typeface="Perpetua"/>
              </a:rPr>
              <a:t>Form</a:t>
            </a:r>
          </a:p>
          <a:p>
            <a:pPr algn="ctr"/>
            <a:r>
              <a:rPr lang="en-US" sz="1400" b="1">
                <a:latin typeface="Perpetua"/>
              </a:rPr>
              <a:t>SG</a:t>
            </a:r>
          </a:p>
        </p:txBody>
      </p:sp>
      <p:sp>
        <p:nvSpPr>
          <p:cNvPr id="30725" name="AutoShape 6"/>
          <p:cNvSpPr>
            <a:spLocks noChangeArrowheads="1"/>
          </p:cNvSpPr>
          <p:nvPr/>
        </p:nvSpPr>
        <p:spPr bwMode="auto">
          <a:xfrm>
            <a:off x="4649788" y="1865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a:t>
            </a:r>
            <a:br>
              <a:rPr lang="en-US" sz="1400" b="1">
                <a:latin typeface="Perpetua"/>
              </a:rPr>
            </a:br>
            <a:r>
              <a:rPr lang="en-US" sz="1400" b="1">
                <a:latin typeface="Perpetua"/>
              </a:rPr>
              <a:t>EC Form</a:t>
            </a:r>
          </a:p>
          <a:p>
            <a:pPr algn="ctr"/>
            <a:r>
              <a:rPr lang="en-US" sz="1400" b="1">
                <a:latin typeface="Perpetua"/>
              </a:rPr>
              <a:t>SG</a:t>
            </a:r>
          </a:p>
        </p:txBody>
      </p:sp>
      <p:sp>
        <p:nvSpPr>
          <p:cNvPr id="30726" name="AutoShape 7"/>
          <p:cNvSpPr>
            <a:spLocks noChangeArrowheads="1"/>
          </p:cNvSpPr>
          <p:nvPr/>
        </p:nvSpPr>
        <p:spPr bwMode="auto">
          <a:xfrm>
            <a:off x="4649788" y="3160713"/>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Study Group</a:t>
            </a:r>
          </a:p>
          <a:p>
            <a:pPr algn="ctr"/>
            <a:r>
              <a:rPr lang="en-US" sz="1400" b="1">
                <a:latin typeface="Perpetua"/>
              </a:rPr>
              <a:t>Meetings</a:t>
            </a:r>
          </a:p>
        </p:txBody>
      </p:sp>
      <p:sp>
        <p:nvSpPr>
          <p:cNvPr id="30727" name="AutoShape 8"/>
          <p:cNvSpPr>
            <a:spLocks noChangeArrowheads="1"/>
          </p:cNvSpPr>
          <p:nvPr/>
        </p:nvSpPr>
        <p:spPr bwMode="auto">
          <a:xfrm>
            <a:off x="4649788" y="53705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802.3</a:t>
            </a:r>
            <a:br>
              <a:rPr lang="en-US" sz="1400" b="1">
                <a:latin typeface="Perpetua"/>
              </a:rPr>
            </a:br>
            <a:r>
              <a:rPr lang="en-US" sz="1400" b="1">
                <a:latin typeface="Perpetua"/>
              </a:rPr>
              <a:t>Approve</a:t>
            </a:r>
          </a:p>
        </p:txBody>
      </p:sp>
      <p:sp>
        <p:nvSpPr>
          <p:cNvPr id="30728" name="Text Box 9"/>
          <p:cNvSpPr txBox="1">
            <a:spLocks noChangeArrowheads="1"/>
          </p:cNvSpPr>
          <p:nvPr/>
        </p:nvSpPr>
        <p:spPr bwMode="auto">
          <a:xfrm>
            <a:off x="5829300" y="20177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29" name="Text Box 10"/>
          <p:cNvSpPr txBox="1">
            <a:spLocks noChangeArrowheads="1"/>
          </p:cNvSpPr>
          <p:nvPr/>
        </p:nvSpPr>
        <p:spPr bwMode="auto">
          <a:xfrm>
            <a:off x="3278189" y="39227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0" name="AutoShape 11"/>
          <p:cNvSpPr>
            <a:spLocks noChangeArrowheads="1"/>
          </p:cNvSpPr>
          <p:nvPr/>
        </p:nvSpPr>
        <p:spPr bwMode="auto">
          <a:xfrm>
            <a:off x="7621588" y="1865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 EC</a:t>
            </a:r>
            <a:br>
              <a:rPr lang="en-US" sz="1400" b="1">
                <a:latin typeface="Perpetua"/>
              </a:rPr>
            </a:br>
            <a:r>
              <a:rPr lang="en-US" sz="1400" b="1">
                <a:latin typeface="Perpetua"/>
              </a:rPr>
              <a:t>Approve</a:t>
            </a:r>
          </a:p>
        </p:txBody>
      </p:sp>
      <p:sp>
        <p:nvSpPr>
          <p:cNvPr id="30731" name="AutoShape 13"/>
          <p:cNvSpPr>
            <a:spLocks noChangeArrowheads="1"/>
          </p:cNvSpPr>
          <p:nvPr/>
        </p:nvSpPr>
        <p:spPr bwMode="auto">
          <a:xfrm>
            <a:off x="7621588" y="4456113"/>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300" b="1">
                <a:latin typeface="Perpetua"/>
              </a:rPr>
              <a:t>SASB</a:t>
            </a:r>
          </a:p>
          <a:p>
            <a:pPr algn="ctr"/>
            <a:r>
              <a:rPr lang="en-US" sz="1300" b="1">
                <a:latin typeface="Perpetua"/>
              </a:rPr>
              <a:t>Approve</a:t>
            </a:r>
          </a:p>
        </p:txBody>
      </p:sp>
      <p:sp>
        <p:nvSpPr>
          <p:cNvPr id="30732" name="AutoShape 14"/>
          <p:cNvSpPr>
            <a:spLocks noChangeArrowheads="1"/>
          </p:cNvSpPr>
          <p:nvPr/>
        </p:nvSpPr>
        <p:spPr bwMode="auto">
          <a:xfrm>
            <a:off x="9297988" y="4532313"/>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PAR</a:t>
            </a:r>
          </a:p>
        </p:txBody>
      </p:sp>
      <p:sp>
        <p:nvSpPr>
          <p:cNvPr id="30733" name="Text Box 15"/>
          <p:cNvSpPr txBox="1">
            <a:spLocks noChangeArrowheads="1"/>
          </p:cNvSpPr>
          <p:nvPr/>
        </p:nvSpPr>
        <p:spPr bwMode="auto">
          <a:xfrm>
            <a:off x="5259389" y="27797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4" name="Text Box 16"/>
          <p:cNvSpPr txBox="1">
            <a:spLocks noChangeArrowheads="1"/>
          </p:cNvSpPr>
          <p:nvPr/>
        </p:nvSpPr>
        <p:spPr bwMode="auto">
          <a:xfrm>
            <a:off x="5792789" y="55229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5" name="Text Box 17"/>
          <p:cNvSpPr txBox="1">
            <a:spLocks noChangeArrowheads="1"/>
          </p:cNvSpPr>
          <p:nvPr/>
        </p:nvSpPr>
        <p:spPr bwMode="auto">
          <a:xfrm>
            <a:off x="8264526" y="27797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6" name="Text Box 19"/>
          <p:cNvSpPr txBox="1">
            <a:spLocks noChangeArrowheads="1"/>
          </p:cNvSpPr>
          <p:nvPr/>
        </p:nvSpPr>
        <p:spPr bwMode="auto">
          <a:xfrm>
            <a:off x="8797926" y="46085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7" name="Text Box 20"/>
          <p:cNvSpPr txBox="1">
            <a:spLocks noChangeArrowheads="1"/>
          </p:cNvSpPr>
          <p:nvPr/>
        </p:nvSpPr>
        <p:spPr bwMode="auto">
          <a:xfrm>
            <a:off x="2781300" y="46847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38" name="Text Box 21"/>
          <p:cNvSpPr txBox="1">
            <a:spLocks noChangeArrowheads="1"/>
          </p:cNvSpPr>
          <p:nvPr/>
        </p:nvSpPr>
        <p:spPr bwMode="auto">
          <a:xfrm>
            <a:off x="4268788" y="55229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39" name="Text Box 22"/>
          <p:cNvSpPr txBox="1">
            <a:spLocks noChangeArrowheads="1"/>
          </p:cNvSpPr>
          <p:nvPr/>
        </p:nvSpPr>
        <p:spPr bwMode="auto">
          <a:xfrm>
            <a:off x="8801100" y="20177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40" name="Text Box 24"/>
          <p:cNvSpPr txBox="1">
            <a:spLocks noChangeArrowheads="1"/>
          </p:cNvSpPr>
          <p:nvPr/>
        </p:nvSpPr>
        <p:spPr bwMode="auto">
          <a:xfrm>
            <a:off x="8267700" y="53705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41" name="Line 25"/>
          <p:cNvSpPr>
            <a:spLocks noChangeShapeType="1"/>
          </p:cNvSpPr>
          <p:nvPr/>
        </p:nvSpPr>
        <p:spPr bwMode="auto">
          <a:xfrm>
            <a:off x="2744788" y="2322513"/>
            <a:ext cx="0" cy="304800"/>
          </a:xfrm>
          <a:prstGeom prst="line">
            <a:avLst/>
          </a:prstGeom>
          <a:noFill/>
          <a:ln w="9525">
            <a:solidFill>
              <a:schemeClr val="tx1"/>
            </a:solidFill>
            <a:round/>
            <a:headEnd/>
            <a:tailEnd type="triangle" w="med" len="med"/>
          </a:ln>
        </p:spPr>
        <p:txBody>
          <a:bodyPr/>
          <a:lstStyle/>
          <a:p>
            <a:endParaRPr lang="en-US"/>
          </a:p>
        </p:txBody>
      </p:sp>
      <p:sp>
        <p:nvSpPr>
          <p:cNvPr id="30742" name="Line 26"/>
          <p:cNvSpPr>
            <a:spLocks noChangeShapeType="1"/>
          </p:cNvSpPr>
          <p:nvPr/>
        </p:nvSpPr>
        <p:spPr bwMode="auto">
          <a:xfrm>
            <a:off x="2744788" y="3465513"/>
            <a:ext cx="0" cy="304800"/>
          </a:xfrm>
          <a:prstGeom prst="line">
            <a:avLst/>
          </a:prstGeom>
          <a:noFill/>
          <a:ln w="9525">
            <a:solidFill>
              <a:schemeClr val="tx1"/>
            </a:solidFill>
            <a:round/>
            <a:headEnd/>
            <a:tailEnd type="triangle" w="med" len="med"/>
          </a:ln>
        </p:spPr>
        <p:txBody>
          <a:bodyPr/>
          <a:lstStyle/>
          <a:p>
            <a:endParaRPr lang="en-US"/>
          </a:p>
        </p:txBody>
      </p:sp>
      <p:sp>
        <p:nvSpPr>
          <p:cNvPr id="30743" name="Line 27"/>
          <p:cNvSpPr>
            <a:spLocks noChangeShapeType="1"/>
          </p:cNvSpPr>
          <p:nvPr/>
        </p:nvSpPr>
        <p:spPr bwMode="auto">
          <a:xfrm>
            <a:off x="2744788" y="4684713"/>
            <a:ext cx="0" cy="381000"/>
          </a:xfrm>
          <a:prstGeom prst="line">
            <a:avLst/>
          </a:prstGeom>
          <a:noFill/>
          <a:ln w="9525">
            <a:solidFill>
              <a:schemeClr val="tx1"/>
            </a:solidFill>
            <a:round/>
            <a:headEnd/>
            <a:tailEnd type="triangle" w="med" len="med"/>
          </a:ln>
        </p:spPr>
        <p:txBody>
          <a:bodyPr/>
          <a:lstStyle/>
          <a:p>
            <a:endParaRPr lang="en-US"/>
          </a:p>
        </p:txBody>
      </p:sp>
      <p:sp>
        <p:nvSpPr>
          <p:cNvPr id="30744" name="Line 28"/>
          <p:cNvSpPr>
            <a:spLocks noChangeShapeType="1"/>
          </p:cNvSpPr>
          <p:nvPr/>
        </p:nvSpPr>
        <p:spPr bwMode="auto">
          <a:xfrm>
            <a:off x="5259388" y="1560513"/>
            <a:ext cx="0" cy="304800"/>
          </a:xfrm>
          <a:prstGeom prst="line">
            <a:avLst/>
          </a:prstGeom>
          <a:noFill/>
          <a:ln w="9525">
            <a:solidFill>
              <a:schemeClr val="tx1"/>
            </a:solidFill>
            <a:round/>
            <a:headEnd/>
            <a:tailEnd type="triangle" w="med" len="med"/>
          </a:ln>
        </p:spPr>
        <p:txBody>
          <a:bodyPr/>
          <a:lstStyle/>
          <a:p>
            <a:endParaRPr lang="en-US"/>
          </a:p>
        </p:txBody>
      </p:sp>
      <p:sp>
        <p:nvSpPr>
          <p:cNvPr id="30745" name="Line 29"/>
          <p:cNvSpPr>
            <a:spLocks noChangeShapeType="1"/>
          </p:cNvSpPr>
          <p:nvPr/>
        </p:nvSpPr>
        <p:spPr bwMode="auto">
          <a:xfrm>
            <a:off x="8231188" y="1560513"/>
            <a:ext cx="0" cy="304800"/>
          </a:xfrm>
          <a:prstGeom prst="line">
            <a:avLst/>
          </a:prstGeom>
          <a:noFill/>
          <a:ln w="9525">
            <a:solidFill>
              <a:schemeClr val="tx1"/>
            </a:solidFill>
            <a:round/>
            <a:headEnd/>
            <a:tailEnd type="triangle" w="med" len="med"/>
          </a:ln>
        </p:spPr>
        <p:txBody>
          <a:bodyPr/>
          <a:lstStyle/>
          <a:p>
            <a:endParaRPr lang="en-US"/>
          </a:p>
        </p:txBody>
      </p:sp>
      <p:sp>
        <p:nvSpPr>
          <p:cNvPr id="30746" name="Line 30"/>
          <p:cNvSpPr>
            <a:spLocks noChangeShapeType="1"/>
          </p:cNvSpPr>
          <p:nvPr/>
        </p:nvSpPr>
        <p:spPr bwMode="auto">
          <a:xfrm>
            <a:off x="8231188" y="2779713"/>
            <a:ext cx="0" cy="381000"/>
          </a:xfrm>
          <a:prstGeom prst="line">
            <a:avLst/>
          </a:prstGeom>
          <a:noFill/>
          <a:ln w="9525">
            <a:solidFill>
              <a:schemeClr val="tx1"/>
            </a:solidFill>
            <a:round/>
            <a:headEnd/>
            <a:tailEnd type="triangle" w="med" len="med"/>
          </a:ln>
        </p:spPr>
        <p:txBody>
          <a:bodyPr/>
          <a:lstStyle/>
          <a:p>
            <a:endParaRPr lang="en-US"/>
          </a:p>
        </p:txBody>
      </p:sp>
      <p:sp>
        <p:nvSpPr>
          <p:cNvPr id="30747" name="Line 31"/>
          <p:cNvSpPr>
            <a:spLocks noChangeShapeType="1"/>
          </p:cNvSpPr>
          <p:nvPr/>
        </p:nvSpPr>
        <p:spPr bwMode="auto">
          <a:xfrm>
            <a:off x="8231188" y="4075113"/>
            <a:ext cx="0" cy="381000"/>
          </a:xfrm>
          <a:prstGeom prst="line">
            <a:avLst/>
          </a:prstGeom>
          <a:noFill/>
          <a:ln w="9525">
            <a:solidFill>
              <a:schemeClr val="tx1"/>
            </a:solidFill>
            <a:round/>
            <a:headEnd/>
            <a:tailEnd type="triangle" w="med" len="med"/>
          </a:ln>
        </p:spPr>
        <p:txBody>
          <a:bodyPr/>
          <a:lstStyle/>
          <a:p>
            <a:endParaRPr lang="en-US"/>
          </a:p>
        </p:txBody>
      </p:sp>
      <p:sp>
        <p:nvSpPr>
          <p:cNvPr id="30748" name="Line 32"/>
          <p:cNvSpPr>
            <a:spLocks noChangeShapeType="1"/>
          </p:cNvSpPr>
          <p:nvPr/>
        </p:nvSpPr>
        <p:spPr bwMode="auto">
          <a:xfrm>
            <a:off x="8231188" y="5370513"/>
            <a:ext cx="0" cy="381000"/>
          </a:xfrm>
          <a:prstGeom prst="line">
            <a:avLst/>
          </a:prstGeom>
          <a:noFill/>
          <a:ln w="9525">
            <a:solidFill>
              <a:schemeClr val="tx1"/>
            </a:solidFill>
            <a:round/>
            <a:headEnd/>
            <a:tailEnd type="triangle" w="med" len="med"/>
          </a:ln>
        </p:spPr>
        <p:txBody>
          <a:bodyPr/>
          <a:lstStyle/>
          <a:p>
            <a:endParaRPr lang="en-US"/>
          </a:p>
        </p:txBody>
      </p:sp>
      <p:sp>
        <p:nvSpPr>
          <p:cNvPr id="30749" name="Line 33"/>
          <p:cNvSpPr>
            <a:spLocks noChangeShapeType="1"/>
          </p:cNvSpPr>
          <p:nvPr/>
        </p:nvSpPr>
        <p:spPr bwMode="auto">
          <a:xfrm flipH="1">
            <a:off x="4573588" y="3998913"/>
            <a:ext cx="685800" cy="457200"/>
          </a:xfrm>
          <a:prstGeom prst="line">
            <a:avLst/>
          </a:prstGeom>
          <a:noFill/>
          <a:ln w="9525">
            <a:solidFill>
              <a:schemeClr val="tx1"/>
            </a:solidFill>
            <a:round/>
            <a:headEnd/>
            <a:tailEnd type="triangle" w="med" len="med"/>
          </a:ln>
        </p:spPr>
        <p:txBody>
          <a:bodyPr/>
          <a:lstStyle/>
          <a:p>
            <a:endParaRPr lang="en-US"/>
          </a:p>
        </p:txBody>
      </p:sp>
      <p:sp>
        <p:nvSpPr>
          <p:cNvPr id="30750" name="Line 34"/>
          <p:cNvSpPr>
            <a:spLocks noChangeShapeType="1"/>
          </p:cNvSpPr>
          <p:nvPr/>
        </p:nvSpPr>
        <p:spPr bwMode="auto">
          <a:xfrm>
            <a:off x="4573588" y="4989513"/>
            <a:ext cx="685800" cy="381000"/>
          </a:xfrm>
          <a:prstGeom prst="line">
            <a:avLst/>
          </a:prstGeom>
          <a:noFill/>
          <a:ln w="9525">
            <a:solidFill>
              <a:schemeClr val="tx1"/>
            </a:solidFill>
            <a:round/>
            <a:headEnd/>
            <a:tailEnd type="triangle" w="med" len="med"/>
          </a:ln>
        </p:spPr>
        <p:txBody>
          <a:bodyPr/>
          <a:lstStyle/>
          <a:p>
            <a:endParaRPr lang="en-US"/>
          </a:p>
        </p:txBody>
      </p:sp>
      <p:sp>
        <p:nvSpPr>
          <p:cNvPr id="30751" name="Line 35"/>
          <p:cNvSpPr>
            <a:spLocks noChangeShapeType="1"/>
          </p:cNvSpPr>
          <p:nvPr/>
        </p:nvSpPr>
        <p:spPr bwMode="auto">
          <a:xfrm flipH="1">
            <a:off x="5259388" y="4989513"/>
            <a:ext cx="533400" cy="381000"/>
          </a:xfrm>
          <a:prstGeom prst="line">
            <a:avLst/>
          </a:prstGeom>
          <a:noFill/>
          <a:ln w="9525">
            <a:solidFill>
              <a:schemeClr val="tx1"/>
            </a:solidFill>
            <a:round/>
            <a:headEnd/>
            <a:tailEnd type="triangle" w="med" len="med"/>
          </a:ln>
        </p:spPr>
        <p:txBody>
          <a:bodyPr/>
          <a:lstStyle/>
          <a:p>
            <a:endParaRPr lang="en-US"/>
          </a:p>
        </p:txBody>
      </p:sp>
      <p:sp>
        <p:nvSpPr>
          <p:cNvPr id="30752" name="Line 36"/>
          <p:cNvSpPr>
            <a:spLocks noChangeShapeType="1"/>
          </p:cNvSpPr>
          <p:nvPr/>
        </p:nvSpPr>
        <p:spPr bwMode="auto">
          <a:xfrm>
            <a:off x="5259388" y="3998913"/>
            <a:ext cx="609600" cy="304800"/>
          </a:xfrm>
          <a:prstGeom prst="line">
            <a:avLst/>
          </a:prstGeom>
          <a:noFill/>
          <a:ln w="9525">
            <a:solidFill>
              <a:schemeClr val="tx1"/>
            </a:solidFill>
            <a:round/>
            <a:headEnd/>
            <a:tailEnd type="triangle" w="med" len="med"/>
          </a:ln>
        </p:spPr>
        <p:txBody>
          <a:bodyPr/>
          <a:lstStyle/>
          <a:p>
            <a:endParaRPr lang="en-US"/>
          </a:p>
        </p:txBody>
      </p:sp>
      <p:sp>
        <p:nvSpPr>
          <p:cNvPr id="30753" name="AutoShape 37"/>
          <p:cNvSpPr>
            <a:spLocks noChangeArrowheads="1"/>
          </p:cNvSpPr>
          <p:nvPr/>
        </p:nvSpPr>
        <p:spPr bwMode="auto">
          <a:xfrm>
            <a:off x="4040188" y="4456113"/>
            <a:ext cx="1066800" cy="6096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PAR</a:t>
            </a:r>
          </a:p>
        </p:txBody>
      </p:sp>
      <p:sp>
        <p:nvSpPr>
          <p:cNvPr id="30754" name="AutoShape 38"/>
          <p:cNvSpPr>
            <a:spLocks noChangeArrowheads="1"/>
          </p:cNvSpPr>
          <p:nvPr/>
        </p:nvSpPr>
        <p:spPr bwMode="auto">
          <a:xfrm>
            <a:off x="5335588" y="4303713"/>
            <a:ext cx="1066800" cy="762000"/>
          </a:xfrm>
          <a:prstGeom prst="flowChartMultidocument">
            <a:avLst/>
          </a:prstGeom>
          <a:solidFill>
            <a:srgbClr val="66FF66"/>
          </a:solidFill>
          <a:ln w="9525">
            <a:solidFill>
              <a:schemeClr val="tx1"/>
            </a:solidFill>
            <a:miter lim="800000"/>
            <a:headEnd/>
            <a:tailEnd/>
          </a:ln>
        </p:spPr>
        <p:txBody>
          <a:bodyPr wrap="none" anchor="ctr"/>
          <a:lstStyle/>
          <a:p>
            <a:pPr algn="ctr"/>
            <a:r>
              <a:rPr lang="en-US" sz="1400" b="1">
                <a:latin typeface="Perpetua"/>
              </a:rPr>
              <a:t>5 Criteria</a:t>
            </a:r>
          </a:p>
        </p:txBody>
      </p:sp>
      <p:sp>
        <p:nvSpPr>
          <p:cNvPr id="30755" name="Line 39"/>
          <p:cNvSpPr>
            <a:spLocks noChangeShapeType="1"/>
          </p:cNvSpPr>
          <p:nvPr/>
        </p:nvSpPr>
        <p:spPr bwMode="auto">
          <a:xfrm>
            <a:off x="5259388" y="2779713"/>
            <a:ext cx="0" cy="381000"/>
          </a:xfrm>
          <a:prstGeom prst="line">
            <a:avLst/>
          </a:prstGeom>
          <a:noFill/>
          <a:ln w="9525">
            <a:solidFill>
              <a:schemeClr val="tx1"/>
            </a:solidFill>
            <a:round/>
            <a:headEnd/>
            <a:tailEnd type="triangle" w="med" len="med"/>
          </a:ln>
        </p:spPr>
        <p:txBody>
          <a:bodyPr/>
          <a:lstStyle/>
          <a:p>
            <a:endParaRPr lang="en-US"/>
          </a:p>
        </p:txBody>
      </p:sp>
      <p:sp>
        <p:nvSpPr>
          <p:cNvPr id="30756" name="Line 40"/>
          <p:cNvSpPr>
            <a:spLocks noChangeShapeType="1"/>
          </p:cNvSpPr>
          <p:nvPr/>
        </p:nvSpPr>
        <p:spPr bwMode="auto">
          <a:xfrm>
            <a:off x="5868988" y="2322513"/>
            <a:ext cx="381000" cy="0"/>
          </a:xfrm>
          <a:prstGeom prst="line">
            <a:avLst/>
          </a:prstGeom>
          <a:noFill/>
          <a:ln w="9525">
            <a:solidFill>
              <a:schemeClr val="tx1"/>
            </a:solidFill>
            <a:round/>
            <a:headEnd/>
            <a:tailEnd type="triangle" w="med" len="med"/>
          </a:ln>
        </p:spPr>
        <p:txBody>
          <a:bodyPr/>
          <a:lstStyle/>
          <a:p>
            <a:endParaRPr lang="en-US"/>
          </a:p>
        </p:txBody>
      </p:sp>
      <p:sp>
        <p:nvSpPr>
          <p:cNvPr id="30757" name="Line 41"/>
          <p:cNvSpPr>
            <a:spLocks noChangeShapeType="1"/>
          </p:cNvSpPr>
          <p:nvPr/>
        </p:nvSpPr>
        <p:spPr bwMode="auto">
          <a:xfrm>
            <a:off x="8840788" y="2322513"/>
            <a:ext cx="381000" cy="0"/>
          </a:xfrm>
          <a:prstGeom prst="line">
            <a:avLst/>
          </a:prstGeom>
          <a:noFill/>
          <a:ln w="9525">
            <a:solidFill>
              <a:schemeClr val="tx1"/>
            </a:solidFill>
            <a:round/>
            <a:headEnd/>
            <a:tailEnd type="triangle" w="med" len="med"/>
          </a:ln>
        </p:spPr>
        <p:txBody>
          <a:bodyPr/>
          <a:lstStyle/>
          <a:p>
            <a:endParaRPr lang="en-US"/>
          </a:p>
        </p:txBody>
      </p:sp>
      <p:sp>
        <p:nvSpPr>
          <p:cNvPr id="30758" name="Line 43"/>
          <p:cNvSpPr>
            <a:spLocks noChangeShapeType="1"/>
          </p:cNvSpPr>
          <p:nvPr/>
        </p:nvSpPr>
        <p:spPr bwMode="auto">
          <a:xfrm>
            <a:off x="3354388" y="4227513"/>
            <a:ext cx="457200" cy="0"/>
          </a:xfrm>
          <a:prstGeom prst="line">
            <a:avLst/>
          </a:prstGeom>
          <a:noFill/>
          <a:ln w="9525">
            <a:solidFill>
              <a:schemeClr val="tx1"/>
            </a:solidFill>
            <a:round/>
            <a:headEnd/>
            <a:tailEnd/>
          </a:ln>
        </p:spPr>
        <p:txBody>
          <a:bodyPr/>
          <a:lstStyle/>
          <a:p>
            <a:endParaRPr lang="en-US"/>
          </a:p>
        </p:txBody>
      </p:sp>
      <p:sp>
        <p:nvSpPr>
          <p:cNvPr id="30759" name="Line 44"/>
          <p:cNvSpPr>
            <a:spLocks noChangeShapeType="1"/>
          </p:cNvSpPr>
          <p:nvPr/>
        </p:nvSpPr>
        <p:spPr bwMode="auto">
          <a:xfrm flipV="1">
            <a:off x="3811588" y="1560513"/>
            <a:ext cx="0" cy="2667000"/>
          </a:xfrm>
          <a:prstGeom prst="line">
            <a:avLst/>
          </a:prstGeom>
          <a:noFill/>
          <a:ln w="9525">
            <a:solidFill>
              <a:schemeClr val="tx1"/>
            </a:solidFill>
            <a:round/>
            <a:headEnd/>
            <a:tailEnd/>
          </a:ln>
        </p:spPr>
        <p:txBody>
          <a:bodyPr/>
          <a:lstStyle/>
          <a:p>
            <a:endParaRPr lang="en-US"/>
          </a:p>
        </p:txBody>
      </p:sp>
      <p:sp>
        <p:nvSpPr>
          <p:cNvPr id="30760" name="Line 45"/>
          <p:cNvSpPr>
            <a:spLocks noChangeShapeType="1"/>
          </p:cNvSpPr>
          <p:nvPr/>
        </p:nvSpPr>
        <p:spPr bwMode="auto">
          <a:xfrm>
            <a:off x="3811588" y="1560513"/>
            <a:ext cx="1447800" cy="0"/>
          </a:xfrm>
          <a:prstGeom prst="line">
            <a:avLst/>
          </a:prstGeom>
          <a:noFill/>
          <a:ln w="9525">
            <a:solidFill>
              <a:schemeClr val="tx1"/>
            </a:solidFill>
            <a:round/>
            <a:headEnd/>
            <a:tailEnd/>
          </a:ln>
        </p:spPr>
        <p:txBody>
          <a:bodyPr/>
          <a:lstStyle/>
          <a:p>
            <a:endParaRPr lang="en-US"/>
          </a:p>
        </p:txBody>
      </p:sp>
      <p:sp>
        <p:nvSpPr>
          <p:cNvPr id="30761" name="Line 46"/>
          <p:cNvSpPr>
            <a:spLocks noChangeShapeType="1"/>
          </p:cNvSpPr>
          <p:nvPr/>
        </p:nvSpPr>
        <p:spPr bwMode="auto">
          <a:xfrm flipH="1">
            <a:off x="4268788" y="5827713"/>
            <a:ext cx="381000" cy="0"/>
          </a:xfrm>
          <a:prstGeom prst="line">
            <a:avLst/>
          </a:prstGeom>
          <a:noFill/>
          <a:ln w="9525">
            <a:solidFill>
              <a:schemeClr val="tx1"/>
            </a:solidFill>
            <a:round/>
            <a:headEnd/>
            <a:tailEnd type="triangle" w="med" len="med"/>
          </a:ln>
        </p:spPr>
        <p:txBody>
          <a:bodyPr/>
          <a:lstStyle/>
          <a:p>
            <a:endParaRPr lang="en-US"/>
          </a:p>
        </p:txBody>
      </p:sp>
      <p:sp>
        <p:nvSpPr>
          <p:cNvPr id="30762" name="Line 47"/>
          <p:cNvSpPr>
            <a:spLocks noChangeShapeType="1"/>
          </p:cNvSpPr>
          <p:nvPr/>
        </p:nvSpPr>
        <p:spPr bwMode="auto">
          <a:xfrm>
            <a:off x="5868988" y="5827713"/>
            <a:ext cx="1524000" cy="0"/>
          </a:xfrm>
          <a:prstGeom prst="line">
            <a:avLst/>
          </a:prstGeom>
          <a:noFill/>
          <a:ln w="9525">
            <a:solidFill>
              <a:schemeClr val="tx1"/>
            </a:solidFill>
            <a:round/>
            <a:headEnd/>
            <a:tailEnd/>
          </a:ln>
        </p:spPr>
        <p:txBody>
          <a:bodyPr/>
          <a:lstStyle/>
          <a:p>
            <a:endParaRPr lang="en-US"/>
          </a:p>
        </p:txBody>
      </p:sp>
      <p:sp>
        <p:nvSpPr>
          <p:cNvPr id="30763" name="Line 48"/>
          <p:cNvSpPr>
            <a:spLocks noChangeShapeType="1"/>
          </p:cNvSpPr>
          <p:nvPr/>
        </p:nvSpPr>
        <p:spPr bwMode="auto">
          <a:xfrm flipV="1">
            <a:off x="7392988" y="1560513"/>
            <a:ext cx="0" cy="4267200"/>
          </a:xfrm>
          <a:prstGeom prst="line">
            <a:avLst/>
          </a:prstGeom>
          <a:noFill/>
          <a:ln w="9525">
            <a:solidFill>
              <a:schemeClr val="tx1"/>
            </a:solidFill>
            <a:round/>
            <a:headEnd/>
            <a:tailEnd/>
          </a:ln>
        </p:spPr>
        <p:txBody>
          <a:bodyPr/>
          <a:lstStyle/>
          <a:p>
            <a:endParaRPr lang="en-US"/>
          </a:p>
        </p:txBody>
      </p:sp>
      <p:sp>
        <p:nvSpPr>
          <p:cNvPr id="30764" name="Line 49"/>
          <p:cNvSpPr>
            <a:spLocks noChangeShapeType="1"/>
          </p:cNvSpPr>
          <p:nvPr/>
        </p:nvSpPr>
        <p:spPr bwMode="auto">
          <a:xfrm>
            <a:off x="7392988" y="1560513"/>
            <a:ext cx="838200" cy="0"/>
          </a:xfrm>
          <a:prstGeom prst="line">
            <a:avLst/>
          </a:prstGeom>
          <a:noFill/>
          <a:ln w="9525">
            <a:solidFill>
              <a:schemeClr val="tx1"/>
            </a:solidFill>
            <a:round/>
            <a:headEnd/>
            <a:tailEnd/>
          </a:ln>
        </p:spPr>
        <p:txBody>
          <a:bodyPr/>
          <a:lstStyle/>
          <a:p>
            <a:endParaRPr lang="en-US"/>
          </a:p>
        </p:txBody>
      </p:sp>
      <p:sp>
        <p:nvSpPr>
          <p:cNvPr id="30765" name="Line 50"/>
          <p:cNvSpPr>
            <a:spLocks noChangeShapeType="1"/>
          </p:cNvSpPr>
          <p:nvPr/>
        </p:nvSpPr>
        <p:spPr bwMode="auto">
          <a:xfrm>
            <a:off x="8840788" y="4913313"/>
            <a:ext cx="457200" cy="0"/>
          </a:xfrm>
          <a:prstGeom prst="line">
            <a:avLst/>
          </a:prstGeom>
          <a:noFill/>
          <a:ln w="9525">
            <a:solidFill>
              <a:schemeClr val="tx1"/>
            </a:solidFill>
            <a:round/>
            <a:headEnd/>
            <a:tailEnd type="triangle" w="med" len="med"/>
          </a:ln>
        </p:spPr>
        <p:txBody>
          <a:bodyPr/>
          <a:lstStyle/>
          <a:p>
            <a:endParaRPr lang="en-US"/>
          </a:p>
        </p:txBody>
      </p:sp>
      <p:sp>
        <p:nvSpPr>
          <p:cNvPr id="30766" name="AutoShape 51"/>
          <p:cNvSpPr>
            <a:spLocks noChangeArrowheads="1"/>
          </p:cNvSpPr>
          <p:nvPr/>
        </p:nvSpPr>
        <p:spPr bwMode="auto">
          <a:xfrm>
            <a:off x="6021388" y="3617913"/>
            <a:ext cx="1066800" cy="609600"/>
          </a:xfrm>
          <a:prstGeom prst="flowChartDocument">
            <a:avLst/>
          </a:prstGeom>
          <a:solidFill>
            <a:srgbClr val="FFCC00"/>
          </a:solidFill>
          <a:ln w="9525">
            <a:solidFill>
              <a:schemeClr val="tx1"/>
            </a:solidFill>
            <a:miter lim="800000"/>
            <a:headEnd/>
            <a:tailEnd/>
          </a:ln>
        </p:spPr>
        <p:txBody>
          <a:bodyPr wrap="none" anchor="ctr"/>
          <a:lstStyle/>
          <a:p>
            <a:pPr algn="ctr"/>
            <a:r>
              <a:rPr lang="en-US" sz="1400" b="1">
                <a:latin typeface="Perpetua"/>
              </a:rPr>
              <a:t>Objectives</a:t>
            </a:r>
          </a:p>
        </p:txBody>
      </p:sp>
      <p:sp>
        <p:nvSpPr>
          <p:cNvPr id="30767" name="AutoShape 52"/>
          <p:cNvSpPr>
            <a:spLocks noChangeArrowheads="1"/>
          </p:cNvSpPr>
          <p:nvPr/>
        </p:nvSpPr>
        <p:spPr bwMode="auto">
          <a:xfrm>
            <a:off x="6249988" y="20939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68" name="AutoShape 54"/>
          <p:cNvSpPr>
            <a:spLocks noChangeArrowheads="1"/>
          </p:cNvSpPr>
          <p:nvPr/>
        </p:nvSpPr>
        <p:spPr bwMode="auto">
          <a:xfrm>
            <a:off x="9221788" y="20939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69" name="AutoShape 55"/>
          <p:cNvSpPr>
            <a:spLocks noChangeArrowheads="1"/>
          </p:cNvSpPr>
          <p:nvPr/>
        </p:nvSpPr>
        <p:spPr bwMode="auto">
          <a:xfrm>
            <a:off x="3354388" y="55991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70" name="AutoShape 56"/>
          <p:cNvSpPr>
            <a:spLocks noChangeArrowheads="1"/>
          </p:cNvSpPr>
          <p:nvPr/>
        </p:nvSpPr>
        <p:spPr bwMode="auto">
          <a:xfrm>
            <a:off x="2287588" y="50657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RIP</a:t>
            </a:r>
          </a:p>
        </p:txBody>
      </p:sp>
      <p:sp>
        <p:nvSpPr>
          <p:cNvPr id="30771" name="AutoShape 57"/>
          <p:cNvSpPr>
            <a:spLocks noChangeArrowheads="1"/>
          </p:cNvSpPr>
          <p:nvPr/>
        </p:nvSpPr>
        <p:spPr bwMode="auto">
          <a:xfrm>
            <a:off x="7773988" y="57515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72" name="Text Box 58"/>
          <p:cNvSpPr txBox="1">
            <a:spLocks noChangeArrowheads="1"/>
          </p:cNvSpPr>
          <p:nvPr/>
        </p:nvSpPr>
        <p:spPr bwMode="auto">
          <a:xfrm>
            <a:off x="1524000" y="6291264"/>
            <a:ext cx="9144000" cy="244475"/>
          </a:xfrm>
          <a:prstGeom prst="rect">
            <a:avLst/>
          </a:prstGeom>
          <a:noFill/>
          <a:ln w="9525" algn="ctr">
            <a:noFill/>
            <a:miter lim="800000"/>
            <a:headEnd/>
            <a:tailEnd/>
          </a:ln>
        </p:spPr>
        <p:txBody>
          <a:bodyPr>
            <a:spAutoFit/>
          </a:bodyPr>
          <a:lstStyle/>
          <a:p>
            <a:pPr marL="457200" indent="-457200" algn="ctr">
              <a:spcBef>
                <a:spcPct val="50000"/>
              </a:spcBef>
              <a:tabLst>
                <a:tab pos="457200" algn="l"/>
              </a:tabLst>
            </a:pPr>
            <a:r>
              <a:rPr lang="en-US" sz="1000">
                <a:latin typeface="Perpetua"/>
              </a:rPr>
              <a:t>Note: At "Check Point", either the activity is ended, or there may be various options that would allow reconsideration of the approval.</a:t>
            </a:r>
          </a:p>
        </p:txBody>
      </p:sp>
      <p:sp>
        <p:nvSpPr>
          <p:cNvPr id="64" name="Rectangle 63"/>
          <p:cNvSpPr/>
          <p:nvPr/>
        </p:nvSpPr>
        <p:spPr>
          <a:xfrm>
            <a:off x="3894138" y="2820989"/>
            <a:ext cx="3357562" cy="3560339"/>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30774" name="TextBox 64"/>
          <p:cNvSpPr txBox="1">
            <a:spLocks noChangeArrowheads="1"/>
          </p:cNvSpPr>
          <p:nvPr/>
        </p:nvSpPr>
        <p:spPr bwMode="auto">
          <a:xfrm>
            <a:off x="5664201" y="2781301"/>
            <a:ext cx="1698625" cy="830997"/>
          </a:xfrm>
          <a:prstGeom prst="rect">
            <a:avLst/>
          </a:prstGeom>
          <a:noFill/>
          <a:ln w="9525">
            <a:noFill/>
            <a:miter lim="800000"/>
            <a:headEnd/>
            <a:tailEnd/>
          </a:ln>
        </p:spPr>
        <p:txBody>
          <a:bodyPr>
            <a:spAutoFit/>
          </a:bodyPr>
          <a:lstStyle/>
          <a:p>
            <a:pPr algn="ctr"/>
            <a:r>
              <a:rPr lang="en-US" sz="2400" b="1">
                <a:latin typeface="Perpetua"/>
              </a:rPr>
              <a:t>YOU ARE HERE</a:t>
            </a:r>
          </a:p>
        </p:txBody>
      </p:sp>
      <p:sp>
        <p:nvSpPr>
          <p:cNvPr id="30775" name="AutoShape 4"/>
          <p:cNvSpPr>
            <a:spLocks noChangeArrowheads="1"/>
          </p:cNvSpPr>
          <p:nvPr/>
        </p:nvSpPr>
        <p:spPr bwMode="auto">
          <a:xfrm>
            <a:off x="7464425" y="3181350"/>
            <a:ext cx="1511300" cy="935038"/>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
            </a:r>
            <a:br>
              <a:rPr lang="en-US" sz="1400" b="1">
                <a:latin typeface="Perpetua"/>
              </a:rPr>
            </a:br>
            <a:r>
              <a:rPr lang="en-US" sz="1400" b="1">
                <a:latin typeface="Perpetua"/>
              </a:rPr>
              <a:t>NesCom</a:t>
            </a:r>
            <a:br>
              <a:rPr lang="en-US" sz="1400" b="1">
                <a:latin typeface="Perpetua"/>
              </a:rPr>
            </a:br>
            <a:r>
              <a:rPr lang="en-US" sz="1400" b="1">
                <a:latin typeface="Perpetua"/>
              </a:rPr>
              <a:t>recommendation</a:t>
            </a:r>
          </a:p>
          <a:p>
            <a:pPr algn="ctr"/>
            <a:endParaRPr lang="en-US" sz="1400" b="1">
              <a:latin typeface="Perpetua"/>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AutoShape 2"/>
          <p:cNvSpPr>
            <a:spLocks noChangeArrowheads="1"/>
          </p:cNvSpPr>
          <p:nvPr/>
        </p:nvSpPr>
        <p:spPr bwMode="auto">
          <a:xfrm>
            <a:off x="3236913" y="307657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Task Force</a:t>
            </a:r>
          </a:p>
          <a:p>
            <a:pPr algn="ctr"/>
            <a:r>
              <a:rPr lang="en-US" sz="1400" b="1">
                <a:latin typeface="Perpetua"/>
              </a:rPr>
              <a:t>Meetings</a:t>
            </a:r>
          </a:p>
        </p:txBody>
      </p:sp>
      <p:sp>
        <p:nvSpPr>
          <p:cNvPr id="31746" name="AutoShape 3"/>
          <p:cNvSpPr>
            <a:spLocks noChangeArrowheads="1"/>
          </p:cNvSpPr>
          <p:nvPr/>
        </p:nvSpPr>
        <p:spPr bwMode="auto">
          <a:xfrm>
            <a:off x="3236913" y="4752975"/>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Proposals</a:t>
            </a:r>
          </a:p>
          <a:p>
            <a:pPr algn="ctr"/>
            <a:r>
              <a:rPr lang="en-US" sz="1400" b="1">
                <a:latin typeface="Perpetua"/>
              </a:rPr>
              <a:t>Selected</a:t>
            </a:r>
          </a:p>
        </p:txBody>
      </p:sp>
      <p:sp>
        <p:nvSpPr>
          <p:cNvPr id="31747" name="AutoShape 4"/>
          <p:cNvSpPr>
            <a:spLocks noChangeArrowheads="1"/>
          </p:cNvSpPr>
          <p:nvPr/>
        </p:nvSpPr>
        <p:spPr bwMode="auto">
          <a:xfrm>
            <a:off x="6513513" y="315277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Task Force</a:t>
            </a:r>
          </a:p>
          <a:p>
            <a:pPr algn="ctr"/>
            <a:r>
              <a:rPr lang="en-US" sz="1400" b="1">
                <a:latin typeface="Perpetua"/>
              </a:rPr>
              <a:t>Review</a:t>
            </a:r>
          </a:p>
        </p:txBody>
      </p:sp>
      <p:sp>
        <p:nvSpPr>
          <p:cNvPr id="31748" name="AutoShape 5"/>
          <p:cNvSpPr>
            <a:spLocks noChangeArrowheads="1"/>
          </p:cNvSpPr>
          <p:nvPr/>
        </p:nvSpPr>
        <p:spPr bwMode="auto">
          <a:xfrm>
            <a:off x="6513513" y="5286375"/>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400" b="1">
                <a:latin typeface="Perpetua"/>
              </a:rPr>
              <a:t>TF</a:t>
            </a:r>
          </a:p>
          <a:p>
            <a:pPr algn="ctr"/>
            <a:r>
              <a:rPr lang="en-US" sz="1400" b="1">
                <a:latin typeface="Perpetua"/>
              </a:rPr>
              <a:t>Review</a:t>
            </a:r>
          </a:p>
          <a:p>
            <a:pPr algn="ctr"/>
            <a:r>
              <a:rPr lang="en-US" sz="1400" b="1">
                <a:latin typeface="Perpetua"/>
              </a:rPr>
              <a:t>Done</a:t>
            </a:r>
          </a:p>
        </p:txBody>
      </p:sp>
      <p:sp>
        <p:nvSpPr>
          <p:cNvPr id="31749" name="Text Box 6"/>
          <p:cNvSpPr txBox="1">
            <a:spLocks noChangeArrowheads="1"/>
          </p:cNvSpPr>
          <p:nvPr/>
        </p:nvSpPr>
        <p:spPr bwMode="auto">
          <a:xfrm>
            <a:off x="4379914" y="490537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1750" name="Text Box 7"/>
          <p:cNvSpPr txBox="1">
            <a:spLocks noChangeArrowheads="1"/>
          </p:cNvSpPr>
          <p:nvPr/>
        </p:nvSpPr>
        <p:spPr bwMode="auto">
          <a:xfrm>
            <a:off x="7656514" y="543877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1751" name="Line 8"/>
          <p:cNvSpPr>
            <a:spLocks noChangeShapeType="1"/>
          </p:cNvSpPr>
          <p:nvPr/>
        </p:nvSpPr>
        <p:spPr bwMode="auto">
          <a:xfrm>
            <a:off x="3846513" y="2314575"/>
            <a:ext cx="0" cy="762000"/>
          </a:xfrm>
          <a:prstGeom prst="line">
            <a:avLst/>
          </a:prstGeom>
          <a:noFill/>
          <a:ln w="9525">
            <a:solidFill>
              <a:schemeClr val="tx1"/>
            </a:solidFill>
            <a:round/>
            <a:headEnd/>
            <a:tailEnd type="triangle" w="med" len="med"/>
          </a:ln>
        </p:spPr>
        <p:txBody>
          <a:bodyPr/>
          <a:lstStyle/>
          <a:p>
            <a:endParaRPr lang="en-US"/>
          </a:p>
        </p:txBody>
      </p:sp>
      <p:sp>
        <p:nvSpPr>
          <p:cNvPr id="31752" name="Line 9"/>
          <p:cNvSpPr>
            <a:spLocks noChangeShapeType="1"/>
          </p:cNvSpPr>
          <p:nvPr/>
        </p:nvSpPr>
        <p:spPr bwMode="auto">
          <a:xfrm>
            <a:off x="3846513" y="3914775"/>
            <a:ext cx="0" cy="838200"/>
          </a:xfrm>
          <a:prstGeom prst="line">
            <a:avLst/>
          </a:prstGeom>
          <a:noFill/>
          <a:ln w="9525">
            <a:solidFill>
              <a:schemeClr val="tx1"/>
            </a:solidFill>
            <a:round/>
            <a:headEnd/>
            <a:tailEnd type="triangle" w="med" len="med"/>
          </a:ln>
        </p:spPr>
        <p:txBody>
          <a:bodyPr/>
          <a:lstStyle/>
          <a:p>
            <a:endParaRPr lang="en-US"/>
          </a:p>
        </p:txBody>
      </p:sp>
      <p:sp>
        <p:nvSpPr>
          <p:cNvPr id="31753" name="Line 10"/>
          <p:cNvSpPr>
            <a:spLocks noChangeShapeType="1"/>
          </p:cNvSpPr>
          <p:nvPr/>
        </p:nvSpPr>
        <p:spPr bwMode="auto">
          <a:xfrm>
            <a:off x="7123113" y="1704975"/>
            <a:ext cx="0" cy="304800"/>
          </a:xfrm>
          <a:prstGeom prst="line">
            <a:avLst/>
          </a:prstGeom>
          <a:noFill/>
          <a:ln w="9525">
            <a:solidFill>
              <a:schemeClr val="tx1"/>
            </a:solidFill>
            <a:round/>
            <a:headEnd/>
            <a:tailEnd type="triangle" w="med" len="med"/>
          </a:ln>
        </p:spPr>
        <p:txBody>
          <a:bodyPr/>
          <a:lstStyle/>
          <a:p>
            <a:endParaRPr lang="en-US"/>
          </a:p>
        </p:txBody>
      </p:sp>
      <p:sp>
        <p:nvSpPr>
          <p:cNvPr id="31754" name="Line 11"/>
          <p:cNvSpPr>
            <a:spLocks noChangeShapeType="1"/>
          </p:cNvSpPr>
          <p:nvPr/>
        </p:nvSpPr>
        <p:spPr bwMode="auto">
          <a:xfrm>
            <a:off x="7123113" y="2543175"/>
            <a:ext cx="0" cy="609600"/>
          </a:xfrm>
          <a:prstGeom prst="line">
            <a:avLst/>
          </a:prstGeom>
          <a:noFill/>
          <a:ln w="9525">
            <a:solidFill>
              <a:schemeClr val="tx1"/>
            </a:solidFill>
            <a:round/>
            <a:headEnd/>
            <a:tailEnd type="triangle" w="med" len="med"/>
          </a:ln>
        </p:spPr>
        <p:txBody>
          <a:bodyPr/>
          <a:lstStyle/>
          <a:p>
            <a:endParaRPr lang="en-US"/>
          </a:p>
        </p:txBody>
      </p:sp>
      <p:sp>
        <p:nvSpPr>
          <p:cNvPr id="31755" name="Line 12"/>
          <p:cNvSpPr>
            <a:spLocks noChangeShapeType="1"/>
          </p:cNvSpPr>
          <p:nvPr/>
        </p:nvSpPr>
        <p:spPr bwMode="auto">
          <a:xfrm>
            <a:off x="4456113" y="5210175"/>
            <a:ext cx="1066800" cy="0"/>
          </a:xfrm>
          <a:prstGeom prst="line">
            <a:avLst/>
          </a:prstGeom>
          <a:noFill/>
          <a:ln w="9525">
            <a:solidFill>
              <a:schemeClr val="tx1"/>
            </a:solidFill>
            <a:round/>
            <a:headEnd/>
            <a:tailEnd/>
          </a:ln>
        </p:spPr>
        <p:txBody>
          <a:bodyPr/>
          <a:lstStyle/>
          <a:p>
            <a:endParaRPr lang="en-US"/>
          </a:p>
        </p:txBody>
      </p:sp>
      <p:sp>
        <p:nvSpPr>
          <p:cNvPr id="31756" name="Line 13"/>
          <p:cNvSpPr>
            <a:spLocks noChangeShapeType="1"/>
          </p:cNvSpPr>
          <p:nvPr/>
        </p:nvSpPr>
        <p:spPr bwMode="auto">
          <a:xfrm flipV="1">
            <a:off x="5522913" y="1704975"/>
            <a:ext cx="0" cy="3505200"/>
          </a:xfrm>
          <a:prstGeom prst="line">
            <a:avLst/>
          </a:prstGeom>
          <a:noFill/>
          <a:ln w="9525">
            <a:solidFill>
              <a:schemeClr val="tx1"/>
            </a:solidFill>
            <a:round/>
            <a:headEnd/>
            <a:tailEnd/>
          </a:ln>
        </p:spPr>
        <p:txBody>
          <a:bodyPr/>
          <a:lstStyle/>
          <a:p>
            <a:endParaRPr lang="en-US"/>
          </a:p>
        </p:txBody>
      </p:sp>
      <p:sp>
        <p:nvSpPr>
          <p:cNvPr id="31757" name="Line 14"/>
          <p:cNvSpPr>
            <a:spLocks noChangeShapeType="1"/>
          </p:cNvSpPr>
          <p:nvPr/>
        </p:nvSpPr>
        <p:spPr bwMode="auto">
          <a:xfrm>
            <a:off x="5522913" y="1704975"/>
            <a:ext cx="1600200" cy="0"/>
          </a:xfrm>
          <a:prstGeom prst="line">
            <a:avLst/>
          </a:prstGeom>
          <a:noFill/>
          <a:ln w="9525">
            <a:solidFill>
              <a:schemeClr val="tx1"/>
            </a:solidFill>
            <a:round/>
            <a:headEnd/>
            <a:tailEnd/>
          </a:ln>
        </p:spPr>
        <p:txBody>
          <a:bodyPr/>
          <a:lstStyle/>
          <a:p>
            <a:endParaRPr lang="en-US"/>
          </a:p>
        </p:txBody>
      </p:sp>
      <p:sp>
        <p:nvSpPr>
          <p:cNvPr id="31758" name="Line 15"/>
          <p:cNvSpPr>
            <a:spLocks noChangeShapeType="1"/>
          </p:cNvSpPr>
          <p:nvPr/>
        </p:nvSpPr>
        <p:spPr bwMode="auto">
          <a:xfrm>
            <a:off x="7732713" y="5743575"/>
            <a:ext cx="533400" cy="0"/>
          </a:xfrm>
          <a:prstGeom prst="line">
            <a:avLst/>
          </a:prstGeom>
          <a:noFill/>
          <a:ln w="9525">
            <a:solidFill>
              <a:schemeClr val="tx1"/>
            </a:solidFill>
            <a:round/>
            <a:headEnd/>
            <a:tailEnd/>
          </a:ln>
        </p:spPr>
        <p:txBody>
          <a:bodyPr/>
          <a:lstStyle/>
          <a:p>
            <a:endParaRPr lang="en-US"/>
          </a:p>
        </p:txBody>
      </p:sp>
      <p:sp>
        <p:nvSpPr>
          <p:cNvPr id="31759" name="AutoShape 16"/>
          <p:cNvSpPr>
            <a:spLocks noChangeArrowheads="1"/>
          </p:cNvSpPr>
          <p:nvPr/>
        </p:nvSpPr>
        <p:spPr bwMode="auto">
          <a:xfrm>
            <a:off x="4075113" y="3990975"/>
            <a:ext cx="1066800" cy="609600"/>
          </a:xfrm>
          <a:prstGeom prst="flowChartDocument">
            <a:avLst/>
          </a:prstGeom>
          <a:solidFill>
            <a:srgbClr val="FFCC00"/>
          </a:solidFill>
          <a:ln w="9525">
            <a:solidFill>
              <a:schemeClr val="tx1"/>
            </a:solidFill>
            <a:miter lim="800000"/>
            <a:headEnd/>
            <a:tailEnd/>
          </a:ln>
        </p:spPr>
        <p:txBody>
          <a:bodyPr wrap="none" anchor="ctr"/>
          <a:lstStyle/>
          <a:p>
            <a:pPr algn="ctr"/>
            <a:r>
              <a:rPr lang="en-US" sz="1400" b="1">
                <a:latin typeface="Perpetua"/>
              </a:rPr>
              <a:t>Objectives</a:t>
            </a:r>
          </a:p>
        </p:txBody>
      </p:sp>
      <p:sp>
        <p:nvSpPr>
          <p:cNvPr id="31760" name="AutoShape 17"/>
          <p:cNvSpPr>
            <a:spLocks noChangeArrowheads="1"/>
          </p:cNvSpPr>
          <p:nvPr/>
        </p:nvSpPr>
        <p:spPr bwMode="auto">
          <a:xfrm>
            <a:off x="3313113" y="1628775"/>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PAR</a:t>
            </a:r>
          </a:p>
        </p:txBody>
      </p:sp>
      <p:sp>
        <p:nvSpPr>
          <p:cNvPr id="31761" name="Line 18"/>
          <p:cNvSpPr>
            <a:spLocks noChangeShapeType="1"/>
          </p:cNvSpPr>
          <p:nvPr/>
        </p:nvSpPr>
        <p:spPr bwMode="auto">
          <a:xfrm>
            <a:off x="3846513" y="5667375"/>
            <a:ext cx="0" cy="304800"/>
          </a:xfrm>
          <a:prstGeom prst="line">
            <a:avLst/>
          </a:prstGeom>
          <a:noFill/>
          <a:ln w="9525">
            <a:solidFill>
              <a:schemeClr val="tx1"/>
            </a:solidFill>
            <a:round/>
            <a:headEnd/>
            <a:tailEnd/>
          </a:ln>
        </p:spPr>
        <p:txBody>
          <a:bodyPr/>
          <a:lstStyle/>
          <a:p>
            <a:endParaRPr lang="en-US"/>
          </a:p>
        </p:txBody>
      </p:sp>
      <p:sp>
        <p:nvSpPr>
          <p:cNvPr id="31762" name="Line 19"/>
          <p:cNvSpPr>
            <a:spLocks noChangeShapeType="1"/>
          </p:cNvSpPr>
          <p:nvPr/>
        </p:nvSpPr>
        <p:spPr bwMode="auto">
          <a:xfrm flipH="1">
            <a:off x="2855913" y="5972175"/>
            <a:ext cx="990600" cy="0"/>
          </a:xfrm>
          <a:prstGeom prst="line">
            <a:avLst/>
          </a:prstGeom>
          <a:noFill/>
          <a:ln w="9525">
            <a:solidFill>
              <a:schemeClr val="tx1"/>
            </a:solidFill>
            <a:round/>
            <a:headEnd/>
            <a:tailEnd/>
          </a:ln>
        </p:spPr>
        <p:txBody>
          <a:bodyPr/>
          <a:lstStyle/>
          <a:p>
            <a:endParaRPr lang="en-US"/>
          </a:p>
        </p:txBody>
      </p:sp>
      <p:sp>
        <p:nvSpPr>
          <p:cNvPr id="31763" name="Line 20"/>
          <p:cNvSpPr>
            <a:spLocks noChangeShapeType="1"/>
          </p:cNvSpPr>
          <p:nvPr/>
        </p:nvSpPr>
        <p:spPr bwMode="auto">
          <a:xfrm flipV="1">
            <a:off x="2855913" y="2771775"/>
            <a:ext cx="0" cy="3200400"/>
          </a:xfrm>
          <a:prstGeom prst="line">
            <a:avLst/>
          </a:prstGeom>
          <a:noFill/>
          <a:ln w="9525">
            <a:solidFill>
              <a:schemeClr val="tx1"/>
            </a:solidFill>
            <a:round/>
            <a:headEnd/>
            <a:tailEnd/>
          </a:ln>
        </p:spPr>
        <p:txBody>
          <a:bodyPr/>
          <a:lstStyle/>
          <a:p>
            <a:endParaRPr lang="en-US"/>
          </a:p>
        </p:txBody>
      </p:sp>
      <p:sp>
        <p:nvSpPr>
          <p:cNvPr id="31764" name="Line 21"/>
          <p:cNvSpPr>
            <a:spLocks noChangeShapeType="1"/>
          </p:cNvSpPr>
          <p:nvPr/>
        </p:nvSpPr>
        <p:spPr bwMode="auto">
          <a:xfrm>
            <a:off x="3465513" y="2771775"/>
            <a:ext cx="0" cy="304800"/>
          </a:xfrm>
          <a:prstGeom prst="line">
            <a:avLst/>
          </a:prstGeom>
          <a:noFill/>
          <a:ln w="9525">
            <a:solidFill>
              <a:schemeClr val="tx1"/>
            </a:solidFill>
            <a:round/>
            <a:headEnd/>
            <a:tailEnd type="triangle" w="med" len="med"/>
          </a:ln>
        </p:spPr>
        <p:txBody>
          <a:bodyPr/>
          <a:lstStyle/>
          <a:p>
            <a:endParaRPr lang="en-US"/>
          </a:p>
        </p:txBody>
      </p:sp>
      <p:sp>
        <p:nvSpPr>
          <p:cNvPr id="31765" name="Line 22"/>
          <p:cNvSpPr>
            <a:spLocks noChangeShapeType="1"/>
          </p:cNvSpPr>
          <p:nvPr/>
        </p:nvSpPr>
        <p:spPr bwMode="auto">
          <a:xfrm flipH="1">
            <a:off x="2855913" y="2771775"/>
            <a:ext cx="609600" cy="0"/>
          </a:xfrm>
          <a:prstGeom prst="line">
            <a:avLst/>
          </a:prstGeom>
          <a:noFill/>
          <a:ln w="9525">
            <a:solidFill>
              <a:schemeClr val="tx1"/>
            </a:solidFill>
            <a:round/>
            <a:headEnd/>
            <a:tailEnd/>
          </a:ln>
        </p:spPr>
        <p:txBody>
          <a:bodyPr/>
          <a:lstStyle/>
          <a:p>
            <a:endParaRPr lang="en-US"/>
          </a:p>
        </p:txBody>
      </p:sp>
      <p:sp>
        <p:nvSpPr>
          <p:cNvPr id="31766" name="Text Box 23"/>
          <p:cNvSpPr txBox="1">
            <a:spLocks noChangeArrowheads="1"/>
          </p:cNvSpPr>
          <p:nvPr/>
        </p:nvSpPr>
        <p:spPr bwMode="auto">
          <a:xfrm>
            <a:off x="3465513" y="566737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1767" name="AutoShape 24"/>
          <p:cNvSpPr>
            <a:spLocks noChangeArrowheads="1"/>
          </p:cNvSpPr>
          <p:nvPr/>
        </p:nvSpPr>
        <p:spPr bwMode="auto">
          <a:xfrm>
            <a:off x="6589713" y="20097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D1.0</a:t>
            </a:r>
          </a:p>
        </p:txBody>
      </p:sp>
      <p:sp>
        <p:nvSpPr>
          <p:cNvPr id="31768" name="Line 25"/>
          <p:cNvSpPr>
            <a:spLocks noChangeShapeType="1"/>
          </p:cNvSpPr>
          <p:nvPr/>
        </p:nvSpPr>
        <p:spPr bwMode="auto">
          <a:xfrm>
            <a:off x="7123113" y="3990975"/>
            <a:ext cx="0" cy="381000"/>
          </a:xfrm>
          <a:prstGeom prst="line">
            <a:avLst/>
          </a:prstGeom>
          <a:noFill/>
          <a:ln w="9525">
            <a:solidFill>
              <a:schemeClr val="tx1"/>
            </a:solidFill>
            <a:round/>
            <a:headEnd/>
            <a:tailEnd type="triangle" w="med" len="med"/>
          </a:ln>
        </p:spPr>
        <p:txBody>
          <a:bodyPr/>
          <a:lstStyle/>
          <a:p>
            <a:endParaRPr lang="en-US"/>
          </a:p>
        </p:txBody>
      </p:sp>
      <p:sp>
        <p:nvSpPr>
          <p:cNvPr id="31769" name="Line 26"/>
          <p:cNvSpPr>
            <a:spLocks noChangeShapeType="1"/>
          </p:cNvSpPr>
          <p:nvPr/>
        </p:nvSpPr>
        <p:spPr bwMode="auto">
          <a:xfrm>
            <a:off x="7123113" y="4905375"/>
            <a:ext cx="0" cy="381000"/>
          </a:xfrm>
          <a:prstGeom prst="line">
            <a:avLst/>
          </a:prstGeom>
          <a:noFill/>
          <a:ln w="9525">
            <a:solidFill>
              <a:schemeClr val="tx1"/>
            </a:solidFill>
            <a:round/>
            <a:headEnd/>
            <a:tailEnd type="triangle" w="med" len="med"/>
          </a:ln>
        </p:spPr>
        <p:txBody>
          <a:bodyPr/>
          <a:lstStyle/>
          <a:p>
            <a:endParaRPr lang="en-US"/>
          </a:p>
        </p:txBody>
      </p:sp>
      <p:sp>
        <p:nvSpPr>
          <p:cNvPr id="31770" name="AutoShape 27"/>
          <p:cNvSpPr>
            <a:spLocks noChangeArrowheads="1"/>
          </p:cNvSpPr>
          <p:nvPr/>
        </p:nvSpPr>
        <p:spPr bwMode="auto">
          <a:xfrm>
            <a:off x="6589713" y="43719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D1.(n+1)</a:t>
            </a:r>
          </a:p>
        </p:txBody>
      </p:sp>
      <p:sp>
        <p:nvSpPr>
          <p:cNvPr id="31771" name="Text Box 28"/>
          <p:cNvSpPr txBox="1">
            <a:spLocks noChangeArrowheads="1"/>
          </p:cNvSpPr>
          <p:nvPr/>
        </p:nvSpPr>
        <p:spPr bwMode="auto">
          <a:xfrm>
            <a:off x="6132513" y="543877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1772" name="Line 29"/>
          <p:cNvSpPr>
            <a:spLocks noChangeShapeType="1"/>
          </p:cNvSpPr>
          <p:nvPr/>
        </p:nvSpPr>
        <p:spPr bwMode="auto">
          <a:xfrm flipV="1">
            <a:off x="6056313" y="2847975"/>
            <a:ext cx="0" cy="2895600"/>
          </a:xfrm>
          <a:prstGeom prst="line">
            <a:avLst/>
          </a:prstGeom>
          <a:noFill/>
          <a:ln w="9525">
            <a:solidFill>
              <a:schemeClr val="tx1"/>
            </a:solidFill>
            <a:round/>
            <a:headEnd/>
            <a:tailEnd/>
          </a:ln>
        </p:spPr>
        <p:txBody>
          <a:bodyPr/>
          <a:lstStyle/>
          <a:p>
            <a:endParaRPr lang="en-US"/>
          </a:p>
        </p:txBody>
      </p:sp>
      <p:sp>
        <p:nvSpPr>
          <p:cNvPr id="31773" name="Line 30"/>
          <p:cNvSpPr>
            <a:spLocks noChangeShapeType="1"/>
          </p:cNvSpPr>
          <p:nvPr/>
        </p:nvSpPr>
        <p:spPr bwMode="auto">
          <a:xfrm>
            <a:off x="6742113" y="2847975"/>
            <a:ext cx="0" cy="304800"/>
          </a:xfrm>
          <a:prstGeom prst="line">
            <a:avLst/>
          </a:prstGeom>
          <a:noFill/>
          <a:ln w="9525">
            <a:solidFill>
              <a:schemeClr val="tx1"/>
            </a:solidFill>
            <a:round/>
            <a:headEnd/>
            <a:tailEnd type="triangle" w="med" len="med"/>
          </a:ln>
        </p:spPr>
        <p:txBody>
          <a:bodyPr/>
          <a:lstStyle/>
          <a:p>
            <a:endParaRPr lang="en-US"/>
          </a:p>
        </p:txBody>
      </p:sp>
      <p:sp>
        <p:nvSpPr>
          <p:cNvPr id="31774" name="Line 31"/>
          <p:cNvSpPr>
            <a:spLocks noChangeShapeType="1"/>
          </p:cNvSpPr>
          <p:nvPr/>
        </p:nvSpPr>
        <p:spPr bwMode="auto">
          <a:xfrm flipH="1">
            <a:off x="6056313" y="2847975"/>
            <a:ext cx="685800" cy="0"/>
          </a:xfrm>
          <a:prstGeom prst="line">
            <a:avLst/>
          </a:prstGeom>
          <a:noFill/>
          <a:ln w="9525">
            <a:solidFill>
              <a:schemeClr val="tx1"/>
            </a:solidFill>
            <a:round/>
            <a:headEnd/>
            <a:tailEnd/>
          </a:ln>
        </p:spPr>
        <p:txBody>
          <a:bodyPr/>
          <a:lstStyle/>
          <a:p>
            <a:endParaRPr lang="en-US"/>
          </a:p>
        </p:txBody>
      </p:sp>
      <p:sp>
        <p:nvSpPr>
          <p:cNvPr id="31775" name="Line 32"/>
          <p:cNvSpPr>
            <a:spLocks noChangeShapeType="1"/>
          </p:cNvSpPr>
          <p:nvPr/>
        </p:nvSpPr>
        <p:spPr bwMode="auto">
          <a:xfrm flipH="1">
            <a:off x="6056313" y="5743575"/>
            <a:ext cx="457200" cy="0"/>
          </a:xfrm>
          <a:prstGeom prst="line">
            <a:avLst/>
          </a:prstGeom>
          <a:noFill/>
          <a:ln w="9525">
            <a:solidFill>
              <a:schemeClr val="tx1"/>
            </a:solidFill>
            <a:round/>
            <a:headEnd/>
            <a:tailEnd/>
          </a:ln>
        </p:spPr>
        <p:txBody>
          <a:bodyPr/>
          <a:lstStyle/>
          <a:p>
            <a:endParaRPr lang="en-US"/>
          </a:p>
        </p:txBody>
      </p:sp>
      <p:sp>
        <p:nvSpPr>
          <p:cNvPr id="31776" name="Line 33"/>
          <p:cNvSpPr>
            <a:spLocks noChangeShapeType="1"/>
          </p:cNvSpPr>
          <p:nvPr/>
        </p:nvSpPr>
        <p:spPr bwMode="auto">
          <a:xfrm>
            <a:off x="8266113" y="3609975"/>
            <a:ext cx="381000" cy="0"/>
          </a:xfrm>
          <a:prstGeom prst="line">
            <a:avLst/>
          </a:prstGeom>
          <a:noFill/>
          <a:ln w="9525">
            <a:solidFill>
              <a:schemeClr val="tx1"/>
            </a:solidFill>
            <a:round/>
            <a:headEnd/>
            <a:tailEnd type="triangle" w="med" len="med"/>
          </a:ln>
        </p:spPr>
        <p:txBody>
          <a:bodyPr/>
          <a:lstStyle/>
          <a:p>
            <a:endParaRPr lang="en-US"/>
          </a:p>
        </p:txBody>
      </p:sp>
      <p:sp>
        <p:nvSpPr>
          <p:cNvPr id="31777" name="Line 34"/>
          <p:cNvSpPr>
            <a:spLocks noChangeShapeType="1"/>
          </p:cNvSpPr>
          <p:nvPr/>
        </p:nvSpPr>
        <p:spPr bwMode="auto">
          <a:xfrm flipV="1">
            <a:off x="8266113" y="3609975"/>
            <a:ext cx="0" cy="2133600"/>
          </a:xfrm>
          <a:prstGeom prst="line">
            <a:avLst/>
          </a:prstGeom>
          <a:noFill/>
          <a:ln w="9525">
            <a:solidFill>
              <a:schemeClr val="tx1"/>
            </a:solidFill>
            <a:round/>
            <a:headEnd/>
            <a:tailEnd/>
          </a:ln>
        </p:spPr>
        <p:txBody>
          <a:bodyPr/>
          <a:lstStyle/>
          <a:p>
            <a:endParaRPr lang="en-US"/>
          </a:p>
        </p:txBody>
      </p:sp>
      <p:sp>
        <p:nvSpPr>
          <p:cNvPr id="31778" name="Line 35"/>
          <p:cNvSpPr>
            <a:spLocks noChangeShapeType="1"/>
          </p:cNvSpPr>
          <p:nvPr/>
        </p:nvSpPr>
        <p:spPr bwMode="auto">
          <a:xfrm>
            <a:off x="7504113" y="2847975"/>
            <a:ext cx="0" cy="304800"/>
          </a:xfrm>
          <a:prstGeom prst="line">
            <a:avLst/>
          </a:prstGeom>
          <a:noFill/>
          <a:ln w="9525">
            <a:solidFill>
              <a:schemeClr val="tx1"/>
            </a:solidFill>
            <a:round/>
            <a:headEnd/>
            <a:tailEnd type="triangle" w="med" len="med"/>
          </a:ln>
        </p:spPr>
        <p:txBody>
          <a:bodyPr/>
          <a:lstStyle/>
          <a:p>
            <a:endParaRPr lang="en-US"/>
          </a:p>
        </p:txBody>
      </p:sp>
      <p:sp>
        <p:nvSpPr>
          <p:cNvPr id="31779" name="Line 36"/>
          <p:cNvSpPr>
            <a:spLocks noChangeShapeType="1"/>
          </p:cNvSpPr>
          <p:nvPr/>
        </p:nvSpPr>
        <p:spPr bwMode="auto">
          <a:xfrm flipH="1">
            <a:off x="7504113" y="2847975"/>
            <a:ext cx="1752600" cy="0"/>
          </a:xfrm>
          <a:prstGeom prst="line">
            <a:avLst/>
          </a:prstGeom>
          <a:noFill/>
          <a:ln w="9525">
            <a:solidFill>
              <a:schemeClr val="tx1"/>
            </a:solidFill>
            <a:round/>
            <a:headEnd/>
            <a:tailEnd/>
          </a:ln>
        </p:spPr>
        <p:txBody>
          <a:bodyPr/>
          <a:lstStyle/>
          <a:p>
            <a:endParaRPr lang="en-US"/>
          </a:p>
        </p:txBody>
      </p:sp>
      <p:sp>
        <p:nvSpPr>
          <p:cNvPr id="31780" name="Text Box 37"/>
          <p:cNvSpPr txBox="1">
            <a:spLocks noChangeArrowheads="1"/>
          </p:cNvSpPr>
          <p:nvPr/>
        </p:nvSpPr>
        <p:spPr bwMode="auto">
          <a:xfrm>
            <a:off x="9217025" y="284797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1781" name="Line 38"/>
          <p:cNvSpPr>
            <a:spLocks noChangeShapeType="1"/>
          </p:cNvSpPr>
          <p:nvPr/>
        </p:nvSpPr>
        <p:spPr bwMode="auto">
          <a:xfrm flipV="1">
            <a:off x="9256713" y="2847975"/>
            <a:ext cx="0" cy="381000"/>
          </a:xfrm>
          <a:prstGeom prst="line">
            <a:avLst/>
          </a:prstGeom>
          <a:noFill/>
          <a:ln w="9525">
            <a:solidFill>
              <a:schemeClr val="tx1"/>
            </a:solidFill>
            <a:round/>
            <a:headEnd/>
            <a:tailEnd/>
          </a:ln>
        </p:spPr>
        <p:txBody>
          <a:bodyPr/>
          <a:lstStyle/>
          <a:p>
            <a:endParaRPr lang="en-US"/>
          </a:p>
        </p:txBody>
      </p:sp>
      <p:sp>
        <p:nvSpPr>
          <p:cNvPr id="31782" name="Line 39"/>
          <p:cNvSpPr>
            <a:spLocks noChangeShapeType="1"/>
          </p:cNvSpPr>
          <p:nvPr/>
        </p:nvSpPr>
        <p:spPr bwMode="auto">
          <a:xfrm>
            <a:off x="9256713" y="3990975"/>
            <a:ext cx="0" cy="381000"/>
          </a:xfrm>
          <a:prstGeom prst="line">
            <a:avLst/>
          </a:prstGeom>
          <a:noFill/>
          <a:ln w="9525">
            <a:solidFill>
              <a:schemeClr val="tx1"/>
            </a:solidFill>
            <a:round/>
            <a:headEnd/>
            <a:tailEnd type="triangle" w="med" len="med"/>
          </a:ln>
        </p:spPr>
        <p:txBody>
          <a:bodyPr/>
          <a:lstStyle/>
          <a:p>
            <a:endParaRPr lang="en-US"/>
          </a:p>
        </p:txBody>
      </p:sp>
      <p:sp>
        <p:nvSpPr>
          <p:cNvPr id="31783" name="Text Box 40"/>
          <p:cNvSpPr txBox="1">
            <a:spLocks noChangeArrowheads="1"/>
          </p:cNvSpPr>
          <p:nvPr/>
        </p:nvSpPr>
        <p:spPr bwMode="auto">
          <a:xfrm>
            <a:off x="9256714" y="406717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1784" name="AutoShape 41"/>
          <p:cNvSpPr>
            <a:spLocks noChangeArrowheads="1"/>
          </p:cNvSpPr>
          <p:nvPr/>
        </p:nvSpPr>
        <p:spPr bwMode="auto">
          <a:xfrm>
            <a:off x="9104313" y="53625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400" b="1">
                <a:latin typeface="Perpetua"/>
              </a:rPr>
              <a:t>A</a:t>
            </a:r>
          </a:p>
        </p:txBody>
      </p:sp>
      <p:sp>
        <p:nvSpPr>
          <p:cNvPr id="31785" name="Line 42"/>
          <p:cNvSpPr>
            <a:spLocks noChangeShapeType="1"/>
          </p:cNvSpPr>
          <p:nvPr/>
        </p:nvSpPr>
        <p:spPr bwMode="auto">
          <a:xfrm>
            <a:off x="9256713" y="4905375"/>
            <a:ext cx="0" cy="457200"/>
          </a:xfrm>
          <a:prstGeom prst="line">
            <a:avLst/>
          </a:prstGeom>
          <a:noFill/>
          <a:ln w="9525">
            <a:solidFill>
              <a:schemeClr val="tx1"/>
            </a:solidFill>
            <a:round/>
            <a:headEnd/>
            <a:tailEnd type="triangle" w="med" len="med"/>
          </a:ln>
        </p:spPr>
        <p:txBody>
          <a:bodyPr/>
          <a:lstStyle/>
          <a:p>
            <a:endParaRPr lang="en-US"/>
          </a:p>
        </p:txBody>
      </p:sp>
      <p:sp>
        <p:nvSpPr>
          <p:cNvPr id="31786" name="AutoShape 43"/>
          <p:cNvSpPr>
            <a:spLocks noChangeArrowheads="1"/>
          </p:cNvSpPr>
          <p:nvPr/>
        </p:nvSpPr>
        <p:spPr bwMode="auto">
          <a:xfrm>
            <a:off x="8723313" y="43719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D2.0</a:t>
            </a:r>
          </a:p>
        </p:txBody>
      </p:sp>
      <p:sp>
        <p:nvSpPr>
          <p:cNvPr id="31787" name="Rectangle 44"/>
          <p:cNvSpPr>
            <a:spLocks noGrp="1" noChangeArrowheads="1"/>
          </p:cNvSpPr>
          <p:nvPr>
            <p:ph type="title" idx="4294967295"/>
          </p:nvPr>
        </p:nvSpPr>
        <p:spPr/>
        <p:txBody>
          <a:bodyPr/>
          <a:lstStyle/>
          <a:p>
            <a:pPr eaLnBrk="1" hangingPunct="1"/>
            <a:r>
              <a:rPr lang="en-US" sz="2800" dirty="0"/>
              <a:t>Overview of IEEE 802.3 Standards Process (2/5) – </a:t>
            </a:r>
            <a:br>
              <a:rPr lang="en-US" sz="2800" dirty="0"/>
            </a:br>
            <a:r>
              <a:rPr lang="en-US" sz="2800" dirty="0"/>
              <a:t>Task Force Comment Phase</a:t>
            </a:r>
          </a:p>
        </p:txBody>
      </p:sp>
      <p:sp>
        <p:nvSpPr>
          <p:cNvPr id="31788" name="AutoShape 45"/>
          <p:cNvSpPr>
            <a:spLocks noChangeArrowheads="1"/>
          </p:cNvSpPr>
          <p:nvPr/>
        </p:nvSpPr>
        <p:spPr bwMode="auto">
          <a:xfrm>
            <a:off x="8647113" y="3152775"/>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To</a:t>
            </a:r>
          </a:p>
          <a:p>
            <a:pPr algn="ctr"/>
            <a:r>
              <a:rPr lang="en-US" sz="1400" b="1">
                <a:latin typeface="Perpetua"/>
              </a:rPr>
              <a:t>802.3 WG</a:t>
            </a:r>
          </a:p>
          <a:p>
            <a:pPr algn="ctr"/>
            <a:r>
              <a:rPr lang="en-US" sz="1400" b="1">
                <a:latin typeface="Perpetua"/>
              </a:rPr>
              <a:t>Ballot</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Line 18"/>
          <p:cNvSpPr>
            <a:spLocks noChangeShapeType="1"/>
          </p:cNvSpPr>
          <p:nvPr/>
        </p:nvSpPr>
        <p:spPr bwMode="auto">
          <a:xfrm>
            <a:off x="4572000" y="1362075"/>
            <a:ext cx="0" cy="414338"/>
          </a:xfrm>
          <a:prstGeom prst="line">
            <a:avLst/>
          </a:prstGeom>
          <a:noFill/>
          <a:ln w="9525">
            <a:solidFill>
              <a:schemeClr val="tx1"/>
            </a:solidFill>
            <a:round/>
            <a:headEnd/>
            <a:tailEnd type="triangle" w="med" len="med"/>
          </a:ln>
        </p:spPr>
        <p:txBody>
          <a:bodyPr/>
          <a:lstStyle/>
          <a:p>
            <a:endParaRPr lang="en-US"/>
          </a:p>
        </p:txBody>
      </p:sp>
      <p:sp>
        <p:nvSpPr>
          <p:cNvPr id="32770" name="Line 2"/>
          <p:cNvSpPr>
            <a:spLocks noChangeShapeType="1"/>
          </p:cNvSpPr>
          <p:nvPr/>
        </p:nvSpPr>
        <p:spPr bwMode="auto">
          <a:xfrm>
            <a:off x="8610600" y="3757614"/>
            <a:ext cx="533400" cy="3175"/>
          </a:xfrm>
          <a:prstGeom prst="line">
            <a:avLst/>
          </a:prstGeom>
          <a:noFill/>
          <a:ln w="9525">
            <a:solidFill>
              <a:schemeClr val="tx1"/>
            </a:solidFill>
            <a:round/>
            <a:headEnd/>
            <a:tailEnd type="triangle" w="med" len="med"/>
          </a:ln>
        </p:spPr>
        <p:txBody>
          <a:bodyPr/>
          <a:lstStyle/>
          <a:p>
            <a:endParaRPr lang="en-US"/>
          </a:p>
        </p:txBody>
      </p:sp>
      <p:sp>
        <p:nvSpPr>
          <p:cNvPr id="32771" name="AutoShape 3"/>
          <p:cNvSpPr>
            <a:spLocks noChangeArrowheads="1"/>
          </p:cNvSpPr>
          <p:nvPr/>
        </p:nvSpPr>
        <p:spPr bwMode="auto">
          <a:xfrm>
            <a:off x="3962400" y="1776413"/>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802.3 WG </a:t>
            </a:r>
          </a:p>
          <a:p>
            <a:pPr algn="ctr"/>
            <a:r>
              <a:rPr lang="en-US" sz="1200" b="1">
                <a:latin typeface="Perpetua"/>
              </a:rPr>
              <a:t>BALLOT</a:t>
            </a:r>
          </a:p>
        </p:txBody>
      </p:sp>
      <p:sp>
        <p:nvSpPr>
          <p:cNvPr id="32772" name="Text Box 4"/>
          <p:cNvSpPr txBox="1">
            <a:spLocks noChangeArrowheads="1"/>
          </p:cNvSpPr>
          <p:nvPr/>
        </p:nvSpPr>
        <p:spPr bwMode="auto">
          <a:xfrm>
            <a:off x="5257800" y="5434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73" name="Text Box 5"/>
          <p:cNvSpPr txBox="1">
            <a:spLocks noChangeArrowheads="1"/>
          </p:cNvSpPr>
          <p:nvPr/>
        </p:nvSpPr>
        <p:spPr bwMode="auto">
          <a:xfrm>
            <a:off x="8001000" y="2941639"/>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74" name="Line 6"/>
          <p:cNvSpPr>
            <a:spLocks noChangeShapeType="1"/>
          </p:cNvSpPr>
          <p:nvPr/>
        </p:nvSpPr>
        <p:spPr bwMode="auto">
          <a:xfrm>
            <a:off x="8001000" y="1395413"/>
            <a:ext cx="0" cy="304800"/>
          </a:xfrm>
          <a:prstGeom prst="line">
            <a:avLst/>
          </a:prstGeom>
          <a:noFill/>
          <a:ln w="9525">
            <a:solidFill>
              <a:schemeClr val="tx1"/>
            </a:solidFill>
            <a:round/>
            <a:headEnd/>
            <a:tailEnd type="triangle" w="med" len="med"/>
          </a:ln>
        </p:spPr>
        <p:txBody>
          <a:bodyPr/>
          <a:lstStyle/>
          <a:p>
            <a:endParaRPr lang="en-US"/>
          </a:p>
        </p:txBody>
      </p:sp>
      <p:sp>
        <p:nvSpPr>
          <p:cNvPr id="32775" name="Line 7"/>
          <p:cNvSpPr>
            <a:spLocks noChangeShapeType="1"/>
          </p:cNvSpPr>
          <p:nvPr/>
        </p:nvSpPr>
        <p:spPr bwMode="auto">
          <a:xfrm>
            <a:off x="8001000" y="5084763"/>
            <a:ext cx="0" cy="304800"/>
          </a:xfrm>
          <a:prstGeom prst="line">
            <a:avLst/>
          </a:prstGeom>
          <a:noFill/>
          <a:ln w="9525">
            <a:solidFill>
              <a:schemeClr val="tx1"/>
            </a:solidFill>
            <a:round/>
            <a:headEnd/>
            <a:tailEnd type="triangle" w="med" len="med"/>
          </a:ln>
        </p:spPr>
        <p:txBody>
          <a:bodyPr/>
          <a:lstStyle/>
          <a:p>
            <a:endParaRPr lang="en-US"/>
          </a:p>
        </p:txBody>
      </p:sp>
      <p:sp>
        <p:nvSpPr>
          <p:cNvPr id="32776" name="Line 8"/>
          <p:cNvSpPr>
            <a:spLocks noChangeShapeType="1"/>
          </p:cNvSpPr>
          <p:nvPr/>
        </p:nvSpPr>
        <p:spPr bwMode="auto">
          <a:xfrm>
            <a:off x="5181600" y="5738813"/>
            <a:ext cx="990600" cy="0"/>
          </a:xfrm>
          <a:prstGeom prst="line">
            <a:avLst/>
          </a:prstGeom>
          <a:noFill/>
          <a:ln w="9525">
            <a:solidFill>
              <a:schemeClr val="tx1"/>
            </a:solidFill>
            <a:round/>
            <a:headEnd/>
            <a:tailEnd/>
          </a:ln>
        </p:spPr>
        <p:txBody>
          <a:bodyPr/>
          <a:lstStyle/>
          <a:p>
            <a:endParaRPr lang="en-US"/>
          </a:p>
        </p:txBody>
      </p:sp>
      <p:sp>
        <p:nvSpPr>
          <p:cNvPr id="32777" name="Line 9"/>
          <p:cNvSpPr>
            <a:spLocks noChangeShapeType="1"/>
          </p:cNvSpPr>
          <p:nvPr/>
        </p:nvSpPr>
        <p:spPr bwMode="auto">
          <a:xfrm flipV="1">
            <a:off x="6172200" y="1395413"/>
            <a:ext cx="0" cy="4343400"/>
          </a:xfrm>
          <a:prstGeom prst="line">
            <a:avLst/>
          </a:prstGeom>
          <a:noFill/>
          <a:ln w="9525">
            <a:solidFill>
              <a:schemeClr val="tx1"/>
            </a:solidFill>
            <a:round/>
            <a:headEnd/>
            <a:tailEnd/>
          </a:ln>
        </p:spPr>
        <p:txBody>
          <a:bodyPr/>
          <a:lstStyle/>
          <a:p>
            <a:endParaRPr lang="en-US"/>
          </a:p>
        </p:txBody>
      </p:sp>
      <p:sp>
        <p:nvSpPr>
          <p:cNvPr id="32778" name="Line 10"/>
          <p:cNvSpPr>
            <a:spLocks noChangeShapeType="1"/>
          </p:cNvSpPr>
          <p:nvPr/>
        </p:nvSpPr>
        <p:spPr bwMode="auto">
          <a:xfrm>
            <a:off x="6172200" y="1395413"/>
            <a:ext cx="1828800" cy="0"/>
          </a:xfrm>
          <a:prstGeom prst="line">
            <a:avLst/>
          </a:prstGeom>
          <a:noFill/>
          <a:ln w="9525">
            <a:solidFill>
              <a:schemeClr val="tx1"/>
            </a:solidFill>
            <a:round/>
            <a:headEnd/>
            <a:tailEnd/>
          </a:ln>
        </p:spPr>
        <p:txBody>
          <a:bodyPr/>
          <a:lstStyle/>
          <a:p>
            <a:endParaRPr lang="en-US"/>
          </a:p>
        </p:txBody>
      </p:sp>
      <p:sp>
        <p:nvSpPr>
          <p:cNvPr id="32779" name="Text Box 11"/>
          <p:cNvSpPr txBox="1">
            <a:spLocks noChangeArrowheads="1"/>
          </p:cNvSpPr>
          <p:nvPr/>
        </p:nvSpPr>
        <p:spPr bwMode="auto">
          <a:xfrm>
            <a:off x="4572000" y="6218239"/>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780" name="AutoShape 12"/>
          <p:cNvSpPr>
            <a:spLocks noChangeArrowheads="1"/>
          </p:cNvSpPr>
          <p:nvPr/>
        </p:nvSpPr>
        <p:spPr bwMode="auto">
          <a:xfrm>
            <a:off x="7467600" y="4595813"/>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D3.0</a:t>
            </a:r>
          </a:p>
        </p:txBody>
      </p:sp>
      <p:sp>
        <p:nvSpPr>
          <p:cNvPr id="32781" name="Line 13"/>
          <p:cNvSpPr>
            <a:spLocks noChangeShapeType="1"/>
          </p:cNvSpPr>
          <p:nvPr/>
        </p:nvSpPr>
        <p:spPr bwMode="auto">
          <a:xfrm>
            <a:off x="8001000" y="2919413"/>
            <a:ext cx="0" cy="228600"/>
          </a:xfrm>
          <a:prstGeom prst="line">
            <a:avLst/>
          </a:prstGeom>
          <a:noFill/>
          <a:ln w="9525">
            <a:solidFill>
              <a:schemeClr val="tx1"/>
            </a:solidFill>
            <a:round/>
            <a:headEnd/>
            <a:tailEnd type="triangle" w="med" len="med"/>
          </a:ln>
        </p:spPr>
        <p:txBody>
          <a:bodyPr/>
          <a:lstStyle/>
          <a:p>
            <a:endParaRPr lang="en-US"/>
          </a:p>
        </p:txBody>
      </p:sp>
      <p:sp>
        <p:nvSpPr>
          <p:cNvPr id="32782" name="Line 14"/>
          <p:cNvSpPr>
            <a:spLocks noChangeShapeType="1"/>
          </p:cNvSpPr>
          <p:nvPr/>
        </p:nvSpPr>
        <p:spPr bwMode="auto">
          <a:xfrm>
            <a:off x="8610600" y="2309814"/>
            <a:ext cx="533400" cy="3175"/>
          </a:xfrm>
          <a:prstGeom prst="line">
            <a:avLst/>
          </a:prstGeom>
          <a:noFill/>
          <a:ln w="9525">
            <a:solidFill>
              <a:schemeClr val="tx1"/>
            </a:solidFill>
            <a:round/>
            <a:headEnd/>
            <a:tailEnd type="triangle" w="med" len="med"/>
          </a:ln>
        </p:spPr>
        <p:txBody>
          <a:bodyPr/>
          <a:lstStyle/>
          <a:p>
            <a:endParaRPr lang="en-US"/>
          </a:p>
        </p:txBody>
      </p:sp>
      <p:sp>
        <p:nvSpPr>
          <p:cNvPr id="32783" name="Text Box 15"/>
          <p:cNvSpPr txBox="1">
            <a:spLocks noChangeArrowheads="1"/>
          </p:cNvSpPr>
          <p:nvPr/>
        </p:nvSpPr>
        <p:spPr bwMode="auto">
          <a:xfrm>
            <a:off x="8723313" y="20304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784" name="AutoShape 16"/>
          <p:cNvSpPr>
            <a:spLocks noChangeArrowheads="1"/>
          </p:cNvSpPr>
          <p:nvPr/>
        </p:nvSpPr>
        <p:spPr bwMode="auto">
          <a:xfrm>
            <a:off x="9144000" y="360521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A</a:t>
            </a:r>
          </a:p>
        </p:txBody>
      </p:sp>
      <p:sp>
        <p:nvSpPr>
          <p:cNvPr id="32785" name="AutoShape 17"/>
          <p:cNvSpPr>
            <a:spLocks noChangeArrowheads="1"/>
          </p:cNvSpPr>
          <p:nvPr/>
        </p:nvSpPr>
        <p:spPr bwMode="auto">
          <a:xfrm>
            <a:off x="4419600" y="1301750"/>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200" b="1">
                <a:latin typeface="Perpetua"/>
              </a:rPr>
              <a:t>A</a:t>
            </a:r>
          </a:p>
        </p:txBody>
      </p:sp>
      <p:sp>
        <p:nvSpPr>
          <p:cNvPr id="32786" name="Line 19"/>
          <p:cNvSpPr>
            <a:spLocks noChangeShapeType="1"/>
          </p:cNvSpPr>
          <p:nvPr/>
        </p:nvSpPr>
        <p:spPr bwMode="auto">
          <a:xfrm>
            <a:off x="4572000" y="2157413"/>
            <a:ext cx="0" cy="228600"/>
          </a:xfrm>
          <a:prstGeom prst="line">
            <a:avLst/>
          </a:prstGeom>
          <a:noFill/>
          <a:ln w="9525">
            <a:solidFill>
              <a:schemeClr val="tx1"/>
            </a:solidFill>
            <a:round/>
            <a:headEnd/>
            <a:tailEnd type="triangle" w="med" len="med"/>
          </a:ln>
        </p:spPr>
        <p:txBody>
          <a:bodyPr/>
          <a:lstStyle/>
          <a:p>
            <a:endParaRPr lang="en-US"/>
          </a:p>
        </p:txBody>
      </p:sp>
      <p:sp>
        <p:nvSpPr>
          <p:cNvPr id="32787" name="Line 20"/>
          <p:cNvSpPr>
            <a:spLocks noChangeShapeType="1"/>
          </p:cNvSpPr>
          <p:nvPr/>
        </p:nvSpPr>
        <p:spPr bwMode="auto">
          <a:xfrm>
            <a:off x="4572000" y="4976813"/>
            <a:ext cx="0" cy="304800"/>
          </a:xfrm>
          <a:prstGeom prst="line">
            <a:avLst/>
          </a:prstGeom>
          <a:noFill/>
          <a:ln w="9525">
            <a:solidFill>
              <a:schemeClr val="tx1"/>
            </a:solidFill>
            <a:round/>
            <a:headEnd/>
            <a:tailEnd type="triangle" w="med" len="med"/>
          </a:ln>
        </p:spPr>
        <p:txBody>
          <a:bodyPr/>
          <a:lstStyle/>
          <a:p>
            <a:endParaRPr lang="en-US"/>
          </a:p>
        </p:txBody>
      </p:sp>
      <p:sp>
        <p:nvSpPr>
          <p:cNvPr id="32788" name="Line 21"/>
          <p:cNvSpPr>
            <a:spLocks noChangeShapeType="1"/>
          </p:cNvSpPr>
          <p:nvPr/>
        </p:nvSpPr>
        <p:spPr bwMode="auto">
          <a:xfrm>
            <a:off x="4572000" y="6165850"/>
            <a:ext cx="0" cy="152400"/>
          </a:xfrm>
          <a:prstGeom prst="line">
            <a:avLst/>
          </a:prstGeom>
          <a:noFill/>
          <a:ln w="9525">
            <a:solidFill>
              <a:schemeClr val="tx1"/>
            </a:solidFill>
            <a:round/>
            <a:headEnd/>
            <a:tailEnd/>
          </a:ln>
        </p:spPr>
        <p:txBody>
          <a:bodyPr/>
          <a:lstStyle/>
          <a:p>
            <a:endParaRPr lang="en-US"/>
          </a:p>
        </p:txBody>
      </p:sp>
      <p:sp>
        <p:nvSpPr>
          <p:cNvPr id="32789" name="Text Box 22"/>
          <p:cNvSpPr txBox="1">
            <a:spLocks noChangeArrowheads="1"/>
          </p:cNvSpPr>
          <p:nvPr/>
        </p:nvSpPr>
        <p:spPr bwMode="auto">
          <a:xfrm>
            <a:off x="3276600" y="3148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90" name="AutoShape 23"/>
          <p:cNvSpPr>
            <a:spLocks noChangeArrowheads="1"/>
          </p:cNvSpPr>
          <p:nvPr/>
        </p:nvSpPr>
        <p:spPr bwMode="auto">
          <a:xfrm>
            <a:off x="2209800" y="2157413"/>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D2.(n+1)</a:t>
            </a:r>
          </a:p>
        </p:txBody>
      </p:sp>
      <p:sp>
        <p:nvSpPr>
          <p:cNvPr id="32791" name="Line 24"/>
          <p:cNvSpPr>
            <a:spLocks noChangeShapeType="1"/>
          </p:cNvSpPr>
          <p:nvPr/>
        </p:nvSpPr>
        <p:spPr bwMode="auto">
          <a:xfrm>
            <a:off x="4191000" y="1547813"/>
            <a:ext cx="0" cy="228600"/>
          </a:xfrm>
          <a:prstGeom prst="line">
            <a:avLst/>
          </a:prstGeom>
          <a:noFill/>
          <a:ln w="9525">
            <a:solidFill>
              <a:schemeClr val="tx1"/>
            </a:solidFill>
            <a:round/>
            <a:headEnd/>
            <a:tailEnd type="triangle" w="med" len="med"/>
          </a:ln>
        </p:spPr>
        <p:txBody>
          <a:bodyPr/>
          <a:lstStyle/>
          <a:p>
            <a:endParaRPr lang="en-US"/>
          </a:p>
        </p:txBody>
      </p:sp>
      <p:sp>
        <p:nvSpPr>
          <p:cNvPr id="32792" name="Line 25"/>
          <p:cNvSpPr>
            <a:spLocks noChangeShapeType="1"/>
          </p:cNvSpPr>
          <p:nvPr/>
        </p:nvSpPr>
        <p:spPr bwMode="auto">
          <a:xfrm flipH="1">
            <a:off x="2743200" y="1547813"/>
            <a:ext cx="1447800" cy="0"/>
          </a:xfrm>
          <a:prstGeom prst="line">
            <a:avLst/>
          </a:prstGeom>
          <a:noFill/>
          <a:ln w="9525">
            <a:solidFill>
              <a:schemeClr val="tx1"/>
            </a:solidFill>
            <a:round/>
            <a:headEnd/>
            <a:tailEnd/>
          </a:ln>
        </p:spPr>
        <p:txBody>
          <a:bodyPr/>
          <a:lstStyle/>
          <a:p>
            <a:endParaRPr lang="en-US"/>
          </a:p>
        </p:txBody>
      </p:sp>
      <p:sp>
        <p:nvSpPr>
          <p:cNvPr id="32793" name="Line 26"/>
          <p:cNvSpPr>
            <a:spLocks noChangeShapeType="1"/>
          </p:cNvSpPr>
          <p:nvPr/>
        </p:nvSpPr>
        <p:spPr bwMode="auto">
          <a:xfrm>
            <a:off x="8001000" y="4291013"/>
            <a:ext cx="0" cy="304800"/>
          </a:xfrm>
          <a:prstGeom prst="line">
            <a:avLst/>
          </a:prstGeom>
          <a:noFill/>
          <a:ln w="9525">
            <a:solidFill>
              <a:schemeClr val="tx1"/>
            </a:solidFill>
            <a:round/>
            <a:headEnd/>
            <a:tailEnd type="triangle" w="med" len="med"/>
          </a:ln>
        </p:spPr>
        <p:txBody>
          <a:bodyPr/>
          <a:lstStyle/>
          <a:p>
            <a:endParaRPr lang="en-US"/>
          </a:p>
        </p:txBody>
      </p:sp>
      <p:sp>
        <p:nvSpPr>
          <p:cNvPr id="32794" name="Text Box 27"/>
          <p:cNvSpPr txBox="1">
            <a:spLocks noChangeArrowheads="1"/>
          </p:cNvSpPr>
          <p:nvPr/>
        </p:nvSpPr>
        <p:spPr bwMode="auto">
          <a:xfrm>
            <a:off x="8001000" y="4291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95" name="AutoShape 28"/>
          <p:cNvSpPr>
            <a:spLocks noChangeArrowheads="1"/>
          </p:cNvSpPr>
          <p:nvPr/>
        </p:nvSpPr>
        <p:spPr bwMode="auto">
          <a:xfrm>
            <a:off x="7848600" y="538956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32796" name="AutoShape 29"/>
          <p:cNvSpPr>
            <a:spLocks noChangeArrowheads="1"/>
          </p:cNvSpPr>
          <p:nvPr/>
        </p:nvSpPr>
        <p:spPr bwMode="auto">
          <a:xfrm>
            <a:off x="9144000" y="215741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A</a:t>
            </a:r>
          </a:p>
        </p:txBody>
      </p:sp>
      <p:sp>
        <p:nvSpPr>
          <p:cNvPr id="32797" name="Text Box 30"/>
          <p:cNvSpPr txBox="1">
            <a:spLocks noChangeArrowheads="1"/>
          </p:cNvSpPr>
          <p:nvPr/>
        </p:nvSpPr>
        <p:spPr bwMode="auto">
          <a:xfrm>
            <a:off x="8686800" y="34528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798" name="Line 31"/>
          <p:cNvSpPr>
            <a:spLocks noChangeShapeType="1"/>
          </p:cNvSpPr>
          <p:nvPr/>
        </p:nvSpPr>
        <p:spPr bwMode="auto">
          <a:xfrm flipH="1">
            <a:off x="3200400" y="6308725"/>
            <a:ext cx="1371600" cy="0"/>
          </a:xfrm>
          <a:prstGeom prst="line">
            <a:avLst/>
          </a:prstGeom>
          <a:noFill/>
          <a:ln w="9525">
            <a:solidFill>
              <a:schemeClr val="tx1"/>
            </a:solidFill>
            <a:round/>
            <a:headEnd/>
            <a:tailEnd type="triangle" w="med" len="med"/>
          </a:ln>
        </p:spPr>
        <p:txBody>
          <a:bodyPr/>
          <a:lstStyle/>
          <a:p>
            <a:endParaRPr lang="en-US"/>
          </a:p>
        </p:txBody>
      </p:sp>
      <p:sp>
        <p:nvSpPr>
          <p:cNvPr id="32799" name="Line 32"/>
          <p:cNvSpPr>
            <a:spLocks noChangeShapeType="1"/>
          </p:cNvSpPr>
          <p:nvPr/>
        </p:nvSpPr>
        <p:spPr bwMode="auto">
          <a:xfrm flipV="1">
            <a:off x="2743200" y="2767013"/>
            <a:ext cx="0" cy="3352800"/>
          </a:xfrm>
          <a:prstGeom prst="line">
            <a:avLst/>
          </a:prstGeom>
          <a:noFill/>
          <a:ln w="9525">
            <a:solidFill>
              <a:schemeClr val="tx1"/>
            </a:solidFill>
            <a:round/>
            <a:headEnd/>
            <a:tailEnd type="stealth" w="med" len="med"/>
          </a:ln>
        </p:spPr>
        <p:txBody>
          <a:bodyPr/>
          <a:lstStyle/>
          <a:p>
            <a:endParaRPr lang="en-US"/>
          </a:p>
        </p:txBody>
      </p:sp>
      <p:sp>
        <p:nvSpPr>
          <p:cNvPr id="32800" name="Line 33"/>
          <p:cNvSpPr>
            <a:spLocks noChangeShapeType="1"/>
          </p:cNvSpPr>
          <p:nvPr/>
        </p:nvSpPr>
        <p:spPr bwMode="auto">
          <a:xfrm flipV="1">
            <a:off x="2743200" y="1547813"/>
            <a:ext cx="0" cy="609600"/>
          </a:xfrm>
          <a:prstGeom prst="line">
            <a:avLst/>
          </a:prstGeom>
          <a:noFill/>
          <a:ln w="9525">
            <a:solidFill>
              <a:schemeClr val="tx1"/>
            </a:solidFill>
            <a:round/>
            <a:headEnd/>
            <a:tailEnd/>
          </a:ln>
        </p:spPr>
        <p:txBody>
          <a:bodyPr/>
          <a:lstStyle/>
          <a:p>
            <a:endParaRPr lang="en-US"/>
          </a:p>
        </p:txBody>
      </p:sp>
      <p:sp>
        <p:nvSpPr>
          <p:cNvPr id="32801" name="Line 34"/>
          <p:cNvSpPr>
            <a:spLocks noChangeShapeType="1"/>
          </p:cNvSpPr>
          <p:nvPr/>
        </p:nvSpPr>
        <p:spPr bwMode="auto">
          <a:xfrm flipH="1">
            <a:off x="2743200" y="3452813"/>
            <a:ext cx="1066800" cy="0"/>
          </a:xfrm>
          <a:prstGeom prst="line">
            <a:avLst/>
          </a:prstGeom>
          <a:noFill/>
          <a:ln w="9525">
            <a:solidFill>
              <a:schemeClr val="tx1"/>
            </a:solidFill>
            <a:round/>
            <a:headEnd/>
            <a:tailEnd type="triangle" w="med" len="med"/>
          </a:ln>
        </p:spPr>
        <p:txBody>
          <a:bodyPr/>
          <a:lstStyle/>
          <a:p>
            <a:endParaRPr lang="en-US"/>
          </a:p>
        </p:txBody>
      </p:sp>
      <p:sp>
        <p:nvSpPr>
          <p:cNvPr id="32802" name="AutoShape 35"/>
          <p:cNvSpPr>
            <a:spLocks noChangeArrowheads="1"/>
          </p:cNvSpPr>
          <p:nvPr/>
        </p:nvSpPr>
        <p:spPr bwMode="auto">
          <a:xfrm>
            <a:off x="7235826" y="3148013"/>
            <a:ext cx="1527175" cy="1219200"/>
          </a:xfrm>
          <a:prstGeom prst="flowChartDecision">
            <a:avLst/>
          </a:prstGeom>
          <a:solidFill>
            <a:srgbClr val="0099FF"/>
          </a:solidFill>
          <a:ln w="9525">
            <a:solidFill>
              <a:schemeClr val="tx1"/>
            </a:solidFill>
            <a:miter lim="800000"/>
            <a:headEnd/>
            <a:tailEnd/>
          </a:ln>
        </p:spPr>
        <p:txBody>
          <a:bodyPr wrap="none" anchor="ctr"/>
          <a:lstStyle/>
          <a:p>
            <a:pPr algn="ctr"/>
            <a:r>
              <a:rPr lang="en-US" sz="1200" b="1" dirty="0">
                <a:latin typeface="Perpetua"/>
              </a:rPr>
              <a:t>802 EC</a:t>
            </a:r>
          </a:p>
          <a:p>
            <a:pPr algn="ctr"/>
            <a:r>
              <a:rPr lang="en-US" sz="1200" b="1" dirty="0">
                <a:latin typeface="Perpetua"/>
              </a:rPr>
              <a:t>Forward to</a:t>
            </a:r>
          </a:p>
          <a:p>
            <a:pPr algn="ctr"/>
            <a:r>
              <a:rPr lang="en-US" sz="1200" b="1" dirty="0">
                <a:latin typeface="Perpetua"/>
              </a:rPr>
              <a:t>Standards</a:t>
            </a:r>
            <a:br>
              <a:rPr lang="en-US" sz="1200" b="1" dirty="0">
                <a:latin typeface="Perpetua"/>
              </a:rPr>
            </a:br>
            <a:r>
              <a:rPr lang="en-US" sz="1200" b="1" dirty="0">
                <a:latin typeface="Perpetua"/>
              </a:rPr>
              <a:t>Association</a:t>
            </a:r>
          </a:p>
          <a:p>
            <a:pPr algn="ctr"/>
            <a:r>
              <a:rPr lang="en-US" sz="1200" b="1" dirty="0">
                <a:latin typeface="Perpetua"/>
              </a:rPr>
              <a:t>Ballot</a:t>
            </a:r>
          </a:p>
        </p:txBody>
      </p:sp>
      <p:sp>
        <p:nvSpPr>
          <p:cNvPr id="32803" name="AutoShape 36"/>
          <p:cNvSpPr>
            <a:spLocks noChangeArrowheads="1"/>
          </p:cNvSpPr>
          <p:nvPr/>
        </p:nvSpPr>
        <p:spPr bwMode="auto">
          <a:xfrm>
            <a:off x="7235826" y="1703389"/>
            <a:ext cx="1527175" cy="1216025"/>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dirty="0">
                <a:latin typeface="Perpetua"/>
              </a:rPr>
              <a:t>802.3</a:t>
            </a:r>
          </a:p>
          <a:p>
            <a:pPr algn="ctr"/>
            <a:r>
              <a:rPr lang="en-US" sz="1200" b="1" dirty="0">
                <a:latin typeface="Perpetua"/>
              </a:rPr>
              <a:t>Forward to</a:t>
            </a:r>
          </a:p>
          <a:p>
            <a:pPr algn="ctr"/>
            <a:r>
              <a:rPr lang="en-US" sz="1200" b="1" dirty="0">
                <a:latin typeface="Perpetua"/>
              </a:rPr>
              <a:t>Standards</a:t>
            </a:r>
            <a:br>
              <a:rPr lang="en-US" sz="1200" b="1" dirty="0">
                <a:latin typeface="Perpetua"/>
              </a:rPr>
            </a:br>
            <a:r>
              <a:rPr lang="en-US" sz="1200" b="1" dirty="0">
                <a:latin typeface="Perpetua"/>
              </a:rPr>
              <a:t>Association</a:t>
            </a:r>
          </a:p>
          <a:p>
            <a:pPr algn="ctr"/>
            <a:r>
              <a:rPr lang="en-US" sz="1200" b="1" dirty="0">
                <a:latin typeface="Perpetua"/>
              </a:rPr>
              <a:t>Ballot</a:t>
            </a:r>
          </a:p>
        </p:txBody>
      </p:sp>
      <p:sp>
        <p:nvSpPr>
          <p:cNvPr id="32804" name="Text Box 37"/>
          <p:cNvSpPr txBox="1">
            <a:spLocks noChangeArrowheads="1"/>
          </p:cNvSpPr>
          <p:nvPr/>
        </p:nvSpPr>
        <p:spPr bwMode="auto">
          <a:xfrm>
            <a:off x="4572000" y="38338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805" name="AutoShape 38"/>
          <p:cNvSpPr>
            <a:spLocks noChangeArrowheads="1"/>
          </p:cNvSpPr>
          <p:nvPr/>
        </p:nvSpPr>
        <p:spPr bwMode="auto">
          <a:xfrm>
            <a:off x="3962400" y="2386013"/>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TF Resolves</a:t>
            </a:r>
          </a:p>
          <a:p>
            <a:pPr algn="ctr"/>
            <a:r>
              <a:rPr lang="en-US" sz="1200" b="1">
                <a:latin typeface="Perpetua"/>
              </a:rPr>
              <a:t>Comments</a:t>
            </a:r>
          </a:p>
        </p:txBody>
      </p:sp>
      <p:sp>
        <p:nvSpPr>
          <p:cNvPr id="32806" name="Line 39"/>
          <p:cNvSpPr>
            <a:spLocks noChangeShapeType="1"/>
          </p:cNvSpPr>
          <p:nvPr/>
        </p:nvSpPr>
        <p:spPr bwMode="auto">
          <a:xfrm>
            <a:off x="4572000" y="2767013"/>
            <a:ext cx="0" cy="228600"/>
          </a:xfrm>
          <a:prstGeom prst="line">
            <a:avLst/>
          </a:prstGeom>
          <a:noFill/>
          <a:ln w="9525">
            <a:solidFill>
              <a:schemeClr val="tx1"/>
            </a:solidFill>
            <a:round/>
            <a:headEnd/>
            <a:tailEnd type="triangle" w="med" len="med"/>
          </a:ln>
        </p:spPr>
        <p:txBody>
          <a:bodyPr/>
          <a:lstStyle/>
          <a:p>
            <a:endParaRPr lang="en-US"/>
          </a:p>
        </p:txBody>
      </p:sp>
      <p:sp>
        <p:nvSpPr>
          <p:cNvPr id="32807" name="AutoShape 40"/>
          <p:cNvSpPr>
            <a:spLocks noChangeArrowheads="1"/>
          </p:cNvSpPr>
          <p:nvPr/>
        </p:nvSpPr>
        <p:spPr bwMode="auto">
          <a:xfrm>
            <a:off x="3810000" y="2995613"/>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Substantive</a:t>
            </a:r>
          </a:p>
          <a:p>
            <a:pPr algn="ctr"/>
            <a:r>
              <a:rPr lang="en-US" sz="1200" b="1">
                <a:latin typeface="Perpetua"/>
              </a:rPr>
              <a:t>Changes</a:t>
            </a:r>
          </a:p>
        </p:txBody>
      </p:sp>
      <p:sp>
        <p:nvSpPr>
          <p:cNvPr id="32808" name="Line 41"/>
          <p:cNvSpPr>
            <a:spLocks noChangeShapeType="1"/>
          </p:cNvSpPr>
          <p:nvPr/>
        </p:nvSpPr>
        <p:spPr bwMode="auto">
          <a:xfrm>
            <a:off x="4572000" y="3910013"/>
            <a:ext cx="0" cy="228600"/>
          </a:xfrm>
          <a:prstGeom prst="line">
            <a:avLst/>
          </a:prstGeom>
          <a:noFill/>
          <a:ln w="9525">
            <a:solidFill>
              <a:schemeClr val="tx1"/>
            </a:solidFill>
            <a:round/>
            <a:headEnd/>
            <a:tailEnd type="triangle" w="med" len="med"/>
          </a:ln>
        </p:spPr>
        <p:txBody>
          <a:bodyPr/>
          <a:lstStyle/>
          <a:p>
            <a:endParaRPr lang="en-US"/>
          </a:p>
        </p:txBody>
      </p:sp>
      <p:sp>
        <p:nvSpPr>
          <p:cNvPr id="32809" name="AutoShape 42"/>
          <p:cNvSpPr>
            <a:spLocks noChangeArrowheads="1"/>
          </p:cNvSpPr>
          <p:nvPr/>
        </p:nvSpPr>
        <p:spPr bwMode="auto">
          <a:xfrm>
            <a:off x="3810000" y="5281613"/>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u="sng">
                <a:latin typeface="Perpetua"/>
              </a:rPr>
              <a:t>&gt;</a:t>
            </a:r>
            <a:r>
              <a:rPr lang="en-US" sz="1200" b="1">
                <a:latin typeface="Perpetua"/>
              </a:rPr>
              <a:t> 75%</a:t>
            </a:r>
            <a:endParaRPr lang="en-US" sz="1200" b="1" u="sng">
              <a:latin typeface="Perpetua"/>
            </a:endParaRPr>
          </a:p>
        </p:txBody>
      </p:sp>
      <p:sp>
        <p:nvSpPr>
          <p:cNvPr id="32810" name="Text Box 43"/>
          <p:cNvSpPr txBox="1">
            <a:spLocks noChangeArrowheads="1"/>
          </p:cNvSpPr>
          <p:nvPr/>
        </p:nvSpPr>
        <p:spPr bwMode="auto">
          <a:xfrm>
            <a:off x="3276600" y="4291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811" name="Line 44"/>
          <p:cNvSpPr>
            <a:spLocks noChangeShapeType="1"/>
          </p:cNvSpPr>
          <p:nvPr/>
        </p:nvSpPr>
        <p:spPr bwMode="auto">
          <a:xfrm flipH="1">
            <a:off x="2743200" y="4595813"/>
            <a:ext cx="1066800" cy="0"/>
          </a:xfrm>
          <a:prstGeom prst="line">
            <a:avLst/>
          </a:prstGeom>
          <a:noFill/>
          <a:ln w="9525">
            <a:solidFill>
              <a:schemeClr val="tx1"/>
            </a:solidFill>
            <a:round/>
            <a:headEnd/>
            <a:tailEnd type="triangle" w="med" len="med"/>
          </a:ln>
        </p:spPr>
        <p:txBody>
          <a:bodyPr/>
          <a:lstStyle/>
          <a:p>
            <a:endParaRPr lang="en-US"/>
          </a:p>
        </p:txBody>
      </p:sp>
      <p:sp>
        <p:nvSpPr>
          <p:cNvPr id="32812" name="Text Box 45"/>
          <p:cNvSpPr txBox="1">
            <a:spLocks noChangeArrowheads="1"/>
          </p:cNvSpPr>
          <p:nvPr/>
        </p:nvSpPr>
        <p:spPr bwMode="auto">
          <a:xfrm>
            <a:off x="4572000" y="50069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813" name="Rectangle 46"/>
          <p:cNvSpPr>
            <a:spLocks noGrp="1" noChangeArrowheads="1"/>
          </p:cNvSpPr>
          <p:nvPr>
            <p:ph type="title" idx="4294967295"/>
          </p:nvPr>
        </p:nvSpPr>
        <p:spPr/>
        <p:txBody>
          <a:bodyPr/>
          <a:lstStyle/>
          <a:p>
            <a:pPr eaLnBrk="1" hangingPunct="1"/>
            <a:r>
              <a:rPr lang="en-US" sz="2800" dirty="0"/>
              <a:t>Overview of IEEE 802.3 Standards Process (3/5) – </a:t>
            </a:r>
            <a:br>
              <a:rPr lang="en-US" sz="2800" dirty="0"/>
            </a:br>
            <a:r>
              <a:rPr lang="en-US" sz="2800" dirty="0"/>
              <a:t>Working Group Ballot Phase</a:t>
            </a:r>
          </a:p>
        </p:txBody>
      </p:sp>
      <p:sp>
        <p:nvSpPr>
          <p:cNvPr id="32814" name="Text Box 47"/>
          <p:cNvSpPr txBox="1">
            <a:spLocks noChangeArrowheads="1"/>
          </p:cNvSpPr>
          <p:nvPr/>
        </p:nvSpPr>
        <p:spPr bwMode="auto">
          <a:xfrm>
            <a:off x="6248400" y="5805488"/>
            <a:ext cx="4343400" cy="630942"/>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dirty="0">
                <a:latin typeface="Perpetua"/>
              </a:rPr>
              <a:t>Notes</a:t>
            </a:r>
            <a:r>
              <a:rPr lang="en-US" sz="1000" dirty="0">
                <a:latin typeface="Perpetua"/>
              </a:rPr>
              <a:t>:	At "Check Point", either the activity is ended, or there may be various options that would allow reconsideration of the approval.</a:t>
            </a:r>
          </a:p>
          <a:p>
            <a:pPr marL="457200" indent="-457200">
              <a:spcBef>
                <a:spcPct val="50000"/>
              </a:spcBef>
              <a:tabLst>
                <a:tab pos="457200" algn="l"/>
              </a:tabLst>
            </a:pPr>
            <a:r>
              <a:rPr lang="en-US" sz="1000" dirty="0">
                <a:latin typeface="Perpetua"/>
              </a:rPr>
              <a:t>	See 802.3 Operations Manual 2.6 and listed references for complete description</a:t>
            </a:r>
          </a:p>
        </p:txBody>
      </p:sp>
      <p:sp>
        <p:nvSpPr>
          <p:cNvPr id="32815" name="AutoShape 48"/>
          <p:cNvSpPr>
            <a:spLocks noChangeArrowheads="1"/>
          </p:cNvSpPr>
          <p:nvPr/>
        </p:nvSpPr>
        <p:spPr bwMode="auto">
          <a:xfrm>
            <a:off x="3810000" y="4138613"/>
            <a:ext cx="1524000" cy="914400"/>
          </a:xfrm>
          <a:prstGeom prst="flowChartDecision">
            <a:avLst/>
          </a:prstGeom>
          <a:solidFill>
            <a:srgbClr val="0099FF"/>
          </a:solidFill>
          <a:ln w="9525">
            <a:solidFill>
              <a:schemeClr val="tx1"/>
            </a:solidFill>
            <a:miter lim="800000"/>
            <a:headEnd/>
            <a:tailEnd/>
          </a:ln>
        </p:spPr>
        <p:txBody>
          <a:bodyPr wrap="none" tIns="0" bIns="0" anchor="ctr"/>
          <a:lstStyle/>
          <a:p>
            <a:pPr algn="ctr"/>
            <a:r>
              <a:rPr lang="en-US" sz="1200" b="1">
                <a:latin typeface="Perpetua"/>
              </a:rPr>
              <a:t>In Scope</a:t>
            </a:r>
          </a:p>
          <a:p>
            <a:pPr algn="ctr"/>
            <a:r>
              <a:rPr lang="en-US" sz="1200" b="1">
                <a:latin typeface="Perpetua"/>
              </a:rPr>
              <a:t>New</a:t>
            </a:r>
          </a:p>
          <a:p>
            <a:pPr algn="ctr"/>
            <a:r>
              <a:rPr lang="en-US" sz="1200" b="1">
                <a:latin typeface="Perpetua"/>
              </a:rPr>
              <a:t>Negatives</a:t>
            </a:r>
          </a:p>
        </p:txBody>
      </p:sp>
      <p:sp>
        <p:nvSpPr>
          <p:cNvPr id="32816" name="AutoShape 49"/>
          <p:cNvSpPr>
            <a:spLocks noChangeArrowheads="1"/>
          </p:cNvSpPr>
          <p:nvPr/>
        </p:nvSpPr>
        <p:spPr bwMode="auto">
          <a:xfrm>
            <a:off x="2286000" y="60674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a:t>Agenda</a:t>
            </a:r>
          </a:p>
        </p:txBody>
      </p:sp>
      <p:sp>
        <p:nvSpPr>
          <p:cNvPr id="2" name="Content Placeholder 1">
            <a:extLst>
              <a:ext uri="{FF2B5EF4-FFF2-40B4-BE49-F238E27FC236}">
                <a16:creationId xmlns="" xmlns:a16="http://schemas.microsoft.com/office/drawing/2014/main" id="{5E431DFD-96DC-46FE-816D-8FC0958ACDF9}"/>
              </a:ext>
            </a:extLst>
          </p:cNvPr>
          <p:cNvSpPr>
            <a:spLocks noGrp="1"/>
          </p:cNvSpPr>
          <p:nvPr>
            <p:ph idx="1"/>
          </p:nvPr>
        </p:nvSpPr>
        <p:spPr>
          <a:xfrm>
            <a:off x="609600" y="1350962"/>
            <a:ext cx="10972800" cy="5030365"/>
          </a:xfrm>
        </p:spPr>
        <p:txBody>
          <a:bodyPr/>
          <a:lstStyle/>
          <a:p>
            <a:pPr eaLnBrk="1" hangingPunct="1">
              <a:lnSpc>
                <a:spcPct val="80000"/>
              </a:lnSpc>
            </a:pPr>
            <a:r>
              <a:rPr lang="en-US" sz="1800" dirty="0" smtClean="0"/>
              <a:t>Welcome </a:t>
            </a:r>
            <a:r>
              <a:rPr lang="en-US" sz="1800" dirty="0"/>
              <a:t>and Introductions</a:t>
            </a:r>
          </a:p>
          <a:p>
            <a:pPr eaLnBrk="1" hangingPunct="1">
              <a:lnSpc>
                <a:spcPct val="80000"/>
              </a:lnSpc>
            </a:pPr>
            <a:r>
              <a:rPr lang="en-US" sz="1800" dirty="0"/>
              <a:t>Approve Agenda</a:t>
            </a:r>
          </a:p>
          <a:p>
            <a:pPr eaLnBrk="1" hangingPunct="1">
              <a:lnSpc>
                <a:spcPct val="80000"/>
              </a:lnSpc>
            </a:pPr>
            <a:r>
              <a:rPr lang="en-US" sz="1800" dirty="0"/>
              <a:t>Approve </a:t>
            </a:r>
            <a:r>
              <a:rPr lang="en-US" sz="1800" dirty="0" smtClean="0"/>
              <a:t>September 2019 Minutes</a:t>
            </a:r>
            <a:endParaRPr lang="en-US" sz="1800" dirty="0"/>
          </a:p>
          <a:p>
            <a:pPr eaLnBrk="1" hangingPunct="1">
              <a:lnSpc>
                <a:spcPct val="80000"/>
              </a:lnSpc>
            </a:pPr>
            <a:r>
              <a:rPr lang="en-US" sz="1800" dirty="0"/>
              <a:t>Goals for this meeting</a:t>
            </a:r>
          </a:p>
          <a:p>
            <a:pPr eaLnBrk="1" hangingPunct="1">
              <a:lnSpc>
                <a:spcPct val="80000"/>
              </a:lnSpc>
            </a:pPr>
            <a:r>
              <a:rPr lang="en-GB" sz="1800" dirty="0"/>
              <a:t>Big Ticket Items </a:t>
            </a:r>
            <a:endParaRPr lang="en-US" sz="1800" dirty="0"/>
          </a:p>
          <a:p>
            <a:pPr eaLnBrk="1" hangingPunct="1">
              <a:lnSpc>
                <a:spcPct val="80000"/>
              </a:lnSpc>
            </a:pPr>
            <a:r>
              <a:rPr lang="en-US" sz="1800" dirty="0"/>
              <a:t>Reflector and Web</a:t>
            </a:r>
          </a:p>
          <a:p>
            <a:pPr eaLnBrk="1" hangingPunct="1">
              <a:lnSpc>
                <a:spcPct val="80000"/>
              </a:lnSpc>
            </a:pPr>
            <a:r>
              <a:rPr lang="en-US" sz="1800" dirty="0"/>
              <a:t>Ground Rules</a:t>
            </a:r>
          </a:p>
          <a:p>
            <a:pPr eaLnBrk="1" hangingPunct="1">
              <a:lnSpc>
                <a:spcPct val="80000"/>
              </a:lnSpc>
            </a:pPr>
            <a:r>
              <a:rPr lang="en-US" sz="1800" dirty="0"/>
              <a:t>IEEE</a:t>
            </a:r>
          </a:p>
          <a:p>
            <a:pPr lvl="1" eaLnBrk="1" hangingPunct="1">
              <a:lnSpc>
                <a:spcPct val="80000"/>
              </a:lnSpc>
            </a:pPr>
            <a:r>
              <a:rPr lang="en-US" sz="1400" dirty="0"/>
              <a:t>Structure, Bylaws and Rules</a:t>
            </a:r>
          </a:p>
          <a:p>
            <a:pPr lvl="1" eaLnBrk="1" hangingPunct="1">
              <a:lnSpc>
                <a:spcPct val="80000"/>
              </a:lnSpc>
            </a:pPr>
            <a:r>
              <a:rPr lang="en-US" sz="1400" dirty="0"/>
              <a:t>Call for Patents</a:t>
            </a:r>
          </a:p>
          <a:p>
            <a:pPr lvl="1" eaLnBrk="1" hangingPunct="1">
              <a:lnSpc>
                <a:spcPct val="80000"/>
              </a:lnSpc>
            </a:pPr>
            <a:r>
              <a:rPr lang="en-US" sz="1400" dirty="0"/>
              <a:t>IEEE Standards Process</a:t>
            </a:r>
          </a:p>
          <a:p>
            <a:pPr eaLnBrk="1" hangingPunct="1">
              <a:lnSpc>
                <a:spcPct val="80000"/>
              </a:lnSpc>
            </a:pPr>
            <a:r>
              <a:rPr lang="en-US" sz="1800" dirty="0"/>
              <a:t>Liaisons and Communications</a:t>
            </a:r>
          </a:p>
          <a:p>
            <a:pPr eaLnBrk="1" hangingPunct="1">
              <a:lnSpc>
                <a:spcPct val="80000"/>
              </a:lnSpc>
            </a:pPr>
            <a:r>
              <a:rPr lang="en-US" sz="1800" dirty="0"/>
              <a:t>Review of Action Items from </a:t>
            </a:r>
            <a:r>
              <a:rPr lang="en-US" sz="1800" dirty="0" smtClean="0"/>
              <a:t>September 2019 Meeting</a:t>
            </a:r>
            <a:endParaRPr lang="en-US" sz="1800" dirty="0"/>
          </a:p>
          <a:p>
            <a:pPr eaLnBrk="1" hangingPunct="1">
              <a:lnSpc>
                <a:spcPct val="80000"/>
              </a:lnSpc>
            </a:pPr>
            <a:r>
              <a:rPr lang="en-US" sz="1800" dirty="0"/>
              <a:t>Presentations</a:t>
            </a:r>
          </a:p>
          <a:p>
            <a:pPr eaLnBrk="1" hangingPunct="1">
              <a:lnSpc>
                <a:spcPct val="80000"/>
              </a:lnSpc>
            </a:pPr>
            <a:r>
              <a:rPr lang="en-US" sz="1800" dirty="0"/>
              <a:t>Motions and Closing Business</a:t>
            </a:r>
          </a:p>
          <a:p>
            <a:pPr eaLnBrk="1" hangingPunct="1">
              <a:lnSpc>
                <a:spcPct val="80000"/>
              </a:lnSpc>
            </a:pPr>
            <a:r>
              <a:rPr lang="en-US" sz="1800" dirty="0"/>
              <a:t>Future Meetings</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Line 16"/>
          <p:cNvSpPr>
            <a:spLocks noChangeShapeType="1"/>
          </p:cNvSpPr>
          <p:nvPr/>
        </p:nvSpPr>
        <p:spPr bwMode="auto">
          <a:xfrm>
            <a:off x="4572000" y="1568450"/>
            <a:ext cx="0" cy="228600"/>
          </a:xfrm>
          <a:prstGeom prst="line">
            <a:avLst/>
          </a:prstGeom>
          <a:noFill/>
          <a:ln w="9525">
            <a:solidFill>
              <a:schemeClr val="tx1"/>
            </a:solidFill>
            <a:round/>
            <a:headEnd/>
            <a:tailEnd type="triangle" w="med" len="med"/>
          </a:ln>
        </p:spPr>
        <p:txBody>
          <a:bodyPr/>
          <a:lstStyle/>
          <a:p>
            <a:endParaRPr lang="en-US"/>
          </a:p>
        </p:txBody>
      </p:sp>
      <p:sp>
        <p:nvSpPr>
          <p:cNvPr id="33794" name="AutoShape 15"/>
          <p:cNvSpPr>
            <a:spLocks noChangeArrowheads="1"/>
          </p:cNvSpPr>
          <p:nvPr/>
        </p:nvSpPr>
        <p:spPr bwMode="auto">
          <a:xfrm>
            <a:off x="4419600" y="1312863"/>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200" b="1">
                <a:latin typeface="Perpetua"/>
              </a:rPr>
              <a:t>B</a:t>
            </a:r>
          </a:p>
        </p:txBody>
      </p:sp>
      <p:sp>
        <p:nvSpPr>
          <p:cNvPr id="33795" name="Line 2"/>
          <p:cNvSpPr>
            <a:spLocks noChangeShapeType="1"/>
          </p:cNvSpPr>
          <p:nvPr/>
        </p:nvSpPr>
        <p:spPr bwMode="auto">
          <a:xfrm>
            <a:off x="8610600" y="3851276"/>
            <a:ext cx="533400" cy="3175"/>
          </a:xfrm>
          <a:prstGeom prst="line">
            <a:avLst/>
          </a:prstGeom>
          <a:noFill/>
          <a:ln w="9525">
            <a:solidFill>
              <a:schemeClr val="tx1"/>
            </a:solidFill>
            <a:round/>
            <a:headEnd/>
            <a:tailEnd type="triangle" w="med" len="med"/>
          </a:ln>
        </p:spPr>
        <p:txBody>
          <a:bodyPr/>
          <a:lstStyle/>
          <a:p>
            <a:endParaRPr lang="en-US"/>
          </a:p>
        </p:txBody>
      </p:sp>
      <p:sp>
        <p:nvSpPr>
          <p:cNvPr id="33796" name="AutoShape 3"/>
          <p:cNvSpPr>
            <a:spLocks noChangeArrowheads="1"/>
          </p:cNvSpPr>
          <p:nvPr/>
        </p:nvSpPr>
        <p:spPr bwMode="auto">
          <a:xfrm>
            <a:off x="3962400" y="1797050"/>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dirty="0">
                <a:latin typeface="Perpetua"/>
              </a:rPr>
              <a:t>SA</a:t>
            </a:r>
          </a:p>
          <a:p>
            <a:pPr algn="ctr"/>
            <a:r>
              <a:rPr lang="en-US" sz="1200" b="1" dirty="0">
                <a:latin typeface="Perpetua"/>
              </a:rPr>
              <a:t>BALLOT</a:t>
            </a:r>
          </a:p>
        </p:txBody>
      </p:sp>
      <p:sp>
        <p:nvSpPr>
          <p:cNvPr id="33797" name="Text Box 4"/>
          <p:cNvSpPr txBox="1">
            <a:spLocks noChangeArrowheads="1"/>
          </p:cNvSpPr>
          <p:nvPr/>
        </p:nvSpPr>
        <p:spPr bwMode="auto">
          <a:xfrm>
            <a:off x="5257800" y="545465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798" name="Text Box 5"/>
          <p:cNvSpPr txBox="1">
            <a:spLocks noChangeArrowheads="1"/>
          </p:cNvSpPr>
          <p:nvPr/>
        </p:nvSpPr>
        <p:spPr bwMode="auto">
          <a:xfrm>
            <a:off x="8001000" y="295910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799" name="Line 6"/>
          <p:cNvSpPr>
            <a:spLocks noChangeShapeType="1"/>
          </p:cNvSpPr>
          <p:nvPr/>
        </p:nvSpPr>
        <p:spPr bwMode="auto">
          <a:xfrm>
            <a:off x="8001000" y="1416050"/>
            <a:ext cx="0" cy="304800"/>
          </a:xfrm>
          <a:prstGeom prst="line">
            <a:avLst/>
          </a:prstGeom>
          <a:noFill/>
          <a:ln w="9525">
            <a:solidFill>
              <a:schemeClr val="tx1"/>
            </a:solidFill>
            <a:round/>
            <a:headEnd/>
            <a:tailEnd type="triangle" w="med" len="med"/>
          </a:ln>
        </p:spPr>
        <p:txBody>
          <a:bodyPr/>
          <a:lstStyle/>
          <a:p>
            <a:endParaRPr lang="en-US"/>
          </a:p>
        </p:txBody>
      </p:sp>
      <p:sp>
        <p:nvSpPr>
          <p:cNvPr id="33800" name="Line 7"/>
          <p:cNvSpPr>
            <a:spLocks noChangeShapeType="1"/>
          </p:cNvSpPr>
          <p:nvPr/>
        </p:nvSpPr>
        <p:spPr bwMode="auto">
          <a:xfrm>
            <a:off x="5181600" y="5759450"/>
            <a:ext cx="914400" cy="0"/>
          </a:xfrm>
          <a:prstGeom prst="line">
            <a:avLst/>
          </a:prstGeom>
          <a:noFill/>
          <a:ln w="9525">
            <a:solidFill>
              <a:schemeClr val="tx1"/>
            </a:solidFill>
            <a:round/>
            <a:headEnd/>
            <a:tailEnd/>
          </a:ln>
        </p:spPr>
        <p:txBody>
          <a:bodyPr/>
          <a:lstStyle/>
          <a:p>
            <a:endParaRPr lang="en-US"/>
          </a:p>
        </p:txBody>
      </p:sp>
      <p:sp>
        <p:nvSpPr>
          <p:cNvPr id="33801" name="Line 8"/>
          <p:cNvSpPr>
            <a:spLocks noChangeShapeType="1"/>
          </p:cNvSpPr>
          <p:nvPr/>
        </p:nvSpPr>
        <p:spPr bwMode="auto">
          <a:xfrm flipV="1">
            <a:off x="6096000" y="1416050"/>
            <a:ext cx="0" cy="4343400"/>
          </a:xfrm>
          <a:prstGeom prst="line">
            <a:avLst/>
          </a:prstGeom>
          <a:noFill/>
          <a:ln w="9525">
            <a:solidFill>
              <a:schemeClr val="tx1"/>
            </a:solidFill>
            <a:round/>
            <a:headEnd/>
            <a:tailEnd/>
          </a:ln>
        </p:spPr>
        <p:txBody>
          <a:bodyPr/>
          <a:lstStyle/>
          <a:p>
            <a:endParaRPr lang="en-US"/>
          </a:p>
        </p:txBody>
      </p:sp>
      <p:sp>
        <p:nvSpPr>
          <p:cNvPr id="33802" name="Line 9"/>
          <p:cNvSpPr>
            <a:spLocks noChangeShapeType="1"/>
          </p:cNvSpPr>
          <p:nvPr/>
        </p:nvSpPr>
        <p:spPr bwMode="auto">
          <a:xfrm>
            <a:off x="6096000" y="1416050"/>
            <a:ext cx="1905000" cy="0"/>
          </a:xfrm>
          <a:prstGeom prst="line">
            <a:avLst/>
          </a:prstGeom>
          <a:noFill/>
          <a:ln w="9525">
            <a:solidFill>
              <a:schemeClr val="tx1"/>
            </a:solidFill>
            <a:round/>
            <a:headEnd/>
            <a:tailEnd/>
          </a:ln>
        </p:spPr>
        <p:txBody>
          <a:bodyPr/>
          <a:lstStyle/>
          <a:p>
            <a:endParaRPr lang="en-US"/>
          </a:p>
        </p:txBody>
      </p:sp>
      <p:sp>
        <p:nvSpPr>
          <p:cNvPr id="33803" name="Text Box 10"/>
          <p:cNvSpPr txBox="1">
            <a:spLocks noChangeArrowheads="1"/>
          </p:cNvSpPr>
          <p:nvPr/>
        </p:nvSpPr>
        <p:spPr bwMode="auto">
          <a:xfrm>
            <a:off x="4572000" y="62388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04" name="Line 11"/>
          <p:cNvSpPr>
            <a:spLocks noChangeShapeType="1"/>
          </p:cNvSpPr>
          <p:nvPr/>
        </p:nvSpPr>
        <p:spPr bwMode="auto">
          <a:xfrm>
            <a:off x="8001000" y="2860675"/>
            <a:ext cx="0" cy="381000"/>
          </a:xfrm>
          <a:prstGeom prst="line">
            <a:avLst/>
          </a:prstGeom>
          <a:noFill/>
          <a:ln w="9525">
            <a:solidFill>
              <a:schemeClr val="tx1"/>
            </a:solidFill>
            <a:round/>
            <a:headEnd/>
            <a:tailEnd type="triangle" w="med" len="med"/>
          </a:ln>
        </p:spPr>
        <p:txBody>
          <a:bodyPr/>
          <a:lstStyle/>
          <a:p>
            <a:endParaRPr lang="en-US"/>
          </a:p>
        </p:txBody>
      </p:sp>
      <p:sp>
        <p:nvSpPr>
          <p:cNvPr id="33805" name="Line 12"/>
          <p:cNvSpPr>
            <a:spLocks noChangeShapeType="1"/>
          </p:cNvSpPr>
          <p:nvPr/>
        </p:nvSpPr>
        <p:spPr bwMode="auto">
          <a:xfrm>
            <a:off x="8610600" y="2327276"/>
            <a:ext cx="533400" cy="3175"/>
          </a:xfrm>
          <a:prstGeom prst="line">
            <a:avLst/>
          </a:prstGeom>
          <a:noFill/>
          <a:ln w="9525">
            <a:solidFill>
              <a:schemeClr val="tx1"/>
            </a:solidFill>
            <a:round/>
            <a:headEnd/>
            <a:tailEnd type="triangle" w="med" len="med"/>
          </a:ln>
        </p:spPr>
        <p:txBody>
          <a:bodyPr/>
          <a:lstStyle/>
          <a:p>
            <a:endParaRPr lang="en-US"/>
          </a:p>
        </p:txBody>
      </p:sp>
      <p:sp>
        <p:nvSpPr>
          <p:cNvPr id="33806" name="Text Box 13"/>
          <p:cNvSpPr txBox="1">
            <a:spLocks noChangeArrowheads="1"/>
          </p:cNvSpPr>
          <p:nvPr/>
        </p:nvSpPr>
        <p:spPr bwMode="auto">
          <a:xfrm>
            <a:off x="8723313" y="20478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07" name="AutoShape 14"/>
          <p:cNvSpPr>
            <a:spLocks noChangeArrowheads="1"/>
          </p:cNvSpPr>
          <p:nvPr/>
        </p:nvSpPr>
        <p:spPr bwMode="auto">
          <a:xfrm>
            <a:off x="9144000" y="36988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33808" name="Line 17"/>
          <p:cNvSpPr>
            <a:spLocks noChangeShapeType="1"/>
          </p:cNvSpPr>
          <p:nvPr/>
        </p:nvSpPr>
        <p:spPr bwMode="auto">
          <a:xfrm>
            <a:off x="4572000" y="2178050"/>
            <a:ext cx="0" cy="228600"/>
          </a:xfrm>
          <a:prstGeom prst="line">
            <a:avLst/>
          </a:prstGeom>
          <a:noFill/>
          <a:ln w="9525">
            <a:solidFill>
              <a:schemeClr val="tx1"/>
            </a:solidFill>
            <a:round/>
            <a:headEnd/>
            <a:tailEnd type="triangle" w="med" len="med"/>
          </a:ln>
        </p:spPr>
        <p:txBody>
          <a:bodyPr/>
          <a:lstStyle/>
          <a:p>
            <a:endParaRPr lang="en-US"/>
          </a:p>
        </p:txBody>
      </p:sp>
      <p:sp>
        <p:nvSpPr>
          <p:cNvPr id="33809" name="Line 18"/>
          <p:cNvSpPr>
            <a:spLocks noChangeShapeType="1"/>
          </p:cNvSpPr>
          <p:nvPr/>
        </p:nvSpPr>
        <p:spPr bwMode="auto">
          <a:xfrm>
            <a:off x="4572000" y="4997450"/>
            <a:ext cx="0" cy="304800"/>
          </a:xfrm>
          <a:prstGeom prst="line">
            <a:avLst/>
          </a:prstGeom>
          <a:noFill/>
          <a:ln w="9525">
            <a:solidFill>
              <a:schemeClr val="tx1"/>
            </a:solidFill>
            <a:round/>
            <a:headEnd/>
            <a:tailEnd type="triangle" w="med" len="med"/>
          </a:ln>
        </p:spPr>
        <p:txBody>
          <a:bodyPr/>
          <a:lstStyle/>
          <a:p>
            <a:endParaRPr lang="en-US"/>
          </a:p>
        </p:txBody>
      </p:sp>
      <p:sp>
        <p:nvSpPr>
          <p:cNvPr id="33810" name="Line 19"/>
          <p:cNvSpPr>
            <a:spLocks noChangeShapeType="1"/>
          </p:cNvSpPr>
          <p:nvPr/>
        </p:nvSpPr>
        <p:spPr bwMode="auto">
          <a:xfrm>
            <a:off x="4572000" y="6092825"/>
            <a:ext cx="0" cy="228600"/>
          </a:xfrm>
          <a:prstGeom prst="line">
            <a:avLst/>
          </a:prstGeom>
          <a:noFill/>
          <a:ln w="9525">
            <a:solidFill>
              <a:schemeClr val="tx1"/>
            </a:solidFill>
            <a:round/>
            <a:headEnd/>
            <a:tailEnd/>
          </a:ln>
        </p:spPr>
        <p:txBody>
          <a:bodyPr/>
          <a:lstStyle/>
          <a:p>
            <a:endParaRPr lang="en-US"/>
          </a:p>
        </p:txBody>
      </p:sp>
      <p:sp>
        <p:nvSpPr>
          <p:cNvPr id="33811" name="Text Box 20"/>
          <p:cNvSpPr txBox="1">
            <a:spLocks noChangeArrowheads="1"/>
          </p:cNvSpPr>
          <p:nvPr/>
        </p:nvSpPr>
        <p:spPr bwMode="auto">
          <a:xfrm>
            <a:off x="3276600" y="316865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812" name="AutoShape 21"/>
          <p:cNvSpPr>
            <a:spLocks noChangeArrowheads="1"/>
          </p:cNvSpPr>
          <p:nvPr/>
        </p:nvSpPr>
        <p:spPr bwMode="auto">
          <a:xfrm>
            <a:off x="2209800" y="2178050"/>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D3.(n+1)</a:t>
            </a:r>
          </a:p>
        </p:txBody>
      </p:sp>
      <p:sp>
        <p:nvSpPr>
          <p:cNvPr id="33813" name="Line 22"/>
          <p:cNvSpPr>
            <a:spLocks noChangeShapeType="1"/>
          </p:cNvSpPr>
          <p:nvPr/>
        </p:nvSpPr>
        <p:spPr bwMode="auto">
          <a:xfrm>
            <a:off x="4191000" y="1568450"/>
            <a:ext cx="0" cy="228600"/>
          </a:xfrm>
          <a:prstGeom prst="line">
            <a:avLst/>
          </a:prstGeom>
          <a:noFill/>
          <a:ln w="9525">
            <a:solidFill>
              <a:schemeClr val="tx1"/>
            </a:solidFill>
            <a:round/>
            <a:headEnd/>
            <a:tailEnd type="triangle" w="med" len="med"/>
          </a:ln>
        </p:spPr>
        <p:txBody>
          <a:bodyPr/>
          <a:lstStyle/>
          <a:p>
            <a:endParaRPr lang="en-US"/>
          </a:p>
        </p:txBody>
      </p:sp>
      <p:sp>
        <p:nvSpPr>
          <p:cNvPr id="33814" name="Line 23"/>
          <p:cNvSpPr>
            <a:spLocks noChangeShapeType="1"/>
          </p:cNvSpPr>
          <p:nvPr/>
        </p:nvSpPr>
        <p:spPr bwMode="auto">
          <a:xfrm flipH="1">
            <a:off x="2743200" y="1568450"/>
            <a:ext cx="1447800" cy="0"/>
          </a:xfrm>
          <a:prstGeom prst="line">
            <a:avLst/>
          </a:prstGeom>
          <a:noFill/>
          <a:ln w="9525">
            <a:solidFill>
              <a:schemeClr val="tx1"/>
            </a:solidFill>
            <a:round/>
            <a:headEnd/>
            <a:tailEnd/>
          </a:ln>
        </p:spPr>
        <p:txBody>
          <a:bodyPr/>
          <a:lstStyle/>
          <a:p>
            <a:endParaRPr lang="en-US"/>
          </a:p>
        </p:txBody>
      </p:sp>
      <p:sp>
        <p:nvSpPr>
          <p:cNvPr id="33815" name="Line 24"/>
          <p:cNvSpPr>
            <a:spLocks noChangeShapeType="1"/>
          </p:cNvSpPr>
          <p:nvPr/>
        </p:nvSpPr>
        <p:spPr bwMode="auto">
          <a:xfrm>
            <a:off x="8001000" y="4308475"/>
            <a:ext cx="0" cy="457200"/>
          </a:xfrm>
          <a:prstGeom prst="line">
            <a:avLst/>
          </a:prstGeom>
          <a:noFill/>
          <a:ln w="9525">
            <a:solidFill>
              <a:schemeClr val="tx1"/>
            </a:solidFill>
            <a:round/>
            <a:headEnd/>
            <a:tailEnd type="triangle" w="med" len="med"/>
          </a:ln>
        </p:spPr>
        <p:txBody>
          <a:bodyPr/>
          <a:lstStyle/>
          <a:p>
            <a:endParaRPr lang="en-US"/>
          </a:p>
        </p:txBody>
      </p:sp>
      <p:sp>
        <p:nvSpPr>
          <p:cNvPr id="33816" name="Text Box 25"/>
          <p:cNvSpPr txBox="1">
            <a:spLocks noChangeArrowheads="1"/>
          </p:cNvSpPr>
          <p:nvPr/>
        </p:nvSpPr>
        <p:spPr bwMode="auto">
          <a:xfrm>
            <a:off x="8001000" y="440690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817" name="AutoShape 26"/>
          <p:cNvSpPr>
            <a:spLocks noChangeArrowheads="1"/>
          </p:cNvSpPr>
          <p:nvPr/>
        </p:nvSpPr>
        <p:spPr bwMode="auto">
          <a:xfrm>
            <a:off x="7848600" y="47656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C</a:t>
            </a:r>
          </a:p>
        </p:txBody>
      </p:sp>
      <p:sp>
        <p:nvSpPr>
          <p:cNvPr id="33818" name="AutoShape 27"/>
          <p:cNvSpPr>
            <a:spLocks noChangeArrowheads="1"/>
          </p:cNvSpPr>
          <p:nvPr/>
        </p:nvSpPr>
        <p:spPr bwMode="auto">
          <a:xfrm>
            <a:off x="9144000" y="21748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33819" name="Text Box 28"/>
          <p:cNvSpPr txBox="1">
            <a:spLocks noChangeArrowheads="1"/>
          </p:cNvSpPr>
          <p:nvPr/>
        </p:nvSpPr>
        <p:spPr bwMode="auto">
          <a:xfrm>
            <a:off x="8686800" y="35718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20" name="Line 29"/>
          <p:cNvSpPr>
            <a:spLocks noChangeShapeType="1"/>
          </p:cNvSpPr>
          <p:nvPr/>
        </p:nvSpPr>
        <p:spPr bwMode="auto">
          <a:xfrm flipH="1">
            <a:off x="3200400" y="6308725"/>
            <a:ext cx="1371600" cy="0"/>
          </a:xfrm>
          <a:prstGeom prst="line">
            <a:avLst/>
          </a:prstGeom>
          <a:noFill/>
          <a:ln w="9525">
            <a:solidFill>
              <a:schemeClr val="tx1"/>
            </a:solidFill>
            <a:round/>
            <a:headEnd/>
            <a:tailEnd type="triangle" w="med" len="med"/>
          </a:ln>
        </p:spPr>
        <p:txBody>
          <a:bodyPr/>
          <a:lstStyle/>
          <a:p>
            <a:endParaRPr lang="en-US"/>
          </a:p>
        </p:txBody>
      </p:sp>
      <p:sp>
        <p:nvSpPr>
          <p:cNvPr id="33821" name="Line 30"/>
          <p:cNvSpPr>
            <a:spLocks noChangeShapeType="1"/>
          </p:cNvSpPr>
          <p:nvPr/>
        </p:nvSpPr>
        <p:spPr bwMode="auto">
          <a:xfrm flipV="1">
            <a:off x="2743200" y="2787650"/>
            <a:ext cx="0" cy="3352800"/>
          </a:xfrm>
          <a:prstGeom prst="line">
            <a:avLst/>
          </a:prstGeom>
          <a:noFill/>
          <a:ln w="9525">
            <a:solidFill>
              <a:schemeClr val="tx1"/>
            </a:solidFill>
            <a:round/>
            <a:headEnd/>
            <a:tailEnd type="stealth" w="med" len="med"/>
          </a:ln>
        </p:spPr>
        <p:txBody>
          <a:bodyPr/>
          <a:lstStyle/>
          <a:p>
            <a:endParaRPr lang="en-US"/>
          </a:p>
        </p:txBody>
      </p:sp>
      <p:sp>
        <p:nvSpPr>
          <p:cNvPr id="33822" name="Line 31"/>
          <p:cNvSpPr>
            <a:spLocks noChangeShapeType="1"/>
          </p:cNvSpPr>
          <p:nvPr/>
        </p:nvSpPr>
        <p:spPr bwMode="auto">
          <a:xfrm flipV="1">
            <a:off x="2743200" y="1568450"/>
            <a:ext cx="0" cy="609600"/>
          </a:xfrm>
          <a:prstGeom prst="line">
            <a:avLst/>
          </a:prstGeom>
          <a:noFill/>
          <a:ln w="9525">
            <a:solidFill>
              <a:schemeClr val="tx1"/>
            </a:solidFill>
            <a:round/>
            <a:headEnd/>
            <a:tailEnd/>
          </a:ln>
        </p:spPr>
        <p:txBody>
          <a:bodyPr/>
          <a:lstStyle/>
          <a:p>
            <a:endParaRPr lang="en-US"/>
          </a:p>
        </p:txBody>
      </p:sp>
      <p:sp>
        <p:nvSpPr>
          <p:cNvPr id="33823" name="Line 32"/>
          <p:cNvSpPr>
            <a:spLocks noChangeShapeType="1"/>
          </p:cNvSpPr>
          <p:nvPr/>
        </p:nvSpPr>
        <p:spPr bwMode="auto">
          <a:xfrm flipH="1">
            <a:off x="2743200" y="3473450"/>
            <a:ext cx="1066800" cy="0"/>
          </a:xfrm>
          <a:prstGeom prst="line">
            <a:avLst/>
          </a:prstGeom>
          <a:noFill/>
          <a:ln w="9525">
            <a:solidFill>
              <a:schemeClr val="tx1"/>
            </a:solidFill>
            <a:round/>
            <a:headEnd/>
            <a:tailEnd type="triangle" w="med" len="med"/>
          </a:ln>
        </p:spPr>
        <p:txBody>
          <a:bodyPr/>
          <a:lstStyle/>
          <a:p>
            <a:endParaRPr lang="en-US"/>
          </a:p>
        </p:txBody>
      </p:sp>
      <p:sp>
        <p:nvSpPr>
          <p:cNvPr id="33824" name="AutoShape 33"/>
          <p:cNvSpPr>
            <a:spLocks noChangeArrowheads="1"/>
          </p:cNvSpPr>
          <p:nvPr/>
        </p:nvSpPr>
        <p:spPr bwMode="auto">
          <a:xfrm>
            <a:off x="7235826" y="3244851"/>
            <a:ext cx="1527175" cy="1216025"/>
          </a:xfrm>
          <a:prstGeom prst="flowChartDecision">
            <a:avLst/>
          </a:prstGeom>
          <a:solidFill>
            <a:srgbClr val="0099FF"/>
          </a:solidFill>
          <a:ln w="9525">
            <a:solidFill>
              <a:schemeClr val="tx1"/>
            </a:solidFill>
            <a:miter lim="800000"/>
            <a:headEnd/>
            <a:tailEnd/>
          </a:ln>
        </p:spPr>
        <p:txBody>
          <a:bodyPr wrap="none" anchor="ctr"/>
          <a:lstStyle/>
          <a:p>
            <a:pPr algn="ctr"/>
            <a:r>
              <a:rPr lang="en-US" sz="1200" b="1">
                <a:latin typeface="Perpetua"/>
              </a:rPr>
              <a:t>802 EC</a:t>
            </a:r>
          </a:p>
          <a:p>
            <a:pPr algn="ctr"/>
            <a:r>
              <a:rPr lang="en-US" sz="1200" b="1">
                <a:latin typeface="Perpetua"/>
              </a:rPr>
              <a:t>Forward to</a:t>
            </a:r>
          </a:p>
          <a:p>
            <a:pPr algn="ctr"/>
            <a:r>
              <a:rPr lang="en-US" sz="1200" b="1">
                <a:latin typeface="Perpetua"/>
              </a:rPr>
              <a:t>RevCom</a:t>
            </a:r>
          </a:p>
        </p:txBody>
      </p:sp>
      <p:sp>
        <p:nvSpPr>
          <p:cNvPr id="33825" name="AutoShape 34"/>
          <p:cNvSpPr>
            <a:spLocks noChangeArrowheads="1"/>
          </p:cNvSpPr>
          <p:nvPr/>
        </p:nvSpPr>
        <p:spPr bwMode="auto">
          <a:xfrm>
            <a:off x="7235826" y="1720851"/>
            <a:ext cx="1527175" cy="1216025"/>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802.3</a:t>
            </a:r>
          </a:p>
          <a:p>
            <a:pPr algn="ctr"/>
            <a:r>
              <a:rPr lang="en-US" sz="1200" b="1">
                <a:latin typeface="Perpetua"/>
              </a:rPr>
              <a:t>Forward to</a:t>
            </a:r>
          </a:p>
          <a:p>
            <a:pPr algn="ctr"/>
            <a:r>
              <a:rPr lang="en-US" sz="1200" b="1">
                <a:latin typeface="Perpetua"/>
              </a:rPr>
              <a:t>RevCom</a:t>
            </a:r>
          </a:p>
        </p:txBody>
      </p:sp>
      <p:sp>
        <p:nvSpPr>
          <p:cNvPr id="33826" name="Text Box 35"/>
          <p:cNvSpPr txBox="1">
            <a:spLocks noChangeArrowheads="1"/>
          </p:cNvSpPr>
          <p:nvPr/>
        </p:nvSpPr>
        <p:spPr bwMode="auto">
          <a:xfrm>
            <a:off x="4572000" y="3854451"/>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27" name="AutoShape 36"/>
          <p:cNvSpPr>
            <a:spLocks noChangeArrowheads="1"/>
          </p:cNvSpPr>
          <p:nvPr/>
        </p:nvSpPr>
        <p:spPr bwMode="auto">
          <a:xfrm>
            <a:off x="3962400" y="2406650"/>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TF Resolves</a:t>
            </a:r>
          </a:p>
          <a:p>
            <a:pPr algn="ctr"/>
            <a:r>
              <a:rPr lang="en-US" sz="1200" b="1">
                <a:latin typeface="Perpetua"/>
              </a:rPr>
              <a:t>Comments</a:t>
            </a:r>
          </a:p>
        </p:txBody>
      </p:sp>
      <p:sp>
        <p:nvSpPr>
          <p:cNvPr id="33828" name="Line 37"/>
          <p:cNvSpPr>
            <a:spLocks noChangeShapeType="1"/>
          </p:cNvSpPr>
          <p:nvPr/>
        </p:nvSpPr>
        <p:spPr bwMode="auto">
          <a:xfrm>
            <a:off x="4572000" y="2787650"/>
            <a:ext cx="0" cy="228600"/>
          </a:xfrm>
          <a:prstGeom prst="line">
            <a:avLst/>
          </a:prstGeom>
          <a:noFill/>
          <a:ln w="9525">
            <a:solidFill>
              <a:schemeClr val="tx1"/>
            </a:solidFill>
            <a:round/>
            <a:headEnd/>
            <a:tailEnd type="triangle" w="med" len="med"/>
          </a:ln>
        </p:spPr>
        <p:txBody>
          <a:bodyPr/>
          <a:lstStyle/>
          <a:p>
            <a:endParaRPr lang="en-US"/>
          </a:p>
        </p:txBody>
      </p:sp>
      <p:sp>
        <p:nvSpPr>
          <p:cNvPr id="33829" name="AutoShape 38"/>
          <p:cNvSpPr>
            <a:spLocks noChangeArrowheads="1"/>
          </p:cNvSpPr>
          <p:nvPr/>
        </p:nvSpPr>
        <p:spPr bwMode="auto">
          <a:xfrm>
            <a:off x="3810000" y="3016250"/>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Substantive</a:t>
            </a:r>
          </a:p>
          <a:p>
            <a:pPr algn="ctr"/>
            <a:r>
              <a:rPr lang="en-US" sz="1200" b="1">
                <a:latin typeface="Perpetua"/>
              </a:rPr>
              <a:t>Changes</a:t>
            </a:r>
          </a:p>
        </p:txBody>
      </p:sp>
      <p:sp>
        <p:nvSpPr>
          <p:cNvPr id="33830" name="Line 39"/>
          <p:cNvSpPr>
            <a:spLocks noChangeShapeType="1"/>
          </p:cNvSpPr>
          <p:nvPr/>
        </p:nvSpPr>
        <p:spPr bwMode="auto">
          <a:xfrm>
            <a:off x="4572000" y="3930650"/>
            <a:ext cx="0" cy="228600"/>
          </a:xfrm>
          <a:prstGeom prst="line">
            <a:avLst/>
          </a:prstGeom>
          <a:noFill/>
          <a:ln w="9525">
            <a:solidFill>
              <a:schemeClr val="tx1"/>
            </a:solidFill>
            <a:round/>
            <a:headEnd/>
            <a:tailEnd type="triangle" w="med" len="med"/>
          </a:ln>
        </p:spPr>
        <p:txBody>
          <a:bodyPr/>
          <a:lstStyle/>
          <a:p>
            <a:endParaRPr lang="en-US"/>
          </a:p>
        </p:txBody>
      </p:sp>
      <p:sp>
        <p:nvSpPr>
          <p:cNvPr id="33831" name="AutoShape 40"/>
          <p:cNvSpPr>
            <a:spLocks noChangeArrowheads="1"/>
          </p:cNvSpPr>
          <p:nvPr/>
        </p:nvSpPr>
        <p:spPr bwMode="auto">
          <a:xfrm>
            <a:off x="3810000" y="5302250"/>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u="sng">
                <a:latin typeface="Perpetua"/>
              </a:rPr>
              <a:t>&gt;</a:t>
            </a:r>
            <a:r>
              <a:rPr lang="en-US" sz="1200" b="1">
                <a:latin typeface="Perpetua"/>
              </a:rPr>
              <a:t> 75%</a:t>
            </a:r>
            <a:endParaRPr lang="en-US" sz="1200" b="1" u="sng">
              <a:latin typeface="Perpetua"/>
            </a:endParaRPr>
          </a:p>
        </p:txBody>
      </p:sp>
      <p:sp>
        <p:nvSpPr>
          <p:cNvPr id="33832" name="Text Box 41"/>
          <p:cNvSpPr txBox="1">
            <a:spLocks noChangeArrowheads="1"/>
          </p:cNvSpPr>
          <p:nvPr/>
        </p:nvSpPr>
        <p:spPr bwMode="auto">
          <a:xfrm>
            <a:off x="3276600" y="431165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833" name="Line 42"/>
          <p:cNvSpPr>
            <a:spLocks noChangeShapeType="1"/>
          </p:cNvSpPr>
          <p:nvPr/>
        </p:nvSpPr>
        <p:spPr bwMode="auto">
          <a:xfrm flipH="1">
            <a:off x="2743200" y="4616450"/>
            <a:ext cx="1066800" cy="0"/>
          </a:xfrm>
          <a:prstGeom prst="line">
            <a:avLst/>
          </a:prstGeom>
          <a:noFill/>
          <a:ln w="9525">
            <a:solidFill>
              <a:schemeClr val="tx1"/>
            </a:solidFill>
            <a:round/>
            <a:headEnd/>
            <a:tailEnd type="triangle" w="med" len="med"/>
          </a:ln>
        </p:spPr>
        <p:txBody>
          <a:bodyPr/>
          <a:lstStyle/>
          <a:p>
            <a:endParaRPr lang="en-US"/>
          </a:p>
        </p:txBody>
      </p:sp>
      <p:sp>
        <p:nvSpPr>
          <p:cNvPr id="33834" name="Text Box 43"/>
          <p:cNvSpPr txBox="1">
            <a:spLocks noChangeArrowheads="1"/>
          </p:cNvSpPr>
          <p:nvPr/>
        </p:nvSpPr>
        <p:spPr bwMode="auto">
          <a:xfrm>
            <a:off x="4572000" y="50276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35" name="Rectangle 44"/>
          <p:cNvSpPr>
            <a:spLocks noGrp="1" noChangeArrowheads="1"/>
          </p:cNvSpPr>
          <p:nvPr>
            <p:ph type="title" idx="4294967295"/>
          </p:nvPr>
        </p:nvSpPr>
        <p:spPr/>
        <p:txBody>
          <a:bodyPr/>
          <a:lstStyle/>
          <a:p>
            <a:pPr eaLnBrk="1" hangingPunct="1"/>
            <a:r>
              <a:rPr lang="en-US" sz="2800" dirty="0"/>
              <a:t>Overview of IEEE 802.3 Standards Process (4/5)- </a:t>
            </a:r>
            <a:br>
              <a:rPr lang="en-US" sz="2800" dirty="0"/>
            </a:br>
            <a:r>
              <a:rPr lang="en-US" sz="2800" dirty="0"/>
              <a:t>IEEE Standards Association (SA) Ballot Phase</a:t>
            </a:r>
          </a:p>
        </p:txBody>
      </p:sp>
      <p:sp>
        <p:nvSpPr>
          <p:cNvPr id="33836" name="Text Box 45"/>
          <p:cNvSpPr txBox="1">
            <a:spLocks noChangeArrowheads="1"/>
          </p:cNvSpPr>
          <p:nvPr/>
        </p:nvSpPr>
        <p:spPr bwMode="auto">
          <a:xfrm>
            <a:off x="6248400" y="5805489"/>
            <a:ext cx="4267200" cy="630942"/>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dirty="0">
                <a:latin typeface="Perpetua"/>
              </a:rPr>
              <a:t>Notes:</a:t>
            </a:r>
            <a:r>
              <a:rPr lang="en-US" sz="1000" dirty="0">
                <a:latin typeface="Perpetua"/>
              </a:rPr>
              <a:t> 	At "Check Point", either the activity is ended, or there may be various options that would allow reconsideration of the approval. </a:t>
            </a:r>
          </a:p>
          <a:p>
            <a:pPr marL="457200" indent="-457200">
              <a:spcBef>
                <a:spcPct val="50000"/>
              </a:spcBef>
              <a:tabLst>
                <a:tab pos="457200" algn="l"/>
              </a:tabLst>
            </a:pPr>
            <a:r>
              <a:rPr lang="en-US" sz="1000" dirty="0">
                <a:latin typeface="Perpetua"/>
              </a:rPr>
              <a:t>	See IEEE-SA Standards Board Operations Manual 5.4 for complete description</a:t>
            </a:r>
          </a:p>
        </p:txBody>
      </p:sp>
      <p:sp>
        <p:nvSpPr>
          <p:cNvPr id="33837" name="AutoShape 46"/>
          <p:cNvSpPr>
            <a:spLocks noChangeArrowheads="1"/>
          </p:cNvSpPr>
          <p:nvPr/>
        </p:nvSpPr>
        <p:spPr bwMode="auto">
          <a:xfrm>
            <a:off x="3810000" y="4159250"/>
            <a:ext cx="1524000" cy="914400"/>
          </a:xfrm>
          <a:prstGeom prst="flowChartDecision">
            <a:avLst/>
          </a:prstGeom>
          <a:solidFill>
            <a:srgbClr val="0099FF"/>
          </a:solidFill>
          <a:ln w="9525">
            <a:solidFill>
              <a:schemeClr val="tx1"/>
            </a:solidFill>
            <a:miter lim="800000"/>
            <a:headEnd/>
            <a:tailEnd/>
          </a:ln>
        </p:spPr>
        <p:txBody>
          <a:bodyPr wrap="none" tIns="0" bIns="0" anchor="ctr"/>
          <a:lstStyle/>
          <a:p>
            <a:pPr algn="ctr"/>
            <a:r>
              <a:rPr lang="en-US" sz="1200" b="1">
                <a:latin typeface="Perpetua"/>
              </a:rPr>
              <a:t>In Scope</a:t>
            </a:r>
          </a:p>
          <a:p>
            <a:pPr algn="ctr"/>
            <a:r>
              <a:rPr lang="en-US" sz="1200" b="1">
                <a:latin typeface="Perpetua"/>
              </a:rPr>
              <a:t>New</a:t>
            </a:r>
          </a:p>
          <a:p>
            <a:pPr algn="ctr"/>
            <a:r>
              <a:rPr lang="en-US" sz="1200" b="1">
                <a:latin typeface="Perpetua"/>
              </a:rPr>
              <a:t>Negatives</a:t>
            </a:r>
          </a:p>
        </p:txBody>
      </p:sp>
      <p:sp>
        <p:nvSpPr>
          <p:cNvPr id="33838" name="AutoShape 49"/>
          <p:cNvSpPr>
            <a:spLocks noChangeArrowheads="1"/>
          </p:cNvSpPr>
          <p:nvPr/>
        </p:nvSpPr>
        <p:spPr bwMode="auto">
          <a:xfrm>
            <a:off x="2286000" y="60674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Line 12"/>
          <p:cNvSpPr>
            <a:spLocks noChangeShapeType="1"/>
          </p:cNvSpPr>
          <p:nvPr/>
        </p:nvSpPr>
        <p:spPr bwMode="auto">
          <a:xfrm>
            <a:off x="4343400" y="4873625"/>
            <a:ext cx="1752600" cy="0"/>
          </a:xfrm>
          <a:prstGeom prst="line">
            <a:avLst/>
          </a:prstGeom>
          <a:noFill/>
          <a:ln w="9525">
            <a:solidFill>
              <a:schemeClr val="tx1"/>
            </a:solidFill>
            <a:round/>
            <a:headEnd/>
            <a:tailEnd/>
          </a:ln>
        </p:spPr>
        <p:txBody>
          <a:bodyPr/>
          <a:lstStyle/>
          <a:p>
            <a:endParaRPr lang="en-US"/>
          </a:p>
        </p:txBody>
      </p:sp>
      <p:sp>
        <p:nvSpPr>
          <p:cNvPr id="34818" name="AutoShape 15"/>
          <p:cNvSpPr>
            <a:spLocks noChangeArrowheads="1"/>
          </p:cNvSpPr>
          <p:nvPr/>
        </p:nvSpPr>
        <p:spPr bwMode="auto">
          <a:xfrm>
            <a:off x="7848600" y="4035425"/>
            <a:ext cx="1066800" cy="609600"/>
          </a:xfrm>
          <a:prstGeom prst="flowChartDocument">
            <a:avLst/>
          </a:prstGeom>
          <a:solidFill>
            <a:srgbClr val="00FF00"/>
          </a:solidFill>
          <a:ln w="9525">
            <a:solidFill>
              <a:schemeClr val="tx1"/>
            </a:solidFill>
            <a:miter lim="800000"/>
            <a:headEnd/>
            <a:tailEnd/>
          </a:ln>
        </p:spPr>
        <p:txBody>
          <a:bodyPr wrap="none" anchor="ctr"/>
          <a:lstStyle/>
          <a:p>
            <a:pPr algn="ctr"/>
            <a:r>
              <a:rPr lang="en-US" sz="1400" b="1">
                <a:latin typeface="Perpetua"/>
              </a:rPr>
              <a:t>Standard</a:t>
            </a:r>
          </a:p>
        </p:txBody>
      </p:sp>
      <p:sp>
        <p:nvSpPr>
          <p:cNvPr id="34819" name="Line 20"/>
          <p:cNvSpPr>
            <a:spLocks noChangeShapeType="1"/>
          </p:cNvSpPr>
          <p:nvPr/>
        </p:nvSpPr>
        <p:spPr bwMode="auto">
          <a:xfrm flipV="1">
            <a:off x="6096000" y="1597025"/>
            <a:ext cx="0" cy="3276600"/>
          </a:xfrm>
          <a:prstGeom prst="line">
            <a:avLst/>
          </a:prstGeom>
          <a:noFill/>
          <a:ln w="9525">
            <a:solidFill>
              <a:schemeClr val="tx1"/>
            </a:solidFill>
            <a:round/>
            <a:headEnd/>
            <a:tailEnd/>
          </a:ln>
        </p:spPr>
        <p:txBody>
          <a:bodyPr/>
          <a:lstStyle/>
          <a:p>
            <a:endParaRPr lang="en-US"/>
          </a:p>
        </p:txBody>
      </p:sp>
      <p:sp>
        <p:nvSpPr>
          <p:cNvPr id="34820" name="Line 21"/>
          <p:cNvSpPr>
            <a:spLocks noChangeShapeType="1"/>
          </p:cNvSpPr>
          <p:nvPr/>
        </p:nvSpPr>
        <p:spPr bwMode="auto">
          <a:xfrm>
            <a:off x="8382000" y="2587625"/>
            <a:ext cx="0" cy="304800"/>
          </a:xfrm>
          <a:prstGeom prst="line">
            <a:avLst/>
          </a:prstGeom>
          <a:noFill/>
          <a:ln w="9525">
            <a:solidFill>
              <a:schemeClr val="tx1"/>
            </a:solidFill>
            <a:round/>
            <a:headEnd/>
            <a:tailEnd type="triangle" w="med" len="med"/>
          </a:ln>
        </p:spPr>
        <p:txBody>
          <a:bodyPr/>
          <a:lstStyle/>
          <a:p>
            <a:endParaRPr lang="en-US"/>
          </a:p>
        </p:txBody>
      </p:sp>
      <p:sp>
        <p:nvSpPr>
          <p:cNvPr id="34821" name="AutoShape 22"/>
          <p:cNvSpPr>
            <a:spLocks noChangeArrowheads="1"/>
          </p:cNvSpPr>
          <p:nvPr/>
        </p:nvSpPr>
        <p:spPr bwMode="auto">
          <a:xfrm>
            <a:off x="7772400" y="289242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Publication</a:t>
            </a:r>
          </a:p>
          <a:p>
            <a:pPr algn="ctr"/>
            <a:r>
              <a:rPr lang="en-US" sz="1400" b="1">
                <a:latin typeface="Perpetua"/>
              </a:rPr>
              <a:t>Preparation</a:t>
            </a:r>
          </a:p>
        </p:txBody>
      </p:sp>
      <p:sp>
        <p:nvSpPr>
          <p:cNvPr id="34822" name="AutoShape 23"/>
          <p:cNvSpPr>
            <a:spLocks noChangeArrowheads="1"/>
          </p:cNvSpPr>
          <p:nvPr/>
        </p:nvSpPr>
        <p:spPr bwMode="auto">
          <a:xfrm>
            <a:off x="7848600" y="1901825"/>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Draft</a:t>
            </a:r>
          </a:p>
        </p:txBody>
      </p:sp>
      <p:sp>
        <p:nvSpPr>
          <p:cNvPr id="34823" name="Line 24"/>
          <p:cNvSpPr>
            <a:spLocks noChangeShapeType="1"/>
          </p:cNvSpPr>
          <p:nvPr/>
        </p:nvSpPr>
        <p:spPr bwMode="auto">
          <a:xfrm>
            <a:off x="8382000" y="3730625"/>
            <a:ext cx="0" cy="304800"/>
          </a:xfrm>
          <a:prstGeom prst="line">
            <a:avLst/>
          </a:prstGeom>
          <a:noFill/>
          <a:ln w="9525">
            <a:solidFill>
              <a:schemeClr val="tx1"/>
            </a:solidFill>
            <a:round/>
            <a:headEnd/>
            <a:tailEnd type="triangle" w="med" len="med"/>
          </a:ln>
        </p:spPr>
        <p:txBody>
          <a:bodyPr/>
          <a:lstStyle/>
          <a:p>
            <a:endParaRPr lang="en-US"/>
          </a:p>
        </p:txBody>
      </p:sp>
      <p:sp>
        <p:nvSpPr>
          <p:cNvPr id="34824" name="Line 25"/>
          <p:cNvSpPr>
            <a:spLocks noChangeShapeType="1"/>
          </p:cNvSpPr>
          <p:nvPr/>
        </p:nvSpPr>
        <p:spPr bwMode="auto">
          <a:xfrm>
            <a:off x="6096000" y="1597025"/>
            <a:ext cx="2286000" cy="0"/>
          </a:xfrm>
          <a:prstGeom prst="line">
            <a:avLst/>
          </a:prstGeom>
          <a:noFill/>
          <a:ln w="9525">
            <a:solidFill>
              <a:schemeClr val="tx1"/>
            </a:solidFill>
            <a:round/>
            <a:headEnd/>
            <a:tailEnd/>
          </a:ln>
        </p:spPr>
        <p:txBody>
          <a:bodyPr/>
          <a:lstStyle/>
          <a:p>
            <a:endParaRPr lang="en-US"/>
          </a:p>
        </p:txBody>
      </p:sp>
      <p:sp>
        <p:nvSpPr>
          <p:cNvPr id="34825" name="Line 26"/>
          <p:cNvSpPr>
            <a:spLocks noChangeShapeType="1"/>
          </p:cNvSpPr>
          <p:nvPr/>
        </p:nvSpPr>
        <p:spPr bwMode="auto">
          <a:xfrm>
            <a:off x="8382000" y="1597025"/>
            <a:ext cx="0" cy="304800"/>
          </a:xfrm>
          <a:prstGeom prst="line">
            <a:avLst/>
          </a:prstGeom>
          <a:noFill/>
          <a:ln w="9525">
            <a:solidFill>
              <a:schemeClr val="tx1"/>
            </a:solidFill>
            <a:round/>
            <a:headEnd/>
            <a:tailEnd type="triangle" w="med" len="med"/>
          </a:ln>
        </p:spPr>
        <p:txBody>
          <a:bodyPr/>
          <a:lstStyle/>
          <a:p>
            <a:endParaRPr lang="en-US"/>
          </a:p>
        </p:txBody>
      </p:sp>
      <p:sp>
        <p:nvSpPr>
          <p:cNvPr id="34826" name="Text Box 27"/>
          <p:cNvSpPr txBox="1">
            <a:spLocks noChangeArrowheads="1"/>
          </p:cNvSpPr>
          <p:nvPr/>
        </p:nvSpPr>
        <p:spPr bwMode="auto">
          <a:xfrm>
            <a:off x="6019800" y="5467351"/>
            <a:ext cx="4343400" cy="396875"/>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a:latin typeface="Perpetua"/>
              </a:rPr>
              <a:t>Notes</a:t>
            </a:r>
            <a:r>
              <a:rPr lang="en-US" sz="1000">
                <a:latin typeface="Perpetua"/>
              </a:rPr>
              <a:t>:	At "Check Point", either the activity is ended, or there may be various options that would allow resubmission for approval.</a:t>
            </a:r>
          </a:p>
        </p:txBody>
      </p:sp>
      <p:sp>
        <p:nvSpPr>
          <p:cNvPr id="34827" name="Rectangle 19"/>
          <p:cNvSpPr>
            <a:spLocks noGrp="1" noChangeArrowheads="1"/>
          </p:cNvSpPr>
          <p:nvPr>
            <p:ph type="title" idx="4294967295"/>
          </p:nvPr>
        </p:nvSpPr>
        <p:spPr/>
        <p:txBody>
          <a:bodyPr/>
          <a:lstStyle/>
          <a:p>
            <a:pPr eaLnBrk="1" hangingPunct="1"/>
            <a:r>
              <a:rPr lang="en-US" sz="2800" dirty="0"/>
              <a:t>Overview of IEEE 802.3 Standards Process (5/5) – </a:t>
            </a:r>
            <a:br>
              <a:rPr lang="en-US" sz="2800" dirty="0"/>
            </a:br>
            <a:r>
              <a:rPr lang="en-US" sz="2800" dirty="0"/>
              <a:t>Final Approvals / Standard Release</a:t>
            </a:r>
          </a:p>
        </p:txBody>
      </p:sp>
      <p:sp>
        <p:nvSpPr>
          <p:cNvPr id="34828" name="Line 3"/>
          <p:cNvSpPr>
            <a:spLocks noChangeShapeType="1"/>
          </p:cNvSpPr>
          <p:nvPr/>
        </p:nvSpPr>
        <p:spPr bwMode="auto">
          <a:xfrm flipH="1">
            <a:off x="3719513" y="2636838"/>
            <a:ext cx="0" cy="576262"/>
          </a:xfrm>
          <a:prstGeom prst="line">
            <a:avLst/>
          </a:prstGeom>
          <a:noFill/>
          <a:ln w="9525">
            <a:solidFill>
              <a:schemeClr val="tx1"/>
            </a:solidFill>
            <a:round/>
            <a:headEnd/>
            <a:tailEnd type="triangle" w="med" len="med"/>
          </a:ln>
        </p:spPr>
        <p:txBody>
          <a:bodyPr/>
          <a:lstStyle/>
          <a:p>
            <a:endParaRPr lang="en-US"/>
          </a:p>
        </p:txBody>
      </p:sp>
      <p:sp>
        <p:nvSpPr>
          <p:cNvPr id="34829" name="AutoShape 2"/>
          <p:cNvSpPr>
            <a:spLocks noChangeArrowheads="1"/>
          </p:cNvSpPr>
          <p:nvPr/>
        </p:nvSpPr>
        <p:spPr bwMode="auto">
          <a:xfrm>
            <a:off x="3124200" y="205422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RevCom</a:t>
            </a:r>
          </a:p>
          <a:p>
            <a:pPr algn="ctr"/>
            <a:r>
              <a:rPr lang="en-US" sz="1400" b="1">
                <a:latin typeface="Perpetua"/>
              </a:rPr>
              <a:t>Review</a:t>
            </a:r>
          </a:p>
        </p:txBody>
      </p:sp>
      <p:sp>
        <p:nvSpPr>
          <p:cNvPr id="34830" name="AutoShape 4"/>
          <p:cNvSpPr>
            <a:spLocks noChangeArrowheads="1"/>
          </p:cNvSpPr>
          <p:nvPr/>
        </p:nvSpPr>
        <p:spPr bwMode="auto">
          <a:xfrm>
            <a:off x="3108325" y="4416425"/>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400" b="1">
                <a:latin typeface="Perpetua"/>
              </a:rPr>
              <a:t>SASB</a:t>
            </a:r>
          </a:p>
          <a:p>
            <a:pPr algn="ctr"/>
            <a:r>
              <a:rPr lang="en-US" sz="1400" b="1">
                <a:latin typeface="Perpetua"/>
              </a:rPr>
              <a:t>Approval</a:t>
            </a:r>
          </a:p>
        </p:txBody>
      </p:sp>
      <p:sp>
        <p:nvSpPr>
          <p:cNvPr id="34831" name="Line 7"/>
          <p:cNvSpPr>
            <a:spLocks noChangeShapeType="1"/>
          </p:cNvSpPr>
          <p:nvPr/>
        </p:nvSpPr>
        <p:spPr bwMode="auto">
          <a:xfrm>
            <a:off x="3719513" y="3860801"/>
            <a:ext cx="0" cy="576263"/>
          </a:xfrm>
          <a:prstGeom prst="line">
            <a:avLst/>
          </a:prstGeom>
          <a:noFill/>
          <a:ln w="9525">
            <a:solidFill>
              <a:schemeClr val="tx1"/>
            </a:solidFill>
            <a:round/>
            <a:headEnd/>
            <a:tailEnd type="triangle" w="med" len="med"/>
          </a:ln>
        </p:spPr>
        <p:txBody>
          <a:bodyPr/>
          <a:lstStyle/>
          <a:p>
            <a:endParaRPr lang="en-US"/>
          </a:p>
        </p:txBody>
      </p:sp>
      <p:sp>
        <p:nvSpPr>
          <p:cNvPr id="34832" name="Line 10"/>
          <p:cNvSpPr>
            <a:spLocks noChangeShapeType="1"/>
          </p:cNvSpPr>
          <p:nvPr/>
        </p:nvSpPr>
        <p:spPr bwMode="auto">
          <a:xfrm>
            <a:off x="3717925" y="5330825"/>
            <a:ext cx="0" cy="304800"/>
          </a:xfrm>
          <a:prstGeom prst="line">
            <a:avLst/>
          </a:prstGeom>
          <a:noFill/>
          <a:ln w="9525">
            <a:solidFill>
              <a:schemeClr val="tx1"/>
            </a:solidFill>
            <a:round/>
            <a:headEnd/>
            <a:tailEnd type="triangle" w="med" len="med"/>
          </a:ln>
        </p:spPr>
        <p:txBody>
          <a:bodyPr/>
          <a:lstStyle/>
          <a:p>
            <a:endParaRPr lang="en-US"/>
          </a:p>
        </p:txBody>
      </p:sp>
      <p:sp>
        <p:nvSpPr>
          <p:cNvPr id="34833" name="Text Box 11"/>
          <p:cNvSpPr txBox="1">
            <a:spLocks noChangeArrowheads="1"/>
          </p:cNvSpPr>
          <p:nvPr/>
        </p:nvSpPr>
        <p:spPr bwMode="auto">
          <a:xfrm>
            <a:off x="3717925" y="525462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4834" name="Text Box 14"/>
          <p:cNvSpPr txBox="1">
            <a:spLocks noChangeArrowheads="1"/>
          </p:cNvSpPr>
          <p:nvPr/>
        </p:nvSpPr>
        <p:spPr bwMode="auto">
          <a:xfrm>
            <a:off x="4360864" y="456882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4835" name="AutoShape 16"/>
          <p:cNvSpPr>
            <a:spLocks noChangeArrowheads="1"/>
          </p:cNvSpPr>
          <p:nvPr/>
        </p:nvSpPr>
        <p:spPr bwMode="auto">
          <a:xfrm>
            <a:off x="3260725" y="56356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4836" name="AutoShape 17"/>
          <p:cNvSpPr>
            <a:spLocks noChangeArrowheads="1"/>
          </p:cNvSpPr>
          <p:nvPr/>
        </p:nvSpPr>
        <p:spPr bwMode="auto">
          <a:xfrm>
            <a:off x="3575050" y="1444625"/>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400" b="1">
                <a:latin typeface="Perpetua"/>
              </a:rPr>
              <a:t>C</a:t>
            </a:r>
          </a:p>
        </p:txBody>
      </p:sp>
      <p:sp>
        <p:nvSpPr>
          <p:cNvPr id="34837" name="Line 18"/>
          <p:cNvSpPr>
            <a:spLocks noChangeShapeType="1"/>
          </p:cNvSpPr>
          <p:nvPr/>
        </p:nvSpPr>
        <p:spPr bwMode="auto">
          <a:xfrm>
            <a:off x="3727450" y="1749425"/>
            <a:ext cx="0" cy="304800"/>
          </a:xfrm>
          <a:prstGeom prst="line">
            <a:avLst/>
          </a:prstGeom>
          <a:noFill/>
          <a:ln w="9525">
            <a:solidFill>
              <a:schemeClr val="tx1"/>
            </a:solidFill>
            <a:round/>
            <a:headEnd/>
            <a:tailEnd type="triangle" w="med" len="med"/>
          </a:ln>
        </p:spPr>
        <p:txBody>
          <a:bodyPr/>
          <a:lstStyle/>
          <a:p>
            <a:endParaRPr lang="en-US"/>
          </a:p>
        </p:txBody>
      </p:sp>
      <p:sp>
        <p:nvSpPr>
          <p:cNvPr id="34838" name="AutoShape 2"/>
          <p:cNvSpPr>
            <a:spLocks noChangeArrowheads="1"/>
          </p:cNvSpPr>
          <p:nvPr/>
        </p:nvSpPr>
        <p:spPr bwMode="auto">
          <a:xfrm>
            <a:off x="2927351" y="3213101"/>
            <a:ext cx="1584325" cy="758825"/>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RevCom</a:t>
            </a:r>
          </a:p>
          <a:p>
            <a:pPr algn="ctr"/>
            <a:r>
              <a:rPr lang="en-US" sz="1400" b="1">
                <a:latin typeface="Perpetua"/>
              </a:rPr>
              <a:t>recommendation</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dirty="0"/>
              <a:t>The Study Group</a:t>
            </a:r>
          </a:p>
        </p:txBody>
      </p:sp>
      <p:sp>
        <p:nvSpPr>
          <p:cNvPr id="35842" name="Content Placeholder 1"/>
          <p:cNvSpPr>
            <a:spLocks noGrp="1"/>
          </p:cNvSpPr>
          <p:nvPr>
            <p:ph type="body" idx="4294967295"/>
          </p:nvPr>
        </p:nvSpPr>
        <p:spPr/>
        <p:txBody>
          <a:bodyPr/>
          <a:lstStyle/>
          <a:p>
            <a:pPr marL="341313" indent="-341313" eaLnBrk="1" hangingPunct="1">
              <a:lnSpc>
                <a:spcPct val="110000"/>
              </a:lnSpc>
              <a:spcBef>
                <a:spcPct val="0"/>
              </a:spcBef>
            </a:pPr>
            <a:r>
              <a:rPr lang="en-US" sz="2000" dirty="0"/>
              <a:t>Normal function is to draft a complete PAR and Five Criteria</a:t>
            </a:r>
          </a:p>
          <a:p>
            <a:pPr marL="341313" indent="-341313" eaLnBrk="1" hangingPunct="1">
              <a:lnSpc>
                <a:spcPct val="110000"/>
              </a:lnSpc>
              <a:spcBef>
                <a:spcPct val="0"/>
              </a:spcBef>
            </a:pPr>
            <a:r>
              <a:rPr lang="en-US" sz="2000" dirty="0" smtClean="0"/>
              <a:t>Optionally provide </a:t>
            </a:r>
            <a:r>
              <a:rPr lang="en-US" sz="2000" dirty="0"/>
              <a:t>a plenary week tutorial to the LMSC.</a:t>
            </a:r>
          </a:p>
          <a:p>
            <a:pPr marL="341313" indent="-341313" eaLnBrk="1" hangingPunct="1">
              <a:lnSpc>
                <a:spcPct val="110000"/>
              </a:lnSpc>
              <a:spcBef>
                <a:spcPct val="0"/>
              </a:spcBef>
            </a:pPr>
            <a:r>
              <a:rPr lang="en-US" sz="2000" dirty="0"/>
              <a:t>Gain approval at the IEEE 802.3 WG, IEEE 802 EC, IEEE-SA </a:t>
            </a:r>
            <a:r>
              <a:rPr lang="en-US" sz="2000" dirty="0" err="1"/>
              <a:t>NesCom</a:t>
            </a:r>
            <a:r>
              <a:rPr lang="en-US" sz="2000" dirty="0"/>
              <a:t> and IEEE-SA Standards Board.</a:t>
            </a:r>
          </a:p>
          <a:p>
            <a:pPr marL="341313" indent="-341313" eaLnBrk="1" hangingPunct="1">
              <a:lnSpc>
                <a:spcPct val="90000"/>
              </a:lnSpc>
            </a:pPr>
            <a:r>
              <a:rPr lang="en-US" sz="2000" dirty="0"/>
              <a:t>SG only exists for 6 months </a:t>
            </a:r>
          </a:p>
          <a:p>
            <a:pPr marL="1147763" lvl="1" indent="-355600" eaLnBrk="1" hangingPunct="1">
              <a:lnSpc>
                <a:spcPct val="90000"/>
              </a:lnSpc>
            </a:pPr>
            <a:r>
              <a:rPr lang="en-US" sz="1900" dirty="0"/>
              <a:t>Extensions can be requested</a:t>
            </a:r>
          </a:p>
          <a:p>
            <a:pPr marL="1147763" lvl="1" indent="-355600" eaLnBrk="1" hangingPunct="1">
              <a:lnSpc>
                <a:spcPct val="90000"/>
              </a:lnSpc>
            </a:pPr>
            <a:r>
              <a:rPr lang="en-US" sz="1900" dirty="0"/>
              <a:t>Voted on by IEEE 802.3</a:t>
            </a:r>
          </a:p>
          <a:p>
            <a:pPr marL="1147763" lvl="1" indent="-355600" eaLnBrk="1" hangingPunct="1">
              <a:lnSpc>
                <a:spcPct val="90000"/>
              </a:lnSpc>
            </a:pPr>
            <a:r>
              <a:rPr lang="en-US" sz="1900" dirty="0"/>
              <a:t>Ratified by IEEE 802 EC</a:t>
            </a:r>
          </a:p>
          <a:p>
            <a:pPr marL="341313" indent="-341313" eaLnBrk="1" hangingPunct="1">
              <a:lnSpc>
                <a:spcPct val="90000"/>
              </a:lnSpc>
            </a:pPr>
            <a:r>
              <a:rPr lang="en-US" sz="2000" dirty="0"/>
              <a:t>Development of Objectives helps set the goals for the Task Force</a:t>
            </a:r>
          </a:p>
          <a:p>
            <a:pPr marL="341313" indent="-341313" eaLnBrk="1" hangingPunct="1">
              <a:lnSpc>
                <a:spcPct val="90000"/>
              </a:lnSpc>
            </a:pPr>
            <a:r>
              <a:rPr lang="en-US" sz="2000" dirty="0"/>
              <a:t>Consensus required to move forward</a:t>
            </a:r>
          </a:p>
          <a:p>
            <a:pPr marL="341313" indent="-341313" eaLnBrk="1" hangingPunct="1">
              <a:lnSpc>
                <a:spcPct val="90000"/>
              </a:lnSpc>
            </a:pPr>
            <a:endParaRPr lang="en-US" sz="2000" dirty="0"/>
          </a:p>
          <a:p>
            <a:pPr marL="341313" indent="-341313" eaLnBrk="1" hangingPunct="1">
              <a:lnSpc>
                <a:spcPct val="90000"/>
              </a:lnSpc>
            </a:pPr>
            <a:r>
              <a:rPr lang="en-US" sz="2000" dirty="0"/>
              <a:t>Not a </a:t>
            </a:r>
            <a:r>
              <a:rPr lang="en-US" sz="2000" dirty="0" smtClean="0"/>
              <a:t>study group goal </a:t>
            </a:r>
            <a:r>
              <a:rPr lang="en-US" sz="2000" dirty="0"/>
              <a:t>– choosing a solution.</a:t>
            </a:r>
          </a:p>
          <a:p>
            <a:pPr marL="341313" indent="-341313" eaLnBrk="1" hangingPunct="1">
              <a:lnSpc>
                <a:spcPct val="80000"/>
              </a:lnSpc>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r>
              <a:rPr lang="en-US" dirty="0" smtClean="0"/>
              <a:t>Major timeline benchmarks</a:t>
            </a:r>
            <a:endParaRPr lang="en-US" dirty="0"/>
          </a:p>
        </p:txBody>
      </p:sp>
      <p:sp>
        <p:nvSpPr>
          <p:cNvPr id="5" name="Rectangle 4"/>
          <p:cNvSpPr/>
          <p:nvPr/>
        </p:nvSpPr>
        <p:spPr>
          <a:xfrm>
            <a:off x="2941443" y="3259003"/>
            <a:ext cx="794416" cy="195379"/>
          </a:xfrm>
          <a:prstGeom prst="rect">
            <a:avLst/>
          </a:prstGeom>
          <a:ln>
            <a:noFill/>
          </a:ln>
        </p:spPr>
        <p:style>
          <a:lnRef idx="2">
            <a:schemeClr val="dk1"/>
          </a:lnRef>
          <a:fillRef idx="1">
            <a:schemeClr val="lt1"/>
          </a:fillRef>
          <a:effectRef idx="0">
            <a:schemeClr val="dk1"/>
          </a:effectRef>
          <a:fontRef idx="minor">
            <a:schemeClr val="dk1"/>
          </a:fontRef>
        </p:style>
        <p:txBody>
          <a:bodyPr lIns="91450" tIns="45726" rIns="91450" bIns="45726" rtlCol="0" anchor="ctr"/>
          <a:lstStyle/>
          <a:p>
            <a:pPr algn="ctr"/>
            <a:endParaRPr lang="en-US"/>
          </a:p>
        </p:txBody>
      </p:sp>
      <p:sp>
        <p:nvSpPr>
          <p:cNvPr id="6" name="TextBox 5"/>
          <p:cNvSpPr txBox="1"/>
          <p:nvPr/>
        </p:nvSpPr>
        <p:spPr>
          <a:xfrm>
            <a:off x="4797399" y="2179577"/>
            <a:ext cx="1778663"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Draft review</a:t>
            </a:r>
          </a:p>
        </p:txBody>
      </p:sp>
      <p:sp>
        <p:nvSpPr>
          <p:cNvPr id="9" name="TextBox 8"/>
          <p:cNvSpPr txBox="1"/>
          <p:nvPr/>
        </p:nvSpPr>
        <p:spPr>
          <a:xfrm>
            <a:off x="3311684" y="2204873"/>
            <a:ext cx="720147"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PAR</a:t>
            </a:r>
          </a:p>
        </p:txBody>
      </p:sp>
      <p:cxnSp>
        <p:nvCxnSpPr>
          <p:cNvPr id="10" name="Straight Arrow Connector 9"/>
          <p:cNvCxnSpPr/>
          <p:nvPr/>
        </p:nvCxnSpPr>
        <p:spPr>
          <a:xfrm>
            <a:off x="1007435" y="2484923"/>
            <a:ext cx="326279" cy="1088099"/>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9" idx="2"/>
          </p:cNvCxnSpPr>
          <p:nvPr/>
        </p:nvCxnSpPr>
        <p:spPr>
          <a:xfrm>
            <a:off x="3671758" y="2528051"/>
            <a:ext cx="630028" cy="1060025"/>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4595592" y="2998643"/>
            <a:ext cx="8282" cy="569484"/>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a:stCxn id="61" idx="1"/>
          </p:cNvCxnSpPr>
          <p:nvPr/>
        </p:nvCxnSpPr>
        <p:spPr>
          <a:xfrm>
            <a:off x="1147904" y="3624721"/>
            <a:ext cx="10206915" cy="2030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889404" y="3319671"/>
            <a:ext cx="0" cy="32102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262388" y="3476195"/>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803583" y="3478624"/>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2344775" y="3468953"/>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2885969" y="3471373"/>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970977" y="3776153"/>
            <a:ext cx="530775" cy="646331"/>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25" name="TextBox 24"/>
          <p:cNvSpPr txBox="1"/>
          <p:nvPr/>
        </p:nvSpPr>
        <p:spPr>
          <a:xfrm>
            <a:off x="1519103" y="3771317"/>
            <a:ext cx="530775" cy="646331"/>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26" name="TextBox 25"/>
          <p:cNvSpPr txBox="1"/>
          <p:nvPr/>
        </p:nvSpPr>
        <p:spPr>
          <a:xfrm>
            <a:off x="2067229" y="3778577"/>
            <a:ext cx="530775" cy="646331"/>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27" name="TextBox 26"/>
          <p:cNvSpPr txBox="1"/>
          <p:nvPr/>
        </p:nvSpPr>
        <p:spPr>
          <a:xfrm>
            <a:off x="2615358" y="3773740"/>
            <a:ext cx="530775" cy="646331"/>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28" name="TextBox 27"/>
          <p:cNvSpPr txBox="1"/>
          <p:nvPr/>
        </p:nvSpPr>
        <p:spPr>
          <a:xfrm>
            <a:off x="623392" y="3217466"/>
            <a:ext cx="1127491" cy="276999"/>
          </a:xfrm>
          <a:prstGeom prst="rect">
            <a:avLst/>
          </a:prstGeom>
          <a:noFill/>
        </p:spPr>
        <p:txBody>
          <a:bodyPr wrap="square" lIns="91450" tIns="45726" rIns="91450" bIns="45726" rtlCol="0">
            <a:spAutoFit/>
          </a:bodyPr>
          <a:lstStyle/>
          <a:p>
            <a:r>
              <a:rPr lang="en-US" sz="1200" dirty="0"/>
              <a:t>2019</a:t>
            </a:r>
          </a:p>
        </p:txBody>
      </p:sp>
      <p:cxnSp>
        <p:nvCxnSpPr>
          <p:cNvPr id="30" name="Straight Connector 29"/>
          <p:cNvCxnSpPr/>
          <p:nvPr/>
        </p:nvCxnSpPr>
        <p:spPr>
          <a:xfrm>
            <a:off x="3416708" y="3478605"/>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3957901" y="3481034"/>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3128773" y="3780989"/>
            <a:ext cx="530775" cy="646331"/>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37" name="TextBox 36"/>
          <p:cNvSpPr txBox="1"/>
          <p:nvPr/>
        </p:nvSpPr>
        <p:spPr>
          <a:xfrm>
            <a:off x="3659551" y="3788245"/>
            <a:ext cx="530775" cy="646331"/>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61" name="TextBox 60"/>
          <p:cNvSpPr txBox="1"/>
          <p:nvPr/>
        </p:nvSpPr>
        <p:spPr>
          <a:xfrm>
            <a:off x="1147904" y="3463132"/>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62" name="TextBox 61"/>
          <p:cNvSpPr txBox="1"/>
          <p:nvPr/>
        </p:nvSpPr>
        <p:spPr>
          <a:xfrm>
            <a:off x="2279576" y="3429000"/>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63" name="TextBox 62"/>
          <p:cNvSpPr txBox="1"/>
          <p:nvPr/>
        </p:nvSpPr>
        <p:spPr>
          <a:xfrm>
            <a:off x="3336448" y="3453464"/>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69" name="TextBox 68"/>
          <p:cNvSpPr txBox="1"/>
          <p:nvPr/>
        </p:nvSpPr>
        <p:spPr>
          <a:xfrm>
            <a:off x="1707096" y="3461642"/>
            <a:ext cx="435789"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70" name="TextBox 69"/>
          <p:cNvSpPr txBox="1"/>
          <p:nvPr/>
        </p:nvSpPr>
        <p:spPr>
          <a:xfrm>
            <a:off x="2864118" y="3456810"/>
            <a:ext cx="435789"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71" name="TextBox 70"/>
          <p:cNvSpPr txBox="1"/>
          <p:nvPr/>
        </p:nvSpPr>
        <p:spPr>
          <a:xfrm>
            <a:off x="3962035" y="3461642"/>
            <a:ext cx="435789"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78" name="TextBox 77"/>
          <p:cNvSpPr txBox="1"/>
          <p:nvPr/>
        </p:nvSpPr>
        <p:spPr>
          <a:xfrm>
            <a:off x="3002684" y="3217465"/>
            <a:ext cx="861068" cy="276999"/>
          </a:xfrm>
          <a:prstGeom prst="rect">
            <a:avLst/>
          </a:prstGeom>
          <a:noFill/>
        </p:spPr>
        <p:txBody>
          <a:bodyPr wrap="square" lIns="91450" tIns="45726" rIns="91450" bIns="45726" rtlCol="0">
            <a:spAutoFit/>
          </a:bodyPr>
          <a:lstStyle/>
          <a:p>
            <a:r>
              <a:rPr lang="en-US" sz="1200" dirty="0"/>
              <a:t>2020</a:t>
            </a:r>
          </a:p>
        </p:txBody>
      </p:sp>
      <p:sp>
        <p:nvSpPr>
          <p:cNvPr id="79" name="TextBox 78"/>
          <p:cNvSpPr txBox="1"/>
          <p:nvPr/>
        </p:nvSpPr>
        <p:spPr>
          <a:xfrm>
            <a:off x="6576703" y="2185129"/>
            <a:ext cx="1727548"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WG ballot</a:t>
            </a:r>
          </a:p>
        </p:txBody>
      </p:sp>
      <p:sp>
        <p:nvSpPr>
          <p:cNvPr id="81" name="TextBox 80"/>
          <p:cNvSpPr txBox="1"/>
          <p:nvPr/>
        </p:nvSpPr>
        <p:spPr>
          <a:xfrm>
            <a:off x="8332259" y="2185129"/>
            <a:ext cx="1783344"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SA ballot</a:t>
            </a:r>
          </a:p>
        </p:txBody>
      </p:sp>
      <p:sp>
        <p:nvSpPr>
          <p:cNvPr id="83" name="TextBox 82"/>
          <p:cNvSpPr txBox="1"/>
          <p:nvPr/>
        </p:nvSpPr>
        <p:spPr>
          <a:xfrm>
            <a:off x="10322136" y="2179577"/>
            <a:ext cx="958443"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err="1">
                <a:solidFill>
                  <a:schemeClr val="tx1"/>
                </a:solidFill>
              </a:rPr>
              <a:t>Std</a:t>
            </a:r>
            <a:r>
              <a:rPr lang="en-US" sz="1500" dirty="0">
                <a:solidFill>
                  <a:schemeClr val="tx1"/>
                </a:solidFill>
              </a:rPr>
              <a:t>!!!</a:t>
            </a:r>
          </a:p>
        </p:txBody>
      </p:sp>
      <p:sp>
        <p:nvSpPr>
          <p:cNvPr id="84" name="TextBox 83"/>
          <p:cNvSpPr txBox="1"/>
          <p:nvPr/>
        </p:nvSpPr>
        <p:spPr>
          <a:xfrm>
            <a:off x="4070476" y="2675465"/>
            <a:ext cx="1161428"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TF formed</a:t>
            </a:r>
          </a:p>
        </p:txBody>
      </p:sp>
      <p:cxnSp>
        <p:nvCxnSpPr>
          <p:cNvPr id="103" name="Straight Arrow Connector 102"/>
          <p:cNvCxnSpPr/>
          <p:nvPr/>
        </p:nvCxnSpPr>
        <p:spPr>
          <a:xfrm>
            <a:off x="3027093" y="1950790"/>
            <a:ext cx="0" cy="1614855"/>
          </a:xfrm>
          <a:prstGeom prst="straightConnector1">
            <a:avLst/>
          </a:prstGeom>
          <a:ln>
            <a:solidFill>
              <a:srgbClr val="D1282E"/>
            </a:solidFill>
            <a:headEnd type="none"/>
            <a:tailEnd type="arrow"/>
          </a:ln>
        </p:spPr>
        <p:style>
          <a:lnRef idx="3">
            <a:schemeClr val="dk1"/>
          </a:lnRef>
          <a:fillRef idx="0">
            <a:schemeClr val="dk1"/>
          </a:fillRef>
          <a:effectRef idx="2">
            <a:schemeClr val="dk1"/>
          </a:effectRef>
          <a:fontRef idx="minor">
            <a:schemeClr val="tx1"/>
          </a:fontRef>
        </p:style>
      </p:cxnSp>
      <p:sp>
        <p:nvSpPr>
          <p:cNvPr id="104" name="TextBox 103"/>
          <p:cNvSpPr txBox="1"/>
          <p:nvPr/>
        </p:nvSpPr>
        <p:spPr>
          <a:xfrm>
            <a:off x="2407488" y="1673788"/>
            <a:ext cx="1240240" cy="323178"/>
          </a:xfrm>
          <a:prstGeom prst="rect">
            <a:avLst/>
          </a:prstGeom>
          <a:noFill/>
        </p:spPr>
        <p:txBody>
          <a:bodyPr wrap="square" lIns="91450" tIns="45726" rIns="91450" bIns="45726" rtlCol="0">
            <a:spAutoFit/>
          </a:bodyPr>
          <a:lstStyle/>
          <a:p>
            <a:pPr algn="ctr"/>
            <a:r>
              <a:rPr lang="en-US" sz="1500" b="1" dirty="0"/>
              <a:t>NOW</a:t>
            </a:r>
          </a:p>
        </p:txBody>
      </p:sp>
      <p:cxnSp>
        <p:nvCxnSpPr>
          <p:cNvPr id="139" name="Straight Connector 138"/>
          <p:cNvCxnSpPr/>
          <p:nvPr/>
        </p:nvCxnSpPr>
        <p:spPr>
          <a:xfrm>
            <a:off x="6126109" y="3323027"/>
            <a:ext cx="0" cy="32102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a:off x="4499096" y="3479551"/>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a:off x="5040288" y="3481980"/>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4" name="Straight Connector 143"/>
          <p:cNvCxnSpPr/>
          <p:nvPr/>
        </p:nvCxnSpPr>
        <p:spPr>
          <a:xfrm>
            <a:off x="5581483" y="3472308"/>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5" name="Straight Connector 144"/>
          <p:cNvCxnSpPr/>
          <p:nvPr/>
        </p:nvCxnSpPr>
        <p:spPr>
          <a:xfrm>
            <a:off x="6122676" y="3474728"/>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48" name="TextBox 147"/>
          <p:cNvSpPr txBox="1"/>
          <p:nvPr/>
        </p:nvSpPr>
        <p:spPr>
          <a:xfrm>
            <a:off x="4207682" y="3779509"/>
            <a:ext cx="530775" cy="646331"/>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49" name="TextBox 148"/>
          <p:cNvSpPr txBox="1"/>
          <p:nvPr/>
        </p:nvSpPr>
        <p:spPr>
          <a:xfrm>
            <a:off x="4755810" y="3774673"/>
            <a:ext cx="530775" cy="646331"/>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150" name="TextBox 149"/>
          <p:cNvSpPr txBox="1"/>
          <p:nvPr/>
        </p:nvSpPr>
        <p:spPr>
          <a:xfrm>
            <a:off x="5303939" y="3781934"/>
            <a:ext cx="530775" cy="646331"/>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151" name="TextBox 150"/>
          <p:cNvSpPr txBox="1"/>
          <p:nvPr/>
        </p:nvSpPr>
        <p:spPr>
          <a:xfrm>
            <a:off x="5852066" y="3777094"/>
            <a:ext cx="530775" cy="646331"/>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152" name="TextBox 151"/>
          <p:cNvSpPr txBox="1"/>
          <p:nvPr/>
        </p:nvSpPr>
        <p:spPr>
          <a:xfrm>
            <a:off x="6091419" y="3220822"/>
            <a:ext cx="1127491" cy="276999"/>
          </a:xfrm>
          <a:prstGeom prst="rect">
            <a:avLst/>
          </a:prstGeom>
          <a:noFill/>
        </p:spPr>
        <p:txBody>
          <a:bodyPr wrap="square" lIns="91450" tIns="45726" rIns="91450" bIns="45726" rtlCol="0">
            <a:spAutoFit/>
          </a:bodyPr>
          <a:lstStyle/>
          <a:p>
            <a:r>
              <a:rPr lang="en-US" sz="1200" dirty="0"/>
              <a:t>2021</a:t>
            </a:r>
          </a:p>
        </p:txBody>
      </p:sp>
      <p:cxnSp>
        <p:nvCxnSpPr>
          <p:cNvPr id="153" name="Straight Connector 152"/>
          <p:cNvCxnSpPr/>
          <p:nvPr/>
        </p:nvCxnSpPr>
        <p:spPr>
          <a:xfrm>
            <a:off x="9362817" y="3318191"/>
            <a:ext cx="0" cy="32102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4" name="Straight Connector 153"/>
          <p:cNvCxnSpPr/>
          <p:nvPr/>
        </p:nvCxnSpPr>
        <p:spPr>
          <a:xfrm>
            <a:off x="6653415" y="3469868"/>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5" name="Straight Connector 154"/>
          <p:cNvCxnSpPr/>
          <p:nvPr/>
        </p:nvCxnSpPr>
        <p:spPr>
          <a:xfrm>
            <a:off x="7194608" y="3472288"/>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6" name="Straight Connector 155"/>
          <p:cNvCxnSpPr/>
          <p:nvPr/>
        </p:nvCxnSpPr>
        <p:spPr>
          <a:xfrm>
            <a:off x="7735801" y="3474719"/>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a:off x="8276996" y="3477140"/>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8" name="Straight Connector 157"/>
          <p:cNvCxnSpPr/>
          <p:nvPr/>
        </p:nvCxnSpPr>
        <p:spPr>
          <a:xfrm>
            <a:off x="8818188" y="3467468"/>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p:cNvCxnSpPr/>
          <p:nvPr/>
        </p:nvCxnSpPr>
        <p:spPr>
          <a:xfrm>
            <a:off x="9359384" y="3469897"/>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60" name="TextBox 159"/>
          <p:cNvSpPr txBox="1"/>
          <p:nvPr/>
        </p:nvSpPr>
        <p:spPr>
          <a:xfrm>
            <a:off x="6365479" y="3772248"/>
            <a:ext cx="530775" cy="646331"/>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161" name="TextBox 160"/>
          <p:cNvSpPr txBox="1"/>
          <p:nvPr/>
        </p:nvSpPr>
        <p:spPr>
          <a:xfrm>
            <a:off x="6896262" y="3779509"/>
            <a:ext cx="530775" cy="646331"/>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162" name="TextBox 161"/>
          <p:cNvSpPr txBox="1"/>
          <p:nvPr/>
        </p:nvSpPr>
        <p:spPr>
          <a:xfrm>
            <a:off x="7444391" y="3774673"/>
            <a:ext cx="530775" cy="646331"/>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63" name="TextBox 162"/>
          <p:cNvSpPr txBox="1"/>
          <p:nvPr/>
        </p:nvSpPr>
        <p:spPr>
          <a:xfrm>
            <a:off x="7992515" y="3769840"/>
            <a:ext cx="530775" cy="646331"/>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164" name="TextBox 163"/>
          <p:cNvSpPr txBox="1"/>
          <p:nvPr/>
        </p:nvSpPr>
        <p:spPr>
          <a:xfrm>
            <a:off x="8540643" y="3777097"/>
            <a:ext cx="530775" cy="646331"/>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165" name="TextBox 164"/>
          <p:cNvSpPr txBox="1"/>
          <p:nvPr/>
        </p:nvSpPr>
        <p:spPr>
          <a:xfrm>
            <a:off x="9088771" y="3772262"/>
            <a:ext cx="530775" cy="646331"/>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166" name="TextBox 165"/>
          <p:cNvSpPr txBox="1"/>
          <p:nvPr/>
        </p:nvSpPr>
        <p:spPr>
          <a:xfrm>
            <a:off x="9328125" y="3215986"/>
            <a:ext cx="1127491" cy="276999"/>
          </a:xfrm>
          <a:prstGeom prst="rect">
            <a:avLst/>
          </a:prstGeom>
          <a:noFill/>
        </p:spPr>
        <p:txBody>
          <a:bodyPr wrap="square" lIns="91450" tIns="45726" rIns="91450" bIns="45726" rtlCol="0">
            <a:spAutoFit/>
          </a:bodyPr>
          <a:lstStyle/>
          <a:p>
            <a:r>
              <a:rPr lang="en-US" sz="1200" dirty="0"/>
              <a:t>2022</a:t>
            </a:r>
          </a:p>
        </p:txBody>
      </p:sp>
      <p:cxnSp>
        <p:nvCxnSpPr>
          <p:cNvPr id="167" name="Straight Connector 166"/>
          <p:cNvCxnSpPr/>
          <p:nvPr/>
        </p:nvCxnSpPr>
        <p:spPr>
          <a:xfrm>
            <a:off x="9352404" y="3477129"/>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8" name="Straight Connector 167"/>
          <p:cNvCxnSpPr/>
          <p:nvPr/>
        </p:nvCxnSpPr>
        <p:spPr>
          <a:xfrm>
            <a:off x="9893599" y="3479551"/>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74" name="TextBox 173"/>
          <p:cNvSpPr txBox="1"/>
          <p:nvPr/>
        </p:nvSpPr>
        <p:spPr>
          <a:xfrm>
            <a:off x="4416568" y="3456819"/>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75" name="TextBox 174"/>
          <p:cNvSpPr txBox="1"/>
          <p:nvPr/>
        </p:nvSpPr>
        <p:spPr>
          <a:xfrm>
            <a:off x="5447928" y="3451984"/>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76" name="TextBox 175"/>
          <p:cNvSpPr txBox="1"/>
          <p:nvPr/>
        </p:nvSpPr>
        <p:spPr>
          <a:xfrm>
            <a:off x="6566052" y="3459242"/>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77" name="TextBox 176"/>
          <p:cNvSpPr txBox="1"/>
          <p:nvPr/>
        </p:nvSpPr>
        <p:spPr>
          <a:xfrm>
            <a:off x="7719677" y="3454409"/>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78" name="TextBox 177"/>
          <p:cNvSpPr txBox="1"/>
          <p:nvPr/>
        </p:nvSpPr>
        <p:spPr>
          <a:xfrm>
            <a:off x="8662079" y="3449573"/>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2" name="TextBox 181"/>
          <p:cNvSpPr txBox="1"/>
          <p:nvPr/>
        </p:nvSpPr>
        <p:spPr>
          <a:xfrm>
            <a:off x="5084147" y="3464998"/>
            <a:ext cx="435789"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3" name="TextBox 182"/>
          <p:cNvSpPr txBox="1"/>
          <p:nvPr/>
        </p:nvSpPr>
        <p:spPr>
          <a:xfrm>
            <a:off x="6070614" y="3460166"/>
            <a:ext cx="435789"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4" name="TextBox 183"/>
          <p:cNvSpPr txBox="1"/>
          <p:nvPr/>
        </p:nvSpPr>
        <p:spPr>
          <a:xfrm>
            <a:off x="7192807" y="3452905"/>
            <a:ext cx="435789"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5" name="TextBox 184"/>
          <p:cNvSpPr txBox="1"/>
          <p:nvPr/>
        </p:nvSpPr>
        <p:spPr>
          <a:xfrm>
            <a:off x="8210068" y="3460166"/>
            <a:ext cx="435789"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6" name="TextBox 185"/>
          <p:cNvSpPr txBox="1"/>
          <p:nvPr/>
        </p:nvSpPr>
        <p:spPr>
          <a:xfrm>
            <a:off x="9287235" y="3455333"/>
            <a:ext cx="435789"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7" name="TextBox 186"/>
          <p:cNvSpPr txBox="1"/>
          <p:nvPr/>
        </p:nvSpPr>
        <p:spPr>
          <a:xfrm>
            <a:off x="9619530" y="3767416"/>
            <a:ext cx="530775" cy="646331"/>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cxnSp>
        <p:nvCxnSpPr>
          <p:cNvPr id="189" name="Straight Connector 188"/>
          <p:cNvCxnSpPr/>
          <p:nvPr/>
        </p:nvCxnSpPr>
        <p:spPr>
          <a:xfrm>
            <a:off x="10426040" y="3483575"/>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90" name="TextBox 189"/>
          <p:cNvSpPr txBox="1"/>
          <p:nvPr/>
        </p:nvSpPr>
        <p:spPr>
          <a:xfrm>
            <a:off x="10127695" y="3790789"/>
            <a:ext cx="530775" cy="646331"/>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191" name="TextBox 190"/>
          <p:cNvSpPr txBox="1"/>
          <p:nvPr/>
        </p:nvSpPr>
        <p:spPr>
          <a:xfrm>
            <a:off x="9802491" y="3445172"/>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98" name="TextBox 197"/>
          <p:cNvSpPr txBox="1"/>
          <p:nvPr/>
        </p:nvSpPr>
        <p:spPr>
          <a:xfrm>
            <a:off x="10585725" y="3793884"/>
            <a:ext cx="530775" cy="646331"/>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99" name="TextBox 198"/>
          <p:cNvSpPr txBox="1"/>
          <p:nvPr/>
        </p:nvSpPr>
        <p:spPr>
          <a:xfrm>
            <a:off x="11133851" y="3789049"/>
            <a:ext cx="530775" cy="646331"/>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cxnSp>
        <p:nvCxnSpPr>
          <p:cNvPr id="200" name="Straight Connector 199"/>
          <p:cNvCxnSpPr/>
          <p:nvPr/>
        </p:nvCxnSpPr>
        <p:spPr>
          <a:xfrm>
            <a:off x="10838472" y="3501009"/>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11354812" y="3501009"/>
            <a:ext cx="0" cy="333829"/>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23392" y="2204873"/>
            <a:ext cx="807376"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CFI</a:t>
            </a:r>
          </a:p>
        </p:txBody>
      </p:sp>
      <p:sp>
        <p:nvSpPr>
          <p:cNvPr id="8" name="TextBox 7"/>
          <p:cNvSpPr txBox="1"/>
          <p:nvPr/>
        </p:nvSpPr>
        <p:spPr>
          <a:xfrm>
            <a:off x="1335860" y="2680298"/>
            <a:ext cx="1149973" cy="323178"/>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SG formed</a:t>
            </a:r>
          </a:p>
        </p:txBody>
      </p:sp>
      <p:sp>
        <p:nvSpPr>
          <p:cNvPr id="85" name="TextBox 84"/>
          <p:cNvSpPr txBox="1"/>
          <p:nvPr/>
        </p:nvSpPr>
        <p:spPr>
          <a:xfrm>
            <a:off x="695400" y="4648334"/>
            <a:ext cx="10873208" cy="1546587"/>
          </a:xfrm>
          <a:prstGeom prst="rect">
            <a:avLst/>
          </a:prstGeom>
          <a:noFill/>
        </p:spPr>
        <p:txBody>
          <a:bodyPr wrap="square" lIns="68589" tIns="34295" rIns="68589" bIns="34295" rtlCol="0">
            <a:spAutoFit/>
          </a:bodyPr>
          <a:lstStyle/>
          <a:p>
            <a:pPr marL="285750" indent="-285750">
              <a:buFontTx/>
              <a:buChar char="•"/>
            </a:pPr>
            <a:r>
              <a:rPr lang="en-US" dirty="0" smtClean="0"/>
              <a:t>If PAR and CSD are ready for consideration at the March 802 meeting, SASB consideration based on current </a:t>
            </a:r>
            <a:r>
              <a:rPr lang="en-US" dirty="0" err="1" smtClean="0"/>
              <a:t>NesCom</a:t>
            </a:r>
            <a:r>
              <a:rPr lang="en-US" dirty="0" smtClean="0"/>
              <a:t>/SASB calendar would be in June, with the TF being organized at the July 802 meeting.  If early consideration is scheduled for April, PAR and TF formed dates might move earlier.</a:t>
            </a:r>
          </a:p>
          <a:p>
            <a:endParaRPr lang="en-US" dirty="0"/>
          </a:p>
          <a:p>
            <a:r>
              <a:rPr lang="en-US" dirty="0" smtClean="0"/>
              <a:t>** Once </a:t>
            </a:r>
            <a:r>
              <a:rPr lang="en-US" dirty="0"/>
              <a:t>we get </a:t>
            </a:r>
            <a:r>
              <a:rPr lang="en-US" dirty="0" smtClean="0"/>
              <a:t>to TF, </a:t>
            </a:r>
            <a:r>
              <a:rPr lang="en-US" dirty="0"/>
              <a:t>we will want to adopt a timeline with target draft review/ballot dates.</a:t>
            </a:r>
          </a:p>
          <a:p>
            <a:pPr marL="214341" indent="-214341">
              <a:buFontTx/>
              <a:buChar char="•"/>
            </a:pPr>
            <a:endParaRPr lang="en-US" dirty="0"/>
          </a:p>
        </p:txBody>
      </p:sp>
      <p:cxnSp>
        <p:nvCxnSpPr>
          <p:cNvPr id="86" name="Straight Arrow Connector 85"/>
          <p:cNvCxnSpPr/>
          <p:nvPr/>
        </p:nvCxnSpPr>
        <p:spPr>
          <a:xfrm flipH="1">
            <a:off x="1881394" y="2996952"/>
            <a:ext cx="8282" cy="569484"/>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10416480" y="3465862"/>
            <a:ext cx="435789"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88" name="TextBox 87"/>
          <p:cNvSpPr txBox="1"/>
          <p:nvPr/>
        </p:nvSpPr>
        <p:spPr>
          <a:xfrm>
            <a:off x="10848528" y="3455701"/>
            <a:ext cx="527304" cy="323178"/>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Tree>
    <p:extLst>
      <p:ext uri="{BB962C8B-B14F-4D97-AF65-F5344CB8AC3E}">
        <p14:creationId xmlns:p14="http://schemas.microsoft.com/office/powerpoint/2010/main" val="244630116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2"/>
          <p:cNvSpPr>
            <a:spLocks noGrp="1"/>
          </p:cNvSpPr>
          <p:nvPr>
            <p:ph type="title" idx="4294967295"/>
          </p:nvPr>
        </p:nvSpPr>
        <p:spPr>
          <a:xfrm>
            <a:off x="551384" y="476251"/>
            <a:ext cx="11089232" cy="792163"/>
          </a:xfrm>
        </p:spPr>
        <p:txBody>
          <a:bodyPr vert="horz" wrap="square" lIns="91440" tIns="45720" rIns="91440" bIns="91440" numCol="1" anchor="b" anchorCtr="0" compatLnSpc="1">
            <a:prstTxWarp prst="textNoShape">
              <a:avLst/>
            </a:prstTxWarp>
          </a:bodyPr>
          <a:lstStyle/>
          <a:p>
            <a:pPr eaLnBrk="1" hangingPunct="1"/>
            <a:r>
              <a:rPr lang="en-US" sz="3200" dirty="0"/>
              <a:t>Request for Formation of Study Group</a:t>
            </a:r>
            <a:br>
              <a:rPr lang="en-US" sz="3200" dirty="0"/>
            </a:br>
            <a:r>
              <a:rPr lang="en-US" sz="3200" dirty="0" smtClean="0"/>
              <a:t>(per July 2019 Plenary Motion, amended Sep/Oct 2019)</a:t>
            </a:r>
            <a:endParaRPr lang="en-US" sz="3200" dirty="0"/>
          </a:p>
        </p:txBody>
      </p:sp>
      <p:sp>
        <p:nvSpPr>
          <p:cNvPr id="36866" name="Rectangle 7"/>
          <p:cNvSpPr>
            <a:spLocks noGrp="1" noChangeArrowheads="1"/>
          </p:cNvSpPr>
          <p:nvPr>
            <p:ph type="body" idx="4294967295"/>
          </p:nvPr>
        </p:nvSpPr>
        <p:spPr/>
        <p:txBody>
          <a:bodyPr/>
          <a:lstStyle/>
          <a:p>
            <a:pPr marL="0" indent="0">
              <a:buNone/>
            </a:pPr>
            <a:r>
              <a:rPr lang="en-US" dirty="0"/>
              <a:t>Move that the IEEE 802.3 Working Group request the formation of a Study Group to develop the Project Authorization Request (PAR) and Criteria for Standards Development (CSD) responses for Multi Gigabit Automotive Optical </a:t>
            </a:r>
            <a:r>
              <a:rPr lang="en-US" dirty="0" err="1" smtClean="0"/>
              <a:t>PHYs.</a:t>
            </a:r>
            <a:r>
              <a:rPr lang="en-US" dirty="0" smtClean="0"/>
              <a:t> </a:t>
            </a:r>
            <a:endParaRPr lang="en-US" dirty="0"/>
          </a:p>
          <a:p>
            <a:pPr marL="0" indent="0">
              <a:buNone/>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dirty="0"/>
              <a:t>Liaisons and Communications</a:t>
            </a:r>
          </a:p>
        </p:txBody>
      </p:sp>
      <p:sp>
        <p:nvSpPr>
          <p:cNvPr id="37890" name="Rectangle 7"/>
          <p:cNvSpPr>
            <a:spLocks noGrp="1" noChangeArrowheads="1"/>
          </p:cNvSpPr>
          <p:nvPr>
            <p:ph type="body" idx="4294967295"/>
          </p:nvPr>
        </p:nvSpPr>
        <p:spPr/>
        <p:txBody>
          <a:bodyPr/>
          <a:lstStyle/>
          <a:p>
            <a:r>
              <a:rPr lang="en-GB" dirty="0" smtClean="0"/>
              <a:t>None</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dirty="0"/>
              <a:t>Action Items</a:t>
            </a:r>
          </a:p>
        </p:txBody>
      </p:sp>
      <p:sp>
        <p:nvSpPr>
          <p:cNvPr id="38914" name="Rectangle 6"/>
          <p:cNvSpPr>
            <a:spLocks noGrp="1" noChangeArrowheads="1"/>
          </p:cNvSpPr>
          <p:nvPr>
            <p:ph type="body" idx="4294967295"/>
          </p:nvPr>
        </p:nvSpPr>
        <p:spPr/>
        <p:txBody>
          <a:bodyPr/>
          <a:lstStyle/>
          <a:p>
            <a:r>
              <a:rPr lang="en-GB" dirty="0" smtClean="0"/>
              <a:t>None</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Attendance</a:t>
            </a:r>
          </a:p>
        </p:txBody>
      </p:sp>
      <p:sp>
        <p:nvSpPr>
          <p:cNvPr id="2" name="Content Placeholder 1">
            <a:extLst>
              <a:ext uri="{FF2B5EF4-FFF2-40B4-BE49-F238E27FC236}">
                <a16:creationId xmlns="" xmlns:a16="http://schemas.microsoft.com/office/drawing/2014/main" id="{15B38C02-C1ED-477D-BCED-3BF3C25B41EE}"/>
              </a:ext>
            </a:extLst>
          </p:cNvPr>
          <p:cNvSpPr>
            <a:spLocks noGrp="1"/>
          </p:cNvSpPr>
          <p:nvPr>
            <p:ph idx="1"/>
          </p:nvPr>
        </p:nvSpPr>
        <p:spPr/>
        <p:txBody>
          <a:bodyPr/>
          <a:lstStyle/>
          <a:p>
            <a:pPr eaLnBrk="1" hangingPunct="1"/>
            <a:r>
              <a:rPr lang="en-US" sz="2800" dirty="0"/>
              <a:t>Tutorial Material on attendance tool</a:t>
            </a:r>
          </a:p>
          <a:p>
            <a:pPr lvl="1" eaLnBrk="1" hangingPunct="1"/>
            <a:r>
              <a:rPr lang="en-US" sz="2400" u="sng" dirty="0">
                <a:hlinkClick r:id="rId2"/>
              </a:rPr>
              <a:t>http://ieee802.org/3/minutes/attendance_procedures.pdf</a:t>
            </a:r>
            <a:endParaRPr lang="en-US" sz="2400" dirty="0"/>
          </a:p>
          <a:p>
            <a:pPr lvl="1" eaLnBrk="1" hangingPunct="1"/>
            <a:endParaRPr lang="en-US" sz="2400" dirty="0"/>
          </a:p>
          <a:p>
            <a:pPr eaLnBrk="1" hangingPunct="1"/>
            <a:r>
              <a:rPr lang="en-US" sz="2800" dirty="0"/>
              <a:t>Access details</a:t>
            </a:r>
          </a:p>
          <a:p>
            <a:pPr lvl="1" eaLnBrk="1" hangingPunct="1"/>
            <a:r>
              <a:rPr lang="en-US" sz="2400" dirty="0"/>
              <a:t>URL: </a:t>
            </a:r>
            <a:r>
              <a:rPr lang="en-US" sz="2400" dirty="0">
                <a:hlinkClick r:id="rId3"/>
              </a:rPr>
              <a:t>http://imat.ieee.org/</a:t>
            </a:r>
            <a:r>
              <a:rPr lang="en-US" sz="2400" dirty="0"/>
              <a:t> </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dirty="0"/>
              <a:t>Presentations</a:t>
            </a:r>
          </a:p>
        </p:txBody>
      </p:sp>
      <p:graphicFrame>
        <p:nvGraphicFramePr>
          <p:cNvPr id="4" name="Table 3"/>
          <p:cNvGraphicFramePr>
            <a:graphicFrameLocks noGrp="1"/>
          </p:cNvGraphicFramePr>
          <p:nvPr/>
        </p:nvGraphicFramePr>
        <p:xfrm>
          <a:off x="1127087" y="1349771"/>
          <a:ext cx="9937825" cy="4528347"/>
        </p:xfrm>
        <a:graphic>
          <a:graphicData uri="http://schemas.openxmlformats.org/drawingml/2006/table">
            <a:tbl>
              <a:tblPr/>
              <a:tblGrid>
                <a:gridCol w="4784879"/>
                <a:gridCol w="2538397"/>
                <a:gridCol w="2614549"/>
              </a:tblGrid>
              <a:tr h="286839">
                <a:tc>
                  <a:txBody>
                    <a:bodyPr/>
                    <a:lstStyle/>
                    <a:p>
                      <a:pPr algn="l" fontAlgn="b"/>
                      <a:r>
                        <a:rPr lang="en-US" sz="1800" b="1" i="0" u="none" strike="noStrike">
                          <a:solidFill>
                            <a:srgbClr val="000000"/>
                          </a:solidFill>
                          <a:effectLst/>
                          <a:latin typeface="Helvetica"/>
                        </a:rPr>
                        <a:t>Title</a:t>
                      </a:r>
                    </a:p>
                  </a:txBody>
                  <a:tcPr marL="12692" marR="12692" marT="12692" marB="0" anchor="b">
                    <a:lnL>
                      <a:noFill/>
                    </a:lnL>
                    <a:lnR>
                      <a:noFill/>
                    </a:lnR>
                    <a:lnT>
                      <a:noFill/>
                    </a:lnT>
                    <a:lnB>
                      <a:noFill/>
                    </a:lnB>
                    <a:solidFill>
                      <a:srgbClr val="F2DCDB"/>
                    </a:solidFill>
                  </a:tcPr>
                </a:tc>
                <a:tc>
                  <a:txBody>
                    <a:bodyPr/>
                    <a:lstStyle/>
                    <a:p>
                      <a:pPr algn="l" fontAlgn="b"/>
                      <a:r>
                        <a:rPr lang="en-US" sz="1800" b="1" i="0" u="none" strike="noStrike">
                          <a:solidFill>
                            <a:srgbClr val="000000"/>
                          </a:solidFill>
                          <a:effectLst/>
                          <a:latin typeface="Helvetica"/>
                        </a:rPr>
                        <a:t>Presenter(s)/Author(s)</a:t>
                      </a:r>
                    </a:p>
                  </a:txBody>
                  <a:tcPr marL="12692" marR="12692" marT="12692" marB="0" anchor="b">
                    <a:lnL>
                      <a:noFill/>
                    </a:lnL>
                    <a:lnR>
                      <a:noFill/>
                    </a:lnR>
                    <a:lnT>
                      <a:noFill/>
                    </a:lnT>
                    <a:lnB>
                      <a:noFill/>
                    </a:lnB>
                    <a:solidFill>
                      <a:srgbClr val="F2DCDB"/>
                    </a:solidFill>
                  </a:tcPr>
                </a:tc>
                <a:tc>
                  <a:txBody>
                    <a:bodyPr/>
                    <a:lstStyle/>
                    <a:p>
                      <a:pPr algn="l" fontAlgn="b"/>
                      <a:r>
                        <a:rPr lang="en-US" sz="1800" b="1" i="0" u="none" strike="noStrike">
                          <a:solidFill>
                            <a:srgbClr val="000000"/>
                          </a:solidFill>
                          <a:effectLst/>
                          <a:latin typeface="Helvetica"/>
                        </a:rPr>
                        <a:t>Affiliation(s)</a:t>
                      </a:r>
                    </a:p>
                  </a:txBody>
                  <a:tcPr marL="12692" marR="12692" marT="12692" marB="0" anchor="b">
                    <a:lnL>
                      <a:noFill/>
                    </a:lnL>
                    <a:lnR>
                      <a:noFill/>
                    </a:lnR>
                    <a:lnT>
                      <a:noFill/>
                    </a:lnT>
                    <a:lnB>
                      <a:noFill/>
                    </a:lnB>
                    <a:solidFill>
                      <a:srgbClr val="F2DCDB"/>
                    </a:solidFill>
                  </a:tcPr>
                </a:tc>
              </a:tr>
              <a:tr h="286839">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r>
              <a:tr h="286839">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r>
              <a:tr h="560986">
                <a:tc gridSpan="3">
                  <a:txBody>
                    <a:bodyPr/>
                    <a:lstStyle/>
                    <a:p>
                      <a:pPr algn="ctr" fontAlgn="b"/>
                      <a:r>
                        <a:rPr lang="en-US" sz="1800" b="0" i="0" u="none" strike="noStrike">
                          <a:solidFill>
                            <a:srgbClr val="000000"/>
                          </a:solidFill>
                          <a:effectLst/>
                          <a:latin typeface="Helvetica"/>
                        </a:rPr>
                        <a:t>Presentations list will be determined closer to the meeting.  "Procedure for Presenters" can be found at: http://grouper.ieee.org/groups/802/3/OMEGA/public/presentproc.html </a:t>
                      </a:r>
                    </a:p>
                  </a:txBody>
                  <a:tcPr marL="12692" marR="12692" marT="12692" marB="0" anchor="b">
                    <a:lnL>
                      <a:noFill/>
                    </a:lnL>
                    <a:lnR>
                      <a:noFill/>
                    </a:lnR>
                    <a:lnT>
                      <a:noFill/>
                    </a:lnT>
                    <a:lnB>
                      <a:noFill/>
                    </a:lnB>
                  </a:tcPr>
                </a:tc>
                <a:tc hMerge="1">
                  <a:txBody>
                    <a:bodyPr/>
                    <a:lstStyle/>
                    <a:p>
                      <a:endParaRPr lang="en-US"/>
                    </a:p>
                  </a:txBody>
                  <a:tcPr/>
                </a:tc>
                <a:tc hMerge="1">
                  <a:txBody>
                    <a:bodyPr/>
                    <a:lstStyle/>
                    <a:p>
                      <a:endParaRPr lang="en-US"/>
                    </a:p>
                  </a:txBody>
                  <a:tcPr/>
                </a:tc>
              </a:tr>
              <a:tr h="286839">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r>
              <a:tr h="286839">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r>
              <a:tr h="286839">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r>
              <a:tr h="286839">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r>
              <a:tr h="291916">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r>
              <a:tr h="291916">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r>
              <a:tr h="286839">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r>
              <a:tr h="286839">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r>
              <a:tr h="286839">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8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r>
              <a:tr h="286839">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c>
                  <a:txBody>
                    <a:bodyPr/>
                    <a:lstStyle/>
                    <a:p>
                      <a:pPr algn="l" fontAlgn="b"/>
                      <a:endParaRPr lang="en-US" sz="1800" b="0" i="0" u="none" strike="noStrike">
                        <a:solidFill>
                          <a:srgbClr val="000000"/>
                        </a:solidFill>
                        <a:effectLst/>
                        <a:latin typeface="Helvetica"/>
                      </a:endParaRPr>
                    </a:p>
                  </a:txBody>
                  <a:tcPr marL="12692" marR="12692" marT="12692" marB="0" anchor="b">
                    <a:lnL>
                      <a:noFill/>
                    </a:lnL>
                    <a:lnR>
                      <a:noFill/>
                    </a:lnR>
                    <a:lnT>
                      <a:noFill/>
                    </a:lnT>
                    <a:lnB>
                      <a:noFill/>
                    </a:lnB>
                  </a:tcPr>
                </a:tc>
              </a:tr>
              <a:tr h="225917">
                <a:tc>
                  <a:txBody>
                    <a:bodyPr/>
                    <a:lstStyle/>
                    <a:p>
                      <a:pPr algn="l" fontAlgn="b"/>
                      <a:r>
                        <a:rPr lang="sk-SK" sz="14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400" b="0" i="0" u="none" strike="noStrike">
                          <a:solidFill>
                            <a:srgbClr val="000000"/>
                          </a:solidFill>
                          <a:effectLst/>
                          <a:latin typeface="Helvetica"/>
                        </a:rPr>
                        <a:t> </a:t>
                      </a:r>
                    </a:p>
                  </a:txBody>
                  <a:tcPr marL="12692" marR="12692" marT="12692" marB="0" anchor="b">
                    <a:lnL>
                      <a:noFill/>
                    </a:lnL>
                    <a:lnR>
                      <a:noFill/>
                    </a:lnR>
                    <a:lnT>
                      <a:noFill/>
                    </a:lnT>
                    <a:lnB>
                      <a:noFill/>
                    </a:lnB>
                    <a:solidFill>
                      <a:srgbClr val="F2DCDB"/>
                    </a:solidFill>
                  </a:tcPr>
                </a:tc>
                <a:tc>
                  <a:txBody>
                    <a:bodyPr/>
                    <a:lstStyle/>
                    <a:p>
                      <a:pPr algn="l" fontAlgn="b"/>
                      <a:r>
                        <a:rPr lang="sk-SK" sz="1400" b="0" i="0" u="none" strike="noStrike" dirty="0">
                          <a:solidFill>
                            <a:srgbClr val="000000"/>
                          </a:solidFill>
                          <a:effectLst/>
                          <a:latin typeface="Helvetica"/>
                        </a:rPr>
                        <a:t> </a:t>
                      </a:r>
                    </a:p>
                  </a:txBody>
                  <a:tcPr marL="12692" marR="12692" marT="12692" marB="0" anchor="b">
                    <a:lnL>
                      <a:noFill/>
                    </a:lnL>
                    <a:lnR>
                      <a:noFill/>
                    </a:lnR>
                    <a:lnT>
                      <a:noFill/>
                    </a:lnT>
                    <a:lnB>
                      <a:noFill/>
                    </a:lnB>
                    <a:solidFill>
                      <a:srgbClr val="F2DCDB"/>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Motions</a:t>
            </a:r>
            <a:endParaRPr lang="en-US" dirty="0"/>
          </a:p>
        </p:txBody>
      </p:sp>
      <p:sp>
        <p:nvSpPr>
          <p:cNvPr id="3" name="Content Placeholder 2"/>
          <p:cNvSpPr>
            <a:spLocks noGrp="1"/>
          </p:cNvSpPr>
          <p:nvPr>
            <p:ph idx="1"/>
          </p:nvPr>
        </p:nvSpPr>
        <p:spPr/>
        <p:txBody>
          <a:bodyPr/>
          <a:lstStyle/>
          <a:p>
            <a:r>
              <a:rPr lang="en-US" dirty="0" smtClean="0"/>
              <a:t>(Motions will be recorded in the meeting minutes.)</a:t>
            </a:r>
            <a:endParaRPr lang="en-US" dirty="0"/>
          </a:p>
        </p:txBody>
      </p:sp>
    </p:spTree>
    <p:extLst>
      <p:ext uri="{BB962C8B-B14F-4D97-AF65-F5344CB8AC3E}">
        <p14:creationId xmlns:p14="http://schemas.microsoft.com/office/powerpoint/2010/main" val="6899373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5" descr="j0296192[1]"/>
          <p:cNvPicPr>
            <a:picLocks noChangeAspect="1" noChangeArrowheads="1"/>
          </p:cNvPicPr>
          <p:nvPr/>
        </p:nvPicPr>
        <p:blipFill>
          <a:blip r:embed="rId3"/>
          <a:srcRect/>
          <a:stretch>
            <a:fillRect/>
          </a:stretch>
        </p:blipFill>
        <p:spPr bwMode="auto">
          <a:xfrm flipH="1">
            <a:off x="5663952" y="1628800"/>
            <a:ext cx="908452" cy="1585050"/>
          </a:xfrm>
          <a:prstGeom prst="rect">
            <a:avLst/>
          </a:prstGeom>
          <a:noFill/>
          <a:ln w="9525">
            <a:noFill/>
            <a:miter lim="800000"/>
            <a:headEnd/>
            <a:tailEnd/>
          </a:ln>
        </p:spPr>
      </p:pic>
      <p:sp>
        <p:nvSpPr>
          <p:cNvPr id="30722" name="Rectangle 7"/>
          <p:cNvSpPr>
            <a:spLocks noChangeArrowheads="1"/>
          </p:cNvSpPr>
          <p:nvPr/>
        </p:nvSpPr>
        <p:spPr bwMode="auto">
          <a:xfrm>
            <a:off x="5663952" y="1556793"/>
            <a:ext cx="576064" cy="584775"/>
          </a:xfrm>
          <a:prstGeom prst="rect">
            <a:avLst/>
          </a:prstGeom>
          <a:noFill/>
          <a:ln w="9525">
            <a:noFill/>
            <a:miter lim="800000"/>
            <a:headEnd/>
            <a:tailEnd/>
          </a:ln>
        </p:spPr>
        <p:txBody>
          <a:bodyPr wrap="square">
            <a:spAutoFit/>
          </a:bodyPr>
          <a:lstStyle/>
          <a:p>
            <a:r>
              <a:rPr lang="en-US" sz="3200" b="1">
                <a:latin typeface="Times New Roman" pitchFamily="18" charset="0"/>
                <a:sym typeface="Wingdings" pitchFamily="2" charset="2"/>
              </a:rPr>
              <a:t></a:t>
            </a:r>
          </a:p>
        </p:txBody>
      </p:sp>
      <p:sp>
        <p:nvSpPr>
          <p:cNvPr id="30723" name="Rectangle 9"/>
          <p:cNvSpPr>
            <a:spLocks noChangeArrowheads="1"/>
          </p:cNvSpPr>
          <p:nvPr/>
        </p:nvSpPr>
        <p:spPr bwMode="auto">
          <a:xfrm>
            <a:off x="4799857" y="692697"/>
            <a:ext cx="2749471" cy="3170099"/>
          </a:xfrm>
          <a:prstGeom prst="rect">
            <a:avLst/>
          </a:prstGeom>
          <a:noFill/>
          <a:ln w="9525">
            <a:noFill/>
            <a:miter lim="800000"/>
            <a:headEnd/>
            <a:tailEnd/>
          </a:ln>
        </p:spPr>
        <p:txBody>
          <a:bodyPr wrap="none">
            <a:spAutoFit/>
          </a:bodyPr>
          <a:lstStyle/>
          <a:p>
            <a:r>
              <a:rPr lang="en-US" sz="20000" dirty="0">
                <a:solidFill>
                  <a:srgbClr val="FF0000"/>
                </a:solidFill>
                <a:latin typeface="Times New Roman" pitchFamily="18" charset="0"/>
                <a:sym typeface="Webdings" pitchFamily="18" charset="2"/>
              </a:rPr>
              <a:t></a:t>
            </a:r>
          </a:p>
        </p:txBody>
      </p:sp>
      <p:pic>
        <p:nvPicPr>
          <p:cNvPr id="30724" name="Picture 6" descr="HH00090_[1]"/>
          <p:cNvPicPr>
            <a:picLocks noChangeAspect="1" noChangeArrowheads="1"/>
          </p:cNvPicPr>
          <p:nvPr/>
        </p:nvPicPr>
        <p:blipFill>
          <a:blip r:embed="rId4"/>
          <a:srcRect/>
          <a:stretch>
            <a:fillRect/>
          </a:stretch>
        </p:blipFill>
        <p:spPr bwMode="auto">
          <a:xfrm>
            <a:off x="2711624" y="1916833"/>
            <a:ext cx="1420558" cy="948817"/>
          </a:xfrm>
          <a:prstGeom prst="rect">
            <a:avLst/>
          </a:prstGeom>
          <a:noFill/>
          <a:ln w="9525">
            <a:noFill/>
            <a:miter lim="800000"/>
            <a:headEnd/>
            <a:tailEnd/>
          </a:ln>
        </p:spPr>
      </p:pic>
      <p:sp>
        <p:nvSpPr>
          <p:cNvPr id="30726" name="Rectangle 7"/>
          <p:cNvSpPr>
            <a:spLocks noGrp="1" noChangeArrowheads="1"/>
          </p:cNvSpPr>
          <p:nvPr>
            <p:ph type="title"/>
          </p:nvPr>
        </p:nvSpPr>
        <p:spPr/>
        <p:txBody>
          <a:bodyPr/>
          <a:lstStyle/>
          <a:p>
            <a:pPr eaLnBrk="1" hangingPunct="1"/>
            <a:r>
              <a:rPr lang="en-US" dirty="0"/>
              <a:t>Study Group Decorum</a:t>
            </a:r>
            <a:endParaRPr lang="en-GB" dirty="0"/>
          </a:p>
        </p:txBody>
      </p:sp>
      <p:sp>
        <p:nvSpPr>
          <p:cNvPr id="2" name="Content Placeholder 1">
            <a:extLst>
              <a:ext uri="{FF2B5EF4-FFF2-40B4-BE49-F238E27FC236}">
                <a16:creationId xmlns="" xmlns:a16="http://schemas.microsoft.com/office/drawing/2014/main" id="{5A4D60CC-E7D2-42D5-892C-81119C6F1244}"/>
              </a:ext>
            </a:extLst>
          </p:cNvPr>
          <p:cNvSpPr>
            <a:spLocks noGrp="1"/>
          </p:cNvSpPr>
          <p:nvPr>
            <p:ph idx="1"/>
          </p:nvPr>
        </p:nvSpPr>
        <p:spPr>
          <a:xfrm>
            <a:off x="609600" y="3645023"/>
            <a:ext cx="10972800" cy="2808313"/>
          </a:xfrm>
        </p:spPr>
        <p:txBody>
          <a:bodyPr/>
          <a:lstStyle/>
          <a:p>
            <a:pPr>
              <a:lnSpc>
                <a:spcPct val="80000"/>
              </a:lnSpc>
            </a:pPr>
            <a:r>
              <a:rPr lang="en-US" sz="1800" dirty="0">
                <a:sym typeface="Webdings" pitchFamily="18" charset="2"/>
              </a:rPr>
              <a:t>An officer is permitted to make an audio or slideshow recording of this meeting exclusively for the purpose of generating minutes which shall not be copied or distributed. </a:t>
            </a:r>
            <a:r>
              <a:rPr lang="en-US" sz="1800" b="1" dirty="0">
                <a:sym typeface="Webdings" pitchFamily="18" charset="2"/>
              </a:rPr>
              <a:t>IEEE 802.3 meetings do not use this option. </a:t>
            </a:r>
            <a:r>
              <a:rPr lang="en-US" sz="1800" dirty="0">
                <a:sym typeface="Webdings" pitchFamily="18" charset="2"/>
              </a:rPr>
              <a:t>Recording of the proceedings by any other participant or observer, in part or in whole, via any means, is prohibited.</a:t>
            </a:r>
            <a:r>
              <a:rPr lang="en-GB" sz="1800" dirty="0">
                <a:sym typeface="Webdings" pitchFamily="18" charset="2"/>
              </a:rPr>
              <a:t> </a:t>
            </a:r>
            <a:r>
              <a:rPr lang="en-GB" sz="1800" dirty="0" smtClean="0">
                <a:sym typeface="Webdings" pitchFamily="18" charset="2"/>
              </a:rPr>
              <a:t>(November 2019 </a:t>
            </a:r>
            <a:r>
              <a:rPr lang="en-GB" sz="1800" dirty="0">
                <a:sym typeface="Webdings" pitchFamily="18" charset="2"/>
              </a:rPr>
              <a:t>IEEE-SA Standards Board Ops Manual 5.3.3.2)</a:t>
            </a:r>
          </a:p>
          <a:p>
            <a:pPr>
              <a:lnSpc>
                <a:spcPct val="80000"/>
              </a:lnSpc>
            </a:pPr>
            <a:r>
              <a:rPr lang="en-GB" sz="1800" dirty="0">
                <a:sym typeface="Webdings" pitchFamily="18" charset="2"/>
              </a:rPr>
              <a:t>Press (i.e., anyone reporting publicly on this meeting) are to announce their presence </a:t>
            </a:r>
            <a:r>
              <a:rPr lang="en-GB" sz="1800" dirty="0" smtClean="0">
                <a:sym typeface="Webdings" pitchFamily="18" charset="2"/>
              </a:rPr>
              <a:t>(November 2019 </a:t>
            </a:r>
            <a:r>
              <a:rPr lang="en-GB" sz="1800" dirty="0">
                <a:sym typeface="Webdings" pitchFamily="18" charset="2"/>
              </a:rPr>
              <a:t>IEEE-SA Standards Board Ops Manual 5.3.3.3)</a:t>
            </a:r>
          </a:p>
          <a:p>
            <a:pPr>
              <a:lnSpc>
                <a:spcPct val="80000"/>
              </a:lnSpc>
            </a:pPr>
            <a:r>
              <a:rPr lang="en-US" sz="1800" dirty="0">
                <a:sym typeface="Webdings" pitchFamily="18" charset="2"/>
              </a:rPr>
              <a:t>Cell phone ringers off</a:t>
            </a:r>
          </a:p>
          <a:p>
            <a:pPr>
              <a:lnSpc>
                <a:spcPct val="80000"/>
              </a:lnSpc>
            </a:pPr>
            <a:r>
              <a:rPr lang="en-US" sz="1800" dirty="0">
                <a:sym typeface="Webdings" pitchFamily="18" charset="2"/>
              </a:rPr>
              <a:t>Wear your badges at all times in meeting areas</a:t>
            </a:r>
          </a:p>
          <a:p>
            <a:pPr lvl="1">
              <a:lnSpc>
                <a:spcPct val="80000"/>
              </a:lnSpc>
            </a:pPr>
            <a:r>
              <a:rPr lang="en-US" sz="1000" dirty="0">
                <a:sym typeface="Webdings" pitchFamily="18" charset="2"/>
              </a:rPr>
              <a:t>Help the hotel security staff improve the general security of the meeting rooms</a:t>
            </a:r>
          </a:p>
          <a:p>
            <a:pPr lvl="1">
              <a:lnSpc>
                <a:spcPct val="80000"/>
              </a:lnSpc>
            </a:pPr>
            <a:r>
              <a:rPr lang="en-US" sz="1000" b="1" dirty="0">
                <a:solidFill>
                  <a:srgbClr val="FF0000"/>
                </a:solidFill>
                <a:sym typeface="Webdings" pitchFamily="18" charset="2"/>
              </a:rPr>
              <a:t>PCs HAVE BEEN STOLEN</a:t>
            </a:r>
            <a:r>
              <a:rPr lang="en-US" sz="1000" dirty="0">
                <a:sym typeface="Webdings" pitchFamily="18" charset="2"/>
              </a:rPr>
              <a:t> at previous meetings</a:t>
            </a:r>
          </a:p>
          <a:p>
            <a:pPr lvl="1">
              <a:lnSpc>
                <a:spcPct val="80000"/>
              </a:lnSpc>
            </a:pPr>
            <a:r>
              <a:rPr lang="en-US" sz="1000" b="1" dirty="0">
                <a:solidFill>
                  <a:srgbClr val="FF0000"/>
                </a:solidFill>
                <a:sym typeface="Webdings" pitchFamily="18" charset="2"/>
              </a:rPr>
              <a:t>DO NOT</a:t>
            </a:r>
            <a:r>
              <a:rPr lang="en-US" sz="1000" dirty="0">
                <a:sym typeface="Webdings" pitchFamily="18" charset="2"/>
              </a:rPr>
              <a:t> assume that meeting areas are secure</a:t>
            </a:r>
          </a:p>
          <a:p>
            <a:pPr>
              <a:lnSpc>
                <a:spcPct val="80000"/>
              </a:lnSpc>
            </a:pPr>
            <a:r>
              <a:rPr lang="en-US" sz="1800" dirty="0">
                <a:sym typeface="Webdings" pitchFamily="18" charset="2"/>
              </a:rPr>
              <a:t>Please observe proper decorum in meetings</a:t>
            </a:r>
          </a:p>
        </p:txBody>
      </p:sp>
      <p:pic>
        <p:nvPicPr>
          <p:cNvPr id="30728" name="Picture 4" descr="j0307829[1]"/>
          <p:cNvPicPr>
            <a:picLocks noChangeAspect="1" noChangeArrowheads="1"/>
          </p:cNvPicPr>
          <p:nvPr/>
        </p:nvPicPr>
        <p:blipFill>
          <a:blip r:embed="rId5"/>
          <a:srcRect/>
          <a:stretch>
            <a:fillRect/>
          </a:stretch>
        </p:blipFill>
        <p:spPr bwMode="auto">
          <a:xfrm flipH="1">
            <a:off x="7968208" y="1844824"/>
            <a:ext cx="1352646" cy="1212342"/>
          </a:xfrm>
          <a:prstGeom prst="rect">
            <a:avLst/>
          </a:prstGeom>
          <a:noFill/>
          <a:ln w="9525">
            <a:noFill/>
            <a:miter lim="800000"/>
            <a:headEnd/>
            <a:tailEnd/>
          </a:ln>
        </p:spPr>
      </p:pic>
      <p:sp>
        <p:nvSpPr>
          <p:cNvPr id="13" name="Rectangle 9">
            <a:extLst>
              <a:ext uri="{FF2B5EF4-FFF2-40B4-BE49-F238E27FC236}">
                <a16:creationId xmlns="" xmlns:a16="http://schemas.microsoft.com/office/drawing/2014/main" id="{FC6CA9FC-3E24-4939-B4BC-8D5C939F3429}"/>
              </a:ext>
            </a:extLst>
          </p:cNvPr>
          <p:cNvSpPr>
            <a:spLocks noChangeArrowheads="1"/>
          </p:cNvSpPr>
          <p:nvPr/>
        </p:nvSpPr>
        <p:spPr bwMode="auto">
          <a:xfrm>
            <a:off x="2063553" y="692697"/>
            <a:ext cx="2749471" cy="3170099"/>
          </a:xfrm>
          <a:prstGeom prst="rect">
            <a:avLst/>
          </a:prstGeom>
          <a:noFill/>
          <a:ln w="9525">
            <a:noFill/>
            <a:miter lim="800000"/>
            <a:headEnd/>
            <a:tailEnd/>
          </a:ln>
        </p:spPr>
        <p:txBody>
          <a:bodyPr wrap="none">
            <a:spAutoFit/>
          </a:bodyPr>
          <a:lstStyle/>
          <a:p>
            <a:r>
              <a:rPr lang="en-US" sz="20000" dirty="0">
                <a:solidFill>
                  <a:srgbClr val="FF0000"/>
                </a:solidFill>
                <a:latin typeface="Times New Roman" pitchFamily="18" charset="0"/>
                <a:sym typeface="Webdings" pitchFamily="18" charset="2"/>
              </a:rPr>
              <a:t></a:t>
            </a:r>
          </a:p>
        </p:txBody>
      </p:sp>
      <p:sp>
        <p:nvSpPr>
          <p:cNvPr id="14" name="Rectangle 9">
            <a:extLst>
              <a:ext uri="{FF2B5EF4-FFF2-40B4-BE49-F238E27FC236}">
                <a16:creationId xmlns="" xmlns:a16="http://schemas.microsoft.com/office/drawing/2014/main" id="{1575BD9E-2234-450D-9CFC-A161FCACC756}"/>
              </a:ext>
            </a:extLst>
          </p:cNvPr>
          <p:cNvSpPr>
            <a:spLocks noChangeArrowheads="1"/>
          </p:cNvSpPr>
          <p:nvPr/>
        </p:nvSpPr>
        <p:spPr bwMode="auto">
          <a:xfrm>
            <a:off x="7320137" y="692697"/>
            <a:ext cx="2749471" cy="3170099"/>
          </a:xfrm>
          <a:prstGeom prst="rect">
            <a:avLst/>
          </a:prstGeom>
          <a:noFill/>
          <a:ln w="9525">
            <a:noFill/>
            <a:miter lim="800000"/>
            <a:headEnd/>
            <a:tailEnd/>
          </a:ln>
        </p:spPr>
        <p:txBody>
          <a:bodyPr wrap="none">
            <a:spAutoFit/>
          </a:bodyPr>
          <a:lstStyle/>
          <a:p>
            <a:r>
              <a:rPr lang="en-US" sz="20000" dirty="0">
                <a:solidFill>
                  <a:srgbClr val="FF0000"/>
                </a:solidFill>
                <a:latin typeface="Times New Roman" pitchFamily="18" charset="0"/>
                <a:sym typeface="Webdings" pitchFamily="18" charset="2"/>
              </a:rPr>
              <a:t></a:t>
            </a:r>
          </a:p>
        </p:txBody>
      </p:sp>
    </p:spTree>
    <p:extLst>
      <p:ext uri="{BB962C8B-B14F-4D97-AF65-F5344CB8AC3E}">
        <p14:creationId xmlns:p14="http://schemas.microsoft.com/office/powerpoint/2010/main" val="350044010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Future Meetings</a:t>
            </a:r>
          </a:p>
        </p:txBody>
      </p:sp>
      <p:sp>
        <p:nvSpPr>
          <p:cNvPr id="2" name="Content Placeholder 1">
            <a:extLst>
              <a:ext uri="{FF2B5EF4-FFF2-40B4-BE49-F238E27FC236}">
                <a16:creationId xmlns="" xmlns:a16="http://schemas.microsoft.com/office/drawing/2014/main" id="{A51F08CF-1D44-426E-990D-8B41886C9015}"/>
              </a:ext>
            </a:extLst>
          </p:cNvPr>
          <p:cNvSpPr>
            <a:spLocks noGrp="1"/>
          </p:cNvSpPr>
          <p:nvPr>
            <p:ph idx="1"/>
          </p:nvPr>
        </p:nvSpPr>
        <p:spPr/>
        <p:txBody>
          <a:bodyPr/>
          <a:lstStyle/>
          <a:p>
            <a:pPr eaLnBrk="1" hangingPunct="1">
              <a:lnSpc>
                <a:spcPct val="80000"/>
              </a:lnSpc>
              <a:spcBef>
                <a:spcPts val="450"/>
              </a:spcBef>
            </a:pPr>
            <a:r>
              <a:rPr lang="en-US" sz="2400" dirty="0"/>
              <a:t>See: </a:t>
            </a:r>
            <a:r>
              <a:rPr lang="en-US" sz="2400" dirty="0">
                <a:hlinkClick r:id="rId2"/>
              </a:rPr>
              <a:t>http://www.ieee802.org/3/interims/index.html</a:t>
            </a:r>
            <a:endParaRPr lang="en-US" sz="2400" dirty="0"/>
          </a:p>
          <a:p>
            <a:pPr lvl="2" eaLnBrk="1" hangingPunct="1">
              <a:lnSpc>
                <a:spcPct val="80000"/>
              </a:lnSpc>
              <a:spcBef>
                <a:spcPts val="900"/>
              </a:spcBef>
              <a:buNone/>
            </a:pPr>
            <a:endParaRPr lang="en-US" sz="2000" dirty="0"/>
          </a:p>
          <a:p>
            <a:pPr eaLnBrk="1" hangingPunct="1">
              <a:lnSpc>
                <a:spcPct val="80000"/>
              </a:lnSpc>
              <a:spcBef>
                <a:spcPts val="900"/>
              </a:spcBef>
            </a:pPr>
            <a:r>
              <a:rPr lang="en-US" sz="2400" dirty="0" smtClean="0"/>
              <a:t>March </a:t>
            </a:r>
            <a:r>
              <a:rPr lang="en-US" sz="2400" dirty="0"/>
              <a:t>16-19, 2020 Plenary Meeting</a:t>
            </a:r>
          </a:p>
          <a:p>
            <a:pPr lvl="1" eaLnBrk="1" hangingPunct="1">
              <a:lnSpc>
                <a:spcPct val="80000"/>
              </a:lnSpc>
              <a:spcBef>
                <a:spcPts val="900"/>
              </a:spcBef>
            </a:pPr>
            <a:r>
              <a:rPr lang="en-US" sz="2400" dirty="0"/>
              <a:t>Atlanta, Georgia, </a:t>
            </a:r>
            <a:r>
              <a:rPr lang="en-US" sz="2400" dirty="0" smtClean="0"/>
              <a:t>USA</a:t>
            </a:r>
          </a:p>
          <a:p>
            <a:pPr lvl="0" eaLnBrk="1" hangingPunct="1">
              <a:lnSpc>
                <a:spcPct val="80000"/>
              </a:lnSpc>
              <a:spcBef>
                <a:spcPts val="900"/>
              </a:spcBef>
            </a:pPr>
            <a:r>
              <a:rPr lang="en-US" sz="2400" dirty="0" smtClean="0"/>
              <a:t>May 18-22, 2020 interim</a:t>
            </a:r>
            <a:r>
              <a:rPr lang="en-US" sz="2400" baseline="0" dirty="0" smtClean="0"/>
              <a:t> meeting week</a:t>
            </a:r>
            <a:endParaRPr lang="en-US" sz="2400" dirty="0" smtClean="0"/>
          </a:p>
          <a:p>
            <a:pPr lvl="1" eaLnBrk="1" hangingPunct="1">
              <a:lnSpc>
                <a:spcPct val="80000"/>
              </a:lnSpc>
              <a:spcBef>
                <a:spcPts val="900"/>
              </a:spcBef>
            </a:pPr>
            <a:r>
              <a:rPr lang="en-US" sz="2400" dirty="0" smtClean="0"/>
              <a:t>Pasadena, California, USA</a:t>
            </a:r>
          </a:p>
          <a:p>
            <a:pPr lvl="0" eaLnBrk="1" hangingPunct="1">
              <a:lnSpc>
                <a:spcPct val="80000"/>
              </a:lnSpc>
              <a:spcBef>
                <a:spcPts val="900"/>
              </a:spcBef>
            </a:pPr>
            <a:r>
              <a:rPr lang="en-US" sz="2400" dirty="0" smtClean="0"/>
              <a:t>July 13-16, 2020 Plenary Meeting</a:t>
            </a:r>
          </a:p>
          <a:p>
            <a:pPr lvl="1" eaLnBrk="1" hangingPunct="1">
              <a:lnSpc>
                <a:spcPct val="80000"/>
              </a:lnSpc>
              <a:spcBef>
                <a:spcPts val="900"/>
              </a:spcBef>
            </a:pPr>
            <a:r>
              <a:rPr lang="en-US" sz="2400" dirty="0" smtClean="0"/>
              <a:t>West Montreal,</a:t>
            </a:r>
            <a:r>
              <a:rPr lang="en-US" sz="2400" baseline="0" dirty="0" smtClean="0"/>
              <a:t> Quebec, Canada </a:t>
            </a:r>
            <a:endParaRPr lang="en-US" sz="2400" dirty="0" smtClean="0"/>
          </a:p>
          <a:p>
            <a:pPr eaLnBrk="1" hangingPunct="1">
              <a:lnSpc>
                <a:spcPct val="80000"/>
              </a:lnSpc>
              <a:spcBef>
                <a:spcPts val="900"/>
              </a:spcBef>
            </a:pPr>
            <a:r>
              <a:rPr lang="en-US" sz="2400" dirty="0" smtClean="0"/>
              <a:t>September 21-25, </a:t>
            </a:r>
            <a:r>
              <a:rPr lang="en-US" sz="2400" dirty="0"/>
              <a:t>2020 Interim meeting week</a:t>
            </a:r>
          </a:p>
          <a:p>
            <a:pPr lvl="1" eaLnBrk="1" hangingPunct="1">
              <a:lnSpc>
                <a:spcPct val="80000"/>
              </a:lnSpc>
              <a:spcBef>
                <a:spcPts val="900"/>
              </a:spcBef>
            </a:pPr>
            <a:r>
              <a:rPr lang="en-US" sz="2400" dirty="0" smtClean="0"/>
              <a:t>Kansas City, Missouri, USA</a:t>
            </a:r>
            <a:endParaRPr lang="en-US" sz="2400" dirty="0"/>
          </a:p>
          <a:p>
            <a:pPr eaLnBrk="1" hangingPunct="1">
              <a:lnSpc>
                <a:spcPct val="80000"/>
              </a:lnSpc>
              <a:spcBef>
                <a:spcPts val="450"/>
              </a:spcBef>
              <a:buNone/>
            </a:pPr>
            <a:endParaRPr lang="en-US" sz="2400" dirty="0" smtClean="0"/>
          </a:p>
          <a:p>
            <a:pPr eaLnBrk="1" hangingPunct="1">
              <a:lnSpc>
                <a:spcPct val="80000"/>
              </a:lnSpc>
              <a:spcBef>
                <a:spcPts val="450"/>
              </a:spcBef>
            </a:pPr>
            <a:r>
              <a:rPr lang="en-US" sz="2400" dirty="0" smtClean="0"/>
              <a:t>Anyone interested in hosting an interim meeting contact SG Chair, or the IEEE 802.3 Executive Secretary </a:t>
            </a:r>
            <a:r>
              <a:rPr lang="en-US" sz="2400" dirty="0" smtClean="0">
                <a:hlinkClick r:id="rId3"/>
              </a:rPr>
              <a:t>Steve Carlson</a:t>
            </a:r>
            <a:r>
              <a:rPr lang="en-US" sz="2400" dirty="0" smtClean="0"/>
              <a:t>.</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polls</a:t>
            </a:r>
            <a:endParaRPr lang="en-US" dirty="0"/>
          </a:p>
        </p:txBody>
      </p:sp>
      <p:sp>
        <p:nvSpPr>
          <p:cNvPr id="3" name="Content Placeholder 2"/>
          <p:cNvSpPr>
            <a:spLocks noGrp="1"/>
          </p:cNvSpPr>
          <p:nvPr>
            <p:ph idx="1"/>
          </p:nvPr>
        </p:nvSpPr>
        <p:spPr/>
        <p:txBody>
          <a:bodyPr/>
          <a:lstStyle/>
          <a:p>
            <a:r>
              <a:rPr lang="en-US" dirty="0" smtClean="0"/>
              <a:t>I </a:t>
            </a:r>
            <a:r>
              <a:rPr lang="en-US" dirty="0"/>
              <a:t>will attend the </a:t>
            </a:r>
            <a:r>
              <a:rPr lang="en-US" dirty="0" smtClean="0"/>
              <a:t>March, Atlanta, Georgia, USA meeting</a:t>
            </a:r>
            <a:endParaRPr lang="en-US" dirty="0"/>
          </a:p>
          <a:p>
            <a:pPr marL="0" indent="0">
              <a:buNone/>
            </a:pPr>
            <a:r>
              <a:rPr lang="en-US" dirty="0"/>
              <a:t>Y</a:t>
            </a:r>
            <a:r>
              <a:rPr lang="en-US" dirty="0" smtClean="0"/>
              <a:t>:, </a:t>
            </a:r>
            <a:r>
              <a:rPr lang="en-US" dirty="0"/>
              <a:t>N: </a:t>
            </a:r>
            <a:r>
              <a:rPr lang="en-US" dirty="0" smtClean="0"/>
              <a:t>, </a:t>
            </a:r>
            <a:r>
              <a:rPr lang="en-US" dirty="0"/>
              <a:t>M</a:t>
            </a:r>
            <a:r>
              <a:rPr lang="en-US" dirty="0" smtClean="0"/>
              <a:t>:</a:t>
            </a:r>
          </a:p>
          <a:p>
            <a:pPr marL="0" indent="0">
              <a:buNone/>
            </a:pPr>
            <a:endParaRPr lang="en-US" dirty="0"/>
          </a:p>
          <a:p>
            <a:r>
              <a:rPr lang="en-US" dirty="0"/>
              <a:t>I will attend the </a:t>
            </a:r>
            <a:r>
              <a:rPr lang="en-US" dirty="0" smtClean="0"/>
              <a:t>May, Pasadena, California, USA </a:t>
            </a:r>
            <a:r>
              <a:rPr lang="en-US" dirty="0"/>
              <a:t>meeting</a:t>
            </a:r>
          </a:p>
          <a:p>
            <a:pPr marL="0" indent="0">
              <a:buNone/>
            </a:pPr>
            <a:r>
              <a:rPr lang="en-US" dirty="0"/>
              <a:t>Y: </a:t>
            </a:r>
            <a:r>
              <a:rPr lang="en-US" dirty="0" smtClean="0"/>
              <a:t>, </a:t>
            </a:r>
            <a:r>
              <a:rPr lang="en-US" dirty="0"/>
              <a:t>N: </a:t>
            </a:r>
            <a:r>
              <a:rPr lang="en-US" dirty="0" smtClean="0"/>
              <a:t>,  </a:t>
            </a:r>
            <a:r>
              <a:rPr lang="en-US" dirty="0"/>
              <a:t>M: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0514235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1"/>
          <p:cNvSpPr>
            <a:spLocks noGrp="1"/>
          </p:cNvSpPr>
          <p:nvPr>
            <p:ph type="subTitle" idx="4294967295"/>
          </p:nvPr>
        </p:nvSpPr>
        <p:spPr>
          <a:xfrm>
            <a:off x="2895600" y="2540000"/>
            <a:ext cx="6400800" cy="1752600"/>
          </a:xfrm>
        </p:spPr>
        <p:txBody>
          <a:bodyPr/>
          <a:lstStyle/>
          <a:p>
            <a:pPr marL="0" indent="0" algn="ctr" eaLnBrk="1" hangingPunct="1">
              <a:buNone/>
            </a:pPr>
            <a:r>
              <a:rPr lang="en-US" sz="8800" dirty="0" smtClean="0"/>
              <a:t>Thank You!</a:t>
            </a:r>
            <a:endParaRPr lang="en-US" sz="88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a:t>Goals for the meeting</a:t>
            </a:r>
          </a:p>
        </p:txBody>
      </p:sp>
      <p:sp>
        <p:nvSpPr>
          <p:cNvPr id="20482" name="Content Placeholder 1"/>
          <p:cNvSpPr>
            <a:spLocks noGrp="1"/>
          </p:cNvSpPr>
          <p:nvPr>
            <p:ph type="body" idx="1"/>
          </p:nvPr>
        </p:nvSpPr>
        <p:spPr/>
        <p:txBody>
          <a:bodyPr/>
          <a:lstStyle/>
          <a:p>
            <a:pPr eaLnBrk="1" hangingPunct="1">
              <a:lnSpc>
                <a:spcPct val="90000"/>
              </a:lnSpc>
            </a:pPr>
            <a:r>
              <a:rPr lang="en-US" sz="2800" dirty="0" smtClean="0"/>
              <a:t>Approve drafts </a:t>
            </a:r>
            <a:r>
              <a:rPr lang="en-US" sz="2800" dirty="0"/>
              <a:t>of PAR, CSD, and </a:t>
            </a:r>
            <a:r>
              <a:rPr lang="en-US" sz="2800" dirty="0" smtClean="0"/>
              <a:t>Objectives</a:t>
            </a:r>
          </a:p>
          <a:p>
            <a:pPr eaLnBrk="1" hangingPunct="1">
              <a:lnSpc>
                <a:spcPct val="90000"/>
              </a:lnSpc>
            </a:pPr>
            <a:endParaRPr lang="en-US" sz="2800" dirty="0"/>
          </a:p>
          <a:p>
            <a:pPr eaLnBrk="1" hangingPunct="1">
              <a:lnSpc>
                <a:spcPct val="90000"/>
              </a:lnSpc>
            </a:pPr>
            <a:r>
              <a:rPr lang="en-US" sz="2800" dirty="0" smtClean="0"/>
              <a:t>Get 802.3 approval for pre-submittal to March plenary meeting</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a:t>Big ticket items</a:t>
            </a:r>
          </a:p>
        </p:txBody>
      </p:sp>
      <p:sp>
        <p:nvSpPr>
          <p:cNvPr id="21506" name="Content Placeholder 1"/>
          <p:cNvSpPr>
            <a:spLocks noGrp="1"/>
          </p:cNvSpPr>
          <p:nvPr>
            <p:ph type="body" idx="4294967295"/>
          </p:nvPr>
        </p:nvSpPr>
        <p:spPr/>
        <p:txBody>
          <a:bodyPr/>
          <a:lstStyle/>
          <a:p>
            <a:r>
              <a:rPr lang="en-US" dirty="0" smtClean="0"/>
              <a:t>PAR</a:t>
            </a:r>
            <a:r>
              <a:rPr lang="en-US" dirty="0"/>
              <a:t>, CSD, and Objectives</a:t>
            </a:r>
          </a:p>
          <a:p>
            <a:pPr marL="0" indent="0" eaLnBrk="1" hangingPunct="1">
              <a:lnSpc>
                <a:spcPct val="90000"/>
              </a:lnSpc>
              <a:buNone/>
            </a:pP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a:t>Reflector and Web</a:t>
            </a:r>
          </a:p>
        </p:txBody>
      </p:sp>
      <p:sp>
        <p:nvSpPr>
          <p:cNvPr id="2" name="Content Placeholder 1">
            <a:extLst>
              <a:ext uri="{FF2B5EF4-FFF2-40B4-BE49-F238E27FC236}">
                <a16:creationId xmlns="" xmlns:a16="http://schemas.microsoft.com/office/drawing/2014/main" id="{F83694C3-0D34-49F1-B847-EC545DAA1D16}"/>
              </a:ext>
            </a:extLst>
          </p:cNvPr>
          <p:cNvSpPr>
            <a:spLocks noGrp="1"/>
          </p:cNvSpPr>
          <p:nvPr>
            <p:ph idx="1"/>
          </p:nvPr>
        </p:nvSpPr>
        <p:spPr>
          <a:xfrm>
            <a:off x="609600" y="1556792"/>
            <a:ext cx="10972800" cy="4525962"/>
          </a:xfrm>
        </p:spPr>
        <p:txBody>
          <a:bodyPr/>
          <a:lstStyle/>
          <a:p>
            <a:pPr marL="352425" indent="-273050" eaLnBrk="1" hangingPunct="1">
              <a:lnSpc>
                <a:spcPct val="90000"/>
              </a:lnSpc>
            </a:pPr>
            <a:r>
              <a:rPr lang="en-US" sz="2000" dirty="0"/>
              <a:t>To subscribe to the </a:t>
            </a:r>
            <a:r>
              <a:rPr lang="en-US" sz="2000" dirty="0" smtClean="0"/>
              <a:t>Multi-Gigabit Automotive Optical PHYs reflector</a:t>
            </a:r>
            <a:r>
              <a:rPr lang="en-US" sz="2000" dirty="0"/>
              <a:t>, send an email to:</a:t>
            </a:r>
          </a:p>
          <a:p>
            <a:pPr marL="962025" lvl="1" indent="-47625" eaLnBrk="1" hangingPunct="1">
              <a:lnSpc>
                <a:spcPct val="90000"/>
              </a:lnSpc>
              <a:buNone/>
            </a:pPr>
            <a:r>
              <a:rPr lang="en-US" sz="2000" b="1" i="1" dirty="0">
                <a:solidFill>
                  <a:srgbClr val="000000"/>
                </a:solidFill>
                <a:hlinkClick r:id="rId2"/>
              </a:rPr>
              <a:t>ListServ@ieee.org</a:t>
            </a:r>
            <a:r>
              <a:rPr lang="en-US" sz="2000" b="1" i="1" dirty="0">
                <a:solidFill>
                  <a:srgbClr val="000000"/>
                </a:solidFill>
              </a:rPr>
              <a:t> </a:t>
            </a:r>
          </a:p>
          <a:p>
            <a:pPr marL="962025" lvl="1" indent="-47625" eaLnBrk="1" hangingPunct="1">
              <a:lnSpc>
                <a:spcPct val="90000"/>
              </a:lnSpc>
              <a:buNone/>
            </a:pPr>
            <a:endParaRPr lang="en-US" sz="2400" b="1" i="1" dirty="0">
              <a:solidFill>
                <a:srgbClr val="3399FF"/>
              </a:solidFill>
            </a:endParaRPr>
          </a:p>
          <a:p>
            <a:pPr marL="352425" indent="-273050" eaLnBrk="1" hangingPunct="1">
              <a:lnSpc>
                <a:spcPct val="90000"/>
              </a:lnSpc>
              <a:buNone/>
            </a:pPr>
            <a:r>
              <a:rPr lang="en-US" sz="2000" dirty="0"/>
              <a:t>	with the following in the body of the message (do not include “&lt;&gt;”):</a:t>
            </a:r>
          </a:p>
          <a:p>
            <a:pPr marL="352425" indent="-273050" eaLnBrk="1" hangingPunct="1">
              <a:lnSpc>
                <a:spcPct val="90000"/>
              </a:lnSpc>
              <a:buNone/>
            </a:pPr>
            <a:r>
              <a:rPr lang="en-US" sz="2000" b="1" i="1" dirty="0"/>
              <a:t>		</a:t>
            </a:r>
            <a:r>
              <a:rPr lang="en-US" sz="1600" b="1" i="1" dirty="0">
                <a:solidFill>
                  <a:srgbClr val="3399FF"/>
                </a:solidFill>
              </a:rPr>
              <a:t>subscribe </a:t>
            </a:r>
            <a:r>
              <a:rPr lang="mr-IN" sz="1600" b="1" dirty="0"/>
              <a:t>stds-802-3-</a:t>
            </a:r>
            <a:r>
              <a:rPr lang="en-US" sz="1600" b="1" dirty="0" smtClean="0"/>
              <a:t>OMEGA </a:t>
            </a:r>
            <a:r>
              <a:rPr lang="en-US" sz="1600" b="1" i="1" dirty="0">
                <a:solidFill>
                  <a:srgbClr val="3399FF"/>
                </a:solidFill>
              </a:rPr>
              <a:t>&lt;</a:t>
            </a:r>
            <a:r>
              <a:rPr lang="en-US" sz="1600" b="1" i="1" dirty="0" err="1">
                <a:solidFill>
                  <a:srgbClr val="3399FF"/>
                </a:solidFill>
              </a:rPr>
              <a:t>yourfirstname</a:t>
            </a:r>
            <a:r>
              <a:rPr lang="en-US" sz="1600" b="1" i="1" dirty="0">
                <a:solidFill>
                  <a:srgbClr val="3399FF"/>
                </a:solidFill>
              </a:rPr>
              <a:t>&gt; &lt;</a:t>
            </a:r>
            <a:r>
              <a:rPr lang="en-US" sz="1600" b="1" i="1" dirty="0" err="1">
                <a:solidFill>
                  <a:srgbClr val="3399FF"/>
                </a:solidFill>
              </a:rPr>
              <a:t>yourlastname</a:t>
            </a:r>
            <a:r>
              <a:rPr lang="en-US" sz="1600" b="1" i="1" dirty="0">
                <a:solidFill>
                  <a:srgbClr val="3399FF"/>
                </a:solidFill>
              </a:rPr>
              <a:t>&gt;</a:t>
            </a:r>
            <a:endParaRPr lang="en-US" sz="2000" b="1" i="1" dirty="0">
              <a:solidFill>
                <a:srgbClr val="3399FF"/>
              </a:solidFill>
            </a:endParaRPr>
          </a:p>
          <a:p>
            <a:pPr marL="352425" indent="-273050" eaLnBrk="1" hangingPunct="1">
              <a:lnSpc>
                <a:spcPct val="90000"/>
              </a:lnSpc>
              <a:buNone/>
            </a:pPr>
            <a:r>
              <a:rPr lang="en-US" sz="2000" b="1" i="1" dirty="0">
                <a:solidFill>
                  <a:srgbClr val="3399FF"/>
                </a:solidFill>
              </a:rPr>
              <a:t>		</a:t>
            </a:r>
            <a:r>
              <a:rPr lang="en-US" sz="1600" b="1" i="1" dirty="0">
                <a:solidFill>
                  <a:srgbClr val="3399FF"/>
                </a:solidFill>
              </a:rPr>
              <a:t>end</a:t>
            </a:r>
            <a:endParaRPr lang="en-US" sz="2000" b="1" i="1" dirty="0">
              <a:solidFill>
                <a:srgbClr val="3399FF"/>
              </a:solidFill>
            </a:endParaRPr>
          </a:p>
          <a:p>
            <a:pPr marL="352425" indent="-273050" eaLnBrk="1" hangingPunct="1">
              <a:lnSpc>
                <a:spcPct val="90000"/>
              </a:lnSpc>
              <a:buNone/>
            </a:pPr>
            <a:endParaRPr lang="en-US" sz="2000" b="1" i="1" dirty="0">
              <a:solidFill>
                <a:srgbClr val="3399FF"/>
              </a:solidFill>
            </a:endParaRPr>
          </a:p>
          <a:p>
            <a:pPr marL="352425" indent="-273050" eaLnBrk="1" hangingPunct="1">
              <a:lnSpc>
                <a:spcPct val="90000"/>
              </a:lnSpc>
            </a:pPr>
            <a:r>
              <a:rPr lang="en-US" sz="2000" dirty="0"/>
              <a:t>Send Multi-Gigabit Automotive Optical PHYs reflector messages to:  </a:t>
            </a:r>
          </a:p>
          <a:p>
            <a:pPr marL="352425" indent="-273050" eaLnBrk="1" hangingPunct="1">
              <a:lnSpc>
                <a:spcPct val="90000"/>
              </a:lnSpc>
              <a:buNone/>
            </a:pPr>
            <a:r>
              <a:rPr lang="en-US" sz="2000" b="1" i="1" dirty="0">
                <a:solidFill>
                  <a:srgbClr val="3399FF"/>
                </a:solidFill>
              </a:rPr>
              <a:t>	</a:t>
            </a:r>
            <a:r>
              <a:rPr lang="en-US" sz="2000" b="1" i="1" dirty="0" smtClean="0">
                <a:solidFill>
                  <a:srgbClr val="3399FF"/>
                </a:solidFill>
              </a:rPr>
              <a:t>	 </a:t>
            </a:r>
            <a:r>
              <a:rPr lang="en-US" sz="2000" b="1" i="1" u="sng" dirty="0" smtClean="0">
                <a:solidFill>
                  <a:srgbClr val="3399FF"/>
                </a:solidFill>
                <a:hlinkClick r:id="rId3"/>
              </a:rPr>
              <a:t>stds-802-3-omega@listserv.ieee.org</a:t>
            </a:r>
            <a:r>
              <a:rPr lang="en-US" sz="2000" b="1" i="1" dirty="0" smtClean="0">
                <a:solidFill>
                  <a:srgbClr val="3399FF"/>
                </a:solidFill>
              </a:rPr>
              <a:t> </a:t>
            </a:r>
            <a:endParaRPr lang="en-US" sz="2000" b="1" i="1" dirty="0">
              <a:solidFill>
                <a:srgbClr val="3399FF"/>
              </a:solidFill>
            </a:endParaRPr>
          </a:p>
          <a:p>
            <a:pPr marL="352425" indent="-273050" eaLnBrk="1" hangingPunct="1">
              <a:lnSpc>
                <a:spcPct val="90000"/>
              </a:lnSpc>
            </a:pPr>
            <a:endParaRPr lang="en-US" sz="2000" dirty="0">
              <a:solidFill>
                <a:srgbClr val="3399FF"/>
              </a:solidFill>
            </a:endParaRPr>
          </a:p>
          <a:p>
            <a:pPr marL="352425" indent="-273050" eaLnBrk="1" hangingPunct="1">
              <a:lnSpc>
                <a:spcPct val="90000"/>
              </a:lnSpc>
            </a:pPr>
            <a:r>
              <a:rPr lang="en-US" sz="2000" dirty="0"/>
              <a:t>Study Group web page URL:</a:t>
            </a:r>
          </a:p>
          <a:p>
            <a:pPr marL="352425" indent="-273050" eaLnBrk="1" hangingPunct="1">
              <a:lnSpc>
                <a:spcPct val="90000"/>
              </a:lnSpc>
              <a:buNone/>
            </a:pPr>
            <a:r>
              <a:rPr lang="en-US" sz="2000" b="1" i="1" dirty="0"/>
              <a:t>		</a:t>
            </a:r>
            <a:r>
              <a:rPr lang="en-US" sz="2000" b="1" i="1" u="sng" dirty="0" smtClean="0">
                <a:solidFill>
                  <a:srgbClr val="008000"/>
                </a:solidFill>
                <a:hlinkClick r:id="rId4"/>
              </a:rPr>
              <a:t>http</a:t>
            </a:r>
            <a:r>
              <a:rPr lang="en-US" sz="2000" b="1" i="1" u="sng" dirty="0">
                <a:solidFill>
                  <a:srgbClr val="008000"/>
                </a:solidFill>
                <a:hlinkClick r:id="rId4"/>
              </a:rPr>
              <a:t>://www.ieee802.org/3/OMEGA/</a:t>
            </a:r>
            <a:r>
              <a:rPr lang="en-US" sz="2000" b="1" i="1" u="sng" dirty="0" smtClean="0">
                <a:solidFill>
                  <a:srgbClr val="008000"/>
                </a:solidFill>
                <a:hlinkClick r:id="rId4"/>
              </a:rPr>
              <a:t>index.html</a:t>
            </a:r>
            <a:r>
              <a:rPr lang="en-US" sz="2000" b="1" i="1" u="sng" dirty="0" smtClean="0">
                <a:solidFill>
                  <a:srgbClr val="008000"/>
                </a:solidFill>
              </a:rPr>
              <a:t> </a:t>
            </a:r>
            <a:endParaRPr lang="en-US" sz="2000" b="1" i="1" dirty="0">
              <a:solidFill>
                <a:srgbClr val="008000"/>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a:t>Ground Rules</a:t>
            </a:r>
          </a:p>
        </p:txBody>
      </p:sp>
      <p:sp>
        <p:nvSpPr>
          <p:cNvPr id="25602" name="Content Placeholder 1"/>
          <p:cNvSpPr>
            <a:spLocks noGrp="1"/>
          </p:cNvSpPr>
          <p:nvPr>
            <p:ph type="body" idx="4294967295"/>
          </p:nvPr>
        </p:nvSpPr>
        <p:spPr/>
        <p:txBody>
          <a:bodyPr/>
          <a:lstStyle/>
          <a:p>
            <a:pPr eaLnBrk="1" hangingPunct="1"/>
            <a:r>
              <a:rPr lang="en-US" sz="2600" dirty="0"/>
              <a:t>Based upon IEEE 802.3 Rules</a:t>
            </a:r>
          </a:p>
          <a:p>
            <a:pPr lvl="1" eaLnBrk="1" hangingPunct="1"/>
            <a:r>
              <a:rPr lang="en-US" sz="2200" dirty="0"/>
              <a:t>Foundation based upon Robert’s Rules of Order</a:t>
            </a:r>
          </a:p>
          <a:p>
            <a:pPr lvl="1" eaLnBrk="1" hangingPunct="1"/>
            <a:r>
              <a:rPr lang="en-US" sz="2200" dirty="0"/>
              <a:t>Anyone in the room may speak</a:t>
            </a:r>
          </a:p>
          <a:p>
            <a:pPr lvl="1" eaLnBrk="1" hangingPunct="1"/>
            <a:r>
              <a:rPr lang="en-US" sz="2200" dirty="0"/>
              <a:t>Anyone in the room may vote</a:t>
            </a:r>
          </a:p>
          <a:p>
            <a:pPr eaLnBrk="1" hangingPunct="1"/>
            <a:r>
              <a:rPr lang="en-US" sz="2600" b="1" dirty="0">
                <a:solidFill>
                  <a:srgbClr val="3399FF"/>
                </a:solidFill>
              </a:rPr>
              <a:t>RESPECT</a:t>
            </a:r>
            <a:r>
              <a:rPr lang="en-US" sz="2600" dirty="0"/>
              <a:t>… give it, get it</a:t>
            </a:r>
          </a:p>
          <a:p>
            <a:pPr eaLnBrk="1" hangingPunct="1"/>
            <a:r>
              <a:rPr lang="en-US" sz="2600" dirty="0"/>
              <a:t>NO product pitches</a:t>
            </a:r>
          </a:p>
          <a:p>
            <a:pPr eaLnBrk="1" hangingPunct="1"/>
            <a:r>
              <a:rPr lang="en-US" sz="2600" dirty="0"/>
              <a:t>NO corporate pitches</a:t>
            </a:r>
          </a:p>
          <a:p>
            <a:pPr eaLnBrk="1" hangingPunct="1"/>
            <a:r>
              <a:rPr lang="en-US" sz="2600" dirty="0"/>
              <a:t>NO prices!!!</a:t>
            </a:r>
          </a:p>
          <a:p>
            <a:pPr lvl="1" eaLnBrk="1" hangingPunct="1"/>
            <a:r>
              <a:rPr lang="en-US" sz="2200" dirty="0"/>
              <a:t>This includes costs, ASPs, etc. no matter what the currency</a:t>
            </a:r>
          </a:p>
          <a:p>
            <a:pPr eaLnBrk="1" hangingPunct="1"/>
            <a:r>
              <a:rPr lang="en-US" sz="2600" dirty="0"/>
              <a:t>NO restrictive notices</a:t>
            </a:r>
          </a:p>
          <a:p>
            <a:pPr eaLnBrk="1" hangingPunct="1"/>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Line 14"/>
          <p:cNvSpPr>
            <a:spLocks noChangeShapeType="1"/>
          </p:cNvSpPr>
          <p:nvPr/>
        </p:nvSpPr>
        <p:spPr bwMode="auto">
          <a:xfrm>
            <a:off x="8763000" y="4416425"/>
            <a:ext cx="0" cy="304800"/>
          </a:xfrm>
          <a:prstGeom prst="line">
            <a:avLst/>
          </a:prstGeom>
          <a:noFill/>
          <a:ln w="9525">
            <a:solidFill>
              <a:schemeClr val="tx1"/>
            </a:solidFill>
            <a:round/>
            <a:headEnd/>
            <a:tailEnd/>
          </a:ln>
        </p:spPr>
        <p:txBody>
          <a:bodyPr wrap="none" anchor="ctr"/>
          <a:lstStyle/>
          <a:p>
            <a:endParaRPr lang="en-US"/>
          </a:p>
        </p:txBody>
      </p:sp>
      <p:sp>
        <p:nvSpPr>
          <p:cNvPr id="26626" name="Line 15"/>
          <p:cNvSpPr>
            <a:spLocks noChangeShapeType="1"/>
          </p:cNvSpPr>
          <p:nvPr/>
        </p:nvSpPr>
        <p:spPr bwMode="auto">
          <a:xfrm>
            <a:off x="8763000" y="5427663"/>
            <a:ext cx="0" cy="304800"/>
          </a:xfrm>
          <a:prstGeom prst="line">
            <a:avLst/>
          </a:prstGeom>
          <a:noFill/>
          <a:ln w="9525">
            <a:solidFill>
              <a:schemeClr val="tx1"/>
            </a:solidFill>
            <a:round/>
            <a:headEnd/>
            <a:tailEnd/>
          </a:ln>
        </p:spPr>
        <p:txBody>
          <a:bodyPr wrap="none" anchor="ctr"/>
          <a:lstStyle/>
          <a:p>
            <a:endParaRPr lang="en-US"/>
          </a:p>
        </p:txBody>
      </p:sp>
      <p:sp>
        <p:nvSpPr>
          <p:cNvPr id="26627"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dirty="0"/>
              <a:t>IEEE Structure</a:t>
            </a:r>
          </a:p>
        </p:txBody>
      </p:sp>
      <p:sp>
        <p:nvSpPr>
          <p:cNvPr id="26628" name="Line 2"/>
          <p:cNvSpPr>
            <a:spLocks noChangeShapeType="1"/>
          </p:cNvSpPr>
          <p:nvPr/>
        </p:nvSpPr>
        <p:spPr bwMode="auto">
          <a:xfrm>
            <a:off x="3352800" y="3425825"/>
            <a:ext cx="0" cy="304800"/>
          </a:xfrm>
          <a:prstGeom prst="line">
            <a:avLst/>
          </a:prstGeom>
          <a:noFill/>
          <a:ln w="9525">
            <a:solidFill>
              <a:schemeClr val="tx1"/>
            </a:solidFill>
            <a:round/>
            <a:headEnd/>
            <a:tailEnd/>
          </a:ln>
        </p:spPr>
        <p:txBody>
          <a:bodyPr wrap="none" anchor="ctr"/>
          <a:lstStyle/>
          <a:p>
            <a:endParaRPr lang="en-US"/>
          </a:p>
        </p:txBody>
      </p:sp>
      <p:sp>
        <p:nvSpPr>
          <p:cNvPr id="26629" name="Line 3"/>
          <p:cNvSpPr>
            <a:spLocks noChangeShapeType="1"/>
          </p:cNvSpPr>
          <p:nvPr/>
        </p:nvSpPr>
        <p:spPr bwMode="auto">
          <a:xfrm>
            <a:off x="6096000" y="3121025"/>
            <a:ext cx="0" cy="533400"/>
          </a:xfrm>
          <a:prstGeom prst="line">
            <a:avLst/>
          </a:prstGeom>
          <a:noFill/>
          <a:ln w="9525">
            <a:solidFill>
              <a:schemeClr val="tx1"/>
            </a:solidFill>
            <a:round/>
            <a:headEnd/>
            <a:tailEnd/>
          </a:ln>
        </p:spPr>
        <p:txBody>
          <a:bodyPr wrap="none" anchor="ctr"/>
          <a:lstStyle/>
          <a:p>
            <a:endParaRPr lang="en-US"/>
          </a:p>
        </p:txBody>
      </p:sp>
      <p:sp>
        <p:nvSpPr>
          <p:cNvPr id="9" name="Text Box 5"/>
          <p:cNvSpPr txBox="1">
            <a:spLocks noChangeArrowheads="1"/>
          </p:cNvSpPr>
          <p:nvPr/>
        </p:nvSpPr>
        <p:spPr bwMode="auto">
          <a:xfrm>
            <a:off x="4648200" y="2511425"/>
            <a:ext cx="2895600" cy="685800"/>
          </a:xfrm>
          <a:prstGeom prst="rect">
            <a:avLst/>
          </a:prstGeom>
          <a:solidFill>
            <a:srgbClr val="339966"/>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IEEE-SA</a:t>
            </a:r>
          </a:p>
          <a:p>
            <a:pPr algn="ctr" eaLnBrk="0" fontAlgn="auto" hangingPunct="0">
              <a:spcBef>
                <a:spcPts val="0"/>
              </a:spcBef>
              <a:spcAft>
                <a:spcPts val="0"/>
              </a:spcAft>
              <a:defRPr/>
            </a:pPr>
            <a:r>
              <a:rPr lang="en-US" sz="2000">
                <a:latin typeface="+mn-lt"/>
              </a:rPr>
              <a:t>Standards Board </a:t>
            </a:r>
          </a:p>
        </p:txBody>
      </p:sp>
      <p:sp>
        <p:nvSpPr>
          <p:cNvPr id="10" name="Text Box 6"/>
          <p:cNvSpPr txBox="1">
            <a:spLocks noChangeArrowheads="1"/>
          </p:cNvSpPr>
          <p:nvPr/>
        </p:nvSpPr>
        <p:spPr bwMode="auto">
          <a:xfrm>
            <a:off x="7620000" y="3654425"/>
            <a:ext cx="2286000" cy="762000"/>
          </a:xfrm>
          <a:prstGeom prst="rect">
            <a:avLst/>
          </a:prstGeom>
          <a:gradFill rotWithShape="1">
            <a:gsLst>
              <a:gs pos="0">
                <a:srgbClr val="008000"/>
              </a:gs>
              <a:gs pos="100000">
                <a:srgbClr val="FFCC00"/>
              </a:gs>
            </a:gsLst>
            <a:lin ang="5400000" scaled="1"/>
          </a:gra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dirty="0">
                <a:latin typeface="+mn-lt"/>
              </a:rPr>
              <a:t>IEEE 802</a:t>
            </a:r>
          </a:p>
          <a:p>
            <a:pPr algn="ctr" eaLnBrk="0" fontAlgn="auto" hangingPunct="0">
              <a:spcBef>
                <a:spcPts val="0"/>
              </a:spcBef>
              <a:spcAft>
                <a:spcPts val="0"/>
              </a:spcAft>
              <a:defRPr/>
            </a:pPr>
            <a:r>
              <a:rPr lang="en-US" sz="2000" dirty="0" err="1">
                <a:latin typeface="+mn-lt"/>
              </a:rPr>
              <a:t>Stds</a:t>
            </a:r>
            <a:r>
              <a:rPr lang="en-US" sz="2000" dirty="0">
                <a:latin typeface="+mn-lt"/>
              </a:rPr>
              <a:t>. Committee</a:t>
            </a:r>
          </a:p>
        </p:txBody>
      </p:sp>
      <p:sp>
        <p:nvSpPr>
          <p:cNvPr id="11" name="Text Box 7"/>
          <p:cNvSpPr txBox="1">
            <a:spLocks noChangeArrowheads="1"/>
          </p:cNvSpPr>
          <p:nvPr/>
        </p:nvSpPr>
        <p:spPr bwMode="auto">
          <a:xfrm>
            <a:off x="4724400" y="3654425"/>
            <a:ext cx="2590800" cy="762000"/>
          </a:xfrm>
          <a:prstGeom prst="rect">
            <a:avLst/>
          </a:prstGeom>
          <a:solidFill>
            <a:srgbClr val="3366FF"/>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NesCom</a:t>
            </a:r>
          </a:p>
          <a:p>
            <a:pPr algn="ctr" eaLnBrk="0" fontAlgn="auto" hangingPunct="0">
              <a:spcBef>
                <a:spcPts val="0"/>
              </a:spcBef>
              <a:spcAft>
                <a:spcPts val="0"/>
              </a:spcAft>
              <a:defRPr/>
            </a:pPr>
            <a:r>
              <a:rPr lang="en-US" sz="2000">
                <a:latin typeface="+mn-lt"/>
              </a:rPr>
              <a:t>New Stds. Committee</a:t>
            </a:r>
          </a:p>
        </p:txBody>
      </p:sp>
      <p:sp>
        <p:nvSpPr>
          <p:cNvPr id="12" name="Text Box 8"/>
          <p:cNvSpPr txBox="1">
            <a:spLocks noChangeArrowheads="1"/>
          </p:cNvSpPr>
          <p:nvPr/>
        </p:nvSpPr>
        <p:spPr bwMode="auto">
          <a:xfrm>
            <a:off x="2209800" y="3654425"/>
            <a:ext cx="2286000" cy="762000"/>
          </a:xfrm>
          <a:prstGeom prst="rect">
            <a:avLst/>
          </a:prstGeom>
          <a:solidFill>
            <a:srgbClr val="3366FF"/>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RevCom</a:t>
            </a:r>
          </a:p>
          <a:p>
            <a:pPr algn="ctr" eaLnBrk="0" fontAlgn="auto" hangingPunct="0">
              <a:spcBef>
                <a:spcPts val="0"/>
              </a:spcBef>
              <a:spcAft>
                <a:spcPts val="0"/>
              </a:spcAft>
              <a:defRPr/>
            </a:pPr>
            <a:r>
              <a:rPr lang="en-US" sz="2000">
                <a:latin typeface="+mn-lt"/>
              </a:rPr>
              <a:t>Review Committee</a:t>
            </a:r>
          </a:p>
        </p:txBody>
      </p:sp>
      <p:sp>
        <p:nvSpPr>
          <p:cNvPr id="13" name="Text Box 9"/>
          <p:cNvSpPr txBox="1">
            <a:spLocks noChangeArrowheads="1"/>
          </p:cNvSpPr>
          <p:nvPr/>
        </p:nvSpPr>
        <p:spPr bwMode="auto">
          <a:xfrm>
            <a:off x="7620000" y="4665663"/>
            <a:ext cx="2286000" cy="762000"/>
          </a:xfrm>
          <a:prstGeom prst="rect">
            <a:avLst/>
          </a:prstGeom>
          <a:solidFill>
            <a:srgbClr val="FFCC00"/>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IEEE 802.3</a:t>
            </a:r>
          </a:p>
          <a:p>
            <a:pPr algn="ctr" eaLnBrk="0" fontAlgn="auto" hangingPunct="0">
              <a:spcBef>
                <a:spcPts val="0"/>
              </a:spcBef>
              <a:spcAft>
                <a:spcPts val="0"/>
              </a:spcAft>
              <a:defRPr/>
            </a:pPr>
            <a:r>
              <a:rPr lang="en-US" sz="2000">
                <a:latin typeface="+mn-lt"/>
              </a:rPr>
              <a:t>Working Group</a:t>
            </a:r>
          </a:p>
        </p:txBody>
      </p:sp>
      <p:sp>
        <p:nvSpPr>
          <p:cNvPr id="14" name="Text Box 10"/>
          <p:cNvSpPr txBox="1">
            <a:spLocks noChangeArrowheads="1"/>
          </p:cNvSpPr>
          <p:nvPr/>
        </p:nvSpPr>
        <p:spPr bwMode="auto">
          <a:xfrm>
            <a:off x="7620000" y="5665788"/>
            <a:ext cx="2286000" cy="762000"/>
          </a:xfrm>
          <a:prstGeom prst="rect">
            <a:avLst/>
          </a:prstGeom>
          <a:solidFill>
            <a:srgbClr val="FFCC00"/>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dirty="0">
                <a:latin typeface="+mn-lt"/>
              </a:rPr>
              <a:t>IEEE 802.3</a:t>
            </a:r>
          </a:p>
          <a:p>
            <a:pPr algn="ctr" eaLnBrk="0" fontAlgn="auto" hangingPunct="0">
              <a:spcBef>
                <a:spcPts val="0"/>
              </a:spcBef>
              <a:spcAft>
                <a:spcPts val="0"/>
              </a:spcAft>
              <a:defRPr/>
            </a:pPr>
            <a:r>
              <a:rPr lang="en-US" sz="2000" dirty="0">
                <a:latin typeface="+mn-lt"/>
              </a:rPr>
              <a:t>Study Group</a:t>
            </a:r>
          </a:p>
        </p:txBody>
      </p:sp>
      <p:sp>
        <p:nvSpPr>
          <p:cNvPr id="26636" name="Line 11"/>
          <p:cNvSpPr>
            <a:spLocks noChangeShapeType="1"/>
          </p:cNvSpPr>
          <p:nvPr/>
        </p:nvSpPr>
        <p:spPr bwMode="auto">
          <a:xfrm>
            <a:off x="3352800" y="3425825"/>
            <a:ext cx="5410200" cy="0"/>
          </a:xfrm>
          <a:prstGeom prst="line">
            <a:avLst/>
          </a:prstGeom>
          <a:noFill/>
          <a:ln w="9525">
            <a:solidFill>
              <a:schemeClr val="tx1"/>
            </a:solidFill>
            <a:round/>
            <a:headEnd/>
            <a:tailEnd/>
          </a:ln>
        </p:spPr>
        <p:txBody>
          <a:bodyPr wrap="none" anchor="ctr"/>
          <a:lstStyle/>
          <a:p>
            <a:endParaRPr lang="en-US"/>
          </a:p>
        </p:txBody>
      </p:sp>
      <p:sp>
        <p:nvSpPr>
          <p:cNvPr id="26637" name="Line 12"/>
          <p:cNvSpPr>
            <a:spLocks noChangeShapeType="1"/>
          </p:cNvSpPr>
          <p:nvPr/>
        </p:nvSpPr>
        <p:spPr bwMode="auto">
          <a:xfrm>
            <a:off x="8763000" y="3425825"/>
            <a:ext cx="0" cy="228600"/>
          </a:xfrm>
          <a:prstGeom prst="line">
            <a:avLst/>
          </a:prstGeom>
          <a:noFill/>
          <a:ln w="9525">
            <a:solidFill>
              <a:schemeClr val="tx1"/>
            </a:solidFill>
            <a:round/>
            <a:headEnd/>
            <a:tailEnd/>
          </a:ln>
        </p:spPr>
        <p:txBody>
          <a:bodyPr wrap="none" anchor="ctr"/>
          <a:lstStyle/>
          <a:p>
            <a:endParaRPr lang="en-US"/>
          </a:p>
        </p:txBody>
      </p:sp>
      <p:sp>
        <p:nvSpPr>
          <p:cNvPr id="26638" name="Line 13"/>
          <p:cNvSpPr>
            <a:spLocks noChangeShapeType="1"/>
          </p:cNvSpPr>
          <p:nvPr/>
        </p:nvSpPr>
        <p:spPr bwMode="auto">
          <a:xfrm>
            <a:off x="6096000" y="1901825"/>
            <a:ext cx="0" cy="609600"/>
          </a:xfrm>
          <a:prstGeom prst="line">
            <a:avLst/>
          </a:prstGeom>
          <a:noFill/>
          <a:ln w="9525">
            <a:solidFill>
              <a:schemeClr val="tx1"/>
            </a:solidFill>
            <a:round/>
            <a:headEnd/>
            <a:tailEnd/>
          </a:ln>
        </p:spPr>
        <p:txBody>
          <a:bodyPr wrap="none" anchor="ctr"/>
          <a:lstStyle/>
          <a:p>
            <a:endParaRPr lang="en-US"/>
          </a:p>
        </p:txBody>
      </p:sp>
      <p:sp>
        <p:nvSpPr>
          <p:cNvPr id="26639" name="Text Box 16"/>
          <p:cNvSpPr txBox="1">
            <a:spLocks noChangeArrowheads="1"/>
          </p:cNvSpPr>
          <p:nvPr/>
        </p:nvSpPr>
        <p:spPr bwMode="auto">
          <a:xfrm>
            <a:off x="4648200" y="2130425"/>
            <a:ext cx="2895600" cy="336550"/>
          </a:xfrm>
          <a:prstGeom prst="rect">
            <a:avLst/>
          </a:prstGeom>
          <a:noFill/>
          <a:ln w="9525" algn="ctr">
            <a:noFill/>
            <a:miter lim="800000"/>
            <a:headEnd/>
            <a:tailEnd/>
          </a:ln>
        </p:spPr>
        <p:txBody>
          <a:bodyPr>
            <a:spAutoFit/>
          </a:bodyPr>
          <a:lstStyle/>
          <a:p>
            <a:pPr algn="ctr">
              <a:spcBef>
                <a:spcPct val="50000"/>
              </a:spcBef>
            </a:pPr>
            <a:r>
              <a:rPr lang="en-US">
                <a:latin typeface="Perpetua"/>
              </a:rPr>
              <a:t>Standards     Process</a:t>
            </a:r>
          </a:p>
        </p:txBody>
      </p:sp>
      <p:sp>
        <p:nvSpPr>
          <p:cNvPr id="26640" name="Text Box 17"/>
          <p:cNvSpPr txBox="1">
            <a:spLocks noChangeArrowheads="1"/>
          </p:cNvSpPr>
          <p:nvPr/>
        </p:nvSpPr>
        <p:spPr bwMode="auto">
          <a:xfrm>
            <a:off x="2209800" y="5141913"/>
            <a:ext cx="2743200" cy="336550"/>
          </a:xfrm>
          <a:prstGeom prst="rect">
            <a:avLst/>
          </a:prstGeom>
          <a:solidFill>
            <a:srgbClr val="339966"/>
          </a:solidFill>
          <a:ln w="9525" algn="ctr">
            <a:noFill/>
            <a:miter lim="800000"/>
            <a:headEnd/>
            <a:tailEnd/>
          </a:ln>
        </p:spPr>
        <p:txBody>
          <a:bodyPr>
            <a:spAutoFit/>
          </a:bodyPr>
          <a:lstStyle/>
          <a:p>
            <a:pPr algn="ctr">
              <a:spcBef>
                <a:spcPct val="50000"/>
              </a:spcBef>
            </a:pPr>
            <a:r>
              <a:rPr lang="en-US" b="1">
                <a:latin typeface="Perpetua"/>
              </a:rPr>
              <a:t>Approval Process</a:t>
            </a:r>
          </a:p>
        </p:txBody>
      </p:sp>
      <p:sp>
        <p:nvSpPr>
          <p:cNvPr id="26641" name="Text Box 18"/>
          <p:cNvSpPr txBox="1">
            <a:spLocks noChangeArrowheads="1"/>
          </p:cNvSpPr>
          <p:nvPr/>
        </p:nvSpPr>
        <p:spPr bwMode="auto">
          <a:xfrm>
            <a:off x="2209800" y="6056313"/>
            <a:ext cx="2743200" cy="336550"/>
          </a:xfrm>
          <a:prstGeom prst="rect">
            <a:avLst/>
          </a:prstGeom>
          <a:solidFill>
            <a:srgbClr val="FFCC00"/>
          </a:solidFill>
          <a:ln w="9525" algn="ctr">
            <a:noFill/>
            <a:miter lim="800000"/>
            <a:headEnd/>
            <a:tailEnd/>
          </a:ln>
        </p:spPr>
        <p:txBody>
          <a:bodyPr>
            <a:spAutoFit/>
          </a:bodyPr>
          <a:lstStyle/>
          <a:p>
            <a:pPr algn="ctr">
              <a:spcBef>
                <a:spcPct val="50000"/>
              </a:spcBef>
            </a:pPr>
            <a:r>
              <a:rPr lang="en-US" b="1">
                <a:latin typeface="Perpetua"/>
              </a:rPr>
              <a:t>Technical Activities</a:t>
            </a:r>
          </a:p>
        </p:txBody>
      </p:sp>
      <p:sp>
        <p:nvSpPr>
          <p:cNvPr id="26642" name="Text Box 19"/>
          <p:cNvSpPr txBox="1">
            <a:spLocks noChangeArrowheads="1"/>
          </p:cNvSpPr>
          <p:nvPr/>
        </p:nvSpPr>
        <p:spPr bwMode="auto">
          <a:xfrm>
            <a:off x="2209800" y="5599113"/>
            <a:ext cx="2743200" cy="336550"/>
          </a:xfrm>
          <a:prstGeom prst="rect">
            <a:avLst/>
          </a:prstGeom>
          <a:solidFill>
            <a:srgbClr val="3366FF"/>
          </a:solidFill>
          <a:ln w="9525" algn="ctr">
            <a:noFill/>
            <a:miter lim="800000"/>
            <a:headEnd/>
            <a:tailEnd/>
          </a:ln>
        </p:spPr>
        <p:txBody>
          <a:bodyPr>
            <a:spAutoFit/>
          </a:bodyPr>
          <a:lstStyle/>
          <a:p>
            <a:pPr algn="ctr">
              <a:spcBef>
                <a:spcPct val="50000"/>
              </a:spcBef>
            </a:pPr>
            <a:r>
              <a:rPr lang="en-US" b="1">
                <a:latin typeface="Perpetua"/>
              </a:rPr>
              <a:t>Standards Process</a:t>
            </a:r>
          </a:p>
        </p:txBody>
      </p:sp>
      <p:sp>
        <p:nvSpPr>
          <p:cNvPr id="26643" name="Text Box 20"/>
          <p:cNvSpPr txBox="1">
            <a:spLocks noChangeArrowheads="1"/>
          </p:cNvSpPr>
          <p:nvPr/>
        </p:nvSpPr>
        <p:spPr bwMode="auto">
          <a:xfrm>
            <a:off x="4648200" y="1381125"/>
            <a:ext cx="2895600" cy="685800"/>
          </a:xfrm>
          <a:prstGeom prst="rect">
            <a:avLst/>
          </a:prstGeom>
          <a:solidFill>
            <a:schemeClr val="bg1"/>
          </a:solidFill>
          <a:ln w="9525">
            <a:solidFill>
              <a:schemeClr val="tx1"/>
            </a:solidFill>
            <a:miter lim="800000"/>
            <a:headEnd/>
            <a:tailEnd/>
          </a:ln>
        </p:spPr>
        <p:txBody>
          <a:bodyPr wrap="none"/>
          <a:lstStyle/>
          <a:p>
            <a:pPr algn="ctr" eaLnBrk="0" hangingPunct="0"/>
            <a:r>
              <a:rPr lang="en-US" sz="2000" b="1">
                <a:latin typeface="Perpetua"/>
              </a:rPr>
              <a:t>IEEE-SA</a:t>
            </a:r>
          </a:p>
          <a:p>
            <a:pPr algn="ctr" eaLnBrk="0" hangingPunct="0"/>
            <a:r>
              <a:rPr lang="en-US" sz="2000" b="1">
                <a:latin typeface="Perpetua"/>
              </a:rPr>
              <a:t>Standards Association</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6"/>
          <p:cNvSpPr>
            <a:spLocks noGrp="1" noChangeArrowheads="1"/>
          </p:cNvSpPr>
          <p:nvPr>
            <p:ph type="title"/>
          </p:nvPr>
        </p:nvSpPr>
        <p:spPr>
          <a:xfrm>
            <a:off x="1752600" y="26988"/>
            <a:ext cx="8686800" cy="887412"/>
          </a:xfrm>
        </p:spPr>
        <p:txBody>
          <a:bodyPr/>
          <a:lstStyle/>
          <a:p>
            <a:r>
              <a:rPr lang="en-US" altLang="en-US" sz="3200" u="sng" dirty="0">
                <a:solidFill>
                  <a:schemeClr val="tx1"/>
                </a:solidFill>
                <a:latin typeface="Calibri" panose="020F0502020204030204" pitchFamily="34" charset="0"/>
                <a:cs typeface="Calibri" panose="020F0502020204030204" pitchFamily="34" charset="0"/>
              </a:rPr>
              <a:t>Guidelines for IEEE-SA Meetings</a:t>
            </a:r>
            <a:endParaRPr lang="en-US" altLang="en-US" sz="3200" dirty="0"/>
          </a:p>
        </p:txBody>
      </p:sp>
      <p:sp>
        <p:nvSpPr>
          <p:cNvPr id="10243" name="Rectangle 1027"/>
          <p:cNvSpPr>
            <a:spLocks noGrp="1" noChangeArrowheads="1"/>
          </p:cNvSpPr>
          <p:nvPr>
            <p:ph type="body" idx="1"/>
          </p:nvPr>
        </p:nvSpPr>
        <p:spPr>
          <a:xfrm>
            <a:off x="1905000" y="838200"/>
            <a:ext cx="8458200" cy="44196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600" b="1" dirty="0">
                <a:solidFill>
                  <a:schemeClr val="tx1"/>
                </a:solidFill>
                <a:latin typeface="Calibri" panose="020F0502020204030204" pitchFamily="34" charset="0"/>
                <a:cs typeface="Calibri" panose="020F0502020204030204" pitchFamily="34" charset="0"/>
              </a:rPr>
              <a:t>For more details, see </a:t>
            </a:r>
            <a:r>
              <a:rPr lang="en-US" altLang="en-US" sz="16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600" b="1" dirty="0">
                <a:solidFill>
                  <a:schemeClr val="tx1"/>
                </a:solidFill>
                <a:latin typeface="Calibri" panose="020F0502020204030204" pitchFamily="34" charset="0"/>
                <a:cs typeface="Calibri" panose="020F0502020204030204" pitchFamily="34" charset="0"/>
              </a:rPr>
              <a:t>, clause 5.3.10 and </a:t>
            </a:r>
            <a:br>
              <a:rPr lang="en-US" altLang="en-US" sz="1600" b="1" dirty="0">
                <a:solidFill>
                  <a:schemeClr val="tx1"/>
                </a:solidFill>
                <a:latin typeface="Calibri" panose="020F0502020204030204" pitchFamily="34" charset="0"/>
                <a:cs typeface="Calibri" panose="020F0502020204030204" pitchFamily="34" charset="0"/>
              </a:rPr>
            </a:br>
            <a:r>
              <a:rPr lang="en-US" altLang="en-US" sz="16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600" b="1" dirty="0">
                <a:solidFill>
                  <a:schemeClr val="tx1"/>
                </a:solidFill>
                <a:latin typeface="Calibri" panose="020F0502020204030204" pitchFamily="34" charset="0"/>
                <a:cs typeface="Calibri" panose="020F0502020204030204" pitchFamily="34" charset="0"/>
              </a:rPr>
              <a:t>at http://standards.ieee.org/develop/policies/antitrust.pdf</a:t>
            </a:r>
          </a:p>
          <a:p>
            <a:pPr algn="ctr">
              <a:lnSpc>
                <a:spcPct val="80000"/>
              </a:lnSpc>
              <a:buFont typeface="Monotype Sorts"/>
              <a:buNone/>
              <a:defRPr/>
            </a:pPr>
            <a:endParaRPr lang="en-US" altLang="en-US" sz="16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600" b="1" dirty="0">
                <a:solidFill>
                  <a:schemeClr val="tx1"/>
                </a:solidFill>
                <a:latin typeface="Calibri" panose="020F0502020204030204" pitchFamily="34" charset="0"/>
                <a:cs typeface="Calibri" panose="020F0502020204030204" pitchFamily="34" charset="0"/>
              </a:rPr>
              <a:t>If you have questions</a:t>
            </a:r>
            <a:r>
              <a:rPr lang="en-US" altLang="en-US" sz="1600" b="1">
                <a:solidFill>
                  <a:schemeClr val="tx1"/>
                </a:solidFill>
                <a:latin typeface="Calibri" panose="020F0502020204030204" pitchFamily="34" charset="0"/>
                <a:cs typeface="Calibri" panose="020F0502020204030204" pitchFamily="34" charset="0"/>
              </a:rPr>
              <a:t>, contact the </a:t>
            </a:r>
            <a:r>
              <a:rPr lang="en-US" altLang="en-US" sz="1600" b="1" dirty="0">
                <a:solidFill>
                  <a:schemeClr val="tx1"/>
                </a:solidFill>
                <a:latin typeface="Calibri" panose="020F0502020204030204" pitchFamily="34" charset="0"/>
                <a:cs typeface="Calibri" panose="020F0502020204030204" pitchFamily="34" charset="0"/>
              </a:rPr>
              <a:t>IEEE-SA Standards Board Patent Committee Administrator at patcom@ieee.org</a:t>
            </a:r>
            <a:br>
              <a:rPr lang="en-US" altLang="en-US" sz="1600" b="1" dirty="0">
                <a:solidFill>
                  <a:schemeClr val="tx1"/>
                </a:solidFill>
                <a:latin typeface="Calibri" panose="020F0502020204030204" pitchFamily="34" charset="0"/>
                <a:cs typeface="Calibri" panose="020F0502020204030204" pitchFamily="34" charset="0"/>
              </a:rPr>
            </a:br>
            <a:endParaRPr lang="en-US" altLang="en-US" sz="16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endParaRPr lang="en-US" altLang="en-US" sz="1400"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1901871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EEE">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IEEE_template">
  <a:themeElements>
    <a:clrScheme name="Custom 8">
      <a:dk1>
        <a:sysClr val="windowText" lastClr="000000"/>
      </a:dk1>
      <a:lt1>
        <a:sysClr val="window" lastClr="FFFFFF"/>
      </a:lt1>
      <a:dk2>
        <a:srgbClr val="63666A"/>
      </a:dk2>
      <a:lt2>
        <a:srgbClr val="A7A8AA"/>
      </a:lt2>
      <a:accent1>
        <a:srgbClr val="00B5E2"/>
      </a:accent1>
      <a:accent2>
        <a:srgbClr val="4AC9E3"/>
      </a:accent2>
      <a:accent3>
        <a:srgbClr val="00629B"/>
      </a:accent3>
      <a:accent4>
        <a:srgbClr val="FFD100"/>
      </a:accent4>
      <a:accent5>
        <a:srgbClr val="FFA300"/>
      </a:accent5>
      <a:accent6>
        <a:srgbClr val="BA0C2F"/>
      </a:accent6>
      <a:hlink>
        <a:srgbClr val="004B7E"/>
      </a:hlink>
      <a:folHlink>
        <a:srgbClr val="0E839E"/>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381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copyright-policy-WG-meetings.potx" id="{7B8922AF-E155-4CE3-ADBE-0EC330F6DF5E}" vid="{444C2741-E9B8-4579-8079-68A0DE7B6784}"/>
    </a:ext>
  </a:extLst>
</a:theme>
</file>

<file path=ppt/theme/theme4.xml><?xml version="1.0" encoding="utf-8"?>
<a:theme xmlns:a="http://schemas.openxmlformats.org/drawingml/2006/main" name="1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agenda</Template>
  <TotalTime>12747</TotalTime>
  <Words>2352</Words>
  <Application>Microsoft Macintosh PowerPoint</Application>
  <PresentationFormat>Custom</PresentationFormat>
  <Paragraphs>474</Paragraphs>
  <Slides>32</Slides>
  <Notes>4</Notes>
  <HiddenSlides>0</HiddenSlides>
  <MMClips>0</MMClips>
  <ScaleCrop>false</ScaleCrop>
  <HeadingPairs>
    <vt:vector size="4" baseType="variant">
      <vt:variant>
        <vt:lpstr>Theme</vt:lpstr>
      </vt:variant>
      <vt:variant>
        <vt:i4>4</vt:i4>
      </vt:variant>
      <vt:variant>
        <vt:lpstr>Slide Titles</vt:lpstr>
      </vt:variant>
      <vt:variant>
        <vt:i4>32</vt:i4>
      </vt:variant>
    </vt:vector>
  </HeadingPairs>
  <TitlesOfParts>
    <vt:vector size="36" baseType="lpstr">
      <vt:lpstr>1_EEE</vt:lpstr>
      <vt:lpstr>1_Default Design</vt:lpstr>
      <vt:lpstr>IEEE_template</vt:lpstr>
      <vt:lpstr>1_802-11-Submission</vt:lpstr>
      <vt:lpstr>Agenda and General Information</vt:lpstr>
      <vt:lpstr>Agenda</vt:lpstr>
      <vt:lpstr>Study Group Decorum</vt:lpstr>
      <vt:lpstr>Goals for the meeting</vt:lpstr>
      <vt:lpstr>Big ticket items</vt:lpstr>
      <vt:lpstr>Reflector and Web</vt:lpstr>
      <vt:lpstr>Ground Rules</vt:lpstr>
      <vt:lpstr>IEEE Structure</vt:lpstr>
      <vt:lpstr>Guidelines for IEEE-SA Meetings</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  </vt:lpstr>
      <vt:lpstr>IEEE-SA standards activities shall allow the fair &amp; equitable consideration of all viewpoints </vt:lpstr>
      <vt:lpstr>Important Bylaws and Rules</vt:lpstr>
      <vt:lpstr>Overview of IEEE 802.3 Standards Process (1/5)- Study Group Phase</vt:lpstr>
      <vt:lpstr>Overview of IEEE 802.3 Standards Process (2/5) –  Task Force Comment Phase</vt:lpstr>
      <vt:lpstr>Overview of IEEE 802.3 Standards Process (3/5) –  Working Group Ballot Phase</vt:lpstr>
      <vt:lpstr>Overview of IEEE 802.3 Standards Process (4/5)-  IEEE Standards Association (SA) Ballot Phase</vt:lpstr>
      <vt:lpstr>Overview of IEEE 802.3 Standards Process (5/5) –  Final Approvals / Standard Release</vt:lpstr>
      <vt:lpstr>The Study Group</vt:lpstr>
      <vt:lpstr>Major timeline benchmarks</vt:lpstr>
      <vt:lpstr>Request for Formation of Study Group (per July 2019 Plenary Motion, amended Sep/Oct 2019)</vt:lpstr>
      <vt:lpstr>Liaisons and Communications</vt:lpstr>
      <vt:lpstr>Action Items</vt:lpstr>
      <vt:lpstr>Attendance</vt:lpstr>
      <vt:lpstr>Presentations</vt:lpstr>
      <vt:lpstr>Motions</vt:lpstr>
      <vt:lpstr>Future Meetings</vt:lpstr>
      <vt:lpstr>Meeting polls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802.3 Study Group agenda template</dc:title>
  <dc:creator>Law, David</dc:creator>
  <cp:lastModifiedBy>ROBERT GROW</cp:lastModifiedBy>
  <cp:revision>140</cp:revision>
  <cp:lastPrinted>2019-11-11T19:10:20Z</cp:lastPrinted>
  <dcterms:created xsi:type="dcterms:W3CDTF">2011-08-10T17:21:09Z</dcterms:created>
  <dcterms:modified xsi:type="dcterms:W3CDTF">2020-01-11T00:50:37Z</dcterms:modified>
</cp:coreProperties>
</file>