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8" r:id="rId1"/>
    <p:sldMasterId id="2147483719" r:id="rId2"/>
    <p:sldMasterId id="2147483721" r:id="rId3"/>
  </p:sldMasterIdLst>
  <p:notesMasterIdLst>
    <p:notesMasterId r:id="rId35"/>
  </p:notesMasterIdLst>
  <p:handoutMasterIdLst>
    <p:handoutMasterId r:id="rId36"/>
  </p:handoutMasterIdLst>
  <p:sldIdLst>
    <p:sldId id="273" r:id="rId4"/>
    <p:sldId id="300" r:id="rId5"/>
    <p:sldId id="348" r:id="rId6"/>
    <p:sldId id="317" r:id="rId7"/>
    <p:sldId id="345" r:id="rId8"/>
    <p:sldId id="319" r:id="rId9"/>
    <p:sldId id="339" r:id="rId10"/>
    <p:sldId id="318" r:id="rId11"/>
    <p:sldId id="320" r:id="rId12"/>
    <p:sldId id="321" r:id="rId13"/>
    <p:sldId id="362" r:id="rId14"/>
    <p:sldId id="354" r:id="rId15"/>
    <p:sldId id="355" r:id="rId16"/>
    <p:sldId id="356" r:id="rId17"/>
    <p:sldId id="357" r:id="rId18"/>
    <p:sldId id="358" r:id="rId19"/>
    <p:sldId id="359" r:id="rId20"/>
    <p:sldId id="306" r:id="rId21"/>
    <p:sldId id="311" r:id="rId22"/>
    <p:sldId id="312" r:id="rId23"/>
    <p:sldId id="313" r:id="rId24"/>
    <p:sldId id="314" r:id="rId25"/>
    <p:sldId id="327" r:id="rId26"/>
    <p:sldId id="328" r:id="rId27"/>
    <p:sldId id="336" r:id="rId28"/>
    <p:sldId id="342" r:id="rId29"/>
    <p:sldId id="343" r:id="rId30"/>
    <p:sldId id="331" r:id="rId31"/>
    <p:sldId id="344" r:id="rId32"/>
    <p:sldId id="333" r:id="rId33"/>
    <p:sldId id="334" r:id="rId34"/>
  </p:sldIdLst>
  <p:sldSz cx="12192000" cy="6858000"/>
  <p:notesSz cx="7315200" cy="9601200"/>
  <p:defaultTextStyle>
    <a:defPPr>
      <a:defRPr lang="en-US"/>
    </a:defPPr>
    <a:lvl1pPr algn="l" rtl="0" fontAlgn="base">
      <a:spcBef>
        <a:spcPct val="0"/>
      </a:spcBef>
      <a:spcAft>
        <a:spcPct val="0"/>
      </a:spcAft>
      <a:defRPr sz="1600" kern="1200">
        <a:solidFill>
          <a:schemeClr val="tx1"/>
        </a:solidFill>
        <a:latin typeface="Arial" charset="0"/>
        <a:ea typeface="+mn-ea"/>
        <a:cs typeface="+mn-cs"/>
      </a:defRPr>
    </a:lvl1pPr>
    <a:lvl2pPr marL="457200" algn="l" rtl="0" fontAlgn="base">
      <a:spcBef>
        <a:spcPct val="0"/>
      </a:spcBef>
      <a:spcAft>
        <a:spcPct val="0"/>
      </a:spcAft>
      <a:defRPr sz="1600" kern="1200">
        <a:solidFill>
          <a:schemeClr val="tx1"/>
        </a:solidFill>
        <a:latin typeface="Arial" charset="0"/>
        <a:ea typeface="+mn-ea"/>
        <a:cs typeface="+mn-cs"/>
      </a:defRPr>
    </a:lvl2pPr>
    <a:lvl3pPr marL="914400" algn="l" rtl="0" fontAlgn="base">
      <a:spcBef>
        <a:spcPct val="0"/>
      </a:spcBef>
      <a:spcAft>
        <a:spcPct val="0"/>
      </a:spcAft>
      <a:defRPr sz="1600" kern="1200">
        <a:solidFill>
          <a:schemeClr val="tx1"/>
        </a:solidFill>
        <a:latin typeface="Arial" charset="0"/>
        <a:ea typeface="+mn-ea"/>
        <a:cs typeface="+mn-cs"/>
      </a:defRPr>
    </a:lvl3pPr>
    <a:lvl4pPr marL="1371600" algn="l" rtl="0" fontAlgn="base">
      <a:spcBef>
        <a:spcPct val="0"/>
      </a:spcBef>
      <a:spcAft>
        <a:spcPct val="0"/>
      </a:spcAft>
      <a:defRPr sz="1600" kern="1200">
        <a:solidFill>
          <a:schemeClr val="tx1"/>
        </a:solidFill>
        <a:latin typeface="Arial" charset="0"/>
        <a:ea typeface="+mn-ea"/>
        <a:cs typeface="+mn-cs"/>
      </a:defRPr>
    </a:lvl4pPr>
    <a:lvl5pPr marL="1828800" algn="l" rtl="0" fontAlgn="base">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row, Bob" initials="" lastIdx="4" clrIdx="0"/>
  <p:cmAuthor id="1" name="David Law" initials=""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65" autoAdjust="0"/>
    <p:restoredTop sz="84713" autoAdjust="0"/>
  </p:normalViewPr>
  <p:slideViewPr>
    <p:cSldViewPr>
      <p:cViewPr varScale="1">
        <p:scale>
          <a:sx n="113" d="100"/>
          <a:sy n="113" d="100"/>
        </p:scale>
        <p:origin x="138" y="162"/>
      </p:cViewPr>
      <p:guideLst>
        <p:guide orient="horz" pos="2160"/>
        <p:guide pos="384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5" d="100"/>
          <a:sy n="85" d="100"/>
        </p:scale>
        <p:origin x="-2706" y="-78"/>
      </p:cViewPr>
      <p:guideLst>
        <p:guide orient="horz" pos="3024"/>
        <p:guide pos="2304"/>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viewProps" Target="viewProps.xml"/><Relationship Id="rId21" Type="http://schemas.openxmlformats.org/officeDocument/2006/relationships/slide" Target="slides/slide18.xml"/><Relationship Id="rId34" Type="http://schemas.openxmlformats.org/officeDocument/2006/relationships/slide" Target="slides/slide31.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notesMaster" Target="notesMasters/notesMaster1.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0746957A-77E9-4067-B9A8-C75BCBC731A3}" type="datetimeFigureOut">
              <a:rPr lang="en-US"/>
              <a:pPr>
                <a:defRPr/>
              </a:pPr>
              <a:t>6/9/2021</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6641793F-992B-4A16-A261-238B1C815D3D}" type="slidenum">
              <a:rPr lang="en-US"/>
              <a:pPr>
                <a:defRPr/>
              </a:pPr>
              <a:t>‹#›</a:t>
            </a:fld>
            <a:endParaRPr lang="en-US"/>
          </a:p>
        </p:txBody>
      </p:sp>
    </p:spTree>
    <p:extLst>
      <p:ext uri="{BB962C8B-B14F-4D97-AF65-F5344CB8AC3E}">
        <p14:creationId xmlns:p14="http://schemas.microsoft.com/office/powerpoint/2010/main" val="35204750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6661" tIns="48331" rIns="96661" bIns="48331" rtlCol="0"/>
          <a:lstStyle>
            <a:lvl1pPr algn="l" fontAlgn="auto">
              <a:spcBef>
                <a:spcPts val="0"/>
              </a:spcBef>
              <a:spcAft>
                <a:spcPts val="0"/>
              </a:spcAft>
              <a:defRPr sz="1300">
                <a:latin typeface="+mn-lt"/>
              </a:defRPr>
            </a:lvl1pPr>
          </a:lstStyle>
          <a:p>
            <a:pPr>
              <a:defRPr/>
            </a:pPr>
            <a:endParaRPr lang="en-US"/>
          </a:p>
        </p:txBody>
      </p:sp>
      <p:sp>
        <p:nvSpPr>
          <p:cNvPr id="3" name="Date Placeholder 2"/>
          <p:cNvSpPr>
            <a:spLocks noGrp="1"/>
          </p:cNvSpPr>
          <p:nvPr>
            <p:ph type="dt" idx="1"/>
          </p:nvPr>
        </p:nvSpPr>
        <p:spPr>
          <a:xfrm>
            <a:off x="4143375" y="0"/>
            <a:ext cx="3170238" cy="479425"/>
          </a:xfrm>
          <a:prstGeom prst="rect">
            <a:avLst/>
          </a:prstGeom>
        </p:spPr>
        <p:txBody>
          <a:bodyPr vert="horz" lIns="96661" tIns="48331" rIns="96661" bIns="48331" rtlCol="0"/>
          <a:lstStyle>
            <a:lvl1pPr algn="r" fontAlgn="auto">
              <a:spcBef>
                <a:spcPts val="0"/>
              </a:spcBef>
              <a:spcAft>
                <a:spcPts val="0"/>
              </a:spcAft>
              <a:defRPr sz="1300">
                <a:latin typeface="+mn-lt"/>
              </a:defRPr>
            </a:lvl1pPr>
          </a:lstStyle>
          <a:p>
            <a:pPr>
              <a:defRPr/>
            </a:pPr>
            <a:fld id="{C6BA5148-46AD-40FD-940D-973AAFCD728F}" type="datetimeFigureOut">
              <a:rPr lang="en-US"/>
              <a:pPr>
                <a:defRPr/>
              </a:pPr>
              <a:t>6/9/2021</a:t>
            </a:fld>
            <a:endParaRPr lang="en-US"/>
          </a:p>
        </p:txBody>
      </p:sp>
      <p:sp>
        <p:nvSpPr>
          <p:cNvPr id="4" name="Slide Image Placeholder 3"/>
          <p:cNvSpPr>
            <a:spLocks noGrp="1" noRot="1" noChangeAspect="1"/>
          </p:cNvSpPr>
          <p:nvPr>
            <p:ph type="sldImg" idx="2"/>
          </p:nvPr>
        </p:nvSpPr>
        <p:spPr>
          <a:xfrm>
            <a:off x="457200" y="720725"/>
            <a:ext cx="6400800" cy="3600450"/>
          </a:xfrm>
          <a:prstGeom prst="rect">
            <a:avLst/>
          </a:prstGeom>
          <a:noFill/>
          <a:ln w="12700">
            <a:solidFill>
              <a:prstClr val="black"/>
            </a:solidFill>
          </a:ln>
        </p:spPr>
        <p:txBody>
          <a:bodyPr vert="horz" lIns="96661" tIns="48331" rIns="96661" bIns="48331" rtlCol="0" anchor="ctr"/>
          <a:lstStyle/>
          <a:p>
            <a:pPr lvl="0"/>
            <a:endParaRPr lang="en-US" noProof="0"/>
          </a:p>
        </p:txBody>
      </p:sp>
      <p:sp>
        <p:nvSpPr>
          <p:cNvPr id="5" name="Notes Placeholder 4"/>
          <p:cNvSpPr>
            <a:spLocks noGrp="1"/>
          </p:cNvSpPr>
          <p:nvPr>
            <p:ph type="body" sz="quarter" idx="3"/>
          </p:nvPr>
        </p:nvSpPr>
        <p:spPr>
          <a:xfrm>
            <a:off x="731838" y="4560888"/>
            <a:ext cx="5851525" cy="4319587"/>
          </a:xfrm>
          <a:prstGeom prst="rect">
            <a:avLst/>
          </a:prstGeom>
        </p:spPr>
        <p:txBody>
          <a:bodyPr vert="horz" lIns="96661" tIns="48331" rIns="96661" bIns="48331"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9120188"/>
            <a:ext cx="3170238" cy="479425"/>
          </a:xfrm>
          <a:prstGeom prst="rect">
            <a:avLst/>
          </a:prstGeom>
        </p:spPr>
        <p:txBody>
          <a:bodyPr vert="horz" lIns="96661" tIns="48331" rIns="96661" bIns="48331" rtlCol="0" anchor="b"/>
          <a:lstStyle>
            <a:lvl1pPr algn="l" fontAlgn="auto">
              <a:spcBef>
                <a:spcPts val="0"/>
              </a:spcBef>
              <a:spcAft>
                <a:spcPts val="0"/>
              </a:spcAft>
              <a:defRPr sz="1300">
                <a:latin typeface="+mn-lt"/>
              </a:defRPr>
            </a:lvl1pPr>
          </a:lstStyle>
          <a:p>
            <a:pPr>
              <a:defRPr/>
            </a:pPr>
            <a:endParaRPr lang="en-US"/>
          </a:p>
        </p:txBody>
      </p:sp>
      <p:sp>
        <p:nvSpPr>
          <p:cNvPr id="7" name="Slide Number Placeholder 6"/>
          <p:cNvSpPr>
            <a:spLocks noGrp="1"/>
          </p:cNvSpPr>
          <p:nvPr>
            <p:ph type="sldNum" sz="quarter" idx="5"/>
          </p:nvPr>
        </p:nvSpPr>
        <p:spPr>
          <a:xfrm>
            <a:off x="4143375" y="9120188"/>
            <a:ext cx="3170238" cy="479425"/>
          </a:xfrm>
          <a:prstGeom prst="rect">
            <a:avLst/>
          </a:prstGeom>
        </p:spPr>
        <p:txBody>
          <a:bodyPr vert="horz" lIns="96661" tIns="48331" rIns="96661" bIns="48331" rtlCol="0" anchor="b"/>
          <a:lstStyle>
            <a:lvl1pPr algn="r" fontAlgn="auto">
              <a:spcBef>
                <a:spcPts val="0"/>
              </a:spcBef>
              <a:spcAft>
                <a:spcPts val="0"/>
              </a:spcAft>
              <a:defRPr sz="1300">
                <a:latin typeface="+mn-lt"/>
              </a:defRPr>
            </a:lvl1pPr>
          </a:lstStyle>
          <a:p>
            <a:pPr>
              <a:defRPr/>
            </a:pPr>
            <a:fld id="{3CEE3C7B-4350-4749-9C1E-FD77C98368D4}" type="slidenum">
              <a:rPr lang="en-US"/>
              <a:pPr>
                <a:defRPr/>
              </a:pPr>
              <a:t>‹#›</a:t>
            </a:fld>
            <a:endParaRPr lang="en-US"/>
          </a:p>
        </p:txBody>
      </p:sp>
    </p:spTree>
    <p:extLst>
      <p:ext uri="{BB962C8B-B14F-4D97-AF65-F5344CB8AC3E}">
        <p14:creationId xmlns:p14="http://schemas.microsoft.com/office/powerpoint/2010/main" val="64113893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011ABCC-02B0-49FD-978E-DF7DCA87D8B7}" type="slidenum">
              <a:rPr lang="en-US"/>
              <a:pPr fontAlgn="base">
                <a:spcBef>
                  <a:spcPct val="0"/>
                </a:spcBef>
                <a:spcAft>
                  <a:spcPct val="0"/>
                </a:spcAft>
                <a:defRPr/>
              </a:pPr>
              <a:t>7</a:t>
            </a:fld>
            <a:endParaRPr lang="en-US"/>
          </a:p>
        </p:txBody>
      </p:sp>
      <p:sp>
        <p:nvSpPr>
          <p:cNvPr id="24578" name="Rectangle 2"/>
          <p:cNvSpPr>
            <a:spLocks noGrp="1" noRot="1" noChangeAspect="1" noChangeArrowheads="1" noTextEdit="1"/>
          </p:cNvSpPr>
          <p:nvPr>
            <p:ph type="sldImg"/>
          </p:nvPr>
        </p:nvSpPr>
        <p:spPr bwMode="auto">
          <a:xfrm>
            <a:off x="457200" y="720725"/>
            <a:ext cx="6400800" cy="3600450"/>
          </a:xfrm>
          <a:noFill/>
          <a:ln>
            <a:solidFill>
              <a:srgbClr val="000000"/>
            </a:solidFill>
            <a:miter lim="800000"/>
            <a:headEnd/>
            <a:tailEnd/>
          </a:ln>
        </p:spPr>
      </p:sp>
      <p:sp>
        <p:nvSpPr>
          <p:cNvPr id="2457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p>
        </p:txBody>
      </p:sp>
    </p:spTree>
    <p:extLst>
      <p:ext uri="{BB962C8B-B14F-4D97-AF65-F5344CB8AC3E}">
        <p14:creationId xmlns:p14="http://schemas.microsoft.com/office/powerpoint/2010/main" val="32052863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xfrm>
            <a:off x="384175" y="701675"/>
            <a:ext cx="6165850" cy="3468688"/>
          </a:xfrm>
          <a:ln/>
        </p:spPr>
      </p:sp>
      <p:sp>
        <p:nvSpPr>
          <p:cNvPr id="71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717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solidFill>
                  <a:srgbClr val="000000"/>
                </a:solidFill>
                <a:latin typeface="Arial" panose="020B0604020202020204" pitchFamily="34" charset="0"/>
              </a:rPr>
              <a:t>doc.: IEEE 802.11-15/0245r1</a:t>
            </a:r>
          </a:p>
        </p:txBody>
      </p:sp>
      <p:sp>
        <p:nvSpPr>
          <p:cNvPr id="717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solidFill>
                  <a:srgbClr val="000000"/>
                </a:solidFill>
                <a:latin typeface="Arial" panose="020B0604020202020204" pitchFamily="34" charset="0"/>
              </a:rPr>
              <a:t>Mar 2015</a:t>
            </a:r>
          </a:p>
        </p:txBody>
      </p:sp>
      <p:sp>
        <p:nvSpPr>
          <p:cNvPr id="6" name="Footer Placeholder 5"/>
          <p:cNvSpPr>
            <a:spLocks noGrp="1"/>
          </p:cNvSpPr>
          <p:nvPr>
            <p:ph type="ftr" sz="quarter" idx="4"/>
          </p:nvPr>
        </p:nvSpPr>
        <p:spPr/>
        <p:txBody>
          <a:bodyPr/>
          <a:lstStyle/>
          <a:p>
            <a:pPr lvl="4">
              <a:defRPr/>
            </a:pPr>
            <a:r>
              <a:rPr lang="en-US">
                <a:solidFill>
                  <a:srgbClr val="000000"/>
                </a:solidFill>
              </a:rPr>
              <a:t>Andrew Myles, Cisco</a:t>
            </a:r>
          </a:p>
        </p:txBody>
      </p:sp>
      <p:sp>
        <p:nvSpPr>
          <p:cNvPr id="7" name="Slide Number Placeholder 6"/>
          <p:cNvSpPr>
            <a:spLocks noGrp="1"/>
          </p:cNvSpPr>
          <p:nvPr>
            <p:ph type="sldNum" sz="quarter" idx="5"/>
          </p:nvPr>
        </p:nvSpPr>
        <p:spPr/>
        <p:txBody>
          <a:bodyPr/>
          <a:lstStyle/>
          <a:p>
            <a:pPr>
              <a:defRPr/>
            </a:pPr>
            <a:r>
              <a:rPr lang="en-US">
                <a:solidFill>
                  <a:srgbClr val="000000"/>
                </a:solidFill>
              </a:rPr>
              <a:t>Page </a:t>
            </a:r>
            <a:fld id="{711CED88-2EBA-480B-BC25-F8BE94D75BC0}" type="slidenum">
              <a:rPr lang="en-US" smtClean="0">
                <a:solidFill>
                  <a:srgbClr val="000000"/>
                </a:solidFill>
              </a:rPr>
              <a:pPr>
                <a:defRPr/>
              </a:pPr>
              <a:t>15</a:t>
            </a:fld>
            <a:endParaRPr lang="en-US">
              <a:solidFill>
                <a:srgbClr val="000000"/>
              </a:solidFill>
            </a:endParaRPr>
          </a:p>
        </p:txBody>
      </p:sp>
    </p:spTree>
    <p:extLst>
      <p:ext uri="{BB962C8B-B14F-4D97-AF65-F5344CB8AC3E}">
        <p14:creationId xmlns:p14="http://schemas.microsoft.com/office/powerpoint/2010/main" val="20534081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xfrm>
            <a:off x="384175" y="701675"/>
            <a:ext cx="6165850" cy="3468688"/>
          </a:xfrm>
          <a:ln/>
        </p:spPr>
      </p:sp>
      <p:sp>
        <p:nvSpPr>
          <p:cNvPr id="92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922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solidFill>
                  <a:srgbClr val="000000"/>
                </a:solidFill>
                <a:latin typeface="Arial" panose="020B0604020202020204" pitchFamily="34" charset="0"/>
              </a:rPr>
              <a:t>doc.: IEEE 802.11-15/0245r1</a:t>
            </a:r>
          </a:p>
        </p:txBody>
      </p:sp>
      <p:sp>
        <p:nvSpPr>
          <p:cNvPr id="922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solidFill>
                  <a:srgbClr val="000000"/>
                </a:solidFill>
                <a:latin typeface="Arial" panose="020B0604020202020204" pitchFamily="34" charset="0"/>
              </a:rPr>
              <a:t>Mar 2015</a:t>
            </a:r>
          </a:p>
        </p:txBody>
      </p:sp>
      <p:sp>
        <p:nvSpPr>
          <p:cNvPr id="6" name="Footer Placeholder 5"/>
          <p:cNvSpPr>
            <a:spLocks noGrp="1"/>
          </p:cNvSpPr>
          <p:nvPr>
            <p:ph type="ftr" sz="quarter" idx="4"/>
          </p:nvPr>
        </p:nvSpPr>
        <p:spPr/>
        <p:txBody>
          <a:bodyPr/>
          <a:lstStyle/>
          <a:p>
            <a:pPr lvl="4">
              <a:defRPr/>
            </a:pPr>
            <a:r>
              <a:rPr lang="en-US">
                <a:solidFill>
                  <a:srgbClr val="000000"/>
                </a:solidFill>
              </a:rPr>
              <a:t>Andrew Myles, Cisco</a:t>
            </a:r>
          </a:p>
        </p:txBody>
      </p:sp>
      <p:sp>
        <p:nvSpPr>
          <p:cNvPr id="7" name="Slide Number Placeholder 6"/>
          <p:cNvSpPr>
            <a:spLocks noGrp="1"/>
          </p:cNvSpPr>
          <p:nvPr>
            <p:ph type="sldNum" sz="quarter" idx="5"/>
          </p:nvPr>
        </p:nvSpPr>
        <p:spPr/>
        <p:txBody>
          <a:bodyPr/>
          <a:lstStyle/>
          <a:p>
            <a:pPr>
              <a:defRPr/>
            </a:pPr>
            <a:r>
              <a:rPr lang="en-US">
                <a:solidFill>
                  <a:srgbClr val="000000"/>
                </a:solidFill>
              </a:rPr>
              <a:t>Page </a:t>
            </a:r>
            <a:fld id="{CAF5E058-E197-4F90-8543-8AE1FCA5C224}" type="slidenum">
              <a:rPr lang="en-US" smtClean="0">
                <a:solidFill>
                  <a:srgbClr val="000000"/>
                </a:solidFill>
              </a:rPr>
              <a:pPr>
                <a:defRPr/>
              </a:pPr>
              <a:t>16</a:t>
            </a:fld>
            <a:endParaRPr lang="en-US">
              <a:solidFill>
                <a:srgbClr val="000000"/>
              </a:solidFill>
            </a:endParaRPr>
          </a:p>
        </p:txBody>
      </p:sp>
    </p:spTree>
    <p:extLst>
      <p:ext uri="{BB962C8B-B14F-4D97-AF65-F5344CB8AC3E}">
        <p14:creationId xmlns:p14="http://schemas.microsoft.com/office/powerpoint/2010/main" val="3228295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solidFill>
                  <a:srgbClr val="000000"/>
                </a:solidFill>
                <a:latin typeface="Arial" panose="020B0604020202020204" pitchFamily="34" charset="0"/>
              </a:rPr>
              <a:t>doc.: IEEE 802.11-15/0245r1</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solidFill>
                  <a:srgbClr val="000000"/>
                </a:solidFill>
                <a:latin typeface="Arial" panose="020B0604020202020204" pitchFamily="34" charset="0"/>
              </a:rPr>
              <a:t>Mar 2015</a:t>
            </a:r>
          </a:p>
        </p:txBody>
      </p:sp>
      <p:sp>
        <p:nvSpPr>
          <p:cNvPr id="6" name="Footer Placeholder 5"/>
          <p:cNvSpPr>
            <a:spLocks noGrp="1"/>
          </p:cNvSpPr>
          <p:nvPr>
            <p:ph type="ftr" sz="quarter" idx="4"/>
          </p:nvPr>
        </p:nvSpPr>
        <p:spPr/>
        <p:txBody>
          <a:bodyPr/>
          <a:lstStyle/>
          <a:p>
            <a:pPr lvl="4">
              <a:defRPr/>
            </a:pPr>
            <a:r>
              <a:rPr lang="en-US">
                <a:solidFill>
                  <a:srgbClr val="000000"/>
                </a:solidFill>
              </a:rPr>
              <a:t>Andrew Myles, Cisco</a:t>
            </a:r>
          </a:p>
        </p:txBody>
      </p:sp>
      <p:sp>
        <p:nvSpPr>
          <p:cNvPr id="7" name="Slide Number Placeholder 6"/>
          <p:cNvSpPr>
            <a:spLocks noGrp="1"/>
          </p:cNvSpPr>
          <p:nvPr>
            <p:ph type="sldNum" sz="quarter" idx="5"/>
          </p:nvPr>
        </p:nvSpPr>
        <p:spPr/>
        <p:txBody>
          <a:bodyPr/>
          <a:lstStyle/>
          <a:p>
            <a:pPr>
              <a:defRPr/>
            </a:pPr>
            <a:r>
              <a:rPr lang="en-US">
                <a:solidFill>
                  <a:srgbClr val="000000"/>
                </a:solidFill>
              </a:rPr>
              <a:t>Page </a:t>
            </a:r>
            <a:fld id="{3316D854-8087-4685-9223-95A571712357}" type="slidenum">
              <a:rPr lang="en-US" smtClean="0">
                <a:solidFill>
                  <a:srgbClr val="000000"/>
                </a:solidFill>
              </a:rPr>
              <a:pPr>
                <a:defRPr/>
              </a:pPr>
              <a:t>17</a:t>
            </a:fld>
            <a:endParaRPr lang="en-US">
              <a:solidFill>
                <a:srgbClr val="000000"/>
              </a:solidFill>
            </a:endParaRPr>
          </a:p>
        </p:txBody>
      </p:sp>
    </p:spTree>
    <p:extLst>
      <p:ext uri="{BB962C8B-B14F-4D97-AF65-F5344CB8AC3E}">
        <p14:creationId xmlns:p14="http://schemas.microsoft.com/office/powerpoint/2010/main" val="207613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2733" y="6604000"/>
            <a:ext cx="12172951" cy="260350"/>
          </a:xfrm>
          <a:prstGeom prst="rect">
            <a:avLst/>
          </a:prstGeom>
          <a:solidFill>
            <a:srgbClr val="2FADDF"/>
          </a:solidFill>
          <a:ln w="9525">
            <a:solidFill>
              <a:srgbClr val="2FADDF"/>
            </a:solidFill>
            <a:miter lim="800000"/>
            <a:headEnd/>
            <a:tailEnd/>
          </a:ln>
          <a:effectLst/>
        </p:spPr>
        <p:txBody>
          <a:bodyPr wrap="none" anchor="ctr"/>
          <a:lstStyle/>
          <a:p>
            <a:pPr>
              <a:defRPr/>
            </a:pPr>
            <a:endParaRPr lang="en-US" sz="1600"/>
          </a:p>
        </p:txBody>
      </p:sp>
      <p:sp>
        <p:nvSpPr>
          <p:cNvPr id="5" name="Rectangle 3"/>
          <p:cNvSpPr>
            <a:spLocks noChangeArrowheads="1"/>
          </p:cNvSpPr>
          <p:nvPr/>
        </p:nvSpPr>
        <p:spPr bwMode="auto">
          <a:xfrm>
            <a:off x="4234" y="3175"/>
            <a:ext cx="12181417" cy="260350"/>
          </a:xfrm>
          <a:prstGeom prst="rect">
            <a:avLst/>
          </a:prstGeom>
          <a:solidFill>
            <a:srgbClr val="2FADDF"/>
          </a:solidFill>
          <a:ln w="9525">
            <a:solidFill>
              <a:srgbClr val="2FADDF"/>
            </a:solidFill>
            <a:miter lim="800000"/>
            <a:headEnd/>
            <a:tailEnd/>
          </a:ln>
          <a:effectLst/>
        </p:spPr>
        <p:txBody>
          <a:bodyPr wrap="none" anchor="ctr"/>
          <a:lstStyle/>
          <a:p>
            <a:pPr>
              <a:defRPr/>
            </a:pPr>
            <a:endParaRPr lang="en-US" sz="1600"/>
          </a:p>
        </p:txBody>
      </p:sp>
      <p:sp>
        <p:nvSpPr>
          <p:cNvPr id="6" name="Text Box 6"/>
          <p:cNvSpPr txBox="1">
            <a:spLocks noChangeArrowheads="1"/>
          </p:cNvSpPr>
          <p:nvPr/>
        </p:nvSpPr>
        <p:spPr bwMode="auto">
          <a:xfrm>
            <a:off x="10595418" y="6589714"/>
            <a:ext cx="1534583" cy="274637"/>
          </a:xfrm>
          <a:prstGeom prst="rect">
            <a:avLst/>
          </a:prstGeom>
          <a:noFill/>
          <a:ln w="9525">
            <a:noFill/>
            <a:miter lim="800000"/>
            <a:headEnd/>
            <a:tailEnd/>
          </a:ln>
          <a:effectLst/>
        </p:spPr>
        <p:txBody>
          <a:bodyPr>
            <a:spAutoFit/>
          </a:bodyPr>
          <a:lstStyle/>
          <a:p>
            <a:pPr algn="r">
              <a:spcBef>
                <a:spcPct val="50000"/>
              </a:spcBef>
              <a:defRPr/>
            </a:pPr>
            <a:r>
              <a:rPr lang="en-US" sz="1200">
                <a:solidFill>
                  <a:schemeClr val="bg1"/>
                </a:solidFill>
              </a:rPr>
              <a:t>Page </a:t>
            </a:r>
            <a:fld id="{3D8AC436-2B80-4D39-B037-C92BE8FA3027}" type="slidenum">
              <a:rPr lang="en-US" sz="1200">
                <a:solidFill>
                  <a:schemeClr val="bg1"/>
                </a:solidFill>
              </a:rPr>
              <a:pPr algn="r">
                <a:spcBef>
                  <a:spcPct val="50000"/>
                </a:spcBef>
                <a:defRPr/>
              </a:pPr>
              <a:t>‹#›</a:t>
            </a:fld>
            <a:endParaRPr lang="en-US" sz="1200">
              <a:solidFill>
                <a:schemeClr val="bg1"/>
              </a:solidFill>
            </a:endParaRPr>
          </a:p>
        </p:txBody>
      </p:sp>
      <p:sp>
        <p:nvSpPr>
          <p:cNvPr id="61444" name="Rectangle 4"/>
          <p:cNvSpPr>
            <a:spLocks noGrp="1" noChangeArrowheads="1"/>
          </p:cNvSpPr>
          <p:nvPr>
            <p:ph type="ctrTitle"/>
          </p:nvPr>
        </p:nvSpPr>
        <p:spPr>
          <a:xfrm>
            <a:off x="914400" y="2130426"/>
            <a:ext cx="10363200" cy="1470025"/>
          </a:xfrm>
        </p:spPr>
        <p:txBody>
          <a:bodyPr/>
          <a:lstStyle>
            <a:lvl1pPr>
              <a:defRPr/>
            </a:lvl1pPr>
          </a:lstStyle>
          <a:p>
            <a:r>
              <a:rPr lang="en-US"/>
              <a:t>Click to edit Master title style</a:t>
            </a:r>
          </a:p>
        </p:txBody>
      </p:sp>
      <p:sp>
        <p:nvSpPr>
          <p:cNvPr id="61445" name="Rectangle 5"/>
          <p:cNvSpPr>
            <a:spLocks noGrp="1" noChangeArrowheads="1"/>
          </p:cNvSpPr>
          <p:nvPr>
            <p:ph type="subTitle" idx="1"/>
          </p:nvPr>
        </p:nvSpPr>
        <p:spPr>
          <a:xfrm>
            <a:off x="1828800" y="3886200"/>
            <a:ext cx="8534400" cy="1752600"/>
          </a:xfrm>
        </p:spPr>
        <p:txBody>
          <a:bodyPr/>
          <a:lstStyle>
            <a:lvl1pPr marL="0" indent="0" algn="ctr">
              <a:buFontTx/>
              <a:buNone/>
              <a:defRPr/>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404813"/>
            <a:ext cx="2743200" cy="5472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404813"/>
            <a:ext cx="8026400" cy="5472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Headline Bluebar 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itle 1"/>
          <p:cNvSpPr>
            <a:spLocks noGrp="1"/>
          </p:cNvSpPr>
          <p:nvPr>
            <p:ph type="title"/>
          </p:nvPr>
        </p:nvSpPr>
        <p:spPr>
          <a:xfrm>
            <a:off x="1981200" y="274639"/>
            <a:ext cx="8229600" cy="371475"/>
          </a:xfrm>
        </p:spPr>
        <p:txBody>
          <a:bodyPr/>
          <a:lstStyle/>
          <a:p>
            <a:r>
              <a:rPr lang="en-US"/>
              <a:t>Click to edit Master title style</a:t>
            </a:r>
            <a:endParaRPr lang="en-US" dirty="0"/>
          </a:p>
        </p:txBody>
      </p:sp>
      <p:pic>
        <p:nvPicPr>
          <p:cNvPr id="12" name="Picture 11">
            <a:extLst>
              <a:ext uri="{FF2B5EF4-FFF2-40B4-BE49-F238E27FC236}">
                <a16:creationId xmlns:a16="http://schemas.microsoft.com/office/drawing/2014/main" id="{FDDB1747-FC43-43A9-9309-44FED6084D88}"/>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981200" y="6248400"/>
            <a:ext cx="1659616"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9077493" y="6299769"/>
            <a:ext cx="868274" cy="2534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085171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extLst>
      <p:ext uri="{BB962C8B-B14F-4D97-AF65-F5344CB8AC3E}">
        <p14:creationId xmlns:p14="http://schemas.microsoft.com/office/powerpoint/2010/main" val="34581311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350963"/>
            <a:ext cx="53848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350963"/>
            <a:ext cx="53848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ChangeArrowheads="1"/>
          </p:cNvSpPr>
          <p:nvPr/>
        </p:nvSpPr>
        <p:spPr bwMode="auto">
          <a:xfrm>
            <a:off x="-2733" y="6604000"/>
            <a:ext cx="12172951" cy="260350"/>
          </a:xfrm>
          <a:prstGeom prst="rect">
            <a:avLst/>
          </a:prstGeom>
          <a:solidFill>
            <a:srgbClr val="2FADDF"/>
          </a:solidFill>
          <a:ln w="9525">
            <a:solidFill>
              <a:srgbClr val="2FADDF"/>
            </a:solidFill>
            <a:miter lim="800000"/>
            <a:headEnd/>
            <a:tailEnd/>
          </a:ln>
          <a:effectLst/>
        </p:spPr>
        <p:txBody>
          <a:bodyPr wrap="none" anchor="ctr"/>
          <a:lstStyle/>
          <a:p>
            <a:pPr>
              <a:defRPr/>
            </a:pPr>
            <a:endParaRPr lang="en-US" sz="1600"/>
          </a:p>
        </p:txBody>
      </p:sp>
      <p:sp>
        <p:nvSpPr>
          <p:cNvPr id="60419" name="Rectangle 3"/>
          <p:cNvSpPr>
            <a:spLocks noChangeArrowheads="1"/>
          </p:cNvSpPr>
          <p:nvPr/>
        </p:nvSpPr>
        <p:spPr bwMode="auto">
          <a:xfrm>
            <a:off x="4234" y="3175"/>
            <a:ext cx="12181417" cy="260350"/>
          </a:xfrm>
          <a:prstGeom prst="rect">
            <a:avLst/>
          </a:prstGeom>
          <a:solidFill>
            <a:srgbClr val="2FADDF"/>
          </a:solidFill>
          <a:ln w="9525">
            <a:solidFill>
              <a:srgbClr val="2FADDF"/>
            </a:solidFill>
            <a:miter lim="800000"/>
            <a:headEnd/>
            <a:tailEnd/>
          </a:ln>
          <a:effectLst/>
        </p:spPr>
        <p:txBody>
          <a:bodyPr wrap="none" anchor="ctr"/>
          <a:lstStyle/>
          <a:p>
            <a:pPr>
              <a:defRPr/>
            </a:pPr>
            <a:endParaRPr lang="en-US" sz="1600"/>
          </a:p>
        </p:txBody>
      </p:sp>
      <p:sp>
        <p:nvSpPr>
          <p:cNvPr id="1028" name="Rectangle 4"/>
          <p:cNvSpPr>
            <a:spLocks noGrp="1" noChangeArrowheads="1"/>
          </p:cNvSpPr>
          <p:nvPr>
            <p:ph type="title"/>
          </p:nvPr>
        </p:nvSpPr>
        <p:spPr bwMode="auto">
          <a:xfrm>
            <a:off x="609600" y="404813"/>
            <a:ext cx="10972800" cy="7921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9" name="Rectangle 5"/>
          <p:cNvSpPr>
            <a:spLocks noGrp="1" noChangeArrowheads="1"/>
          </p:cNvSpPr>
          <p:nvPr>
            <p:ph type="body" idx="1"/>
          </p:nvPr>
        </p:nvSpPr>
        <p:spPr bwMode="auto">
          <a:xfrm>
            <a:off x="609600" y="1350963"/>
            <a:ext cx="109728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0422" name="Line 6"/>
          <p:cNvSpPr>
            <a:spLocks noChangeShapeType="1"/>
          </p:cNvSpPr>
          <p:nvPr/>
        </p:nvSpPr>
        <p:spPr bwMode="auto">
          <a:xfrm>
            <a:off x="527051" y="1268413"/>
            <a:ext cx="11137900" cy="0"/>
          </a:xfrm>
          <a:prstGeom prst="line">
            <a:avLst/>
          </a:prstGeom>
          <a:noFill/>
          <a:ln w="9525">
            <a:solidFill>
              <a:srgbClr val="2FADDF"/>
            </a:solidFill>
            <a:round/>
            <a:headEnd/>
            <a:tailEnd/>
          </a:ln>
          <a:effectLst/>
        </p:spPr>
        <p:txBody>
          <a:bodyPr/>
          <a:lstStyle/>
          <a:p>
            <a:pPr>
              <a:defRPr/>
            </a:pPr>
            <a:endParaRPr lang="en-US" sz="1600"/>
          </a:p>
        </p:txBody>
      </p:sp>
      <p:sp>
        <p:nvSpPr>
          <p:cNvPr id="60423" name="Text Box 7"/>
          <p:cNvSpPr txBox="1">
            <a:spLocks noChangeArrowheads="1"/>
          </p:cNvSpPr>
          <p:nvPr/>
        </p:nvSpPr>
        <p:spPr bwMode="auto">
          <a:xfrm>
            <a:off x="10595418" y="6589714"/>
            <a:ext cx="1534583" cy="274637"/>
          </a:xfrm>
          <a:prstGeom prst="rect">
            <a:avLst/>
          </a:prstGeom>
          <a:noFill/>
          <a:ln w="9525">
            <a:noFill/>
            <a:miter lim="800000"/>
            <a:headEnd/>
            <a:tailEnd/>
          </a:ln>
          <a:effectLst/>
        </p:spPr>
        <p:txBody>
          <a:bodyPr>
            <a:spAutoFit/>
          </a:bodyPr>
          <a:lstStyle/>
          <a:p>
            <a:pPr algn="r">
              <a:spcBef>
                <a:spcPct val="50000"/>
              </a:spcBef>
              <a:defRPr/>
            </a:pPr>
            <a:r>
              <a:rPr lang="en-US" sz="1200">
                <a:solidFill>
                  <a:schemeClr val="bg1"/>
                </a:solidFill>
              </a:rPr>
              <a:t>Page </a:t>
            </a:r>
            <a:fld id="{4A0747BE-94DD-4C14-901B-5A76391C6A9B}" type="slidenum">
              <a:rPr lang="en-US" sz="1200">
                <a:solidFill>
                  <a:schemeClr val="bg1"/>
                </a:solidFill>
              </a:rPr>
              <a:pPr algn="r">
                <a:spcBef>
                  <a:spcPct val="50000"/>
                </a:spcBef>
                <a:defRPr/>
              </a:pPr>
              <a:t>‹#›</a:t>
            </a:fld>
            <a:endParaRPr lang="en-US" sz="1200">
              <a:solidFill>
                <a:schemeClr val="bg1"/>
              </a:solidFill>
            </a:endParaRPr>
          </a:p>
        </p:txBody>
      </p:sp>
      <p:sp>
        <p:nvSpPr>
          <p:cNvPr id="60425" name="Text Box 9"/>
          <p:cNvSpPr txBox="1">
            <a:spLocks noChangeArrowheads="1"/>
          </p:cNvSpPr>
          <p:nvPr userDrawn="1"/>
        </p:nvSpPr>
        <p:spPr bwMode="auto">
          <a:xfrm>
            <a:off x="-15433" y="6591300"/>
            <a:ext cx="12192000" cy="274638"/>
          </a:xfrm>
          <a:prstGeom prst="rect">
            <a:avLst/>
          </a:prstGeom>
          <a:noFill/>
          <a:ln w="9525">
            <a:noFill/>
            <a:miter lim="800000"/>
            <a:headEnd/>
            <a:tailEnd/>
          </a:ln>
          <a:effectLst/>
        </p:spPr>
        <p:txBody>
          <a:bodyPr>
            <a:spAutoFit/>
          </a:bodyPr>
          <a:lstStyle/>
          <a:p>
            <a:pPr algn="ctr">
              <a:defRPr/>
            </a:pPr>
            <a:r>
              <a:rPr lang="en-US" sz="1200">
                <a:solidFill>
                  <a:schemeClr val="bg1"/>
                </a:solidFill>
              </a:rPr>
              <a:t>IEEE 802.3 &lt;&lt;</a:t>
            </a:r>
            <a:r>
              <a:rPr lang="en-US" sz="1200" i="1">
                <a:solidFill>
                  <a:schemeClr val="bg1"/>
                </a:solidFill>
              </a:rPr>
              <a:t>Study Group Name</a:t>
            </a:r>
            <a:r>
              <a:rPr lang="en-US" sz="1200">
                <a:solidFill>
                  <a:schemeClr val="bg1"/>
                </a:solidFill>
              </a:rPr>
              <a:t>&gt;&gt; – &lt;&lt;</a:t>
            </a:r>
            <a:r>
              <a:rPr lang="en-US" sz="1200" i="1">
                <a:solidFill>
                  <a:schemeClr val="bg1"/>
                </a:solidFill>
              </a:rPr>
              <a:t>Date</a:t>
            </a:r>
            <a:r>
              <a:rPr lang="en-US" sz="1200">
                <a:solidFill>
                  <a:schemeClr val="bg1"/>
                </a:solidFill>
              </a:rPr>
              <a:t> [</a:t>
            </a:r>
            <a:r>
              <a:rPr lang="en-US" sz="1200" i="1">
                <a:solidFill>
                  <a:schemeClr val="bg1"/>
                </a:solidFill>
              </a:rPr>
              <a:t>Interim</a:t>
            </a:r>
            <a:r>
              <a:rPr lang="en-US" sz="1200">
                <a:solidFill>
                  <a:schemeClr val="bg1"/>
                </a:solidFill>
              </a:rPr>
              <a:t> | </a:t>
            </a:r>
            <a:r>
              <a:rPr lang="en-US" sz="1200" i="1">
                <a:solidFill>
                  <a:schemeClr val="bg1"/>
                </a:solidFill>
              </a:rPr>
              <a:t>Plenary</a:t>
            </a:r>
            <a:r>
              <a:rPr lang="en-US" sz="1200">
                <a:solidFill>
                  <a:schemeClr val="bg1"/>
                </a:solidFill>
              </a:rPr>
              <a:t>]&gt;&gt; meeting</a:t>
            </a:r>
          </a:p>
        </p:txBody>
      </p:sp>
      <p:sp>
        <p:nvSpPr>
          <p:cNvPr id="60424" name="Text Box 8"/>
          <p:cNvSpPr txBox="1">
            <a:spLocks noChangeArrowheads="1"/>
          </p:cNvSpPr>
          <p:nvPr/>
        </p:nvSpPr>
        <p:spPr bwMode="auto">
          <a:xfrm>
            <a:off x="-15433" y="6589714"/>
            <a:ext cx="952056" cy="276999"/>
          </a:xfrm>
          <a:prstGeom prst="rect">
            <a:avLst/>
          </a:prstGeom>
          <a:noFill/>
          <a:ln w="9525" algn="ctr">
            <a:noFill/>
            <a:miter lim="800000"/>
            <a:headEnd/>
            <a:tailEnd/>
          </a:ln>
          <a:effectLst/>
        </p:spPr>
        <p:txBody>
          <a:bodyPr wrap="none">
            <a:spAutoFit/>
          </a:bodyPr>
          <a:lstStyle/>
          <a:p>
            <a:pPr>
              <a:defRPr/>
            </a:pPr>
            <a:r>
              <a:rPr lang="en-GB" sz="1200" dirty="0">
                <a:solidFill>
                  <a:schemeClr val="bg1"/>
                </a:solidFill>
              </a:rPr>
              <a:t>Version 3.9</a:t>
            </a:r>
            <a:endParaRPr lang="en-US" sz="1200"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711" r:id="rId1"/>
    <p:sldLayoutId id="2147483709" r:id="rId2"/>
    <p:sldLayoutId id="2147483708" r:id="rId3"/>
    <p:sldLayoutId id="2147483707" r:id="rId4"/>
    <p:sldLayoutId id="2147483706" r:id="rId5"/>
    <p:sldLayoutId id="2147483705" r:id="rId6"/>
    <p:sldLayoutId id="2147483704" r:id="rId7"/>
    <p:sldLayoutId id="2147483703" r:id="rId8"/>
    <p:sldLayoutId id="2147483702" r:id="rId9"/>
    <p:sldLayoutId id="2147483701" r:id="rId10"/>
    <p:sldLayoutId id="2147483700"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3"/>
          <a:stretch>
            <a:fillRect/>
          </a:stretch>
        </p:blipFill>
        <p:spPr>
          <a:xfrm>
            <a:off x="1600200" y="85164"/>
            <a:ext cx="8991600" cy="6705601"/>
          </a:xfrm>
          <a:prstGeom prst="rect">
            <a:avLst/>
          </a:prstGeom>
          <a:ln>
            <a:solidFill>
              <a:schemeClr val="tx1"/>
            </a:solidFill>
          </a:ln>
          <a:effectLst>
            <a:outerShdw blurRad="292100" dist="139700" dir="2700000" algn="tl" rotWithShape="0">
              <a:srgbClr val="333333">
                <a:alpha val="65000"/>
              </a:srgbClr>
            </a:outerShdw>
          </a:effectLst>
        </p:spPr>
      </p:pic>
      <p:sp>
        <p:nvSpPr>
          <p:cNvPr id="2" name="Title Placeholder 1">
            <a:extLst>
              <a:ext uri="{FF2B5EF4-FFF2-40B4-BE49-F238E27FC236}">
                <a16:creationId xmlns:a16="http://schemas.microsoft.com/office/drawing/2014/main" id="{FDF22FF3-E587-455E-8A2B-9F74DBCD940C}"/>
              </a:ext>
            </a:extLst>
          </p:cNvPr>
          <p:cNvSpPr>
            <a:spLocks noGrp="1"/>
          </p:cNvSpPr>
          <p:nvPr>
            <p:ph type="title"/>
          </p:nvPr>
        </p:nvSpPr>
        <p:spPr>
          <a:xfrm>
            <a:off x="1981200" y="366186"/>
            <a:ext cx="8229600" cy="495300"/>
          </a:xfrm>
          <a:prstGeom prst="rect">
            <a:avLst/>
          </a:prstGeom>
        </p:spPr>
        <p:txBody>
          <a:bodyPr vert="horz" lIns="0" tIns="0" rIns="0" bIns="0" rtlCol="0" anchor="t"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5C9D899-9142-4688-9076-8F6D4D1E730B}"/>
              </a:ext>
            </a:extLst>
          </p:cNvPr>
          <p:cNvSpPr>
            <a:spLocks noGrp="1"/>
          </p:cNvSpPr>
          <p:nvPr>
            <p:ph type="body" idx="1"/>
          </p:nvPr>
        </p:nvSpPr>
        <p:spPr>
          <a:xfrm>
            <a:off x="1981200" y="1826684"/>
            <a:ext cx="8229600" cy="4349749"/>
          </a:xfrm>
          <a:prstGeom prst="rect">
            <a:avLst/>
          </a:prstGeom>
        </p:spPr>
        <p:txBody>
          <a:bodyPr vert="horz" lIns="0" tIns="0" rIns="0" bIns="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a:extLst>
              <a:ext uri="{FF2B5EF4-FFF2-40B4-BE49-F238E27FC236}">
                <a16:creationId xmlns:a16="http://schemas.microsoft.com/office/drawing/2014/main" id="{FF87ABBB-8493-4657-AF76-3FB0E8D54470}"/>
              </a:ext>
            </a:extLst>
          </p:cNvPr>
          <p:cNvSpPr/>
          <p:nvPr userDrawn="1"/>
        </p:nvSpPr>
        <p:spPr>
          <a:xfrm>
            <a:off x="1984772" y="838577"/>
            <a:ext cx="1206500"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eaLnBrk="0" fontAlgn="auto" hangingPunct="0">
              <a:spcBef>
                <a:spcPts val="0"/>
              </a:spcBef>
              <a:spcAft>
                <a:spcPts val="0"/>
              </a:spcAft>
              <a:defRPr/>
            </a:pPr>
            <a:endParaRPr lang="en-US" sz="1050">
              <a:solidFill>
                <a:prstClr val="white"/>
              </a:solidFill>
            </a:endParaRPr>
          </a:p>
        </p:txBody>
      </p:sp>
      <p:sp>
        <p:nvSpPr>
          <p:cNvPr id="8" name="Text Box 7"/>
          <p:cNvSpPr txBox="1">
            <a:spLocks noChangeArrowheads="1"/>
          </p:cNvSpPr>
          <p:nvPr userDrawn="1"/>
        </p:nvSpPr>
        <p:spPr bwMode="auto">
          <a:xfrm>
            <a:off x="10610853" y="6589716"/>
            <a:ext cx="1534583"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algn="r" eaLnBrk="1" hangingPunct="1">
              <a:spcBef>
                <a:spcPct val="50000"/>
              </a:spcBef>
              <a:defRPr/>
            </a:pPr>
            <a:r>
              <a:rPr lang="en-US" sz="1200" dirty="0">
                <a:solidFill>
                  <a:prstClr val="black"/>
                </a:solidFill>
                <a:latin typeface="Arial" panose="020B0604020202020204" pitchFamily="34" charset="0"/>
              </a:rPr>
              <a:t>Page </a:t>
            </a:r>
            <a:fld id="{C267E54B-A7D3-479B-B201-BF1FFE6185E6}" type="slidenum">
              <a:rPr lang="en-US" sz="1200" smtClean="0">
                <a:solidFill>
                  <a:prstClr val="black"/>
                </a:solidFill>
                <a:latin typeface="Arial" panose="020B0604020202020204" pitchFamily="34" charset="0"/>
              </a:rPr>
              <a:pPr algn="r" eaLnBrk="1" hangingPunct="1">
                <a:spcBef>
                  <a:spcPct val="50000"/>
                </a:spcBef>
                <a:defRPr/>
              </a:pPr>
              <a:t>‹#›</a:t>
            </a:fld>
            <a:endParaRPr lang="en-US" sz="1200" dirty="0">
              <a:solidFill>
                <a:prstClr val="black"/>
              </a:solidFill>
              <a:latin typeface="Arial" panose="020B0604020202020204" pitchFamily="34" charset="0"/>
            </a:endParaRPr>
          </a:p>
        </p:txBody>
      </p:sp>
    </p:spTree>
    <p:extLst>
      <p:ext uri="{BB962C8B-B14F-4D97-AF65-F5344CB8AC3E}">
        <p14:creationId xmlns:p14="http://schemas.microsoft.com/office/powerpoint/2010/main" val="2770304423"/>
      </p:ext>
    </p:extLst>
  </p:cSld>
  <p:clrMap bg1="lt1" tx1="dk1" bg2="lt2" tx2="dk2" accent1="accent1" accent2="accent2" accent3="accent3" accent4="accent4" accent5="accent5" accent6="accent6" hlink="hlink" folHlink="folHlink"/>
  <p:sldLayoutIdLst>
    <p:sldLayoutId id="2147483720" r:id="rId1"/>
  </p:sldLayoutIdLst>
  <p:hf hdr="0" ftr="0" dt="0"/>
  <p:txStyles>
    <p:titleStyle>
      <a:lvl1pPr algn="l" defTabSz="685783" rtl="0" eaLnBrk="1" fontAlgn="base" hangingPunct="1">
        <a:lnSpc>
          <a:spcPct val="90000"/>
        </a:lnSpc>
        <a:spcBef>
          <a:spcPct val="0"/>
        </a:spcBef>
        <a:spcAft>
          <a:spcPct val="0"/>
        </a:spcAft>
        <a:defRPr sz="2667" b="1" i="0" kern="1200" cap="all">
          <a:solidFill>
            <a:schemeClr val="tx1"/>
          </a:solidFill>
          <a:latin typeface="Montserrat ExtraBold" pitchFamily="2" charset="77"/>
          <a:ea typeface="MS PGothic" panose="020B0600070205080204" pitchFamily="34" charset="-128"/>
          <a:cs typeface="Montserrat ExtraBold" pitchFamily="2" charset="77"/>
        </a:defRPr>
      </a:lvl1pPr>
      <a:lvl2pPr algn="l" defTabSz="685783" rtl="0" eaLnBrk="1" fontAlgn="base" hangingPunct="1">
        <a:lnSpc>
          <a:spcPct val="90000"/>
        </a:lnSpc>
        <a:spcBef>
          <a:spcPct val="0"/>
        </a:spcBef>
        <a:spcAft>
          <a:spcPct val="0"/>
        </a:spcAft>
        <a:defRPr sz="2400">
          <a:solidFill>
            <a:schemeClr val="tx1"/>
          </a:solidFill>
          <a:latin typeface="Montserrat ExtraBold" charset="0"/>
          <a:ea typeface="MS PGothic" panose="020B0600070205080204" pitchFamily="34" charset="-128"/>
          <a:cs typeface="ＭＳ Ｐゴシック" charset="0"/>
        </a:defRPr>
      </a:lvl2pPr>
      <a:lvl3pPr algn="l" defTabSz="685783" rtl="0" eaLnBrk="1" fontAlgn="base" hangingPunct="1">
        <a:lnSpc>
          <a:spcPct val="90000"/>
        </a:lnSpc>
        <a:spcBef>
          <a:spcPct val="0"/>
        </a:spcBef>
        <a:spcAft>
          <a:spcPct val="0"/>
        </a:spcAft>
        <a:defRPr sz="2400">
          <a:solidFill>
            <a:schemeClr val="tx1"/>
          </a:solidFill>
          <a:latin typeface="Montserrat ExtraBold" charset="0"/>
          <a:ea typeface="MS PGothic" panose="020B0600070205080204" pitchFamily="34" charset="-128"/>
          <a:cs typeface="ＭＳ Ｐゴシック" charset="0"/>
        </a:defRPr>
      </a:lvl3pPr>
      <a:lvl4pPr algn="l" defTabSz="685783" rtl="0" eaLnBrk="1" fontAlgn="base" hangingPunct="1">
        <a:lnSpc>
          <a:spcPct val="90000"/>
        </a:lnSpc>
        <a:spcBef>
          <a:spcPct val="0"/>
        </a:spcBef>
        <a:spcAft>
          <a:spcPct val="0"/>
        </a:spcAft>
        <a:defRPr sz="2400">
          <a:solidFill>
            <a:schemeClr val="tx1"/>
          </a:solidFill>
          <a:latin typeface="Montserrat ExtraBold" charset="0"/>
          <a:ea typeface="MS PGothic" panose="020B0600070205080204" pitchFamily="34" charset="-128"/>
          <a:cs typeface="ＭＳ Ｐゴシック" charset="0"/>
        </a:defRPr>
      </a:lvl4pPr>
      <a:lvl5pPr algn="l" defTabSz="685783" rtl="0" eaLnBrk="1" fontAlgn="base" hangingPunct="1">
        <a:lnSpc>
          <a:spcPct val="90000"/>
        </a:lnSpc>
        <a:spcBef>
          <a:spcPct val="0"/>
        </a:spcBef>
        <a:spcAft>
          <a:spcPct val="0"/>
        </a:spcAft>
        <a:defRPr sz="2400">
          <a:solidFill>
            <a:schemeClr val="tx1"/>
          </a:solidFill>
          <a:latin typeface="Montserrat ExtraBold" charset="0"/>
          <a:ea typeface="MS PGothic" panose="020B0600070205080204" pitchFamily="34" charset="-128"/>
          <a:cs typeface="ＭＳ Ｐゴシック" charset="0"/>
        </a:defRPr>
      </a:lvl5pPr>
      <a:lvl6pPr marL="457189" algn="l" defTabSz="685783" rtl="0" eaLnBrk="1" fontAlgn="base" hangingPunct="1">
        <a:lnSpc>
          <a:spcPct val="90000"/>
        </a:lnSpc>
        <a:spcBef>
          <a:spcPct val="0"/>
        </a:spcBef>
        <a:spcAft>
          <a:spcPct val="0"/>
        </a:spcAft>
        <a:defRPr sz="2400">
          <a:solidFill>
            <a:schemeClr val="tx1"/>
          </a:solidFill>
          <a:latin typeface="Montserrat ExtraBold" charset="0"/>
          <a:ea typeface="ＭＳ Ｐゴシック" charset="0"/>
          <a:cs typeface="ＭＳ Ｐゴシック" charset="0"/>
        </a:defRPr>
      </a:lvl6pPr>
      <a:lvl7pPr marL="914377" algn="l" defTabSz="685783" rtl="0" eaLnBrk="1" fontAlgn="base" hangingPunct="1">
        <a:lnSpc>
          <a:spcPct val="90000"/>
        </a:lnSpc>
        <a:spcBef>
          <a:spcPct val="0"/>
        </a:spcBef>
        <a:spcAft>
          <a:spcPct val="0"/>
        </a:spcAft>
        <a:defRPr sz="2400">
          <a:solidFill>
            <a:schemeClr val="tx1"/>
          </a:solidFill>
          <a:latin typeface="Montserrat ExtraBold" charset="0"/>
          <a:ea typeface="ＭＳ Ｐゴシック" charset="0"/>
          <a:cs typeface="ＭＳ Ｐゴシック" charset="0"/>
        </a:defRPr>
      </a:lvl7pPr>
      <a:lvl8pPr marL="1371566" algn="l" defTabSz="685783" rtl="0" eaLnBrk="1" fontAlgn="base" hangingPunct="1">
        <a:lnSpc>
          <a:spcPct val="90000"/>
        </a:lnSpc>
        <a:spcBef>
          <a:spcPct val="0"/>
        </a:spcBef>
        <a:spcAft>
          <a:spcPct val="0"/>
        </a:spcAft>
        <a:defRPr sz="2400">
          <a:solidFill>
            <a:schemeClr val="tx1"/>
          </a:solidFill>
          <a:latin typeface="Montserrat ExtraBold" charset="0"/>
          <a:ea typeface="ＭＳ Ｐゴシック" charset="0"/>
          <a:cs typeface="ＭＳ Ｐゴシック" charset="0"/>
        </a:defRPr>
      </a:lvl8pPr>
      <a:lvl9pPr marL="1828754" algn="l" defTabSz="685783" rtl="0" eaLnBrk="1" fontAlgn="base" hangingPunct="1">
        <a:lnSpc>
          <a:spcPct val="90000"/>
        </a:lnSpc>
        <a:spcBef>
          <a:spcPct val="0"/>
        </a:spcBef>
        <a:spcAft>
          <a:spcPct val="0"/>
        </a:spcAft>
        <a:defRPr sz="2400">
          <a:solidFill>
            <a:schemeClr val="tx1"/>
          </a:solidFill>
          <a:latin typeface="Montserrat ExtraBold" charset="0"/>
          <a:ea typeface="ＭＳ Ｐゴシック" charset="0"/>
          <a:cs typeface="ＭＳ Ｐゴシック" charset="0"/>
        </a:defRPr>
      </a:lvl9pPr>
    </p:titleStyle>
    <p:bodyStyle>
      <a:lvl1pPr marL="0" indent="0" algn="l" defTabSz="685783" rtl="0" eaLnBrk="1" fontAlgn="base" hangingPunct="1">
        <a:lnSpc>
          <a:spcPct val="90000"/>
        </a:lnSpc>
        <a:spcBef>
          <a:spcPts val="751"/>
        </a:spcBef>
        <a:spcAft>
          <a:spcPct val="0"/>
        </a:spcAft>
        <a:defRPr sz="1600" b="1" i="0" kern="1200" cap="none" baseline="0">
          <a:solidFill>
            <a:schemeClr val="tx1"/>
          </a:solidFill>
          <a:latin typeface="Montserrat" pitchFamily="2" charset="77"/>
          <a:ea typeface="MS PGothic" panose="020B0600070205080204" pitchFamily="34" charset="-128"/>
          <a:cs typeface="Montserrat" pitchFamily="2" charset="77"/>
        </a:defRPr>
      </a:lvl1pPr>
      <a:lvl2pPr marL="3175" indent="-3175" algn="l" defTabSz="685783" rtl="0" eaLnBrk="1" fontAlgn="base" hangingPunct="1">
        <a:lnSpc>
          <a:spcPct val="90000"/>
        </a:lnSpc>
        <a:spcBef>
          <a:spcPts val="600"/>
        </a:spcBef>
        <a:spcAft>
          <a:spcPct val="0"/>
        </a:spcAft>
        <a:defRPr sz="1467"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2pPr>
      <a:lvl3pPr marL="112711" indent="-111123" algn="l" defTabSz="685783" rtl="0" eaLnBrk="1" fontAlgn="base" hangingPunct="1">
        <a:spcBef>
          <a:spcPts val="400"/>
        </a:spcBef>
        <a:spcAft>
          <a:spcPct val="0"/>
        </a:spcAft>
        <a:buClr>
          <a:srgbClr val="4AC9E3"/>
        </a:buClr>
        <a:buFont typeface="Wingdings" panose="05000000000000000000" pitchFamily="2" charset="2"/>
        <a:buChar char="§"/>
        <a:defRPr sz="1333"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3pPr>
      <a:lvl4pPr marL="304792" indent="-190495" algn="l" defTabSz="685783" rtl="0" eaLnBrk="1" fontAlgn="base" hangingPunct="1">
        <a:spcBef>
          <a:spcPts val="200"/>
        </a:spcBef>
        <a:spcAft>
          <a:spcPct val="0"/>
        </a:spcAft>
        <a:buFont typeface="Lucida Grande" pitchFamily="1" charset="0"/>
        <a:buChar char="﹣"/>
        <a:defRPr sz="1200"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4pPr>
      <a:lvl5pPr marL="457189" indent="-152396" algn="l" defTabSz="684196" rtl="0" eaLnBrk="1" fontAlgn="base" hangingPunct="1">
        <a:spcBef>
          <a:spcPts val="200"/>
        </a:spcBef>
        <a:spcAft>
          <a:spcPct val="0"/>
        </a:spcAft>
        <a:buClr>
          <a:srgbClr val="4AC9E3"/>
        </a:buClr>
        <a:buFont typeface="Lucida Grande" pitchFamily="1" charset="0"/>
        <a:buChar char="･"/>
        <a:defRPr sz="1200"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5pPr>
      <a:lvl6pPr marL="1885904"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578"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685783" rtl="0" eaLnBrk="1" latinLnBrk="0" hangingPunct="1">
        <a:defRPr sz="1400" kern="1200">
          <a:solidFill>
            <a:schemeClr val="tx1"/>
          </a:solidFill>
          <a:latin typeface="+mn-lt"/>
          <a:ea typeface="+mn-ea"/>
          <a:cs typeface="+mn-cs"/>
        </a:defRPr>
      </a:lvl1pPr>
      <a:lvl2pPr marL="342891" algn="l" defTabSz="685783" rtl="0" eaLnBrk="1" latinLnBrk="0" hangingPunct="1">
        <a:defRPr sz="1400" kern="1200">
          <a:solidFill>
            <a:schemeClr val="tx1"/>
          </a:solidFill>
          <a:latin typeface="+mn-lt"/>
          <a:ea typeface="+mn-ea"/>
          <a:cs typeface="+mn-cs"/>
        </a:defRPr>
      </a:lvl2pPr>
      <a:lvl3pPr marL="685783" algn="l" defTabSz="685783" rtl="0" eaLnBrk="1" latinLnBrk="0" hangingPunct="1">
        <a:defRPr sz="1400" kern="1200">
          <a:solidFill>
            <a:schemeClr val="tx1"/>
          </a:solidFill>
          <a:latin typeface="+mn-lt"/>
          <a:ea typeface="+mn-ea"/>
          <a:cs typeface="+mn-cs"/>
        </a:defRPr>
      </a:lvl3pPr>
      <a:lvl4pPr marL="1028674" algn="l" defTabSz="685783" rtl="0" eaLnBrk="1" latinLnBrk="0" hangingPunct="1">
        <a:defRPr sz="1400" kern="1200">
          <a:solidFill>
            <a:schemeClr val="tx1"/>
          </a:solidFill>
          <a:latin typeface="+mn-lt"/>
          <a:ea typeface="+mn-ea"/>
          <a:cs typeface="+mn-cs"/>
        </a:defRPr>
      </a:lvl4pPr>
      <a:lvl5pPr marL="1371566" algn="l" defTabSz="685783" rtl="0" eaLnBrk="1" latinLnBrk="0" hangingPunct="1">
        <a:defRPr sz="1400" kern="1200">
          <a:solidFill>
            <a:schemeClr val="tx1"/>
          </a:solidFill>
          <a:latin typeface="+mn-lt"/>
          <a:ea typeface="+mn-ea"/>
          <a:cs typeface="+mn-cs"/>
        </a:defRPr>
      </a:lvl5pPr>
      <a:lvl6pPr marL="1714457" algn="l" defTabSz="685783" rtl="0" eaLnBrk="1" latinLnBrk="0" hangingPunct="1">
        <a:defRPr sz="1400" kern="1200">
          <a:solidFill>
            <a:schemeClr val="tx1"/>
          </a:solidFill>
          <a:latin typeface="+mn-lt"/>
          <a:ea typeface="+mn-ea"/>
          <a:cs typeface="+mn-cs"/>
        </a:defRPr>
      </a:lvl6pPr>
      <a:lvl7pPr marL="2057349" algn="l" defTabSz="685783" rtl="0" eaLnBrk="1" latinLnBrk="0" hangingPunct="1">
        <a:defRPr sz="1400" kern="1200">
          <a:solidFill>
            <a:schemeClr val="tx1"/>
          </a:solidFill>
          <a:latin typeface="+mn-lt"/>
          <a:ea typeface="+mn-ea"/>
          <a:cs typeface="+mn-cs"/>
        </a:defRPr>
      </a:lvl7pPr>
      <a:lvl8pPr marL="2400240" algn="l" defTabSz="685783" rtl="0" eaLnBrk="1" latinLnBrk="0" hangingPunct="1">
        <a:defRPr sz="1400" kern="1200">
          <a:solidFill>
            <a:schemeClr val="tx1"/>
          </a:solidFill>
          <a:latin typeface="+mn-lt"/>
          <a:ea typeface="+mn-ea"/>
          <a:cs typeface="+mn-cs"/>
        </a:defRPr>
      </a:lvl8pPr>
      <a:lvl9pPr marL="2743131" algn="l" defTabSz="685783" rtl="0" eaLnBrk="1" latinLnBrk="0" hangingPunct="1">
        <a:defRPr sz="14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16">
          <p15:clr>
            <a:srgbClr val="F26B43"/>
          </p15:clr>
        </p15:guide>
        <p15:guide id="2" pos="4104">
          <p15:clr>
            <a:srgbClr val="F26B43"/>
          </p15:clr>
        </p15:guide>
        <p15:guide id="3" pos="774">
          <p15:clr>
            <a:srgbClr val="F26B43"/>
          </p15:clr>
        </p15:guide>
        <p15:guide id="4" pos="882">
          <p15:clr>
            <a:srgbClr val="F26B43"/>
          </p15:clr>
        </p15:guide>
        <p15:guide id="5" pos="1440">
          <p15:clr>
            <a:srgbClr val="F26B43"/>
          </p15:clr>
        </p15:guide>
        <p15:guide id="6" pos="1548">
          <p15:clr>
            <a:srgbClr val="F26B43"/>
          </p15:clr>
        </p15:guide>
        <p15:guide id="7" pos="2106">
          <p15:clr>
            <a:srgbClr val="F26B43"/>
          </p15:clr>
        </p15:guide>
        <p15:guide id="8" pos="2214">
          <p15:clr>
            <a:srgbClr val="F26B43"/>
          </p15:clr>
        </p15:guide>
        <p15:guide id="9" pos="2772">
          <p15:clr>
            <a:srgbClr val="F26B43"/>
          </p15:clr>
        </p15:guide>
        <p15:guide id="10" pos="2880">
          <p15:clr>
            <a:srgbClr val="F26B43"/>
          </p15:clr>
        </p15:guide>
        <p15:guide id="11" pos="3438">
          <p15:clr>
            <a:srgbClr val="F26B43"/>
          </p15:clr>
        </p15:guide>
        <p15:guide id="12" pos="3546">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3"/>
          <a:stretch>
            <a:fillRect/>
          </a:stretch>
        </p:blipFill>
        <p:spPr>
          <a:xfrm>
            <a:off x="1600200" y="85164"/>
            <a:ext cx="8991600" cy="6705601"/>
          </a:xfrm>
          <a:prstGeom prst="rect">
            <a:avLst/>
          </a:prstGeom>
          <a:ln>
            <a:solidFill>
              <a:schemeClr val="tx1"/>
            </a:solidFill>
          </a:ln>
          <a:effectLst>
            <a:outerShdw blurRad="292100" dist="139700" dir="2700000" algn="tl" rotWithShape="0">
              <a:srgbClr val="333333">
                <a:alpha val="65000"/>
              </a:srgbClr>
            </a:outerShdw>
          </a:effectLst>
        </p:spPr>
      </p:pic>
      <p:sp>
        <p:nvSpPr>
          <p:cNvPr id="1026" name="Rectangle 2"/>
          <p:cNvSpPr>
            <a:spLocks noGrp="1" noChangeArrowheads="1"/>
          </p:cNvSpPr>
          <p:nvPr>
            <p:ph type="title"/>
          </p:nvPr>
        </p:nvSpPr>
        <p:spPr bwMode="auto">
          <a:xfrm>
            <a:off x="1981200" y="685800"/>
            <a:ext cx="8229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1981200" y="1981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p:txBody>
      </p:sp>
      <p:sp>
        <p:nvSpPr>
          <p:cNvPr id="1029" name="Line 8"/>
          <p:cNvSpPr>
            <a:spLocks noChangeShapeType="1"/>
          </p:cNvSpPr>
          <p:nvPr/>
        </p:nvSpPr>
        <p:spPr bwMode="auto">
          <a:xfrm>
            <a:off x="1981200" y="609600"/>
            <a:ext cx="8229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eaLnBrk="0" hangingPunct="0"/>
            <a:endParaRPr lang="en-GB" sz="1200">
              <a:solidFill>
                <a:srgbClr val="000000"/>
              </a:solidFill>
              <a:latin typeface="Times New Roman" panose="02020603050405020304" pitchFamily="18" charset="0"/>
              <a:cs typeface="Arial" panose="020B0604020202020204" pitchFamily="34" charset="0"/>
            </a:endParaRPr>
          </a:p>
        </p:txBody>
      </p:sp>
      <p:sp>
        <p:nvSpPr>
          <p:cNvPr id="2" name="Line 10"/>
          <p:cNvSpPr>
            <a:spLocks noChangeShapeType="1"/>
          </p:cNvSpPr>
          <p:nvPr/>
        </p:nvSpPr>
        <p:spPr bwMode="auto">
          <a:xfrm>
            <a:off x="1981200" y="6400801"/>
            <a:ext cx="8229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eaLnBrk="0" hangingPunct="0"/>
            <a:endParaRPr lang="en-GB" sz="1200">
              <a:solidFill>
                <a:srgbClr val="000000"/>
              </a:solidFill>
              <a:latin typeface="Times New Roman" panose="02020603050405020304" pitchFamily="18" charset="0"/>
              <a:cs typeface="Arial" panose="020B0604020202020204" pitchFamily="34" charset="0"/>
            </a:endParaRPr>
          </a:p>
        </p:txBody>
      </p:sp>
      <p:sp>
        <p:nvSpPr>
          <p:cNvPr id="1031" name="TextBox 2"/>
          <p:cNvSpPr txBox="1">
            <a:spLocks noChangeArrowheads="1"/>
          </p:cNvSpPr>
          <p:nvPr userDrawn="1"/>
        </p:nvSpPr>
        <p:spPr bwMode="auto">
          <a:xfrm>
            <a:off x="1981200" y="6378576"/>
            <a:ext cx="36576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anose="02020603050405020304" pitchFamily="18" charset="0"/>
                <a:cs typeface="Arial" panose="020B0604020202020204" pitchFamily="34" charset="0"/>
              </a:defRPr>
            </a:lvl1pPr>
            <a:lvl2pPr marL="742950" indent="-285750">
              <a:defRPr sz="1200">
                <a:solidFill>
                  <a:schemeClr val="tx1"/>
                </a:solidFill>
                <a:latin typeface="Times New Roman" panose="02020603050405020304" pitchFamily="18" charset="0"/>
                <a:cs typeface="Arial" panose="020B0604020202020204" pitchFamily="34" charset="0"/>
              </a:defRPr>
            </a:lvl2pPr>
            <a:lvl3pPr marL="1143000" indent="-228600">
              <a:defRPr sz="1200">
                <a:solidFill>
                  <a:schemeClr val="tx1"/>
                </a:solidFill>
                <a:latin typeface="Times New Roman" panose="02020603050405020304" pitchFamily="18" charset="0"/>
                <a:cs typeface="Arial" panose="020B0604020202020204" pitchFamily="34" charset="0"/>
              </a:defRPr>
            </a:lvl3pPr>
            <a:lvl4pPr marL="1600200" indent="-228600">
              <a:defRPr sz="1200">
                <a:solidFill>
                  <a:schemeClr val="tx1"/>
                </a:solidFill>
                <a:latin typeface="Times New Roman" panose="02020603050405020304" pitchFamily="18" charset="0"/>
                <a:cs typeface="Arial" panose="020B0604020202020204" pitchFamily="34" charset="0"/>
              </a:defRPr>
            </a:lvl4pPr>
            <a:lvl5pPr marL="2057400" indent="-228600">
              <a:defRPr sz="12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9pPr>
          </a:lstStyle>
          <a:p>
            <a:pPr eaLnBrk="0" hangingPunct="0">
              <a:defRPr/>
            </a:pPr>
            <a:r>
              <a:rPr lang="en-US" altLang="en-US" dirty="0">
                <a:solidFill>
                  <a:srgbClr val="000000"/>
                </a:solidFill>
              </a:rPr>
              <a:t>Approved by </a:t>
            </a:r>
            <a:r>
              <a:rPr lang="en-US" altLang="en-US" dirty="0" err="1">
                <a:solidFill>
                  <a:srgbClr val="000000"/>
                </a:solidFill>
              </a:rPr>
              <a:t>SASB</a:t>
            </a:r>
            <a:r>
              <a:rPr lang="en-US" altLang="en-US" dirty="0">
                <a:solidFill>
                  <a:srgbClr val="000000"/>
                </a:solidFill>
              </a:rPr>
              <a:t> in June 2019</a:t>
            </a:r>
          </a:p>
        </p:txBody>
      </p:sp>
      <p:sp>
        <p:nvSpPr>
          <p:cNvPr id="9" name="Text Box 7"/>
          <p:cNvSpPr txBox="1">
            <a:spLocks noChangeArrowheads="1"/>
          </p:cNvSpPr>
          <p:nvPr userDrawn="1"/>
        </p:nvSpPr>
        <p:spPr bwMode="auto">
          <a:xfrm>
            <a:off x="10610853" y="6589716"/>
            <a:ext cx="1534583"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algn="r" eaLnBrk="1" hangingPunct="1">
              <a:spcBef>
                <a:spcPct val="50000"/>
              </a:spcBef>
              <a:defRPr/>
            </a:pPr>
            <a:r>
              <a:rPr lang="en-US" sz="1200" dirty="0">
                <a:solidFill>
                  <a:srgbClr val="000000"/>
                </a:solidFill>
                <a:latin typeface="Arial" panose="020B0604020202020204" pitchFamily="34" charset="0"/>
              </a:rPr>
              <a:t>Page </a:t>
            </a:r>
            <a:fld id="{C267E54B-A7D3-479B-B201-BF1FFE6185E6}" type="slidenum">
              <a:rPr lang="en-US" sz="1200" smtClean="0">
                <a:solidFill>
                  <a:srgbClr val="000000"/>
                </a:solidFill>
                <a:latin typeface="Arial" panose="020B0604020202020204" pitchFamily="34" charset="0"/>
              </a:rPr>
              <a:pPr algn="r" eaLnBrk="1" hangingPunct="1">
                <a:spcBef>
                  <a:spcPct val="50000"/>
                </a:spcBef>
                <a:defRPr/>
              </a:pPr>
              <a:t>‹#›</a:t>
            </a:fld>
            <a:endParaRPr lang="en-US" sz="1200" dirty="0">
              <a:solidFill>
                <a:srgbClr val="000000"/>
              </a:solidFill>
              <a:latin typeface="Arial" panose="020B0604020202020204" pitchFamily="34" charset="0"/>
            </a:endParaRPr>
          </a:p>
        </p:txBody>
      </p:sp>
    </p:spTree>
    <p:extLst>
      <p:ext uri="{BB962C8B-B14F-4D97-AF65-F5344CB8AC3E}">
        <p14:creationId xmlns:p14="http://schemas.microsoft.com/office/powerpoint/2010/main" val="2275697799"/>
      </p:ext>
    </p:extLst>
  </p:cSld>
  <p:clrMap bg1="lt1" tx1="dk1" bg2="lt2" tx2="dk2" accent1="accent1" accent2="accent2" accent3="accent3" accent4="accent4" accent5="accent5" accent6="accent6" hlink="hlink" folHlink="folHlink"/>
  <p:sldLayoutIdLst>
    <p:sldLayoutId id="2147483722" r:id="rId1"/>
  </p:sldLayoutIdLst>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anose="020B0604020202020204"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anose="02020603050405020304"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 TargetMode="External"/><Relationship Id="rId7" Type="http://schemas.openxmlformats.org/officeDocument/2006/relationships/hyperlink" Target="http://ieee802.org/3/rules/P802_3_rules.pdf" TargetMode="External"/><Relationship Id="rId2" Type="http://schemas.openxmlformats.org/officeDocument/2006/relationships/hyperlink" Target="http://standards.ieee.org/develop/policies/sa_opman/" TargetMode="External"/><Relationship Id="rId1" Type="http://schemas.openxmlformats.org/officeDocument/2006/relationships/slideLayout" Target="../slideLayouts/slideLayout2.xml"/><Relationship Id="rId6" Type="http://schemas.openxmlformats.org/officeDocument/2006/relationships/hyperlink" Target="http://www.ieee802.org/devdocs.shtml" TargetMode="External"/><Relationship Id="rId5" Type="http://schemas.openxmlformats.org/officeDocument/2006/relationships/hyperlink" Target="https://ieee.app.box.com/v/PandP-LMSC" TargetMode="External"/><Relationship Id="rId4" Type="http://schemas.openxmlformats.org/officeDocument/2006/relationships/hyperlink" Target="http://standards.ieee.org/develop/policies/opman/"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ieee.org/about/corporate/governance/p7-8.html" TargetMode="External"/><Relationship Id="rId2" Type="http://schemas.openxmlformats.org/officeDocument/2006/relationships/notesSlide" Target="../notesSlides/notesSlide2.xml"/><Relationship Id="rId1" Type="http://schemas.openxmlformats.org/officeDocument/2006/relationships/slideLayout" Target="../slideLayouts/slideLayout13.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hyperlink" Target="http://imat.ieee.org/" TargetMode="External"/><Relationship Id="rId2" Type="http://schemas.openxmlformats.org/officeDocument/2006/relationships/hyperlink" Target="http://ieee802.org/3/minutes/attendance_procedures.pdf"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slideLayout" Target="../slideLayouts/slideLayout2.xml"/><Relationship Id="rId4" Type="http://schemas.openxmlformats.org/officeDocument/2006/relationships/image" Target="../media/image6.wmf"/></Relationships>
</file>

<file path=ppt/slides/_rels/slide30.xml.rels><?xml version="1.0" encoding="UTF-8" standalone="yes"?>
<Relationships xmlns="http://schemas.openxmlformats.org/package/2006/relationships"><Relationship Id="rId3" Type="http://schemas.openxmlformats.org/officeDocument/2006/relationships/hyperlink" Target="mailto:scarlson@hspdesign.com" TargetMode="External"/><Relationship Id="rId2" Type="http://schemas.openxmlformats.org/officeDocument/2006/relationships/hyperlink" Target="http://www.ieee802.org/3/interims/index.html"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mailto:STDS-802-3-100GCU@listserv.ieee.org" TargetMode="External"/><Relationship Id="rId2" Type="http://schemas.openxmlformats.org/officeDocument/2006/relationships/hyperlink" Target="mailto:ListServ@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ctrTitle"/>
          </p:nvPr>
        </p:nvSpPr>
        <p:spPr>
          <a:xfrm>
            <a:off x="914400" y="1340768"/>
            <a:ext cx="10363200" cy="1470025"/>
          </a:xfrm>
        </p:spPr>
        <p:txBody>
          <a:bodyPr vert="horz" wrap="square" lIns="91440" tIns="45720" rIns="91440" bIns="91440" numCol="1" anchor="ctr" anchorCtr="0" compatLnSpc="1">
            <a:prstTxWarp prst="textNoShape">
              <a:avLst/>
            </a:prstTxWarp>
          </a:bodyPr>
          <a:lstStyle/>
          <a:p>
            <a:pPr eaLnBrk="1" hangingPunct="1"/>
            <a:r>
              <a:rPr lang="en-US" dirty="0">
                <a:solidFill>
                  <a:schemeClr val="tx1"/>
                </a:solidFill>
              </a:rPr>
              <a:t>Agenda and General Information</a:t>
            </a:r>
          </a:p>
        </p:txBody>
      </p:sp>
      <p:sp>
        <p:nvSpPr>
          <p:cNvPr id="17410" name="Rectangle 3"/>
          <p:cNvSpPr>
            <a:spLocks noGrp="1" noChangeArrowheads="1"/>
          </p:cNvSpPr>
          <p:nvPr>
            <p:ph type="subTitle" idx="1"/>
          </p:nvPr>
        </p:nvSpPr>
        <p:spPr>
          <a:xfrm>
            <a:off x="1828800" y="3096542"/>
            <a:ext cx="8534400" cy="1752600"/>
          </a:xfrm>
        </p:spPr>
        <p:txBody>
          <a:bodyPr/>
          <a:lstStyle/>
          <a:p>
            <a:pPr eaLnBrk="1" hangingPunct="1"/>
            <a:r>
              <a:rPr lang="en-US" sz="2600" dirty="0">
                <a:solidFill>
                  <a:schemeClr val="tx2"/>
                </a:solidFill>
              </a:rPr>
              <a:t>IEEE 802.3 </a:t>
            </a:r>
          </a:p>
          <a:p>
            <a:pPr eaLnBrk="1" hangingPunct="1"/>
            <a:r>
              <a:rPr lang="en-US" sz="2600" dirty="0">
                <a:solidFill>
                  <a:schemeClr val="tx2"/>
                </a:solidFill>
              </a:rPr>
              <a:t>&lt;&lt;</a:t>
            </a:r>
            <a:r>
              <a:rPr lang="en-US" sz="2600" i="1" dirty="0">
                <a:solidFill>
                  <a:srgbClr val="FF0000"/>
                </a:solidFill>
              </a:rPr>
              <a:t>Study Group Name</a:t>
            </a:r>
            <a:r>
              <a:rPr lang="en-US" sz="2600" dirty="0">
                <a:solidFill>
                  <a:schemeClr val="tx2"/>
                </a:solidFill>
              </a:rPr>
              <a:t>&gt;&gt;</a:t>
            </a:r>
          </a:p>
          <a:p>
            <a:pPr eaLnBrk="1" hangingPunct="1"/>
            <a:endParaRPr lang="en-US" sz="2600" dirty="0">
              <a:solidFill>
                <a:schemeClr val="tx2"/>
              </a:solidFill>
            </a:endParaRPr>
          </a:p>
          <a:p>
            <a:pPr eaLnBrk="1" hangingPunct="1"/>
            <a:r>
              <a:rPr lang="en-US" sz="2600" dirty="0">
                <a:solidFill>
                  <a:schemeClr val="tx2"/>
                </a:solidFill>
              </a:rPr>
              <a:t>&lt;&lt;</a:t>
            </a:r>
            <a:r>
              <a:rPr lang="en-US" sz="2600" i="1" dirty="0">
                <a:solidFill>
                  <a:srgbClr val="FF0000"/>
                </a:solidFill>
              </a:rPr>
              <a:t>Chair Name</a:t>
            </a:r>
            <a:r>
              <a:rPr lang="en-US" sz="2600" dirty="0">
                <a:solidFill>
                  <a:schemeClr val="tx2"/>
                </a:solidFill>
              </a:rPr>
              <a:t>&gt;&gt;</a:t>
            </a:r>
          </a:p>
          <a:p>
            <a:pPr eaLnBrk="1" hangingPunct="1"/>
            <a:r>
              <a:rPr lang="en-US" sz="2600" dirty="0">
                <a:solidFill>
                  <a:schemeClr val="tx2"/>
                </a:solidFill>
              </a:rPr>
              <a:t>&lt;&lt;</a:t>
            </a:r>
            <a:r>
              <a:rPr lang="en-US" sz="2600" i="1" dirty="0">
                <a:solidFill>
                  <a:srgbClr val="FF0000"/>
                </a:solidFill>
              </a:rPr>
              <a:t>Chair Affiliation</a:t>
            </a:r>
            <a:r>
              <a:rPr lang="en-US" sz="2600" dirty="0">
                <a:solidFill>
                  <a:schemeClr val="tx2"/>
                </a:solidFill>
              </a:rPr>
              <a:t>&gt;&gt;</a:t>
            </a:r>
          </a:p>
          <a:p>
            <a:pPr eaLnBrk="1" hangingPunct="1"/>
            <a:r>
              <a:rPr lang="en-US" sz="2600" dirty="0">
                <a:solidFill>
                  <a:schemeClr val="tx2"/>
                </a:solidFill>
              </a:rPr>
              <a:t>&lt;&lt;</a:t>
            </a:r>
            <a:r>
              <a:rPr lang="en-US" sz="2600" i="1" dirty="0">
                <a:solidFill>
                  <a:srgbClr val="FF0000"/>
                </a:solidFill>
              </a:rPr>
              <a:t>Interim Location</a:t>
            </a:r>
            <a:r>
              <a:rPr lang="en-US" sz="2600" dirty="0">
                <a:solidFill>
                  <a:schemeClr val="tx2"/>
                </a:solidFill>
              </a:rPr>
              <a:t>&gt;&gt;, &lt;&lt;</a:t>
            </a:r>
            <a:r>
              <a:rPr lang="en-US" sz="2600" i="1" dirty="0">
                <a:solidFill>
                  <a:srgbClr val="FF0000"/>
                </a:solidFill>
              </a:rPr>
              <a:t>Date</a:t>
            </a:r>
            <a:r>
              <a:rPr lang="en-US" sz="2600" dirty="0">
                <a:solidFill>
                  <a:schemeClr val="tx2"/>
                </a:solidFill>
              </a:rPr>
              <a:t>&gt;&gt;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2"/>
          <p:cNvSpPr>
            <a:spLocks noGrp="1"/>
          </p:cNvSpPr>
          <p:nvPr>
            <p:ph type="title"/>
          </p:nvPr>
        </p:nvSpPr>
        <p:spPr/>
        <p:txBody>
          <a:bodyPr vert="horz" wrap="square" lIns="91440" tIns="45720" rIns="91440" bIns="91440" numCol="1" anchor="b" anchorCtr="0" compatLnSpc="1">
            <a:prstTxWarp prst="textNoShape">
              <a:avLst/>
            </a:prstTxWarp>
          </a:bodyPr>
          <a:lstStyle/>
          <a:p>
            <a:pPr eaLnBrk="1" hangingPunct="1"/>
            <a:r>
              <a:rPr lang="en-US"/>
              <a:t>Important Bylaws and Rules</a:t>
            </a:r>
          </a:p>
        </p:txBody>
      </p:sp>
      <p:sp>
        <p:nvSpPr>
          <p:cNvPr id="2" name="Content Placeholder 1">
            <a:extLst>
              <a:ext uri="{FF2B5EF4-FFF2-40B4-BE49-F238E27FC236}">
                <a16:creationId xmlns:a16="http://schemas.microsoft.com/office/drawing/2014/main" id="{251F2193-1E99-43FD-AD4D-39F5C12B9965}"/>
              </a:ext>
            </a:extLst>
          </p:cNvPr>
          <p:cNvSpPr>
            <a:spLocks noGrp="1"/>
          </p:cNvSpPr>
          <p:nvPr>
            <p:ph idx="1"/>
          </p:nvPr>
        </p:nvSpPr>
        <p:spPr>
          <a:xfrm>
            <a:off x="609600" y="1350962"/>
            <a:ext cx="10972800" cy="5102373"/>
          </a:xfrm>
        </p:spPr>
        <p:txBody>
          <a:bodyPr/>
          <a:lstStyle/>
          <a:p>
            <a:pPr eaLnBrk="1" hangingPunct="1">
              <a:lnSpc>
                <a:spcPct val="80000"/>
              </a:lnSpc>
              <a:tabLst>
                <a:tab pos="914400" algn="l"/>
              </a:tabLst>
            </a:pPr>
            <a:r>
              <a:rPr lang="en-US" sz="1900" b="1" dirty="0"/>
              <a:t>IEEE-SA Operations Manual</a:t>
            </a:r>
          </a:p>
          <a:p>
            <a:pPr marL="917575" lvl="1" eaLnBrk="1" hangingPunct="1">
              <a:lnSpc>
                <a:spcPct val="80000"/>
              </a:lnSpc>
              <a:buNone/>
              <a:tabLst>
                <a:tab pos="914400" algn="l"/>
              </a:tabLst>
            </a:pPr>
            <a:r>
              <a:rPr lang="en-US" sz="1400" b="1" dirty="0">
                <a:hlinkClick r:id="rId2"/>
              </a:rPr>
              <a:t>http://standards.ieee.org/develop/policies/sa_opman/</a:t>
            </a:r>
            <a:endParaRPr lang="en-US" sz="1400" b="1" dirty="0"/>
          </a:p>
          <a:p>
            <a:pPr marL="917575" lvl="1" eaLnBrk="1" hangingPunct="1">
              <a:lnSpc>
                <a:spcPct val="80000"/>
              </a:lnSpc>
              <a:buNone/>
              <a:tabLst>
                <a:tab pos="914400" algn="l"/>
              </a:tabLst>
            </a:pPr>
            <a:endParaRPr lang="en-US" sz="1300" b="1" dirty="0"/>
          </a:p>
          <a:p>
            <a:pPr eaLnBrk="1" hangingPunct="1">
              <a:lnSpc>
                <a:spcPct val="80000"/>
              </a:lnSpc>
              <a:tabLst>
                <a:tab pos="914400" algn="l"/>
              </a:tabLst>
            </a:pPr>
            <a:r>
              <a:rPr lang="en-US" sz="1900" b="1" dirty="0"/>
              <a:t>IEEE-SA Standards Board Bylaws</a:t>
            </a:r>
          </a:p>
          <a:p>
            <a:pPr marL="917575" lvl="1" eaLnBrk="1" hangingPunct="1">
              <a:lnSpc>
                <a:spcPct val="80000"/>
              </a:lnSpc>
              <a:buNone/>
              <a:tabLst>
                <a:tab pos="914400" algn="l"/>
              </a:tabLst>
            </a:pPr>
            <a:r>
              <a:rPr lang="en-US" sz="1400" b="1" dirty="0">
                <a:hlinkClick r:id="rId3"/>
              </a:rPr>
              <a:t>http://standards.ieee.org/develop/policies/bylaws/</a:t>
            </a:r>
            <a:endParaRPr lang="en-US" sz="1400" b="1" dirty="0"/>
          </a:p>
          <a:p>
            <a:pPr marL="917575" lvl="1" eaLnBrk="1" hangingPunct="1">
              <a:lnSpc>
                <a:spcPct val="80000"/>
              </a:lnSpc>
              <a:buNone/>
              <a:tabLst>
                <a:tab pos="914400" algn="l"/>
              </a:tabLst>
            </a:pPr>
            <a:endParaRPr lang="en-US" sz="1300" b="1" dirty="0"/>
          </a:p>
          <a:p>
            <a:pPr eaLnBrk="1" hangingPunct="1">
              <a:lnSpc>
                <a:spcPct val="80000"/>
              </a:lnSpc>
              <a:tabLst>
                <a:tab pos="914400" algn="l"/>
              </a:tabLst>
            </a:pPr>
            <a:r>
              <a:rPr lang="en-US" sz="1900" b="1" dirty="0"/>
              <a:t>IEEE-SA Standards Board Operations Manual</a:t>
            </a:r>
          </a:p>
          <a:p>
            <a:pPr marL="917575" lvl="1" eaLnBrk="1" hangingPunct="1">
              <a:lnSpc>
                <a:spcPct val="80000"/>
              </a:lnSpc>
              <a:buNone/>
              <a:tabLst>
                <a:tab pos="914400" algn="l"/>
              </a:tabLst>
            </a:pPr>
            <a:r>
              <a:rPr lang="en-US" sz="1400" b="1" dirty="0">
                <a:hlinkClick r:id="rId4"/>
              </a:rPr>
              <a:t>http://standards.ieee.org/develop/policies/opman/</a:t>
            </a:r>
            <a:endParaRPr lang="en-US" sz="1400" b="1" dirty="0"/>
          </a:p>
          <a:p>
            <a:pPr marL="917575" lvl="1" eaLnBrk="1" hangingPunct="1">
              <a:lnSpc>
                <a:spcPct val="80000"/>
              </a:lnSpc>
              <a:buNone/>
              <a:tabLst>
                <a:tab pos="914400" algn="l"/>
              </a:tabLst>
            </a:pPr>
            <a:endParaRPr lang="en-US" sz="1300" b="1" dirty="0"/>
          </a:p>
          <a:p>
            <a:pPr eaLnBrk="1" hangingPunct="1">
              <a:lnSpc>
                <a:spcPct val="80000"/>
              </a:lnSpc>
              <a:tabLst>
                <a:tab pos="914400" algn="l"/>
              </a:tabLst>
            </a:pPr>
            <a:r>
              <a:rPr lang="en-US" sz="1900" b="1" dirty="0"/>
              <a:t>IEEE 802 LAN/MAN Standards Committee (LMSC) Policies and Procedures</a:t>
            </a:r>
          </a:p>
          <a:p>
            <a:pPr marL="917575" lvl="1" eaLnBrk="1" hangingPunct="1">
              <a:lnSpc>
                <a:spcPct val="80000"/>
              </a:lnSpc>
              <a:buNone/>
              <a:tabLst>
                <a:tab pos="914400" algn="l"/>
              </a:tabLst>
            </a:pPr>
            <a:r>
              <a:rPr lang="en-US" sz="1400" b="1" dirty="0">
                <a:hlinkClick r:id="rId5"/>
              </a:rPr>
              <a:t>https://ieee.app.box.com/v/PandP-LMSC</a:t>
            </a:r>
            <a:endParaRPr lang="en-US" sz="1400" b="1" dirty="0"/>
          </a:p>
          <a:p>
            <a:pPr marL="917575" lvl="1" eaLnBrk="1" hangingPunct="1">
              <a:lnSpc>
                <a:spcPct val="80000"/>
              </a:lnSpc>
              <a:buNone/>
              <a:tabLst>
                <a:tab pos="914400" algn="l"/>
              </a:tabLst>
            </a:pPr>
            <a:endParaRPr lang="en-US" sz="1300" b="1" dirty="0"/>
          </a:p>
          <a:p>
            <a:pPr eaLnBrk="1" hangingPunct="1">
              <a:lnSpc>
                <a:spcPct val="80000"/>
              </a:lnSpc>
              <a:tabLst>
                <a:tab pos="914400" algn="l"/>
              </a:tabLst>
            </a:pPr>
            <a:r>
              <a:rPr lang="en-US" sz="1800" b="1" dirty="0"/>
              <a:t>IEEE 802 LAN/MAN Standards Committee (LMSC) Operations Manual</a:t>
            </a:r>
          </a:p>
          <a:p>
            <a:pPr marL="917575" lvl="1" eaLnBrk="1" hangingPunct="1">
              <a:lnSpc>
                <a:spcPct val="80000"/>
              </a:lnSpc>
              <a:buNone/>
              <a:tabLst>
                <a:tab pos="914400" algn="l"/>
              </a:tabLst>
            </a:pPr>
            <a:r>
              <a:rPr lang="en-US" sz="1400" b="1" dirty="0">
                <a:hlinkClick r:id="rId6"/>
              </a:rPr>
              <a:t>http://www.ieee802.org/devdocs.shtml</a:t>
            </a:r>
            <a:endParaRPr lang="en-US" sz="1400" b="1" dirty="0"/>
          </a:p>
          <a:p>
            <a:pPr marL="917575" lvl="1" eaLnBrk="1" hangingPunct="1">
              <a:lnSpc>
                <a:spcPct val="80000"/>
              </a:lnSpc>
              <a:buNone/>
              <a:tabLst>
                <a:tab pos="914400" algn="l"/>
              </a:tabLst>
            </a:pPr>
            <a:endParaRPr lang="en-US" sz="1400" b="1" dirty="0"/>
          </a:p>
          <a:p>
            <a:pPr eaLnBrk="1" hangingPunct="1">
              <a:lnSpc>
                <a:spcPct val="80000"/>
              </a:lnSpc>
              <a:tabLst>
                <a:tab pos="914400" algn="l"/>
              </a:tabLst>
            </a:pPr>
            <a:r>
              <a:rPr lang="en-US" sz="1900" b="1" dirty="0"/>
              <a:t>IEEE 802 LAN/MAN Standards Committee (LMSC) Working Group (WG) Policies and Procedures</a:t>
            </a:r>
          </a:p>
          <a:p>
            <a:pPr marL="917575" lvl="1" eaLnBrk="1" hangingPunct="1">
              <a:lnSpc>
                <a:spcPct val="80000"/>
              </a:lnSpc>
              <a:buNone/>
              <a:tabLst>
                <a:tab pos="914400" algn="l"/>
              </a:tabLst>
            </a:pPr>
            <a:r>
              <a:rPr lang="en-US" sz="1400" b="1" dirty="0">
                <a:hlinkClick r:id="rId6"/>
              </a:rPr>
              <a:t>http://www.ieee802.org/devdocs.shtml</a:t>
            </a:r>
            <a:endParaRPr lang="en-US" sz="1400" b="1" dirty="0"/>
          </a:p>
          <a:p>
            <a:pPr marL="917575" lvl="1" eaLnBrk="1" hangingPunct="1">
              <a:lnSpc>
                <a:spcPct val="80000"/>
              </a:lnSpc>
              <a:buNone/>
              <a:tabLst>
                <a:tab pos="914400" algn="l"/>
              </a:tabLst>
            </a:pPr>
            <a:endParaRPr lang="en-US" sz="1400" b="1" dirty="0"/>
          </a:p>
          <a:p>
            <a:pPr eaLnBrk="1" hangingPunct="1">
              <a:lnSpc>
                <a:spcPct val="80000"/>
              </a:lnSpc>
              <a:tabLst>
                <a:tab pos="914400" algn="l"/>
              </a:tabLst>
            </a:pPr>
            <a:r>
              <a:rPr lang="en-US" sz="1900" b="1" dirty="0"/>
              <a:t>IEEE 802.3 Working Group Operating Rules</a:t>
            </a:r>
          </a:p>
          <a:p>
            <a:pPr marL="917575" lvl="1" eaLnBrk="1" hangingPunct="1">
              <a:lnSpc>
                <a:spcPct val="80000"/>
              </a:lnSpc>
              <a:buNone/>
              <a:tabLst>
                <a:tab pos="914400" algn="l"/>
              </a:tabLst>
            </a:pPr>
            <a:r>
              <a:rPr lang="en-US" sz="1400" b="1" dirty="0">
                <a:hlinkClick r:id="rId7"/>
              </a:rPr>
              <a:t>http://ieee802.org/3/rules/P802_3_rules.pdf</a:t>
            </a:r>
            <a:endParaRPr lang="en-US" sz="1400"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1981200" y="455668"/>
            <a:ext cx="8229600" cy="819459"/>
          </a:xfrm>
        </p:spPr>
        <p:txBody>
          <a:bodyPr>
            <a:normAutofit/>
          </a:bodyPr>
          <a:lstStyle/>
          <a:p>
            <a:r>
              <a:rPr lang="en-US" altLang="en-US" sz="2700" dirty="0"/>
              <a:t>Guidelines for IEEE SA Meetings</a:t>
            </a:r>
            <a:endParaRPr lang="en-US" sz="2700"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1981200" y="1124744"/>
            <a:ext cx="8229600" cy="5256584"/>
          </a:xfrm>
        </p:spPr>
        <p:txBody>
          <a:bodyPr>
            <a:normAutofit lnSpcReduction="10000"/>
          </a:bodyPr>
          <a:lstStyle/>
          <a:p>
            <a:pPr marL="115200" indent="-115200">
              <a:lnSpc>
                <a:spcPct val="80000"/>
              </a:lnSpc>
              <a:spcAft>
                <a:spcPts val="600"/>
              </a:spcAft>
              <a:buClr>
                <a:srgbClr val="4AC9E3"/>
              </a:buClr>
              <a:buSzPct val="150000"/>
              <a:buFont typeface="Arial" panose="020B0604020202020204" pitchFamily="34" charset="0"/>
              <a:buChar char="•"/>
              <a:defRPr/>
            </a:pPr>
            <a:r>
              <a:rPr lang="en-US" altLang="en-US" sz="19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345600" lvl="1" indent="-114300">
              <a:lnSpc>
                <a:spcPct val="80000"/>
              </a:lnSpc>
              <a:spcAft>
                <a:spcPts val="600"/>
              </a:spcAft>
              <a:buClr>
                <a:srgbClr val="4AC9E3"/>
              </a:buClr>
              <a:buSzPct val="150000"/>
              <a:buFont typeface="Arial" panose="020B0604020202020204" pitchFamily="34" charset="0"/>
              <a:buChar char="•"/>
              <a:defRPr/>
            </a:pPr>
            <a:r>
              <a:rPr lang="en-US" altLang="en-US" sz="1900" b="1" dirty="0"/>
              <a:t>Don’t discuss the interpretation, validity, or essentiality of patents/patent claims. </a:t>
            </a:r>
          </a:p>
          <a:p>
            <a:pPr marL="345600" lvl="1" indent="-114300">
              <a:lnSpc>
                <a:spcPct val="80000"/>
              </a:lnSpc>
              <a:spcAft>
                <a:spcPts val="600"/>
              </a:spcAft>
              <a:buClr>
                <a:srgbClr val="4AC9E3"/>
              </a:buClr>
              <a:buSzPct val="150000"/>
              <a:buFont typeface="Arial" panose="020B0604020202020204" pitchFamily="34" charset="0"/>
              <a:buChar char="•"/>
              <a:defRPr/>
            </a:pPr>
            <a:r>
              <a:rPr lang="en-US" altLang="en-US" sz="1900" b="1" dirty="0"/>
              <a:t>Don’t discuss specific license rates, terms, or conditions.</a:t>
            </a:r>
          </a:p>
          <a:p>
            <a:pPr marL="576000" lvl="2" indent="-115200">
              <a:lnSpc>
                <a:spcPct val="80000"/>
              </a:lnSpc>
              <a:spcAft>
                <a:spcPts val="600"/>
              </a:spcAft>
              <a:buSzPct val="150000"/>
              <a:buFont typeface="Arial" panose="020B0604020202020204" pitchFamily="34" charset="0"/>
              <a:buChar char="•"/>
              <a:defRPr/>
            </a:pPr>
            <a:r>
              <a:rPr lang="en-US" altLang="en-US" sz="1900" dirty="0"/>
              <a:t>Relative costs of different technical approaches that include relative costs of patent licensing terms may be discussed in standards development meetings. </a:t>
            </a:r>
          </a:p>
          <a:p>
            <a:pPr marL="806400" lvl="3" indent="-115200">
              <a:lnSpc>
                <a:spcPct val="80000"/>
              </a:lnSpc>
              <a:spcAft>
                <a:spcPts val="600"/>
              </a:spcAft>
              <a:buClr>
                <a:srgbClr val="4AC9E3"/>
              </a:buClr>
              <a:buSzPct val="150000"/>
              <a:buFont typeface="Arial" panose="020B0604020202020204" pitchFamily="34" charset="0"/>
              <a:buChar char="•"/>
              <a:defRPr/>
            </a:pPr>
            <a:r>
              <a:rPr lang="en-GB" altLang="en-US" sz="1900" b="1" dirty="0"/>
              <a:t>Technical considerations remain the primary focus.</a:t>
            </a:r>
            <a:endParaRPr lang="en-US" altLang="en-US" sz="1900" b="1" dirty="0"/>
          </a:p>
          <a:p>
            <a:pPr marL="345600" lvl="1" indent="-114300">
              <a:lnSpc>
                <a:spcPct val="80000"/>
              </a:lnSpc>
              <a:spcAft>
                <a:spcPts val="600"/>
              </a:spcAft>
              <a:buClr>
                <a:srgbClr val="4AC9E3"/>
              </a:buClr>
              <a:buSzPct val="150000"/>
              <a:buFont typeface="Arial" panose="020B0604020202020204" pitchFamily="34" charset="0"/>
              <a:buChar char="•"/>
              <a:defRPr/>
            </a:pPr>
            <a:r>
              <a:rPr lang="en-US" altLang="en-US" sz="1900" b="1" dirty="0"/>
              <a:t>Don’t discuss or engage in the fixing of product prices, allocation of customers, or division of sales markets.</a:t>
            </a:r>
          </a:p>
          <a:p>
            <a:pPr marL="345600" lvl="1" indent="-114300">
              <a:lnSpc>
                <a:spcPct val="80000"/>
              </a:lnSpc>
              <a:spcAft>
                <a:spcPts val="600"/>
              </a:spcAft>
              <a:buClr>
                <a:srgbClr val="4AC9E3"/>
              </a:buClr>
              <a:buSzPct val="150000"/>
              <a:buFont typeface="Arial" panose="020B0604020202020204" pitchFamily="34" charset="0"/>
              <a:buChar char="•"/>
              <a:defRPr/>
            </a:pPr>
            <a:r>
              <a:rPr lang="en-US" altLang="en-US" sz="1900" b="1" dirty="0"/>
              <a:t>Don’t discuss the status or substance of ongoing or threatened litigation.</a:t>
            </a:r>
          </a:p>
          <a:p>
            <a:pPr marL="345600" lvl="1" indent="-114300">
              <a:lnSpc>
                <a:spcPct val="80000"/>
              </a:lnSpc>
              <a:spcAft>
                <a:spcPts val="400"/>
              </a:spcAft>
              <a:buClr>
                <a:srgbClr val="4AC9E3"/>
              </a:buClr>
              <a:buSzPct val="150000"/>
              <a:buFont typeface="Arial" panose="020B0604020202020204" pitchFamily="34" charset="0"/>
              <a:buChar char="•"/>
              <a:defRPr/>
            </a:pPr>
            <a:r>
              <a:rPr lang="en-US" altLang="en-US" sz="1900" b="1" dirty="0"/>
              <a:t>Don’t be silent if inappropriate topics are discussed. Formally object to the discussion immediately.</a:t>
            </a:r>
          </a:p>
          <a:p>
            <a:pPr algn="ctr">
              <a:lnSpc>
                <a:spcPct val="80000"/>
              </a:lnSpc>
              <a:spcBef>
                <a:spcPts val="200"/>
              </a:spcBef>
              <a:spcAft>
                <a:spcPts val="200"/>
              </a:spcAft>
              <a:defRPr/>
            </a:pPr>
            <a:r>
              <a:rPr lang="en-US" altLang="en-US" sz="1200" dirty="0">
                <a:latin typeface="Calibri" panose="020F0502020204030204" pitchFamily="34" charset="0"/>
                <a:cs typeface="Calibri" panose="020F0502020204030204" pitchFamily="34" charset="0"/>
              </a:rPr>
              <a:t>---------------------------------------------------------------   </a:t>
            </a:r>
          </a:p>
          <a:p>
            <a:pPr algn="ctr">
              <a:lnSpc>
                <a:spcPct val="80000"/>
              </a:lnSpc>
              <a:spcBef>
                <a:spcPts val="400"/>
              </a:spcBef>
              <a:defRPr/>
            </a:pPr>
            <a:r>
              <a:rPr lang="en-US" altLang="en-US" dirty="0">
                <a:latin typeface="Calibri" panose="020F0502020204030204" pitchFamily="34" charset="0"/>
                <a:cs typeface="Calibri" panose="020F0502020204030204" pitchFamily="34" charset="0"/>
              </a:rPr>
              <a:t>For more details, see </a:t>
            </a:r>
            <a:r>
              <a:rPr lang="en-US" altLang="en-US" i="1" dirty="0">
                <a:latin typeface="Calibri" panose="020F0502020204030204" pitchFamily="34" charset="0"/>
                <a:cs typeface="Calibri" panose="020F0502020204030204" pitchFamily="34" charset="0"/>
              </a:rPr>
              <a:t>IEEE SA Standards Board Operations Manual</a:t>
            </a:r>
            <a:r>
              <a:rPr lang="en-US" altLang="en-US" dirty="0">
                <a:latin typeface="Calibri" panose="020F0502020204030204" pitchFamily="34" charset="0"/>
                <a:cs typeface="Calibri" panose="020F0502020204030204" pitchFamily="34" charset="0"/>
              </a:rPr>
              <a:t>, clause 5.3.10 and </a:t>
            </a:r>
            <a:br>
              <a:rPr lang="en-US" altLang="en-US" dirty="0">
                <a:latin typeface="Calibri" panose="020F0502020204030204" pitchFamily="34" charset="0"/>
                <a:cs typeface="Calibri" panose="020F0502020204030204" pitchFamily="34" charset="0"/>
              </a:rPr>
            </a:br>
            <a:r>
              <a:rPr lang="en-US" altLang="en-US" i="1" dirty="0">
                <a:latin typeface="Calibri" panose="020F0502020204030204" pitchFamily="34" charset="0"/>
                <a:cs typeface="Calibri" panose="020F0502020204030204" pitchFamily="34" charset="0"/>
              </a:rPr>
              <a:t>Antitrust and Competition Policy: What You Need to Know </a:t>
            </a:r>
            <a:r>
              <a:rPr lang="en-US" altLang="en-US" dirty="0">
                <a:latin typeface="Calibri" panose="020F0502020204030204" pitchFamily="34" charset="0"/>
                <a:cs typeface="Calibri" panose="020F0502020204030204" pitchFamily="34" charset="0"/>
              </a:rPr>
              <a:t>at </a:t>
            </a:r>
            <a:r>
              <a:rPr lang="en-US" altLang="en-US" dirty="0">
                <a:latin typeface="Calibri" panose="020F0502020204030204" pitchFamily="34" charset="0"/>
                <a:cs typeface="Calibri" panose="020F0502020204030204" pitchFamily="34" charset="0"/>
                <a:hlinkClick r:id="rId2"/>
              </a:rPr>
              <a:t>http://standards.ieee.org/develop/policies/antitrust.pdf</a:t>
            </a:r>
            <a:endParaRPr lang="en-US" altLang="en-US" dirty="0">
              <a:latin typeface="Calibri" panose="020F0502020204030204" pitchFamily="34" charset="0"/>
              <a:cs typeface="Calibri" panose="020F0502020204030204" pitchFamily="34" charset="0"/>
            </a:endParaRPr>
          </a:p>
          <a:p>
            <a:pPr algn="ctr">
              <a:lnSpc>
                <a:spcPct val="80000"/>
              </a:lnSpc>
              <a:spcBef>
                <a:spcPts val="800"/>
              </a:spcBef>
              <a:defRPr/>
            </a:pPr>
            <a:r>
              <a:rPr lang="en-US" altLang="en-US" dirty="0">
                <a:latin typeface="Calibri" panose="020F0502020204030204" pitchFamily="34" charset="0"/>
                <a:cs typeface="Calibri" panose="020F0502020204030204" pitchFamily="34" charset="0"/>
              </a:rPr>
              <a:t>If you have questions, contact the IEEE SA Standards Board Patent</a:t>
            </a:r>
            <a:br>
              <a:rPr lang="en-US" altLang="en-US" dirty="0">
                <a:latin typeface="Calibri" panose="020F0502020204030204" pitchFamily="34" charset="0"/>
                <a:cs typeface="Calibri" panose="020F0502020204030204" pitchFamily="34" charset="0"/>
              </a:rPr>
            </a:br>
            <a:r>
              <a:rPr lang="en-US" altLang="en-US" dirty="0">
                <a:latin typeface="Calibri" panose="020F0502020204030204" pitchFamily="34" charset="0"/>
                <a:cs typeface="Calibri" panose="020F0502020204030204" pitchFamily="34" charset="0"/>
              </a:rPr>
              <a:t>Committee Administrator at </a:t>
            </a:r>
            <a:r>
              <a:rPr lang="en-US" altLang="en-US" dirty="0">
                <a:latin typeface="Calibri" panose="020F0502020204030204" pitchFamily="34" charset="0"/>
                <a:cs typeface="Calibri" panose="020F0502020204030204" pitchFamily="34" charset="0"/>
                <a:hlinkClick r:id="rId3"/>
              </a:rPr>
              <a:t>patcom@ieee.org</a:t>
            </a:r>
            <a:r>
              <a:rPr lang="en-US" altLang="en-US" dirty="0">
                <a:latin typeface="Calibri" panose="020F0502020204030204" pitchFamily="34" charset="0"/>
                <a:cs typeface="Calibri" panose="020F0502020204030204" pitchFamily="34" charset="0"/>
              </a:rPr>
              <a:t> </a:t>
            </a:r>
            <a:br>
              <a:rPr lang="en-US" altLang="en-US" sz="1200" dirty="0">
                <a:latin typeface="Calibri" panose="020F0502020204030204" pitchFamily="34" charset="0"/>
                <a:cs typeface="Calibri" panose="020F0502020204030204" pitchFamily="34" charset="0"/>
              </a:rPr>
            </a:br>
            <a:endParaRPr lang="en-US" altLang="en-US" sz="1200" dirty="0">
              <a:latin typeface="Calibri" panose="020F0502020204030204" pitchFamily="34" charset="0"/>
              <a:cs typeface="Calibri" panose="020F0502020204030204" pitchFamily="34" charset="0"/>
            </a:endParaRPr>
          </a:p>
          <a:p>
            <a:pPr lvl="2">
              <a:buSzPct val="150000"/>
            </a:pPr>
            <a:endParaRPr lang="en-US" altLang="en-US" sz="1867" dirty="0"/>
          </a:p>
        </p:txBody>
      </p:sp>
      <p:sp>
        <p:nvSpPr>
          <p:cNvPr id="8" name="TextBox 7">
            <a:extLst>
              <a:ext uri="{FF2B5EF4-FFF2-40B4-BE49-F238E27FC236}">
                <a16:creationId xmlns:a16="http://schemas.microsoft.com/office/drawing/2014/main" id="{0CD231E9-4863-4EDD-A3CA-CEE477B9B7E6}"/>
              </a:ext>
            </a:extLst>
          </p:cNvPr>
          <p:cNvSpPr txBox="1"/>
          <p:nvPr/>
        </p:nvSpPr>
        <p:spPr>
          <a:xfrm>
            <a:off x="1631504" y="6237312"/>
            <a:ext cx="8928992" cy="246062"/>
          </a:xfrm>
          <a:prstGeom prst="rect">
            <a:avLst/>
          </a:prstGeom>
          <a:noFill/>
        </p:spPr>
        <p:txBody>
          <a:bodyPr wrap="square">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rPr>
              <a:t>08 June 2021</a:t>
            </a:r>
          </a:p>
        </p:txBody>
      </p:sp>
    </p:spTree>
    <p:extLst>
      <p:ext uri="{BB962C8B-B14F-4D97-AF65-F5344CB8AC3E}">
        <p14:creationId xmlns:p14="http://schemas.microsoft.com/office/powerpoint/2010/main" val="21522665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1981200" y="120108"/>
            <a:ext cx="8229600" cy="819459"/>
          </a:xfrm>
        </p:spPr>
        <p:txBody>
          <a:bodyPr>
            <a:normAutofit/>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1981200" y="1826684"/>
            <a:ext cx="8229600" cy="4349749"/>
          </a:xfrm>
        </p:spPr>
        <p:txBody>
          <a:bodyPr>
            <a:normAutofit/>
          </a:bodyPr>
          <a:lstStyle/>
          <a:p>
            <a:pPr>
              <a:spcBef>
                <a:spcPts val="0"/>
              </a:spcBef>
              <a:spcAft>
                <a:spcPts val="0"/>
              </a:spcAft>
              <a:buClr>
                <a:srgbClr val="CC3300"/>
              </a:buClr>
              <a:buSzPct val="50000"/>
            </a:pPr>
            <a:r>
              <a:rPr lang="en-US" altLang="en-US" sz="2133" dirty="0">
                <a:latin typeface="Montserrat" panose="00000500000000000000" pitchFamily="2" charset="0"/>
                <a:cs typeface="Calibri" pitchFamily="34" charset="0"/>
              </a:rPr>
              <a:t>At the beginning of each standards development meeting the chair or a designee is to:</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Show the following slides (or provide them beforehand)</a:t>
            </a:r>
          </a:p>
          <a:p>
            <a:pPr lvl="2">
              <a:buSzPct val="150000"/>
            </a:pPr>
            <a:r>
              <a:rPr lang="en-US" altLang="en-US" sz="1867" dirty="0"/>
              <a:t>Advise the standards development group participants that: </a:t>
            </a:r>
          </a:p>
          <a:p>
            <a:pPr lvl="2">
              <a:buSzPct val="150000"/>
            </a:pPr>
            <a:r>
              <a:rPr lang="en-US" altLang="en-US" sz="1867" dirty="0"/>
              <a:t>IEEE SA’s copyright policy is described in Clause 7 of the IEEE SA Standards Board Bylaws and Clause 6.1 of the IEEE SA Standards Board Operations Manual;</a:t>
            </a:r>
          </a:p>
          <a:p>
            <a:pPr lvl="2">
              <a:buSzPct val="150000"/>
            </a:pPr>
            <a:r>
              <a:rPr lang="en-US" altLang="en-US" sz="1867" dirty="0"/>
              <a:t>Any material submitted during standards development, whether verbal, recorded, or in written form, is a Contribution and shall comply with the IEEE SA Copyright Policy; </a:t>
            </a:r>
          </a:p>
          <a:p>
            <a:pPr lvl="2">
              <a:buSzPct val="150000"/>
            </a:pPr>
            <a:r>
              <a:rPr lang="en-US" altLang="en-US" sz="1867" dirty="0"/>
              <a:t>Instruct the Secretary to record in the minutes of the relevant meeting: </a:t>
            </a:r>
          </a:p>
          <a:p>
            <a:pPr lvl="2">
              <a:buSzPct val="150000"/>
            </a:pPr>
            <a:r>
              <a:rPr lang="en-US" altLang="en-US" sz="1867" dirty="0"/>
              <a:t>That the foregoing information was provided and that the copyright slides were shown (or provided beforehand). </a:t>
            </a:r>
          </a:p>
        </p:txBody>
      </p:sp>
      <p:sp>
        <p:nvSpPr>
          <p:cNvPr id="6" name="Slide Number Placeholder 3">
            <a:extLst>
              <a:ext uri="{FF2B5EF4-FFF2-40B4-BE49-F238E27FC236}">
                <a16:creationId xmlns:a16="http://schemas.microsoft.com/office/drawing/2014/main" id="{55A750C8-A4EC-EF46-8EBE-2438A1154D1B}"/>
              </a:ext>
            </a:extLst>
          </p:cNvPr>
          <p:cNvSpPr txBox="1">
            <a:spLocks/>
          </p:cNvSpPr>
          <p:nvPr/>
        </p:nvSpPr>
        <p:spPr>
          <a:xfrm>
            <a:off x="9835753" y="6278563"/>
            <a:ext cx="451247" cy="274637"/>
          </a:xfrm>
          <a:prstGeom prst="rect">
            <a:avLst/>
          </a:prstGeom>
        </p:spPr>
        <p:txBody>
          <a:bodyPr vert="horz" wrap="square" lIns="0" tIns="0" rIns="0" bIns="0" numCol="1" anchor="ctr" anchorCtr="0" compatLnSpc="1">
            <a:prstTxWarp prst="textNoShape">
              <a:avLst/>
            </a:prstTxWarp>
          </a:bodyPr>
          <a:lstStyle>
            <a:defPPr>
              <a:defRPr lang="en-US"/>
            </a:defPPr>
            <a:lvl1pPr algn="r" rtl="0" eaLnBrk="0" fontAlgn="base" hangingPunct="0">
              <a:spcBef>
                <a:spcPct val="0"/>
              </a:spcBef>
              <a:spcAft>
                <a:spcPct val="0"/>
              </a:spcAft>
              <a:defRPr sz="933"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5pPr>
            <a:lvl6pPr marL="2286000" algn="l" defTabSz="914400" rtl="0" eaLnBrk="1" latinLnBrk="0" hangingPunct="1">
              <a:defRPr sz="2000" kern="1200">
                <a:solidFill>
                  <a:schemeClr val="tx1"/>
                </a:solidFill>
                <a:latin typeface="Times New Roman" panose="02020603050405020304" pitchFamily="18" charset="0"/>
                <a:ea typeface="+mn-ea"/>
                <a:cs typeface="+mn-cs"/>
              </a:defRPr>
            </a:lvl6pPr>
            <a:lvl7pPr marL="2743200" algn="l" defTabSz="914400" rtl="0" eaLnBrk="1" latinLnBrk="0" hangingPunct="1">
              <a:defRPr sz="2000" kern="1200">
                <a:solidFill>
                  <a:schemeClr val="tx1"/>
                </a:solidFill>
                <a:latin typeface="Times New Roman" panose="02020603050405020304" pitchFamily="18" charset="0"/>
                <a:ea typeface="+mn-ea"/>
                <a:cs typeface="+mn-cs"/>
              </a:defRPr>
            </a:lvl7pPr>
            <a:lvl8pPr marL="3200400" algn="l" defTabSz="914400" rtl="0" eaLnBrk="1" latinLnBrk="0" hangingPunct="1">
              <a:defRPr sz="2000" kern="1200">
                <a:solidFill>
                  <a:schemeClr val="tx1"/>
                </a:solidFill>
                <a:latin typeface="Times New Roman" panose="02020603050405020304" pitchFamily="18" charset="0"/>
                <a:ea typeface="+mn-ea"/>
                <a:cs typeface="+mn-cs"/>
              </a:defRPr>
            </a:lvl8pPr>
            <a:lvl9pPr marL="3657600" algn="l" defTabSz="914400" rtl="0" eaLnBrk="1" latinLnBrk="0" hangingPunct="1">
              <a:defRPr sz="2000" kern="1200">
                <a:solidFill>
                  <a:schemeClr val="tx1"/>
                </a:solidFill>
                <a:latin typeface="Times New Roman" panose="02020603050405020304" pitchFamily="18" charset="0"/>
                <a:ea typeface="+mn-ea"/>
                <a:cs typeface="+mn-cs"/>
              </a:defRPr>
            </a:lvl9pPr>
          </a:lstStyle>
          <a:p>
            <a:r>
              <a:rPr lang="en-US" altLang="en-US" sz="1000" dirty="0">
                <a:solidFill>
                  <a:prstClr val="black"/>
                </a:solidFill>
              </a:rPr>
              <a:t>2</a:t>
            </a:r>
          </a:p>
        </p:txBody>
      </p:sp>
    </p:spTree>
    <p:extLst>
      <p:ext uri="{BB962C8B-B14F-4D97-AF65-F5344CB8AC3E}">
        <p14:creationId xmlns:p14="http://schemas.microsoft.com/office/powerpoint/2010/main" val="12464078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1981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r>
              <a:rPr lang="en-US" altLang="en-US" sz="2133"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5" name="Slide Number Placeholder 3">
            <a:extLst>
              <a:ext uri="{FF2B5EF4-FFF2-40B4-BE49-F238E27FC236}">
                <a16:creationId xmlns:a16="http://schemas.microsoft.com/office/drawing/2014/main" id="{55A750C8-A4EC-EF46-8EBE-2438A1154D1B}"/>
              </a:ext>
            </a:extLst>
          </p:cNvPr>
          <p:cNvSpPr txBox="1">
            <a:spLocks/>
          </p:cNvSpPr>
          <p:nvPr/>
        </p:nvSpPr>
        <p:spPr>
          <a:xfrm>
            <a:off x="9835753" y="6278563"/>
            <a:ext cx="451247" cy="274637"/>
          </a:xfrm>
          <a:prstGeom prst="rect">
            <a:avLst/>
          </a:prstGeom>
        </p:spPr>
        <p:txBody>
          <a:bodyPr vert="horz" wrap="square" lIns="0" tIns="0" rIns="0" bIns="0" numCol="1" anchor="ctr" anchorCtr="0" compatLnSpc="1">
            <a:prstTxWarp prst="textNoShape">
              <a:avLst/>
            </a:prstTxWarp>
          </a:bodyPr>
          <a:lstStyle>
            <a:defPPr>
              <a:defRPr lang="en-US"/>
            </a:defPPr>
            <a:lvl1pPr algn="r" rtl="0" eaLnBrk="0" fontAlgn="base" hangingPunct="0">
              <a:spcBef>
                <a:spcPct val="0"/>
              </a:spcBef>
              <a:spcAft>
                <a:spcPct val="0"/>
              </a:spcAft>
              <a:defRPr sz="933"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5pPr>
            <a:lvl6pPr marL="2286000" algn="l" defTabSz="914400" rtl="0" eaLnBrk="1" latinLnBrk="0" hangingPunct="1">
              <a:defRPr sz="2000" kern="1200">
                <a:solidFill>
                  <a:schemeClr val="tx1"/>
                </a:solidFill>
                <a:latin typeface="Times New Roman" panose="02020603050405020304" pitchFamily="18" charset="0"/>
                <a:ea typeface="+mn-ea"/>
                <a:cs typeface="+mn-cs"/>
              </a:defRPr>
            </a:lvl6pPr>
            <a:lvl7pPr marL="2743200" algn="l" defTabSz="914400" rtl="0" eaLnBrk="1" latinLnBrk="0" hangingPunct="1">
              <a:defRPr sz="2000" kern="1200">
                <a:solidFill>
                  <a:schemeClr val="tx1"/>
                </a:solidFill>
                <a:latin typeface="Times New Roman" panose="02020603050405020304" pitchFamily="18" charset="0"/>
                <a:ea typeface="+mn-ea"/>
                <a:cs typeface="+mn-cs"/>
              </a:defRPr>
            </a:lvl7pPr>
            <a:lvl8pPr marL="3200400" algn="l" defTabSz="914400" rtl="0" eaLnBrk="1" latinLnBrk="0" hangingPunct="1">
              <a:defRPr sz="2000" kern="1200">
                <a:solidFill>
                  <a:schemeClr val="tx1"/>
                </a:solidFill>
                <a:latin typeface="Times New Roman" panose="02020603050405020304" pitchFamily="18" charset="0"/>
                <a:ea typeface="+mn-ea"/>
                <a:cs typeface="+mn-cs"/>
              </a:defRPr>
            </a:lvl8pPr>
            <a:lvl9pPr marL="3657600" algn="l" defTabSz="914400" rtl="0" eaLnBrk="1" latinLnBrk="0" hangingPunct="1">
              <a:defRPr sz="2000" kern="1200">
                <a:solidFill>
                  <a:schemeClr val="tx1"/>
                </a:solidFill>
                <a:latin typeface="Times New Roman" panose="02020603050405020304" pitchFamily="18" charset="0"/>
                <a:ea typeface="+mn-ea"/>
                <a:cs typeface="+mn-cs"/>
              </a:defRPr>
            </a:lvl9pPr>
          </a:lstStyle>
          <a:p>
            <a:r>
              <a:rPr lang="en-US" altLang="en-US" sz="1000" dirty="0">
                <a:solidFill>
                  <a:prstClr val="black"/>
                </a:solidFill>
              </a:rPr>
              <a:t>3</a:t>
            </a:r>
          </a:p>
        </p:txBody>
      </p:sp>
    </p:spTree>
    <p:extLst>
      <p:ext uri="{BB962C8B-B14F-4D97-AF65-F5344CB8AC3E}">
        <p14:creationId xmlns:p14="http://schemas.microsoft.com/office/powerpoint/2010/main" val="30715200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1981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1981200" y="1655427"/>
            <a:ext cx="8229600" cy="4521007"/>
          </a:xfrm>
        </p:spPr>
        <p:txBody>
          <a:bodyPr>
            <a:normAutofit fontScale="77500" lnSpcReduction="20000"/>
          </a:bodyPr>
          <a:lstStyle/>
          <a:p>
            <a:pPr lvl="2">
              <a:buSzPct val="150000"/>
            </a:pPr>
            <a:r>
              <a:rPr lang="en-US" sz="2400" dirty="0"/>
              <a:t>The IEEE SA Copyright Policy is described in the IEEE SA Standards Board Bylaws and IEEE SA Standards Board Operations Manual</a:t>
            </a:r>
            <a:br>
              <a:rPr lang="en-US" sz="2400" dirty="0"/>
            </a:br>
            <a:endParaRPr lang="en-US" sz="2400"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sz="2400"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sz="2400" dirty="0"/>
              <a:t>IEEE SA Copyright FAQs</a:t>
            </a:r>
          </a:p>
          <a:p>
            <a:pPr lvl="3">
              <a:buSzPct val="150000"/>
            </a:pPr>
            <a:r>
              <a:rPr lang="en-US" sz="1867" dirty="0">
                <a:hlinkClick r:id="rId5"/>
              </a:rPr>
              <a:t>http://standards.ieee.org/faqs/copyrights.html/</a:t>
            </a:r>
            <a:endParaRPr lang="en-US" sz="1867" dirty="0"/>
          </a:p>
          <a:p>
            <a:pPr lvl="2">
              <a:buSzPct val="150000"/>
            </a:pPr>
            <a:r>
              <a:rPr lang="en-US" sz="2400" dirty="0"/>
              <a:t>IEEE SA Best Practices for IEEE Standards Development </a:t>
            </a:r>
          </a:p>
          <a:p>
            <a:pPr lvl="3">
              <a:buSzPct val="150000"/>
            </a:pPr>
            <a:r>
              <a:rPr lang="en-US" sz="1867" dirty="0">
                <a:hlinkClick r:id="rId6"/>
              </a:rPr>
              <a:t>http://standards.ieee.org/develop/policies/best_practices_for_ieee_standards_development_051215.pdf</a:t>
            </a:r>
            <a:br>
              <a:rPr lang="en-US" sz="1867" dirty="0"/>
            </a:br>
            <a:endParaRPr lang="en-US" sz="1867" dirty="0"/>
          </a:p>
          <a:p>
            <a:pPr lvl="2">
              <a:buSzPct val="150000"/>
            </a:pPr>
            <a:r>
              <a:rPr lang="en-US" sz="2400"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5" name="Slide Number Placeholder 3">
            <a:extLst>
              <a:ext uri="{FF2B5EF4-FFF2-40B4-BE49-F238E27FC236}">
                <a16:creationId xmlns:a16="http://schemas.microsoft.com/office/drawing/2014/main" id="{55A750C8-A4EC-EF46-8EBE-2438A1154D1B}"/>
              </a:ext>
            </a:extLst>
          </p:cNvPr>
          <p:cNvSpPr txBox="1">
            <a:spLocks/>
          </p:cNvSpPr>
          <p:nvPr/>
        </p:nvSpPr>
        <p:spPr>
          <a:xfrm>
            <a:off x="9835753" y="6278563"/>
            <a:ext cx="451247" cy="274637"/>
          </a:xfrm>
          <a:prstGeom prst="rect">
            <a:avLst/>
          </a:prstGeom>
        </p:spPr>
        <p:txBody>
          <a:bodyPr vert="horz" wrap="square" lIns="0" tIns="0" rIns="0" bIns="0" numCol="1" anchor="ctr" anchorCtr="0" compatLnSpc="1">
            <a:prstTxWarp prst="textNoShape">
              <a:avLst/>
            </a:prstTxWarp>
          </a:bodyPr>
          <a:lstStyle>
            <a:defPPr>
              <a:defRPr lang="en-US"/>
            </a:defPPr>
            <a:lvl1pPr algn="r" rtl="0" eaLnBrk="0" fontAlgn="base" hangingPunct="0">
              <a:spcBef>
                <a:spcPct val="0"/>
              </a:spcBef>
              <a:spcAft>
                <a:spcPct val="0"/>
              </a:spcAft>
              <a:defRPr sz="933"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5pPr>
            <a:lvl6pPr marL="2286000" algn="l" defTabSz="914400" rtl="0" eaLnBrk="1" latinLnBrk="0" hangingPunct="1">
              <a:defRPr sz="2000" kern="1200">
                <a:solidFill>
                  <a:schemeClr val="tx1"/>
                </a:solidFill>
                <a:latin typeface="Times New Roman" panose="02020603050405020304" pitchFamily="18" charset="0"/>
                <a:ea typeface="+mn-ea"/>
                <a:cs typeface="+mn-cs"/>
              </a:defRPr>
            </a:lvl6pPr>
            <a:lvl7pPr marL="2743200" algn="l" defTabSz="914400" rtl="0" eaLnBrk="1" latinLnBrk="0" hangingPunct="1">
              <a:defRPr sz="2000" kern="1200">
                <a:solidFill>
                  <a:schemeClr val="tx1"/>
                </a:solidFill>
                <a:latin typeface="Times New Roman" panose="02020603050405020304" pitchFamily="18" charset="0"/>
                <a:ea typeface="+mn-ea"/>
                <a:cs typeface="+mn-cs"/>
              </a:defRPr>
            </a:lvl7pPr>
            <a:lvl8pPr marL="3200400" algn="l" defTabSz="914400" rtl="0" eaLnBrk="1" latinLnBrk="0" hangingPunct="1">
              <a:defRPr sz="2000" kern="1200">
                <a:solidFill>
                  <a:schemeClr val="tx1"/>
                </a:solidFill>
                <a:latin typeface="Times New Roman" panose="02020603050405020304" pitchFamily="18" charset="0"/>
                <a:ea typeface="+mn-ea"/>
                <a:cs typeface="+mn-cs"/>
              </a:defRPr>
            </a:lvl8pPr>
            <a:lvl9pPr marL="3657600" algn="l" defTabSz="914400" rtl="0" eaLnBrk="1" latinLnBrk="0" hangingPunct="1">
              <a:defRPr sz="2000" kern="1200">
                <a:solidFill>
                  <a:schemeClr val="tx1"/>
                </a:solidFill>
                <a:latin typeface="Times New Roman" panose="02020603050405020304" pitchFamily="18" charset="0"/>
                <a:ea typeface="+mn-ea"/>
                <a:cs typeface="+mn-cs"/>
              </a:defRPr>
            </a:lvl9pPr>
          </a:lstStyle>
          <a:p>
            <a:r>
              <a:rPr lang="en-US" altLang="en-US" sz="1000" dirty="0">
                <a:solidFill>
                  <a:prstClr val="black"/>
                </a:solidFill>
              </a:rPr>
              <a:t>4</a:t>
            </a:r>
          </a:p>
        </p:txBody>
      </p:sp>
    </p:spTree>
    <p:extLst>
      <p:ext uri="{BB962C8B-B14F-4D97-AF65-F5344CB8AC3E}">
        <p14:creationId xmlns:p14="http://schemas.microsoft.com/office/powerpoint/2010/main" val="14506455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AU" altLang="en-US"/>
              <a:t>Participant behavior in IEEE-SA activities is guided by the IEEE Codes of Ethics &amp; Conduct</a:t>
            </a:r>
          </a:p>
        </p:txBody>
      </p:sp>
      <p:sp>
        <p:nvSpPr>
          <p:cNvPr id="6147" name="Content Placeholder 2"/>
          <p:cNvSpPr>
            <a:spLocks noGrp="1"/>
          </p:cNvSpPr>
          <p:nvPr>
            <p:ph idx="1"/>
          </p:nvPr>
        </p:nvSpPr>
        <p:spPr/>
        <p:txBody>
          <a:bodyPr/>
          <a:lstStyle/>
          <a:p>
            <a:pPr lvl="1"/>
            <a:r>
              <a:rPr lang="en-AU" altLang="en-US"/>
              <a:t>All participants in IEEE-SA activities are expected to adhere to the core principles underlying the:</a:t>
            </a:r>
          </a:p>
          <a:p>
            <a:pPr lvl="2"/>
            <a:r>
              <a:rPr lang="en-AU" altLang="en-US">
                <a:hlinkClick r:id="rId3"/>
              </a:rPr>
              <a:t>IEEE Code of Ethics</a:t>
            </a:r>
            <a:endParaRPr lang="en-AU" altLang="en-US"/>
          </a:p>
          <a:p>
            <a:pPr lvl="2"/>
            <a:r>
              <a:rPr lang="en-AU" altLang="en-US">
                <a:hlinkClick r:id="rId4"/>
              </a:rPr>
              <a:t>IEEE Code of Conduct</a:t>
            </a:r>
            <a:endParaRPr lang="en-AU" altLang="en-US"/>
          </a:p>
          <a:p>
            <a:pPr lvl="1"/>
            <a:r>
              <a:rPr lang="en-AU" altLang="en-US"/>
              <a:t>The core principles of the IEEE Codes of Ethics &amp; Conduct are to:</a:t>
            </a:r>
          </a:p>
          <a:p>
            <a:pPr lvl="2"/>
            <a:r>
              <a:rPr lang="en-AU" altLang="en-US" i="1"/>
              <a:t>Uphold the highest standards of integrity, responsible behavior, and ethical and professional conduct</a:t>
            </a:r>
          </a:p>
          <a:p>
            <a:pPr lvl="2"/>
            <a:r>
              <a:rPr lang="en-AU" altLang="en-US" i="1"/>
              <a:t>Treat people fairly and with respect, to not engage in harassment, discrimination, or retaliation, and to protect people's privacy.</a:t>
            </a:r>
          </a:p>
          <a:p>
            <a:pPr lvl="2"/>
            <a:r>
              <a:rPr lang="en-AU" altLang="en-US" i="1"/>
              <a:t>Avoid injuring others, their property, reputation, or employment by false or malicious action</a:t>
            </a:r>
          </a:p>
          <a:p>
            <a:pPr lvl="1"/>
            <a:r>
              <a:rPr lang="en-AU" altLang="en-US"/>
              <a:t>The most recent versions of these Codes are available at </a:t>
            </a:r>
            <a:r>
              <a:rPr lang="en-AU" altLang="en-US" u="sng">
                <a:hlinkClick r:id="rId5"/>
              </a:rPr>
              <a:t>http://www.ieee.org/about/corporate/governance</a:t>
            </a:r>
            <a:endParaRPr lang="en-AU" altLang="en-US" u="sng"/>
          </a:p>
          <a:p>
            <a:endParaRPr lang="en-AU" altLang="en-US"/>
          </a:p>
        </p:txBody>
      </p:sp>
      <p:sp>
        <p:nvSpPr>
          <p:cNvPr id="6" name="Rectangle 6"/>
          <p:cNvSpPr>
            <a:spLocks noGrp="1" noChangeArrowheads="1"/>
          </p:cNvSpPr>
          <p:nvPr>
            <p:ph type="sldNum" sz="quarter" idx="4294967295"/>
          </p:nvPr>
        </p:nvSpPr>
        <p:spPr bwMode="auto">
          <a:xfrm>
            <a:off x="5912761" y="6475413"/>
            <a:ext cx="46807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sz="1200" dirty="0">
                <a:solidFill>
                  <a:srgbClr val="000000"/>
                </a:solidFill>
              </a:rPr>
              <a:t>Slide 1</a:t>
            </a:r>
          </a:p>
        </p:txBody>
      </p:sp>
    </p:spTree>
    <p:extLst>
      <p:ext uri="{BB962C8B-B14F-4D97-AF65-F5344CB8AC3E}">
        <p14:creationId xmlns:p14="http://schemas.microsoft.com/office/powerpoint/2010/main" val="37383954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2209800" y="685800"/>
            <a:ext cx="8305800" cy="1066800"/>
          </a:xfrm>
        </p:spPr>
        <p:txBody>
          <a:bodyPr/>
          <a:lstStyle/>
          <a:p>
            <a:r>
              <a:rPr lang="en-AU" altLang="en-US"/>
              <a:t>Participants in the IEEE-SA “</a:t>
            </a:r>
            <a:r>
              <a:rPr lang="en-AU" altLang="en-US" i="1"/>
              <a:t>individual process</a:t>
            </a:r>
            <a:r>
              <a:rPr lang="en-AU" altLang="en-US"/>
              <a:t>” shall act independently of others, including employers</a:t>
            </a:r>
            <a:br>
              <a:rPr lang="en-AU" altLang="en-US"/>
            </a:br>
            <a:r>
              <a:rPr lang="en-AU" altLang="en-US"/>
              <a:t> </a:t>
            </a:r>
          </a:p>
        </p:txBody>
      </p:sp>
      <p:sp>
        <p:nvSpPr>
          <p:cNvPr id="8195" name="Content Placeholder 2"/>
          <p:cNvSpPr>
            <a:spLocks noGrp="1"/>
          </p:cNvSpPr>
          <p:nvPr>
            <p:ph idx="1"/>
          </p:nvPr>
        </p:nvSpPr>
        <p:spPr/>
        <p:txBody>
          <a:bodyPr/>
          <a:lstStyle/>
          <a:p>
            <a:pPr lvl="1"/>
            <a:r>
              <a:rPr lang="en-AU" altLang="en-US"/>
              <a:t>The </a:t>
            </a:r>
            <a:r>
              <a:rPr lang="en-AU" altLang="en-US" u="sng">
                <a:hlinkClick r:id="rId3"/>
              </a:rPr>
              <a:t>IEEE-SA Standards Board Bylaws</a:t>
            </a:r>
            <a:r>
              <a:rPr lang="en-AU" altLang="en-US"/>
              <a:t> require that “</a:t>
            </a:r>
            <a:r>
              <a:rPr lang="en-AU" altLang="en-US" i="1"/>
              <a:t>participants in the IEEE standards development individual process shall act based on their qualifications and experience”</a:t>
            </a:r>
            <a:endParaRPr lang="en-AU" altLang="en-US"/>
          </a:p>
          <a:p>
            <a:pPr lvl="1"/>
            <a:r>
              <a:rPr lang="en-AU" altLang="en-US"/>
              <a:t>This means participants:</a:t>
            </a:r>
          </a:p>
          <a:p>
            <a:pPr lvl="2"/>
            <a:r>
              <a:rPr lang="en-AU" altLang="en-US" b="1">
                <a:solidFill>
                  <a:srgbClr val="00B050"/>
                </a:solidFill>
              </a:rPr>
              <a:t>Shall act &amp; vote </a:t>
            </a:r>
            <a:r>
              <a:rPr lang="en-AU" altLang="en-US"/>
              <a:t>based on their personal &amp; independent opinions derived from their expertise, knowledge, and qualifications</a:t>
            </a:r>
          </a:p>
          <a:p>
            <a:pPr lvl="2"/>
            <a:r>
              <a:rPr lang="en-AU" altLang="en-US" b="1">
                <a:solidFill>
                  <a:srgbClr val="FF0000"/>
                </a:solidFill>
              </a:rPr>
              <a:t>Shall not act or vote </a:t>
            </a:r>
            <a:r>
              <a:rPr lang="en-AU" altLang="en-US"/>
              <a:t>based on any obligation to or any direction from any other person or organization, including an employer or client, regardless of any external commitments, agreements, contracts, or orders</a:t>
            </a:r>
          </a:p>
          <a:p>
            <a:pPr lvl="2"/>
            <a:r>
              <a:rPr lang="en-AU" altLang="en-US" b="1">
                <a:solidFill>
                  <a:srgbClr val="FF0000"/>
                </a:solidFill>
              </a:rPr>
              <a:t>Shall not direct </a:t>
            </a:r>
            <a:r>
              <a:rPr lang="en-AU" altLang="en-US"/>
              <a:t>the actions or votes of other participants or retaliate against other participants for fulfilling their responsibility to act &amp; vote based on their personal &amp; independently developed opinions</a:t>
            </a:r>
          </a:p>
          <a:p>
            <a:pPr lvl="1"/>
            <a:r>
              <a:rPr lang="en-AU" altLang="en-US"/>
              <a:t>By participating in standards activities using the “</a:t>
            </a:r>
            <a:r>
              <a:rPr lang="en-AU" altLang="en-US" i="1"/>
              <a:t>individual process</a:t>
            </a:r>
            <a:r>
              <a:rPr lang="en-AU" altLang="en-US"/>
              <a:t>”, you are deemed to accept these requirements; if you are unable to satisfy these requirements then you shall immediately cease any participation</a:t>
            </a:r>
          </a:p>
          <a:p>
            <a:pPr lvl="2"/>
            <a:endParaRPr lang="en-AU" altLang="en-US"/>
          </a:p>
        </p:txBody>
      </p:sp>
      <p:sp>
        <p:nvSpPr>
          <p:cNvPr id="6" name="Rectangle 6"/>
          <p:cNvSpPr>
            <a:spLocks noGrp="1" noChangeArrowheads="1"/>
          </p:cNvSpPr>
          <p:nvPr>
            <p:ph type="sldNum" sz="quarter" idx="4294967295"/>
          </p:nvPr>
        </p:nvSpPr>
        <p:spPr bwMode="auto">
          <a:xfrm>
            <a:off x="5912761" y="6475413"/>
            <a:ext cx="46807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sz="1200" dirty="0">
                <a:solidFill>
                  <a:srgbClr val="000000"/>
                </a:solidFill>
              </a:rPr>
              <a:t>Slide 2</a:t>
            </a:r>
          </a:p>
        </p:txBody>
      </p:sp>
    </p:spTree>
    <p:extLst>
      <p:ext uri="{BB962C8B-B14F-4D97-AF65-F5344CB8AC3E}">
        <p14:creationId xmlns:p14="http://schemas.microsoft.com/office/powerpoint/2010/main" val="19037159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AU" altLang="en-US"/>
              <a:t>IEEE-SA standards activities shall allow the fair &amp; equitable consideration of all viewpoints </a:t>
            </a:r>
          </a:p>
        </p:txBody>
      </p:sp>
      <p:sp>
        <p:nvSpPr>
          <p:cNvPr id="10243" name="Content Placeholder 2"/>
          <p:cNvSpPr>
            <a:spLocks noGrp="1"/>
          </p:cNvSpPr>
          <p:nvPr>
            <p:ph idx="1"/>
          </p:nvPr>
        </p:nvSpPr>
        <p:spPr/>
        <p:txBody>
          <a:bodyPr/>
          <a:lstStyle/>
          <a:p>
            <a:pPr lvl="1"/>
            <a:r>
              <a:rPr lang="en-AU" altLang="en-US"/>
              <a:t>The </a:t>
            </a:r>
            <a:r>
              <a:rPr lang="en-AU" altLang="en-US" u="sng">
                <a:hlinkClick r:id="rId3"/>
              </a:rPr>
              <a:t>IEEE-SA Standards Board Bylaws</a:t>
            </a:r>
            <a:r>
              <a:rPr lang="en-AU" altLang="en-US"/>
              <a:t> (clause 5.2.1.3) specifies that “</a:t>
            </a:r>
            <a:r>
              <a:rPr lang="en-AU" altLang="en-US" i="1"/>
              <a:t>the standards development process shall not be dominated by any single interest category, individual, or organization”</a:t>
            </a:r>
            <a:endParaRPr lang="en-AU" altLang="en-US"/>
          </a:p>
          <a:p>
            <a:pPr lvl="2"/>
            <a:r>
              <a:rPr lang="en-AU" altLang="en-US"/>
              <a:t>This means no participant may exercise</a:t>
            </a:r>
            <a:r>
              <a:rPr lang="en-AU" altLang="en-US" i="1"/>
              <a:t> “authority, leadership, or influence by reason of superior leverage, strength, or representation to the exclusion of fair and equitable consideration of other viewpoints”</a:t>
            </a:r>
            <a:r>
              <a:rPr lang="en-AU" altLang="en-US"/>
              <a:t> or “</a:t>
            </a:r>
            <a:r>
              <a:rPr lang="en-AU" altLang="en-US" i="1"/>
              <a:t>to hinder the progress of the standards development activity”</a:t>
            </a:r>
            <a:endParaRPr lang="en-AU" altLang="en-US"/>
          </a:p>
          <a:p>
            <a:pPr lvl="1"/>
            <a:r>
              <a:rPr lang="en-AU" altLang="en-US"/>
              <a:t>This rule applies equally to those participating in a standards development project and to that project’s leadership group</a:t>
            </a:r>
          </a:p>
          <a:p>
            <a:pPr lvl="1"/>
            <a:r>
              <a:rPr lang="en-AU" altLang="en-US"/>
              <a:t>Any person who reasonably suspects that dominance is occurring in a standards development project is encouraged to bring the issue to the attention of the Standards Committee or the project’s IEEE-SA Program Manager</a:t>
            </a:r>
          </a:p>
        </p:txBody>
      </p:sp>
      <p:sp>
        <p:nvSpPr>
          <p:cNvPr id="6" name="Rectangle 6"/>
          <p:cNvSpPr>
            <a:spLocks noGrp="1" noChangeArrowheads="1"/>
          </p:cNvSpPr>
          <p:nvPr>
            <p:ph type="sldNum" sz="quarter" idx="4294967295"/>
          </p:nvPr>
        </p:nvSpPr>
        <p:spPr bwMode="auto">
          <a:xfrm>
            <a:off x="5912761" y="6475413"/>
            <a:ext cx="46807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sz="1200" dirty="0">
                <a:solidFill>
                  <a:srgbClr val="000000"/>
                </a:solidFill>
              </a:rPr>
              <a:t>Slide 3</a:t>
            </a:r>
          </a:p>
        </p:txBody>
      </p:sp>
    </p:spTree>
    <p:extLst>
      <p:ext uri="{BB962C8B-B14F-4D97-AF65-F5344CB8AC3E}">
        <p14:creationId xmlns:p14="http://schemas.microsoft.com/office/powerpoint/2010/main" val="8050292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idx="4294967295"/>
          </p:nvPr>
        </p:nvSpPr>
        <p:spPr>
          <a:xfrm>
            <a:off x="1981200" y="333376"/>
            <a:ext cx="8229600" cy="792163"/>
          </a:xfrm>
          <a:solidFill>
            <a:srgbClr val="FFFFFF"/>
          </a:solidFill>
        </p:spPr>
        <p:txBody>
          <a:bodyPr anchor="t"/>
          <a:lstStyle/>
          <a:p>
            <a:pPr eaLnBrk="1" hangingPunct="1"/>
            <a:r>
              <a:rPr lang="en-US" sz="2800"/>
              <a:t>Overview of IEEE 802.3 Standards Process (1/5)- Study Group Phase</a:t>
            </a:r>
          </a:p>
        </p:txBody>
      </p:sp>
      <p:sp>
        <p:nvSpPr>
          <p:cNvPr id="30722" name="AutoShape 3"/>
          <p:cNvSpPr>
            <a:spLocks noChangeArrowheads="1"/>
          </p:cNvSpPr>
          <p:nvPr/>
        </p:nvSpPr>
        <p:spPr bwMode="auto">
          <a:xfrm>
            <a:off x="2135188" y="1484313"/>
            <a:ext cx="1219200" cy="838200"/>
          </a:xfrm>
          <a:prstGeom prst="flowChartMerge">
            <a:avLst/>
          </a:prstGeom>
          <a:solidFill>
            <a:schemeClr val="accent1"/>
          </a:solidFill>
          <a:ln w="9525">
            <a:solidFill>
              <a:schemeClr val="tx1"/>
            </a:solidFill>
            <a:miter lim="800000"/>
            <a:headEnd/>
            <a:tailEnd/>
          </a:ln>
        </p:spPr>
        <p:txBody>
          <a:bodyPr wrap="none" anchor="ctr"/>
          <a:lstStyle/>
          <a:p>
            <a:pPr algn="ctr"/>
            <a:r>
              <a:rPr lang="en-US" sz="1400" b="1">
                <a:latin typeface="Perpetua"/>
              </a:rPr>
              <a:t>Idea</a:t>
            </a:r>
          </a:p>
        </p:txBody>
      </p:sp>
      <p:sp>
        <p:nvSpPr>
          <p:cNvPr id="30723" name="AutoShape 4"/>
          <p:cNvSpPr>
            <a:spLocks noChangeArrowheads="1"/>
          </p:cNvSpPr>
          <p:nvPr/>
        </p:nvSpPr>
        <p:spPr bwMode="auto">
          <a:xfrm>
            <a:off x="2135188" y="2627313"/>
            <a:ext cx="1219200" cy="838200"/>
          </a:xfrm>
          <a:prstGeom prst="flowChartProcess">
            <a:avLst/>
          </a:prstGeom>
          <a:solidFill>
            <a:schemeClr val="accent1"/>
          </a:solidFill>
          <a:ln w="9525">
            <a:solidFill>
              <a:schemeClr val="tx1"/>
            </a:solidFill>
            <a:miter lim="800000"/>
            <a:headEnd/>
            <a:tailEnd/>
          </a:ln>
        </p:spPr>
        <p:txBody>
          <a:bodyPr wrap="none" anchor="ctr"/>
          <a:lstStyle/>
          <a:p>
            <a:pPr algn="ctr"/>
            <a:r>
              <a:rPr lang="en-US" sz="1400" b="1">
                <a:latin typeface="Perpetua"/>
              </a:rPr>
              <a:t>Call for</a:t>
            </a:r>
          </a:p>
          <a:p>
            <a:pPr algn="ctr"/>
            <a:r>
              <a:rPr lang="en-US" sz="1400" b="1">
                <a:latin typeface="Perpetua"/>
              </a:rPr>
              <a:t>Interest</a:t>
            </a:r>
          </a:p>
        </p:txBody>
      </p:sp>
      <p:sp>
        <p:nvSpPr>
          <p:cNvPr id="30724" name="AutoShape 5"/>
          <p:cNvSpPr>
            <a:spLocks noChangeArrowheads="1"/>
          </p:cNvSpPr>
          <p:nvPr/>
        </p:nvSpPr>
        <p:spPr bwMode="auto">
          <a:xfrm>
            <a:off x="2135188" y="3770313"/>
            <a:ext cx="1219200" cy="914400"/>
          </a:xfrm>
          <a:prstGeom prst="flowChartDecision">
            <a:avLst/>
          </a:prstGeom>
          <a:solidFill>
            <a:srgbClr val="0099FF"/>
          </a:solidFill>
          <a:ln w="9525">
            <a:solidFill>
              <a:schemeClr val="tx1"/>
            </a:solidFill>
            <a:miter lim="800000"/>
            <a:headEnd/>
            <a:tailEnd/>
          </a:ln>
        </p:spPr>
        <p:txBody>
          <a:bodyPr wrap="none" anchor="ctr"/>
          <a:lstStyle/>
          <a:p>
            <a:pPr algn="ctr"/>
            <a:r>
              <a:rPr lang="en-US" sz="1400" b="1">
                <a:latin typeface="Perpetua"/>
              </a:rPr>
              <a:t>802.3</a:t>
            </a:r>
            <a:br>
              <a:rPr lang="en-US" sz="1400" b="1">
                <a:latin typeface="Perpetua"/>
              </a:rPr>
            </a:br>
            <a:r>
              <a:rPr lang="en-US" sz="1400" b="1">
                <a:latin typeface="Perpetua"/>
              </a:rPr>
              <a:t>Form</a:t>
            </a:r>
          </a:p>
          <a:p>
            <a:pPr algn="ctr"/>
            <a:r>
              <a:rPr lang="en-US" sz="1400" b="1">
                <a:latin typeface="Perpetua"/>
              </a:rPr>
              <a:t>SG</a:t>
            </a:r>
          </a:p>
        </p:txBody>
      </p:sp>
      <p:sp>
        <p:nvSpPr>
          <p:cNvPr id="30725" name="AutoShape 6"/>
          <p:cNvSpPr>
            <a:spLocks noChangeArrowheads="1"/>
          </p:cNvSpPr>
          <p:nvPr/>
        </p:nvSpPr>
        <p:spPr bwMode="auto">
          <a:xfrm>
            <a:off x="4649788" y="1865313"/>
            <a:ext cx="1219200" cy="914400"/>
          </a:xfrm>
          <a:prstGeom prst="flowChartDecision">
            <a:avLst/>
          </a:prstGeom>
          <a:solidFill>
            <a:srgbClr val="0099FF"/>
          </a:solidFill>
          <a:ln w="9525">
            <a:solidFill>
              <a:schemeClr val="tx1"/>
            </a:solidFill>
            <a:miter lim="800000"/>
            <a:headEnd/>
            <a:tailEnd/>
          </a:ln>
        </p:spPr>
        <p:txBody>
          <a:bodyPr wrap="none" anchor="ctr"/>
          <a:lstStyle/>
          <a:p>
            <a:pPr algn="ctr"/>
            <a:r>
              <a:rPr lang="en-US" sz="1400" b="1">
                <a:latin typeface="Perpetua"/>
              </a:rPr>
              <a:t>802</a:t>
            </a:r>
            <a:br>
              <a:rPr lang="en-US" sz="1400" b="1">
                <a:latin typeface="Perpetua"/>
              </a:rPr>
            </a:br>
            <a:r>
              <a:rPr lang="en-US" sz="1400" b="1">
                <a:latin typeface="Perpetua"/>
              </a:rPr>
              <a:t>EC Form</a:t>
            </a:r>
          </a:p>
          <a:p>
            <a:pPr algn="ctr"/>
            <a:r>
              <a:rPr lang="en-US" sz="1400" b="1">
                <a:latin typeface="Perpetua"/>
              </a:rPr>
              <a:t>SG</a:t>
            </a:r>
          </a:p>
        </p:txBody>
      </p:sp>
      <p:sp>
        <p:nvSpPr>
          <p:cNvPr id="30726" name="AutoShape 7"/>
          <p:cNvSpPr>
            <a:spLocks noChangeArrowheads="1"/>
          </p:cNvSpPr>
          <p:nvPr/>
        </p:nvSpPr>
        <p:spPr bwMode="auto">
          <a:xfrm>
            <a:off x="4649788" y="3160713"/>
            <a:ext cx="1219200" cy="838200"/>
          </a:xfrm>
          <a:prstGeom prst="flowChartProcess">
            <a:avLst/>
          </a:prstGeom>
          <a:solidFill>
            <a:schemeClr val="accent1"/>
          </a:solidFill>
          <a:ln w="9525">
            <a:solidFill>
              <a:schemeClr val="tx1"/>
            </a:solidFill>
            <a:miter lim="800000"/>
            <a:headEnd/>
            <a:tailEnd/>
          </a:ln>
        </p:spPr>
        <p:txBody>
          <a:bodyPr wrap="none" anchor="ctr"/>
          <a:lstStyle/>
          <a:p>
            <a:pPr algn="ctr"/>
            <a:r>
              <a:rPr lang="en-US" sz="1400" b="1">
                <a:latin typeface="Perpetua"/>
              </a:rPr>
              <a:t>Study Group</a:t>
            </a:r>
          </a:p>
          <a:p>
            <a:pPr algn="ctr"/>
            <a:r>
              <a:rPr lang="en-US" sz="1400" b="1">
                <a:latin typeface="Perpetua"/>
              </a:rPr>
              <a:t>Meetings</a:t>
            </a:r>
          </a:p>
        </p:txBody>
      </p:sp>
      <p:sp>
        <p:nvSpPr>
          <p:cNvPr id="30727" name="AutoShape 8"/>
          <p:cNvSpPr>
            <a:spLocks noChangeArrowheads="1"/>
          </p:cNvSpPr>
          <p:nvPr/>
        </p:nvSpPr>
        <p:spPr bwMode="auto">
          <a:xfrm>
            <a:off x="4649788" y="5370513"/>
            <a:ext cx="1219200" cy="914400"/>
          </a:xfrm>
          <a:prstGeom prst="flowChartDecision">
            <a:avLst/>
          </a:prstGeom>
          <a:solidFill>
            <a:srgbClr val="0099FF"/>
          </a:solidFill>
          <a:ln w="9525">
            <a:solidFill>
              <a:schemeClr val="tx1"/>
            </a:solidFill>
            <a:miter lim="800000"/>
            <a:headEnd/>
            <a:tailEnd/>
          </a:ln>
        </p:spPr>
        <p:txBody>
          <a:bodyPr wrap="none" anchor="ctr"/>
          <a:lstStyle/>
          <a:p>
            <a:pPr algn="ctr"/>
            <a:r>
              <a:rPr lang="en-US" sz="1400" b="1">
                <a:latin typeface="Perpetua"/>
              </a:rPr>
              <a:t>802.3</a:t>
            </a:r>
            <a:br>
              <a:rPr lang="en-US" sz="1400" b="1">
                <a:latin typeface="Perpetua"/>
              </a:rPr>
            </a:br>
            <a:r>
              <a:rPr lang="en-US" sz="1400" b="1">
                <a:latin typeface="Perpetua"/>
              </a:rPr>
              <a:t>Approve</a:t>
            </a:r>
          </a:p>
        </p:txBody>
      </p:sp>
      <p:sp>
        <p:nvSpPr>
          <p:cNvPr id="30728" name="Text Box 9"/>
          <p:cNvSpPr txBox="1">
            <a:spLocks noChangeArrowheads="1"/>
          </p:cNvSpPr>
          <p:nvPr/>
        </p:nvSpPr>
        <p:spPr bwMode="auto">
          <a:xfrm>
            <a:off x="5829300" y="2017714"/>
            <a:ext cx="402674" cy="307777"/>
          </a:xfrm>
          <a:prstGeom prst="rect">
            <a:avLst/>
          </a:prstGeom>
          <a:noFill/>
          <a:ln w="9525">
            <a:noFill/>
            <a:miter lim="800000"/>
            <a:headEnd/>
            <a:tailEnd/>
          </a:ln>
        </p:spPr>
        <p:txBody>
          <a:bodyPr wrap="none">
            <a:spAutoFit/>
          </a:bodyPr>
          <a:lstStyle/>
          <a:p>
            <a:r>
              <a:rPr lang="en-US" sz="1400" b="1">
                <a:latin typeface="Perpetua"/>
              </a:rPr>
              <a:t>No</a:t>
            </a:r>
          </a:p>
        </p:txBody>
      </p:sp>
      <p:sp>
        <p:nvSpPr>
          <p:cNvPr id="30729" name="Text Box 10"/>
          <p:cNvSpPr txBox="1">
            <a:spLocks noChangeArrowheads="1"/>
          </p:cNvSpPr>
          <p:nvPr/>
        </p:nvSpPr>
        <p:spPr bwMode="auto">
          <a:xfrm>
            <a:off x="3278189" y="3922714"/>
            <a:ext cx="425245" cy="307777"/>
          </a:xfrm>
          <a:prstGeom prst="rect">
            <a:avLst/>
          </a:prstGeom>
          <a:noFill/>
          <a:ln w="9525">
            <a:noFill/>
            <a:miter lim="800000"/>
            <a:headEnd/>
            <a:tailEnd/>
          </a:ln>
        </p:spPr>
        <p:txBody>
          <a:bodyPr wrap="none">
            <a:spAutoFit/>
          </a:bodyPr>
          <a:lstStyle/>
          <a:p>
            <a:r>
              <a:rPr lang="en-US" sz="1400" b="1">
                <a:latin typeface="Perpetua"/>
              </a:rPr>
              <a:t>Yes</a:t>
            </a:r>
          </a:p>
        </p:txBody>
      </p:sp>
      <p:sp>
        <p:nvSpPr>
          <p:cNvPr id="30730" name="AutoShape 11"/>
          <p:cNvSpPr>
            <a:spLocks noChangeArrowheads="1"/>
          </p:cNvSpPr>
          <p:nvPr/>
        </p:nvSpPr>
        <p:spPr bwMode="auto">
          <a:xfrm>
            <a:off x="7621588" y="1865313"/>
            <a:ext cx="1219200" cy="914400"/>
          </a:xfrm>
          <a:prstGeom prst="flowChartDecision">
            <a:avLst/>
          </a:prstGeom>
          <a:solidFill>
            <a:srgbClr val="0099FF"/>
          </a:solidFill>
          <a:ln w="9525">
            <a:solidFill>
              <a:schemeClr val="tx1"/>
            </a:solidFill>
            <a:miter lim="800000"/>
            <a:headEnd/>
            <a:tailEnd/>
          </a:ln>
        </p:spPr>
        <p:txBody>
          <a:bodyPr wrap="none" anchor="ctr"/>
          <a:lstStyle/>
          <a:p>
            <a:pPr algn="ctr"/>
            <a:r>
              <a:rPr lang="en-US" sz="1400" b="1">
                <a:latin typeface="Perpetua"/>
              </a:rPr>
              <a:t>802 EC</a:t>
            </a:r>
            <a:br>
              <a:rPr lang="en-US" sz="1400" b="1">
                <a:latin typeface="Perpetua"/>
              </a:rPr>
            </a:br>
            <a:r>
              <a:rPr lang="en-US" sz="1400" b="1">
                <a:latin typeface="Perpetua"/>
              </a:rPr>
              <a:t>Approve</a:t>
            </a:r>
          </a:p>
        </p:txBody>
      </p:sp>
      <p:sp>
        <p:nvSpPr>
          <p:cNvPr id="30731" name="AutoShape 13"/>
          <p:cNvSpPr>
            <a:spLocks noChangeArrowheads="1"/>
          </p:cNvSpPr>
          <p:nvPr/>
        </p:nvSpPr>
        <p:spPr bwMode="auto">
          <a:xfrm>
            <a:off x="7621588" y="4456113"/>
            <a:ext cx="1219200" cy="914400"/>
          </a:xfrm>
          <a:prstGeom prst="flowChartDecision">
            <a:avLst/>
          </a:prstGeom>
          <a:solidFill>
            <a:srgbClr val="0099FF"/>
          </a:solidFill>
          <a:ln w="9525">
            <a:solidFill>
              <a:schemeClr val="tx1"/>
            </a:solidFill>
            <a:miter lim="800000"/>
            <a:headEnd/>
            <a:tailEnd/>
          </a:ln>
        </p:spPr>
        <p:txBody>
          <a:bodyPr wrap="none" tIns="0" anchor="ctr"/>
          <a:lstStyle/>
          <a:p>
            <a:pPr algn="ctr"/>
            <a:r>
              <a:rPr lang="en-US" sz="1300" b="1">
                <a:latin typeface="Perpetua"/>
              </a:rPr>
              <a:t>SASB</a:t>
            </a:r>
          </a:p>
          <a:p>
            <a:pPr algn="ctr"/>
            <a:r>
              <a:rPr lang="en-US" sz="1300" b="1">
                <a:latin typeface="Perpetua"/>
              </a:rPr>
              <a:t>Approve</a:t>
            </a:r>
          </a:p>
        </p:txBody>
      </p:sp>
      <p:sp>
        <p:nvSpPr>
          <p:cNvPr id="30732" name="AutoShape 14"/>
          <p:cNvSpPr>
            <a:spLocks noChangeArrowheads="1"/>
          </p:cNvSpPr>
          <p:nvPr/>
        </p:nvSpPr>
        <p:spPr bwMode="auto">
          <a:xfrm>
            <a:off x="9297988" y="4532313"/>
            <a:ext cx="1066800" cy="762000"/>
          </a:xfrm>
          <a:prstGeom prst="flowChartDocument">
            <a:avLst/>
          </a:prstGeom>
          <a:solidFill>
            <a:srgbClr val="FFFF66"/>
          </a:solidFill>
          <a:ln w="9525">
            <a:solidFill>
              <a:schemeClr val="tx1"/>
            </a:solidFill>
            <a:miter lim="800000"/>
            <a:headEnd/>
            <a:tailEnd/>
          </a:ln>
        </p:spPr>
        <p:txBody>
          <a:bodyPr wrap="none" anchor="ctr"/>
          <a:lstStyle/>
          <a:p>
            <a:pPr algn="ctr"/>
            <a:r>
              <a:rPr lang="en-US" sz="1400" b="1">
                <a:latin typeface="Perpetua"/>
              </a:rPr>
              <a:t>Approved</a:t>
            </a:r>
          </a:p>
          <a:p>
            <a:pPr algn="ctr"/>
            <a:r>
              <a:rPr lang="en-US" sz="1400" b="1">
                <a:latin typeface="Perpetua"/>
              </a:rPr>
              <a:t>PAR</a:t>
            </a:r>
          </a:p>
        </p:txBody>
      </p:sp>
      <p:sp>
        <p:nvSpPr>
          <p:cNvPr id="30733" name="Text Box 15"/>
          <p:cNvSpPr txBox="1">
            <a:spLocks noChangeArrowheads="1"/>
          </p:cNvSpPr>
          <p:nvPr/>
        </p:nvSpPr>
        <p:spPr bwMode="auto">
          <a:xfrm>
            <a:off x="5259389" y="2779714"/>
            <a:ext cx="425245" cy="307777"/>
          </a:xfrm>
          <a:prstGeom prst="rect">
            <a:avLst/>
          </a:prstGeom>
          <a:noFill/>
          <a:ln w="9525">
            <a:noFill/>
            <a:miter lim="800000"/>
            <a:headEnd/>
            <a:tailEnd/>
          </a:ln>
        </p:spPr>
        <p:txBody>
          <a:bodyPr wrap="none">
            <a:spAutoFit/>
          </a:bodyPr>
          <a:lstStyle/>
          <a:p>
            <a:r>
              <a:rPr lang="en-US" sz="1400" b="1">
                <a:latin typeface="Perpetua"/>
              </a:rPr>
              <a:t>Yes</a:t>
            </a:r>
          </a:p>
        </p:txBody>
      </p:sp>
      <p:sp>
        <p:nvSpPr>
          <p:cNvPr id="30734" name="Text Box 16"/>
          <p:cNvSpPr txBox="1">
            <a:spLocks noChangeArrowheads="1"/>
          </p:cNvSpPr>
          <p:nvPr/>
        </p:nvSpPr>
        <p:spPr bwMode="auto">
          <a:xfrm>
            <a:off x="5792789" y="5522914"/>
            <a:ext cx="425245" cy="307777"/>
          </a:xfrm>
          <a:prstGeom prst="rect">
            <a:avLst/>
          </a:prstGeom>
          <a:noFill/>
          <a:ln w="9525">
            <a:noFill/>
            <a:miter lim="800000"/>
            <a:headEnd/>
            <a:tailEnd/>
          </a:ln>
        </p:spPr>
        <p:txBody>
          <a:bodyPr wrap="none">
            <a:spAutoFit/>
          </a:bodyPr>
          <a:lstStyle/>
          <a:p>
            <a:r>
              <a:rPr lang="en-US" sz="1400" b="1">
                <a:latin typeface="Perpetua"/>
              </a:rPr>
              <a:t>Yes</a:t>
            </a:r>
          </a:p>
        </p:txBody>
      </p:sp>
      <p:sp>
        <p:nvSpPr>
          <p:cNvPr id="30735" name="Text Box 17"/>
          <p:cNvSpPr txBox="1">
            <a:spLocks noChangeArrowheads="1"/>
          </p:cNvSpPr>
          <p:nvPr/>
        </p:nvSpPr>
        <p:spPr bwMode="auto">
          <a:xfrm>
            <a:off x="8264526" y="2779714"/>
            <a:ext cx="425245" cy="307777"/>
          </a:xfrm>
          <a:prstGeom prst="rect">
            <a:avLst/>
          </a:prstGeom>
          <a:noFill/>
          <a:ln w="9525">
            <a:noFill/>
            <a:miter lim="800000"/>
            <a:headEnd/>
            <a:tailEnd/>
          </a:ln>
        </p:spPr>
        <p:txBody>
          <a:bodyPr wrap="none">
            <a:spAutoFit/>
          </a:bodyPr>
          <a:lstStyle/>
          <a:p>
            <a:r>
              <a:rPr lang="en-US" sz="1400" b="1">
                <a:latin typeface="Perpetua"/>
              </a:rPr>
              <a:t>Yes</a:t>
            </a:r>
          </a:p>
        </p:txBody>
      </p:sp>
      <p:sp>
        <p:nvSpPr>
          <p:cNvPr id="30736" name="Text Box 19"/>
          <p:cNvSpPr txBox="1">
            <a:spLocks noChangeArrowheads="1"/>
          </p:cNvSpPr>
          <p:nvPr/>
        </p:nvSpPr>
        <p:spPr bwMode="auto">
          <a:xfrm>
            <a:off x="8797926" y="4608514"/>
            <a:ext cx="425245" cy="307777"/>
          </a:xfrm>
          <a:prstGeom prst="rect">
            <a:avLst/>
          </a:prstGeom>
          <a:noFill/>
          <a:ln w="9525">
            <a:noFill/>
            <a:miter lim="800000"/>
            <a:headEnd/>
            <a:tailEnd/>
          </a:ln>
        </p:spPr>
        <p:txBody>
          <a:bodyPr wrap="none">
            <a:spAutoFit/>
          </a:bodyPr>
          <a:lstStyle/>
          <a:p>
            <a:r>
              <a:rPr lang="en-US" sz="1400" b="1">
                <a:latin typeface="Perpetua"/>
              </a:rPr>
              <a:t>Yes</a:t>
            </a:r>
          </a:p>
        </p:txBody>
      </p:sp>
      <p:sp>
        <p:nvSpPr>
          <p:cNvPr id="30737" name="Text Box 20"/>
          <p:cNvSpPr txBox="1">
            <a:spLocks noChangeArrowheads="1"/>
          </p:cNvSpPr>
          <p:nvPr/>
        </p:nvSpPr>
        <p:spPr bwMode="auto">
          <a:xfrm>
            <a:off x="2781300" y="4684714"/>
            <a:ext cx="402674" cy="307777"/>
          </a:xfrm>
          <a:prstGeom prst="rect">
            <a:avLst/>
          </a:prstGeom>
          <a:noFill/>
          <a:ln w="9525">
            <a:noFill/>
            <a:miter lim="800000"/>
            <a:headEnd/>
            <a:tailEnd/>
          </a:ln>
        </p:spPr>
        <p:txBody>
          <a:bodyPr wrap="none">
            <a:spAutoFit/>
          </a:bodyPr>
          <a:lstStyle/>
          <a:p>
            <a:r>
              <a:rPr lang="en-US" sz="1400" b="1">
                <a:latin typeface="Perpetua"/>
              </a:rPr>
              <a:t>No</a:t>
            </a:r>
          </a:p>
        </p:txBody>
      </p:sp>
      <p:sp>
        <p:nvSpPr>
          <p:cNvPr id="30738" name="Text Box 21"/>
          <p:cNvSpPr txBox="1">
            <a:spLocks noChangeArrowheads="1"/>
          </p:cNvSpPr>
          <p:nvPr/>
        </p:nvSpPr>
        <p:spPr bwMode="auto">
          <a:xfrm>
            <a:off x="4268788" y="5522914"/>
            <a:ext cx="402674" cy="307777"/>
          </a:xfrm>
          <a:prstGeom prst="rect">
            <a:avLst/>
          </a:prstGeom>
          <a:noFill/>
          <a:ln w="9525">
            <a:noFill/>
            <a:miter lim="800000"/>
            <a:headEnd/>
            <a:tailEnd/>
          </a:ln>
        </p:spPr>
        <p:txBody>
          <a:bodyPr wrap="none">
            <a:spAutoFit/>
          </a:bodyPr>
          <a:lstStyle/>
          <a:p>
            <a:r>
              <a:rPr lang="en-US" sz="1400" b="1">
                <a:latin typeface="Perpetua"/>
              </a:rPr>
              <a:t>No</a:t>
            </a:r>
          </a:p>
        </p:txBody>
      </p:sp>
      <p:sp>
        <p:nvSpPr>
          <p:cNvPr id="30739" name="Text Box 22"/>
          <p:cNvSpPr txBox="1">
            <a:spLocks noChangeArrowheads="1"/>
          </p:cNvSpPr>
          <p:nvPr/>
        </p:nvSpPr>
        <p:spPr bwMode="auto">
          <a:xfrm>
            <a:off x="8801100" y="2017714"/>
            <a:ext cx="402674" cy="307777"/>
          </a:xfrm>
          <a:prstGeom prst="rect">
            <a:avLst/>
          </a:prstGeom>
          <a:noFill/>
          <a:ln w="9525">
            <a:noFill/>
            <a:miter lim="800000"/>
            <a:headEnd/>
            <a:tailEnd/>
          </a:ln>
        </p:spPr>
        <p:txBody>
          <a:bodyPr wrap="none">
            <a:spAutoFit/>
          </a:bodyPr>
          <a:lstStyle/>
          <a:p>
            <a:r>
              <a:rPr lang="en-US" sz="1400" b="1">
                <a:latin typeface="Perpetua"/>
              </a:rPr>
              <a:t>No</a:t>
            </a:r>
          </a:p>
        </p:txBody>
      </p:sp>
      <p:sp>
        <p:nvSpPr>
          <p:cNvPr id="30740" name="Text Box 24"/>
          <p:cNvSpPr txBox="1">
            <a:spLocks noChangeArrowheads="1"/>
          </p:cNvSpPr>
          <p:nvPr/>
        </p:nvSpPr>
        <p:spPr bwMode="auto">
          <a:xfrm>
            <a:off x="8267700" y="5370514"/>
            <a:ext cx="402674" cy="307777"/>
          </a:xfrm>
          <a:prstGeom prst="rect">
            <a:avLst/>
          </a:prstGeom>
          <a:noFill/>
          <a:ln w="9525">
            <a:noFill/>
            <a:miter lim="800000"/>
            <a:headEnd/>
            <a:tailEnd/>
          </a:ln>
        </p:spPr>
        <p:txBody>
          <a:bodyPr wrap="none">
            <a:spAutoFit/>
          </a:bodyPr>
          <a:lstStyle/>
          <a:p>
            <a:r>
              <a:rPr lang="en-US" sz="1400" b="1">
                <a:latin typeface="Perpetua"/>
              </a:rPr>
              <a:t>No</a:t>
            </a:r>
          </a:p>
        </p:txBody>
      </p:sp>
      <p:sp>
        <p:nvSpPr>
          <p:cNvPr id="30741" name="Line 25"/>
          <p:cNvSpPr>
            <a:spLocks noChangeShapeType="1"/>
          </p:cNvSpPr>
          <p:nvPr/>
        </p:nvSpPr>
        <p:spPr bwMode="auto">
          <a:xfrm>
            <a:off x="2744788" y="2322513"/>
            <a:ext cx="0" cy="304800"/>
          </a:xfrm>
          <a:prstGeom prst="line">
            <a:avLst/>
          </a:prstGeom>
          <a:noFill/>
          <a:ln w="9525">
            <a:solidFill>
              <a:schemeClr val="tx1"/>
            </a:solidFill>
            <a:round/>
            <a:headEnd/>
            <a:tailEnd type="triangle" w="med" len="med"/>
          </a:ln>
        </p:spPr>
        <p:txBody>
          <a:bodyPr/>
          <a:lstStyle/>
          <a:p>
            <a:endParaRPr lang="en-US"/>
          </a:p>
        </p:txBody>
      </p:sp>
      <p:sp>
        <p:nvSpPr>
          <p:cNvPr id="30742" name="Line 26"/>
          <p:cNvSpPr>
            <a:spLocks noChangeShapeType="1"/>
          </p:cNvSpPr>
          <p:nvPr/>
        </p:nvSpPr>
        <p:spPr bwMode="auto">
          <a:xfrm>
            <a:off x="2744788" y="3465513"/>
            <a:ext cx="0" cy="304800"/>
          </a:xfrm>
          <a:prstGeom prst="line">
            <a:avLst/>
          </a:prstGeom>
          <a:noFill/>
          <a:ln w="9525">
            <a:solidFill>
              <a:schemeClr val="tx1"/>
            </a:solidFill>
            <a:round/>
            <a:headEnd/>
            <a:tailEnd type="triangle" w="med" len="med"/>
          </a:ln>
        </p:spPr>
        <p:txBody>
          <a:bodyPr/>
          <a:lstStyle/>
          <a:p>
            <a:endParaRPr lang="en-US"/>
          </a:p>
        </p:txBody>
      </p:sp>
      <p:sp>
        <p:nvSpPr>
          <p:cNvPr id="30743" name="Line 27"/>
          <p:cNvSpPr>
            <a:spLocks noChangeShapeType="1"/>
          </p:cNvSpPr>
          <p:nvPr/>
        </p:nvSpPr>
        <p:spPr bwMode="auto">
          <a:xfrm>
            <a:off x="2744788" y="4684713"/>
            <a:ext cx="0" cy="381000"/>
          </a:xfrm>
          <a:prstGeom prst="line">
            <a:avLst/>
          </a:prstGeom>
          <a:noFill/>
          <a:ln w="9525">
            <a:solidFill>
              <a:schemeClr val="tx1"/>
            </a:solidFill>
            <a:round/>
            <a:headEnd/>
            <a:tailEnd type="triangle" w="med" len="med"/>
          </a:ln>
        </p:spPr>
        <p:txBody>
          <a:bodyPr/>
          <a:lstStyle/>
          <a:p>
            <a:endParaRPr lang="en-US"/>
          </a:p>
        </p:txBody>
      </p:sp>
      <p:sp>
        <p:nvSpPr>
          <p:cNvPr id="30744" name="Line 28"/>
          <p:cNvSpPr>
            <a:spLocks noChangeShapeType="1"/>
          </p:cNvSpPr>
          <p:nvPr/>
        </p:nvSpPr>
        <p:spPr bwMode="auto">
          <a:xfrm>
            <a:off x="5259388" y="1560513"/>
            <a:ext cx="0" cy="304800"/>
          </a:xfrm>
          <a:prstGeom prst="line">
            <a:avLst/>
          </a:prstGeom>
          <a:noFill/>
          <a:ln w="9525">
            <a:solidFill>
              <a:schemeClr val="tx1"/>
            </a:solidFill>
            <a:round/>
            <a:headEnd/>
            <a:tailEnd type="triangle" w="med" len="med"/>
          </a:ln>
        </p:spPr>
        <p:txBody>
          <a:bodyPr/>
          <a:lstStyle/>
          <a:p>
            <a:endParaRPr lang="en-US"/>
          </a:p>
        </p:txBody>
      </p:sp>
      <p:sp>
        <p:nvSpPr>
          <p:cNvPr id="30745" name="Line 29"/>
          <p:cNvSpPr>
            <a:spLocks noChangeShapeType="1"/>
          </p:cNvSpPr>
          <p:nvPr/>
        </p:nvSpPr>
        <p:spPr bwMode="auto">
          <a:xfrm>
            <a:off x="8231188" y="1560513"/>
            <a:ext cx="0" cy="304800"/>
          </a:xfrm>
          <a:prstGeom prst="line">
            <a:avLst/>
          </a:prstGeom>
          <a:noFill/>
          <a:ln w="9525">
            <a:solidFill>
              <a:schemeClr val="tx1"/>
            </a:solidFill>
            <a:round/>
            <a:headEnd/>
            <a:tailEnd type="triangle" w="med" len="med"/>
          </a:ln>
        </p:spPr>
        <p:txBody>
          <a:bodyPr/>
          <a:lstStyle/>
          <a:p>
            <a:endParaRPr lang="en-US"/>
          </a:p>
        </p:txBody>
      </p:sp>
      <p:sp>
        <p:nvSpPr>
          <p:cNvPr id="30746" name="Line 30"/>
          <p:cNvSpPr>
            <a:spLocks noChangeShapeType="1"/>
          </p:cNvSpPr>
          <p:nvPr/>
        </p:nvSpPr>
        <p:spPr bwMode="auto">
          <a:xfrm>
            <a:off x="8231188" y="2779713"/>
            <a:ext cx="0" cy="381000"/>
          </a:xfrm>
          <a:prstGeom prst="line">
            <a:avLst/>
          </a:prstGeom>
          <a:noFill/>
          <a:ln w="9525">
            <a:solidFill>
              <a:schemeClr val="tx1"/>
            </a:solidFill>
            <a:round/>
            <a:headEnd/>
            <a:tailEnd type="triangle" w="med" len="med"/>
          </a:ln>
        </p:spPr>
        <p:txBody>
          <a:bodyPr/>
          <a:lstStyle/>
          <a:p>
            <a:endParaRPr lang="en-US"/>
          </a:p>
        </p:txBody>
      </p:sp>
      <p:sp>
        <p:nvSpPr>
          <p:cNvPr id="30747" name="Line 31"/>
          <p:cNvSpPr>
            <a:spLocks noChangeShapeType="1"/>
          </p:cNvSpPr>
          <p:nvPr/>
        </p:nvSpPr>
        <p:spPr bwMode="auto">
          <a:xfrm>
            <a:off x="8231188" y="4075113"/>
            <a:ext cx="0" cy="381000"/>
          </a:xfrm>
          <a:prstGeom prst="line">
            <a:avLst/>
          </a:prstGeom>
          <a:noFill/>
          <a:ln w="9525">
            <a:solidFill>
              <a:schemeClr val="tx1"/>
            </a:solidFill>
            <a:round/>
            <a:headEnd/>
            <a:tailEnd type="triangle" w="med" len="med"/>
          </a:ln>
        </p:spPr>
        <p:txBody>
          <a:bodyPr/>
          <a:lstStyle/>
          <a:p>
            <a:endParaRPr lang="en-US"/>
          </a:p>
        </p:txBody>
      </p:sp>
      <p:sp>
        <p:nvSpPr>
          <p:cNvPr id="30748" name="Line 32"/>
          <p:cNvSpPr>
            <a:spLocks noChangeShapeType="1"/>
          </p:cNvSpPr>
          <p:nvPr/>
        </p:nvSpPr>
        <p:spPr bwMode="auto">
          <a:xfrm>
            <a:off x="8231188" y="5370513"/>
            <a:ext cx="0" cy="381000"/>
          </a:xfrm>
          <a:prstGeom prst="line">
            <a:avLst/>
          </a:prstGeom>
          <a:noFill/>
          <a:ln w="9525">
            <a:solidFill>
              <a:schemeClr val="tx1"/>
            </a:solidFill>
            <a:round/>
            <a:headEnd/>
            <a:tailEnd type="triangle" w="med" len="med"/>
          </a:ln>
        </p:spPr>
        <p:txBody>
          <a:bodyPr/>
          <a:lstStyle/>
          <a:p>
            <a:endParaRPr lang="en-US"/>
          </a:p>
        </p:txBody>
      </p:sp>
      <p:sp>
        <p:nvSpPr>
          <p:cNvPr id="30749" name="Line 33"/>
          <p:cNvSpPr>
            <a:spLocks noChangeShapeType="1"/>
          </p:cNvSpPr>
          <p:nvPr/>
        </p:nvSpPr>
        <p:spPr bwMode="auto">
          <a:xfrm flipH="1">
            <a:off x="4573588" y="3998913"/>
            <a:ext cx="685800" cy="457200"/>
          </a:xfrm>
          <a:prstGeom prst="line">
            <a:avLst/>
          </a:prstGeom>
          <a:noFill/>
          <a:ln w="9525">
            <a:solidFill>
              <a:schemeClr val="tx1"/>
            </a:solidFill>
            <a:round/>
            <a:headEnd/>
            <a:tailEnd type="triangle" w="med" len="med"/>
          </a:ln>
        </p:spPr>
        <p:txBody>
          <a:bodyPr/>
          <a:lstStyle/>
          <a:p>
            <a:endParaRPr lang="en-US"/>
          </a:p>
        </p:txBody>
      </p:sp>
      <p:sp>
        <p:nvSpPr>
          <p:cNvPr id="30750" name="Line 34"/>
          <p:cNvSpPr>
            <a:spLocks noChangeShapeType="1"/>
          </p:cNvSpPr>
          <p:nvPr/>
        </p:nvSpPr>
        <p:spPr bwMode="auto">
          <a:xfrm>
            <a:off x="4573588" y="4989513"/>
            <a:ext cx="685800" cy="381000"/>
          </a:xfrm>
          <a:prstGeom prst="line">
            <a:avLst/>
          </a:prstGeom>
          <a:noFill/>
          <a:ln w="9525">
            <a:solidFill>
              <a:schemeClr val="tx1"/>
            </a:solidFill>
            <a:round/>
            <a:headEnd/>
            <a:tailEnd type="triangle" w="med" len="med"/>
          </a:ln>
        </p:spPr>
        <p:txBody>
          <a:bodyPr/>
          <a:lstStyle/>
          <a:p>
            <a:endParaRPr lang="en-US"/>
          </a:p>
        </p:txBody>
      </p:sp>
      <p:sp>
        <p:nvSpPr>
          <p:cNvPr id="30751" name="Line 35"/>
          <p:cNvSpPr>
            <a:spLocks noChangeShapeType="1"/>
          </p:cNvSpPr>
          <p:nvPr/>
        </p:nvSpPr>
        <p:spPr bwMode="auto">
          <a:xfrm flipH="1">
            <a:off x="5259388" y="4989513"/>
            <a:ext cx="533400" cy="381000"/>
          </a:xfrm>
          <a:prstGeom prst="line">
            <a:avLst/>
          </a:prstGeom>
          <a:noFill/>
          <a:ln w="9525">
            <a:solidFill>
              <a:schemeClr val="tx1"/>
            </a:solidFill>
            <a:round/>
            <a:headEnd/>
            <a:tailEnd type="triangle" w="med" len="med"/>
          </a:ln>
        </p:spPr>
        <p:txBody>
          <a:bodyPr/>
          <a:lstStyle/>
          <a:p>
            <a:endParaRPr lang="en-US"/>
          </a:p>
        </p:txBody>
      </p:sp>
      <p:sp>
        <p:nvSpPr>
          <p:cNvPr id="30752" name="Line 36"/>
          <p:cNvSpPr>
            <a:spLocks noChangeShapeType="1"/>
          </p:cNvSpPr>
          <p:nvPr/>
        </p:nvSpPr>
        <p:spPr bwMode="auto">
          <a:xfrm>
            <a:off x="5259388" y="3998913"/>
            <a:ext cx="609600" cy="304800"/>
          </a:xfrm>
          <a:prstGeom prst="line">
            <a:avLst/>
          </a:prstGeom>
          <a:noFill/>
          <a:ln w="9525">
            <a:solidFill>
              <a:schemeClr val="tx1"/>
            </a:solidFill>
            <a:round/>
            <a:headEnd/>
            <a:tailEnd type="triangle" w="med" len="med"/>
          </a:ln>
        </p:spPr>
        <p:txBody>
          <a:bodyPr/>
          <a:lstStyle/>
          <a:p>
            <a:endParaRPr lang="en-US"/>
          </a:p>
        </p:txBody>
      </p:sp>
      <p:sp>
        <p:nvSpPr>
          <p:cNvPr id="30753" name="AutoShape 37"/>
          <p:cNvSpPr>
            <a:spLocks noChangeArrowheads="1"/>
          </p:cNvSpPr>
          <p:nvPr/>
        </p:nvSpPr>
        <p:spPr bwMode="auto">
          <a:xfrm>
            <a:off x="4040188" y="4456113"/>
            <a:ext cx="1066800" cy="609600"/>
          </a:xfrm>
          <a:prstGeom prst="flowChartDocument">
            <a:avLst/>
          </a:prstGeom>
          <a:solidFill>
            <a:srgbClr val="FFFF66"/>
          </a:solidFill>
          <a:ln w="9525">
            <a:solidFill>
              <a:schemeClr val="tx1"/>
            </a:solidFill>
            <a:miter lim="800000"/>
            <a:headEnd/>
            <a:tailEnd/>
          </a:ln>
        </p:spPr>
        <p:txBody>
          <a:bodyPr wrap="none" anchor="ctr"/>
          <a:lstStyle/>
          <a:p>
            <a:pPr algn="ctr"/>
            <a:r>
              <a:rPr lang="en-US" sz="1400" b="1">
                <a:latin typeface="Perpetua"/>
              </a:rPr>
              <a:t>PAR</a:t>
            </a:r>
          </a:p>
        </p:txBody>
      </p:sp>
      <p:sp>
        <p:nvSpPr>
          <p:cNvPr id="30754" name="AutoShape 38"/>
          <p:cNvSpPr>
            <a:spLocks noChangeArrowheads="1"/>
          </p:cNvSpPr>
          <p:nvPr/>
        </p:nvSpPr>
        <p:spPr bwMode="auto">
          <a:xfrm>
            <a:off x="5335588" y="4303713"/>
            <a:ext cx="1066800" cy="762000"/>
          </a:xfrm>
          <a:prstGeom prst="flowChartMultidocument">
            <a:avLst/>
          </a:prstGeom>
          <a:solidFill>
            <a:srgbClr val="66FF66"/>
          </a:solidFill>
          <a:ln w="9525">
            <a:solidFill>
              <a:schemeClr val="tx1"/>
            </a:solidFill>
            <a:miter lim="800000"/>
            <a:headEnd/>
            <a:tailEnd/>
          </a:ln>
        </p:spPr>
        <p:txBody>
          <a:bodyPr wrap="none" anchor="ctr"/>
          <a:lstStyle/>
          <a:p>
            <a:pPr algn="ctr"/>
            <a:r>
              <a:rPr lang="en-US" sz="1400" b="1">
                <a:latin typeface="Perpetua"/>
              </a:rPr>
              <a:t>5 Criteria</a:t>
            </a:r>
          </a:p>
        </p:txBody>
      </p:sp>
      <p:sp>
        <p:nvSpPr>
          <p:cNvPr id="30755" name="Line 39"/>
          <p:cNvSpPr>
            <a:spLocks noChangeShapeType="1"/>
          </p:cNvSpPr>
          <p:nvPr/>
        </p:nvSpPr>
        <p:spPr bwMode="auto">
          <a:xfrm>
            <a:off x="5259388" y="2779713"/>
            <a:ext cx="0" cy="381000"/>
          </a:xfrm>
          <a:prstGeom prst="line">
            <a:avLst/>
          </a:prstGeom>
          <a:noFill/>
          <a:ln w="9525">
            <a:solidFill>
              <a:schemeClr val="tx1"/>
            </a:solidFill>
            <a:round/>
            <a:headEnd/>
            <a:tailEnd type="triangle" w="med" len="med"/>
          </a:ln>
        </p:spPr>
        <p:txBody>
          <a:bodyPr/>
          <a:lstStyle/>
          <a:p>
            <a:endParaRPr lang="en-US"/>
          </a:p>
        </p:txBody>
      </p:sp>
      <p:sp>
        <p:nvSpPr>
          <p:cNvPr id="30756" name="Line 40"/>
          <p:cNvSpPr>
            <a:spLocks noChangeShapeType="1"/>
          </p:cNvSpPr>
          <p:nvPr/>
        </p:nvSpPr>
        <p:spPr bwMode="auto">
          <a:xfrm>
            <a:off x="5868988" y="2322513"/>
            <a:ext cx="381000" cy="0"/>
          </a:xfrm>
          <a:prstGeom prst="line">
            <a:avLst/>
          </a:prstGeom>
          <a:noFill/>
          <a:ln w="9525">
            <a:solidFill>
              <a:schemeClr val="tx1"/>
            </a:solidFill>
            <a:round/>
            <a:headEnd/>
            <a:tailEnd type="triangle" w="med" len="med"/>
          </a:ln>
        </p:spPr>
        <p:txBody>
          <a:bodyPr/>
          <a:lstStyle/>
          <a:p>
            <a:endParaRPr lang="en-US"/>
          </a:p>
        </p:txBody>
      </p:sp>
      <p:sp>
        <p:nvSpPr>
          <p:cNvPr id="30757" name="Line 41"/>
          <p:cNvSpPr>
            <a:spLocks noChangeShapeType="1"/>
          </p:cNvSpPr>
          <p:nvPr/>
        </p:nvSpPr>
        <p:spPr bwMode="auto">
          <a:xfrm>
            <a:off x="8840788" y="2322513"/>
            <a:ext cx="381000" cy="0"/>
          </a:xfrm>
          <a:prstGeom prst="line">
            <a:avLst/>
          </a:prstGeom>
          <a:noFill/>
          <a:ln w="9525">
            <a:solidFill>
              <a:schemeClr val="tx1"/>
            </a:solidFill>
            <a:round/>
            <a:headEnd/>
            <a:tailEnd type="triangle" w="med" len="med"/>
          </a:ln>
        </p:spPr>
        <p:txBody>
          <a:bodyPr/>
          <a:lstStyle/>
          <a:p>
            <a:endParaRPr lang="en-US"/>
          </a:p>
        </p:txBody>
      </p:sp>
      <p:sp>
        <p:nvSpPr>
          <p:cNvPr id="30758" name="Line 43"/>
          <p:cNvSpPr>
            <a:spLocks noChangeShapeType="1"/>
          </p:cNvSpPr>
          <p:nvPr/>
        </p:nvSpPr>
        <p:spPr bwMode="auto">
          <a:xfrm>
            <a:off x="3354388" y="4227513"/>
            <a:ext cx="457200" cy="0"/>
          </a:xfrm>
          <a:prstGeom prst="line">
            <a:avLst/>
          </a:prstGeom>
          <a:noFill/>
          <a:ln w="9525">
            <a:solidFill>
              <a:schemeClr val="tx1"/>
            </a:solidFill>
            <a:round/>
            <a:headEnd/>
            <a:tailEnd/>
          </a:ln>
        </p:spPr>
        <p:txBody>
          <a:bodyPr/>
          <a:lstStyle/>
          <a:p>
            <a:endParaRPr lang="en-US"/>
          </a:p>
        </p:txBody>
      </p:sp>
      <p:sp>
        <p:nvSpPr>
          <p:cNvPr id="30759" name="Line 44"/>
          <p:cNvSpPr>
            <a:spLocks noChangeShapeType="1"/>
          </p:cNvSpPr>
          <p:nvPr/>
        </p:nvSpPr>
        <p:spPr bwMode="auto">
          <a:xfrm flipV="1">
            <a:off x="3811588" y="1560513"/>
            <a:ext cx="0" cy="2667000"/>
          </a:xfrm>
          <a:prstGeom prst="line">
            <a:avLst/>
          </a:prstGeom>
          <a:noFill/>
          <a:ln w="9525">
            <a:solidFill>
              <a:schemeClr val="tx1"/>
            </a:solidFill>
            <a:round/>
            <a:headEnd/>
            <a:tailEnd/>
          </a:ln>
        </p:spPr>
        <p:txBody>
          <a:bodyPr/>
          <a:lstStyle/>
          <a:p>
            <a:endParaRPr lang="en-US"/>
          </a:p>
        </p:txBody>
      </p:sp>
      <p:sp>
        <p:nvSpPr>
          <p:cNvPr id="30760" name="Line 45"/>
          <p:cNvSpPr>
            <a:spLocks noChangeShapeType="1"/>
          </p:cNvSpPr>
          <p:nvPr/>
        </p:nvSpPr>
        <p:spPr bwMode="auto">
          <a:xfrm>
            <a:off x="3811588" y="1560513"/>
            <a:ext cx="1447800" cy="0"/>
          </a:xfrm>
          <a:prstGeom prst="line">
            <a:avLst/>
          </a:prstGeom>
          <a:noFill/>
          <a:ln w="9525">
            <a:solidFill>
              <a:schemeClr val="tx1"/>
            </a:solidFill>
            <a:round/>
            <a:headEnd/>
            <a:tailEnd/>
          </a:ln>
        </p:spPr>
        <p:txBody>
          <a:bodyPr/>
          <a:lstStyle/>
          <a:p>
            <a:endParaRPr lang="en-US"/>
          </a:p>
        </p:txBody>
      </p:sp>
      <p:sp>
        <p:nvSpPr>
          <p:cNvPr id="30761" name="Line 46"/>
          <p:cNvSpPr>
            <a:spLocks noChangeShapeType="1"/>
          </p:cNvSpPr>
          <p:nvPr/>
        </p:nvSpPr>
        <p:spPr bwMode="auto">
          <a:xfrm flipH="1">
            <a:off x="4268788" y="5827713"/>
            <a:ext cx="381000" cy="0"/>
          </a:xfrm>
          <a:prstGeom prst="line">
            <a:avLst/>
          </a:prstGeom>
          <a:noFill/>
          <a:ln w="9525">
            <a:solidFill>
              <a:schemeClr val="tx1"/>
            </a:solidFill>
            <a:round/>
            <a:headEnd/>
            <a:tailEnd type="triangle" w="med" len="med"/>
          </a:ln>
        </p:spPr>
        <p:txBody>
          <a:bodyPr/>
          <a:lstStyle/>
          <a:p>
            <a:endParaRPr lang="en-US"/>
          </a:p>
        </p:txBody>
      </p:sp>
      <p:sp>
        <p:nvSpPr>
          <p:cNvPr id="30762" name="Line 47"/>
          <p:cNvSpPr>
            <a:spLocks noChangeShapeType="1"/>
          </p:cNvSpPr>
          <p:nvPr/>
        </p:nvSpPr>
        <p:spPr bwMode="auto">
          <a:xfrm>
            <a:off x="5868988" y="5827713"/>
            <a:ext cx="1524000" cy="0"/>
          </a:xfrm>
          <a:prstGeom prst="line">
            <a:avLst/>
          </a:prstGeom>
          <a:noFill/>
          <a:ln w="9525">
            <a:solidFill>
              <a:schemeClr val="tx1"/>
            </a:solidFill>
            <a:round/>
            <a:headEnd/>
            <a:tailEnd/>
          </a:ln>
        </p:spPr>
        <p:txBody>
          <a:bodyPr/>
          <a:lstStyle/>
          <a:p>
            <a:endParaRPr lang="en-US"/>
          </a:p>
        </p:txBody>
      </p:sp>
      <p:sp>
        <p:nvSpPr>
          <p:cNvPr id="30763" name="Line 48"/>
          <p:cNvSpPr>
            <a:spLocks noChangeShapeType="1"/>
          </p:cNvSpPr>
          <p:nvPr/>
        </p:nvSpPr>
        <p:spPr bwMode="auto">
          <a:xfrm flipV="1">
            <a:off x="7392988" y="1560513"/>
            <a:ext cx="0" cy="4267200"/>
          </a:xfrm>
          <a:prstGeom prst="line">
            <a:avLst/>
          </a:prstGeom>
          <a:noFill/>
          <a:ln w="9525">
            <a:solidFill>
              <a:schemeClr val="tx1"/>
            </a:solidFill>
            <a:round/>
            <a:headEnd/>
            <a:tailEnd/>
          </a:ln>
        </p:spPr>
        <p:txBody>
          <a:bodyPr/>
          <a:lstStyle/>
          <a:p>
            <a:endParaRPr lang="en-US"/>
          </a:p>
        </p:txBody>
      </p:sp>
      <p:sp>
        <p:nvSpPr>
          <p:cNvPr id="30764" name="Line 49"/>
          <p:cNvSpPr>
            <a:spLocks noChangeShapeType="1"/>
          </p:cNvSpPr>
          <p:nvPr/>
        </p:nvSpPr>
        <p:spPr bwMode="auto">
          <a:xfrm>
            <a:off x="7392988" y="1560513"/>
            <a:ext cx="838200" cy="0"/>
          </a:xfrm>
          <a:prstGeom prst="line">
            <a:avLst/>
          </a:prstGeom>
          <a:noFill/>
          <a:ln w="9525">
            <a:solidFill>
              <a:schemeClr val="tx1"/>
            </a:solidFill>
            <a:round/>
            <a:headEnd/>
            <a:tailEnd/>
          </a:ln>
        </p:spPr>
        <p:txBody>
          <a:bodyPr/>
          <a:lstStyle/>
          <a:p>
            <a:endParaRPr lang="en-US"/>
          </a:p>
        </p:txBody>
      </p:sp>
      <p:sp>
        <p:nvSpPr>
          <p:cNvPr id="30765" name="Line 50"/>
          <p:cNvSpPr>
            <a:spLocks noChangeShapeType="1"/>
          </p:cNvSpPr>
          <p:nvPr/>
        </p:nvSpPr>
        <p:spPr bwMode="auto">
          <a:xfrm>
            <a:off x="8840788" y="4913313"/>
            <a:ext cx="457200" cy="0"/>
          </a:xfrm>
          <a:prstGeom prst="line">
            <a:avLst/>
          </a:prstGeom>
          <a:noFill/>
          <a:ln w="9525">
            <a:solidFill>
              <a:schemeClr val="tx1"/>
            </a:solidFill>
            <a:round/>
            <a:headEnd/>
            <a:tailEnd type="triangle" w="med" len="med"/>
          </a:ln>
        </p:spPr>
        <p:txBody>
          <a:bodyPr/>
          <a:lstStyle/>
          <a:p>
            <a:endParaRPr lang="en-US"/>
          </a:p>
        </p:txBody>
      </p:sp>
      <p:sp>
        <p:nvSpPr>
          <p:cNvPr id="30766" name="AutoShape 51"/>
          <p:cNvSpPr>
            <a:spLocks noChangeArrowheads="1"/>
          </p:cNvSpPr>
          <p:nvPr/>
        </p:nvSpPr>
        <p:spPr bwMode="auto">
          <a:xfrm>
            <a:off x="6021388" y="3617913"/>
            <a:ext cx="1066800" cy="609600"/>
          </a:xfrm>
          <a:prstGeom prst="flowChartDocument">
            <a:avLst/>
          </a:prstGeom>
          <a:solidFill>
            <a:srgbClr val="FFCC00"/>
          </a:solidFill>
          <a:ln w="9525">
            <a:solidFill>
              <a:schemeClr val="tx1"/>
            </a:solidFill>
            <a:miter lim="800000"/>
            <a:headEnd/>
            <a:tailEnd/>
          </a:ln>
        </p:spPr>
        <p:txBody>
          <a:bodyPr wrap="none" anchor="ctr"/>
          <a:lstStyle/>
          <a:p>
            <a:pPr algn="ctr"/>
            <a:r>
              <a:rPr lang="en-US" sz="1400" b="1">
                <a:latin typeface="Perpetua"/>
              </a:rPr>
              <a:t>Objectives</a:t>
            </a:r>
          </a:p>
        </p:txBody>
      </p:sp>
      <p:sp>
        <p:nvSpPr>
          <p:cNvPr id="30767" name="AutoShape 52"/>
          <p:cNvSpPr>
            <a:spLocks noChangeArrowheads="1"/>
          </p:cNvSpPr>
          <p:nvPr/>
        </p:nvSpPr>
        <p:spPr bwMode="auto">
          <a:xfrm>
            <a:off x="6249988" y="2093913"/>
            <a:ext cx="914400" cy="457200"/>
          </a:xfrm>
          <a:prstGeom prst="flowChartTerminator">
            <a:avLst/>
          </a:prstGeom>
          <a:solidFill>
            <a:srgbClr val="FF0000"/>
          </a:solidFill>
          <a:ln w="9525">
            <a:solidFill>
              <a:schemeClr val="tx1"/>
            </a:solidFill>
            <a:miter lim="800000"/>
            <a:headEnd/>
            <a:tailEnd/>
          </a:ln>
        </p:spPr>
        <p:txBody>
          <a:bodyPr wrap="none" tIns="0" bIns="0" anchor="ctr"/>
          <a:lstStyle/>
          <a:p>
            <a:pPr algn="ctr"/>
            <a:r>
              <a:rPr lang="en-US" sz="1400" b="1">
                <a:latin typeface="Perpetua"/>
              </a:rPr>
              <a:t>Check</a:t>
            </a:r>
          </a:p>
          <a:p>
            <a:pPr algn="ctr"/>
            <a:r>
              <a:rPr lang="en-US" sz="1400" b="1">
                <a:latin typeface="Perpetua"/>
              </a:rPr>
              <a:t>Point</a:t>
            </a:r>
          </a:p>
        </p:txBody>
      </p:sp>
      <p:sp>
        <p:nvSpPr>
          <p:cNvPr id="30768" name="AutoShape 54"/>
          <p:cNvSpPr>
            <a:spLocks noChangeArrowheads="1"/>
          </p:cNvSpPr>
          <p:nvPr/>
        </p:nvSpPr>
        <p:spPr bwMode="auto">
          <a:xfrm>
            <a:off x="9221788" y="2093913"/>
            <a:ext cx="914400" cy="457200"/>
          </a:xfrm>
          <a:prstGeom prst="flowChartTerminator">
            <a:avLst/>
          </a:prstGeom>
          <a:solidFill>
            <a:srgbClr val="FF0000"/>
          </a:solidFill>
          <a:ln w="9525">
            <a:solidFill>
              <a:schemeClr val="tx1"/>
            </a:solidFill>
            <a:miter lim="800000"/>
            <a:headEnd/>
            <a:tailEnd/>
          </a:ln>
        </p:spPr>
        <p:txBody>
          <a:bodyPr wrap="none" tIns="0" bIns="0" anchor="ctr"/>
          <a:lstStyle/>
          <a:p>
            <a:pPr algn="ctr"/>
            <a:r>
              <a:rPr lang="en-US" sz="1400" b="1">
                <a:latin typeface="Perpetua"/>
              </a:rPr>
              <a:t>Check</a:t>
            </a:r>
          </a:p>
          <a:p>
            <a:pPr algn="ctr"/>
            <a:r>
              <a:rPr lang="en-US" sz="1400" b="1">
                <a:latin typeface="Perpetua"/>
              </a:rPr>
              <a:t>Point</a:t>
            </a:r>
          </a:p>
        </p:txBody>
      </p:sp>
      <p:sp>
        <p:nvSpPr>
          <p:cNvPr id="30769" name="AutoShape 55"/>
          <p:cNvSpPr>
            <a:spLocks noChangeArrowheads="1"/>
          </p:cNvSpPr>
          <p:nvPr/>
        </p:nvSpPr>
        <p:spPr bwMode="auto">
          <a:xfrm>
            <a:off x="3354388" y="5599113"/>
            <a:ext cx="914400" cy="457200"/>
          </a:xfrm>
          <a:prstGeom prst="flowChartTerminator">
            <a:avLst/>
          </a:prstGeom>
          <a:solidFill>
            <a:srgbClr val="FF0000"/>
          </a:solidFill>
          <a:ln w="9525">
            <a:solidFill>
              <a:schemeClr val="tx1"/>
            </a:solidFill>
            <a:miter lim="800000"/>
            <a:headEnd/>
            <a:tailEnd/>
          </a:ln>
        </p:spPr>
        <p:txBody>
          <a:bodyPr wrap="none" tIns="0" bIns="0" anchor="ctr"/>
          <a:lstStyle/>
          <a:p>
            <a:pPr algn="ctr"/>
            <a:r>
              <a:rPr lang="en-US" sz="1400" b="1">
                <a:latin typeface="Perpetua"/>
              </a:rPr>
              <a:t>Check</a:t>
            </a:r>
          </a:p>
          <a:p>
            <a:pPr algn="ctr"/>
            <a:r>
              <a:rPr lang="en-US" sz="1400" b="1">
                <a:latin typeface="Perpetua"/>
              </a:rPr>
              <a:t>Point</a:t>
            </a:r>
          </a:p>
        </p:txBody>
      </p:sp>
      <p:sp>
        <p:nvSpPr>
          <p:cNvPr id="30770" name="AutoShape 56"/>
          <p:cNvSpPr>
            <a:spLocks noChangeArrowheads="1"/>
          </p:cNvSpPr>
          <p:nvPr/>
        </p:nvSpPr>
        <p:spPr bwMode="auto">
          <a:xfrm>
            <a:off x="2287588" y="5065713"/>
            <a:ext cx="914400" cy="457200"/>
          </a:xfrm>
          <a:prstGeom prst="flowChartTerminator">
            <a:avLst/>
          </a:prstGeom>
          <a:solidFill>
            <a:srgbClr val="FF0000"/>
          </a:solidFill>
          <a:ln w="9525">
            <a:solidFill>
              <a:schemeClr val="tx1"/>
            </a:solidFill>
            <a:miter lim="800000"/>
            <a:headEnd/>
            <a:tailEnd/>
          </a:ln>
        </p:spPr>
        <p:txBody>
          <a:bodyPr wrap="none" tIns="0" bIns="0" anchor="ctr"/>
          <a:lstStyle/>
          <a:p>
            <a:pPr algn="ctr"/>
            <a:r>
              <a:rPr lang="en-US" sz="1400" b="1">
                <a:latin typeface="Perpetua"/>
              </a:rPr>
              <a:t>RIP</a:t>
            </a:r>
          </a:p>
        </p:txBody>
      </p:sp>
      <p:sp>
        <p:nvSpPr>
          <p:cNvPr id="30771" name="AutoShape 57"/>
          <p:cNvSpPr>
            <a:spLocks noChangeArrowheads="1"/>
          </p:cNvSpPr>
          <p:nvPr/>
        </p:nvSpPr>
        <p:spPr bwMode="auto">
          <a:xfrm>
            <a:off x="7773988" y="5751513"/>
            <a:ext cx="914400" cy="457200"/>
          </a:xfrm>
          <a:prstGeom prst="flowChartTerminator">
            <a:avLst/>
          </a:prstGeom>
          <a:solidFill>
            <a:srgbClr val="FF0000"/>
          </a:solidFill>
          <a:ln w="9525">
            <a:solidFill>
              <a:schemeClr val="tx1"/>
            </a:solidFill>
            <a:miter lim="800000"/>
            <a:headEnd/>
            <a:tailEnd/>
          </a:ln>
        </p:spPr>
        <p:txBody>
          <a:bodyPr wrap="none" tIns="0" bIns="0" anchor="ctr"/>
          <a:lstStyle/>
          <a:p>
            <a:pPr algn="ctr"/>
            <a:r>
              <a:rPr lang="en-US" sz="1400" b="1">
                <a:latin typeface="Perpetua"/>
              </a:rPr>
              <a:t>Check</a:t>
            </a:r>
          </a:p>
          <a:p>
            <a:pPr algn="ctr"/>
            <a:r>
              <a:rPr lang="en-US" sz="1400" b="1">
                <a:latin typeface="Perpetua"/>
              </a:rPr>
              <a:t>Point</a:t>
            </a:r>
          </a:p>
        </p:txBody>
      </p:sp>
      <p:sp>
        <p:nvSpPr>
          <p:cNvPr id="30772" name="Text Box 58"/>
          <p:cNvSpPr txBox="1">
            <a:spLocks noChangeArrowheads="1"/>
          </p:cNvSpPr>
          <p:nvPr/>
        </p:nvSpPr>
        <p:spPr bwMode="auto">
          <a:xfrm>
            <a:off x="1524000" y="6291264"/>
            <a:ext cx="9144000" cy="244475"/>
          </a:xfrm>
          <a:prstGeom prst="rect">
            <a:avLst/>
          </a:prstGeom>
          <a:noFill/>
          <a:ln w="9525" algn="ctr">
            <a:noFill/>
            <a:miter lim="800000"/>
            <a:headEnd/>
            <a:tailEnd/>
          </a:ln>
        </p:spPr>
        <p:txBody>
          <a:bodyPr>
            <a:spAutoFit/>
          </a:bodyPr>
          <a:lstStyle/>
          <a:p>
            <a:pPr marL="457200" indent="-457200" algn="ctr">
              <a:spcBef>
                <a:spcPct val="50000"/>
              </a:spcBef>
              <a:tabLst>
                <a:tab pos="457200" algn="l"/>
              </a:tabLst>
            </a:pPr>
            <a:r>
              <a:rPr lang="en-US" sz="1000">
                <a:latin typeface="Perpetua"/>
              </a:rPr>
              <a:t>Note: At "Check Point", either the activity is ended, or there may be various options that would allow reconsideration of the approval.</a:t>
            </a:r>
          </a:p>
        </p:txBody>
      </p:sp>
      <p:sp>
        <p:nvSpPr>
          <p:cNvPr id="64" name="Rectangle 63"/>
          <p:cNvSpPr/>
          <p:nvPr/>
        </p:nvSpPr>
        <p:spPr>
          <a:xfrm>
            <a:off x="3894138" y="2820989"/>
            <a:ext cx="3357562" cy="2420937"/>
          </a:xfrm>
          <a:prstGeom prst="rect">
            <a:avLst/>
          </a:prstGeom>
          <a:solidFill>
            <a:schemeClr val="accent1">
              <a:alpha val="1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30774" name="TextBox 64"/>
          <p:cNvSpPr txBox="1">
            <a:spLocks noChangeArrowheads="1"/>
          </p:cNvSpPr>
          <p:nvPr/>
        </p:nvSpPr>
        <p:spPr bwMode="auto">
          <a:xfrm>
            <a:off x="5664201" y="2781301"/>
            <a:ext cx="1698625" cy="830997"/>
          </a:xfrm>
          <a:prstGeom prst="rect">
            <a:avLst/>
          </a:prstGeom>
          <a:noFill/>
          <a:ln w="9525">
            <a:noFill/>
            <a:miter lim="800000"/>
            <a:headEnd/>
            <a:tailEnd/>
          </a:ln>
        </p:spPr>
        <p:txBody>
          <a:bodyPr>
            <a:spAutoFit/>
          </a:bodyPr>
          <a:lstStyle/>
          <a:p>
            <a:pPr algn="ctr"/>
            <a:r>
              <a:rPr lang="en-US" sz="2400" b="1">
                <a:latin typeface="Perpetua"/>
              </a:rPr>
              <a:t>YOU ARE HERE</a:t>
            </a:r>
          </a:p>
        </p:txBody>
      </p:sp>
      <p:sp>
        <p:nvSpPr>
          <p:cNvPr id="30775" name="AutoShape 4"/>
          <p:cNvSpPr>
            <a:spLocks noChangeArrowheads="1"/>
          </p:cNvSpPr>
          <p:nvPr/>
        </p:nvSpPr>
        <p:spPr bwMode="auto">
          <a:xfrm>
            <a:off x="7464425" y="3181350"/>
            <a:ext cx="1511300" cy="935038"/>
          </a:xfrm>
          <a:prstGeom prst="flowChartProcess">
            <a:avLst/>
          </a:prstGeom>
          <a:solidFill>
            <a:schemeClr val="accent1"/>
          </a:solidFill>
          <a:ln w="9525">
            <a:solidFill>
              <a:schemeClr val="tx1"/>
            </a:solidFill>
            <a:miter lim="800000"/>
            <a:headEnd/>
            <a:tailEnd/>
          </a:ln>
        </p:spPr>
        <p:txBody>
          <a:bodyPr wrap="none" anchor="ctr"/>
          <a:lstStyle/>
          <a:p>
            <a:pPr algn="ctr"/>
            <a:br>
              <a:rPr lang="en-US" sz="1400" b="1">
                <a:latin typeface="Perpetua"/>
              </a:rPr>
            </a:br>
            <a:r>
              <a:rPr lang="en-US" sz="1400" b="1">
                <a:latin typeface="Perpetua"/>
              </a:rPr>
              <a:t>NesCom</a:t>
            </a:r>
            <a:br>
              <a:rPr lang="en-US" sz="1400" b="1">
                <a:latin typeface="Perpetua"/>
              </a:rPr>
            </a:br>
            <a:r>
              <a:rPr lang="en-US" sz="1400" b="1">
                <a:latin typeface="Perpetua"/>
              </a:rPr>
              <a:t>recommendation</a:t>
            </a:r>
          </a:p>
          <a:p>
            <a:pPr algn="ctr"/>
            <a:endParaRPr lang="en-US" sz="1400" b="1">
              <a:latin typeface="Perpetua"/>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AutoShape 2"/>
          <p:cNvSpPr>
            <a:spLocks noChangeArrowheads="1"/>
          </p:cNvSpPr>
          <p:nvPr/>
        </p:nvSpPr>
        <p:spPr bwMode="auto">
          <a:xfrm>
            <a:off x="3236913" y="3076575"/>
            <a:ext cx="1219200" cy="838200"/>
          </a:xfrm>
          <a:prstGeom prst="flowChartProcess">
            <a:avLst/>
          </a:prstGeom>
          <a:solidFill>
            <a:schemeClr val="accent1"/>
          </a:solidFill>
          <a:ln w="9525">
            <a:solidFill>
              <a:schemeClr val="tx1"/>
            </a:solidFill>
            <a:miter lim="800000"/>
            <a:headEnd/>
            <a:tailEnd/>
          </a:ln>
        </p:spPr>
        <p:txBody>
          <a:bodyPr wrap="none" anchor="ctr"/>
          <a:lstStyle/>
          <a:p>
            <a:pPr algn="ctr"/>
            <a:r>
              <a:rPr lang="en-US" sz="1400" b="1">
                <a:latin typeface="Perpetua"/>
              </a:rPr>
              <a:t>Task Force</a:t>
            </a:r>
          </a:p>
          <a:p>
            <a:pPr algn="ctr"/>
            <a:r>
              <a:rPr lang="en-US" sz="1400" b="1">
                <a:latin typeface="Perpetua"/>
              </a:rPr>
              <a:t>Meetings</a:t>
            </a:r>
          </a:p>
        </p:txBody>
      </p:sp>
      <p:sp>
        <p:nvSpPr>
          <p:cNvPr id="31746" name="AutoShape 3"/>
          <p:cNvSpPr>
            <a:spLocks noChangeArrowheads="1"/>
          </p:cNvSpPr>
          <p:nvPr/>
        </p:nvSpPr>
        <p:spPr bwMode="auto">
          <a:xfrm>
            <a:off x="3236913" y="4752975"/>
            <a:ext cx="1219200" cy="914400"/>
          </a:xfrm>
          <a:prstGeom prst="flowChartDecision">
            <a:avLst/>
          </a:prstGeom>
          <a:solidFill>
            <a:srgbClr val="0099FF"/>
          </a:solidFill>
          <a:ln w="9525">
            <a:solidFill>
              <a:schemeClr val="tx1"/>
            </a:solidFill>
            <a:miter lim="800000"/>
            <a:headEnd/>
            <a:tailEnd/>
          </a:ln>
        </p:spPr>
        <p:txBody>
          <a:bodyPr wrap="none" anchor="ctr"/>
          <a:lstStyle/>
          <a:p>
            <a:pPr algn="ctr"/>
            <a:r>
              <a:rPr lang="en-US" sz="1400" b="1">
                <a:latin typeface="Perpetua"/>
              </a:rPr>
              <a:t>Proposals</a:t>
            </a:r>
          </a:p>
          <a:p>
            <a:pPr algn="ctr"/>
            <a:r>
              <a:rPr lang="en-US" sz="1400" b="1">
                <a:latin typeface="Perpetua"/>
              </a:rPr>
              <a:t>Selected</a:t>
            </a:r>
          </a:p>
        </p:txBody>
      </p:sp>
      <p:sp>
        <p:nvSpPr>
          <p:cNvPr id="31747" name="AutoShape 4"/>
          <p:cNvSpPr>
            <a:spLocks noChangeArrowheads="1"/>
          </p:cNvSpPr>
          <p:nvPr/>
        </p:nvSpPr>
        <p:spPr bwMode="auto">
          <a:xfrm>
            <a:off x="6513513" y="3152775"/>
            <a:ext cx="1219200" cy="838200"/>
          </a:xfrm>
          <a:prstGeom prst="flowChartProcess">
            <a:avLst/>
          </a:prstGeom>
          <a:solidFill>
            <a:schemeClr val="accent1"/>
          </a:solidFill>
          <a:ln w="9525">
            <a:solidFill>
              <a:schemeClr val="tx1"/>
            </a:solidFill>
            <a:miter lim="800000"/>
            <a:headEnd/>
            <a:tailEnd/>
          </a:ln>
        </p:spPr>
        <p:txBody>
          <a:bodyPr wrap="none" anchor="ctr"/>
          <a:lstStyle/>
          <a:p>
            <a:pPr algn="ctr"/>
            <a:r>
              <a:rPr lang="en-US" sz="1400" b="1">
                <a:latin typeface="Perpetua"/>
              </a:rPr>
              <a:t>Task Force</a:t>
            </a:r>
          </a:p>
          <a:p>
            <a:pPr algn="ctr"/>
            <a:r>
              <a:rPr lang="en-US" sz="1400" b="1">
                <a:latin typeface="Perpetua"/>
              </a:rPr>
              <a:t>Review</a:t>
            </a:r>
          </a:p>
        </p:txBody>
      </p:sp>
      <p:sp>
        <p:nvSpPr>
          <p:cNvPr id="31748" name="AutoShape 5"/>
          <p:cNvSpPr>
            <a:spLocks noChangeArrowheads="1"/>
          </p:cNvSpPr>
          <p:nvPr/>
        </p:nvSpPr>
        <p:spPr bwMode="auto">
          <a:xfrm>
            <a:off x="6513513" y="5286375"/>
            <a:ext cx="1219200" cy="914400"/>
          </a:xfrm>
          <a:prstGeom prst="flowChartDecision">
            <a:avLst/>
          </a:prstGeom>
          <a:solidFill>
            <a:srgbClr val="0099FF"/>
          </a:solidFill>
          <a:ln w="9525">
            <a:solidFill>
              <a:schemeClr val="tx1"/>
            </a:solidFill>
            <a:miter lim="800000"/>
            <a:headEnd/>
            <a:tailEnd/>
          </a:ln>
        </p:spPr>
        <p:txBody>
          <a:bodyPr wrap="none" tIns="0" anchor="ctr"/>
          <a:lstStyle/>
          <a:p>
            <a:pPr algn="ctr"/>
            <a:r>
              <a:rPr lang="en-US" sz="1400" b="1">
                <a:latin typeface="Perpetua"/>
              </a:rPr>
              <a:t>TF</a:t>
            </a:r>
          </a:p>
          <a:p>
            <a:pPr algn="ctr"/>
            <a:r>
              <a:rPr lang="en-US" sz="1400" b="1">
                <a:latin typeface="Perpetua"/>
              </a:rPr>
              <a:t>Review</a:t>
            </a:r>
          </a:p>
          <a:p>
            <a:pPr algn="ctr"/>
            <a:r>
              <a:rPr lang="en-US" sz="1400" b="1">
                <a:latin typeface="Perpetua"/>
              </a:rPr>
              <a:t>Done</a:t>
            </a:r>
          </a:p>
        </p:txBody>
      </p:sp>
      <p:sp>
        <p:nvSpPr>
          <p:cNvPr id="31749" name="Text Box 6"/>
          <p:cNvSpPr txBox="1">
            <a:spLocks noChangeArrowheads="1"/>
          </p:cNvSpPr>
          <p:nvPr/>
        </p:nvSpPr>
        <p:spPr bwMode="auto">
          <a:xfrm>
            <a:off x="4379914" y="4905376"/>
            <a:ext cx="425245" cy="307777"/>
          </a:xfrm>
          <a:prstGeom prst="rect">
            <a:avLst/>
          </a:prstGeom>
          <a:noFill/>
          <a:ln w="9525">
            <a:noFill/>
            <a:miter lim="800000"/>
            <a:headEnd/>
            <a:tailEnd/>
          </a:ln>
        </p:spPr>
        <p:txBody>
          <a:bodyPr wrap="none">
            <a:spAutoFit/>
          </a:bodyPr>
          <a:lstStyle/>
          <a:p>
            <a:r>
              <a:rPr lang="en-US" sz="1400" b="1">
                <a:latin typeface="Perpetua"/>
              </a:rPr>
              <a:t>Yes</a:t>
            </a:r>
          </a:p>
        </p:txBody>
      </p:sp>
      <p:sp>
        <p:nvSpPr>
          <p:cNvPr id="31750" name="Text Box 7"/>
          <p:cNvSpPr txBox="1">
            <a:spLocks noChangeArrowheads="1"/>
          </p:cNvSpPr>
          <p:nvPr/>
        </p:nvSpPr>
        <p:spPr bwMode="auto">
          <a:xfrm>
            <a:off x="7656514" y="5438776"/>
            <a:ext cx="425245" cy="307777"/>
          </a:xfrm>
          <a:prstGeom prst="rect">
            <a:avLst/>
          </a:prstGeom>
          <a:noFill/>
          <a:ln w="9525">
            <a:noFill/>
            <a:miter lim="800000"/>
            <a:headEnd/>
            <a:tailEnd/>
          </a:ln>
        </p:spPr>
        <p:txBody>
          <a:bodyPr wrap="none">
            <a:spAutoFit/>
          </a:bodyPr>
          <a:lstStyle/>
          <a:p>
            <a:r>
              <a:rPr lang="en-US" sz="1400" b="1">
                <a:latin typeface="Perpetua"/>
              </a:rPr>
              <a:t>Yes</a:t>
            </a:r>
          </a:p>
        </p:txBody>
      </p:sp>
      <p:sp>
        <p:nvSpPr>
          <p:cNvPr id="31751" name="Line 8"/>
          <p:cNvSpPr>
            <a:spLocks noChangeShapeType="1"/>
          </p:cNvSpPr>
          <p:nvPr/>
        </p:nvSpPr>
        <p:spPr bwMode="auto">
          <a:xfrm>
            <a:off x="3846513" y="2314575"/>
            <a:ext cx="0" cy="762000"/>
          </a:xfrm>
          <a:prstGeom prst="line">
            <a:avLst/>
          </a:prstGeom>
          <a:noFill/>
          <a:ln w="9525">
            <a:solidFill>
              <a:schemeClr val="tx1"/>
            </a:solidFill>
            <a:round/>
            <a:headEnd/>
            <a:tailEnd type="triangle" w="med" len="med"/>
          </a:ln>
        </p:spPr>
        <p:txBody>
          <a:bodyPr/>
          <a:lstStyle/>
          <a:p>
            <a:endParaRPr lang="en-US"/>
          </a:p>
        </p:txBody>
      </p:sp>
      <p:sp>
        <p:nvSpPr>
          <p:cNvPr id="31752" name="Line 9"/>
          <p:cNvSpPr>
            <a:spLocks noChangeShapeType="1"/>
          </p:cNvSpPr>
          <p:nvPr/>
        </p:nvSpPr>
        <p:spPr bwMode="auto">
          <a:xfrm>
            <a:off x="3846513" y="3914775"/>
            <a:ext cx="0" cy="838200"/>
          </a:xfrm>
          <a:prstGeom prst="line">
            <a:avLst/>
          </a:prstGeom>
          <a:noFill/>
          <a:ln w="9525">
            <a:solidFill>
              <a:schemeClr val="tx1"/>
            </a:solidFill>
            <a:round/>
            <a:headEnd/>
            <a:tailEnd type="triangle" w="med" len="med"/>
          </a:ln>
        </p:spPr>
        <p:txBody>
          <a:bodyPr/>
          <a:lstStyle/>
          <a:p>
            <a:endParaRPr lang="en-US"/>
          </a:p>
        </p:txBody>
      </p:sp>
      <p:sp>
        <p:nvSpPr>
          <p:cNvPr id="31753" name="Line 10"/>
          <p:cNvSpPr>
            <a:spLocks noChangeShapeType="1"/>
          </p:cNvSpPr>
          <p:nvPr/>
        </p:nvSpPr>
        <p:spPr bwMode="auto">
          <a:xfrm>
            <a:off x="7123113" y="1704975"/>
            <a:ext cx="0" cy="304800"/>
          </a:xfrm>
          <a:prstGeom prst="line">
            <a:avLst/>
          </a:prstGeom>
          <a:noFill/>
          <a:ln w="9525">
            <a:solidFill>
              <a:schemeClr val="tx1"/>
            </a:solidFill>
            <a:round/>
            <a:headEnd/>
            <a:tailEnd type="triangle" w="med" len="med"/>
          </a:ln>
        </p:spPr>
        <p:txBody>
          <a:bodyPr/>
          <a:lstStyle/>
          <a:p>
            <a:endParaRPr lang="en-US"/>
          </a:p>
        </p:txBody>
      </p:sp>
      <p:sp>
        <p:nvSpPr>
          <p:cNvPr id="31754" name="Line 11"/>
          <p:cNvSpPr>
            <a:spLocks noChangeShapeType="1"/>
          </p:cNvSpPr>
          <p:nvPr/>
        </p:nvSpPr>
        <p:spPr bwMode="auto">
          <a:xfrm>
            <a:off x="7123113" y="2543175"/>
            <a:ext cx="0" cy="609600"/>
          </a:xfrm>
          <a:prstGeom prst="line">
            <a:avLst/>
          </a:prstGeom>
          <a:noFill/>
          <a:ln w="9525">
            <a:solidFill>
              <a:schemeClr val="tx1"/>
            </a:solidFill>
            <a:round/>
            <a:headEnd/>
            <a:tailEnd type="triangle" w="med" len="med"/>
          </a:ln>
        </p:spPr>
        <p:txBody>
          <a:bodyPr/>
          <a:lstStyle/>
          <a:p>
            <a:endParaRPr lang="en-US"/>
          </a:p>
        </p:txBody>
      </p:sp>
      <p:sp>
        <p:nvSpPr>
          <p:cNvPr id="31755" name="Line 12"/>
          <p:cNvSpPr>
            <a:spLocks noChangeShapeType="1"/>
          </p:cNvSpPr>
          <p:nvPr/>
        </p:nvSpPr>
        <p:spPr bwMode="auto">
          <a:xfrm>
            <a:off x="4456113" y="5210175"/>
            <a:ext cx="1066800" cy="0"/>
          </a:xfrm>
          <a:prstGeom prst="line">
            <a:avLst/>
          </a:prstGeom>
          <a:noFill/>
          <a:ln w="9525">
            <a:solidFill>
              <a:schemeClr val="tx1"/>
            </a:solidFill>
            <a:round/>
            <a:headEnd/>
            <a:tailEnd/>
          </a:ln>
        </p:spPr>
        <p:txBody>
          <a:bodyPr/>
          <a:lstStyle/>
          <a:p>
            <a:endParaRPr lang="en-US"/>
          </a:p>
        </p:txBody>
      </p:sp>
      <p:sp>
        <p:nvSpPr>
          <p:cNvPr id="31756" name="Line 13"/>
          <p:cNvSpPr>
            <a:spLocks noChangeShapeType="1"/>
          </p:cNvSpPr>
          <p:nvPr/>
        </p:nvSpPr>
        <p:spPr bwMode="auto">
          <a:xfrm flipV="1">
            <a:off x="5522913" y="1704975"/>
            <a:ext cx="0" cy="3505200"/>
          </a:xfrm>
          <a:prstGeom prst="line">
            <a:avLst/>
          </a:prstGeom>
          <a:noFill/>
          <a:ln w="9525">
            <a:solidFill>
              <a:schemeClr val="tx1"/>
            </a:solidFill>
            <a:round/>
            <a:headEnd/>
            <a:tailEnd/>
          </a:ln>
        </p:spPr>
        <p:txBody>
          <a:bodyPr/>
          <a:lstStyle/>
          <a:p>
            <a:endParaRPr lang="en-US"/>
          </a:p>
        </p:txBody>
      </p:sp>
      <p:sp>
        <p:nvSpPr>
          <p:cNvPr id="31757" name="Line 14"/>
          <p:cNvSpPr>
            <a:spLocks noChangeShapeType="1"/>
          </p:cNvSpPr>
          <p:nvPr/>
        </p:nvSpPr>
        <p:spPr bwMode="auto">
          <a:xfrm>
            <a:off x="5522913" y="1704975"/>
            <a:ext cx="1600200" cy="0"/>
          </a:xfrm>
          <a:prstGeom prst="line">
            <a:avLst/>
          </a:prstGeom>
          <a:noFill/>
          <a:ln w="9525">
            <a:solidFill>
              <a:schemeClr val="tx1"/>
            </a:solidFill>
            <a:round/>
            <a:headEnd/>
            <a:tailEnd/>
          </a:ln>
        </p:spPr>
        <p:txBody>
          <a:bodyPr/>
          <a:lstStyle/>
          <a:p>
            <a:endParaRPr lang="en-US"/>
          </a:p>
        </p:txBody>
      </p:sp>
      <p:sp>
        <p:nvSpPr>
          <p:cNvPr id="31758" name="Line 15"/>
          <p:cNvSpPr>
            <a:spLocks noChangeShapeType="1"/>
          </p:cNvSpPr>
          <p:nvPr/>
        </p:nvSpPr>
        <p:spPr bwMode="auto">
          <a:xfrm>
            <a:off x="7732713" y="5743575"/>
            <a:ext cx="533400" cy="0"/>
          </a:xfrm>
          <a:prstGeom prst="line">
            <a:avLst/>
          </a:prstGeom>
          <a:noFill/>
          <a:ln w="9525">
            <a:solidFill>
              <a:schemeClr val="tx1"/>
            </a:solidFill>
            <a:round/>
            <a:headEnd/>
            <a:tailEnd/>
          </a:ln>
        </p:spPr>
        <p:txBody>
          <a:bodyPr/>
          <a:lstStyle/>
          <a:p>
            <a:endParaRPr lang="en-US"/>
          </a:p>
        </p:txBody>
      </p:sp>
      <p:sp>
        <p:nvSpPr>
          <p:cNvPr id="31759" name="AutoShape 16"/>
          <p:cNvSpPr>
            <a:spLocks noChangeArrowheads="1"/>
          </p:cNvSpPr>
          <p:nvPr/>
        </p:nvSpPr>
        <p:spPr bwMode="auto">
          <a:xfrm>
            <a:off x="4075113" y="3990975"/>
            <a:ext cx="1066800" cy="609600"/>
          </a:xfrm>
          <a:prstGeom prst="flowChartDocument">
            <a:avLst/>
          </a:prstGeom>
          <a:solidFill>
            <a:srgbClr val="FFCC00"/>
          </a:solidFill>
          <a:ln w="9525">
            <a:solidFill>
              <a:schemeClr val="tx1"/>
            </a:solidFill>
            <a:miter lim="800000"/>
            <a:headEnd/>
            <a:tailEnd/>
          </a:ln>
        </p:spPr>
        <p:txBody>
          <a:bodyPr wrap="none" anchor="ctr"/>
          <a:lstStyle/>
          <a:p>
            <a:pPr algn="ctr"/>
            <a:r>
              <a:rPr lang="en-US" sz="1400" b="1">
                <a:latin typeface="Perpetua"/>
              </a:rPr>
              <a:t>Objectives</a:t>
            </a:r>
          </a:p>
        </p:txBody>
      </p:sp>
      <p:sp>
        <p:nvSpPr>
          <p:cNvPr id="31760" name="AutoShape 17"/>
          <p:cNvSpPr>
            <a:spLocks noChangeArrowheads="1"/>
          </p:cNvSpPr>
          <p:nvPr/>
        </p:nvSpPr>
        <p:spPr bwMode="auto">
          <a:xfrm>
            <a:off x="3313113" y="1628775"/>
            <a:ext cx="1066800" cy="762000"/>
          </a:xfrm>
          <a:prstGeom prst="flowChartDocument">
            <a:avLst/>
          </a:prstGeom>
          <a:solidFill>
            <a:srgbClr val="FFFF66"/>
          </a:solidFill>
          <a:ln w="9525">
            <a:solidFill>
              <a:schemeClr val="tx1"/>
            </a:solidFill>
            <a:miter lim="800000"/>
            <a:headEnd/>
            <a:tailEnd/>
          </a:ln>
        </p:spPr>
        <p:txBody>
          <a:bodyPr wrap="none" anchor="ctr"/>
          <a:lstStyle/>
          <a:p>
            <a:pPr algn="ctr"/>
            <a:r>
              <a:rPr lang="en-US" sz="1400" b="1">
                <a:latin typeface="Perpetua"/>
              </a:rPr>
              <a:t>Approved</a:t>
            </a:r>
          </a:p>
          <a:p>
            <a:pPr algn="ctr"/>
            <a:r>
              <a:rPr lang="en-US" sz="1400" b="1">
                <a:latin typeface="Perpetua"/>
              </a:rPr>
              <a:t>PAR</a:t>
            </a:r>
          </a:p>
        </p:txBody>
      </p:sp>
      <p:sp>
        <p:nvSpPr>
          <p:cNvPr id="31761" name="Line 18"/>
          <p:cNvSpPr>
            <a:spLocks noChangeShapeType="1"/>
          </p:cNvSpPr>
          <p:nvPr/>
        </p:nvSpPr>
        <p:spPr bwMode="auto">
          <a:xfrm>
            <a:off x="3846513" y="5667375"/>
            <a:ext cx="0" cy="304800"/>
          </a:xfrm>
          <a:prstGeom prst="line">
            <a:avLst/>
          </a:prstGeom>
          <a:noFill/>
          <a:ln w="9525">
            <a:solidFill>
              <a:schemeClr val="tx1"/>
            </a:solidFill>
            <a:round/>
            <a:headEnd/>
            <a:tailEnd/>
          </a:ln>
        </p:spPr>
        <p:txBody>
          <a:bodyPr/>
          <a:lstStyle/>
          <a:p>
            <a:endParaRPr lang="en-US"/>
          </a:p>
        </p:txBody>
      </p:sp>
      <p:sp>
        <p:nvSpPr>
          <p:cNvPr id="31762" name="Line 19"/>
          <p:cNvSpPr>
            <a:spLocks noChangeShapeType="1"/>
          </p:cNvSpPr>
          <p:nvPr/>
        </p:nvSpPr>
        <p:spPr bwMode="auto">
          <a:xfrm flipH="1">
            <a:off x="2855913" y="5972175"/>
            <a:ext cx="990600" cy="0"/>
          </a:xfrm>
          <a:prstGeom prst="line">
            <a:avLst/>
          </a:prstGeom>
          <a:noFill/>
          <a:ln w="9525">
            <a:solidFill>
              <a:schemeClr val="tx1"/>
            </a:solidFill>
            <a:round/>
            <a:headEnd/>
            <a:tailEnd/>
          </a:ln>
        </p:spPr>
        <p:txBody>
          <a:bodyPr/>
          <a:lstStyle/>
          <a:p>
            <a:endParaRPr lang="en-US"/>
          </a:p>
        </p:txBody>
      </p:sp>
      <p:sp>
        <p:nvSpPr>
          <p:cNvPr id="31763" name="Line 20"/>
          <p:cNvSpPr>
            <a:spLocks noChangeShapeType="1"/>
          </p:cNvSpPr>
          <p:nvPr/>
        </p:nvSpPr>
        <p:spPr bwMode="auto">
          <a:xfrm flipV="1">
            <a:off x="2855913" y="2771775"/>
            <a:ext cx="0" cy="3200400"/>
          </a:xfrm>
          <a:prstGeom prst="line">
            <a:avLst/>
          </a:prstGeom>
          <a:noFill/>
          <a:ln w="9525">
            <a:solidFill>
              <a:schemeClr val="tx1"/>
            </a:solidFill>
            <a:round/>
            <a:headEnd/>
            <a:tailEnd/>
          </a:ln>
        </p:spPr>
        <p:txBody>
          <a:bodyPr/>
          <a:lstStyle/>
          <a:p>
            <a:endParaRPr lang="en-US"/>
          </a:p>
        </p:txBody>
      </p:sp>
      <p:sp>
        <p:nvSpPr>
          <p:cNvPr id="31764" name="Line 21"/>
          <p:cNvSpPr>
            <a:spLocks noChangeShapeType="1"/>
          </p:cNvSpPr>
          <p:nvPr/>
        </p:nvSpPr>
        <p:spPr bwMode="auto">
          <a:xfrm>
            <a:off x="3465513" y="2771775"/>
            <a:ext cx="0" cy="304800"/>
          </a:xfrm>
          <a:prstGeom prst="line">
            <a:avLst/>
          </a:prstGeom>
          <a:noFill/>
          <a:ln w="9525">
            <a:solidFill>
              <a:schemeClr val="tx1"/>
            </a:solidFill>
            <a:round/>
            <a:headEnd/>
            <a:tailEnd type="triangle" w="med" len="med"/>
          </a:ln>
        </p:spPr>
        <p:txBody>
          <a:bodyPr/>
          <a:lstStyle/>
          <a:p>
            <a:endParaRPr lang="en-US"/>
          </a:p>
        </p:txBody>
      </p:sp>
      <p:sp>
        <p:nvSpPr>
          <p:cNvPr id="31765" name="Line 22"/>
          <p:cNvSpPr>
            <a:spLocks noChangeShapeType="1"/>
          </p:cNvSpPr>
          <p:nvPr/>
        </p:nvSpPr>
        <p:spPr bwMode="auto">
          <a:xfrm flipH="1">
            <a:off x="2855913" y="2771775"/>
            <a:ext cx="609600" cy="0"/>
          </a:xfrm>
          <a:prstGeom prst="line">
            <a:avLst/>
          </a:prstGeom>
          <a:noFill/>
          <a:ln w="9525">
            <a:solidFill>
              <a:schemeClr val="tx1"/>
            </a:solidFill>
            <a:round/>
            <a:headEnd/>
            <a:tailEnd/>
          </a:ln>
        </p:spPr>
        <p:txBody>
          <a:bodyPr/>
          <a:lstStyle/>
          <a:p>
            <a:endParaRPr lang="en-US"/>
          </a:p>
        </p:txBody>
      </p:sp>
      <p:sp>
        <p:nvSpPr>
          <p:cNvPr id="31766" name="Text Box 23"/>
          <p:cNvSpPr txBox="1">
            <a:spLocks noChangeArrowheads="1"/>
          </p:cNvSpPr>
          <p:nvPr/>
        </p:nvSpPr>
        <p:spPr bwMode="auto">
          <a:xfrm>
            <a:off x="3465513" y="5667376"/>
            <a:ext cx="402674" cy="307777"/>
          </a:xfrm>
          <a:prstGeom prst="rect">
            <a:avLst/>
          </a:prstGeom>
          <a:noFill/>
          <a:ln w="9525">
            <a:noFill/>
            <a:miter lim="800000"/>
            <a:headEnd/>
            <a:tailEnd/>
          </a:ln>
        </p:spPr>
        <p:txBody>
          <a:bodyPr wrap="none">
            <a:spAutoFit/>
          </a:bodyPr>
          <a:lstStyle/>
          <a:p>
            <a:r>
              <a:rPr lang="en-US" sz="1400" b="1">
                <a:latin typeface="Perpetua"/>
              </a:rPr>
              <a:t>No</a:t>
            </a:r>
          </a:p>
        </p:txBody>
      </p:sp>
      <p:sp>
        <p:nvSpPr>
          <p:cNvPr id="31767" name="AutoShape 24"/>
          <p:cNvSpPr>
            <a:spLocks noChangeArrowheads="1"/>
          </p:cNvSpPr>
          <p:nvPr/>
        </p:nvSpPr>
        <p:spPr bwMode="auto">
          <a:xfrm>
            <a:off x="6589713" y="2009775"/>
            <a:ext cx="1066800" cy="609600"/>
          </a:xfrm>
          <a:prstGeom prst="flowChartDocument">
            <a:avLst/>
          </a:prstGeom>
          <a:solidFill>
            <a:schemeClr val="bg1"/>
          </a:solidFill>
          <a:ln w="9525">
            <a:solidFill>
              <a:schemeClr val="tx1"/>
            </a:solidFill>
            <a:miter lim="800000"/>
            <a:headEnd/>
            <a:tailEnd/>
          </a:ln>
        </p:spPr>
        <p:txBody>
          <a:bodyPr wrap="none" anchor="ctr"/>
          <a:lstStyle/>
          <a:p>
            <a:pPr algn="ctr"/>
            <a:r>
              <a:rPr lang="en-US" sz="1400" b="1">
                <a:latin typeface="Perpetua"/>
              </a:rPr>
              <a:t>D1.0</a:t>
            </a:r>
          </a:p>
        </p:txBody>
      </p:sp>
      <p:sp>
        <p:nvSpPr>
          <p:cNvPr id="31768" name="Line 25"/>
          <p:cNvSpPr>
            <a:spLocks noChangeShapeType="1"/>
          </p:cNvSpPr>
          <p:nvPr/>
        </p:nvSpPr>
        <p:spPr bwMode="auto">
          <a:xfrm>
            <a:off x="7123113" y="3990975"/>
            <a:ext cx="0" cy="381000"/>
          </a:xfrm>
          <a:prstGeom prst="line">
            <a:avLst/>
          </a:prstGeom>
          <a:noFill/>
          <a:ln w="9525">
            <a:solidFill>
              <a:schemeClr val="tx1"/>
            </a:solidFill>
            <a:round/>
            <a:headEnd/>
            <a:tailEnd type="triangle" w="med" len="med"/>
          </a:ln>
        </p:spPr>
        <p:txBody>
          <a:bodyPr/>
          <a:lstStyle/>
          <a:p>
            <a:endParaRPr lang="en-US"/>
          </a:p>
        </p:txBody>
      </p:sp>
      <p:sp>
        <p:nvSpPr>
          <p:cNvPr id="31769" name="Line 26"/>
          <p:cNvSpPr>
            <a:spLocks noChangeShapeType="1"/>
          </p:cNvSpPr>
          <p:nvPr/>
        </p:nvSpPr>
        <p:spPr bwMode="auto">
          <a:xfrm>
            <a:off x="7123113" y="4905375"/>
            <a:ext cx="0" cy="381000"/>
          </a:xfrm>
          <a:prstGeom prst="line">
            <a:avLst/>
          </a:prstGeom>
          <a:noFill/>
          <a:ln w="9525">
            <a:solidFill>
              <a:schemeClr val="tx1"/>
            </a:solidFill>
            <a:round/>
            <a:headEnd/>
            <a:tailEnd type="triangle" w="med" len="med"/>
          </a:ln>
        </p:spPr>
        <p:txBody>
          <a:bodyPr/>
          <a:lstStyle/>
          <a:p>
            <a:endParaRPr lang="en-US"/>
          </a:p>
        </p:txBody>
      </p:sp>
      <p:sp>
        <p:nvSpPr>
          <p:cNvPr id="31770" name="AutoShape 27"/>
          <p:cNvSpPr>
            <a:spLocks noChangeArrowheads="1"/>
          </p:cNvSpPr>
          <p:nvPr/>
        </p:nvSpPr>
        <p:spPr bwMode="auto">
          <a:xfrm>
            <a:off x="6589713" y="4371975"/>
            <a:ext cx="1066800" cy="609600"/>
          </a:xfrm>
          <a:prstGeom prst="flowChartDocument">
            <a:avLst/>
          </a:prstGeom>
          <a:solidFill>
            <a:schemeClr val="bg1"/>
          </a:solidFill>
          <a:ln w="9525">
            <a:solidFill>
              <a:schemeClr val="tx1"/>
            </a:solidFill>
            <a:miter lim="800000"/>
            <a:headEnd/>
            <a:tailEnd/>
          </a:ln>
        </p:spPr>
        <p:txBody>
          <a:bodyPr wrap="none" anchor="ctr"/>
          <a:lstStyle/>
          <a:p>
            <a:pPr algn="ctr"/>
            <a:r>
              <a:rPr lang="en-US" sz="1400" b="1">
                <a:latin typeface="Perpetua"/>
              </a:rPr>
              <a:t>D1.(n+1)</a:t>
            </a:r>
          </a:p>
        </p:txBody>
      </p:sp>
      <p:sp>
        <p:nvSpPr>
          <p:cNvPr id="31771" name="Text Box 28"/>
          <p:cNvSpPr txBox="1">
            <a:spLocks noChangeArrowheads="1"/>
          </p:cNvSpPr>
          <p:nvPr/>
        </p:nvSpPr>
        <p:spPr bwMode="auto">
          <a:xfrm>
            <a:off x="6132513" y="5438776"/>
            <a:ext cx="402674" cy="307777"/>
          </a:xfrm>
          <a:prstGeom prst="rect">
            <a:avLst/>
          </a:prstGeom>
          <a:noFill/>
          <a:ln w="9525">
            <a:noFill/>
            <a:miter lim="800000"/>
            <a:headEnd/>
            <a:tailEnd/>
          </a:ln>
        </p:spPr>
        <p:txBody>
          <a:bodyPr wrap="none">
            <a:spAutoFit/>
          </a:bodyPr>
          <a:lstStyle/>
          <a:p>
            <a:r>
              <a:rPr lang="en-US" sz="1400" b="1">
                <a:latin typeface="Perpetua"/>
              </a:rPr>
              <a:t>No</a:t>
            </a:r>
          </a:p>
        </p:txBody>
      </p:sp>
      <p:sp>
        <p:nvSpPr>
          <p:cNvPr id="31772" name="Line 29"/>
          <p:cNvSpPr>
            <a:spLocks noChangeShapeType="1"/>
          </p:cNvSpPr>
          <p:nvPr/>
        </p:nvSpPr>
        <p:spPr bwMode="auto">
          <a:xfrm flipV="1">
            <a:off x="6056313" y="2847975"/>
            <a:ext cx="0" cy="2895600"/>
          </a:xfrm>
          <a:prstGeom prst="line">
            <a:avLst/>
          </a:prstGeom>
          <a:noFill/>
          <a:ln w="9525">
            <a:solidFill>
              <a:schemeClr val="tx1"/>
            </a:solidFill>
            <a:round/>
            <a:headEnd/>
            <a:tailEnd/>
          </a:ln>
        </p:spPr>
        <p:txBody>
          <a:bodyPr/>
          <a:lstStyle/>
          <a:p>
            <a:endParaRPr lang="en-US"/>
          </a:p>
        </p:txBody>
      </p:sp>
      <p:sp>
        <p:nvSpPr>
          <p:cNvPr id="31773" name="Line 30"/>
          <p:cNvSpPr>
            <a:spLocks noChangeShapeType="1"/>
          </p:cNvSpPr>
          <p:nvPr/>
        </p:nvSpPr>
        <p:spPr bwMode="auto">
          <a:xfrm>
            <a:off x="6742113" y="2847975"/>
            <a:ext cx="0" cy="304800"/>
          </a:xfrm>
          <a:prstGeom prst="line">
            <a:avLst/>
          </a:prstGeom>
          <a:noFill/>
          <a:ln w="9525">
            <a:solidFill>
              <a:schemeClr val="tx1"/>
            </a:solidFill>
            <a:round/>
            <a:headEnd/>
            <a:tailEnd type="triangle" w="med" len="med"/>
          </a:ln>
        </p:spPr>
        <p:txBody>
          <a:bodyPr/>
          <a:lstStyle/>
          <a:p>
            <a:endParaRPr lang="en-US"/>
          </a:p>
        </p:txBody>
      </p:sp>
      <p:sp>
        <p:nvSpPr>
          <p:cNvPr id="31774" name="Line 31"/>
          <p:cNvSpPr>
            <a:spLocks noChangeShapeType="1"/>
          </p:cNvSpPr>
          <p:nvPr/>
        </p:nvSpPr>
        <p:spPr bwMode="auto">
          <a:xfrm flipH="1">
            <a:off x="6056313" y="2847975"/>
            <a:ext cx="685800" cy="0"/>
          </a:xfrm>
          <a:prstGeom prst="line">
            <a:avLst/>
          </a:prstGeom>
          <a:noFill/>
          <a:ln w="9525">
            <a:solidFill>
              <a:schemeClr val="tx1"/>
            </a:solidFill>
            <a:round/>
            <a:headEnd/>
            <a:tailEnd/>
          </a:ln>
        </p:spPr>
        <p:txBody>
          <a:bodyPr/>
          <a:lstStyle/>
          <a:p>
            <a:endParaRPr lang="en-US"/>
          </a:p>
        </p:txBody>
      </p:sp>
      <p:sp>
        <p:nvSpPr>
          <p:cNvPr id="31775" name="Line 32"/>
          <p:cNvSpPr>
            <a:spLocks noChangeShapeType="1"/>
          </p:cNvSpPr>
          <p:nvPr/>
        </p:nvSpPr>
        <p:spPr bwMode="auto">
          <a:xfrm flipH="1">
            <a:off x="6056313" y="5743575"/>
            <a:ext cx="457200" cy="0"/>
          </a:xfrm>
          <a:prstGeom prst="line">
            <a:avLst/>
          </a:prstGeom>
          <a:noFill/>
          <a:ln w="9525">
            <a:solidFill>
              <a:schemeClr val="tx1"/>
            </a:solidFill>
            <a:round/>
            <a:headEnd/>
            <a:tailEnd/>
          </a:ln>
        </p:spPr>
        <p:txBody>
          <a:bodyPr/>
          <a:lstStyle/>
          <a:p>
            <a:endParaRPr lang="en-US"/>
          </a:p>
        </p:txBody>
      </p:sp>
      <p:sp>
        <p:nvSpPr>
          <p:cNvPr id="31776" name="Line 33"/>
          <p:cNvSpPr>
            <a:spLocks noChangeShapeType="1"/>
          </p:cNvSpPr>
          <p:nvPr/>
        </p:nvSpPr>
        <p:spPr bwMode="auto">
          <a:xfrm>
            <a:off x="8266113" y="3609975"/>
            <a:ext cx="381000" cy="0"/>
          </a:xfrm>
          <a:prstGeom prst="line">
            <a:avLst/>
          </a:prstGeom>
          <a:noFill/>
          <a:ln w="9525">
            <a:solidFill>
              <a:schemeClr val="tx1"/>
            </a:solidFill>
            <a:round/>
            <a:headEnd/>
            <a:tailEnd type="triangle" w="med" len="med"/>
          </a:ln>
        </p:spPr>
        <p:txBody>
          <a:bodyPr/>
          <a:lstStyle/>
          <a:p>
            <a:endParaRPr lang="en-US"/>
          </a:p>
        </p:txBody>
      </p:sp>
      <p:sp>
        <p:nvSpPr>
          <p:cNvPr id="31777" name="Line 34"/>
          <p:cNvSpPr>
            <a:spLocks noChangeShapeType="1"/>
          </p:cNvSpPr>
          <p:nvPr/>
        </p:nvSpPr>
        <p:spPr bwMode="auto">
          <a:xfrm flipV="1">
            <a:off x="8266113" y="3609975"/>
            <a:ext cx="0" cy="2133600"/>
          </a:xfrm>
          <a:prstGeom prst="line">
            <a:avLst/>
          </a:prstGeom>
          <a:noFill/>
          <a:ln w="9525">
            <a:solidFill>
              <a:schemeClr val="tx1"/>
            </a:solidFill>
            <a:round/>
            <a:headEnd/>
            <a:tailEnd/>
          </a:ln>
        </p:spPr>
        <p:txBody>
          <a:bodyPr/>
          <a:lstStyle/>
          <a:p>
            <a:endParaRPr lang="en-US"/>
          </a:p>
        </p:txBody>
      </p:sp>
      <p:sp>
        <p:nvSpPr>
          <p:cNvPr id="31778" name="Line 35"/>
          <p:cNvSpPr>
            <a:spLocks noChangeShapeType="1"/>
          </p:cNvSpPr>
          <p:nvPr/>
        </p:nvSpPr>
        <p:spPr bwMode="auto">
          <a:xfrm>
            <a:off x="7504113" y="2847975"/>
            <a:ext cx="0" cy="304800"/>
          </a:xfrm>
          <a:prstGeom prst="line">
            <a:avLst/>
          </a:prstGeom>
          <a:noFill/>
          <a:ln w="9525">
            <a:solidFill>
              <a:schemeClr val="tx1"/>
            </a:solidFill>
            <a:round/>
            <a:headEnd/>
            <a:tailEnd type="triangle" w="med" len="med"/>
          </a:ln>
        </p:spPr>
        <p:txBody>
          <a:bodyPr/>
          <a:lstStyle/>
          <a:p>
            <a:endParaRPr lang="en-US"/>
          </a:p>
        </p:txBody>
      </p:sp>
      <p:sp>
        <p:nvSpPr>
          <p:cNvPr id="31779" name="Line 36"/>
          <p:cNvSpPr>
            <a:spLocks noChangeShapeType="1"/>
          </p:cNvSpPr>
          <p:nvPr/>
        </p:nvSpPr>
        <p:spPr bwMode="auto">
          <a:xfrm flipH="1">
            <a:off x="7504113" y="2847975"/>
            <a:ext cx="1752600" cy="0"/>
          </a:xfrm>
          <a:prstGeom prst="line">
            <a:avLst/>
          </a:prstGeom>
          <a:noFill/>
          <a:ln w="9525">
            <a:solidFill>
              <a:schemeClr val="tx1"/>
            </a:solidFill>
            <a:round/>
            <a:headEnd/>
            <a:tailEnd/>
          </a:ln>
        </p:spPr>
        <p:txBody>
          <a:bodyPr/>
          <a:lstStyle/>
          <a:p>
            <a:endParaRPr lang="en-US"/>
          </a:p>
        </p:txBody>
      </p:sp>
      <p:sp>
        <p:nvSpPr>
          <p:cNvPr id="31780" name="Text Box 37"/>
          <p:cNvSpPr txBox="1">
            <a:spLocks noChangeArrowheads="1"/>
          </p:cNvSpPr>
          <p:nvPr/>
        </p:nvSpPr>
        <p:spPr bwMode="auto">
          <a:xfrm>
            <a:off x="9217025" y="2847976"/>
            <a:ext cx="402674" cy="307777"/>
          </a:xfrm>
          <a:prstGeom prst="rect">
            <a:avLst/>
          </a:prstGeom>
          <a:noFill/>
          <a:ln w="9525">
            <a:noFill/>
            <a:miter lim="800000"/>
            <a:headEnd/>
            <a:tailEnd/>
          </a:ln>
        </p:spPr>
        <p:txBody>
          <a:bodyPr wrap="none">
            <a:spAutoFit/>
          </a:bodyPr>
          <a:lstStyle/>
          <a:p>
            <a:r>
              <a:rPr lang="en-US" sz="1400" b="1">
                <a:latin typeface="Perpetua"/>
              </a:rPr>
              <a:t>No</a:t>
            </a:r>
          </a:p>
        </p:txBody>
      </p:sp>
      <p:sp>
        <p:nvSpPr>
          <p:cNvPr id="31781" name="Line 38"/>
          <p:cNvSpPr>
            <a:spLocks noChangeShapeType="1"/>
          </p:cNvSpPr>
          <p:nvPr/>
        </p:nvSpPr>
        <p:spPr bwMode="auto">
          <a:xfrm flipV="1">
            <a:off x="9256713" y="2847975"/>
            <a:ext cx="0" cy="381000"/>
          </a:xfrm>
          <a:prstGeom prst="line">
            <a:avLst/>
          </a:prstGeom>
          <a:noFill/>
          <a:ln w="9525">
            <a:solidFill>
              <a:schemeClr val="tx1"/>
            </a:solidFill>
            <a:round/>
            <a:headEnd/>
            <a:tailEnd/>
          </a:ln>
        </p:spPr>
        <p:txBody>
          <a:bodyPr/>
          <a:lstStyle/>
          <a:p>
            <a:endParaRPr lang="en-US"/>
          </a:p>
        </p:txBody>
      </p:sp>
      <p:sp>
        <p:nvSpPr>
          <p:cNvPr id="31782" name="Line 39"/>
          <p:cNvSpPr>
            <a:spLocks noChangeShapeType="1"/>
          </p:cNvSpPr>
          <p:nvPr/>
        </p:nvSpPr>
        <p:spPr bwMode="auto">
          <a:xfrm>
            <a:off x="9256713" y="3990975"/>
            <a:ext cx="0" cy="381000"/>
          </a:xfrm>
          <a:prstGeom prst="line">
            <a:avLst/>
          </a:prstGeom>
          <a:noFill/>
          <a:ln w="9525">
            <a:solidFill>
              <a:schemeClr val="tx1"/>
            </a:solidFill>
            <a:round/>
            <a:headEnd/>
            <a:tailEnd type="triangle" w="med" len="med"/>
          </a:ln>
        </p:spPr>
        <p:txBody>
          <a:bodyPr/>
          <a:lstStyle/>
          <a:p>
            <a:endParaRPr lang="en-US"/>
          </a:p>
        </p:txBody>
      </p:sp>
      <p:sp>
        <p:nvSpPr>
          <p:cNvPr id="31783" name="Text Box 40"/>
          <p:cNvSpPr txBox="1">
            <a:spLocks noChangeArrowheads="1"/>
          </p:cNvSpPr>
          <p:nvPr/>
        </p:nvSpPr>
        <p:spPr bwMode="auto">
          <a:xfrm>
            <a:off x="9256714" y="4067176"/>
            <a:ext cx="425245" cy="307777"/>
          </a:xfrm>
          <a:prstGeom prst="rect">
            <a:avLst/>
          </a:prstGeom>
          <a:noFill/>
          <a:ln w="9525">
            <a:noFill/>
            <a:miter lim="800000"/>
            <a:headEnd/>
            <a:tailEnd/>
          </a:ln>
        </p:spPr>
        <p:txBody>
          <a:bodyPr wrap="none">
            <a:spAutoFit/>
          </a:bodyPr>
          <a:lstStyle/>
          <a:p>
            <a:r>
              <a:rPr lang="en-US" sz="1400" b="1">
                <a:latin typeface="Perpetua"/>
              </a:rPr>
              <a:t>Yes</a:t>
            </a:r>
          </a:p>
        </p:txBody>
      </p:sp>
      <p:sp>
        <p:nvSpPr>
          <p:cNvPr id="31784" name="AutoShape 41"/>
          <p:cNvSpPr>
            <a:spLocks noChangeArrowheads="1"/>
          </p:cNvSpPr>
          <p:nvPr/>
        </p:nvSpPr>
        <p:spPr bwMode="auto">
          <a:xfrm>
            <a:off x="9104313" y="5362575"/>
            <a:ext cx="304800" cy="381000"/>
          </a:xfrm>
          <a:prstGeom prst="flowChartOffpageConnector">
            <a:avLst/>
          </a:prstGeom>
          <a:solidFill>
            <a:schemeClr val="accent1"/>
          </a:solidFill>
          <a:ln w="9525">
            <a:solidFill>
              <a:schemeClr val="tx1"/>
            </a:solidFill>
            <a:miter lim="800000"/>
            <a:headEnd/>
            <a:tailEnd/>
          </a:ln>
        </p:spPr>
        <p:txBody>
          <a:bodyPr wrap="none" anchor="ctr"/>
          <a:lstStyle/>
          <a:p>
            <a:pPr algn="ctr"/>
            <a:r>
              <a:rPr lang="en-US" sz="1400" b="1">
                <a:latin typeface="Perpetua"/>
              </a:rPr>
              <a:t>A</a:t>
            </a:r>
          </a:p>
        </p:txBody>
      </p:sp>
      <p:sp>
        <p:nvSpPr>
          <p:cNvPr id="31785" name="Line 42"/>
          <p:cNvSpPr>
            <a:spLocks noChangeShapeType="1"/>
          </p:cNvSpPr>
          <p:nvPr/>
        </p:nvSpPr>
        <p:spPr bwMode="auto">
          <a:xfrm>
            <a:off x="9256713" y="4905375"/>
            <a:ext cx="0" cy="457200"/>
          </a:xfrm>
          <a:prstGeom prst="line">
            <a:avLst/>
          </a:prstGeom>
          <a:noFill/>
          <a:ln w="9525">
            <a:solidFill>
              <a:schemeClr val="tx1"/>
            </a:solidFill>
            <a:round/>
            <a:headEnd/>
            <a:tailEnd type="triangle" w="med" len="med"/>
          </a:ln>
        </p:spPr>
        <p:txBody>
          <a:bodyPr/>
          <a:lstStyle/>
          <a:p>
            <a:endParaRPr lang="en-US"/>
          </a:p>
        </p:txBody>
      </p:sp>
      <p:sp>
        <p:nvSpPr>
          <p:cNvPr id="31786" name="AutoShape 43"/>
          <p:cNvSpPr>
            <a:spLocks noChangeArrowheads="1"/>
          </p:cNvSpPr>
          <p:nvPr/>
        </p:nvSpPr>
        <p:spPr bwMode="auto">
          <a:xfrm>
            <a:off x="8723313" y="4371975"/>
            <a:ext cx="1066800" cy="609600"/>
          </a:xfrm>
          <a:prstGeom prst="flowChartDocument">
            <a:avLst/>
          </a:prstGeom>
          <a:solidFill>
            <a:schemeClr val="bg1"/>
          </a:solidFill>
          <a:ln w="9525">
            <a:solidFill>
              <a:schemeClr val="tx1"/>
            </a:solidFill>
            <a:miter lim="800000"/>
            <a:headEnd/>
            <a:tailEnd/>
          </a:ln>
        </p:spPr>
        <p:txBody>
          <a:bodyPr wrap="none" anchor="ctr"/>
          <a:lstStyle/>
          <a:p>
            <a:pPr algn="ctr"/>
            <a:r>
              <a:rPr lang="en-US" sz="1400" b="1">
                <a:latin typeface="Perpetua"/>
              </a:rPr>
              <a:t>D2.0</a:t>
            </a:r>
          </a:p>
        </p:txBody>
      </p:sp>
      <p:sp>
        <p:nvSpPr>
          <p:cNvPr id="31787" name="Rectangle 44"/>
          <p:cNvSpPr>
            <a:spLocks noGrp="1" noChangeArrowheads="1"/>
          </p:cNvSpPr>
          <p:nvPr>
            <p:ph type="title" idx="4294967295"/>
          </p:nvPr>
        </p:nvSpPr>
        <p:spPr/>
        <p:txBody>
          <a:bodyPr/>
          <a:lstStyle/>
          <a:p>
            <a:pPr eaLnBrk="1" hangingPunct="1"/>
            <a:r>
              <a:rPr lang="en-US" sz="2800"/>
              <a:t>Overview of IEEE 802.3 Standards Process (2/5) – </a:t>
            </a:r>
            <a:br>
              <a:rPr lang="en-US" sz="2800"/>
            </a:br>
            <a:r>
              <a:rPr lang="en-US" sz="2800"/>
              <a:t>Task Force Comment Phase</a:t>
            </a:r>
          </a:p>
        </p:txBody>
      </p:sp>
      <p:sp>
        <p:nvSpPr>
          <p:cNvPr id="31788" name="AutoShape 45"/>
          <p:cNvSpPr>
            <a:spLocks noChangeArrowheads="1"/>
          </p:cNvSpPr>
          <p:nvPr/>
        </p:nvSpPr>
        <p:spPr bwMode="auto">
          <a:xfrm>
            <a:off x="8647113" y="3152775"/>
            <a:ext cx="1219200" cy="914400"/>
          </a:xfrm>
          <a:prstGeom prst="flowChartDecision">
            <a:avLst/>
          </a:prstGeom>
          <a:solidFill>
            <a:srgbClr val="0099FF"/>
          </a:solidFill>
          <a:ln w="9525">
            <a:solidFill>
              <a:schemeClr val="tx1"/>
            </a:solidFill>
            <a:miter lim="800000"/>
            <a:headEnd/>
            <a:tailEnd/>
          </a:ln>
        </p:spPr>
        <p:txBody>
          <a:bodyPr wrap="none" anchor="ctr"/>
          <a:lstStyle/>
          <a:p>
            <a:pPr algn="ctr"/>
            <a:r>
              <a:rPr lang="en-US" sz="1400" b="1">
                <a:latin typeface="Perpetua"/>
              </a:rPr>
              <a:t>To</a:t>
            </a:r>
          </a:p>
          <a:p>
            <a:pPr algn="ctr"/>
            <a:r>
              <a:rPr lang="en-US" sz="1400" b="1">
                <a:latin typeface="Perpetua"/>
              </a:rPr>
              <a:t>802.3 WG</a:t>
            </a:r>
          </a:p>
          <a:p>
            <a:pPr algn="ctr"/>
            <a:r>
              <a:rPr lang="en-US" sz="1400" b="1">
                <a:latin typeface="Perpetua"/>
              </a:rPr>
              <a:t>Ballot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2"/>
          <p:cNvSpPr>
            <a:spLocks noGrp="1"/>
          </p:cNvSpPr>
          <p:nvPr>
            <p:ph type="title"/>
          </p:nvPr>
        </p:nvSpPr>
        <p:spPr/>
        <p:txBody>
          <a:bodyPr vert="horz" wrap="square" lIns="91440" tIns="45720" rIns="91440" bIns="91440" numCol="1" anchor="b" anchorCtr="0" compatLnSpc="1">
            <a:prstTxWarp prst="textNoShape">
              <a:avLst/>
            </a:prstTxWarp>
          </a:bodyPr>
          <a:lstStyle/>
          <a:p>
            <a:pPr eaLnBrk="1" hangingPunct="1"/>
            <a:r>
              <a:rPr lang="en-US"/>
              <a:t>Agenda</a:t>
            </a:r>
          </a:p>
        </p:txBody>
      </p:sp>
      <p:sp>
        <p:nvSpPr>
          <p:cNvPr id="2" name="Content Placeholder 1">
            <a:extLst>
              <a:ext uri="{FF2B5EF4-FFF2-40B4-BE49-F238E27FC236}">
                <a16:creationId xmlns:a16="http://schemas.microsoft.com/office/drawing/2014/main" id="{5E431DFD-96DC-46FE-816D-8FC0958ACDF9}"/>
              </a:ext>
            </a:extLst>
          </p:cNvPr>
          <p:cNvSpPr>
            <a:spLocks noGrp="1"/>
          </p:cNvSpPr>
          <p:nvPr>
            <p:ph idx="1"/>
          </p:nvPr>
        </p:nvSpPr>
        <p:spPr>
          <a:xfrm>
            <a:off x="609600" y="1350962"/>
            <a:ext cx="10972800" cy="5030365"/>
          </a:xfrm>
        </p:spPr>
        <p:txBody>
          <a:bodyPr/>
          <a:lstStyle/>
          <a:p>
            <a:pPr>
              <a:lnSpc>
                <a:spcPct val="90000"/>
              </a:lnSpc>
            </a:pPr>
            <a:r>
              <a:rPr lang="en-US" sz="1800" dirty="0"/>
              <a:t>&lt;&lt;</a:t>
            </a:r>
            <a:r>
              <a:rPr lang="en-US" sz="1800" i="1" dirty="0">
                <a:solidFill>
                  <a:srgbClr val="FF0000"/>
                </a:solidFill>
              </a:rPr>
              <a:t>Appointment of Recording Secretary</a:t>
            </a:r>
            <a:r>
              <a:rPr lang="en-US" sz="1800" dirty="0"/>
              <a:t>&gt;&gt;</a:t>
            </a:r>
          </a:p>
          <a:p>
            <a:pPr>
              <a:lnSpc>
                <a:spcPct val="90000"/>
              </a:lnSpc>
            </a:pPr>
            <a:r>
              <a:rPr lang="en-US" sz="1800" dirty="0"/>
              <a:t>&lt;&lt;</a:t>
            </a:r>
            <a:r>
              <a:rPr lang="en-US" sz="1800" i="1" dirty="0">
                <a:solidFill>
                  <a:srgbClr val="FF0000"/>
                </a:solidFill>
              </a:rPr>
              <a:t>Confirmation of Chair</a:t>
            </a:r>
            <a:r>
              <a:rPr lang="en-US" sz="1800" dirty="0"/>
              <a:t>&gt;&gt;</a:t>
            </a:r>
          </a:p>
          <a:p>
            <a:pPr eaLnBrk="1" hangingPunct="1">
              <a:lnSpc>
                <a:spcPct val="80000"/>
              </a:lnSpc>
            </a:pPr>
            <a:r>
              <a:rPr lang="en-US" sz="1800" dirty="0"/>
              <a:t>Welcome and Introductions</a:t>
            </a:r>
          </a:p>
          <a:p>
            <a:pPr eaLnBrk="1" hangingPunct="1">
              <a:lnSpc>
                <a:spcPct val="80000"/>
              </a:lnSpc>
            </a:pPr>
            <a:r>
              <a:rPr lang="en-US" sz="1800" dirty="0"/>
              <a:t>Approve Agenda</a:t>
            </a:r>
          </a:p>
          <a:p>
            <a:pPr eaLnBrk="1" hangingPunct="1">
              <a:lnSpc>
                <a:spcPct val="80000"/>
              </a:lnSpc>
            </a:pPr>
            <a:r>
              <a:rPr lang="en-US" sz="1800" dirty="0"/>
              <a:t>Approve &lt;&lt;</a:t>
            </a:r>
            <a:r>
              <a:rPr lang="en-US" sz="1800" i="1" dirty="0">
                <a:solidFill>
                  <a:srgbClr val="FF0000"/>
                </a:solidFill>
              </a:rPr>
              <a:t>meeting date</a:t>
            </a:r>
            <a:r>
              <a:rPr lang="en-US" sz="1800" dirty="0"/>
              <a:t>&gt;&gt; Minutes</a:t>
            </a:r>
          </a:p>
          <a:p>
            <a:pPr eaLnBrk="1" hangingPunct="1">
              <a:lnSpc>
                <a:spcPct val="80000"/>
              </a:lnSpc>
            </a:pPr>
            <a:r>
              <a:rPr lang="en-US" sz="1800" dirty="0"/>
              <a:t>Goals for this meeting</a:t>
            </a:r>
          </a:p>
          <a:p>
            <a:pPr eaLnBrk="1" hangingPunct="1">
              <a:lnSpc>
                <a:spcPct val="80000"/>
              </a:lnSpc>
            </a:pPr>
            <a:r>
              <a:rPr lang="en-GB" sz="2000" dirty="0"/>
              <a:t>Big Ticket Items </a:t>
            </a:r>
            <a:endParaRPr lang="en-US" sz="1800" dirty="0"/>
          </a:p>
          <a:p>
            <a:pPr eaLnBrk="1" hangingPunct="1">
              <a:lnSpc>
                <a:spcPct val="80000"/>
              </a:lnSpc>
            </a:pPr>
            <a:r>
              <a:rPr lang="en-US" sz="1800" dirty="0"/>
              <a:t>Reflector and Web</a:t>
            </a:r>
          </a:p>
          <a:p>
            <a:pPr eaLnBrk="1" hangingPunct="1">
              <a:lnSpc>
                <a:spcPct val="80000"/>
              </a:lnSpc>
            </a:pPr>
            <a:r>
              <a:rPr lang="en-US" sz="1800" dirty="0"/>
              <a:t>Ground Rules</a:t>
            </a:r>
          </a:p>
          <a:p>
            <a:pPr eaLnBrk="1" hangingPunct="1">
              <a:lnSpc>
                <a:spcPct val="80000"/>
              </a:lnSpc>
            </a:pPr>
            <a:r>
              <a:rPr lang="en-US" sz="1800" dirty="0"/>
              <a:t>IEEE</a:t>
            </a:r>
          </a:p>
          <a:p>
            <a:pPr lvl="1" eaLnBrk="1" hangingPunct="1">
              <a:lnSpc>
                <a:spcPct val="80000"/>
              </a:lnSpc>
            </a:pPr>
            <a:r>
              <a:rPr lang="en-US" sz="1400" dirty="0"/>
              <a:t>Structure, Bylaws and Rules</a:t>
            </a:r>
          </a:p>
          <a:p>
            <a:pPr lvl="1" eaLnBrk="1" hangingPunct="1">
              <a:lnSpc>
                <a:spcPct val="80000"/>
              </a:lnSpc>
            </a:pPr>
            <a:r>
              <a:rPr lang="en-US" sz="1400" dirty="0"/>
              <a:t>Call for Patents</a:t>
            </a:r>
          </a:p>
          <a:p>
            <a:pPr lvl="1" eaLnBrk="1" hangingPunct="1">
              <a:lnSpc>
                <a:spcPct val="80000"/>
              </a:lnSpc>
            </a:pPr>
            <a:r>
              <a:rPr lang="en-US" sz="1400" dirty="0"/>
              <a:t>IEEE Standards Process</a:t>
            </a:r>
          </a:p>
          <a:p>
            <a:pPr eaLnBrk="1" hangingPunct="1">
              <a:lnSpc>
                <a:spcPct val="80000"/>
              </a:lnSpc>
            </a:pPr>
            <a:r>
              <a:rPr lang="en-US" sz="1800" dirty="0"/>
              <a:t>Liaisons and Communications</a:t>
            </a:r>
          </a:p>
          <a:p>
            <a:pPr eaLnBrk="1" hangingPunct="1">
              <a:lnSpc>
                <a:spcPct val="80000"/>
              </a:lnSpc>
            </a:pPr>
            <a:r>
              <a:rPr lang="en-US" sz="1800" dirty="0"/>
              <a:t>Review of Action Items from &lt;&lt;</a:t>
            </a:r>
            <a:r>
              <a:rPr lang="en-US" sz="1800" i="1" dirty="0">
                <a:solidFill>
                  <a:srgbClr val="FF0000"/>
                </a:solidFill>
              </a:rPr>
              <a:t>meeting date</a:t>
            </a:r>
            <a:r>
              <a:rPr lang="en-US" sz="1800" dirty="0"/>
              <a:t>&gt;&gt; Meeting</a:t>
            </a:r>
          </a:p>
          <a:p>
            <a:pPr eaLnBrk="1" hangingPunct="1">
              <a:lnSpc>
                <a:spcPct val="80000"/>
              </a:lnSpc>
            </a:pPr>
            <a:r>
              <a:rPr lang="en-US" sz="1800" dirty="0"/>
              <a:t>Presentations</a:t>
            </a:r>
          </a:p>
          <a:p>
            <a:pPr eaLnBrk="1" hangingPunct="1">
              <a:lnSpc>
                <a:spcPct val="80000"/>
              </a:lnSpc>
            </a:pPr>
            <a:r>
              <a:rPr lang="en-US" sz="1800" dirty="0"/>
              <a:t>Motions and Closing Business</a:t>
            </a:r>
          </a:p>
          <a:p>
            <a:pPr eaLnBrk="1" hangingPunct="1">
              <a:lnSpc>
                <a:spcPct val="80000"/>
              </a:lnSpc>
            </a:pPr>
            <a:r>
              <a:rPr lang="en-US" sz="1800" dirty="0"/>
              <a:t>Future Meetings</a:t>
            </a:r>
          </a:p>
        </p:txBody>
      </p:sp>
      <p:sp>
        <p:nvSpPr>
          <p:cNvPr id="18435" name="Text Box 4"/>
          <p:cNvSpPr txBox="1">
            <a:spLocks noChangeArrowheads="1"/>
          </p:cNvSpPr>
          <p:nvPr/>
        </p:nvSpPr>
        <p:spPr bwMode="auto">
          <a:xfrm>
            <a:off x="5951539" y="1484313"/>
            <a:ext cx="3889375" cy="1568450"/>
          </a:xfrm>
          <a:prstGeom prst="rect">
            <a:avLst/>
          </a:prstGeom>
          <a:solidFill>
            <a:srgbClr val="FFFF66"/>
          </a:solidFill>
          <a:ln w="9525">
            <a:solidFill>
              <a:srgbClr val="0000FF"/>
            </a:solidFill>
            <a:miter lim="800000"/>
            <a:headEnd/>
            <a:tailEnd/>
          </a:ln>
        </p:spPr>
        <p:txBody>
          <a:bodyPr>
            <a:spAutoFit/>
          </a:bodyPr>
          <a:lstStyle/>
          <a:p>
            <a:pPr>
              <a:spcBef>
                <a:spcPct val="50000"/>
              </a:spcBef>
            </a:pPr>
            <a:r>
              <a:rPr lang="en-GB"/>
              <a:t>Note: The first two items are only required at the first Study Group meeting. If there is nobody severing as Recording Secretary a Recording Secretary can be appointed under welcome and introductions.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Line 18"/>
          <p:cNvSpPr>
            <a:spLocks noChangeShapeType="1"/>
          </p:cNvSpPr>
          <p:nvPr/>
        </p:nvSpPr>
        <p:spPr bwMode="auto">
          <a:xfrm>
            <a:off x="4572000" y="1362075"/>
            <a:ext cx="0" cy="414338"/>
          </a:xfrm>
          <a:prstGeom prst="line">
            <a:avLst/>
          </a:prstGeom>
          <a:noFill/>
          <a:ln w="9525">
            <a:solidFill>
              <a:schemeClr val="tx1"/>
            </a:solidFill>
            <a:round/>
            <a:headEnd/>
            <a:tailEnd type="triangle" w="med" len="med"/>
          </a:ln>
        </p:spPr>
        <p:txBody>
          <a:bodyPr/>
          <a:lstStyle/>
          <a:p>
            <a:endParaRPr lang="en-US"/>
          </a:p>
        </p:txBody>
      </p:sp>
      <p:sp>
        <p:nvSpPr>
          <p:cNvPr id="32770" name="Line 2"/>
          <p:cNvSpPr>
            <a:spLocks noChangeShapeType="1"/>
          </p:cNvSpPr>
          <p:nvPr/>
        </p:nvSpPr>
        <p:spPr bwMode="auto">
          <a:xfrm>
            <a:off x="8610600" y="3757614"/>
            <a:ext cx="533400" cy="3175"/>
          </a:xfrm>
          <a:prstGeom prst="line">
            <a:avLst/>
          </a:prstGeom>
          <a:noFill/>
          <a:ln w="9525">
            <a:solidFill>
              <a:schemeClr val="tx1"/>
            </a:solidFill>
            <a:round/>
            <a:headEnd/>
            <a:tailEnd type="triangle" w="med" len="med"/>
          </a:ln>
        </p:spPr>
        <p:txBody>
          <a:bodyPr/>
          <a:lstStyle/>
          <a:p>
            <a:endParaRPr lang="en-US"/>
          </a:p>
        </p:txBody>
      </p:sp>
      <p:sp>
        <p:nvSpPr>
          <p:cNvPr id="32771" name="AutoShape 3"/>
          <p:cNvSpPr>
            <a:spLocks noChangeArrowheads="1"/>
          </p:cNvSpPr>
          <p:nvPr/>
        </p:nvSpPr>
        <p:spPr bwMode="auto">
          <a:xfrm>
            <a:off x="3962400" y="1776413"/>
            <a:ext cx="1219200" cy="381000"/>
          </a:xfrm>
          <a:prstGeom prst="flowChartProcess">
            <a:avLst/>
          </a:prstGeom>
          <a:solidFill>
            <a:schemeClr val="accent1"/>
          </a:solidFill>
          <a:ln w="9525">
            <a:solidFill>
              <a:schemeClr val="tx1"/>
            </a:solidFill>
            <a:miter lim="800000"/>
            <a:headEnd/>
            <a:tailEnd/>
          </a:ln>
        </p:spPr>
        <p:txBody>
          <a:bodyPr wrap="none" anchor="ctr"/>
          <a:lstStyle/>
          <a:p>
            <a:pPr algn="ctr"/>
            <a:r>
              <a:rPr lang="en-US" sz="1200" b="1">
                <a:latin typeface="Perpetua"/>
              </a:rPr>
              <a:t>802.3 WG </a:t>
            </a:r>
          </a:p>
          <a:p>
            <a:pPr algn="ctr"/>
            <a:r>
              <a:rPr lang="en-US" sz="1200" b="1">
                <a:latin typeface="Perpetua"/>
              </a:rPr>
              <a:t>BALLOT</a:t>
            </a:r>
          </a:p>
        </p:txBody>
      </p:sp>
      <p:sp>
        <p:nvSpPr>
          <p:cNvPr id="32772" name="Text Box 4"/>
          <p:cNvSpPr txBox="1">
            <a:spLocks noChangeArrowheads="1"/>
          </p:cNvSpPr>
          <p:nvPr/>
        </p:nvSpPr>
        <p:spPr bwMode="auto">
          <a:xfrm>
            <a:off x="5257800" y="5434014"/>
            <a:ext cx="389722" cy="276999"/>
          </a:xfrm>
          <a:prstGeom prst="rect">
            <a:avLst/>
          </a:prstGeom>
          <a:noFill/>
          <a:ln w="9525">
            <a:noFill/>
            <a:miter lim="800000"/>
            <a:headEnd/>
            <a:tailEnd/>
          </a:ln>
        </p:spPr>
        <p:txBody>
          <a:bodyPr wrap="none">
            <a:spAutoFit/>
          </a:bodyPr>
          <a:lstStyle/>
          <a:p>
            <a:r>
              <a:rPr lang="en-US" sz="1200" b="1">
                <a:latin typeface="Perpetua"/>
              </a:rPr>
              <a:t>Yes</a:t>
            </a:r>
          </a:p>
        </p:txBody>
      </p:sp>
      <p:sp>
        <p:nvSpPr>
          <p:cNvPr id="32773" name="Text Box 5"/>
          <p:cNvSpPr txBox="1">
            <a:spLocks noChangeArrowheads="1"/>
          </p:cNvSpPr>
          <p:nvPr/>
        </p:nvSpPr>
        <p:spPr bwMode="auto">
          <a:xfrm>
            <a:off x="8001000" y="2941639"/>
            <a:ext cx="389722" cy="276999"/>
          </a:xfrm>
          <a:prstGeom prst="rect">
            <a:avLst/>
          </a:prstGeom>
          <a:noFill/>
          <a:ln w="9525">
            <a:noFill/>
            <a:miter lim="800000"/>
            <a:headEnd/>
            <a:tailEnd/>
          </a:ln>
        </p:spPr>
        <p:txBody>
          <a:bodyPr wrap="none">
            <a:spAutoFit/>
          </a:bodyPr>
          <a:lstStyle/>
          <a:p>
            <a:r>
              <a:rPr lang="en-US" sz="1200" b="1">
                <a:latin typeface="Perpetua"/>
              </a:rPr>
              <a:t>Yes</a:t>
            </a:r>
          </a:p>
        </p:txBody>
      </p:sp>
      <p:sp>
        <p:nvSpPr>
          <p:cNvPr id="32774" name="Line 6"/>
          <p:cNvSpPr>
            <a:spLocks noChangeShapeType="1"/>
          </p:cNvSpPr>
          <p:nvPr/>
        </p:nvSpPr>
        <p:spPr bwMode="auto">
          <a:xfrm>
            <a:off x="8001000" y="1395413"/>
            <a:ext cx="0" cy="304800"/>
          </a:xfrm>
          <a:prstGeom prst="line">
            <a:avLst/>
          </a:prstGeom>
          <a:noFill/>
          <a:ln w="9525">
            <a:solidFill>
              <a:schemeClr val="tx1"/>
            </a:solidFill>
            <a:round/>
            <a:headEnd/>
            <a:tailEnd type="triangle" w="med" len="med"/>
          </a:ln>
        </p:spPr>
        <p:txBody>
          <a:bodyPr/>
          <a:lstStyle/>
          <a:p>
            <a:endParaRPr lang="en-US"/>
          </a:p>
        </p:txBody>
      </p:sp>
      <p:sp>
        <p:nvSpPr>
          <p:cNvPr id="32775" name="Line 7"/>
          <p:cNvSpPr>
            <a:spLocks noChangeShapeType="1"/>
          </p:cNvSpPr>
          <p:nvPr/>
        </p:nvSpPr>
        <p:spPr bwMode="auto">
          <a:xfrm>
            <a:off x="8001000" y="5084763"/>
            <a:ext cx="0" cy="304800"/>
          </a:xfrm>
          <a:prstGeom prst="line">
            <a:avLst/>
          </a:prstGeom>
          <a:noFill/>
          <a:ln w="9525">
            <a:solidFill>
              <a:schemeClr val="tx1"/>
            </a:solidFill>
            <a:round/>
            <a:headEnd/>
            <a:tailEnd type="triangle" w="med" len="med"/>
          </a:ln>
        </p:spPr>
        <p:txBody>
          <a:bodyPr/>
          <a:lstStyle/>
          <a:p>
            <a:endParaRPr lang="en-US"/>
          </a:p>
        </p:txBody>
      </p:sp>
      <p:sp>
        <p:nvSpPr>
          <p:cNvPr id="32776" name="Line 8"/>
          <p:cNvSpPr>
            <a:spLocks noChangeShapeType="1"/>
          </p:cNvSpPr>
          <p:nvPr/>
        </p:nvSpPr>
        <p:spPr bwMode="auto">
          <a:xfrm>
            <a:off x="5181600" y="5738813"/>
            <a:ext cx="990600" cy="0"/>
          </a:xfrm>
          <a:prstGeom prst="line">
            <a:avLst/>
          </a:prstGeom>
          <a:noFill/>
          <a:ln w="9525">
            <a:solidFill>
              <a:schemeClr val="tx1"/>
            </a:solidFill>
            <a:round/>
            <a:headEnd/>
            <a:tailEnd/>
          </a:ln>
        </p:spPr>
        <p:txBody>
          <a:bodyPr/>
          <a:lstStyle/>
          <a:p>
            <a:endParaRPr lang="en-US"/>
          </a:p>
        </p:txBody>
      </p:sp>
      <p:sp>
        <p:nvSpPr>
          <p:cNvPr id="32777" name="Line 9"/>
          <p:cNvSpPr>
            <a:spLocks noChangeShapeType="1"/>
          </p:cNvSpPr>
          <p:nvPr/>
        </p:nvSpPr>
        <p:spPr bwMode="auto">
          <a:xfrm flipV="1">
            <a:off x="6172200" y="1395413"/>
            <a:ext cx="0" cy="4343400"/>
          </a:xfrm>
          <a:prstGeom prst="line">
            <a:avLst/>
          </a:prstGeom>
          <a:noFill/>
          <a:ln w="9525">
            <a:solidFill>
              <a:schemeClr val="tx1"/>
            </a:solidFill>
            <a:round/>
            <a:headEnd/>
            <a:tailEnd/>
          </a:ln>
        </p:spPr>
        <p:txBody>
          <a:bodyPr/>
          <a:lstStyle/>
          <a:p>
            <a:endParaRPr lang="en-US"/>
          </a:p>
        </p:txBody>
      </p:sp>
      <p:sp>
        <p:nvSpPr>
          <p:cNvPr id="32778" name="Line 10"/>
          <p:cNvSpPr>
            <a:spLocks noChangeShapeType="1"/>
          </p:cNvSpPr>
          <p:nvPr/>
        </p:nvSpPr>
        <p:spPr bwMode="auto">
          <a:xfrm>
            <a:off x="6172200" y="1395413"/>
            <a:ext cx="1828800" cy="0"/>
          </a:xfrm>
          <a:prstGeom prst="line">
            <a:avLst/>
          </a:prstGeom>
          <a:noFill/>
          <a:ln w="9525">
            <a:solidFill>
              <a:schemeClr val="tx1"/>
            </a:solidFill>
            <a:round/>
            <a:headEnd/>
            <a:tailEnd/>
          </a:ln>
        </p:spPr>
        <p:txBody>
          <a:bodyPr/>
          <a:lstStyle/>
          <a:p>
            <a:endParaRPr lang="en-US"/>
          </a:p>
        </p:txBody>
      </p:sp>
      <p:sp>
        <p:nvSpPr>
          <p:cNvPr id="32779" name="Text Box 11"/>
          <p:cNvSpPr txBox="1">
            <a:spLocks noChangeArrowheads="1"/>
          </p:cNvSpPr>
          <p:nvPr/>
        </p:nvSpPr>
        <p:spPr bwMode="auto">
          <a:xfrm>
            <a:off x="4572000" y="6218239"/>
            <a:ext cx="370614" cy="276999"/>
          </a:xfrm>
          <a:prstGeom prst="rect">
            <a:avLst/>
          </a:prstGeom>
          <a:noFill/>
          <a:ln w="9525">
            <a:noFill/>
            <a:miter lim="800000"/>
            <a:headEnd/>
            <a:tailEnd/>
          </a:ln>
        </p:spPr>
        <p:txBody>
          <a:bodyPr wrap="none">
            <a:spAutoFit/>
          </a:bodyPr>
          <a:lstStyle/>
          <a:p>
            <a:r>
              <a:rPr lang="en-US" sz="1200" b="1">
                <a:latin typeface="Perpetua"/>
              </a:rPr>
              <a:t>No</a:t>
            </a:r>
          </a:p>
        </p:txBody>
      </p:sp>
      <p:sp>
        <p:nvSpPr>
          <p:cNvPr id="32780" name="AutoShape 12"/>
          <p:cNvSpPr>
            <a:spLocks noChangeArrowheads="1"/>
          </p:cNvSpPr>
          <p:nvPr/>
        </p:nvSpPr>
        <p:spPr bwMode="auto">
          <a:xfrm>
            <a:off x="7467600" y="4595813"/>
            <a:ext cx="1066800" cy="609600"/>
          </a:xfrm>
          <a:prstGeom prst="flowChartDocument">
            <a:avLst/>
          </a:prstGeom>
          <a:solidFill>
            <a:schemeClr val="bg1"/>
          </a:solidFill>
          <a:ln w="9525">
            <a:solidFill>
              <a:schemeClr val="tx1"/>
            </a:solidFill>
            <a:miter lim="800000"/>
            <a:headEnd/>
            <a:tailEnd/>
          </a:ln>
        </p:spPr>
        <p:txBody>
          <a:bodyPr wrap="none" anchor="ctr"/>
          <a:lstStyle/>
          <a:p>
            <a:pPr algn="ctr"/>
            <a:r>
              <a:rPr lang="en-US" sz="1200" b="1">
                <a:latin typeface="Perpetua"/>
              </a:rPr>
              <a:t>D3.0</a:t>
            </a:r>
          </a:p>
        </p:txBody>
      </p:sp>
      <p:sp>
        <p:nvSpPr>
          <p:cNvPr id="32781" name="Line 13"/>
          <p:cNvSpPr>
            <a:spLocks noChangeShapeType="1"/>
          </p:cNvSpPr>
          <p:nvPr/>
        </p:nvSpPr>
        <p:spPr bwMode="auto">
          <a:xfrm>
            <a:off x="8001000" y="2919413"/>
            <a:ext cx="0" cy="228600"/>
          </a:xfrm>
          <a:prstGeom prst="line">
            <a:avLst/>
          </a:prstGeom>
          <a:noFill/>
          <a:ln w="9525">
            <a:solidFill>
              <a:schemeClr val="tx1"/>
            </a:solidFill>
            <a:round/>
            <a:headEnd/>
            <a:tailEnd type="triangle" w="med" len="med"/>
          </a:ln>
        </p:spPr>
        <p:txBody>
          <a:bodyPr/>
          <a:lstStyle/>
          <a:p>
            <a:endParaRPr lang="en-US"/>
          </a:p>
        </p:txBody>
      </p:sp>
      <p:sp>
        <p:nvSpPr>
          <p:cNvPr id="32782" name="Line 14"/>
          <p:cNvSpPr>
            <a:spLocks noChangeShapeType="1"/>
          </p:cNvSpPr>
          <p:nvPr/>
        </p:nvSpPr>
        <p:spPr bwMode="auto">
          <a:xfrm>
            <a:off x="8610600" y="2309814"/>
            <a:ext cx="533400" cy="3175"/>
          </a:xfrm>
          <a:prstGeom prst="line">
            <a:avLst/>
          </a:prstGeom>
          <a:noFill/>
          <a:ln w="9525">
            <a:solidFill>
              <a:schemeClr val="tx1"/>
            </a:solidFill>
            <a:round/>
            <a:headEnd/>
            <a:tailEnd type="triangle" w="med" len="med"/>
          </a:ln>
        </p:spPr>
        <p:txBody>
          <a:bodyPr/>
          <a:lstStyle/>
          <a:p>
            <a:endParaRPr lang="en-US"/>
          </a:p>
        </p:txBody>
      </p:sp>
      <p:sp>
        <p:nvSpPr>
          <p:cNvPr id="32783" name="Text Box 15"/>
          <p:cNvSpPr txBox="1">
            <a:spLocks noChangeArrowheads="1"/>
          </p:cNvSpPr>
          <p:nvPr/>
        </p:nvSpPr>
        <p:spPr bwMode="auto">
          <a:xfrm>
            <a:off x="8723313" y="2030414"/>
            <a:ext cx="370614" cy="276999"/>
          </a:xfrm>
          <a:prstGeom prst="rect">
            <a:avLst/>
          </a:prstGeom>
          <a:noFill/>
          <a:ln w="9525">
            <a:noFill/>
            <a:miter lim="800000"/>
            <a:headEnd/>
            <a:tailEnd/>
          </a:ln>
        </p:spPr>
        <p:txBody>
          <a:bodyPr wrap="none">
            <a:spAutoFit/>
          </a:bodyPr>
          <a:lstStyle/>
          <a:p>
            <a:r>
              <a:rPr lang="en-US" sz="1200" b="1">
                <a:latin typeface="Perpetua"/>
              </a:rPr>
              <a:t>No</a:t>
            </a:r>
          </a:p>
        </p:txBody>
      </p:sp>
      <p:sp>
        <p:nvSpPr>
          <p:cNvPr id="32784" name="AutoShape 16"/>
          <p:cNvSpPr>
            <a:spLocks noChangeArrowheads="1"/>
          </p:cNvSpPr>
          <p:nvPr/>
        </p:nvSpPr>
        <p:spPr bwMode="auto">
          <a:xfrm>
            <a:off x="9144000" y="3605213"/>
            <a:ext cx="304800" cy="381000"/>
          </a:xfrm>
          <a:prstGeom prst="flowChartOffpageConnector">
            <a:avLst/>
          </a:prstGeom>
          <a:solidFill>
            <a:schemeClr val="accent1"/>
          </a:solidFill>
          <a:ln w="9525">
            <a:solidFill>
              <a:schemeClr val="tx1"/>
            </a:solidFill>
            <a:miter lim="800000"/>
            <a:headEnd/>
            <a:tailEnd/>
          </a:ln>
        </p:spPr>
        <p:txBody>
          <a:bodyPr wrap="none" anchor="ctr"/>
          <a:lstStyle/>
          <a:p>
            <a:pPr algn="ctr"/>
            <a:r>
              <a:rPr lang="en-US" sz="1200" b="1">
                <a:latin typeface="Perpetua"/>
              </a:rPr>
              <a:t>A</a:t>
            </a:r>
          </a:p>
        </p:txBody>
      </p:sp>
      <p:sp>
        <p:nvSpPr>
          <p:cNvPr id="32785" name="AutoShape 17"/>
          <p:cNvSpPr>
            <a:spLocks noChangeArrowheads="1"/>
          </p:cNvSpPr>
          <p:nvPr/>
        </p:nvSpPr>
        <p:spPr bwMode="auto">
          <a:xfrm>
            <a:off x="4419600" y="1301750"/>
            <a:ext cx="304800" cy="304800"/>
          </a:xfrm>
          <a:prstGeom prst="flowChartConnector">
            <a:avLst/>
          </a:prstGeom>
          <a:solidFill>
            <a:schemeClr val="accent1"/>
          </a:solidFill>
          <a:ln w="9525">
            <a:solidFill>
              <a:schemeClr val="tx1"/>
            </a:solidFill>
            <a:round/>
            <a:headEnd/>
            <a:tailEnd/>
          </a:ln>
        </p:spPr>
        <p:txBody>
          <a:bodyPr wrap="none" anchor="ctr"/>
          <a:lstStyle/>
          <a:p>
            <a:pPr algn="ctr"/>
            <a:r>
              <a:rPr lang="en-US" sz="1200" b="1">
                <a:latin typeface="Perpetua"/>
              </a:rPr>
              <a:t>A</a:t>
            </a:r>
          </a:p>
        </p:txBody>
      </p:sp>
      <p:sp>
        <p:nvSpPr>
          <p:cNvPr id="32786" name="Line 19"/>
          <p:cNvSpPr>
            <a:spLocks noChangeShapeType="1"/>
          </p:cNvSpPr>
          <p:nvPr/>
        </p:nvSpPr>
        <p:spPr bwMode="auto">
          <a:xfrm>
            <a:off x="4572000" y="2157413"/>
            <a:ext cx="0" cy="228600"/>
          </a:xfrm>
          <a:prstGeom prst="line">
            <a:avLst/>
          </a:prstGeom>
          <a:noFill/>
          <a:ln w="9525">
            <a:solidFill>
              <a:schemeClr val="tx1"/>
            </a:solidFill>
            <a:round/>
            <a:headEnd/>
            <a:tailEnd type="triangle" w="med" len="med"/>
          </a:ln>
        </p:spPr>
        <p:txBody>
          <a:bodyPr/>
          <a:lstStyle/>
          <a:p>
            <a:endParaRPr lang="en-US"/>
          </a:p>
        </p:txBody>
      </p:sp>
      <p:sp>
        <p:nvSpPr>
          <p:cNvPr id="32787" name="Line 20"/>
          <p:cNvSpPr>
            <a:spLocks noChangeShapeType="1"/>
          </p:cNvSpPr>
          <p:nvPr/>
        </p:nvSpPr>
        <p:spPr bwMode="auto">
          <a:xfrm>
            <a:off x="4572000" y="4976813"/>
            <a:ext cx="0" cy="304800"/>
          </a:xfrm>
          <a:prstGeom prst="line">
            <a:avLst/>
          </a:prstGeom>
          <a:noFill/>
          <a:ln w="9525">
            <a:solidFill>
              <a:schemeClr val="tx1"/>
            </a:solidFill>
            <a:round/>
            <a:headEnd/>
            <a:tailEnd type="triangle" w="med" len="med"/>
          </a:ln>
        </p:spPr>
        <p:txBody>
          <a:bodyPr/>
          <a:lstStyle/>
          <a:p>
            <a:endParaRPr lang="en-US"/>
          </a:p>
        </p:txBody>
      </p:sp>
      <p:sp>
        <p:nvSpPr>
          <p:cNvPr id="32788" name="Line 21"/>
          <p:cNvSpPr>
            <a:spLocks noChangeShapeType="1"/>
          </p:cNvSpPr>
          <p:nvPr/>
        </p:nvSpPr>
        <p:spPr bwMode="auto">
          <a:xfrm>
            <a:off x="4572000" y="6165850"/>
            <a:ext cx="0" cy="152400"/>
          </a:xfrm>
          <a:prstGeom prst="line">
            <a:avLst/>
          </a:prstGeom>
          <a:noFill/>
          <a:ln w="9525">
            <a:solidFill>
              <a:schemeClr val="tx1"/>
            </a:solidFill>
            <a:round/>
            <a:headEnd/>
            <a:tailEnd/>
          </a:ln>
        </p:spPr>
        <p:txBody>
          <a:bodyPr/>
          <a:lstStyle/>
          <a:p>
            <a:endParaRPr lang="en-US"/>
          </a:p>
        </p:txBody>
      </p:sp>
      <p:sp>
        <p:nvSpPr>
          <p:cNvPr id="32789" name="Text Box 22"/>
          <p:cNvSpPr txBox="1">
            <a:spLocks noChangeArrowheads="1"/>
          </p:cNvSpPr>
          <p:nvPr/>
        </p:nvSpPr>
        <p:spPr bwMode="auto">
          <a:xfrm>
            <a:off x="3276600" y="3148014"/>
            <a:ext cx="389722" cy="276999"/>
          </a:xfrm>
          <a:prstGeom prst="rect">
            <a:avLst/>
          </a:prstGeom>
          <a:noFill/>
          <a:ln w="9525">
            <a:noFill/>
            <a:miter lim="800000"/>
            <a:headEnd/>
            <a:tailEnd/>
          </a:ln>
        </p:spPr>
        <p:txBody>
          <a:bodyPr wrap="none">
            <a:spAutoFit/>
          </a:bodyPr>
          <a:lstStyle/>
          <a:p>
            <a:r>
              <a:rPr lang="en-US" sz="1200" b="1">
                <a:latin typeface="Perpetua"/>
              </a:rPr>
              <a:t>Yes</a:t>
            </a:r>
          </a:p>
        </p:txBody>
      </p:sp>
      <p:sp>
        <p:nvSpPr>
          <p:cNvPr id="32790" name="AutoShape 23"/>
          <p:cNvSpPr>
            <a:spLocks noChangeArrowheads="1"/>
          </p:cNvSpPr>
          <p:nvPr/>
        </p:nvSpPr>
        <p:spPr bwMode="auto">
          <a:xfrm>
            <a:off x="2209800" y="2157413"/>
            <a:ext cx="1066800" cy="609600"/>
          </a:xfrm>
          <a:prstGeom prst="flowChartDocument">
            <a:avLst/>
          </a:prstGeom>
          <a:solidFill>
            <a:schemeClr val="bg1"/>
          </a:solidFill>
          <a:ln w="9525">
            <a:solidFill>
              <a:schemeClr val="tx1"/>
            </a:solidFill>
            <a:miter lim="800000"/>
            <a:headEnd/>
            <a:tailEnd/>
          </a:ln>
        </p:spPr>
        <p:txBody>
          <a:bodyPr wrap="none" anchor="ctr"/>
          <a:lstStyle/>
          <a:p>
            <a:pPr algn="ctr"/>
            <a:r>
              <a:rPr lang="en-US" sz="1200" b="1">
                <a:latin typeface="Perpetua"/>
              </a:rPr>
              <a:t>D2.(n+1)</a:t>
            </a:r>
          </a:p>
        </p:txBody>
      </p:sp>
      <p:sp>
        <p:nvSpPr>
          <p:cNvPr id="32791" name="Line 24"/>
          <p:cNvSpPr>
            <a:spLocks noChangeShapeType="1"/>
          </p:cNvSpPr>
          <p:nvPr/>
        </p:nvSpPr>
        <p:spPr bwMode="auto">
          <a:xfrm>
            <a:off x="4191000" y="1547813"/>
            <a:ext cx="0" cy="228600"/>
          </a:xfrm>
          <a:prstGeom prst="line">
            <a:avLst/>
          </a:prstGeom>
          <a:noFill/>
          <a:ln w="9525">
            <a:solidFill>
              <a:schemeClr val="tx1"/>
            </a:solidFill>
            <a:round/>
            <a:headEnd/>
            <a:tailEnd type="triangle" w="med" len="med"/>
          </a:ln>
        </p:spPr>
        <p:txBody>
          <a:bodyPr/>
          <a:lstStyle/>
          <a:p>
            <a:endParaRPr lang="en-US"/>
          </a:p>
        </p:txBody>
      </p:sp>
      <p:sp>
        <p:nvSpPr>
          <p:cNvPr id="32792" name="Line 25"/>
          <p:cNvSpPr>
            <a:spLocks noChangeShapeType="1"/>
          </p:cNvSpPr>
          <p:nvPr/>
        </p:nvSpPr>
        <p:spPr bwMode="auto">
          <a:xfrm flipH="1">
            <a:off x="2743200" y="1547813"/>
            <a:ext cx="1447800" cy="0"/>
          </a:xfrm>
          <a:prstGeom prst="line">
            <a:avLst/>
          </a:prstGeom>
          <a:noFill/>
          <a:ln w="9525">
            <a:solidFill>
              <a:schemeClr val="tx1"/>
            </a:solidFill>
            <a:round/>
            <a:headEnd/>
            <a:tailEnd/>
          </a:ln>
        </p:spPr>
        <p:txBody>
          <a:bodyPr/>
          <a:lstStyle/>
          <a:p>
            <a:endParaRPr lang="en-US"/>
          </a:p>
        </p:txBody>
      </p:sp>
      <p:sp>
        <p:nvSpPr>
          <p:cNvPr id="32793" name="Line 26"/>
          <p:cNvSpPr>
            <a:spLocks noChangeShapeType="1"/>
          </p:cNvSpPr>
          <p:nvPr/>
        </p:nvSpPr>
        <p:spPr bwMode="auto">
          <a:xfrm>
            <a:off x="8001000" y="4291013"/>
            <a:ext cx="0" cy="304800"/>
          </a:xfrm>
          <a:prstGeom prst="line">
            <a:avLst/>
          </a:prstGeom>
          <a:noFill/>
          <a:ln w="9525">
            <a:solidFill>
              <a:schemeClr val="tx1"/>
            </a:solidFill>
            <a:round/>
            <a:headEnd/>
            <a:tailEnd type="triangle" w="med" len="med"/>
          </a:ln>
        </p:spPr>
        <p:txBody>
          <a:bodyPr/>
          <a:lstStyle/>
          <a:p>
            <a:endParaRPr lang="en-US"/>
          </a:p>
        </p:txBody>
      </p:sp>
      <p:sp>
        <p:nvSpPr>
          <p:cNvPr id="32794" name="Text Box 27"/>
          <p:cNvSpPr txBox="1">
            <a:spLocks noChangeArrowheads="1"/>
          </p:cNvSpPr>
          <p:nvPr/>
        </p:nvSpPr>
        <p:spPr bwMode="auto">
          <a:xfrm>
            <a:off x="8001000" y="4291014"/>
            <a:ext cx="389722" cy="276999"/>
          </a:xfrm>
          <a:prstGeom prst="rect">
            <a:avLst/>
          </a:prstGeom>
          <a:noFill/>
          <a:ln w="9525">
            <a:noFill/>
            <a:miter lim="800000"/>
            <a:headEnd/>
            <a:tailEnd/>
          </a:ln>
        </p:spPr>
        <p:txBody>
          <a:bodyPr wrap="none">
            <a:spAutoFit/>
          </a:bodyPr>
          <a:lstStyle/>
          <a:p>
            <a:r>
              <a:rPr lang="en-US" sz="1200" b="1">
                <a:latin typeface="Perpetua"/>
              </a:rPr>
              <a:t>Yes</a:t>
            </a:r>
          </a:p>
        </p:txBody>
      </p:sp>
      <p:sp>
        <p:nvSpPr>
          <p:cNvPr id="32795" name="AutoShape 28"/>
          <p:cNvSpPr>
            <a:spLocks noChangeArrowheads="1"/>
          </p:cNvSpPr>
          <p:nvPr/>
        </p:nvSpPr>
        <p:spPr bwMode="auto">
          <a:xfrm>
            <a:off x="7848600" y="5389563"/>
            <a:ext cx="304800" cy="381000"/>
          </a:xfrm>
          <a:prstGeom prst="flowChartOffpageConnector">
            <a:avLst/>
          </a:prstGeom>
          <a:solidFill>
            <a:schemeClr val="accent1"/>
          </a:solidFill>
          <a:ln w="9525">
            <a:solidFill>
              <a:schemeClr val="tx1"/>
            </a:solidFill>
            <a:miter lim="800000"/>
            <a:headEnd/>
            <a:tailEnd/>
          </a:ln>
        </p:spPr>
        <p:txBody>
          <a:bodyPr wrap="none" anchor="ctr"/>
          <a:lstStyle/>
          <a:p>
            <a:pPr algn="ctr"/>
            <a:r>
              <a:rPr lang="en-US" sz="1200" b="1">
                <a:latin typeface="Perpetua"/>
              </a:rPr>
              <a:t>B</a:t>
            </a:r>
          </a:p>
        </p:txBody>
      </p:sp>
      <p:sp>
        <p:nvSpPr>
          <p:cNvPr id="32796" name="AutoShape 29"/>
          <p:cNvSpPr>
            <a:spLocks noChangeArrowheads="1"/>
          </p:cNvSpPr>
          <p:nvPr/>
        </p:nvSpPr>
        <p:spPr bwMode="auto">
          <a:xfrm>
            <a:off x="9144000" y="2157413"/>
            <a:ext cx="304800" cy="381000"/>
          </a:xfrm>
          <a:prstGeom prst="flowChartOffpageConnector">
            <a:avLst/>
          </a:prstGeom>
          <a:solidFill>
            <a:schemeClr val="accent1"/>
          </a:solidFill>
          <a:ln w="9525">
            <a:solidFill>
              <a:schemeClr val="tx1"/>
            </a:solidFill>
            <a:miter lim="800000"/>
            <a:headEnd/>
            <a:tailEnd/>
          </a:ln>
        </p:spPr>
        <p:txBody>
          <a:bodyPr wrap="none" anchor="ctr"/>
          <a:lstStyle/>
          <a:p>
            <a:pPr algn="ctr"/>
            <a:r>
              <a:rPr lang="en-US" sz="1200" b="1">
                <a:latin typeface="Perpetua"/>
              </a:rPr>
              <a:t>A</a:t>
            </a:r>
          </a:p>
        </p:txBody>
      </p:sp>
      <p:sp>
        <p:nvSpPr>
          <p:cNvPr id="32797" name="Text Box 30"/>
          <p:cNvSpPr txBox="1">
            <a:spLocks noChangeArrowheads="1"/>
          </p:cNvSpPr>
          <p:nvPr/>
        </p:nvSpPr>
        <p:spPr bwMode="auto">
          <a:xfrm>
            <a:off x="8686800" y="3452814"/>
            <a:ext cx="370614" cy="276999"/>
          </a:xfrm>
          <a:prstGeom prst="rect">
            <a:avLst/>
          </a:prstGeom>
          <a:noFill/>
          <a:ln w="9525">
            <a:noFill/>
            <a:miter lim="800000"/>
            <a:headEnd/>
            <a:tailEnd/>
          </a:ln>
        </p:spPr>
        <p:txBody>
          <a:bodyPr wrap="none">
            <a:spAutoFit/>
          </a:bodyPr>
          <a:lstStyle/>
          <a:p>
            <a:r>
              <a:rPr lang="en-US" sz="1200" b="1">
                <a:latin typeface="Perpetua"/>
              </a:rPr>
              <a:t>No</a:t>
            </a:r>
          </a:p>
        </p:txBody>
      </p:sp>
      <p:sp>
        <p:nvSpPr>
          <p:cNvPr id="32798" name="Line 31"/>
          <p:cNvSpPr>
            <a:spLocks noChangeShapeType="1"/>
          </p:cNvSpPr>
          <p:nvPr/>
        </p:nvSpPr>
        <p:spPr bwMode="auto">
          <a:xfrm flipH="1">
            <a:off x="3200400" y="6308725"/>
            <a:ext cx="1371600" cy="0"/>
          </a:xfrm>
          <a:prstGeom prst="line">
            <a:avLst/>
          </a:prstGeom>
          <a:noFill/>
          <a:ln w="9525">
            <a:solidFill>
              <a:schemeClr val="tx1"/>
            </a:solidFill>
            <a:round/>
            <a:headEnd/>
            <a:tailEnd type="triangle" w="med" len="med"/>
          </a:ln>
        </p:spPr>
        <p:txBody>
          <a:bodyPr/>
          <a:lstStyle/>
          <a:p>
            <a:endParaRPr lang="en-US"/>
          </a:p>
        </p:txBody>
      </p:sp>
      <p:sp>
        <p:nvSpPr>
          <p:cNvPr id="32799" name="Line 32"/>
          <p:cNvSpPr>
            <a:spLocks noChangeShapeType="1"/>
          </p:cNvSpPr>
          <p:nvPr/>
        </p:nvSpPr>
        <p:spPr bwMode="auto">
          <a:xfrm flipV="1">
            <a:off x="2743200" y="2767013"/>
            <a:ext cx="0" cy="3352800"/>
          </a:xfrm>
          <a:prstGeom prst="line">
            <a:avLst/>
          </a:prstGeom>
          <a:noFill/>
          <a:ln w="9525">
            <a:solidFill>
              <a:schemeClr val="tx1"/>
            </a:solidFill>
            <a:round/>
            <a:headEnd/>
            <a:tailEnd type="stealth" w="med" len="med"/>
          </a:ln>
        </p:spPr>
        <p:txBody>
          <a:bodyPr/>
          <a:lstStyle/>
          <a:p>
            <a:endParaRPr lang="en-US"/>
          </a:p>
        </p:txBody>
      </p:sp>
      <p:sp>
        <p:nvSpPr>
          <p:cNvPr id="32800" name="Line 33"/>
          <p:cNvSpPr>
            <a:spLocks noChangeShapeType="1"/>
          </p:cNvSpPr>
          <p:nvPr/>
        </p:nvSpPr>
        <p:spPr bwMode="auto">
          <a:xfrm flipV="1">
            <a:off x="2743200" y="1547813"/>
            <a:ext cx="0" cy="609600"/>
          </a:xfrm>
          <a:prstGeom prst="line">
            <a:avLst/>
          </a:prstGeom>
          <a:noFill/>
          <a:ln w="9525">
            <a:solidFill>
              <a:schemeClr val="tx1"/>
            </a:solidFill>
            <a:round/>
            <a:headEnd/>
            <a:tailEnd/>
          </a:ln>
        </p:spPr>
        <p:txBody>
          <a:bodyPr/>
          <a:lstStyle/>
          <a:p>
            <a:endParaRPr lang="en-US"/>
          </a:p>
        </p:txBody>
      </p:sp>
      <p:sp>
        <p:nvSpPr>
          <p:cNvPr id="32801" name="Line 34"/>
          <p:cNvSpPr>
            <a:spLocks noChangeShapeType="1"/>
          </p:cNvSpPr>
          <p:nvPr/>
        </p:nvSpPr>
        <p:spPr bwMode="auto">
          <a:xfrm flipH="1">
            <a:off x="2743200" y="3452813"/>
            <a:ext cx="1066800" cy="0"/>
          </a:xfrm>
          <a:prstGeom prst="line">
            <a:avLst/>
          </a:prstGeom>
          <a:noFill/>
          <a:ln w="9525">
            <a:solidFill>
              <a:schemeClr val="tx1"/>
            </a:solidFill>
            <a:round/>
            <a:headEnd/>
            <a:tailEnd type="triangle" w="med" len="med"/>
          </a:ln>
        </p:spPr>
        <p:txBody>
          <a:bodyPr/>
          <a:lstStyle/>
          <a:p>
            <a:endParaRPr lang="en-US"/>
          </a:p>
        </p:txBody>
      </p:sp>
      <p:sp>
        <p:nvSpPr>
          <p:cNvPr id="32802" name="AutoShape 35"/>
          <p:cNvSpPr>
            <a:spLocks noChangeArrowheads="1"/>
          </p:cNvSpPr>
          <p:nvPr/>
        </p:nvSpPr>
        <p:spPr bwMode="auto">
          <a:xfrm>
            <a:off x="7235826" y="3148013"/>
            <a:ext cx="1527175" cy="1219200"/>
          </a:xfrm>
          <a:prstGeom prst="flowChartDecision">
            <a:avLst/>
          </a:prstGeom>
          <a:solidFill>
            <a:srgbClr val="0099FF"/>
          </a:solidFill>
          <a:ln w="9525">
            <a:solidFill>
              <a:schemeClr val="tx1"/>
            </a:solidFill>
            <a:miter lim="800000"/>
            <a:headEnd/>
            <a:tailEnd/>
          </a:ln>
        </p:spPr>
        <p:txBody>
          <a:bodyPr wrap="none" anchor="ctr"/>
          <a:lstStyle/>
          <a:p>
            <a:pPr algn="ctr"/>
            <a:r>
              <a:rPr lang="en-US" sz="1200" b="1" dirty="0">
                <a:latin typeface="Perpetua"/>
              </a:rPr>
              <a:t>802 EC</a:t>
            </a:r>
          </a:p>
          <a:p>
            <a:pPr algn="ctr"/>
            <a:r>
              <a:rPr lang="en-US" sz="1200" b="1" dirty="0">
                <a:latin typeface="Perpetua"/>
              </a:rPr>
              <a:t>Forward to</a:t>
            </a:r>
          </a:p>
          <a:p>
            <a:pPr algn="ctr"/>
            <a:r>
              <a:rPr lang="en-US" sz="1200" b="1" dirty="0">
                <a:latin typeface="Perpetua"/>
              </a:rPr>
              <a:t>Standards</a:t>
            </a:r>
            <a:br>
              <a:rPr lang="en-US" sz="1200" b="1" dirty="0">
                <a:latin typeface="Perpetua"/>
              </a:rPr>
            </a:br>
            <a:r>
              <a:rPr lang="en-US" sz="1200" b="1" dirty="0">
                <a:latin typeface="Perpetua"/>
              </a:rPr>
              <a:t>Association</a:t>
            </a:r>
          </a:p>
          <a:p>
            <a:pPr algn="ctr"/>
            <a:r>
              <a:rPr lang="en-US" sz="1200" b="1" dirty="0">
                <a:latin typeface="Perpetua"/>
              </a:rPr>
              <a:t>Ballot</a:t>
            </a:r>
          </a:p>
        </p:txBody>
      </p:sp>
      <p:sp>
        <p:nvSpPr>
          <p:cNvPr id="32803" name="AutoShape 36"/>
          <p:cNvSpPr>
            <a:spLocks noChangeArrowheads="1"/>
          </p:cNvSpPr>
          <p:nvPr/>
        </p:nvSpPr>
        <p:spPr bwMode="auto">
          <a:xfrm>
            <a:off x="7235826" y="1703389"/>
            <a:ext cx="1527175" cy="1216025"/>
          </a:xfrm>
          <a:prstGeom prst="flowChartDecision">
            <a:avLst/>
          </a:prstGeom>
          <a:solidFill>
            <a:srgbClr val="0099FF"/>
          </a:solidFill>
          <a:ln w="9525">
            <a:solidFill>
              <a:schemeClr val="tx1"/>
            </a:solidFill>
            <a:miter lim="800000"/>
            <a:headEnd/>
            <a:tailEnd/>
          </a:ln>
        </p:spPr>
        <p:txBody>
          <a:bodyPr wrap="none" tIns="0" anchor="ctr"/>
          <a:lstStyle/>
          <a:p>
            <a:pPr algn="ctr"/>
            <a:r>
              <a:rPr lang="en-US" sz="1200" b="1" dirty="0">
                <a:latin typeface="Perpetua"/>
              </a:rPr>
              <a:t>802.3</a:t>
            </a:r>
          </a:p>
          <a:p>
            <a:pPr algn="ctr"/>
            <a:r>
              <a:rPr lang="en-US" sz="1200" b="1" dirty="0">
                <a:latin typeface="Perpetua"/>
              </a:rPr>
              <a:t>Forward to</a:t>
            </a:r>
          </a:p>
          <a:p>
            <a:pPr algn="ctr"/>
            <a:r>
              <a:rPr lang="en-US" sz="1200" b="1" dirty="0">
                <a:latin typeface="Perpetua"/>
              </a:rPr>
              <a:t>Standards</a:t>
            </a:r>
            <a:br>
              <a:rPr lang="en-US" sz="1200" b="1" dirty="0">
                <a:latin typeface="Perpetua"/>
              </a:rPr>
            </a:br>
            <a:r>
              <a:rPr lang="en-US" sz="1200" b="1" dirty="0">
                <a:latin typeface="Perpetua"/>
              </a:rPr>
              <a:t>Association</a:t>
            </a:r>
          </a:p>
          <a:p>
            <a:pPr algn="ctr"/>
            <a:r>
              <a:rPr lang="en-US" sz="1200" b="1" dirty="0">
                <a:latin typeface="Perpetua"/>
              </a:rPr>
              <a:t>Ballot</a:t>
            </a:r>
          </a:p>
        </p:txBody>
      </p:sp>
      <p:sp>
        <p:nvSpPr>
          <p:cNvPr id="32804" name="Text Box 37"/>
          <p:cNvSpPr txBox="1">
            <a:spLocks noChangeArrowheads="1"/>
          </p:cNvSpPr>
          <p:nvPr/>
        </p:nvSpPr>
        <p:spPr bwMode="auto">
          <a:xfrm>
            <a:off x="4572000" y="3833814"/>
            <a:ext cx="370614" cy="276999"/>
          </a:xfrm>
          <a:prstGeom prst="rect">
            <a:avLst/>
          </a:prstGeom>
          <a:noFill/>
          <a:ln w="9525">
            <a:noFill/>
            <a:miter lim="800000"/>
            <a:headEnd/>
            <a:tailEnd/>
          </a:ln>
        </p:spPr>
        <p:txBody>
          <a:bodyPr wrap="none">
            <a:spAutoFit/>
          </a:bodyPr>
          <a:lstStyle/>
          <a:p>
            <a:r>
              <a:rPr lang="en-US" sz="1200" b="1">
                <a:latin typeface="Perpetua"/>
              </a:rPr>
              <a:t>No</a:t>
            </a:r>
          </a:p>
        </p:txBody>
      </p:sp>
      <p:sp>
        <p:nvSpPr>
          <p:cNvPr id="32805" name="AutoShape 38"/>
          <p:cNvSpPr>
            <a:spLocks noChangeArrowheads="1"/>
          </p:cNvSpPr>
          <p:nvPr/>
        </p:nvSpPr>
        <p:spPr bwMode="auto">
          <a:xfrm>
            <a:off x="3962400" y="2386013"/>
            <a:ext cx="1219200" cy="381000"/>
          </a:xfrm>
          <a:prstGeom prst="flowChartProcess">
            <a:avLst/>
          </a:prstGeom>
          <a:solidFill>
            <a:schemeClr val="accent1"/>
          </a:solidFill>
          <a:ln w="9525">
            <a:solidFill>
              <a:schemeClr val="tx1"/>
            </a:solidFill>
            <a:miter lim="800000"/>
            <a:headEnd/>
            <a:tailEnd/>
          </a:ln>
        </p:spPr>
        <p:txBody>
          <a:bodyPr wrap="none" anchor="ctr"/>
          <a:lstStyle/>
          <a:p>
            <a:pPr algn="ctr"/>
            <a:r>
              <a:rPr lang="en-US" sz="1200" b="1">
                <a:latin typeface="Perpetua"/>
              </a:rPr>
              <a:t>TF Resolves</a:t>
            </a:r>
          </a:p>
          <a:p>
            <a:pPr algn="ctr"/>
            <a:r>
              <a:rPr lang="en-US" sz="1200" b="1">
                <a:latin typeface="Perpetua"/>
              </a:rPr>
              <a:t>Comments</a:t>
            </a:r>
          </a:p>
        </p:txBody>
      </p:sp>
      <p:sp>
        <p:nvSpPr>
          <p:cNvPr id="32806" name="Line 39"/>
          <p:cNvSpPr>
            <a:spLocks noChangeShapeType="1"/>
          </p:cNvSpPr>
          <p:nvPr/>
        </p:nvSpPr>
        <p:spPr bwMode="auto">
          <a:xfrm>
            <a:off x="4572000" y="2767013"/>
            <a:ext cx="0" cy="228600"/>
          </a:xfrm>
          <a:prstGeom prst="line">
            <a:avLst/>
          </a:prstGeom>
          <a:noFill/>
          <a:ln w="9525">
            <a:solidFill>
              <a:schemeClr val="tx1"/>
            </a:solidFill>
            <a:round/>
            <a:headEnd/>
            <a:tailEnd type="triangle" w="med" len="med"/>
          </a:ln>
        </p:spPr>
        <p:txBody>
          <a:bodyPr/>
          <a:lstStyle/>
          <a:p>
            <a:endParaRPr lang="en-US"/>
          </a:p>
        </p:txBody>
      </p:sp>
      <p:sp>
        <p:nvSpPr>
          <p:cNvPr id="32807" name="AutoShape 40"/>
          <p:cNvSpPr>
            <a:spLocks noChangeArrowheads="1"/>
          </p:cNvSpPr>
          <p:nvPr/>
        </p:nvSpPr>
        <p:spPr bwMode="auto">
          <a:xfrm>
            <a:off x="3810000" y="2995613"/>
            <a:ext cx="1524000" cy="914400"/>
          </a:xfrm>
          <a:prstGeom prst="flowChartDecision">
            <a:avLst/>
          </a:prstGeom>
          <a:solidFill>
            <a:srgbClr val="0099FF"/>
          </a:solidFill>
          <a:ln w="9525">
            <a:solidFill>
              <a:schemeClr val="tx1"/>
            </a:solidFill>
            <a:miter lim="800000"/>
            <a:headEnd/>
            <a:tailEnd/>
          </a:ln>
        </p:spPr>
        <p:txBody>
          <a:bodyPr wrap="none" tIns="0" anchor="ctr"/>
          <a:lstStyle/>
          <a:p>
            <a:pPr algn="ctr"/>
            <a:r>
              <a:rPr lang="en-US" sz="1200" b="1">
                <a:latin typeface="Perpetua"/>
              </a:rPr>
              <a:t>Substantive</a:t>
            </a:r>
          </a:p>
          <a:p>
            <a:pPr algn="ctr"/>
            <a:r>
              <a:rPr lang="en-US" sz="1200" b="1">
                <a:latin typeface="Perpetua"/>
              </a:rPr>
              <a:t>Changes</a:t>
            </a:r>
          </a:p>
        </p:txBody>
      </p:sp>
      <p:sp>
        <p:nvSpPr>
          <p:cNvPr id="32808" name="Line 41"/>
          <p:cNvSpPr>
            <a:spLocks noChangeShapeType="1"/>
          </p:cNvSpPr>
          <p:nvPr/>
        </p:nvSpPr>
        <p:spPr bwMode="auto">
          <a:xfrm>
            <a:off x="4572000" y="3910013"/>
            <a:ext cx="0" cy="228600"/>
          </a:xfrm>
          <a:prstGeom prst="line">
            <a:avLst/>
          </a:prstGeom>
          <a:noFill/>
          <a:ln w="9525">
            <a:solidFill>
              <a:schemeClr val="tx1"/>
            </a:solidFill>
            <a:round/>
            <a:headEnd/>
            <a:tailEnd type="triangle" w="med" len="med"/>
          </a:ln>
        </p:spPr>
        <p:txBody>
          <a:bodyPr/>
          <a:lstStyle/>
          <a:p>
            <a:endParaRPr lang="en-US"/>
          </a:p>
        </p:txBody>
      </p:sp>
      <p:sp>
        <p:nvSpPr>
          <p:cNvPr id="32809" name="AutoShape 42"/>
          <p:cNvSpPr>
            <a:spLocks noChangeArrowheads="1"/>
          </p:cNvSpPr>
          <p:nvPr/>
        </p:nvSpPr>
        <p:spPr bwMode="auto">
          <a:xfrm>
            <a:off x="3810000" y="5281613"/>
            <a:ext cx="1524000" cy="914400"/>
          </a:xfrm>
          <a:prstGeom prst="flowChartDecision">
            <a:avLst/>
          </a:prstGeom>
          <a:solidFill>
            <a:srgbClr val="0099FF"/>
          </a:solidFill>
          <a:ln w="9525">
            <a:solidFill>
              <a:schemeClr val="tx1"/>
            </a:solidFill>
            <a:miter lim="800000"/>
            <a:headEnd/>
            <a:tailEnd/>
          </a:ln>
        </p:spPr>
        <p:txBody>
          <a:bodyPr wrap="none" tIns="0" anchor="ctr"/>
          <a:lstStyle/>
          <a:p>
            <a:pPr algn="ctr"/>
            <a:r>
              <a:rPr lang="en-US" sz="1200" b="1" u="sng">
                <a:latin typeface="Perpetua"/>
              </a:rPr>
              <a:t>&gt;</a:t>
            </a:r>
            <a:r>
              <a:rPr lang="en-US" sz="1200" b="1">
                <a:latin typeface="Perpetua"/>
              </a:rPr>
              <a:t> 75%</a:t>
            </a:r>
            <a:endParaRPr lang="en-US" sz="1200" b="1" u="sng">
              <a:latin typeface="Perpetua"/>
            </a:endParaRPr>
          </a:p>
        </p:txBody>
      </p:sp>
      <p:sp>
        <p:nvSpPr>
          <p:cNvPr id="32810" name="Text Box 43"/>
          <p:cNvSpPr txBox="1">
            <a:spLocks noChangeArrowheads="1"/>
          </p:cNvSpPr>
          <p:nvPr/>
        </p:nvSpPr>
        <p:spPr bwMode="auto">
          <a:xfrm>
            <a:off x="3276600" y="4291014"/>
            <a:ext cx="389722" cy="276999"/>
          </a:xfrm>
          <a:prstGeom prst="rect">
            <a:avLst/>
          </a:prstGeom>
          <a:noFill/>
          <a:ln w="9525">
            <a:noFill/>
            <a:miter lim="800000"/>
            <a:headEnd/>
            <a:tailEnd/>
          </a:ln>
        </p:spPr>
        <p:txBody>
          <a:bodyPr wrap="none">
            <a:spAutoFit/>
          </a:bodyPr>
          <a:lstStyle/>
          <a:p>
            <a:r>
              <a:rPr lang="en-US" sz="1200" b="1">
                <a:latin typeface="Perpetua"/>
              </a:rPr>
              <a:t>Yes</a:t>
            </a:r>
          </a:p>
        </p:txBody>
      </p:sp>
      <p:sp>
        <p:nvSpPr>
          <p:cNvPr id="32811" name="Line 44"/>
          <p:cNvSpPr>
            <a:spLocks noChangeShapeType="1"/>
          </p:cNvSpPr>
          <p:nvPr/>
        </p:nvSpPr>
        <p:spPr bwMode="auto">
          <a:xfrm flipH="1">
            <a:off x="2743200" y="4595813"/>
            <a:ext cx="1066800" cy="0"/>
          </a:xfrm>
          <a:prstGeom prst="line">
            <a:avLst/>
          </a:prstGeom>
          <a:noFill/>
          <a:ln w="9525">
            <a:solidFill>
              <a:schemeClr val="tx1"/>
            </a:solidFill>
            <a:round/>
            <a:headEnd/>
            <a:tailEnd type="triangle" w="med" len="med"/>
          </a:ln>
        </p:spPr>
        <p:txBody>
          <a:bodyPr/>
          <a:lstStyle/>
          <a:p>
            <a:endParaRPr lang="en-US"/>
          </a:p>
        </p:txBody>
      </p:sp>
      <p:sp>
        <p:nvSpPr>
          <p:cNvPr id="32812" name="Text Box 45"/>
          <p:cNvSpPr txBox="1">
            <a:spLocks noChangeArrowheads="1"/>
          </p:cNvSpPr>
          <p:nvPr/>
        </p:nvSpPr>
        <p:spPr bwMode="auto">
          <a:xfrm>
            <a:off x="4572000" y="5006976"/>
            <a:ext cx="370614" cy="276999"/>
          </a:xfrm>
          <a:prstGeom prst="rect">
            <a:avLst/>
          </a:prstGeom>
          <a:noFill/>
          <a:ln w="9525">
            <a:noFill/>
            <a:miter lim="800000"/>
            <a:headEnd/>
            <a:tailEnd/>
          </a:ln>
        </p:spPr>
        <p:txBody>
          <a:bodyPr wrap="none">
            <a:spAutoFit/>
          </a:bodyPr>
          <a:lstStyle/>
          <a:p>
            <a:r>
              <a:rPr lang="en-US" sz="1200" b="1">
                <a:latin typeface="Perpetua"/>
              </a:rPr>
              <a:t>No</a:t>
            </a:r>
          </a:p>
        </p:txBody>
      </p:sp>
      <p:sp>
        <p:nvSpPr>
          <p:cNvPr id="32813" name="Rectangle 46"/>
          <p:cNvSpPr>
            <a:spLocks noGrp="1" noChangeArrowheads="1"/>
          </p:cNvSpPr>
          <p:nvPr>
            <p:ph type="title" idx="4294967295"/>
          </p:nvPr>
        </p:nvSpPr>
        <p:spPr/>
        <p:txBody>
          <a:bodyPr/>
          <a:lstStyle/>
          <a:p>
            <a:pPr eaLnBrk="1" hangingPunct="1"/>
            <a:r>
              <a:rPr lang="en-US" sz="2800"/>
              <a:t>Overview of IEEE 802.3 Standards Process (3/5) – </a:t>
            </a:r>
            <a:br>
              <a:rPr lang="en-US" sz="2800"/>
            </a:br>
            <a:r>
              <a:rPr lang="en-US" sz="2800"/>
              <a:t>Working Group Ballot Phase</a:t>
            </a:r>
          </a:p>
        </p:txBody>
      </p:sp>
      <p:sp>
        <p:nvSpPr>
          <p:cNvPr id="32814" name="Text Box 47"/>
          <p:cNvSpPr txBox="1">
            <a:spLocks noChangeArrowheads="1"/>
          </p:cNvSpPr>
          <p:nvPr/>
        </p:nvSpPr>
        <p:spPr bwMode="auto">
          <a:xfrm>
            <a:off x="6248400" y="5805488"/>
            <a:ext cx="4343400" cy="630942"/>
          </a:xfrm>
          <a:prstGeom prst="rect">
            <a:avLst/>
          </a:prstGeom>
          <a:noFill/>
          <a:ln w="9525" algn="ctr">
            <a:noFill/>
            <a:miter lim="800000"/>
            <a:headEnd/>
            <a:tailEnd/>
          </a:ln>
        </p:spPr>
        <p:txBody>
          <a:bodyPr>
            <a:spAutoFit/>
          </a:bodyPr>
          <a:lstStyle/>
          <a:p>
            <a:pPr marL="457200" indent="-457200">
              <a:spcBef>
                <a:spcPct val="50000"/>
              </a:spcBef>
              <a:tabLst>
                <a:tab pos="457200" algn="l"/>
              </a:tabLst>
            </a:pPr>
            <a:r>
              <a:rPr lang="en-US" sz="1000" b="1" u="sng" dirty="0">
                <a:latin typeface="Perpetua"/>
              </a:rPr>
              <a:t>Notes</a:t>
            </a:r>
            <a:r>
              <a:rPr lang="en-US" sz="1000" dirty="0">
                <a:latin typeface="Perpetua"/>
              </a:rPr>
              <a:t>:	At "Check Point", either the activity is ended, or there may be various options that would allow reconsideration of the approval.</a:t>
            </a:r>
          </a:p>
          <a:p>
            <a:pPr marL="457200" indent="-457200">
              <a:spcBef>
                <a:spcPct val="50000"/>
              </a:spcBef>
              <a:tabLst>
                <a:tab pos="457200" algn="l"/>
              </a:tabLst>
            </a:pPr>
            <a:r>
              <a:rPr lang="en-US" sz="1000" dirty="0">
                <a:latin typeface="Perpetua"/>
              </a:rPr>
              <a:t>	See 802.3 Operations Manual 2.6 and listed references for complete description</a:t>
            </a:r>
          </a:p>
        </p:txBody>
      </p:sp>
      <p:sp>
        <p:nvSpPr>
          <p:cNvPr id="32815" name="AutoShape 48"/>
          <p:cNvSpPr>
            <a:spLocks noChangeArrowheads="1"/>
          </p:cNvSpPr>
          <p:nvPr/>
        </p:nvSpPr>
        <p:spPr bwMode="auto">
          <a:xfrm>
            <a:off x="3810000" y="4138613"/>
            <a:ext cx="1524000" cy="914400"/>
          </a:xfrm>
          <a:prstGeom prst="flowChartDecision">
            <a:avLst/>
          </a:prstGeom>
          <a:solidFill>
            <a:srgbClr val="0099FF"/>
          </a:solidFill>
          <a:ln w="9525">
            <a:solidFill>
              <a:schemeClr val="tx1"/>
            </a:solidFill>
            <a:miter lim="800000"/>
            <a:headEnd/>
            <a:tailEnd/>
          </a:ln>
        </p:spPr>
        <p:txBody>
          <a:bodyPr wrap="none" tIns="0" bIns="0" anchor="ctr"/>
          <a:lstStyle/>
          <a:p>
            <a:pPr algn="ctr"/>
            <a:r>
              <a:rPr lang="en-US" sz="1200" b="1">
                <a:latin typeface="Perpetua"/>
              </a:rPr>
              <a:t>In Scope</a:t>
            </a:r>
          </a:p>
          <a:p>
            <a:pPr algn="ctr"/>
            <a:r>
              <a:rPr lang="en-US" sz="1200" b="1">
                <a:latin typeface="Perpetua"/>
              </a:rPr>
              <a:t>New</a:t>
            </a:r>
          </a:p>
          <a:p>
            <a:pPr algn="ctr"/>
            <a:r>
              <a:rPr lang="en-US" sz="1200" b="1">
                <a:latin typeface="Perpetua"/>
              </a:rPr>
              <a:t>Negatives</a:t>
            </a:r>
          </a:p>
        </p:txBody>
      </p:sp>
      <p:sp>
        <p:nvSpPr>
          <p:cNvPr id="32816" name="AutoShape 49"/>
          <p:cNvSpPr>
            <a:spLocks noChangeArrowheads="1"/>
          </p:cNvSpPr>
          <p:nvPr/>
        </p:nvSpPr>
        <p:spPr bwMode="auto">
          <a:xfrm>
            <a:off x="2286000" y="6067425"/>
            <a:ext cx="914400" cy="457200"/>
          </a:xfrm>
          <a:prstGeom prst="flowChartTerminator">
            <a:avLst/>
          </a:prstGeom>
          <a:solidFill>
            <a:srgbClr val="FF0000"/>
          </a:solidFill>
          <a:ln w="9525">
            <a:solidFill>
              <a:schemeClr val="tx1"/>
            </a:solidFill>
            <a:miter lim="800000"/>
            <a:headEnd/>
            <a:tailEnd/>
          </a:ln>
        </p:spPr>
        <p:txBody>
          <a:bodyPr wrap="none" tIns="0" bIns="0" anchor="ctr"/>
          <a:lstStyle/>
          <a:p>
            <a:pPr algn="ctr"/>
            <a:r>
              <a:rPr lang="en-US" sz="1400" b="1">
                <a:latin typeface="Perpetua"/>
              </a:rPr>
              <a:t>Check</a:t>
            </a:r>
          </a:p>
          <a:p>
            <a:pPr algn="ctr"/>
            <a:r>
              <a:rPr lang="en-US" sz="1400" b="1">
                <a:latin typeface="Perpetua"/>
              </a:rPr>
              <a:t>Point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Line 16"/>
          <p:cNvSpPr>
            <a:spLocks noChangeShapeType="1"/>
          </p:cNvSpPr>
          <p:nvPr/>
        </p:nvSpPr>
        <p:spPr bwMode="auto">
          <a:xfrm>
            <a:off x="4572000" y="1568450"/>
            <a:ext cx="0" cy="228600"/>
          </a:xfrm>
          <a:prstGeom prst="line">
            <a:avLst/>
          </a:prstGeom>
          <a:noFill/>
          <a:ln w="9525">
            <a:solidFill>
              <a:schemeClr val="tx1"/>
            </a:solidFill>
            <a:round/>
            <a:headEnd/>
            <a:tailEnd type="triangle" w="med" len="med"/>
          </a:ln>
        </p:spPr>
        <p:txBody>
          <a:bodyPr/>
          <a:lstStyle/>
          <a:p>
            <a:endParaRPr lang="en-US"/>
          </a:p>
        </p:txBody>
      </p:sp>
      <p:sp>
        <p:nvSpPr>
          <p:cNvPr id="33794" name="AutoShape 15"/>
          <p:cNvSpPr>
            <a:spLocks noChangeArrowheads="1"/>
          </p:cNvSpPr>
          <p:nvPr/>
        </p:nvSpPr>
        <p:spPr bwMode="auto">
          <a:xfrm>
            <a:off x="4419600" y="1312863"/>
            <a:ext cx="304800" cy="304800"/>
          </a:xfrm>
          <a:prstGeom prst="flowChartConnector">
            <a:avLst/>
          </a:prstGeom>
          <a:solidFill>
            <a:schemeClr val="accent1"/>
          </a:solidFill>
          <a:ln w="9525">
            <a:solidFill>
              <a:schemeClr val="tx1"/>
            </a:solidFill>
            <a:round/>
            <a:headEnd/>
            <a:tailEnd/>
          </a:ln>
        </p:spPr>
        <p:txBody>
          <a:bodyPr wrap="none" anchor="ctr"/>
          <a:lstStyle/>
          <a:p>
            <a:pPr algn="ctr"/>
            <a:r>
              <a:rPr lang="en-US" sz="1200" b="1">
                <a:latin typeface="Perpetua"/>
              </a:rPr>
              <a:t>B</a:t>
            </a:r>
          </a:p>
        </p:txBody>
      </p:sp>
      <p:sp>
        <p:nvSpPr>
          <p:cNvPr id="33795" name="Line 2"/>
          <p:cNvSpPr>
            <a:spLocks noChangeShapeType="1"/>
          </p:cNvSpPr>
          <p:nvPr/>
        </p:nvSpPr>
        <p:spPr bwMode="auto">
          <a:xfrm>
            <a:off x="8610600" y="3851276"/>
            <a:ext cx="533400" cy="3175"/>
          </a:xfrm>
          <a:prstGeom prst="line">
            <a:avLst/>
          </a:prstGeom>
          <a:noFill/>
          <a:ln w="9525">
            <a:solidFill>
              <a:schemeClr val="tx1"/>
            </a:solidFill>
            <a:round/>
            <a:headEnd/>
            <a:tailEnd type="triangle" w="med" len="med"/>
          </a:ln>
        </p:spPr>
        <p:txBody>
          <a:bodyPr/>
          <a:lstStyle/>
          <a:p>
            <a:endParaRPr lang="en-US"/>
          </a:p>
        </p:txBody>
      </p:sp>
      <p:sp>
        <p:nvSpPr>
          <p:cNvPr id="33796" name="AutoShape 3"/>
          <p:cNvSpPr>
            <a:spLocks noChangeArrowheads="1"/>
          </p:cNvSpPr>
          <p:nvPr/>
        </p:nvSpPr>
        <p:spPr bwMode="auto">
          <a:xfrm>
            <a:off x="3962400" y="1797050"/>
            <a:ext cx="1219200" cy="381000"/>
          </a:xfrm>
          <a:prstGeom prst="flowChartProcess">
            <a:avLst/>
          </a:prstGeom>
          <a:solidFill>
            <a:schemeClr val="accent1"/>
          </a:solidFill>
          <a:ln w="9525">
            <a:solidFill>
              <a:schemeClr val="tx1"/>
            </a:solidFill>
            <a:miter lim="800000"/>
            <a:headEnd/>
            <a:tailEnd/>
          </a:ln>
        </p:spPr>
        <p:txBody>
          <a:bodyPr wrap="none" anchor="ctr"/>
          <a:lstStyle/>
          <a:p>
            <a:pPr algn="ctr"/>
            <a:r>
              <a:rPr lang="en-US" sz="1200" b="1" dirty="0">
                <a:latin typeface="Perpetua"/>
              </a:rPr>
              <a:t>SA</a:t>
            </a:r>
          </a:p>
          <a:p>
            <a:pPr algn="ctr"/>
            <a:r>
              <a:rPr lang="en-US" sz="1200" b="1" dirty="0">
                <a:latin typeface="Perpetua"/>
              </a:rPr>
              <a:t>BALLOT</a:t>
            </a:r>
          </a:p>
        </p:txBody>
      </p:sp>
      <p:sp>
        <p:nvSpPr>
          <p:cNvPr id="33797" name="Text Box 4"/>
          <p:cNvSpPr txBox="1">
            <a:spLocks noChangeArrowheads="1"/>
          </p:cNvSpPr>
          <p:nvPr/>
        </p:nvSpPr>
        <p:spPr bwMode="auto">
          <a:xfrm>
            <a:off x="5257800" y="5454651"/>
            <a:ext cx="389722" cy="276999"/>
          </a:xfrm>
          <a:prstGeom prst="rect">
            <a:avLst/>
          </a:prstGeom>
          <a:noFill/>
          <a:ln w="9525">
            <a:noFill/>
            <a:miter lim="800000"/>
            <a:headEnd/>
            <a:tailEnd/>
          </a:ln>
        </p:spPr>
        <p:txBody>
          <a:bodyPr wrap="none">
            <a:spAutoFit/>
          </a:bodyPr>
          <a:lstStyle/>
          <a:p>
            <a:r>
              <a:rPr lang="en-US" sz="1200" b="1">
                <a:latin typeface="Perpetua"/>
              </a:rPr>
              <a:t>Yes</a:t>
            </a:r>
          </a:p>
        </p:txBody>
      </p:sp>
      <p:sp>
        <p:nvSpPr>
          <p:cNvPr id="33798" name="Text Box 5"/>
          <p:cNvSpPr txBox="1">
            <a:spLocks noChangeArrowheads="1"/>
          </p:cNvSpPr>
          <p:nvPr/>
        </p:nvSpPr>
        <p:spPr bwMode="auto">
          <a:xfrm>
            <a:off x="8001000" y="2959101"/>
            <a:ext cx="389722" cy="276999"/>
          </a:xfrm>
          <a:prstGeom prst="rect">
            <a:avLst/>
          </a:prstGeom>
          <a:noFill/>
          <a:ln w="9525">
            <a:noFill/>
            <a:miter lim="800000"/>
            <a:headEnd/>
            <a:tailEnd/>
          </a:ln>
        </p:spPr>
        <p:txBody>
          <a:bodyPr wrap="none">
            <a:spAutoFit/>
          </a:bodyPr>
          <a:lstStyle/>
          <a:p>
            <a:r>
              <a:rPr lang="en-US" sz="1200" b="1">
                <a:latin typeface="Perpetua"/>
              </a:rPr>
              <a:t>Yes</a:t>
            </a:r>
          </a:p>
        </p:txBody>
      </p:sp>
      <p:sp>
        <p:nvSpPr>
          <p:cNvPr id="33799" name="Line 6"/>
          <p:cNvSpPr>
            <a:spLocks noChangeShapeType="1"/>
          </p:cNvSpPr>
          <p:nvPr/>
        </p:nvSpPr>
        <p:spPr bwMode="auto">
          <a:xfrm>
            <a:off x="8001000" y="1416050"/>
            <a:ext cx="0" cy="304800"/>
          </a:xfrm>
          <a:prstGeom prst="line">
            <a:avLst/>
          </a:prstGeom>
          <a:noFill/>
          <a:ln w="9525">
            <a:solidFill>
              <a:schemeClr val="tx1"/>
            </a:solidFill>
            <a:round/>
            <a:headEnd/>
            <a:tailEnd type="triangle" w="med" len="med"/>
          </a:ln>
        </p:spPr>
        <p:txBody>
          <a:bodyPr/>
          <a:lstStyle/>
          <a:p>
            <a:endParaRPr lang="en-US"/>
          </a:p>
        </p:txBody>
      </p:sp>
      <p:sp>
        <p:nvSpPr>
          <p:cNvPr id="33800" name="Line 7"/>
          <p:cNvSpPr>
            <a:spLocks noChangeShapeType="1"/>
          </p:cNvSpPr>
          <p:nvPr/>
        </p:nvSpPr>
        <p:spPr bwMode="auto">
          <a:xfrm>
            <a:off x="5181600" y="5759450"/>
            <a:ext cx="914400" cy="0"/>
          </a:xfrm>
          <a:prstGeom prst="line">
            <a:avLst/>
          </a:prstGeom>
          <a:noFill/>
          <a:ln w="9525">
            <a:solidFill>
              <a:schemeClr val="tx1"/>
            </a:solidFill>
            <a:round/>
            <a:headEnd/>
            <a:tailEnd/>
          </a:ln>
        </p:spPr>
        <p:txBody>
          <a:bodyPr/>
          <a:lstStyle/>
          <a:p>
            <a:endParaRPr lang="en-US"/>
          </a:p>
        </p:txBody>
      </p:sp>
      <p:sp>
        <p:nvSpPr>
          <p:cNvPr id="33801" name="Line 8"/>
          <p:cNvSpPr>
            <a:spLocks noChangeShapeType="1"/>
          </p:cNvSpPr>
          <p:nvPr/>
        </p:nvSpPr>
        <p:spPr bwMode="auto">
          <a:xfrm flipV="1">
            <a:off x="6096000" y="1416050"/>
            <a:ext cx="0" cy="4343400"/>
          </a:xfrm>
          <a:prstGeom prst="line">
            <a:avLst/>
          </a:prstGeom>
          <a:noFill/>
          <a:ln w="9525">
            <a:solidFill>
              <a:schemeClr val="tx1"/>
            </a:solidFill>
            <a:round/>
            <a:headEnd/>
            <a:tailEnd/>
          </a:ln>
        </p:spPr>
        <p:txBody>
          <a:bodyPr/>
          <a:lstStyle/>
          <a:p>
            <a:endParaRPr lang="en-US"/>
          </a:p>
        </p:txBody>
      </p:sp>
      <p:sp>
        <p:nvSpPr>
          <p:cNvPr id="33802" name="Line 9"/>
          <p:cNvSpPr>
            <a:spLocks noChangeShapeType="1"/>
          </p:cNvSpPr>
          <p:nvPr/>
        </p:nvSpPr>
        <p:spPr bwMode="auto">
          <a:xfrm>
            <a:off x="6096000" y="1416050"/>
            <a:ext cx="1905000" cy="0"/>
          </a:xfrm>
          <a:prstGeom prst="line">
            <a:avLst/>
          </a:prstGeom>
          <a:noFill/>
          <a:ln w="9525">
            <a:solidFill>
              <a:schemeClr val="tx1"/>
            </a:solidFill>
            <a:round/>
            <a:headEnd/>
            <a:tailEnd/>
          </a:ln>
        </p:spPr>
        <p:txBody>
          <a:bodyPr/>
          <a:lstStyle/>
          <a:p>
            <a:endParaRPr lang="en-US"/>
          </a:p>
        </p:txBody>
      </p:sp>
      <p:sp>
        <p:nvSpPr>
          <p:cNvPr id="33803" name="Text Box 10"/>
          <p:cNvSpPr txBox="1">
            <a:spLocks noChangeArrowheads="1"/>
          </p:cNvSpPr>
          <p:nvPr/>
        </p:nvSpPr>
        <p:spPr bwMode="auto">
          <a:xfrm>
            <a:off x="4572000" y="6238876"/>
            <a:ext cx="370614" cy="276999"/>
          </a:xfrm>
          <a:prstGeom prst="rect">
            <a:avLst/>
          </a:prstGeom>
          <a:noFill/>
          <a:ln w="9525">
            <a:noFill/>
            <a:miter lim="800000"/>
            <a:headEnd/>
            <a:tailEnd/>
          </a:ln>
        </p:spPr>
        <p:txBody>
          <a:bodyPr wrap="none">
            <a:spAutoFit/>
          </a:bodyPr>
          <a:lstStyle/>
          <a:p>
            <a:r>
              <a:rPr lang="en-US" sz="1200" b="1">
                <a:latin typeface="Perpetua"/>
              </a:rPr>
              <a:t>No</a:t>
            </a:r>
          </a:p>
        </p:txBody>
      </p:sp>
      <p:sp>
        <p:nvSpPr>
          <p:cNvPr id="33804" name="Line 11"/>
          <p:cNvSpPr>
            <a:spLocks noChangeShapeType="1"/>
          </p:cNvSpPr>
          <p:nvPr/>
        </p:nvSpPr>
        <p:spPr bwMode="auto">
          <a:xfrm>
            <a:off x="8001000" y="2860675"/>
            <a:ext cx="0" cy="381000"/>
          </a:xfrm>
          <a:prstGeom prst="line">
            <a:avLst/>
          </a:prstGeom>
          <a:noFill/>
          <a:ln w="9525">
            <a:solidFill>
              <a:schemeClr val="tx1"/>
            </a:solidFill>
            <a:round/>
            <a:headEnd/>
            <a:tailEnd type="triangle" w="med" len="med"/>
          </a:ln>
        </p:spPr>
        <p:txBody>
          <a:bodyPr/>
          <a:lstStyle/>
          <a:p>
            <a:endParaRPr lang="en-US"/>
          </a:p>
        </p:txBody>
      </p:sp>
      <p:sp>
        <p:nvSpPr>
          <p:cNvPr id="33805" name="Line 12"/>
          <p:cNvSpPr>
            <a:spLocks noChangeShapeType="1"/>
          </p:cNvSpPr>
          <p:nvPr/>
        </p:nvSpPr>
        <p:spPr bwMode="auto">
          <a:xfrm>
            <a:off x="8610600" y="2327276"/>
            <a:ext cx="533400" cy="3175"/>
          </a:xfrm>
          <a:prstGeom prst="line">
            <a:avLst/>
          </a:prstGeom>
          <a:noFill/>
          <a:ln w="9525">
            <a:solidFill>
              <a:schemeClr val="tx1"/>
            </a:solidFill>
            <a:round/>
            <a:headEnd/>
            <a:tailEnd type="triangle" w="med" len="med"/>
          </a:ln>
        </p:spPr>
        <p:txBody>
          <a:bodyPr/>
          <a:lstStyle/>
          <a:p>
            <a:endParaRPr lang="en-US"/>
          </a:p>
        </p:txBody>
      </p:sp>
      <p:sp>
        <p:nvSpPr>
          <p:cNvPr id="33806" name="Text Box 13"/>
          <p:cNvSpPr txBox="1">
            <a:spLocks noChangeArrowheads="1"/>
          </p:cNvSpPr>
          <p:nvPr/>
        </p:nvSpPr>
        <p:spPr bwMode="auto">
          <a:xfrm>
            <a:off x="8723313" y="2047876"/>
            <a:ext cx="370614" cy="276999"/>
          </a:xfrm>
          <a:prstGeom prst="rect">
            <a:avLst/>
          </a:prstGeom>
          <a:noFill/>
          <a:ln w="9525">
            <a:noFill/>
            <a:miter lim="800000"/>
            <a:headEnd/>
            <a:tailEnd/>
          </a:ln>
        </p:spPr>
        <p:txBody>
          <a:bodyPr wrap="none">
            <a:spAutoFit/>
          </a:bodyPr>
          <a:lstStyle/>
          <a:p>
            <a:r>
              <a:rPr lang="en-US" sz="1200" b="1">
                <a:latin typeface="Perpetua"/>
              </a:rPr>
              <a:t>No</a:t>
            </a:r>
          </a:p>
        </p:txBody>
      </p:sp>
      <p:sp>
        <p:nvSpPr>
          <p:cNvPr id="33807" name="AutoShape 14"/>
          <p:cNvSpPr>
            <a:spLocks noChangeArrowheads="1"/>
          </p:cNvSpPr>
          <p:nvPr/>
        </p:nvSpPr>
        <p:spPr bwMode="auto">
          <a:xfrm>
            <a:off x="9144000" y="3698875"/>
            <a:ext cx="304800" cy="381000"/>
          </a:xfrm>
          <a:prstGeom prst="flowChartOffpageConnector">
            <a:avLst/>
          </a:prstGeom>
          <a:solidFill>
            <a:schemeClr val="accent1"/>
          </a:solidFill>
          <a:ln w="9525">
            <a:solidFill>
              <a:schemeClr val="tx1"/>
            </a:solidFill>
            <a:miter lim="800000"/>
            <a:headEnd/>
            <a:tailEnd/>
          </a:ln>
        </p:spPr>
        <p:txBody>
          <a:bodyPr wrap="none" anchor="ctr"/>
          <a:lstStyle/>
          <a:p>
            <a:pPr algn="ctr"/>
            <a:r>
              <a:rPr lang="en-US" sz="1200" b="1">
                <a:latin typeface="Perpetua"/>
              </a:rPr>
              <a:t>B</a:t>
            </a:r>
          </a:p>
        </p:txBody>
      </p:sp>
      <p:sp>
        <p:nvSpPr>
          <p:cNvPr id="33808" name="Line 17"/>
          <p:cNvSpPr>
            <a:spLocks noChangeShapeType="1"/>
          </p:cNvSpPr>
          <p:nvPr/>
        </p:nvSpPr>
        <p:spPr bwMode="auto">
          <a:xfrm>
            <a:off x="4572000" y="2178050"/>
            <a:ext cx="0" cy="228600"/>
          </a:xfrm>
          <a:prstGeom prst="line">
            <a:avLst/>
          </a:prstGeom>
          <a:noFill/>
          <a:ln w="9525">
            <a:solidFill>
              <a:schemeClr val="tx1"/>
            </a:solidFill>
            <a:round/>
            <a:headEnd/>
            <a:tailEnd type="triangle" w="med" len="med"/>
          </a:ln>
        </p:spPr>
        <p:txBody>
          <a:bodyPr/>
          <a:lstStyle/>
          <a:p>
            <a:endParaRPr lang="en-US"/>
          </a:p>
        </p:txBody>
      </p:sp>
      <p:sp>
        <p:nvSpPr>
          <p:cNvPr id="33809" name="Line 18"/>
          <p:cNvSpPr>
            <a:spLocks noChangeShapeType="1"/>
          </p:cNvSpPr>
          <p:nvPr/>
        </p:nvSpPr>
        <p:spPr bwMode="auto">
          <a:xfrm>
            <a:off x="4572000" y="4997450"/>
            <a:ext cx="0" cy="304800"/>
          </a:xfrm>
          <a:prstGeom prst="line">
            <a:avLst/>
          </a:prstGeom>
          <a:noFill/>
          <a:ln w="9525">
            <a:solidFill>
              <a:schemeClr val="tx1"/>
            </a:solidFill>
            <a:round/>
            <a:headEnd/>
            <a:tailEnd type="triangle" w="med" len="med"/>
          </a:ln>
        </p:spPr>
        <p:txBody>
          <a:bodyPr/>
          <a:lstStyle/>
          <a:p>
            <a:endParaRPr lang="en-US"/>
          </a:p>
        </p:txBody>
      </p:sp>
      <p:sp>
        <p:nvSpPr>
          <p:cNvPr id="33810" name="Line 19"/>
          <p:cNvSpPr>
            <a:spLocks noChangeShapeType="1"/>
          </p:cNvSpPr>
          <p:nvPr/>
        </p:nvSpPr>
        <p:spPr bwMode="auto">
          <a:xfrm>
            <a:off x="4572000" y="6092825"/>
            <a:ext cx="0" cy="228600"/>
          </a:xfrm>
          <a:prstGeom prst="line">
            <a:avLst/>
          </a:prstGeom>
          <a:noFill/>
          <a:ln w="9525">
            <a:solidFill>
              <a:schemeClr val="tx1"/>
            </a:solidFill>
            <a:round/>
            <a:headEnd/>
            <a:tailEnd/>
          </a:ln>
        </p:spPr>
        <p:txBody>
          <a:bodyPr/>
          <a:lstStyle/>
          <a:p>
            <a:endParaRPr lang="en-US"/>
          </a:p>
        </p:txBody>
      </p:sp>
      <p:sp>
        <p:nvSpPr>
          <p:cNvPr id="33811" name="Text Box 20"/>
          <p:cNvSpPr txBox="1">
            <a:spLocks noChangeArrowheads="1"/>
          </p:cNvSpPr>
          <p:nvPr/>
        </p:nvSpPr>
        <p:spPr bwMode="auto">
          <a:xfrm>
            <a:off x="3276600" y="3168651"/>
            <a:ext cx="389722" cy="276999"/>
          </a:xfrm>
          <a:prstGeom prst="rect">
            <a:avLst/>
          </a:prstGeom>
          <a:noFill/>
          <a:ln w="9525">
            <a:noFill/>
            <a:miter lim="800000"/>
            <a:headEnd/>
            <a:tailEnd/>
          </a:ln>
        </p:spPr>
        <p:txBody>
          <a:bodyPr wrap="none">
            <a:spAutoFit/>
          </a:bodyPr>
          <a:lstStyle/>
          <a:p>
            <a:r>
              <a:rPr lang="en-US" sz="1200" b="1">
                <a:latin typeface="Perpetua"/>
              </a:rPr>
              <a:t>Yes</a:t>
            </a:r>
          </a:p>
        </p:txBody>
      </p:sp>
      <p:sp>
        <p:nvSpPr>
          <p:cNvPr id="33812" name="AutoShape 21"/>
          <p:cNvSpPr>
            <a:spLocks noChangeArrowheads="1"/>
          </p:cNvSpPr>
          <p:nvPr/>
        </p:nvSpPr>
        <p:spPr bwMode="auto">
          <a:xfrm>
            <a:off x="2209800" y="2178050"/>
            <a:ext cx="1066800" cy="609600"/>
          </a:xfrm>
          <a:prstGeom prst="flowChartDocument">
            <a:avLst/>
          </a:prstGeom>
          <a:solidFill>
            <a:schemeClr val="bg1"/>
          </a:solidFill>
          <a:ln w="9525">
            <a:solidFill>
              <a:schemeClr val="tx1"/>
            </a:solidFill>
            <a:miter lim="800000"/>
            <a:headEnd/>
            <a:tailEnd/>
          </a:ln>
        </p:spPr>
        <p:txBody>
          <a:bodyPr wrap="none" anchor="ctr"/>
          <a:lstStyle/>
          <a:p>
            <a:pPr algn="ctr"/>
            <a:r>
              <a:rPr lang="en-US" sz="1200" b="1">
                <a:latin typeface="Perpetua"/>
              </a:rPr>
              <a:t>D3.(n+1)</a:t>
            </a:r>
          </a:p>
        </p:txBody>
      </p:sp>
      <p:sp>
        <p:nvSpPr>
          <p:cNvPr id="33813" name="Line 22"/>
          <p:cNvSpPr>
            <a:spLocks noChangeShapeType="1"/>
          </p:cNvSpPr>
          <p:nvPr/>
        </p:nvSpPr>
        <p:spPr bwMode="auto">
          <a:xfrm>
            <a:off x="4191000" y="1568450"/>
            <a:ext cx="0" cy="228600"/>
          </a:xfrm>
          <a:prstGeom prst="line">
            <a:avLst/>
          </a:prstGeom>
          <a:noFill/>
          <a:ln w="9525">
            <a:solidFill>
              <a:schemeClr val="tx1"/>
            </a:solidFill>
            <a:round/>
            <a:headEnd/>
            <a:tailEnd type="triangle" w="med" len="med"/>
          </a:ln>
        </p:spPr>
        <p:txBody>
          <a:bodyPr/>
          <a:lstStyle/>
          <a:p>
            <a:endParaRPr lang="en-US"/>
          </a:p>
        </p:txBody>
      </p:sp>
      <p:sp>
        <p:nvSpPr>
          <p:cNvPr id="33814" name="Line 23"/>
          <p:cNvSpPr>
            <a:spLocks noChangeShapeType="1"/>
          </p:cNvSpPr>
          <p:nvPr/>
        </p:nvSpPr>
        <p:spPr bwMode="auto">
          <a:xfrm flipH="1">
            <a:off x="2743200" y="1568450"/>
            <a:ext cx="1447800" cy="0"/>
          </a:xfrm>
          <a:prstGeom prst="line">
            <a:avLst/>
          </a:prstGeom>
          <a:noFill/>
          <a:ln w="9525">
            <a:solidFill>
              <a:schemeClr val="tx1"/>
            </a:solidFill>
            <a:round/>
            <a:headEnd/>
            <a:tailEnd/>
          </a:ln>
        </p:spPr>
        <p:txBody>
          <a:bodyPr/>
          <a:lstStyle/>
          <a:p>
            <a:endParaRPr lang="en-US"/>
          </a:p>
        </p:txBody>
      </p:sp>
      <p:sp>
        <p:nvSpPr>
          <p:cNvPr id="33815" name="Line 24"/>
          <p:cNvSpPr>
            <a:spLocks noChangeShapeType="1"/>
          </p:cNvSpPr>
          <p:nvPr/>
        </p:nvSpPr>
        <p:spPr bwMode="auto">
          <a:xfrm>
            <a:off x="8001000" y="4308475"/>
            <a:ext cx="0" cy="457200"/>
          </a:xfrm>
          <a:prstGeom prst="line">
            <a:avLst/>
          </a:prstGeom>
          <a:noFill/>
          <a:ln w="9525">
            <a:solidFill>
              <a:schemeClr val="tx1"/>
            </a:solidFill>
            <a:round/>
            <a:headEnd/>
            <a:tailEnd type="triangle" w="med" len="med"/>
          </a:ln>
        </p:spPr>
        <p:txBody>
          <a:bodyPr/>
          <a:lstStyle/>
          <a:p>
            <a:endParaRPr lang="en-US"/>
          </a:p>
        </p:txBody>
      </p:sp>
      <p:sp>
        <p:nvSpPr>
          <p:cNvPr id="33816" name="Text Box 25"/>
          <p:cNvSpPr txBox="1">
            <a:spLocks noChangeArrowheads="1"/>
          </p:cNvSpPr>
          <p:nvPr/>
        </p:nvSpPr>
        <p:spPr bwMode="auto">
          <a:xfrm>
            <a:off x="8001000" y="4406901"/>
            <a:ext cx="389722" cy="276999"/>
          </a:xfrm>
          <a:prstGeom prst="rect">
            <a:avLst/>
          </a:prstGeom>
          <a:noFill/>
          <a:ln w="9525">
            <a:noFill/>
            <a:miter lim="800000"/>
            <a:headEnd/>
            <a:tailEnd/>
          </a:ln>
        </p:spPr>
        <p:txBody>
          <a:bodyPr wrap="none">
            <a:spAutoFit/>
          </a:bodyPr>
          <a:lstStyle/>
          <a:p>
            <a:r>
              <a:rPr lang="en-US" sz="1200" b="1">
                <a:latin typeface="Perpetua"/>
              </a:rPr>
              <a:t>Yes</a:t>
            </a:r>
          </a:p>
        </p:txBody>
      </p:sp>
      <p:sp>
        <p:nvSpPr>
          <p:cNvPr id="33817" name="AutoShape 26"/>
          <p:cNvSpPr>
            <a:spLocks noChangeArrowheads="1"/>
          </p:cNvSpPr>
          <p:nvPr/>
        </p:nvSpPr>
        <p:spPr bwMode="auto">
          <a:xfrm>
            <a:off x="7848600" y="4765675"/>
            <a:ext cx="304800" cy="381000"/>
          </a:xfrm>
          <a:prstGeom prst="flowChartOffpageConnector">
            <a:avLst/>
          </a:prstGeom>
          <a:solidFill>
            <a:schemeClr val="accent1"/>
          </a:solidFill>
          <a:ln w="9525">
            <a:solidFill>
              <a:schemeClr val="tx1"/>
            </a:solidFill>
            <a:miter lim="800000"/>
            <a:headEnd/>
            <a:tailEnd/>
          </a:ln>
        </p:spPr>
        <p:txBody>
          <a:bodyPr wrap="none" anchor="ctr"/>
          <a:lstStyle/>
          <a:p>
            <a:pPr algn="ctr"/>
            <a:r>
              <a:rPr lang="en-US" sz="1200" b="1">
                <a:latin typeface="Perpetua"/>
              </a:rPr>
              <a:t>C</a:t>
            </a:r>
          </a:p>
        </p:txBody>
      </p:sp>
      <p:sp>
        <p:nvSpPr>
          <p:cNvPr id="33818" name="AutoShape 27"/>
          <p:cNvSpPr>
            <a:spLocks noChangeArrowheads="1"/>
          </p:cNvSpPr>
          <p:nvPr/>
        </p:nvSpPr>
        <p:spPr bwMode="auto">
          <a:xfrm>
            <a:off x="9144000" y="2174875"/>
            <a:ext cx="304800" cy="381000"/>
          </a:xfrm>
          <a:prstGeom prst="flowChartOffpageConnector">
            <a:avLst/>
          </a:prstGeom>
          <a:solidFill>
            <a:schemeClr val="accent1"/>
          </a:solidFill>
          <a:ln w="9525">
            <a:solidFill>
              <a:schemeClr val="tx1"/>
            </a:solidFill>
            <a:miter lim="800000"/>
            <a:headEnd/>
            <a:tailEnd/>
          </a:ln>
        </p:spPr>
        <p:txBody>
          <a:bodyPr wrap="none" anchor="ctr"/>
          <a:lstStyle/>
          <a:p>
            <a:pPr algn="ctr"/>
            <a:r>
              <a:rPr lang="en-US" sz="1200" b="1">
                <a:latin typeface="Perpetua"/>
              </a:rPr>
              <a:t>B</a:t>
            </a:r>
          </a:p>
        </p:txBody>
      </p:sp>
      <p:sp>
        <p:nvSpPr>
          <p:cNvPr id="33819" name="Text Box 28"/>
          <p:cNvSpPr txBox="1">
            <a:spLocks noChangeArrowheads="1"/>
          </p:cNvSpPr>
          <p:nvPr/>
        </p:nvSpPr>
        <p:spPr bwMode="auto">
          <a:xfrm>
            <a:off x="8686800" y="3571876"/>
            <a:ext cx="370614" cy="276999"/>
          </a:xfrm>
          <a:prstGeom prst="rect">
            <a:avLst/>
          </a:prstGeom>
          <a:noFill/>
          <a:ln w="9525">
            <a:noFill/>
            <a:miter lim="800000"/>
            <a:headEnd/>
            <a:tailEnd/>
          </a:ln>
        </p:spPr>
        <p:txBody>
          <a:bodyPr wrap="none">
            <a:spAutoFit/>
          </a:bodyPr>
          <a:lstStyle/>
          <a:p>
            <a:r>
              <a:rPr lang="en-US" sz="1200" b="1">
                <a:latin typeface="Perpetua"/>
              </a:rPr>
              <a:t>No</a:t>
            </a:r>
          </a:p>
        </p:txBody>
      </p:sp>
      <p:sp>
        <p:nvSpPr>
          <p:cNvPr id="33820" name="Line 29"/>
          <p:cNvSpPr>
            <a:spLocks noChangeShapeType="1"/>
          </p:cNvSpPr>
          <p:nvPr/>
        </p:nvSpPr>
        <p:spPr bwMode="auto">
          <a:xfrm flipH="1">
            <a:off x="3200400" y="6308725"/>
            <a:ext cx="1371600" cy="0"/>
          </a:xfrm>
          <a:prstGeom prst="line">
            <a:avLst/>
          </a:prstGeom>
          <a:noFill/>
          <a:ln w="9525">
            <a:solidFill>
              <a:schemeClr val="tx1"/>
            </a:solidFill>
            <a:round/>
            <a:headEnd/>
            <a:tailEnd type="triangle" w="med" len="med"/>
          </a:ln>
        </p:spPr>
        <p:txBody>
          <a:bodyPr/>
          <a:lstStyle/>
          <a:p>
            <a:endParaRPr lang="en-US"/>
          </a:p>
        </p:txBody>
      </p:sp>
      <p:sp>
        <p:nvSpPr>
          <p:cNvPr id="33821" name="Line 30"/>
          <p:cNvSpPr>
            <a:spLocks noChangeShapeType="1"/>
          </p:cNvSpPr>
          <p:nvPr/>
        </p:nvSpPr>
        <p:spPr bwMode="auto">
          <a:xfrm flipV="1">
            <a:off x="2743200" y="2787650"/>
            <a:ext cx="0" cy="3352800"/>
          </a:xfrm>
          <a:prstGeom prst="line">
            <a:avLst/>
          </a:prstGeom>
          <a:noFill/>
          <a:ln w="9525">
            <a:solidFill>
              <a:schemeClr val="tx1"/>
            </a:solidFill>
            <a:round/>
            <a:headEnd/>
            <a:tailEnd type="stealth" w="med" len="med"/>
          </a:ln>
        </p:spPr>
        <p:txBody>
          <a:bodyPr/>
          <a:lstStyle/>
          <a:p>
            <a:endParaRPr lang="en-US"/>
          </a:p>
        </p:txBody>
      </p:sp>
      <p:sp>
        <p:nvSpPr>
          <p:cNvPr id="33822" name="Line 31"/>
          <p:cNvSpPr>
            <a:spLocks noChangeShapeType="1"/>
          </p:cNvSpPr>
          <p:nvPr/>
        </p:nvSpPr>
        <p:spPr bwMode="auto">
          <a:xfrm flipV="1">
            <a:off x="2743200" y="1568450"/>
            <a:ext cx="0" cy="609600"/>
          </a:xfrm>
          <a:prstGeom prst="line">
            <a:avLst/>
          </a:prstGeom>
          <a:noFill/>
          <a:ln w="9525">
            <a:solidFill>
              <a:schemeClr val="tx1"/>
            </a:solidFill>
            <a:round/>
            <a:headEnd/>
            <a:tailEnd/>
          </a:ln>
        </p:spPr>
        <p:txBody>
          <a:bodyPr/>
          <a:lstStyle/>
          <a:p>
            <a:endParaRPr lang="en-US"/>
          </a:p>
        </p:txBody>
      </p:sp>
      <p:sp>
        <p:nvSpPr>
          <p:cNvPr id="33823" name="Line 32"/>
          <p:cNvSpPr>
            <a:spLocks noChangeShapeType="1"/>
          </p:cNvSpPr>
          <p:nvPr/>
        </p:nvSpPr>
        <p:spPr bwMode="auto">
          <a:xfrm flipH="1">
            <a:off x="2743200" y="3473450"/>
            <a:ext cx="1066800" cy="0"/>
          </a:xfrm>
          <a:prstGeom prst="line">
            <a:avLst/>
          </a:prstGeom>
          <a:noFill/>
          <a:ln w="9525">
            <a:solidFill>
              <a:schemeClr val="tx1"/>
            </a:solidFill>
            <a:round/>
            <a:headEnd/>
            <a:tailEnd type="triangle" w="med" len="med"/>
          </a:ln>
        </p:spPr>
        <p:txBody>
          <a:bodyPr/>
          <a:lstStyle/>
          <a:p>
            <a:endParaRPr lang="en-US"/>
          </a:p>
        </p:txBody>
      </p:sp>
      <p:sp>
        <p:nvSpPr>
          <p:cNvPr id="33824" name="AutoShape 33"/>
          <p:cNvSpPr>
            <a:spLocks noChangeArrowheads="1"/>
          </p:cNvSpPr>
          <p:nvPr/>
        </p:nvSpPr>
        <p:spPr bwMode="auto">
          <a:xfrm>
            <a:off x="7235826" y="3244851"/>
            <a:ext cx="1527175" cy="1216025"/>
          </a:xfrm>
          <a:prstGeom prst="flowChartDecision">
            <a:avLst/>
          </a:prstGeom>
          <a:solidFill>
            <a:srgbClr val="0099FF"/>
          </a:solidFill>
          <a:ln w="9525">
            <a:solidFill>
              <a:schemeClr val="tx1"/>
            </a:solidFill>
            <a:miter lim="800000"/>
            <a:headEnd/>
            <a:tailEnd/>
          </a:ln>
        </p:spPr>
        <p:txBody>
          <a:bodyPr wrap="none" anchor="ctr"/>
          <a:lstStyle/>
          <a:p>
            <a:pPr algn="ctr"/>
            <a:r>
              <a:rPr lang="en-US" sz="1200" b="1">
                <a:latin typeface="Perpetua"/>
              </a:rPr>
              <a:t>802 EC</a:t>
            </a:r>
          </a:p>
          <a:p>
            <a:pPr algn="ctr"/>
            <a:r>
              <a:rPr lang="en-US" sz="1200" b="1">
                <a:latin typeface="Perpetua"/>
              </a:rPr>
              <a:t>Forward to</a:t>
            </a:r>
          </a:p>
          <a:p>
            <a:pPr algn="ctr"/>
            <a:r>
              <a:rPr lang="en-US" sz="1200" b="1">
                <a:latin typeface="Perpetua"/>
              </a:rPr>
              <a:t>RevCom</a:t>
            </a:r>
          </a:p>
        </p:txBody>
      </p:sp>
      <p:sp>
        <p:nvSpPr>
          <p:cNvPr id="33825" name="AutoShape 34"/>
          <p:cNvSpPr>
            <a:spLocks noChangeArrowheads="1"/>
          </p:cNvSpPr>
          <p:nvPr/>
        </p:nvSpPr>
        <p:spPr bwMode="auto">
          <a:xfrm>
            <a:off x="7235826" y="1720851"/>
            <a:ext cx="1527175" cy="1216025"/>
          </a:xfrm>
          <a:prstGeom prst="flowChartDecision">
            <a:avLst/>
          </a:prstGeom>
          <a:solidFill>
            <a:srgbClr val="0099FF"/>
          </a:solidFill>
          <a:ln w="9525">
            <a:solidFill>
              <a:schemeClr val="tx1"/>
            </a:solidFill>
            <a:miter lim="800000"/>
            <a:headEnd/>
            <a:tailEnd/>
          </a:ln>
        </p:spPr>
        <p:txBody>
          <a:bodyPr wrap="none" tIns="0" anchor="ctr"/>
          <a:lstStyle/>
          <a:p>
            <a:pPr algn="ctr"/>
            <a:r>
              <a:rPr lang="en-US" sz="1200" b="1">
                <a:latin typeface="Perpetua"/>
              </a:rPr>
              <a:t>802.3</a:t>
            </a:r>
          </a:p>
          <a:p>
            <a:pPr algn="ctr"/>
            <a:r>
              <a:rPr lang="en-US" sz="1200" b="1">
                <a:latin typeface="Perpetua"/>
              </a:rPr>
              <a:t>Forward to</a:t>
            </a:r>
          </a:p>
          <a:p>
            <a:pPr algn="ctr"/>
            <a:r>
              <a:rPr lang="en-US" sz="1200" b="1">
                <a:latin typeface="Perpetua"/>
              </a:rPr>
              <a:t>RevCom</a:t>
            </a:r>
          </a:p>
        </p:txBody>
      </p:sp>
      <p:sp>
        <p:nvSpPr>
          <p:cNvPr id="33826" name="Text Box 35"/>
          <p:cNvSpPr txBox="1">
            <a:spLocks noChangeArrowheads="1"/>
          </p:cNvSpPr>
          <p:nvPr/>
        </p:nvSpPr>
        <p:spPr bwMode="auto">
          <a:xfrm>
            <a:off x="4572000" y="3854451"/>
            <a:ext cx="370614" cy="276999"/>
          </a:xfrm>
          <a:prstGeom prst="rect">
            <a:avLst/>
          </a:prstGeom>
          <a:noFill/>
          <a:ln w="9525">
            <a:noFill/>
            <a:miter lim="800000"/>
            <a:headEnd/>
            <a:tailEnd/>
          </a:ln>
        </p:spPr>
        <p:txBody>
          <a:bodyPr wrap="none">
            <a:spAutoFit/>
          </a:bodyPr>
          <a:lstStyle/>
          <a:p>
            <a:r>
              <a:rPr lang="en-US" sz="1200" b="1">
                <a:latin typeface="Perpetua"/>
              </a:rPr>
              <a:t>No</a:t>
            </a:r>
          </a:p>
        </p:txBody>
      </p:sp>
      <p:sp>
        <p:nvSpPr>
          <p:cNvPr id="33827" name="AutoShape 36"/>
          <p:cNvSpPr>
            <a:spLocks noChangeArrowheads="1"/>
          </p:cNvSpPr>
          <p:nvPr/>
        </p:nvSpPr>
        <p:spPr bwMode="auto">
          <a:xfrm>
            <a:off x="3962400" y="2406650"/>
            <a:ext cx="1219200" cy="381000"/>
          </a:xfrm>
          <a:prstGeom prst="flowChartProcess">
            <a:avLst/>
          </a:prstGeom>
          <a:solidFill>
            <a:schemeClr val="accent1"/>
          </a:solidFill>
          <a:ln w="9525">
            <a:solidFill>
              <a:schemeClr val="tx1"/>
            </a:solidFill>
            <a:miter lim="800000"/>
            <a:headEnd/>
            <a:tailEnd/>
          </a:ln>
        </p:spPr>
        <p:txBody>
          <a:bodyPr wrap="none" anchor="ctr"/>
          <a:lstStyle/>
          <a:p>
            <a:pPr algn="ctr"/>
            <a:r>
              <a:rPr lang="en-US" sz="1200" b="1">
                <a:latin typeface="Perpetua"/>
              </a:rPr>
              <a:t>TF Resolves</a:t>
            </a:r>
          </a:p>
          <a:p>
            <a:pPr algn="ctr"/>
            <a:r>
              <a:rPr lang="en-US" sz="1200" b="1">
                <a:latin typeface="Perpetua"/>
              </a:rPr>
              <a:t>Comments</a:t>
            </a:r>
          </a:p>
        </p:txBody>
      </p:sp>
      <p:sp>
        <p:nvSpPr>
          <p:cNvPr id="33828" name="Line 37"/>
          <p:cNvSpPr>
            <a:spLocks noChangeShapeType="1"/>
          </p:cNvSpPr>
          <p:nvPr/>
        </p:nvSpPr>
        <p:spPr bwMode="auto">
          <a:xfrm>
            <a:off x="4572000" y="2787650"/>
            <a:ext cx="0" cy="228600"/>
          </a:xfrm>
          <a:prstGeom prst="line">
            <a:avLst/>
          </a:prstGeom>
          <a:noFill/>
          <a:ln w="9525">
            <a:solidFill>
              <a:schemeClr val="tx1"/>
            </a:solidFill>
            <a:round/>
            <a:headEnd/>
            <a:tailEnd type="triangle" w="med" len="med"/>
          </a:ln>
        </p:spPr>
        <p:txBody>
          <a:bodyPr/>
          <a:lstStyle/>
          <a:p>
            <a:endParaRPr lang="en-US"/>
          </a:p>
        </p:txBody>
      </p:sp>
      <p:sp>
        <p:nvSpPr>
          <p:cNvPr id="33829" name="AutoShape 38"/>
          <p:cNvSpPr>
            <a:spLocks noChangeArrowheads="1"/>
          </p:cNvSpPr>
          <p:nvPr/>
        </p:nvSpPr>
        <p:spPr bwMode="auto">
          <a:xfrm>
            <a:off x="3810000" y="3016250"/>
            <a:ext cx="1524000" cy="914400"/>
          </a:xfrm>
          <a:prstGeom prst="flowChartDecision">
            <a:avLst/>
          </a:prstGeom>
          <a:solidFill>
            <a:srgbClr val="0099FF"/>
          </a:solidFill>
          <a:ln w="9525">
            <a:solidFill>
              <a:schemeClr val="tx1"/>
            </a:solidFill>
            <a:miter lim="800000"/>
            <a:headEnd/>
            <a:tailEnd/>
          </a:ln>
        </p:spPr>
        <p:txBody>
          <a:bodyPr wrap="none" tIns="0" anchor="ctr"/>
          <a:lstStyle/>
          <a:p>
            <a:pPr algn="ctr"/>
            <a:r>
              <a:rPr lang="en-US" sz="1200" b="1">
                <a:latin typeface="Perpetua"/>
              </a:rPr>
              <a:t>Substantive</a:t>
            </a:r>
          </a:p>
          <a:p>
            <a:pPr algn="ctr"/>
            <a:r>
              <a:rPr lang="en-US" sz="1200" b="1">
                <a:latin typeface="Perpetua"/>
              </a:rPr>
              <a:t>Changes</a:t>
            </a:r>
          </a:p>
        </p:txBody>
      </p:sp>
      <p:sp>
        <p:nvSpPr>
          <p:cNvPr id="33830" name="Line 39"/>
          <p:cNvSpPr>
            <a:spLocks noChangeShapeType="1"/>
          </p:cNvSpPr>
          <p:nvPr/>
        </p:nvSpPr>
        <p:spPr bwMode="auto">
          <a:xfrm>
            <a:off x="4572000" y="3930650"/>
            <a:ext cx="0" cy="228600"/>
          </a:xfrm>
          <a:prstGeom prst="line">
            <a:avLst/>
          </a:prstGeom>
          <a:noFill/>
          <a:ln w="9525">
            <a:solidFill>
              <a:schemeClr val="tx1"/>
            </a:solidFill>
            <a:round/>
            <a:headEnd/>
            <a:tailEnd type="triangle" w="med" len="med"/>
          </a:ln>
        </p:spPr>
        <p:txBody>
          <a:bodyPr/>
          <a:lstStyle/>
          <a:p>
            <a:endParaRPr lang="en-US"/>
          </a:p>
        </p:txBody>
      </p:sp>
      <p:sp>
        <p:nvSpPr>
          <p:cNvPr id="33831" name="AutoShape 40"/>
          <p:cNvSpPr>
            <a:spLocks noChangeArrowheads="1"/>
          </p:cNvSpPr>
          <p:nvPr/>
        </p:nvSpPr>
        <p:spPr bwMode="auto">
          <a:xfrm>
            <a:off x="3810000" y="5302250"/>
            <a:ext cx="1524000" cy="914400"/>
          </a:xfrm>
          <a:prstGeom prst="flowChartDecision">
            <a:avLst/>
          </a:prstGeom>
          <a:solidFill>
            <a:srgbClr val="0099FF"/>
          </a:solidFill>
          <a:ln w="9525">
            <a:solidFill>
              <a:schemeClr val="tx1"/>
            </a:solidFill>
            <a:miter lim="800000"/>
            <a:headEnd/>
            <a:tailEnd/>
          </a:ln>
        </p:spPr>
        <p:txBody>
          <a:bodyPr wrap="none" tIns="0" anchor="ctr"/>
          <a:lstStyle/>
          <a:p>
            <a:pPr algn="ctr"/>
            <a:r>
              <a:rPr lang="en-US" sz="1200" b="1" u="sng">
                <a:latin typeface="Perpetua"/>
              </a:rPr>
              <a:t>&gt;</a:t>
            </a:r>
            <a:r>
              <a:rPr lang="en-US" sz="1200" b="1">
                <a:latin typeface="Perpetua"/>
              </a:rPr>
              <a:t> 75%</a:t>
            </a:r>
            <a:endParaRPr lang="en-US" sz="1200" b="1" u="sng">
              <a:latin typeface="Perpetua"/>
            </a:endParaRPr>
          </a:p>
        </p:txBody>
      </p:sp>
      <p:sp>
        <p:nvSpPr>
          <p:cNvPr id="33832" name="Text Box 41"/>
          <p:cNvSpPr txBox="1">
            <a:spLocks noChangeArrowheads="1"/>
          </p:cNvSpPr>
          <p:nvPr/>
        </p:nvSpPr>
        <p:spPr bwMode="auto">
          <a:xfrm>
            <a:off x="3276600" y="4311651"/>
            <a:ext cx="389722" cy="276999"/>
          </a:xfrm>
          <a:prstGeom prst="rect">
            <a:avLst/>
          </a:prstGeom>
          <a:noFill/>
          <a:ln w="9525">
            <a:noFill/>
            <a:miter lim="800000"/>
            <a:headEnd/>
            <a:tailEnd/>
          </a:ln>
        </p:spPr>
        <p:txBody>
          <a:bodyPr wrap="none">
            <a:spAutoFit/>
          </a:bodyPr>
          <a:lstStyle/>
          <a:p>
            <a:r>
              <a:rPr lang="en-US" sz="1200" b="1">
                <a:latin typeface="Perpetua"/>
              </a:rPr>
              <a:t>Yes</a:t>
            </a:r>
          </a:p>
        </p:txBody>
      </p:sp>
      <p:sp>
        <p:nvSpPr>
          <p:cNvPr id="33833" name="Line 42"/>
          <p:cNvSpPr>
            <a:spLocks noChangeShapeType="1"/>
          </p:cNvSpPr>
          <p:nvPr/>
        </p:nvSpPr>
        <p:spPr bwMode="auto">
          <a:xfrm flipH="1">
            <a:off x="2743200" y="4616450"/>
            <a:ext cx="1066800" cy="0"/>
          </a:xfrm>
          <a:prstGeom prst="line">
            <a:avLst/>
          </a:prstGeom>
          <a:noFill/>
          <a:ln w="9525">
            <a:solidFill>
              <a:schemeClr val="tx1"/>
            </a:solidFill>
            <a:round/>
            <a:headEnd/>
            <a:tailEnd type="triangle" w="med" len="med"/>
          </a:ln>
        </p:spPr>
        <p:txBody>
          <a:bodyPr/>
          <a:lstStyle/>
          <a:p>
            <a:endParaRPr lang="en-US"/>
          </a:p>
        </p:txBody>
      </p:sp>
      <p:sp>
        <p:nvSpPr>
          <p:cNvPr id="33834" name="Text Box 43"/>
          <p:cNvSpPr txBox="1">
            <a:spLocks noChangeArrowheads="1"/>
          </p:cNvSpPr>
          <p:nvPr/>
        </p:nvSpPr>
        <p:spPr bwMode="auto">
          <a:xfrm>
            <a:off x="4572000" y="5027614"/>
            <a:ext cx="370614" cy="276999"/>
          </a:xfrm>
          <a:prstGeom prst="rect">
            <a:avLst/>
          </a:prstGeom>
          <a:noFill/>
          <a:ln w="9525">
            <a:noFill/>
            <a:miter lim="800000"/>
            <a:headEnd/>
            <a:tailEnd/>
          </a:ln>
        </p:spPr>
        <p:txBody>
          <a:bodyPr wrap="none">
            <a:spAutoFit/>
          </a:bodyPr>
          <a:lstStyle/>
          <a:p>
            <a:r>
              <a:rPr lang="en-US" sz="1200" b="1">
                <a:latin typeface="Perpetua"/>
              </a:rPr>
              <a:t>No</a:t>
            </a:r>
          </a:p>
        </p:txBody>
      </p:sp>
      <p:sp>
        <p:nvSpPr>
          <p:cNvPr id="33835" name="Rectangle 44"/>
          <p:cNvSpPr>
            <a:spLocks noGrp="1" noChangeArrowheads="1"/>
          </p:cNvSpPr>
          <p:nvPr>
            <p:ph type="title" idx="4294967295"/>
          </p:nvPr>
        </p:nvSpPr>
        <p:spPr/>
        <p:txBody>
          <a:bodyPr/>
          <a:lstStyle/>
          <a:p>
            <a:pPr eaLnBrk="1" hangingPunct="1"/>
            <a:r>
              <a:rPr lang="en-US" sz="2800" dirty="0"/>
              <a:t>Overview of IEEE 802.3 Standards Process (4/5)- </a:t>
            </a:r>
            <a:br>
              <a:rPr lang="en-US" sz="2800" dirty="0"/>
            </a:br>
            <a:r>
              <a:rPr lang="en-US" sz="2800" dirty="0"/>
              <a:t>IEEE Standards Association (SA) Ballot Phase</a:t>
            </a:r>
          </a:p>
        </p:txBody>
      </p:sp>
      <p:sp>
        <p:nvSpPr>
          <p:cNvPr id="33836" name="Text Box 45"/>
          <p:cNvSpPr txBox="1">
            <a:spLocks noChangeArrowheads="1"/>
          </p:cNvSpPr>
          <p:nvPr/>
        </p:nvSpPr>
        <p:spPr bwMode="auto">
          <a:xfrm>
            <a:off x="6248400" y="5805489"/>
            <a:ext cx="4267200" cy="630942"/>
          </a:xfrm>
          <a:prstGeom prst="rect">
            <a:avLst/>
          </a:prstGeom>
          <a:noFill/>
          <a:ln w="9525" algn="ctr">
            <a:noFill/>
            <a:miter lim="800000"/>
            <a:headEnd/>
            <a:tailEnd/>
          </a:ln>
        </p:spPr>
        <p:txBody>
          <a:bodyPr>
            <a:spAutoFit/>
          </a:bodyPr>
          <a:lstStyle/>
          <a:p>
            <a:pPr marL="457200" indent="-457200">
              <a:spcBef>
                <a:spcPct val="50000"/>
              </a:spcBef>
              <a:tabLst>
                <a:tab pos="457200" algn="l"/>
              </a:tabLst>
            </a:pPr>
            <a:r>
              <a:rPr lang="en-US" sz="1000" b="1" u="sng" dirty="0">
                <a:latin typeface="Perpetua"/>
              </a:rPr>
              <a:t>Notes:</a:t>
            </a:r>
            <a:r>
              <a:rPr lang="en-US" sz="1000" dirty="0">
                <a:latin typeface="Perpetua"/>
              </a:rPr>
              <a:t> 	At "Check Point", either the activity is ended, or there may be various options that would allow reconsideration of the approval. </a:t>
            </a:r>
          </a:p>
          <a:p>
            <a:pPr marL="457200" indent="-457200">
              <a:spcBef>
                <a:spcPct val="50000"/>
              </a:spcBef>
              <a:tabLst>
                <a:tab pos="457200" algn="l"/>
              </a:tabLst>
            </a:pPr>
            <a:r>
              <a:rPr lang="en-US" sz="1000" dirty="0">
                <a:latin typeface="Perpetua"/>
              </a:rPr>
              <a:t>	See IEEE-SA Standards Board Operations Manual 5.4 for complete description</a:t>
            </a:r>
          </a:p>
        </p:txBody>
      </p:sp>
      <p:sp>
        <p:nvSpPr>
          <p:cNvPr id="33837" name="AutoShape 46"/>
          <p:cNvSpPr>
            <a:spLocks noChangeArrowheads="1"/>
          </p:cNvSpPr>
          <p:nvPr/>
        </p:nvSpPr>
        <p:spPr bwMode="auto">
          <a:xfrm>
            <a:off x="3810000" y="4159250"/>
            <a:ext cx="1524000" cy="914400"/>
          </a:xfrm>
          <a:prstGeom prst="flowChartDecision">
            <a:avLst/>
          </a:prstGeom>
          <a:solidFill>
            <a:srgbClr val="0099FF"/>
          </a:solidFill>
          <a:ln w="9525">
            <a:solidFill>
              <a:schemeClr val="tx1"/>
            </a:solidFill>
            <a:miter lim="800000"/>
            <a:headEnd/>
            <a:tailEnd/>
          </a:ln>
        </p:spPr>
        <p:txBody>
          <a:bodyPr wrap="none" tIns="0" bIns="0" anchor="ctr"/>
          <a:lstStyle/>
          <a:p>
            <a:pPr algn="ctr"/>
            <a:r>
              <a:rPr lang="en-US" sz="1200" b="1">
                <a:latin typeface="Perpetua"/>
              </a:rPr>
              <a:t>In Scope</a:t>
            </a:r>
          </a:p>
          <a:p>
            <a:pPr algn="ctr"/>
            <a:r>
              <a:rPr lang="en-US" sz="1200" b="1">
                <a:latin typeface="Perpetua"/>
              </a:rPr>
              <a:t>New</a:t>
            </a:r>
          </a:p>
          <a:p>
            <a:pPr algn="ctr"/>
            <a:r>
              <a:rPr lang="en-US" sz="1200" b="1">
                <a:latin typeface="Perpetua"/>
              </a:rPr>
              <a:t>Negatives</a:t>
            </a:r>
          </a:p>
        </p:txBody>
      </p:sp>
      <p:sp>
        <p:nvSpPr>
          <p:cNvPr id="33838" name="AutoShape 49"/>
          <p:cNvSpPr>
            <a:spLocks noChangeArrowheads="1"/>
          </p:cNvSpPr>
          <p:nvPr/>
        </p:nvSpPr>
        <p:spPr bwMode="auto">
          <a:xfrm>
            <a:off x="2286000" y="6067425"/>
            <a:ext cx="914400" cy="457200"/>
          </a:xfrm>
          <a:prstGeom prst="flowChartTerminator">
            <a:avLst/>
          </a:prstGeom>
          <a:solidFill>
            <a:srgbClr val="FF0000"/>
          </a:solidFill>
          <a:ln w="9525">
            <a:solidFill>
              <a:schemeClr val="tx1"/>
            </a:solidFill>
            <a:miter lim="800000"/>
            <a:headEnd/>
            <a:tailEnd/>
          </a:ln>
        </p:spPr>
        <p:txBody>
          <a:bodyPr wrap="none" tIns="0" bIns="0" anchor="ctr"/>
          <a:lstStyle/>
          <a:p>
            <a:pPr algn="ctr"/>
            <a:r>
              <a:rPr lang="en-US" sz="1400" b="1">
                <a:latin typeface="Perpetua"/>
              </a:rPr>
              <a:t>Check</a:t>
            </a:r>
          </a:p>
          <a:p>
            <a:pPr algn="ctr"/>
            <a:r>
              <a:rPr lang="en-US" sz="1400" b="1">
                <a:latin typeface="Perpetua"/>
              </a:rPr>
              <a:t>Point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Line 12"/>
          <p:cNvSpPr>
            <a:spLocks noChangeShapeType="1"/>
          </p:cNvSpPr>
          <p:nvPr/>
        </p:nvSpPr>
        <p:spPr bwMode="auto">
          <a:xfrm>
            <a:off x="4343400" y="4873625"/>
            <a:ext cx="1752600" cy="0"/>
          </a:xfrm>
          <a:prstGeom prst="line">
            <a:avLst/>
          </a:prstGeom>
          <a:noFill/>
          <a:ln w="9525">
            <a:solidFill>
              <a:schemeClr val="tx1"/>
            </a:solidFill>
            <a:round/>
            <a:headEnd/>
            <a:tailEnd/>
          </a:ln>
        </p:spPr>
        <p:txBody>
          <a:bodyPr/>
          <a:lstStyle/>
          <a:p>
            <a:endParaRPr lang="en-US"/>
          </a:p>
        </p:txBody>
      </p:sp>
      <p:sp>
        <p:nvSpPr>
          <p:cNvPr id="34818" name="AutoShape 15"/>
          <p:cNvSpPr>
            <a:spLocks noChangeArrowheads="1"/>
          </p:cNvSpPr>
          <p:nvPr/>
        </p:nvSpPr>
        <p:spPr bwMode="auto">
          <a:xfrm>
            <a:off x="7848600" y="4035425"/>
            <a:ext cx="1066800" cy="609600"/>
          </a:xfrm>
          <a:prstGeom prst="flowChartDocument">
            <a:avLst/>
          </a:prstGeom>
          <a:solidFill>
            <a:srgbClr val="00FF00"/>
          </a:solidFill>
          <a:ln w="9525">
            <a:solidFill>
              <a:schemeClr val="tx1"/>
            </a:solidFill>
            <a:miter lim="800000"/>
            <a:headEnd/>
            <a:tailEnd/>
          </a:ln>
        </p:spPr>
        <p:txBody>
          <a:bodyPr wrap="none" anchor="ctr"/>
          <a:lstStyle/>
          <a:p>
            <a:pPr algn="ctr"/>
            <a:r>
              <a:rPr lang="en-US" sz="1400" b="1">
                <a:latin typeface="Perpetua"/>
              </a:rPr>
              <a:t>Standard</a:t>
            </a:r>
          </a:p>
        </p:txBody>
      </p:sp>
      <p:sp>
        <p:nvSpPr>
          <p:cNvPr id="34819" name="Line 20"/>
          <p:cNvSpPr>
            <a:spLocks noChangeShapeType="1"/>
          </p:cNvSpPr>
          <p:nvPr/>
        </p:nvSpPr>
        <p:spPr bwMode="auto">
          <a:xfrm flipV="1">
            <a:off x="6096000" y="1597025"/>
            <a:ext cx="0" cy="3276600"/>
          </a:xfrm>
          <a:prstGeom prst="line">
            <a:avLst/>
          </a:prstGeom>
          <a:noFill/>
          <a:ln w="9525">
            <a:solidFill>
              <a:schemeClr val="tx1"/>
            </a:solidFill>
            <a:round/>
            <a:headEnd/>
            <a:tailEnd/>
          </a:ln>
        </p:spPr>
        <p:txBody>
          <a:bodyPr/>
          <a:lstStyle/>
          <a:p>
            <a:endParaRPr lang="en-US"/>
          </a:p>
        </p:txBody>
      </p:sp>
      <p:sp>
        <p:nvSpPr>
          <p:cNvPr id="34820" name="Line 21"/>
          <p:cNvSpPr>
            <a:spLocks noChangeShapeType="1"/>
          </p:cNvSpPr>
          <p:nvPr/>
        </p:nvSpPr>
        <p:spPr bwMode="auto">
          <a:xfrm>
            <a:off x="8382000" y="2587625"/>
            <a:ext cx="0" cy="304800"/>
          </a:xfrm>
          <a:prstGeom prst="line">
            <a:avLst/>
          </a:prstGeom>
          <a:noFill/>
          <a:ln w="9525">
            <a:solidFill>
              <a:schemeClr val="tx1"/>
            </a:solidFill>
            <a:round/>
            <a:headEnd/>
            <a:tailEnd type="triangle" w="med" len="med"/>
          </a:ln>
        </p:spPr>
        <p:txBody>
          <a:bodyPr/>
          <a:lstStyle/>
          <a:p>
            <a:endParaRPr lang="en-US"/>
          </a:p>
        </p:txBody>
      </p:sp>
      <p:sp>
        <p:nvSpPr>
          <p:cNvPr id="34821" name="AutoShape 22"/>
          <p:cNvSpPr>
            <a:spLocks noChangeArrowheads="1"/>
          </p:cNvSpPr>
          <p:nvPr/>
        </p:nvSpPr>
        <p:spPr bwMode="auto">
          <a:xfrm>
            <a:off x="7772400" y="2892425"/>
            <a:ext cx="1219200" cy="838200"/>
          </a:xfrm>
          <a:prstGeom prst="flowChartProcess">
            <a:avLst/>
          </a:prstGeom>
          <a:solidFill>
            <a:schemeClr val="accent1"/>
          </a:solidFill>
          <a:ln w="9525">
            <a:solidFill>
              <a:schemeClr val="tx1"/>
            </a:solidFill>
            <a:miter lim="800000"/>
            <a:headEnd/>
            <a:tailEnd/>
          </a:ln>
        </p:spPr>
        <p:txBody>
          <a:bodyPr wrap="none" anchor="ctr"/>
          <a:lstStyle/>
          <a:p>
            <a:pPr algn="ctr"/>
            <a:r>
              <a:rPr lang="en-US" sz="1400" b="1">
                <a:latin typeface="Perpetua"/>
              </a:rPr>
              <a:t>Publication</a:t>
            </a:r>
          </a:p>
          <a:p>
            <a:pPr algn="ctr"/>
            <a:r>
              <a:rPr lang="en-US" sz="1400" b="1">
                <a:latin typeface="Perpetua"/>
              </a:rPr>
              <a:t>Preparation</a:t>
            </a:r>
          </a:p>
        </p:txBody>
      </p:sp>
      <p:sp>
        <p:nvSpPr>
          <p:cNvPr id="34822" name="AutoShape 23"/>
          <p:cNvSpPr>
            <a:spLocks noChangeArrowheads="1"/>
          </p:cNvSpPr>
          <p:nvPr/>
        </p:nvSpPr>
        <p:spPr bwMode="auto">
          <a:xfrm>
            <a:off x="7848600" y="1901825"/>
            <a:ext cx="1066800" cy="762000"/>
          </a:xfrm>
          <a:prstGeom prst="flowChartDocument">
            <a:avLst/>
          </a:prstGeom>
          <a:solidFill>
            <a:srgbClr val="FFFF66"/>
          </a:solidFill>
          <a:ln w="9525">
            <a:solidFill>
              <a:schemeClr val="tx1"/>
            </a:solidFill>
            <a:miter lim="800000"/>
            <a:headEnd/>
            <a:tailEnd/>
          </a:ln>
        </p:spPr>
        <p:txBody>
          <a:bodyPr wrap="none" anchor="ctr"/>
          <a:lstStyle/>
          <a:p>
            <a:pPr algn="ctr"/>
            <a:r>
              <a:rPr lang="en-US" sz="1400" b="1">
                <a:latin typeface="Perpetua"/>
              </a:rPr>
              <a:t>Approved</a:t>
            </a:r>
          </a:p>
          <a:p>
            <a:pPr algn="ctr"/>
            <a:r>
              <a:rPr lang="en-US" sz="1400" b="1">
                <a:latin typeface="Perpetua"/>
              </a:rPr>
              <a:t>Draft</a:t>
            </a:r>
          </a:p>
        </p:txBody>
      </p:sp>
      <p:sp>
        <p:nvSpPr>
          <p:cNvPr id="34823" name="Line 24"/>
          <p:cNvSpPr>
            <a:spLocks noChangeShapeType="1"/>
          </p:cNvSpPr>
          <p:nvPr/>
        </p:nvSpPr>
        <p:spPr bwMode="auto">
          <a:xfrm>
            <a:off x="8382000" y="3730625"/>
            <a:ext cx="0" cy="304800"/>
          </a:xfrm>
          <a:prstGeom prst="line">
            <a:avLst/>
          </a:prstGeom>
          <a:noFill/>
          <a:ln w="9525">
            <a:solidFill>
              <a:schemeClr val="tx1"/>
            </a:solidFill>
            <a:round/>
            <a:headEnd/>
            <a:tailEnd type="triangle" w="med" len="med"/>
          </a:ln>
        </p:spPr>
        <p:txBody>
          <a:bodyPr/>
          <a:lstStyle/>
          <a:p>
            <a:endParaRPr lang="en-US"/>
          </a:p>
        </p:txBody>
      </p:sp>
      <p:sp>
        <p:nvSpPr>
          <p:cNvPr id="34824" name="Line 25"/>
          <p:cNvSpPr>
            <a:spLocks noChangeShapeType="1"/>
          </p:cNvSpPr>
          <p:nvPr/>
        </p:nvSpPr>
        <p:spPr bwMode="auto">
          <a:xfrm>
            <a:off x="6096000" y="1597025"/>
            <a:ext cx="2286000" cy="0"/>
          </a:xfrm>
          <a:prstGeom prst="line">
            <a:avLst/>
          </a:prstGeom>
          <a:noFill/>
          <a:ln w="9525">
            <a:solidFill>
              <a:schemeClr val="tx1"/>
            </a:solidFill>
            <a:round/>
            <a:headEnd/>
            <a:tailEnd/>
          </a:ln>
        </p:spPr>
        <p:txBody>
          <a:bodyPr/>
          <a:lstStyle/>
          <a:p>
            <a:endParaRPr lang="en-US"/>
          </a:p>
        </p:txBody>
      </p:sp>
      <p:sp>
        <p:nvSpPr>
          <p:cNvPr id="34825" name="Line 26"/>
          <p:cNvSpPr>
            <a:spLocks noChangeShapeType="1"/>
          </p:cNvSpPr>
          <p:nvPr/>
        </p:nvSpPr>
        <p:spPr bwMode="auto">
          <a:xfrm>
            <a:off x="8382000" y="1597025"/>
            <a:ext cx="0" cy="304800"/>
          </a:xfrm>
          <a:prstGeom prst="line">
            <a:avLst/>
          </a:prstGeom>
          <a:noFill/>
          <a:ln w="9525">
            <a:solidFill>
              <a:schemeClr val="tx1"/>
            </a:solidFill>
            <a:round/>
            <a:headEnd/>
            <a:tailEnd type="triangle" w="med" len="med"/>
          </a:ln>
        </p:spPr>
        <p:txBody>
          <a:bodyPr/>
          <a:lstStyle/>
          <a:p>
            <a:endParaRPr lang="en-US"/>
          </a:p>
        </p:txBody>
      </p:sp>
      <p:sp>
        <p:nvSpPr>
          <p:cNvPr id="34826" name="Text Box 27"/>
          <p:cNvSpPr txBox="1">
            <a:spLocks noChangeArrowheads="1"/>
          </p:cNvSpPr>
          <p:nvPr/>
        </p:nvSpPr>
        <p:spPr bwMode="auto">
          <a:xfrm>
            <a:off x="6019800" y="5467351"/>
            <a:ext cx="4343400" cy="396875"/>
          </a:xfrm>
          <a:prstGeom prst="rect">
            <a:avLst/>
          </a:prstGeom>
          <a:noFill/>
          <a:ln w="9525" algn="ctr">
            <a:noFill/>
            <a:miter lim="800000"/>
            <a:headEnd/>
            <a:tailEnd/>
          </a:ln>
        </p:spPr>
        <p:txBody>
          <a:bodyPr>
            <a:spAutoFit/>
          </a:bodyPr>
          <a:lstStyle/>
          <a:p>
            <a:pPr marL="457200" indent="-457200">
              <a:spcBef>
                <a:spcPct val="50000"/>
              </a:spcBef>
              <a:tabLst>
                <a:tab pos="457200" algn="l"/>
              </a:tabLst>
            </a:pPr>
            <a:r>
              <a:rPr lang="en-US" sz="1000" b="1" u="sng">
                <a:latin typeface="Perpetua"/>
              </a:rPr>
              <a:t>Notes</a:t>
            </a:r>
            <a:r>
              <a:rPr lang="en-US" sz="1000">
                <a:latin typeface="Perpetua"/>
              </a:rPr>
              <a:t>:	At "Check Point", either the activity is ended, or there may be various options that would allow resubmission for approval.</a:t>
            </a:r>
          </a:p>
        </p:txBody>
      </p:sp>
      <p:sp>
        <p:nvSpPr>
          <p:cNvPr id="34827" name="Rectangle 19"/>
          <p:cNvSpPr>
            <a:spLocks noGrp="1" noChangeArrowheads="1"/>
          </p:cNvSpPr>
          <p:nvPr>
            <p:ph type="title" idx="4294967295"/>
          </p:nvPr>
        </p:nvSpPr>
        <p:spPr/>
        <p:txBody>
          <a:bodyPr/>
          <a:lstStyle/>
          <a:p>
            <a:pPr eaLnBrk="1" hangingPunct="1"/>
            <a:r>
              <a:rPr lang="en-US" sz="2800"/>
              <a:t>Overview of IEEE 802.3 Standards Process (5/5) – </a:t>
            </a:r>
            <a:br>
              <a:rPr lang="en-US" sz="2800"/>
            </a:br>
            <a:r>
              <a:rPr lang="en-US" sz="2800"/>
              <a:t>Final Approvals / Standard Release</a:t>
            </a:r>
          </a:p>
        </p:txBody>
      </p:sp>
      <p:sp>
        <p:nvSpPr>
          <p:cNvPr id="34828" name="Line 3"/>
          <p:cNvSpPr>
            <a:spLocks noChangeShapeType="1"/>
          </p:cNvSpPr>
          <p:nvPr/>
        </p:nvSpPr>
        <p:spPr bwMode="auto">
          <a:xfrm flipH="1">
            <a:off x="3719513" y="2636838"/>
            <a:ext cx="0" cy="576262"/>
          </a:xfrm>
          <a:prstGeom prst="line">
            <a:avLst/>
          </a:prstGeom>
          <a:noFill/>
          <a:ln w="9525">
            <a:solidFill>
              <a:schemeClr val="tx1"/>
            </a:solidFill>
            <a:round/>
            <a:headEnd/>
            <a:tailEnd type="triangle" w="med" len="med"/>
          </a:ln>
        </p:spPr>
        <p:txBody>
          <a:bodyPr/>
          <a:lstStyle/>
          <a:p>
            <a:endParaRPr lang="en-US"/>
          </a:p>
        </p:txBody>
      </p:sp>
      <p:sp>
        <p:nvSpPr>
          <p:cNvPr id="34829" name="AutoShape 2"/>
          <p:cNvSpPr>
            <a:spLocks noChangeArrowheads="1"/>
          </p:cNvSpPr>
          <p:nvPr/>
        </p:nvSpPr>
        <p:spPr bwMode="auto">
          <a:xfrm>
            <a:off x="3124200" y="2054225"/>
            <a:ext cx="1219200" cy="838200"/>
          </a:xfrm>
          <a:prstGeom prst="flowChartProcess">
            <a:avLst/>
          </a:prstGeom>
          <a:solidFill>
            <a:schemeClr val="accent1"/>
          </a:solidFill>
          <a:ln w="9525">
            <a:solidFill>
              <a:schemeClr val="tx1"/>
            </a:solidFill>
            <a:miter lim="800000"/>
            <a:headEnd/>
            <a:tailEnd/>
          </a:ln>
        </p:spPr>
        <p:txBody>
          <a:bodyPr wrap="none" anchor="ctr"/>
          <a:lstStyle/>
          <a:p>
            <a:pPr algn="ctr"/>
            <a:r>
              <a:rPr lang="en-US" sz="1400" b="1">
                <a:latin typeface="Perpetua"/>
              </a:rPr>
              <a:t>RevCom</a:t>
            </a:r>
          </a:p>
          <a:p>
            <a:pPr algn="ctr"/>
            <a:r>
              <a:rPr lang="en-US" sz="1400" b="1">
                <a:latin typeface="Perpetua"/>
              </a:rPr>
              <a:t>Review</a:t>
            </a:r>
          </a:p>
        </p:txBody>
      </p:sp>
      <p:sp>
        <p:nvSpPr>
          <p:cNvPr id="34830" name="AutoShape 4"/>
          <p:cNvSpPr>
            <a:spLocks noChangeArrowheads="1"/>
          </p:cNvSpPr>
          <p:nvPr/>
        </p:nvSpPr>
        <p:spPr bwMode="auto">
          <a:xfrm>
            <a:off x="3108325" y="4416425"/>
            <a:ext cx="1219200" cy="914400"/>
          </a:xfrm>
          <a:prstGeom prst="flowChartDecision">
            <a:avLst/>
          </a:prstGeom>
          <a:solidFill>
            <a:srgbClr val="0099FF"/>
          </a:solidFill>
          <a:ln w="9525">
            <a:solidFill>
              <a:schemeClr val="tx1"/>
            </a:solidFill>
            <a:miter lim="800000"/>
            <a:headEnd/>
            <a:tailEnd/>
          </a:ln>
        </p:spPr>
        <p:txBody>
          <a:bodyPr wrap="none" tIns="0" anchor="ctr"/>
          <a:lstStyle/>
          <a:p>
            <a:pPr algn="ctr"/>
            <a:r>
              <a:rPr lang="en-US" sz="1400" b="1">
                <a:latin typeface="Perpetua"/>
              </a:rPr>
              <a:t>SASB</a:t>
            </a:r>
          </a:p>
          <a:p>
            <a:pPr algn="ctr"/>
            <a:r>
              <a:rPr lang="en-US" sz="1400" b="1">
                <a:latin typeface="Perpetua"/>
              </a:rPr>
              <a:t>Approval</a:t>
            </a:r>
          </a:p>
        </p:txBody>
      </p:sp>
      <p:sp>
        <p:nvSpPr>
          <p:cNvPr id="34831" name="Line 7"/>
          <p:cNvSpPr>
            <a:spLocks noChangeShapeType="1"/>
          </p:cNvSpPr>
          <p:nvPr/>
        </p:nvSpPr>
        <p:spPr bwMode="auto">
          <a:xfrm>
            <a:off x="3719513" y="3860801"/>
            <a:ext cx="0" cy="576263"/>
          </a:xfrm>
          <a:prstGeom prst="line">
            <a:avLst/>
          </a:prstGeom>
          <a:noFill/>
          <a:ln w="9525">
            <a:solidFill>
              <a:schemeClr val="tx1"/>
            </a:solidFill>
            <a:round/>
            <a:headEnd/>
            <a:tailEnd type="triangle" w="med" len="med"/>
          </a:ln>
        </p:spPr>
        <p:txBody>
          <a:bodyPr/>
          <a:lstStyle/>
          <a:p>
            <a:endParaRPr lang="en-US"/>
          </a:p>
        </p:txBody>
      </p:sp>
      <p:sp>
        <p:nvSpPr>
          <p:cNvPr id="34832" name="Line 10"/>
          <p:cNvSpPr>
            <a:spLocks noChangeShapeType="1"/>
          </p:cNvSpPr>
          <p:nvPr/>
        </p:nvSpPr>
        <p:spPr bwMode="auto">
          <a:xfrm>
            <a:off x="3717925" y="5330825"/>
            <a:ext cx="0" cy="304800"/>
          </a:xfrm>
          <a:prstGeom prst="line">
            <a:avLst/>
          </a:prstGeom>
          <a:noFill/>
          <a:ln w="9525">
            <a:solidFill>
              <a:schemeClr val="tx1"/>
            </a:solidFill>
            <a:round/>
            <a:headEnd/>
            <a:tailEnd type="triangle" w="med" len="med"/>
          </a:ln>
        </p:spPr>
        <p:txBody>
          <a:bodyPr/>
          <a:lstStyle/>
          <a:p>
            <a:endParaRPr lang="en-US"/>
          </a:p>
        </p:txBody>
      </p:sp>
      <p:sp>
        <p:nvSpPr>
          <p:cNvPr id="34833" name="Text Box 11"/>
          <p:cNvSpPr txBox="1">
            <a:spLocks noChangeArrowheads="1"/>
          </p:cNvSpPr>
          <p:nvPr/>
        </p:nvSpPr>
        <p:spPr bwMode="auto">
          <a:xfrm>
            <a:off x="3717925" y="5254626"/>
            <a:ext cx="402674" cy="307777"/>
          </a:xfrm>
          <a:prstGeom prst="rect">
            <a:avLst/>
          </a:prstGeom>
          <a:noFill/>
          <a:ln w="9525">
            <a:noFill/>
            <a:miter lim="800000"/>
            <a:headEnd/>
            <a:tailEnd/>
          </a:ln>
        </p:spPr>
        <p:txBody>
          <a:bodyPr wrap="none">
            <a:spAutoFit/>
          </a:bodyPr>
          <a:lstStyle/>
          <a:p>
            <a:r>
              <a:rPr lang="en-US" sz="1400" b="1">
                <a:latin typeface="Perpetua"/>
              </a:rPr>
              <a:t>No</a:t>
            </a:r>
          </a:p>
        </p:txBody>
      </p:sp>
      <p:sp>
        <p:nvSpPr>
          <p:cNvPr id="34834" name="Text Box 14"/>
          <p:cNvSpPr txBox="1">
            <a:spLocks noChangeArrowheads="1"/>
          </p:cNvSpPr>
          <p:nvPr/>
        </p:nvSpPr>
        <p:spPr bwMode="auto">
          <a:xfrm>
            <a:off x="4360864" y="4568826"/>
            <a:ext cx="425245" cy="307777"/>
          </a:xfrm>
          <a:prstGeom prst="rect">
            <a:avLst/>
          </a:prstGeom>
          <a:noFill/>
          <a:ln w="9525">
            <a:noFill/>
            <a:miter lim="800000"/>
            <a:headEnd/>
            <a:tailEnd/>
          </a:ln>
        </p:spPr>
        <p:txBody>
          <a:bodyPr wrap="none">
            <a:spAutoFit/>
          </a:bodyPr>
          <a:lstStyle/>
          <a:p>
            <a:r>
              <a:rPr lang="en-US" sz="1400" b="1">
                <a:latin typeface="Perpetua"/>
              </a:rPr>
              <a:t>Yes</a:t>
            </a:r>
          </a:p>
        </p:txBody>
      </p:sp>
      <p:sp>
        <p:nvSpPr>
          <p:cNvPr id="34835" name="AutoShape 16"/>
          <p:cNvSpPr>
            <a:spLocks noChangeArrowheads="1"/>
          </p:cNvSpPr>
          <p:nvPr/>
        </p:nvSpPr>
        <p:spPr bwMode="auto">
          <a:xfrm>
            <a:off x="3260725" y="5635625"/>
            <a:ext cx="914400" cy="457200"/>
          </a:xfrm>
          <a:prstGeom prst="flowChartTerminator">
            <a:avLst/>
          </a:prstGeom>
          <a:solidFill>
            <a:srgbClr val="FF0000"/>
          </a:solidFill>
          <a:ln w="9525">
            <a:solidFill>
              <a:schemeClr val="tx1"/>
            </a:solidFill>
            <a:miter lim="800000"/>
            <a:headEnd/>
            <a:tailEnd/>
          </a:ln>
        </p:spPr>
        <p:txBody>
          <a:bodyPr wrap="none" tIns="0" bIns="0" anchor="ctr"/>
          <a:lstStyle/>
          <a:p>
            <a:pPr algn="ctr"/>
            <a:r>
              <a:rPr lang="en-US" sz="1400" b="1">
                <a:latin typeface="Perpetua"/>
              </a:rPr>
              <a:t>Check</a:t>
            </a:r>
          </a:p>
          <a:p>
            <a:pPr algn="ctr"/>
            <a:r>
              <a:rPr lang="en-US" sz="1400" b="1">
                <a:latin typeface="Perpetua"/>
              </a:rPr>
              <a:t>Point</a:t>
            </a:r>
          </a:p>
        </p:txBody>
      </p:sp>
      <p:sp>
        <p:nvSpPr>
          <p:cNvPr id="34836" name="AutoShape 17"/>
          <p:cNvSpPr>
            <a:spLocks noChangeArrowheads="1"/>
          </p:cNvSpPr>
          <p:nvPr/>
        </p:nvSpPr>
        <p:spPr bwMode="auto">
          <a:xfrm>
            <a:off x="3575050" y="1444625"/>
            <a:ext cx="304800" cy="304800"/>
          </a:xfrm>
          <a:prstGeom prst="flowChartConnector">
            <a:avLst/>
          </a:prstGeom>
          <a:solidFill>
            <a:schemeClr val="accent1"/>
          </a:solidFill>
          <a:ln w="9525">
            <a:solidFill>
              <a:schemeClr val="tx1"/>
            </a:solidFill>
            <a:round/>
            <a:headEnd/>
            <a:tailEnd/>
          </a:ln>
        </p:spPr>
        <p:txBody>
          <a:bodyPr wrap="none" anchor="ctr"/>
          <a:lstStyle/>
          <a:p>
            <a:pPr algn="ctr"/>
            <a:r>
              <a:rPr lang="en-US" sz="1400" b="1">
                <a:latin typeface="Perpetua"/>
              </a:rPr>
              <a:t>C</a:t>
            </a:r>
          </a:p>
        </p:txBody>
      </p:sp>
      <p:sp>
        <p:nvSpPr>
          <p:cNvPr id="34837" name="Line 18"/>
          <p:cNvSpPr>
            <a:spLocks noChangeShapeType="1"/>
          </p:cNvSpPr>
          <p:nvPr/>
        </p:nvSpPr>
        <p:spPr bwMode="auto">
          <a:xfrm>
            <a:off x="3727450" y="1749425"/>
            <a:ext cx="0" cy="304800"/>
          </a:xfrm>
          <a:prstGeom prst="line">
            <a:avLst/>
          </a:prstGeom>
          <a:noFill/>
          <a:ln w="9525">
            <a:solidFill>
              <a:schemeClr val="tx1"/>
            </a:solidFill>
            <a:round/>
            <a:headEnd/>
            <a:tailEnd type="triangle" w="med" len="med"/>
          </a:ln>
        </p:spPr>
        <p:txBody>
          <a:bodyPr/>
          <a:lstStyle/>
          <a:p>
            <a:endParaRPr lang="en-US"/>
          </a:p>
        </p:txBody>
      </p:sp>
      <p:sp>
        <p:nvSpPr>
          <p:cNvPr id="34838" name="AutoShape 2"/>
          <p:cNvSpPr>
            <a:spLocks noChangeArrowheads="1"/>
          </p:cNvSpPr>
          <p:nvPr/>
        </p:nvSpPr>
        <p:spPr bwMode="auto">
          <a:xfrm>
            <a:off x="2927351" y="3213101"/>
            <a:ext cx="1584325" cy="758825"/>
          </a:xfrm>
          <a:prstGeom prst="flowChartProcess">
            <a:avLst/>
          </a:prstGeom>
          <a:solidFill>
            <a:schemeClr val="accent1"/>
          </a:solidFill>
          <a:ln w="9525">
            <a:solidFill>
              <a:schemeClr val="tx1"/>
            </a:solidFill>
            <a:miter lim="800000"/>
            <a:headEnd/>
            <a:tailEnd/>
          </a:ln>
        </p:spPr>
        <p:txBody>
          <a:bodyPr wrap="none" anchor="ctr"/>
          <a:lstStyle/>
          <a:p>
            <a:pPr algn="ctr"/>
            <a:r>
              <a:rPr lang="en-US" sz="1400" b="1">
                <a:latin typeface="Perpetua"/>
              </a:rPr>
              <a:t>RevCom</a:t>
            </a:r>
          </a:p>
          <a:p>
            <a:pPr algn="ctr"/>
            <a:r>
              <a:rPr lang="en-US" sz="1400" b="1">
                <a:latin typeface="Perpetua"/>
              </a:rPr>
              <a:t>recommendation</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2"/>
          <p:cNvSpPr>
            <a:spLocks noGrp="1"/>
          </p:cNvSpPr>
          <p:nvPr>
            <p:ph type="title" idx="4294967295"/>
          </p:nvPr>
        </p:nvSpPr>
        <p:spPr/>
        <p:txBody>
          <a:bodyPr vert="horz" wrap="square" lIns="91440" tIns="45720" rIns="91440" bIns="91440" numCol="1" anchor="b" anchorCtr="0" compatLnSpc="1">
            <a:prstTxWarp prst="textNoShape">
              <a:avLst/>
            </a:prstTxWarp>
          </a:bodyPr>
          <a:lstStyle/>
          <a:p>
            <a:pPr eaLnBrk="1" hangingPunct="1"/>
            <a:r>
              <a:rPr lang="en-US"/>
              <a:t>The Study Group</a:t>
            </a:r>
          </a:p>
        </p:txBody>
      </p:sp>
      <p:sp>
        <p:nvSpPr>
          <p:cNvPr id="35842" name="Content Placeholder 1"/>
          <p:cNvSpPr>
            <a:spLocks noGrp="1"/>
          </p:cNvSpPr>
          <p:nvPr>
            <p:ph type="body" idx="4294967295"/>
          </p:nvPr>
        </p:nvSpPr>
        <p:spPr/>
        <p:txBody>
          <a:bodyPr/>
          <a:lstStyle/>
          <a:p>
            <a:pPr marL="341313" indent="-341313" eaLnBrk="1" hangingPunct="1">
              <a:lnSpc>
                <a:spcPct val="110000"/>
              </a:lnSpc>
              <a:spcBef>
                <a:spcPct val="0"/>
              </a:spcBef>
            </a:pPr>
            <a:r>
              <a:rPr lang="en-US" sz="2000" dirty="0"/>
              <a:t>Normal function is to draft a complete PAR and Five Criteria</a:t>
            </a:r>
          </a:p>
          <a:p>
            <a:pPr marL="341313" indent="-341313" eaLnBrk="1" hangingPunct="1">
              <a:lnSpc>
                <a:spcPct val="110000"/>
              </a:lnSpc>
              <a:spcBef>
                <a:spcPct val="0"/>
              </a:spcBef>
            </a:pPr>
            <a:r>
              <a:rPr lang="en-US" sz="2000" dirty="0"/>
              <a:t>Provide a plenary week tutorial to the LMSC.</a:t>
            </a:r>
          </a:p>
          <a:p>
            <a:pPr marL="341313" indent="-341313" eaLnBrk="1" hangingPunct="1">
              <a:lnSpc>
                <a:spcPct val="110000"/>
              </a:lnSpc>
              <a:spcBef>
                <a:spcPct val="0"/>
              </a:spcBef>
            </a:pPr>
            <a:r>
              <a:rPr lang="en-US" sz="2000" dirty="0"/>
              <a:t>Gain approval at the IEEE 802.3 WG, IEEE 802 EC, IEEE-SA </a:t>
            </a:r>
            <a:r>
              <a:rPr lang="en-US" sz="2000" dirty="0" err="1"/>
              <a:t>NesCom</a:t>
            </a:r>
            <a:r>
              <a:rPr lang="en-US" sz="2000" dirty="0"/>
              <a:t> and IEEE-SA Standards Board.</a:t>
            </a:r>
          </a:p>
          <a:p>
            <a:pPr marL="341313" indent="-341313" eaLnBrk="1" hangingPunct="1">
              <a:lnSpc>
                <a:spcPct val="90000"/>
              </a:lnSpc>
            </a:pPr>
            <a:r>
              <a:rPr lang="en-US" sz="2000" dirty="0"/>
              <a:t>SG only exists for 6 months </a:t>
            </a:r>
          </a:p>
          <a:p>
            <a:pPr marL="1147763" lvl="1" indent="-355600" eaLnBrk="1" hangingPunct="1">
              <a:lnSpc>
                <a:spcPct val="90000"/>
              </a:lnSpc>
            </a:pPr>
            <a:r>
              <a:rPr lang="en-US" sz="1900" dirty="0"/>
              <a:t>Extensions can be requested</a:t>
            </a:r>
          </a:p>
          <a:p>
            <a:pPr marL="1147763" lvl="1" indent="-355600" eaLnBrk="1" hangingPunct="1">
              <a:lnSpc>
                <a:spcPct val="90000"/>
              </a:lnSpc>
            </a:pPr>
            <a:r>
              <a:rPr lang="en-US" sz="1900" dirty="0"/>
              <a:t>Voted on by IEEE 802.3</a:t>
            </a:r>
          </a:p>
          <a:p>
            <a:pPr marL="1147763" lvl="1" indent="-355600" eaLnBrk="1" hangingPunct="1">
              <a:lnSpc>
                <a:spcPct val="90000"/>
              </a:lnSpc>
            </a:pPr>
            <a:r>
              <a:rPr lang="en-US" sz="1900" dirty="0"/>
              <a:t>Ratified by IEEE 802 EC</a:t>
            </a:r>
          </a:p>
          <a:p>
            <a:pPr marL="341313" indent="-341313" eaLnBrk="1" hangingPunct="1">
              <a:lnSpc>
                <a:spcPct val="90000"/>
              </a:lnSpc>
            </a:pPr>
            <a:r>
              <a:rPr lang="en-US" sz="2000" dirty="0"/>
              <a:t>Development of Objectives helps set the goals for the Task Force</a:t>
            </a:r>
          </a:p>
          <a:p>
            <a:pPr marL="341313" indent="-341313" eaLnBrk="1" hangingPunct="1">
              <a:lnSpc>
                <a:spcPct val="90000"/>
              </a:lnSpc>
            </a:pPr>
            <a:r>
              <a:rPr lang="en-US" sz="2000" dirty="0"/>
              <a:t>Consensus required to move forward</a:t>
            </a:r>
          </a:p>
          <a:p>
            <a:pPr marL="341313" indent="-341313" eaLnBrk="1" hangingPunct="1">
              <a:lnSpc>
                <a:spcPct val="90000"/>
              </a:lnSpc>
            </a:pPr>
            <a:endParaRPr lang="en-US" sz="2000" dirty="0"/>
          </a:p>
          <a:p>
            <a:pPr marL="341313" indent="-341313" eaLnBrk="1" hangingPunct="1">
              <a:lnSpc>
                <a:spcPct val="90000"/>
              </a:lnSpc>
            </a:pPr>
            <a:r>
              <a:rPr lang="en-US" sz="2000" dirty="0"/>
              <a:t>Not a goal – choosing a solution.</a:t>
            </a:r>
          </a:p>
          <a:p>
            <a:pPr marL="341313" indent="-341313" eaLnBrk="1" hangingPunct="1">
              <a:lnSpc>
                <a:spcPct val="80000"/>
              </a:lnSpc>
            </a:pPr>
            <a:endParaRPr lang="en-US" sz="24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2"/>
          <p:cNvSpPr>
            <a:spLocks noGrp="1"/>
          </p:cNvSpPr>
          <p:nvPr>
            <p:ph type="title" idx="4294967295"/>
          </p:nvPr>
        </p:nvSpPr>
        <p:spPr>
          <a:xfrm>
            <a:off x="1981200" y="476251"/>
            <a:ext cx="8229600" cy="792163"/>
          </a:xfrm>
        </p:spPr>
        <p:txBody>
          <a:bodyPr vert="horz" wrap="square" lIns="91440" tIns="45720" rIns="91440" bIns="91440" numCol="1" anchor="b" anchorCtr="0" compatLnSpc="1">
            <a:prstTxWarp prst="textNoShape">
              <a:avLst/>
            </a:prstTxWarp>
          </a:bodyPr>
          <a:lstStyle/>
          <a:p>
            <a:pPr eaLnBrk="1" hangingPunct="1"/>
            <a:r>
              <a:rPr lang="en-US" sz="3200"/>
              <a:t>Request for Formation of Study Group</a:t>
            </a:r>
            <a:br>
              <a:rPr lang="en-US" sz="3200"/>
            </a:br>
            <a:r>
              <a:rPr lang="en-US" sz="3200"/>
              <a:t>(as per xx Plenary Motion)</a:t>
            </a:r>
          </a:p>
        </p:txBody>
      </p:sp>
      <p:sp>
        <p:nvSpPr>
          <p:cNvPr id="36866" name="Rectangle 7"/>
          <p:cNvSpPr>
            <a:spLocks noGrp="1" noChangeArrowheads="1"/>
          </p:cNvSpPr>
          <p:nvPr>
            <p:ph type="body" idx="4294967295"/>
          </p:nvPr>
        </p:nvSpPr>
        <p:spPr/>
        <p:txBody>
          <a:bodyPr/>
          <a:lstStyle/>
          <a:p>
            <a:endParaRPr lang="en-GB"/>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2"/>
          <p:cNvSpPr>
            <a:spLocks noGrp="1"/>
          </p:cNvSpPr>
          <p:nvPr>
            <p:ph type="title" idx="4294967295"/>
          </p:nvPr>
        </p:nvSpPr>
        <p:spPr/>
        <p:txBody>
          <a:bodyPr vert="horz" wrap="square" lIns="91440" tIns="45720" rIns="91440" bIns="91440" numCol="1" anchor="b" anchorCtr="0" compatLnSpc="1">
            <a:prstTxWarp prst="textNoShape">
              <a:avLst/>
            </a:prstTxWarp>
          </a:bodyPr>
          <a:lstStyle/>
          <a:p>
            <a:pPr eaLnBrk="1" hangingPunct="1"/>
            <a:r>
              <a:rPr lang="en-US"/>
              <a:t>Liaisons and Communications</a:t>
            </a:r>
          </a:p>
        </p:txBody>
      </p:sp>
      <p:sp>
        <p:nvSpPr>
          <p:cNvPr id="37890" name="Rectangle 7"/>
          <p:cNvSpPr>
            <a:spLocks noGrp="1" noChangeArrowheads="1"/>
          </p:cNvSpPr>
          <p:nvPr>
            <p:ph type="body" idx="4294967295"/>
          </p:nvPr>
        </p:nvSpPr>
        <p:spPr/>
        <p:txBody>
          <a:bodyPr/>
          <a:lstStyle/>
          <a:p>
            <a:endParaRPr lang="en-GB"/>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2"/>
          <p:cNvSpPr>
            <a:spLocks noGrp="1"/>
          </p:cNvSpPr>
          <p:nvPr>
            <p:ph type="title" idx="4294967295"/>
          </p:nvPr>
        </p:nvSpPr>
        <p:spPr/>
        <p:txBody>
          <a:bodyPr vert="horz" wrap="square" lIns="91440" tIns="45720" rIns="91440" bIns="91440" numCol="1" anchor="b" anchorCtr="0" compatLnSpc="1">
            <a:prstTxWarp prst="textNoShape">
              <a:avLst/>
            </a:prstTxWarp>
          </a:bodyPr>
          <a:lstStyle/>
          <a:p>
            <a:pPr eaLnBrk="1" hangingPunct="1"/>
            <a:r>
              <a:rPr lang="en-US"/>
              <a:t>Action Items</a:t>
            </a:r>
          </a:p>
        </p:txBody>
      </p:sp>
      <p:sp>
        <p:nvSpPr>
          <p:cNvPr id="38914" name="Rectangle 6"/>
          <p:cNvSpPr>
            <a:spLocks noGrp="1" noChangeArrowheads="1"/>
          </p:cNvSpPr>
          <p:nvPr>
            <p:ph type="body" idx="4294967295"/>
          </p:nvPr>
        </p:nvSpPr>
        <p:spPr/>
        <p:txBody>
          <a:bodyPr/>
          <a:lstStyle/>
          <a:p>
            <a:endParaRPr lang="en-GB"/>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2"/>
          <p:cNvSpPr>
            <a:spLocks noGrp="1"/>
          </p:cNvSpPr>
          <p:nvPr>
            <p:ph type="title"/>
          </p:nvPr>
        </p:nvSpPr>
        <p:spPr/>
        <p:txBody>
          <a:bodyPr vert="horz" wrap="square" lIns="91440" tIns="45720" rIns="91440" bIns="91440" numCol="1" anchor="b" anchorCtr="0" compatLnSpc="1">
            <a:prstTxWarp prst="textNoShape">
              <a:avLst/>
            </a:prstTxWarp>
          </a:bodyPr>
          <a:lstStyle/>
          <a:p>
            <a:pPr eaLnBrk="1" hangingPunct="1"/>
            <a:r>
              <a:rPr lang="en-US"/>
              <a:t>Attendance</a:t>
            </a:r>
          </a:p>
        </p:txBody>
      </p:sp>
      <p:sp>
        <p:nvSpPr>
          <p:cNvPr id="2" name="Content Placeholder 1">
            <a:extLst>
              <a:ext uri="{FF2B5EF4-FFF2-40B4-BE49-F238E27FC236}">
                <a16:creationId xmlns:a16="http://schemas.microsoft.com/office/drawing/2014/main" id="{15B38C02-C1ED-477D-BCED-3BF3C25B41EE}"/>
              </a:ext>
            </a:extLst>
          </p:cNvPr>
          <p:cNvSpPr>
            <a:spLocks noGrp="1"/>
          </p:cNvSpPr>
          <p:nvPr>
            <p:ph idx="1"/>
          </p:nvPr>
        </p:nvSpPr>
        <p:spPr/>
        <p:txBody>
          <a:bodyPr/>
          <a:lstStyle/>
          <a:p>
            <a:pPr eaLnBrk="1" hangingPunct="1"/>
            <a:r>
              <a:rPr lang="en-US" sz="2800" dirty="0"/>
              <a:t>Tutorial Material on attendance tool</a:t>
            </a:r>
          </a:p>
          <a:p>
            <a:pPr lvl="1" eaLnBrk="1" hangingPunct="1"/>
            <a:r>
              <a:rPr lang="en-US" sz="2400" u="sng" dirty="0">
                <a:hlinkClick r:id="rId2"/>
              </a:rPr>
              <a:t>http://ieee802.org/3/minutes/attendance_procedures.pdf</a:t>
            </a:r>
            <a:endParaRPr lang="en-US" sz="2400" dirty="0"/>
          </a:p>
          <a:p>
            <a:pPr lvl="1" eaLnBrk="1" hangingPunct="1"/>
            <a:endParaRPr lang="en-US" sz="2400" dirty="0"/>
          </a:p>
          <a:p>
            <a:pPr eaLnBrk="1" hangingPunct="1"/>
            <a:r>
              <a:rPr lang="en-US" sz="2800" dirty="0"/>
              <a:t>Access details</a:t>
            </a:r>
          </a:p>
          <a:p>
            <a:pPr lvl="1" eaLnBrk="1" hangingPunct="1"/>
            <a:r>
              <a:rPr lang="en-US" sz="2400" dirty="0"/>
              <a:t>URL: </a:t>
            </a:r>
            <a:r>
              <a:rPr lang="en-US" sz="2400" dirty="0">
                <a:hlinkClick r:id="rId3"/>
              </a:rPr>
              <a:t>http://imat.ieee.org/</a:t>
            </a:r>
            <a:r>
              <a:rPr lang="en-US" sz="2400" dirty="0"/>
              <a:t> </a:t>
            </a:r>
          </a:p>
          <a:p>
            <a:pPr lvl="1" eaLnBrk="1" hangingPunct="1"/>
            <a:r>
              <a:rPr lang="en-US" sz="2400" dirty="0"/>
              <a:t>(For interim) Password will be provided</a:t>
            </a:r>
          </a:p>
        </p:txBody>
      </p:sp>
      <p:sp>
        <p:nvSpPr>
          <p:cNvPr id="5" name="Text Box 4"/>
          <p:cNvSpPr txBox="1">
            <a:spLocks noChangeArrowheads="1"/>
          </p:cNvSpPr>
          <p:nvPr/>
        </p:nvSpPr>
        <p:spPr bwMode="auto">
          <a:xfrm>
            <a:off x="3935761" y="4581129"/>
            <a:ext cx="3889375" cy="835025"/>
          </a:xfrm>
          <a:prstGeom prst="rect">
            <a:avLst/>
          </a:prstGeom>
          <a:solidFill>
            <a:srgbClr val="FFFF66"/>
          </a:solidFill>
          <a:ln w="9525">
            <a:solidFill>
              <a:srgbClr val="0000FF"/>
            </a:solidFill>
            <a:miter lim="800000"/>
            <a:headEnd/>
            <a:tailEnd/>
          </a:ln>
        </p:spPr>
        <p:txBody>
          <a:bodyPr>
            <a:spAutoFit/>
          </a:bodyPr>
          <a:lstStyle/>
          <a:p>
            <a:pPr>
              <a:spcBef>
                <a:spcPct val="50000"/>
              </a:spcBef>
            </a:pPr>
            <a:r>
              <a:rPr lang="en-GB" dirty="0"/>
              <a:t>Note: Ensure that password does not appear in version of slides posted on public web site.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2"/>
          <p:cNvSpPr>
            <a:spLocks noGrp="1"/>
          </p:cNvSpPr>
          <p:nvPr>
            <p:ph type="title" idx="4294967295"/>
          </p:nvPr>
        </p:nvSpPr>
        <p:spPr/>
        <p:txBody>
          <a:bodyPr vert="horz" wrap="square" lIns="91440" tIns="45720" rIns="91440" bIns="91440" numCol="1" anchor="b" anchorCtr="0" compatLnSpc="1">
            <a:prstTxWarp prst="textNoShape">
              <a:avLst/>
            </a:prstTxWarp>
          </a:bodyPr>
          <a:lstStyle/>
          <a:p>
            <a:pPr eaLnBrk="1" hangingPunct="1"/>
            <a:r>
              <a:rPr lang="en-US"/>
              <a:t>Presentations</a:t>
            </a:r>
          </a:p>
        </p:txBody>
      </p:sp>
      <p:sp>
        <p:nvSpPr>
          <p:cNvPr id="40962" name="Rectangle 7"/>
          <p:cNvSpPr>
            <a:spLocks noGrp="1" noChangeArrowheads="1"/>
          </p:cNvSpPr>
          <p:nvPr>
            <p:ph idx="4294967295"/>
          </p:nvPr>
        </p:nvSpPr>
        <p:spPr/>
        <p:txBody>
          <a:bodyPr/>
          <a:lstStyle/>
          <a:p>
            <a:endParaRPr lang="en-GB"/>
          </a:p>
        </p:txBody>
      </p:sp>
      <p:sp>
        <p:nvSpPr>
          <p:cNvPr id="40963" name="Rectangle 6"/>
          <p:cNvSpPr>
            <a:spLocks noChangeArrowheads="1"/>
          </p:cNvSpPr>
          <p:nvPr/>
        </p:nvSpPr>
        <p:spPr bwMode="auto">
          <a:xfrm>
            <a:off x="1524000" y="6261100"/>
            <a:ext cx="9144000" cy="336550"/>
          </a:xfrm>
          <a:prstGeom prst="rect">
            <a:avLst/>
          </a:prstGeom>
          <a:noFill/>
          <a:ln w="9525">
            <a:noFill/>
            <a:miter lim="800000"/>
            <a:headEnd/>
            <a:tailEnd/>
          </a:ln>
        </p:spPr>
        <p:txBody>
          <a:bodyPr>
            <a:spAutoFit/>
          </a:bodyPr>
          <a:lstStyle/>
          <a:p>
            <a:pPr algn="ctr"/>
            <a:r>
              <a:rPr lang="en-US">
                <a:latin typeface="Perpetua"/>
              </a:rPr>
              <a:t>Note –Times listed are subject to change.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2"/>
          <p:cNvSpPr>
            <a:spLocks noGrp="1"/>
          </p:cNvSpPr>
          <p:nvPr>
            <p:ph type="title" idx="4294967295"/>
          </p:nvPr>
        </p:nvSpPr>
        <p:spPr/>
        <p:txBody>
          <a:bodyPr vert="horz" wrap="square" lIns="91440" tIns="45720" rIns="91440" bIns="91440" numCol="1" anchor="b" anchorCtr="0" compatLnSpc="1">
            <a:prstTxWarp prst="textNoShape">
              <a:avLst/>
            </a:prstTxWarp>
          </a:bodyPr>
          <a:lstStyle/>
          <a:p>
            <a:pPr eaLnBrk="1" hangingPunct="1"/>
            <a:r>
              <a:rPr lang="en-US"/>
              <a:t>Meeting Map</a:t>
            </a:r>
          </a:p>
        </p:txBody>
      </p:sp>
      <p:sp>
        <p:nvSpPr>
          <p:cNvPr id="41986" name="Rectangle 7"/>
          <p:cNvSpPr>
            <a:spLocks noGrp="1" noChangeArrowheads="1"/>
          </p:cNvSpPr>
          <p:nvPr>
            <p:ph idx="4294967295"/>
          </p:nvPr>
        </p:nvSpPr>
        <p:spPr/>
        <p:txBody>
          <a:bodyPr/>
          <a:lstStyle/>
          <a:p>
            <a:endParaRPr lang="en-GB"/>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1" name="Picture 5" descr="j0296192[1]"/>
          <p:cNvPicPr>
            <a:picLocks noChangeAspect="1" noChangeArrowheads="1"/>
          </p:cNvPicPr>
          <p:nvPr/>
        </p:nvPicPr>
        <p:blipFill>
          <a:blip r:embed="rId2"/>
          <a:srcRect/>
          <a:stretch>
            <a:fillRect/>
          </a:stretch>
        </p:blipFill>
        <p:spPr bwMode="auto">
          <a:xfrm flipH="1">
            <a:off x="5663952" y="1628800"/>
            <a:ext cx="908452" cy="1585050"/>
          </a:xfrm>
          <a:prstGeom prst="rect">
            <a:avLst/>
          </a:prstGeom>
          <a:noFill/>
          <a:ln w="9525">
            <a:noFill/>
            <a:miter lim="800000"/>
            <a:headEnd/>
            <a:tailEnd/>
          </a:ln>
        </p:spPr>
      </p:pic>
      <p:sp>
        <p:nvSpPr>
          <p:cNvPr id="30722" name="Rectangle 7"/>
          <p:cNvSpPr>
            <a:spLocks noChangeArrowheads="1"/>
          </p:cNvSpPr>
          <p:nvPr/>
        </p:nvSpPr>
        <p:spPr bwMode="auto">
          <a:xfrm>
            <a:off x="5663952" y="1556793"/>
            <a:ext cx="576064" cy="584775"/>
          </a:xfrm>
          <a:prstGeom prst="rect">
            <a:avLst/>
          </a:prstGeom>
          <a:noFill/>
          <a:ln w="9525">
            <a:noFill/>
            <a:miter lim="800000"/>
            <a:headEnd/>
            <a:tailEnd/>
          </a:ln>
        </p:spPr>
        <p:txBody>
          <a:bodyPr wrap="square">
            <a:spAutoFit/>
          </a:bodyPr>
          <a:lstStyle/>
          <a:p>
            <a:r>
              <a:rPr lang="en-US" sz="3200" b="1">
                <a:latin typeface="Times New Roman" pitchFamily="18" charset="0"/>
                <a:sym typeface="Wingdings" pitchFamily="2" charset="2"/>
              </a:rPr>
              <a:t></a:t>
            </a:r>
          </a:p>
        </p:txBody>
      </p:sp>
      <p:sp>
        <p:nvSpPr>
          <p:cNvPr id="30723" name="Rectangle 9"/>
          <p:cNvSpPr>
            <a:spLocks noChangeArrowheads="1"/>
          </p:cNvSpPr>
          <p:nvPr/>
        </p:nvSpPr>
        <p:spPr bwMode="auto">
          <a:xfrm>
            <a:off x="4799857" y="692697"/>
            <a:ext cx="2749471" cy="3170099"/>
          </a:xfrm>
          <a:prstGeom prst="rect">
            <a:avLst/>
          </a:prstGeom>
          <a:noFill/>
          <a:ln w="9525">
            <a:noFill/>
            <a:miter lim="800000"/>
            <a:headEnd/>
            <a:tailEnd/>
          </a:ln>
        </p:spPr>
        <p:txBody>
          <a:bodyPr wrap="none">
            <a:spAutoFit/>
          </a:bodyPr>
          <a:lstStyle/>
          <a:p>
            <a:r>
              <a:rPr lang="en-US" sz="20000" dirty="0">
                <a:solidFill>
                  <a:srgbClr val="FF0000"/>
                </a:solidFill>
                <a:latin typeface="Times New Roman" pitchFamily="18" charset="0"/>
                <a:sym typeface="Webdings" pitchFamily="18" charset="2"/>
              </a:rPr>
              <a:t></a:t>
            </a:r>
          </a:p>
        </p:txBody>
      </p:sp>
      <p:pic>
        <p:nvPicPr>
          <p:cNvPr id="30724" name="Picture 6" descr="HH00090_[1]"/>
          <p:cNvPicPr>
            <a:picLocks noChangeAspect="1" noChangeArrowheads="1"/>
          </p:cNvPicPr>
          <p:nvPr/>
        </p:nvPicPr>
        <p:blipFill>
          <a:blip r:embed="rId3"/>
          <a:srcRect/>
          <a:stretch>
            <a:fillRect/>
          </a:stretch>
        </p:blipFill>
        <p:spPr bwMode="auto">
          <a:xfrm>
            <a:off x="2711624" y="1916833"/>
            <a:ext cx="1420558" cy="948817"/>
          </a:xfrm>
          <a:prstGeom prst="rect">
            <a:avLst/>
          </a:prstGeom>
          <a:noFill/>
          <a:ln w="9525">
            <a:noFill/>
            <a:miter lim="800000"/>
            <a:headEnd/>
            <a:tailEnd/>
          </a:ln>
        </p:spPr>
      </p:pic>
      <p:sp>
        <p:nvSpPr>
          <p:cNvPr id="30726" name="Rectangle 7"/>
          <p:cNvSpPr>
            <a:spLocks noGrp="1" noChangeArrowheads="1"/>
          </p:cNvSpPr>
          <p:nvPr>
            <p:ph type="title"/>
          </p:nvPr>
        </p:nvSpPr>
        <p:spPr/>
        <p:txBody>
          <a:bodyPr/>
          <a:lstStyle/>
          <a:p>
            <a:pPr eaLnBrk="1" hangingPunct="1"/>
            <a:r>
              <a:rPr lang="en-US" dirty="0"/>
              <a:t>Study Group Decorum</a:t>
            </a:r>
            <a:endParaRPr lang="en-GB" dirty="0"/>
          </a:p>
        </p:txBody>
      </p:sp>
      <p:sp>
        <p:nvSpPr>
          <p:cNvPr id="2" name="Content Placeholder 1">
            <a:extLst>
              <a:ext uri="{FF2B5EF4-FFF2-40B4-BE49-F238E27FC236}">
                <a16:creationId xmlns:a16="http://schemas.microsoft.com/office/drawing/2014/main" id="{5A4D60CC-E7D2-42D5-892C-81119C6F1244}"/>
              </a:ext>
            </a:extLst>
          </p:cNvPr>
          <p:cNvSpPr>
            <a:spLocks noGrp="1"/>
          </p:cNvSpPr>
          <p:nvPr>
            <p:ph idx="1"/>
          </p:nvPr>
        </p:nvSpPr>
        <p:spPr>
          <a:xfrm>
            <a:off x="609600" y="3645023"/>
            <a:ext cx="10972800" cy="2808313"/>
          </a:xfrm>
        </p:spPr>
        <p:txBody>
          <a:bodyPr/>
          <a:lstStyle/>
          <a:p>
            <a:pPr>
              <a:lnSpc>
                <a:spcPct val="80000"/>
              </a:lnSpc>
            </a:pPr>
            <a:r>
              <a:rPr lang="en-US" sz="1800" dirty="0">
                <a:sym typeface="Webdings" pitchFamily="18" charset="2"/>
              </a:rPr>
              <a:t>An officer is permitted to make an audio or slideshow recording of this meeting exclusively for the purpose of generating minutes which shall not be copied or distributed. </a:t>
            </a:r>
            <a:r>
              <a:rPr lang="en-US" sz="1800" b="1" dirty="0">
                <a:sym typeface="Webdings" pitchFamily="18" charset="2"/>
              </a:rPr>
              <a:t>IEEE 802.3 meetings do not use this option. </a:t>
            </a:r>
            <a:r>
              <a:rPr lang="en-US" sz="1800" dirty="0">
                <a:sym typeface="Webdings" pitchFamily="18" charset="2"/>
              </a:rPr>
              <a:t>Recording of the proceedings by any other participant or observer, in part or in whole, via any means, is prohibited.</a:t>
            </a:r>
            <a:r>
              <a:rPr lang="en-GB" sz="1800" dirty="0">
                <a:sym typeface="Webdings" pitchFamily="18" charset="2"/>
              </a:rPr>
              <a:t> (January 2020 IEEE-SA Standards Board Ops Manual 5.3.3.2)</a:t>
            </a:r>
          </a:p>
          <a:p>
            <a:pPr>
              <a:lnSpc>
                <a:spcPct val="80000"/>
              </a:lnSpc>
            </a:pPr>
            <a:r>
              <a:rPr lang="en-GB" sz="1800" dirty="0">
                <a:sym typeface="Webdings" pitchFamily="18" charset="2"/>
              </a:rPr>
              <a:t>Press (i.e., anyone reporting publicly on this meeting) are to announce their presence (January 2020 IEEE-SA Standards Board Ops Manual 5.3.3.3)</a:t>
            </a:r>
          </a:p>
          <a:p>
            <a:pPr>
              <a:lnSpc>
                <a:spcPct val="80000"/>
              </a:lnSpc>
            </a:pPr>
            <a:r>
              <a:rPr lang="en-US" sz="1800" dirty="0">
                <a:sym typeface="Webdings" pitchFamily="18" charset="2"/>
              </a:rPr>
              <a:t>Cell phone ringers off</a:t>
            </a:r>
          </a:p>
          <a:p>
            <a:pPr>
              <a:lnSpc>
                <a:spcPct val="80000"/>
              </a:lnSpc>
            </a:pPr>
            <a:r>
              <a:rPr lang="en-US" sz="1800" dirty="0">
                <a:sym typeface="Webdings" pitchFamily="18" charset="2"/>
              </a:rPr>
              <a:t>Wear your badges at all times in meeting areas</a:t>
            </a:r>
          </a:p>
          <a:p>
            <a:pPr lvl="1">
              <a:lnSpc>
                <a:spcPct val="80000"/>
              </a:lnSpc>
            </a:pPr>
            <a:r>
              <a:rPr lang="en-US" sz="1000" dirty="0">
                <a:sym typeface="Webdings" pitchFamily="18" charset="2"/>
              </a:rPr>
              <a:t>Help the hotel security staff improve the general security of the meeting rooms</a:t>
            </a:r>
          </a:p>
          <a:p>
            <a:pPr lvl="1">
              <a:lnSpc>
                <a:spcPct val="80000"/>
              </a:lnSpc>
            </a:pPr>
            <a:r>
              <a:rPr lang="en-US" sz="1000" b="1" dirty="0">
                <a:solidFill>
                  <a:srgbClr val="FF0000"/>
                </a:solidFill>
                <a:sym typeface="Webdings" pitchFamily="18" charset="2"/>
              </a:rPr>
              <a:t>PCs HAVE BEEN STOLEN</a:t>
            </a:r>
            <a:r>
              <a:rPr lang="en-US" sz="1000" dirty="0">
                <a:sym typeface="Webdings" pitchFamily="18" charset="2"/>
              </a:rPr>
              <a:t> at previous meetings</a:t>
            </a:r>
          </a:p>
          <a:p>
            <a:pPr lvl="1">
              <a:lnSpc>
                <a:spcPct val="80000"/>
              </a:lnSpc>
            </a:pPr>
            <a:r>
              <a:rPr lang="en-US" sz="1000" b="1" dirty="0">
                <a:solidFill>
                  <a:srgbClr val="FF0000"/>
                </a:solidFill>
                <a:sym typeface="Webdings" pitchFamily="18" charset="2"/>
              </a:rPr>
              <a:t>DO NOT</a:t>
            </a:r>
            <a:r>
              <a:rPr lang="en-US" sz="1000" dirty="0">
                <a:sym typeface="Webdings" pitchFamily="18" charset="2"/>
              </a:rPr>
              <a:t> assume that meeting areas are secure</a:t>
            </a:r>
          </a:p>
          <a:p>
            <a:pPr>
              <a:lnSpc>
                <a:spcPct val="80000"/>
              </a:lnSpc>
            </a:pPr>
            <a:r>
              <a:rPr lang="en-US" sz="1800" dirty="0">
                <a:sym typeface="Webdings" pitchFamily="18" charset="2"/>
              </a:rPr>
              <a:t>Please observe proper decorum in meetings</a:t>
            </a:r>
          </a:p>
        </p:txBody>
      </p:sp>
      <p:pic>
        <p:nvPicPr>
          <p:cNvPr id="30728" name="Picture 4" descr="j0307829[1]"/>
          <p:cNvPicPr>
            <a:picLocks noChangeAspect="1" noChangeArrowheads="1"/>
          </p:cNvPicPr>
          <p:nvPr/>
        </p:nvPicPr>
        <p:blipFill>
          <a:blip r:embed="rId4"/>
          <a:srcRect/>
          <a:stretch>
            <a:fillRect/>
          </a:stretch>
        </p:blipFill>
        <p:spPr bwMode="auto">
          <a:xfrm flipH="1">
            <a:off x="7968208" y="1844824"/>
            <a:ext cx="1352646" cy="1212342"/>
          </a:xfrm>
          <a:prstGeom prst="rect">
            <a:avLst/>
          </a:prstGeom>
          <a:noFill/>
          <a:ln w="9525">
            <a:noFill/>
            <a:miter lim="800000"/>
            <a:headEnd/>
            <a:tailEnd/>
          </a:ln>
        </p:spPr>
      </p:pic>
      <p:sp>
        <p:nvSpPr>
          <p:cNvPr id="13" name="Rectangle 9">
            <a:extLst>
              <a:ext uri="{FF2B5EF4-FFF2-40B4-BE49-F238E27FC236}">
                <a16:creationId xmlns:a16="http://schemas.microsoft.com/office/drawing/2014/main" id="{FC6CA9FC-3E24-4939-B4BC-8D5C939F3429}"/>
              </a:ext>
            </a:extLst>
          </p:cNvPr>
          <p:cNvSpPr>
            <a:spLocks noChangeArrowheads="1"/>
          </p:cNvSpPr>
          <p:nvPr/>
        </p:nvSpPr>
        <p:spPr bwMode="auto">
          <a:xfrm>
            <a:off x="2063553" y="692697"/>
            <a:ext cx="2749471" cy="3170099"/>
          </a:xfrm>
          <a:prstGeom prst="rect">
            <a:avLst/>
          </a:prstGeom>
          <a:noFill/>
          <a:ln w="9525">
            <a:noFill/>
            <a:miter lim="800000"/>
            <a:headEnd/>
            <a:tailEnd/>
          </a:ln>
        </p:spPr>
        <p:txBody>
          <a:bodyPr wrap="none">
            <a:spAutoFit/>
          </a:bodyPr>
          <a:lstStyle/>
          <a:p>
            <a:r>
              <a:rPr lang="en-US" sz="20000" dirty="0">
                <a:solidFill>
                  <a:srgbClr val="FF0000"/>
                </a:solidFill>
                <a:latin typeface="Times New Roman" pitchFamily="18" charset="0"/>
                <a:sym typeface="Webdings" pitchFamily="18" charset="2"/>
              </a:rPr>
              <a:t></a:t>
            </a:r>
          </a:p>
        </p:txBody>
      </p:sp>
      <p:sp>
        <p:nvSpPr>
          <p:cNvPr id="14" name="Rectangle 9">
            <a:extLst>
              <a:ext uri="{FF2B5EF4-FFF2-40B4-BE49-F238E27FC236}">
                <a16:creationId xmlns:a16="http://schemas.microsoft.com/office/drawing/2014/main" id="{1575BD9E-2234-450D-9CFC-A161FCACC756}"/>
              </a:ext>
            </a:extLst>
          </p:cNvPr>
          <p:cNvSpPr>
            <a:spLocks noChangeArrowheads="1"/>
          </p:cNvSpPr>
          <p:nvPr/>
        </p:nvSpPr>
        <p:spPr bwMode="auto">
          <a:xfrm>
            <a:off x="7320137" y="692697"/>
            <a:ext cx="2749471" cy="3170099"/>
          </a:xfrm>
          <a:prstGeom prst="rect">
            <a:avLst/>
          </a:prstGeom>
          <a:noFill/>
          <a:ln w="9525">
            <a:noFill/>
            <a:miter lim="800000"/>
            <a:headEnd/>
            <a:tailEnd/>
          </a:ln>
        </p:spPr>
        <p:txBody>
          <a:bodyPr wrap="none">
            <a:spAutoFit/>
          </a:bodyPr>
          <a:lstStyle/>
          <a:p>
            <a:r>
              <a:rPr lang="en-US" sz="20000" dirty="0">
                <a:solidFill>
                  <a:srgbClr val="FF0000"/>
                </a:solidFill>
                <a:latin typeface="Times New Roman" pitchFamily="18" charset="0"/>
                <a:sym typeface="Webdings" pitchFamily="18" charset="2"/>
              </a:rPr>
              <a:t></a:t>
            </a:r>
          </a:p>
        </p:txBody>
      </p:sp>
    </p:spTree>
    <p:extLst>
      <p:ext uri="{BB962C8B-B14F-4D97-AF65-F5344CB8AC3E}">
        <p14:creationId xmlns:p14="http://schemas.microsoft.com/office/powerpoint/2010/main" val="35004401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2"/>
          <p:cNvSpPr>
            <a:spLocks noGrp="1"/>
          </p:cNvSpPr>
          <p:nvPr>
            <p:ph type="title"/>
          </p:nvPr>
        </p:nvSpPr>
        <p:spPr/>
        <p:txBody>
          <a:bodyPr vert="horz" wrap="square" lIns="91440" tIns="45720" rIns="91440" bIns="91440" numCol="1" anchor="b" anchorCtr="0" compatLnSpc="1">
            <a:prstTxWarp prst="textNoShape">
              <a:avLst/>
            </a:prstTxWarp>
          </a:bodyPr>
          <a:lstStyle/>
          <a:p>
            <a:pPr eaLnBrk="1" hangingPunct="1"/>
            <a:r>
              <a:rPr lang="en-US"/>
              <a:t>Future Meetings</a:t>
            </a:r>
          </a:p>
        </p:txBody>
      </p:sp>
      <p:sp>
        <p:nvSpPr>
          <p:cNvPr id="2" name="Content Placeholder 1">
            <a:extLst>
              <a:ext uri="{FF2B5EF4-FFF2-40B4-BE49-F238E27FC236}">
                <a16:creationId xmlns:a16="http://schemas.microsoft.com/office/drawing/2014/main" id="{A51F08CF-1D44-426E-990D-8B41886C9015}"/>
              </a:ext>
            </a:extLst>
          </p:cNvPr>
          <p:cNvSpPr>
            <a:spLocks noGrp="1"/>
          </p:cNvSpPr>
          <p:nvPr>
            <p:ph idx="1"/>
          </p:nvPr>
        </p:nvSpPr>
        <p:spPr/>
        <p:txBody>
          <a:bodyPr/>
          <a:lstStyle/>
          <a:p>
            <a:pPr eaLnBrk="1" hangingPunct="1">
              <a:lnSpc>
                <a:spcPct val="80000"/>
              </a:lnSpc>
              <a:spcBef>
                <a:spcPts val="600"/>
              </a:spcBef>
            </a:pPr>
            <a:r>
              <a:rPr lang="en-US" sz="2000" dirty="0"/>
              <a:t>See: </a:t>
            </a:r>
            <a:r>
              <a:rPr lang="en-US" sz="2000" dirty="0">
                <a:hlinkClick r:id="rId2"/>
              </a:rPr>
              <a:t>http://www.ieee802.org/3/interims/index.html</a:t>
            </a:r>
            <a:endParaRPr lang="en-US" sz="2000" dirty="0"/>
          </a:p>
          <a:p>
            <a:pPr lvl="2" eaLnBrk="1" hangingPunct="1">
              <a:lnSpc>
                <a:spcPct val="80000"/>
              </a:lnSpc>
              <a:spcBef>
                <a:spcPts val="1200"/>
              </a:spcBef>
              <a:buNone/>
            </a:pPr>
            <a:endParaRPr lang="en-US" sz="1600" dirty="0"/>
          </a:p>
          <a:p>
            <a:pPr eaLnBrk="1" hangingPunct="1">
              <a:lnSpc>
                <a:spcPct val="80000"/>
              </a:lnSpc>
              <a:spcBef>
                <a:spcPts val="1200"/>
              </a:spcBef>
            </a:pPr>
            <a:r>
              <a:rPr lang="en-US" sz="2000" dirty="0"/>
              <a:t>&lt;&lt;</a:t>
            </a:r>
            <a:r>
              <a:rPr lang="en-US" sz="2000" i="1" dirty="0">
                <a:solidFill>
                  <a:srgbClr val="FF0000"/>
                </a:solidFill>
              </a:rPr>
              <a:t>Month Year [Interim | Plenary]</a:t>
            </a:r>
            <a:r>
              <a:rPr lang="en-US" sz="2000" dirty="0"/>
              <a:t> &gt;&gt;</a:t>
            </a:r>
          </a:p>
          <a:p>
            <a:pPr lvl="1" eaLnBrk="1" hangingPunct="1">
              <a:lnSpc>
                <a:spcPct val="80000"/>
              </a:lnSpc>
              <a:spcBef>
                <a:spcPts val="600"/>
              </a:spcBef>
            </a:pPr>
            <a:r>
              <a:rPr lang="en-US" sz="1800" dirty="0"/>
              <a:t>&lt;&lt;</a:t>
            </a:r>
            <a:r>
              <a:rPr lang="en-US" sz="1800" i="1" dirty="0">
                <a:solidFill>
                  <a:srgbClr val="FF0000"/>
                </a:solidFill>
              </a:rPr>
              <a:t>Meeting location</a:t>
            </a:r>
            <a:r>
              <a:rPr lang="en-US" sz="1800" dirty="0"/>
              <a:t>&gt;&gt;</a:t>
            </a:r>
          </a:p>
          <a:p>
            <a:pPr lvl="1" eaLnBrk="1" hangingPunct="1">
              <a:lnSpc>
                <a:spcPct val="80000"/>
              </a:lnSpc>
              <a:spcBef>
                <a:spcPts val="600"/>
              </a:spcBef>
            </a:pPr>
            <a:r>
              <a:rPr lang="en-US" sz="1800" dirty="0"/>
              <a:t>&lt;&lt;</a:t>
            </a:r>
            <a:r>
              <a:rPr lang="en-US" sz="1800" i="1" dirty="0">
                <a:solidFill>
                  <a:srgbClr val="FF0000"/>
                </a:solidFill>
              </a:rPr>
              <a:t>Meeting date</a:t>
            </a:r>
            <a:r>
              <a:rPr lang="en-US" sz="1800" dirty="0"/>
              <a:t>&gt;&gt;</a:t>
            </a:r>
          </a:p>
          <a:p>
            <a:pPr eaLnBrk="1" hangingPunct="1">
              <a:lnSpc>
                <a:spcPct val="80000"/>
              </a:lnSpc>
              <a:spcBef>
                <a:spcPts val="1200"/>
              </a:spcBef>
            </a:pPr>
            <a:r>
              <a:rPr lang="en-US" sz="2000" dirty="0"/>
              <a:t>&lt;&lt;</a:t>
            </a:r>
            <a:r>
              <a:rPr lang="en-US" sz="2000" i="1" dirty="0">
                <a:solidFill>
                  <a:srgbClr val="FF0000"/>
                </a:solidFill>
              </a:rPr>
              <a:t>Month Year [Interim | Plenary]</a:t>
            </a:r>
            <a:r>
              <a:rPr lang="en-US" sz="2000" dirty="0"/>
              <a:t> &gt;&gt;</a:t>
            </a:r>
          </a:p>
          <a:p>
            <a:pPr lvl="1" eaLnBrk="1" hangingPunct="1">
              <a:lnSpc>
                <a:spcPct val="80000"/>
              </a:lnSpc>
              <a:spcBef>
                <a:spcPts val="600"/>
              </a:spcBef>
            </a:pPr>
            <a:r>
              <a:rPr lang="en-US" sz="1800" dirty="0"/>
              <a:t>&lt;&lt;</a:t>
            </a:r>
            <a:r>
              <a:rPr lang="en-US" sz="1800" i="1" dirty="0">
                <a:solidFill>
                  <a:srgbClr val="FF0000"/>
                </a:solidFill>
              </a:rPr>
              <a:t>Meeting location</a:t>
            </a:r>
            <a:r>
              <a:rPr lang="en-US" sz="1800" dirty="0"/>
              <a:t>&gt;&gt;</a:t>
            </a:r>
          </a:p>
          <a:p>
            <a:pPr lvl="1" eaLnBrk="1" hangingPunct="1">
              <a:lnSpc>
                <a:spcPct val="80000"/>
              </a:lnSpc>
              <a:spcBef>
                <a:spcPts val="600"/>
              </a:spcBef>
            </a:pPr>
            <a:r>
              <a:rPr lang="en-US" sz="1800" dirty="0"/>
              <a:t>&lt;&lt;</a:t>
            </a:r>
            <a:r>
              <a:rPr lang="en-US" sz="1800" i="1" dirty="0">
                <a:solidFill>
                  <a:srgbClr val="FF0000"/>
                </a:solidFill>
              </a:rPr>
              <a:t>Meeting date</a:t>
            </a:r>
            <a:r>
              <a:rPr lang="en-US" sz="1800" dirty="0"/>
              <a:t>&gt;&gt;</a:t>
            </a:r>
          </a:p>
          <a:p>
            <a:pPr eaLnBrk="1" hangingPunct="1">
              <a:lnSpc>
                <a:spcPct val="80000"/>
              </a:lnSpc>
              <a:spcBef>
                <a:spcPts val="1200"/>
              </a:spcBef>
            </a:pPr>
            <a:r>
              <a:rPr lang="en-US" sz="2000" dirty="0"/>
              <a:t>&lt;&lt;</a:t>
            </a:r>
            <a:r>
              <a:rPr lang="en-US" sz="2000" i="1" dirty="0">
                <a:solidFill>
                  <a:srgbClr val="FF0000"/>
                </a:solidFill>
              </a:rPr>
              <a:t>Month Year [Interim | Plenary]</a:t>
            </a:r>
            <a:r>
              <a:rPr lang="en-US" sz="2000" dirty="0"/>
              <a:t> &gt;&gt;</a:t>
            </a:r>
          </a:p>
          <a:p>
            <a:pPr lvl="1" eaLnBrk="1" hangingPunct="1">
              <a:lnSpc>
                <a:spcPct val="80000"/>
              </a:lnSpc>
              <a:spcBef>
                <a:spcPts val="600"/>
              </a:spcBef>
            </a:pPr>
            <a:r>
              <a:rPr lang="en-US" sz="1800" dirty="0"/>
              <a:t>&lt;&lt;</a:t>
            </a:r>
            <a:r>
              <a:rPr lang="en-US" sz="1800" i="1" dirty="0">
                <a:solidFill>
                  <a:srgbClr val="FF0000"/>
                </a:solidFill>
              </a:rPr>
              <a:t>Meeting location</a:t>
            </a:r>
            <a:r>
              <a:rPr lang="en-US" sz="1800" dirty="0"/>
              <a:t>&gt;&gt;</a:t>
            </a:r>
          </a:p>
          <a:p>
            <a:pPr lvl="1" eaLnBrk="1" hangingPunct="1">
              <a:lnSpc>
                <a:spcPct val="80000"/>
              </a:lnSpc>
              <a:spcBef>
                <a:spcPts val="600"/>
              </a:spcBef>
            </a:pPr>
            <a:r>
              <a:rPr lang="en-US" sz="1800" dirty="0"/>
              <a:t>&lt;&lt;</a:t>
            </a:r>
            <a:r>
              <a:rPr lang="en-US" sz="1800" i="1" dirty="0">
                <a:solidFill>
                  <a:srgbClr val="FF0000"/>
                </a:solidFill>
              </a:rPr>
              <a:t>Meeting date</a:t>
            </a:r>
            <a:r>
              <a:rPr lang="en-US" sz="1800" dirty="0"/>
              <a:t>&gt;&gt;</a:t>
            </a:r>
          </a:p>
          <a:p>
            <a:pPr eaLnBrk="1" hangingPunct="1">
              <a:lnSpc>
                <a:spcPct val="80000"/>
              </a:lnSpc>
              <a:spcBef>
                <a:spcPts val="600"/>
              </a:spcBef>
              <a:buNone/>
            </a:pPr>
            <a:endParaRPr lang="en-US" sz="2000" dirty="0"/>
          </a:p>
          <a:p>
            <a:pPr eaLnBrk="1" hangingPunct="1">
              <a:lnSpc>
                <a:spcPct val="80000"/>
              </a:lnSpc>
              <a:spcBef>
                <a:spcPts val="600"/>
              </a:spcBef>
            </a:pPr>
            <a:r>
              <a:rPr lang="en-US" sz="2000" dirty="0"/>
              <a:t>Anyone interested in hosting a interim meeting contact me or the IEEE 802.3 Executive Secretary </a:t>
            </a:r>
            <a:r>
              <a:rPr lang="en-US" sz="2000" dirty="0">
                <a:hlinkClick r:id="rId3"/>
              </a:rPr>
              <a:t>Steve Carlson</a:t>
            </a:r>
            <a:r>
              <a:rPr lang="en-US" sz="2000" dirty="0"/>
              <a:t>.</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Content Placeholder 1"/>
          <p:cNvSpPr>
            <a:spLocks noGrp="1"/>
          </p:cNvSpPr>
          <p:nvPr>
            <p:ph type="subTitle" idx="4294967295"/>
          </p:nvPr>
        </p:nvSpPr>
        <p:spPr>
          <a:xfrm>
            <a:off x="2895600" y="2540000"/>
            <a:ext cx="6400800" cy="1752600"/>
          </a:xfrm>
        </p:spPr>
        <p:txBody>
          <a:bodyPr/>
          <a:lstStyle/>
          <a:p>
            <a:pPr marL="0" indent="0" algn="ctr" eaLnBrk="1" hangingPunct="1">
              <a:buNone/>
            </a:pPr>
            <a:r>
              <a:rPr lang="en-US" sz="8800"/>
              <a:t>Thank You!</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2"/>
          <p:cNvSpPr>
            <a:spLocks noGrp="1"/>
          </p:cNvSpPr>
          <p:nvPr>
            <p:ph type="title"/>
          </p:nvPr>
        </p:nvSpPr>
        <p:spPr/>
        <p:txBody>
          <a:bodyPr vert="horz" wrap="square" lIns="91440" tIns="45720" rIns="91440" bIns="91440" numCol="1" anchor="b" anchorCtr="0" compatLnSpc="1">
            <a:prstTxWarp prst="textNoShape">
              <a:avLst/>
            </a:prstTxWarp>
          </a:bodyPr>
          <a:lstStyle/>
          <a:p>
            <a:pPr eaLnBrk="1" hangingPunct="1"/>
            <a:r>
              <a:rPr lang="en-US"/>
              <a:t>Goals for the meeting</a:t>
            </a:r>
          </a:p>
        </p:txBody>
      </p:sp>
      <p:sp>
        <p:nvSpPr>
          <p:cNvPr id="20482" name="Content Placeholder 1"/>
          <p:cNvSpPr>
            <a:spLocks noGrp="1"/>
          </p:cNvSpPr>
          <p:nvPr>
            <p:ph type="body" idx="1"/>
          </p:nvPr>
        </p:nvSpPr>
        <p:spPr/>
        <p:txBody>
          <a:bodyPr/>
          <a:lstStyle/>
          <a:p>
            <a:pPr eaLnBrk="1" hangingPunct="1">
              <a:lnSpc>
                <a:spcPct val="90000"/>
              </a:lnSpc>
            </a:pPr>
            <a:r>
              <a:rPr lang="en-US" sz="2800" dirty="0"/>
              <a:t>&lt;&lt;</a:t>
            </a:r>
            <a:r>
              <a:rPr lang="en-US" sz="2800" i="1" dirty="0">
                <a:solidFill>
                  <a:srgbClr val="FF0000"/>
                </a:solidFill>
              </a:rPr>
              <a:t>Goal #1</a:t>
            </a:r>
            <a:r>
              <a:rPr lang="en-US" sz="2800" dirty="0"/>
              <a:t>&gt;&gt;</a:t>
            </a:r>
          </a:p>
          <a:p>
            <a:pPr eaLnBrk="1" hangingPunct="1">
              <a:lnSpc>
                <a:spcPct val="90000"/>
              </a:lnSpc>
            </a:pPr>
            <a:r>
              <a:rPr lang="en-US" sz="2800" dirty="0"/>
              <a:t>&lt;&lt;</a:t>
            </a:r>
            <a:r>
              <a:rPr lang="en-US" sz="2800" i="1" dirty="0">
                <a:solidFill>
                  <a:srgbClr val="FF0000"/>
                </a:solidFill>
              </a:rPr>
              <a:t>Goal #2</a:t>
            </a:r>
            <a:r>
              <a:rPr lang="en-US" sz="2800" dirty="0"/>
              <a:t>&gt;&gt;</a:t>
            </a:r>
          </a:p>
          <a:p>
            <a:pPr eaLnBrk="1" hangingPunct="1">
              <a:lnSpc>
                <a:spcPct val="90000"/>
              </a:lnSpc>
            </a:pPr>
            <a:r>
              <a:rPr lang="en-US" sz="2800" dirty="0"/>
              <a:t>&lt;&lt;</a:t>
            </a:r>
            <a:r>
              <a:rPr lang="en-US" sz="2800" i="1" dirty="0">
                <a:solidFill>
                  <a:srgbClr val="FF0000"/>
                </a:solidFill>
              </a:rPr>
              <a:t>Goal #3</a:t>
            </a:r>
            <a:r>
              <a:rPr lang="en-US" sz="2800" dirty="0"/>
              <a:t>&gt;&gt;</a:t>
            </a:r>
          </a:p>
          <a:p>
            <a:pPr eaLnBrk="1" hangingPunct="1">
              <a:lnSpc>
                <a:spcPct val="90000"/>
              </a:lnSpc>
            </a:pPr>
            <a:endParaRPr lang="en-US" sz="2800" dirty="0"/>
          </a:p>
          <a:p>
            <a:pPr eaLnBrk="1" hangingPunct="1">
              <a:lnSpc>
                <a:spcPct val="90000"/>
              </a:lnSpc>
            </a:pPr>
            <a:r>
              <a:rPr lang="en-US" sz="2800" dirty="0"/>
              <a:t>Lay the ground work for the next meeting</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2"/>
          <p:cNvSpPr>
            <a:spLocks noGrp="1"/>
          </p:cNvSpPr>
          <p:nvPr>
            <p:ph type="title" idx="4294967295"/>
          </p:nvPr>
        </p:nvSpPr>
        <p:spPr/>
        <p:txBody>
          <a:bodyPr vert="horz" wrap="square" lIns="91440" tIns="45720" rIns="91440" bIns="91440" numCol="1" anchor="b" anchorCtr="0" compatLnSpc="1">
            <a:prstTxWarp prst="textNoShape">
              <a:avLst/>
            </a:prstTxWarp>
          </a:bodyPr>
          <a:lstStyle/>
          <a:p>
            <a:pPr eaLnBrk="1" hangingPunct="1"/>
            <a:r>
              <a:rPr lang="en-US"/>
              <a:t>Big ticket items</a:t>
            </a:r>
          </a:p>
        </p:txBody>
      </p:sp>
      <p:sp>
        <p:nvSpPr>
          <p:cNvPr id="21506" name="Content Placeholder 1"/>
          <p:cNvSpPr>
            <a:spLocks noGrp="1"/>
          </p:cNvSpPr>
          <p:nvPr>
            <p:ph type="body" idx="4294967295"/>
          </p:nvPr>
        </p:nvSpPr>
        <p:spPr/>
        <p:txBody>
          <a:bodyPr/>
          <a:lstStyle/>
          <a:p>
            <a:pPr eaLnBrk="1" hangingPunct="1">
              <a:lnSpc>
                <a:spcPct val="90000"/>
              </a:lnSpc>
            </a:pPr>
            <a:r>
              <a:rPr lang="en-US" sz="2800" dirty="0"/>
              <a:t>&lt;&lt;</a:t>
            </a:r>
            <a:r>
              <a:rPr lang="en-US" sz="2800" i="1" dirty="0">
                <a:solidFill>
                  <a:srgbClr val="FF0000"/>
                </a:solidFill>
              </a:rPr>
              <a:t>Big ticket item #1</a:t>
            </a:r>
            <a:r>
              <a:rPr lang="en-US" sz="2800" dirty="0"/>
              <a:t>&gt;&gt;</a:t>
            </a:r>
          </a:p>
          <a:p>
            <a:pPr eaLnBrk="1" hangingPunct="1">
              <a:lnSpc>
                <a:spcPct val="90000"/>
              </a:lnSpc>
            </a:pPr>
            <a:r>
              <a:rPr lang="en-US" sz="2800" dirty="0"/>
              <a:t>&lt;&lt;</a:t>
            </a:r>
            <a:r>
              <a:rPr lang="en-US" sz="2800" i="1" dirty="0">
                <a:solidFill>
                  <a:srgbClr val="FF0000"/>
                </a:solidFill>
              </a:rPr>
              <a:t>Big ticket item #2</a:t>
            </a:r>
            <a:r>
              <a:rPr lang="en-US" sz="2800" dirty="0"/>
              <a:t>&gt;&gt;</a:t>
            </a:r>
          </a:p>
          <a:p>
            <a:pPr eaLnBrk="1" hangingPunct="1">
              <a:lnSpc>
                <a:spcPct val="90000"/>
              </a:lnSpc>
            </a:pPr>
            <a:r>
              <a:rPr lang="en-US" sz="2800" dirty="0"/>
              <a:t>&lt;&lt;</a:t>
            </a:r>
            <a:r>
              <a:rPr lang="en-US" sz="2800" i="1" dirty="0">
                <a:solidFill>
                  <a:srgbClr val="FF0000"/>
                </a:solidFill>
              </a:rPr>
              <a:t>Big ticket item #3</a:t>
            </a:r>
            <a:r>
              <a:rPr lang="en-US" sz="2800" dirty="0"/>
              <a:t>&gt;&gt;</a:t>
            </a:r>
          </a:p>
          <a:p>
            <a:pPr eaLnBrk="1" hangingPunct="1">
              <a:lnSpc>
                <a:spcPct val="90000"/>
              </a:lnSpc>
            </a:pPr>
            <a:endParaRPr lang="en-US" sz="2800" dirty="0"/>
          </a:p>
          <a:p>
            <a:pPr eaLnBrk="1" hangingPunct="1">
              <a:lnSpc>
                <a:spcPct val="90000"/>
              </a:lnSpc>
            </a:pPr>
            <a:r>
              <a:rPr lang="en-US" sz="2800" dirty="0"/>
              <a:t>Lay the ground work for the next meeting</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2"/>
          <p:cNvSpPr>
            <a:spLocks noGrp="1"/>
          </p:cNvSpPr>
          <p:nvPr>
            <p:ph type="title"/>
          </p:nvPr>
        </p:nvSpPr>
        <p:spPr/>
        <p:txBody>
          <a:bodyPr vert="horz" wrap="square" lIns="91440" tIns="45720" rIns="91440" bIns="91440" numCol="1" anchor="b" anchorCtr="0" compatLnSpc="1">
            <a:prstTxWarp prst="textNoShape">
              <a:avLst/>
            </a:prstTxWarp>
          </a:bodyPr>
          <a:lstStyle/>
          <a:p>
            <a:pPr eaLnBrk="1" hangingPunct="1"/>
            <a:r>
              <a:rPr lang="en-US"/>
              <a:t>Reflector and Web</a:t>
            </a:r>
          </a:p>
        </p:txBody>
      </p:sp>
      <p:sp>
        <p:nvSpPr>
          <p:cNvPr id="2" name="Content Placeholder 1">
            <a:extLst>
              <a:ext uri="{FF2B5EF4-FFF2-40B4-BE49-F238E27FC236}">
                <a16:creationId xmlns:a16="http://schemas.microsoft.com/office/drawing/2014/main" id="{F83694C3-0D34-49F1-B847-EC545DAA1D16}"/>
              </a:ext>
            </a:extLst>
          </p:cNvPr>
          <p:cNvSpPr>
            <a:spLocks noGrp="1"/>
          </p:cNvSpPr>
          <p:nvPr>
            <p:ph idx="1"/>
          </p:nvPr>
        </p:nvSpPr>
        <p:spPr>
          <a:xfrm>
            <a:off x="609600" y="1556792"/>
            <a:ext cx="10972800" cy="4525962"/>
          </a:xfrm>
        </p:spPr>
        <p:txBody>
          <a:bodyPr/>
          <a:lstStyle/>
          <a:p>
            <a:pPr marL="352425" indent="-273050" eaLnBrk="1" hangingPunct="1">
              <a:lnSpc>
                <a:spcPct val="90000"/>
              </a:lnSpc>
            </a:pPr>
            <a:r>
              <a:rPr lang="en-US" sz="2000" dirty="0"/>
              <a:t>To subscribe to the &lt;&lt;</a:t>
            </a:r>
            <a:r>
              <a:rPr lang="en-US" sz="2000" i="1" dirty="0">
                <a:solidFill>
                  <a:srgbClr val="FF0000"/>
                </a:solidFill>
              </a:rPr>
              <a:t>Study Group name</a:t>
            </a:r>
            <a:r>
              <a:rPr lang="en-US" sz="2000" dirty="0"/>
              <a:t>&gt;&gt; reflector, send an email to:</a:t>
            </a:r>
          </a:p>
          <a:p>
            <a:pPr marL="962025" lvl="1" indent="-47625" eaLnBrk="1" hangingPunct="1">
              <a:lnSpc>
                <a:spcPct val="90000"/>
              </a:lnSpc>
              <a:buNone/>
            </a:pPr>
            <a:r>
              <a:rPr lang="en-US" sz="2000" b="1" i="1" dirty="0">
                <a:solidFill>
                  <a:srgbClr val="3399FF"/>
                </a:solidFill>
                <a:hlinkClick r:id="rId2"/>
              </a:rPr>
              <a:t>ListServ@ieee.org</a:t>
            </a:r>
            <a:r>
              <a:rPr lang="en-US" sz="2000" b="1" i="1" dirty="0">
                <a:solidFill>
                  <a:srgbClr val="3399FF"/>
                </a:solidFill>
              </a:rPr>
              <a:t> </a:t>
            </a:r>
          </a:p>
          <a:p>
            <a:pPr marL="962025" lvl="1" indent="-47625" eaLnBrk="1" hangingPunct="1">
              <a:lnSpc>
                <a:spcPct val="90000"/>
              </a:lnSpc>
              <a:buNone/>
            </a:pPr>
            <a:endParaRPr lang="en-US" sz="2400" b="1" i="1" dirty="0">
              <a:solidFill>
                <a:srgbClr val="3399FF"/>
              </a:solidFill>
            </a:endParaRPr>
          </a:p>
          <a:p>
            <a:pPr marL="352425" indent="-273050" eaLnBrk="1" hangingPunct="1">
              <a:lnSpc>
                <a:spcPct val="90000"/>
              </a:lnSpc>
              <a:buNone/>
            </a:pPr>
            <a:r>
              <a:rPr lang="en-US" sz="2000" dirty="0"/>
              <a:t>	with the following in the body of the message (do not include “&lt;&gt;”):</a:t>
            </a:r>
          </a:p>
          <a:p>
            <a:pPr marL="352425" indent="-273050" eaLnBrk="1" hangingPunct="1">
              <a:lnSpc>
                <a:spcPct val="90000"/>
              </a:lnSpc>
              <a:buNone/>
            </a:pPr>
            <a:r>
              <a:rPr lang="en-US" sz="2000" b="1" i="1" dirty="0"/>
              <a:t>		</a:t>
            </a:r>
            <a:r>
              <a:rPr lang="en-US" sz="1600" b="1" i="1" dirty="0">
                <a:solidFill>
                  <a:srgbClr val="3399FF"/>
                </a:solidFill>
              </a:rPr>
              <a:t>subscribe </a:t>
            </a:r>
            <a:r>
              <a:rPr lang="en-US" sz="1600" b="1" dirty="0"/>
              <a:t>&lt;&lt;</a:t>
            </a:r>
            <a:r>
              <a:rPr lang="en-US" sz="1600" b="1" i="1" dirty="0">
                <a:solidFill>
                  <a:srgbClr val="FF0000"/>
                </a:solidFill>
              </a:rPr>
              <a:t>Study Group reflector name</a:t>
            </a:r>
            <a:r>
              <a:rPr lang="en-US" sz="1600" b="1" dirty="0"/>
              <a:t>&gt;&gt;</a:t>
            </a:r>
            <a:r>
              <a:rPr lang="en-US" sz="1600" b="1" i="1" dirty="0">
                <a:solidFill>
                  <a:srgbClr val="3399FF"/>
                </a:solidFill>
              </a:rPr>
              <a:t> &lt;</a:t>
            </a:r>
            <a:r>
              <a:rPr lang="en-US" sz="1600" b="1" i="1" dirty="0" err="1">
                <a:solidFill>
                  <a:srgbClr val="3399FF"/>
                </a:solidFill>
              </a:rPr>
              <a:t>yourfirstname</a:t>
            </a:r>
            <a:r>
              <a:rPr lang="en-US" sz="1600" b="1" i="1" dirty="0">
                <a:solidFill>
                  <a:srgbClr val="3399FF"/>
                </a:solidFill>
              </a:rPr>
              <a:t>&gt; &lt;</a:t>
            </a:r>
            <a:r>
              <a:rPr lang="en-US" sz="1600" b="1" i="1" dirty="0" err="1">
                <a:solidFill>
                  <a:srgbClr val="3399FF"/>
                </a:solidFill>
              </a:rPr>
              <a:t>yourlastname</a:t>
            </a:r>
            <a:r>
              <a:rPr lang="en-US" sz="1600" b="1" i="1" dirty="0">
                <a:solidFill>
                  <a:srgbClr val="3399FF"/>
                </a:solidFill>
              </a:rPr>
              <a:t>&gt;</a:t>
            </a:r>
            <a:endParaRPr lang="en-US" sz="2000" b="1" i="1" dirty="0">
              <a:solidFill>
                <a:srgbClr val="3399FF"/>
              </a:solidFill>
            </a:endParaRPr>
          </a:p>
          <a:p>
            <a:pPr marL="352425" indent="-273050" eaLnBrk="1" hangingPunct="1">
              <a:lnSpc>
                <a:spcPct val="90000"/>
              </a:lnSpc>
              <a:buNone/>
            </a:pPr>
            <a:r>
              <a:rPr lang="en-US" sz="2000" b="1" i="1" dirty="0">
                <a:solidFill>
                  <a:srgbClr val="3399FF"/>
                </a:solidFill>
              </a:rPr>
              <a:t>		</a:t>
            </a:r>
            <a:r>
              <a:rPr lang="en-US" sz="1600" b="1" i="1" dirty="0">
                <a:solidFill>
                  <a:srgbClr val="3399FF"/>
                </a:solidFill>
              </a:rPr>
              <a:t>end</a:t>
            </a:r>
            <a:endParaRPr lang="en-US" sz="2000" b="1" i="1" dirty="0">
              <a:solidFill>
                <a:srgbClr val="3399FF"/>
              </a:solidFill>
            </a:endParaRPr>
          </a:p>
          <a:p>
            <a:pPr marL="352425" indent="-273050" eaLnBrk="1" hangingPunct="1">
              <a:lnSpc>
                <a:spcPct val="90000"/>
              </a:lnSpc>
              <a:buNone/>
            </a:pPr>
            <a:endParaRPr lang="en-US" sz="2000" b="1" i="1" dirty="0">
              <a:solidFill>
                <a:srgbClr val="3399FF"/>
              </a:solidFill>
            </a:endParaRPr>
          </a:p>
          <a:p>
            <a:pPr marL="352425" indent="-273050" eaLnBrk="1" hangingPunct="1">
              <a:lnSpc>
                <a:spcPct val="90000"/>
              </a:lnSpc>
            </a:pPr>
            <a:r>
              <a:rPr lang="en-US" sz="2000" dirty="0"/>
              <a:t>Send &lt;&lt;</a:t>
            </a:r>
            <a:r>
              <a:rPr lang="en-US" sz="2000" i="1" dirty="0">
                <a:solidFill>
                  <a:srgbClr val="FF0000"/>
                </a:solidFill>
              </a:rPr>
              <a:t>Study Group name</a:t>
            </a:r>
            <a:r>
              <a:rPr lang="en-US" sz="2000" dirty="0"/>
              <a:t>&gt;&gt; reflector messages to:</a:t>
            </a:r>
          </a:p>
          <a:p>
            <a:pPr marL="352425" indent="-273050" eaLnBrk="1" hangingPunct="1">
              <a:lnSpc>
                <a:spcPct val="90000"/>
              </a:lnSpc>
              <a:buNone/>
            </a:pPr>
            <a:r>
              <a:rPr lang="en-US" sz="2000" b="1" i="1" dirty="0">
                <a:solidFill>
                  <a:srgbClr val="3399FF"/>
                </a:solidFill>
              </a:rPr>
              <a:t>		 </a:t>
            </a:r>
            <a:r>
              <a:rPr lang="en-US" sz="2000" b="1" u="sng" dirty="0"/>
              <a:t>&lt;&lt;</a:t>
            </a:r>
            <a:r>
              <a:rPr lang="en-US" sz="2000" b="1" i="1" u="sng" dirty="0">
                <a:solidFill>
                  <a:srgbClr val="FF0000"/>
                </a:solidFill>
              </a:rPr>
              <a:t>Study Group reflector name</a:t>
            </a:r>
            <a:r>
              <a:rPr lang="en-US" sz="2000" b="1" u="sng" dirty="0"/>
              <a:t>&gt;&gt;</a:t>
            </a:r>
            <a:r>
              <a:rPr lang="en-US" sz="2000" b="1" i="1" u="sng" dirty="0">
                <a:solidFill>
                  <a:srgbClr val="3399FF"/>
                </a:solidFill>
                <a:hlinkClick r:id="rId3"/>
              </a:rPr>
              <a:t>@listserv.ieee.org</a:t>
            </a:r>
            <a:r>
              <a:rPr lang="en-US" sz="2000" b="1" i="1" dirty="0">
                <a:solidFill>
                  <a:srgbClr val="3399FF"/>
                </a:solidFill>
              </a:rPr>
              <a:t> </a:t>
            </a:r>
          </a:p>
          <a:p>
            <a:pPr marL="352425" indent="-273050" eaLnBrk="1" hangingPunct="1">
              <a:lnSpc>
                <a:spcPct val="90000"/>
              </a:lnSpc>
            </a:pPr>
            <a:endParaRPr lang="en-US" sz="2000" dirty="0">
              <a:solidFill>
                <a:srgbClr val="3399FF"/>
              </a:solidFill>
            </a:endParaRPr>
          </a:p>
          <a:p>
            <a:pPr marL="352425" indent="-273050" eaLnBrk="1" hangingPunct="1">
              <a:lnSpc>
                <a:spcPct val="90000"/>
              </a:lnSpc>
            </a:pPr>
            <a:r>
              <a:rPr lang="en-US" sz="2000" dirty="0"/>
              <a:t>Study Group web page URL:</a:t>
            </a:r>
          </a:p>
          <a:p>
            <a:pPr marL="352425" indent="-273050" eaLnBrk="1" hangingPunct="1">
              <a:lnSpc>
                <a:spcPct val="90000"/>
              </a:lnSpc>
              <a:buNone/>
            </a:pPr>
            <a:r>
              <a:rPr lang="en-US" sz="2000" b="1" i="1" dirty="0"/>
              <a:t>		</a:t>
            </a:r>
            <a:r>
              <a:rPr lang="en-US" sz="2000" b="1" u="sng" dirty="0"/>
              <a:t>&lt;&lt;</a:t>
            </a:r>
            <a:r>
              <a:rPr lang="en-US" sz="2000" b="1" i="1" u="sng" dirty="0">
                <a:solidFill>
                  <a:srgbClr val="FF0000"/>
                </a:solidFill>
              </a:rPr>
              <a:t>Study Group home page URL</a:t>
            </a:r>
            <a:r>
              <a:rPr lang="en-US" sz="2000" b="1" u="sng" dirty="0"/>
              <a:t>&gt;&gt;</a:t>
            </a:r>
            <a:endParaRPr lang="en-US" sz="2000" b="1" i="1" dirty="0">
              <a:solidFill>
                <a:srgbClr val="3399FF"/>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idx="4294967295"/>
          </p:nvPr>
        </p:nvSpPr>
        <p:spPr/>
        <p:txBody>
          <a:bodyPr vert="horz" wrap="square" lIns="91440" tIns="45720" rIns="91440" bIns="91440" numCol="1" anchor="b" anchorCtr="0" compatLnSpc="1">
            <a:prstTxWarp prst="textNoShape">
              <a:avLst/>
            </a:prstTxWarp>
          </a:bodyPr>
          <a:lstStyle/>
          <a:p>
            <a:pPr eaLnBrk="1" hangingPunct="1"/>
            <a:r>
              <a:rPr lang="en-US"/>
              <a:t>Study Group Private Area</a:t>
            </a:r>
          </a:p>
        </p:txBody>
      </p:sp>
      <p:sp>
        <p:nvSpPr>
          <p:cNvPr id="23554" name="Rectangle 3"/>
          <p:cNvSpPr>
            <a:spLocks noGrp="1" noChangeArrowheads="1"/>
          </p:cNvSpPr>
          <p:nvPr>
            <p:ph type="body" idx="4294967295"/>
          </p:nvPr>
        </p:nvSpPr>
        <p:spPr/>
        <p:txBody>
          <a:bodyPr/>
          <a:lstStyle/>
          <a:p>
            <a:pPr eaLnBrk="1" hangingPunct="1"/>
            <a:r>
              <a:rPr lang="en-US" sz="2700" dirty="0"/>
              <a:t>URL: &lt;&lt;</a:t>
            </a:r>
            <a:r>
              <a:rPr lang="en-US" sz="2700" i="1" dirty="0">
                <a:solidFill>
                  <a:srgbClr val="FF0000"/>
                </a:solidFill>
              </a:rPr>
              <a:t>Study Group Private Area URL</a:t>
            </a:r>
            <a:r>
              <a:rPr lang="en-US" sz="2700" dirty="0"/>
              <a:t>&gt;&gt;</a:t>
            </a:r>
            <a:endParaRPr lang="en-US" sz="2000" dirty="0"/>
          </a:p>
          <a:p>
            <a:pPr lvl="1" eaLnBrk="1" hangingPunct="1"/>
            <a:r>
              <a:rPr lang="en-US" sz="2300" dirty="0"/>
              <a:t>Username: &lt;&lt;</a:t>
            </a:r>
            <a:r>
              <a:rPr lang="en-US" sz="2300" i="1" dirty="0" err="1">
                <a:solidFill>
                  <a:srgbClr val="FF0000"/>
                </a:solidFill>
              </a:rPr>
              <a:t>xxxxxx</a:t>
            </a:r>
            <a:r>
              <a:rPr lang="en-US" sz="2300" dirty="0"/>
              <a:t>&gt;&gt;</a:t>
            </a:r>
          </a:p>
          <a:p>
            <a:pPr lvl="1" eaLnBrk="1" hangingPunct="1"/>
            <a:r>
              <a:rPr lang="en-US" sz="2300" dirty="0"/>
              <a:t>Password: &lt;&lt;</a:t>
            </a:r>
            <a:r>
              <a:rPr lang="en-US" sz="2300" i="1" dirty="0" err="1">
                <a:solidFill>
                  <a:srgbClr val="FF0000"/>
                </a:solidFill>
              </a:rPr>
              <a:t>xxxxxxx</a:t>
            </a:r>
            <a:r>
              <a:rPr lang="en-US" sz="2300" dirty="0"/>
              <a:t>&gt;&gt;</a:t>
            </a:r>
          </a:p>
          <a:p>
            <a:pPr lvl="1" eaLnBrk="1" hangingPunct="1"/>
            <a:endParaRPr lang="en-US" sz="2300" dirty="0"/>
          </a:p>
          <a:p>
            <a:pPr eaLnBrk="1" hangingPunct="1"/>
            <a:r>
              <a:rPr lang="en-US" sz="2700" dirty="0"/>
              <a:t>Write it down…</a:t>
            </a:r>
          </a:p>
          <a:p>
            <a:pPr eaLnBrk="1" hangingPunct="1"/>
            <a:endParaRPr lang="en-US" sz="2700" dirty="0"/>
          </a:p>
          <a:p>
            <a:pPr eaLnBrk="1" hangingPunct="1"/>
            <a:r>
              <a:rPr lang="en-US" sz="2700" dirty="0"/>
              <a:t>Note - The content is posted for your review only, and neither the content nor access information should be copied or redistributed to others in violation of document copyrights.</a:t>
            </a:r>
          </a:p>
        </p:txBody>
      </p:sp>
      <p:sp>
        <p:nvSpPr>
          <p:cNvPr id="23555" name="Text Box 8"/>
          <p:cNvSpPr txBox="1">
            <a:spLocks noChangeArrowheads="1"/>
          </p:cNvSpPr>
          <p:nvPr/>
        </p:nvSpPr>
        <p:spPr bwMode="auto">
          <a:xfrm>
            <a:off x="3863976" y="3284538"/>
            <a:ext cx="3889375" cy="2057400"/>
          </a:xfrm>
          <a:prstGeom prst="rect">
            <a:avLst/>
          </a:prstGeom>
          <a:solidFill>
            <a:srgbClr val="FFFF66"/>
          </a:solidFill>
          <a:ln w="9525">
            <a:solidFill>
              <a:srgbClr val="0000FF"/>
            </a:solidFill>
            <a:miter lim="800000"/>
            <a:headEnd/>
            <a:tailEnd/>
          </a:ln>
        </p:spPr>
        <p:txBody>
          <a:bodyPr>
            <a:spAutoFit/>
          </a:bodyPr>
          <a:lstStyle/>
          <a:p>
            <a:pPr>
              <a:spcBef>
                <a:spcPct val="50000"/>
              </a:spcBef>
            </a:pPr>
            <a:r>
              <a:rPr lang="en-GB"/>
              <a:t>Note: The private area is used to store the draft, and on an exception basis, other copyrighted material shared through a liaison. Since a Study Group does not generate a draft, a private area should only be requested when required, and only at that point this slide should be used.</a:t>
            </a:r>
          </a:p>
        </p:txBody>
      </p:sp>
      <p:sp>
        <p:nvSpPr>
          <p:cNvPr id="23556" name="Text Box 5"/>
          <p:cNvSpPr txBox="1">
            <a:spLocks noChangeArrowheads="1"/>
          </p:cNvSpPr>
          <p:nvPr/>
        </p:nvSpPr>
        <p:spPr bwMode="auto">
          <a:xfrm>
            <a:off x="6311901" y="1989139"/>
            <a:ext cx="3889375" cy="835025"/>
          </a:xfrm>
          <a:prstGeom prst="rect">
            <a:avLst/>
          </a:prstGeom>
          <a:solidFill>
            <a:srgbClr val="FFFF66"/>
          </a:solidFill>
          <a:ln w="9525">
            <a:solidFill>
              <a:srgbClr val="0000FF"/>
            </a:solidFill>
            <a:miter lim="800000"/>
            <a:headEnd/>
            <a:tailEnd/>
          </a:ln>
        </p:spPr>
        <p:txBody>
          <a:bodyPr>
            <a:spAutoFit/>
          </a:bodyPr>
          <a:lstStyle/>
          <a:p>
            <a:pPr>
              <a:spcBef>
                <a:spcPct val="50000"/>
              </a:spcBef>
            </a:pPr>
            <a:r>
              <a:rPr lang="en-GB"/>
              <a:t>Note: Ensure that username and password do not appear in version of slides posted on public web site.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2"/>
          <p:cNvSpPr>
            <a:spLocks noGrp="1"/>
          </p:cNvSpPr>
          <p:nvPr>
            <p:ph type="title" idx="4294967295"/>
          </p:nvPr>
        </p:nvSpPr>
        <p:spPr/>
        <p:txBody>
          <a:bodyPr vert="horz" wrap="square" lIns="91440" tIns="45720" rIns="91440" bIns="91440" numCol="1" anchor="b" anchorCtr="0" compatLnSpc="1">
            <a:prstTxWarp prst="textNoShape">
              <a:avLst/>
            </a:prstTxWarp>
          </a:bodyPr>
          <a:lstStyle/>
          <a:p>
            <a:pPr eaLnBrk="1" hangingPunct="1"/>
            <a:r>
              <a:rPr lang="en-US"/>
              <a:t>Ground Rules</a:t>
            </a:r>
          </a:p>
        </p:txBody>
      </p:sp>
      <p:sp>
        <p:nvSpPr>
          <p:cNvPr id="25602" name="Content Placeholder 1"/>
          <p:cNvSpPr>
            <a:spLocks noGrp="1"/>
          </p:cNvSpPr>
          <p:nvPr>
            <p:ph type="body" idx="4294967295"/>
          </p:nvPr>
        </p:nvSpPr>
        <p:spPr/>
        <p:txBody>
          <a:bodyPr/>
          <a:lstStyle/>
          <a:p>
            <a:pPr eaLnBrk="1" hangingPunct="1"/>
            <a:r>
              <a:rPr lang="en-US" sz="2600" dirty="0"/>
              <a:t>Based upon IEEE 802.3 Rules</a:t>
            </a:r>
          </a:p>
          <a:p>
            <a:pPr lvl="1" eaLnBrk="1" hangingPunct="1"/>
            <a:r>
              <a:rPr lang="en-US" sz="2200" dirty="0"/>
              <a:t>Foundation based upon Robert’s Rules of Order</a:t>
            </a:r>
          </a:p>
          <a:p>
            <a:pPr lvl="1" eaLnBrk="1" hangingPunct="1"/>
            <a:r>
              <a:rPr lang="en-US" sz="2200" dirty="0"/>
              <a:t>Anyone in the room may speak</a:t>
            </a:r>
          </a:p>
          <a:p>
            <a:pPr lvl="1" eaLnBrk="1" hangingPunct="1"/>
            <a:r>
              <a:rPr lang="en-US" sz="2200" dirty="0"/>
              <a:t>Anyone in the room may vote</a:t>
            </a:r>
          </a:p>
          <a:p>
            <a:pPr eaLnBrk="1" hangingPunct="1"/>
            <a:r>
              <a:rPr lang="en-US" sz="2600" b="1" dirty="0">
                <a:solidFill>
                  <a:srgbClr val="3399FF"/>
                </a:solidFill>
              </a:rPr>
              <a:t>RESPECT</a:t>
            </a:r>
            <a:r>
              <a:rPr lang="en-US" sz="2600" dirty="0"/>
              <a:t>… give it, get it</a:t>
            </a:r>
          </a:p>
          <a:p>
            <a:pPr eaLnBrk="1" hangingPunct="1"/>
            <a:r>
              <a:rPr lang="en-US" sz="2600" dirty="0"/>
              <a:t>NO product pitches</a:t>
            </a:r>
          </a:p>
          <a:p>
            <a:pPr eaLnBrk="1" hangingPunct="1"/>
            <a:r>
              <a:rPr lang="en-US" sz="2600" dirty="0"/>
              <a:t>NO corporate pitches</a:t>
            </a:r>
          </a:p>
          <a:p>
            <a:pPr eaLnBrk="1" hangingPunct="1"/>
            <a:r>
              <a:rPr lang="en-US" sz="2600" dirty="0"/>
              <a:t>NO prices!!!</a:t>
            </a:r>
          </a:p>
          <a:p>
            <a:pPr lvl="1" eaLnBrk="1" hangingPunct="1"/>
            <a:r>
              <a:rPr lang="en-US" sz="2200" dirty="0"/>
              <a:t>This includes costs, ASPs, etc. no matter what the currency</a:t>
            </a:r>
          </a:p>
          <a:p>
            <a:pPr eaLnBrk="1" hangingPunct="1"/>
            <a:r>
              <a:rPr lang="en-US" sz="2600" dirty="0"/>
              <a:t>NO restrictive notices</a:t>
            </a:r>
          </a:p>
          <a:p>
            <a:pPr eaLnBrk="1" hangingPunct="1"/>
            <a:endParaRPr lang="en-US"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Line 14"/>
          <p:cNvSpPr>
            <a:spLocks noChangeShapeType="1"/>
          </p:cNvSpPr>
          <p:nvPr/>
        </p:nvSpPr>
        <p:spPr bwMode="auto">
          <a:xfrm>
            <a:off x="8763000" y="4416425"/>
            <a:ext cx="0" cy="304800"/>
          </a:xfrm>
          <a:prstGeom prst="line">
            <a:avLst/>
          </a:prstGeom>
          <a:noFill/>
          <a:ln w="9525">
            <a:solidFill>
              <a:schemeClr val="tx1"/>
            </a:solidFill>
            <a:round/>
            <a:headEnd/>
            <a:tailEnd/>
          </a:ln>
        </p:spPr>
        <p:txBody>
          <a:bodyPr wrap="none" anchor="ctr"/>
          <a:lstStyle/>
          <a:p>
            <a:endParaRPr lang="en-US"/>
          </a:p>
        </p:txBody>
      </p:sp>
      <p:sp>
        <p:nvSpPr>
          <p:cNvPr id="26626" name="Line 15"/>
          <p:cNvSpPr>
            <a:spLocks noChangeShapeType="1"/>
          </p:cNvSpPr>
          <p:nvPr/>
        </p:nvSpPr>
        <p:spPr bwMode="auto">
          <a:xfrm>
            <a:off x="8763000" y="5427663"/>
            <a:ext cx="0" cy="304800"/>
          </a:xfrm>
          <a:prstGeom prst="line">
            <a:avLst/>
          </a:prstGeom>
          <a:noFill/>
          <a:ln w="9525">
            <a:solidFill>
              <a:schemeClr val="tx1"/>
            </a:solidFill>
            <a:round/>
            <a:headEnd/>
            <a:tailEnd/>
          </a:ln>
        </p:spPr>
        <p:txBody>
          <a:bodyPr wrap="none" anchor="ctr"/>
          <a:lstStyle/>
          <a:p>
            <a:endParaRPr lang="en-US"/>
          </a:p>
        </p:txBody>
      </p:sp>
      <p:sp>
        <p:nvSpPr>
          <p:cNvPr id="26627" name="Title 2"/>
          <p:cNvSpPr>
            <a:spLocks noGrp="1"/>
          </p:cNvSpPr>
          <p:nvPr>
            <p:ph type="title" idx="4294967295"/>
          </p:nvPr>
        </p:nvSpPr>
        <p:spPr/>
        <p:txBody>
          <a:bodyPr vert="horz" wrap="square" lIns="91440" tIns="45720" rIns="91440" bIns="91440" numCol="1" anchor="b" anchorCtr="0" compatLnSpc="1">
            <a:prstTxWarp prst="textNoShape">
              <a:avLst/>
            </a:prstTxWarp>
          </a:bodyPr>
          <a:lstStyle/>
          <a:p>
            <a:pPr eaLnBrk="1" hangingPunct="1"/>
            <a:r>
              <a:rPr lang="en-US"/>
              <a:t>IEEE Structure</a:t>
            </a:r>
          </a:p>
        </p:txBody>
      </p:sp>
      <p:sp>
        <p:nvSpPr>
          <p:cNvPr id="26628" name="Line 2"/>
          <p:cNvSpPr>
            <a:spLocks noChangeShapeType="1"/>
          </p:cNvSpPr>
          <p:nvPr/>
        </p:nvSpPr>
        <p:spPr bwMode="auto">
          <a:xfrm>
            <a:off x="3352800" y="3425825"/>
            <a:ext cx="0" cy="304800"/>
          </a:xfrm>
          <a:prstGeom prst="line">
            <a:avLst/>
          </a:prstGeom>
          <a:noFill/>
          <a:ln w="9525">
            <a:solidFill>
              <a:schemeClr val="tx1"/>
            </a:solidFill>
            <a:round/>
            <a:headEnd/>
            <a:tailEnd/>
          </a:ln>
        </p:spPr>
        <p:txBody>
          <a:bodyPr wrap="none" anchor="ctr"/>
          <a:lstStyle/>
          <a:p>
            <a:endParaRPr lang="en-US"/>
          </a:p>
        </p:txBody>
      </p:sp>
      <p:sp>
        <p:nvSpPr>
          <p:cNvPr id="26629" name="Line 3"/>
          <p:cNvSpPr>
            <a:spLocks noChangeShapeType="1"/>
          </p:cNvSpPr>
          <p:nvPr/>
        </p:nvSpPr>
        <p:spPr bwMode="auto">
          <a:xfrm>
            <a:off x="6096000" y="3121025"/>
            <a:ext cx="0" cy="533400"/>
          </a:xfrm>
          <a:prstGeom prst="line">
            <a:avLst/>
          </a:prstGeom>
          <a:noFill/>
          <a:ln w="9525">
            <a:solidFill>
              <a:schemeClr val="tx1"/>
            </a:solidFill>
            <a:round/>
            <a:headEnd/>
            <a:tailEnd/>
          </a:ln>
        </p:spPr>
        <p:txBody>
          <a:bodyPr wrap="none" anchor="ctr"/>
          <a:lstStyle/>
          <a:p>
            <a:endParaRPr lang="en-US"/>
          </a:p>
        </p:txBody>
      </p:sp>
      <p:sp>
        <p:nvSpPr>
          <p:cNvPr id="9" name="Text Box 5"/>
          <p:cNvSpPr txBox="1">
            <a:spLocks noChangeArrowheads="1"/>
          </p:cNvSpPr>
          <p:nvPr/>
        </p:nvSpPr>
        <p:spPr bwMode="auto">
          <a:xfrm>
            <a:off x="4648200" y="2511425"/>
            <a:ext cx="2895600" cy="685800"/>
          </a:xfrm>
          <a:prstGeom prst="rect">
            <a:avLst/>
          </a:prstGeom>
          <a:solidFill>
            <a:srgbClr val="339966"/>
          </a:solidFill>
          <a:ln w="9525">
            <a:solidFill>
              <a:schemeClr val="tx1"/>
            </a:solidFill>
            <a:miter lim="800000"/>
            <a:headEnd/>
            <a:tailEnd/>
          </a:ln>
          <a:effectLst>
            <a:outerShdw dist="63500" dir="3187806" algn="ctr" rotWithShape="0">
              <a:srgbClr val="808080"/>
            </a:outerShdw>
          </a:effectLst>
        </p:spPr>
        <p:txBody>
          <a:bodyPr wrap="none"/>
          <a:lstStyle/>
          <a:p>
            <a:pPr algn="ctr" eaLnBrk="0" fontAlgn="auto" hangingPunct="0">
              <a:spcBef>
                <a:spcPts val="0"/>
              </a:spcBef>
              <a:spcAft>
                <a:spcPts val="0"/>
              </a:spcAft>
              <a:defRPr/>
            </a:pPr>
            <a:r>
              <a:rPr lang="en-US" sz="2000" b="1">
                <a:latin typeface="+mn-lt"/>
              </a:rPr>
              <a:t>IEEE-SA</a:t>
            </a:r>
          </a:p>
          <a:p>
            <a:pPr algn="ctr" eaLnBrk="0" fontAlgn="auto" hangingPunct="0">
              <a:spcBef>
                <a:spcPts val="0"/>
              </a:spcBef>
              <a:spcAft>
                <a:spcPts val="0"/>
              </a:spcAft>
              <a:defRPr/>
            </a:pPr>
            <a:r>
              <a:rPr lang="en-US" sz="2000">
                <a:latin typeface="+mn-lt"/>
              </a:rPr>
              <a:t>Standards Board </a:t>
            </a:r>
          </a:p>
        </p:txBody>
      </p:sp>
      <p:sp>
        <p:nvSpPr>
          <p:cNvPr id="10" name="Text Box 6"/>
          <p:cNvSpPr txBox="1">
            <a:spLocks noChangeArrowheads="1"/>
          </p:cNvSpPr>
          <p:nvPr/>
        </p:nvSpPr>
        <p:spPr bwMode="auto">
          <a:xfrm>
            <a:off x="7620000" y="3654425"/>
            <a:ext cx="2286000" cy="762000"/>
          </a:xfrm>
          <a:prstGeom prst="rect">
            <a:avLst/>
          </a:prstGeom>
          <a:gradFill rotWithShape="1">
            <a:gsLst>
              <a:gs pos="0">
                <a:srgbClr val="008000"/>
              </a:gs>
              <a:gs pos="100000">
                <a:srgbClr val="FFCC00"/>
              </a:gs>
            </a:gsLst>
            <a:lin ang="5400000" scaled="1"/>
          </a:gradFill>
          <a:ln w="9525">
            <a:solidFill>
              <a:schemeClr val="tx1"/>
            </a:solidFill>
            <a:miter lim="800000"/>
            <a:headEnd/>
            <a:tailEnd/>
          </a:ln>
          <a:effectLst>
            <a:outerShdw dist="63500" dir="3187806" algn="ctr" rotWithShape="0">
              <a:srgbClr val="808080"/>
            </a:outerShdw>
          </a:effectLst>
        </p:spPr>
        <p:txBody>
          <a:bodyPr wrap="none"/>
          <a:lstStyle/>
          <a:p>
            <a:pPr algn="ctr" eaLnBrk="0" fontAlgn="auto" hangingPunct="0">
              <a:spcBef>
                <a:spcPts val="0"/>
              </a:spcBef>
              <a:spcAft>
                <a:spcPts val="0"/>
              </a:spcAft>
              <a:defRPr/>
            </a:pPr>
            <a:r>
              <a:rPr lang="en-US" sz="2000" b="1" dirty="0">
                <a:latin typeface="+mn-lt"/>
              </a:rPr>
              <a:t>IEEE 802</a:t>
            </a:r>
          </a:p>
          <a:p>
            <a:pPr algn="ctr" eaLnBrk="0" fontAlgn="auto" hangingPunct="0">
              <a:spcBef>
                <a:spcPts val="0"/>
              </a:spcBef>
              <a:spcAft>
                <a:spcPts val="0"/>
              </a:spcAft>
              <a:defRPr/>
            </a:pPr>
            <a:r>
              <a:rPr lang="en-US" sz="2000" dirty="0" err="1">
                <a:latin typeface="+mn-lt"/>
              </a:rPr>
              <a:t>Stds</a:t>
            </a:r>
            <a:r>
              <a:rPr lang="en-US" sz="2000" dirty="0">
                <a:latin typeface="+mn-lt"/>
              </a:rPr>
              <a:t>. Committee</a:t>
            </a:r>
          </a:p>
        </p:txBody>
      </p:sp>
      <p:sp>
        <p:nvSpPr>
          <p:cNvPr id="11" name="Text Box 7"/>
          <p:cNvSpPr txBox="1">
            <a:spLocks noChangeArrowheads="1"/>
          </p:cNvSpPr>
          <p:nvPr/>
        </p:nvSpPr>
        <p:spPr bwMode="auto">
          <a:xfrm>
            <a:off x="4724400" y="3654425"/>
            <a:ext cx="2590800" cy="762000"/>
          </a:xfrm>
          <a:prstGeom prst="rect">
            <a:avLst/>
          </a:prstGeom>
          <a:solidFill>
            <a:srgbClr val="3366FF"/>
          </a:solidFill>
          <a:ln w="9525">
            <a:solidFill>
              <a:schemeClr val="tx1"/>
            </a:solidFill>
            <a:miter lim="800000"/>
            <a:headEnd/>
            <a:tailEnd/>
          </a:ln>
          <a:effectLst>
            <a:outerShdw dist="63500" dir="3187806" algn="ctr" rotWithShape="0">
              <a:srgbClr val="808080"/>
            </a:outerShdw>
          </a:effectLst>
        </p:spPr>
        <p:txBody>
          <a:bodyPr wrap="none"/>
          <a:lstStyle/>
          <a:p>
            <a:pPr algn="ctr" eaLnBrk="0" fontAlgn="auto" hangingPunct="0">
              <a:spcBef>
                <a:spcPts val="0"/>
              </a:spcBef>
              <a:spcAft>
                <a:spcPts val="0"/>
              </a:spcAft>
              <a:defRPr/>
            </a:pPr>
            <a:r>
              <a:rPr lang="en-US" sz="2000" b="1">
                <a:latin typeface="+mn-lt"/>
              </a:rPr>
              <a:t>NesCom</a:t>
            </a:r>
          </a:p>
          <a:p>
            <a:pPr algn="ctr" eaLnBrk="0" fontAlgn="auto" hangingPunct="0">
              <a:spcBef>
                <a:spcPts val="0"/>
              </a:spcBef>
              <a:spcAft>
                <a:spcPts val="0"/>
              </a:spcAft>
              <a:defRPr/>
            </a:pPr>
            <a:r>
              <a:rPr lang="en-US" sz="2000">
                <a:latin typeface="+mn-lt"/>
              </a:rPr>
              <a:t>New Stds. Committee</a:t>
            </a:r>
          </a:p>
        </p:txBody>
      </p:sp>
      <p:sp>
        <p:nvSpPr>
          <p:cNvPr id="12" name="Text Box 8"/>
          <p:cNvSpPr txBox="1">
            <a:spLocks noChangeArrowheads="1"/>
          </p:cNvSpPr>
          <p:nvPr/>
        </p:nvSpPr>
        <p:spPr bwMode="auto">
          <a:xfrm>
            <a:off x="2209800" y="3654425"/>
            <a:ext cx="2286000" cy="762000"/>
          </a:xfrm>
          <a:prstGeom prst="rect">
            <a:avLst/>
          </a:prstGeom>
          <a:solidFill>
            <a:srgbClr val="3366FF"/>
          </a:solidFill>
          <a:ln w="9525">
            <a:solidFill>
              <a:schemeClr val="tx1"/>
            </a:solidFill>
            <a:miter lim="800000"/>
            <a:headEnd/>
            <a:tailEnd/>
          </a:ln>
          <a:effectLst>
            <a:outerShdw dist="63500" dir="3187806" algn="ctr" rotWithShape="0">
              <a:srgbClr val="808080"/>
            </a:outerShdw>
          </a:effectLst>
        </p:spPr>
        <p:txBody>
          <a:bodyPr wrap="none"/>
          <a:lstStyle/>
          <a:p>
            <a:pPr algn="ctr" eaLnBrk="0" fontAlgn="auto" hangingPunct="0">
              <a:spcBef>
                <a:spcPts val="0"/>
              </a:spcBef>
              <a:spcAft>
                <a:spcPts val="0"/>
              </a:spcAft>
              <a:defRPr/>
            </a:pPr>
            <a:r>
              <a:rPr lang="en-US" sz="2000" b="1">
                <a:latin typeface="+mn-lt"/>
              </a:rPr>
              <a:t>RevCom</a:t>
            </a:r>
          </a:p>
          <a:p>
            <a:pPr algn="ctr" eaLnBrk="0" fontAlgn="auto" hangingPunct="0">
              <a:spcBef>
                <a:spcPts val="0"/>
              </a:spcBef>
              <a:spcAft>
                <a:spcPts val="0"/>
              </a:spcAft>
              <a:defRPr/>
            </a:pPr>
            <a:r>
              <a:rPr lang="en-US" sz="2000">
                <a:latin typeface="+mn-lt"/>
              </a:rPr>
              <a:t>Review Committee</a:t>
            </a:r>
          </a:p>
        </p:txBody>
      </p:sp>
      <p:sp>
        <p:nvSpPr>
          <p:cNvPr id="13" name="Text Box 9"/>
          <p:cNvSpPr txBox="1">
            <a:spLocks noChangeArrowheads="1"/>
          </p:cNvSpPr>
          <p:nvPr/>
        </p:nvSpPr>
        <p:spPr bwMode="auto">
          <a:xfrm>
            <a:off x="7620000" y="4665663"/>
            <a:ext cx="2286000" cy="762000"/>
          </a:xfrm>
          <a:prstGeom prst="rect">
            <a:avLst/>
          </a:prstGeom>
          <a:solidFill>
            <a:srgbClr val="FFCC00"/>
          </a:solidFill>
          <a:ln w="9525">
            <a:solidFill>
              <a:schemeClr val="tx1"/>
            </a:solidFill>
            <a:miter lim="800000"/>
            <a:headEnd/>
            <a:tailEnd/>
          </a:ln>
          <a:effectLst>
            <a:outerShdw dist="63500" dir="3187806" algn="ctr" rotWithShape="0">
              <a:srgbClr val="808080"/>
            </a:outerShdw>
          </a:effectLst>
        </p:spPr>
        <p:txBody>
          <a:bodyPr wrap="none"/>
          <a:lstStyle/>
          <a:p>
            <a:pPr algn="ctr" eaLnBrk="0" fontAlgn="auto" hangingPunct="0">
              <a:spcBef>
                <a:spcPts val="0"/>
              </a:spcBef>
              <a:spcAft>
                <a:spcPts val="0"/>
              </a:spcAft>
              <a:defRPr/>
            </a:pPr>
            <a:r>
              <a:rPr lang="en-US" sz="2000" b="1">
                <a:latin typeface="+mn-lt"/>
              </a:rPr>
              <a:t>IEEE 802.3</a:t>
            </a:r>
          </a:p>
          <a:p>
            <a:pPr algn="ctr" eaLnBrk="0" fontAlgn="auto" hangingPunct="0">
              <a:spcBef>
                <a:spcPts val="0"/>
              </a:spcBef>
              <a:spcAft>
                <a:spcPts val="0"/>
              </a:spcAft>
              <a:defRPr/>
            </a:pPr>
            <a:r>
              <a:rPr lang="en-US" sz="2000">
                <a:latin typeface="+mn-lt"/>
              </a:rPr>
              <a:t>Working Group</a:t>
            </a:r>
          </a:p>
        </p:txBody>
      </p:sp>
      <p:sp>
        <p:nvSpPr>
          <p:cNvPr id="14" name="Text Box 10"/>
          <p:cNvSpPr txBox="1">
            <a:spLocks noChangeArrowheads="1"/>
          </p:cNvSpPr>
          <p:nvPr/>
        </p:nvSpPr>
        <p:spPr bwMode="auto">
          <a:xfrm>
            <a:off x="7620000" y="5665788"/>
            <a:ext cx="2286000" cy="762000"/>
          </a:xfrm>
          <a:prstGeom prst="rect">
            <a:avLst/>
          </a:prstGeom>
          <a:solidFill>
            <a:srgbClr val="FFCC00"/>
          </a:solidFill>
          <a:ln w="9525">
            <a:solidFill>
              <a:schemeClr val="tx1"/>
            </a:solidFill>
            <a:miter lim="800000"/>
            <a:headEnd/>
            <a:tailEnd/>
          </a:ln>
          <a:effectLst>
            <a:outerShdw dist="63500" dir="3187806" algn="ctr" rotWithShape="0">
              <a:srgbClr val="808080"/>
            </a:outerShdw>
          </a:effectLst>
        </p:spPr>
        <p:txBody>
          <a:bodyPr wrap="none"/>
          <a:lstStyle/>
          <a:p>
            <a:pPr algn="ctr" eaLnBrk="0" fontAlgn="auto" hangingPunct="0">
              <a:spcBef>
                <a:spcPts val="0"/>
              </a:spcBef>
              <a:spcAft>
                <a:spcPts val="0"/>
              </a:spcAft>
              <a:defRPr/>
            </a:pPr>
            <a:r>
              <a:rPr lang="en-US" sz="2000" dirty="0">
                <a:latin typeface="+mn-lt"/>
              </a:rPr>
              <a:t>IEEE 802.3</a:t>
            </a:r>
          </a:p>
          <a:p>
            <a:pPr algn="ctr" eaLnBrk="0" fontAlgn="auto" hangingPunct="0">
              <a:spcBef>
                <a:spcPts val="0"/>
              </a:spcBef>
              <a:spcAft>
                <a:spcPts val="0"/>
              </a:spcAft>
              <a:defRPr/>
            </a:pPr>
            <a:r>
              <a:rPr lang="en-US" sz="2000" dirty="0">
                <a:latin typeface="+mn-lt"/>
              </a:rPr>
              <a:t>Study Group</a:t>
            </a:r>
          </a:p>
        </p:txBody>
      </p:sp>
      <p:sp>
        <p:nvSpPr>
          <p:cNvPr id="26636" name="Line 11"/>
          <p:cNvSpPr>
            <a:spLocks noChangeShapeType="1"/>
          </p:cNvSpPr>
          <p:nvPr/>
        </p:nvSpPr>
        <p:spPr bwMode="auto">
          <a:xfrm>
            <a:off x="3352800" y="3425825"/>
            <a:ext cx="5410200" cy="0"/>
          </a:xfrm>
          <a:prstGeom prst="line">
            <a:avLst/>
          </a:prstGeom>
          <a:noFill/>
          <a:ln w="9525">
            <a:solidFill>
              <a:schemeClr val="tx1"/>
            </a:solidFill>
            <a:round/>
            <a:headEnd/>
            <a:tailEnd/>
          </a:ln>
        </p:spPr>
        <p:txBody>
          <a:bodyPr wrap="none" anchor="ctr"/>
          <a:lstStyle/>
          <a:p>
            <a:endParaRPr lang="en-US"/>
          </a:p>
        </p:txBody>
      </p:sp>
      <p:sp>
        <p:nvSpPr>
          <p:cNvPr id="26637" name="Line 12"/>
          <p:cNvSpPr>
            <a:spLocks noChangeShapeType="1"/>
          </p:cNvSpPr>
          <p:nvPr/>
        </p:nvSpPr>
        <p:spPr bwMode="auto">
          <a:xfrm>
            <a:off x="8763000" y="3425825"/>
            <a:ext cx="0" cy="228600"/>
          </a:xfrm>
          <a:prstGeom prst="line">
            <a:avLst/>
          </a:prstGeom>
          <a:noFill/>
          <a:ln w="9525">
            <a:solidFill>
              <a:schemeClr val="tx1"/>
            </a:solidFill>
            <a:round/>
            <a:headEnd/>
            <a:tailEnd/>
          </a:ln>
        </p:spPr>
        <p:txBody>
          <a:bodyPr wrap="none" anchor="ctr"/>
          <a:lstStyle/>
          <a:p>
            <a:endParaRPr lang="en-US"/>
          </a:p>
        </p:txBody>
      </p:sp>
      <p:sp>
        <p:nvSpPr>
          <p:cNvPr id="26638" name="Line 13"/>
          <p:cNvSpPr>
            <a:spLocks noChangeShapeType="1"/>
          </p:cNvSpPr>
          <p:nvPr/>
        </p:nvSpPr>
        <p:spPr bwMode="auto">
          <a:xfrm>
            <a:off x="6096000" y="1901825"/>
            <a:ext cx="0" cy="609600"/>
          </a:xfrm>
          <a:prstGeom prst="line">
            <a:avLst/>
          </a:prstGeom>
          <a:noFill/>
          <a:ln w="9525">
            <a:solidFill>
              <a:schemeClr val="tx1"/>
            </a:solidFill>
            <a:round/>
            <a:headEnd/>
            <a:tailEnd/>
          </a:ln>
        </p:spPr>
        <p:txBody>
          <a:bodyPr wrap="none" anchor="ctr"/>
          <a:lstStyle/>
          <a:p>
            <a:endParaRPr lang="en-US"/>
          </a:p>
        </p:txBody>
      </p:sp>
      <p:sp>
        <p:nvSpPr>
          <p:cNvPr id="26639" name="Text Box 16"/>
          <p:cNvSpPr txBox="1">
            <a:spLocks noChangeArrowheads="1"/>
          </p:cNvSpPr>
          <p:nvPr/>
        </p:nvSpPr>
        <p:spPr bwMode="auto">
          <a:xfrm>
            <a:off x="4648200" y="2130425"/>
            <a:ext cx="2895600" cy="336550"/>
          </a:xfrm>
          <a:prstGeom prst="rect">
            <a:avLst/>
          </a:prstGeom>
          <a:noFill/>
          <a:ln w="9525" algn="ctr">
            <a:noFill/>
            <a:miter lim="800000"/>
            <a:headEnd/>
            <a:tailEnd/>
          </a:ln>
        </p:spPr>
        <p:txBody>
          <a:bodyPr>
            <a:spAutoFit/>
          </a:bodyPr>
          <a:lstStyle/>
          <a:p>
            <a:pPr algn="ctr">
              <a:spcBef>
                <a:spcPct val="50000"/>
              </a:spcBef>
            </a:pPr>
            <a:r>
              <a:rPr lang="en-US">
                <a:latin typeface="Perpetua"/>
              </a:rPr>
              <a:t>Standards     Process</a:t>
            </a:r>
          </a:p>
        </p:txBody>
      </p:sp>
      <p:sp>
        <p:nvSpPr>
          <p:cNvPr id="26640" name="Text Box 17"/>
          <p:cNvSpPr txBox="1">
            <a:spLocks noChangeArrowheads="1"/>
          </p:cNvSpPr>
          <p:nvPr/>
        </p:nvSpPr>
        <p:spPr bwMode="auto">
          <a:xfrm>
            <a:off x="2209800" y="5141913"/>
            <a:ext cx="2743200" cy="336550"/>
          </a:xfrm>
          <a:prstGeom prst="rect">
            <a:avLst/>
          </a:prstGeom>
          <a:solidFill>
            <a:srgbClr val="339966"/>
          </a:solidFill>
          <a:ln w="9525" algn="ctr">
            <a:noFill/>
            <a:miter lim="800000"/>
            <a:headEnd/>
            <a:tailEnd/>
          </a:ln>
        </p:spPr>
        <p:txBody>
          <a:bodyPr>
            <a:spAutoFit/>
          </a:bodyPr>
          <a:lstStyle/>
          <a:p>
            <a:pPr algn="ctr">
              <a:spcBef>
                <a:spcPct val="50000"/>
              </a:spcBef>
            </a:pPr>
            <a:r>
              <a:rPr lang="en-US" b="1">
                <a:latin typeface="Perpetua"/>
              </a:rPr>
              <a:t>Approval Process</a:t>
            </a:r>
          </a:p>
        </p:txBody>
      </p:sp>
      <p:sp>
        <p:nvSpPr>
          <p:cNvPr id="26641" name="Text Box 18"/>
          <p:cNvSpPr txBox="1">
            <a:spLocks noChangeArrowheads="1"/>
          </p:cNvSpPr>
          <p:nvPr/>
        </p:nvSpPr>
        <p:spPr bwMode="auto">
          <a:xfrm>
            <a:off x="2209800" y="6056313"/>
            <a:ext cx="2743200" cy="336550"/>
          </a:xfrm>
          <a:prstGeom prst="rect">
            <a:avLst/>
          </a:prstGeom>
          <a:solidFill>
            <a:srgbClr val="FFCC00"/>
          </a:solidFill>
          <a:ln w="9525" algn="ctr">
            <a:noFill/>
            <a:miter lim="800000"/>
            <a:headEnd/>
            <a:tailEnd/>
          </a:ln>
        </p:spPr>
        <p:txBody>
          <a:bodyPr>
            <a:spAutoFit/>
          </a:bodyPr>
          <a:lstStyle/>
          <a:p>
            <a:pPr algn="ctr">
              <a:spcBef>
                <a:spcPct val="50000"/>
              </a:spcBef>
            </a:pPr>
            <a:r>
              <a:rPr lang="en-US" b="1">
                <a:latin typeface="Perpetua"/>
              </a:rPr>
              <a:t>Technical Activities</a:t>
            </a:r>
          </a:p>
        </p:txBody>
      </p:sp>
      <p:sp>
        <p:nvSpPr>
          <p:cNvPr id="26642" name="Text Box 19"/>
          <p:cNvSpPr txBox="1">
            <a:spLocks noChangeArrowheads="1"/>
          </p:cNvSpPr>
          <p:nvPr/>
        </p:nvSpPr>
        <p:spPr bwMode="auto">
          <a:xfrm>
            <a:off x="2209800" y="5599113"/>
            <a:ext cx="2743200" cy="336550"/>
          </a:xfrm>
          <a:prstGeom prst="rect">
            <a:avLst/>
          </a:prstGeom>
          <a:solidFill>
            <a:srgbClr val="3366FF"/>
          </a:solidFill>
          <a:ln w="9525" algn="ctr">
            <a:noFill/>
            <a:miter lim="800000"/>
            <a:headEnd/>
            <a:tailEnd/>
          </a:ln>
        </p:spPr>
        <p:txBody>
          <a:bodyPr>
            <a:spAutoFit/>
          </a:bodyPr>
          <a:lstStyle/>
          <a:p>
            <a:pPr algn="ctr">
              <a:spcBef>
                <a:spcPct val="50000"/>
              </a:spcBef>
            </a:pPr>
            <a:r>
              <a:rPr lang="en-US" b="1">
                <a:latin typeface="Perpetua"/>
              </a:rPr>
              <a:t>Standards Process</a:t>
            </a:r>
          </a:p>
        </p:txBody>
      </p:sp>
      <p:sp>
        <p:nvSpPr>
          <p:cNvPr id="26643" name="Text Box 20"/>
          <p:cNvSpPr txBox="1">
            <a:spLocks noChangeArrowheads="1"/>
          </p:cNvSpPr>
          <p:nvPr/>
        </p:nvSpPr>
        <p:spPr bwMode="auto">
          <a:xfrm>
            <a:off x="4648200" y="1381125"/>
            <a:ext cx="2895600" cy="685800"/>
          </a:xfrm>
          <a:prstGeom prst="rect">
            <a:avLst/>
          </a:prstGeom>
          <a:solidFill>
            <a:schemeClr val="bg1"/>
          </a:solidFill>
          <a:ln w="9525">
            <a:solidFill>
              <a:schemeClr val="tx1"/>
            </a:solidFill>
            <a:miter lim="800000"/>
            <a:headEnd/>
            <a:tailEnd/>
          </a:ln>
        </p:spPr>
        <p:txBody>
          <a:bodyPr wrap="none"/>
          <a:lstStyle/>
          <a:p>
            <a:pPr algn="ctr" eaLnBrk="0" hangingPunct="0"/>
            <a:r>
              <a:rPr lang="en-US" sz="2000" b="1">
                <a:latin typeface="Perpetua"/>
              </a:rPr>
              <a:t>IEEE-SA</a:t>
            </a:r>
          </a:p>
          <a:p>
            <a:pPr algn="ctr" eaLnBrk="0" hangingPunct="0"/>
            <a:r>
              <a:rPr lang="en-US" sz="2000" b="1">
                <a:latin typeface="Perpetua"/>
              </a:rPr>
              <a:t>Standards Association</a:t>
            </a:r>
          </a:p>
        </p:txBody>
      </p:sp>
    </p:spTree>
  </p:cSld>
  <p:clrMapOvr>
    <a:masterClrMapping/>
  </p:clrMapOvr>
</p:sld>
</file>

<file path=ppt/theme/theme1.xml><?xml version="1.0" encoding="utf-8"?>
<a:theme xmlns:a="http://schemas.openxmlformats.org/drawingml/2006/main" name="1_EEE">
  <a:themeElements>
    <a:clrScheme name="1_EE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EE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EE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EE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EE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EE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EE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EE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EE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EE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EE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EE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EE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EE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IEEE_template">
  <a:themeElements>
    <a:clrScheme name="Custom 8">
      <a:dk1>
        <a:sysClr val="windowText" lastClr="000000"/>
      </a:dk1>
      <a:lt1>
        <a:sysClr val="window" lastClr="FFFFFF"/>
      </a:lt1>
      <a:dk2>
        <a:srgbClr val="63666A"/>
      </a:dk2>
      <a:lt2>
        <a:srgbClr val="A7A8AA"/>
      </a:lt2>
      <a:accent1>
        <a:srgbClr val="00B5E2"/>
      </a:accent1>
      <a:accent2>
        <a:srgbClr val="4AC9E3"/>
      </a:accent2>
      <a:accent3>
        <a:srgbClr val="00629B"/>
      </a:accent3>
      <a:accent4>
        <a:srgbClr val="FFD100"/>
      </a:accent4>
      <a:accent5>
        <a:srgbClr val="FFA300"/>
      </a:accent5>
      <a:accent6>
        <a:srgbClr val="BA0C2F"/>
      </a:accent6>
      <a:hlink>
        <a:srgbClr val="004B7E"/>
      </a:hlink>
      <a:folHlink>
        <a:srgbClr val="0E839E"/>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38100"/>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copyright-policy-WG-meetings.potx" id="{7B8922AF-E155-4CE3-ADBE-0EC330F6DF5E}" vid="{444C2741-E9B8-4579-8079-68A0DE7B6784}"/>
    </a:ext>
  </a:extLst>
</a:theme>
</file>

<file path=ppt/theme/theme3.xml><?xml version="1.0" encoding="utf-8"?>
<a:theme xmlns:a="http://schemas.openxmlformats.org/drawingml/2006/main" name="1_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agenda</Template>
  <TotalTime>1643</TotalTime>
  <Words>2664</Words>
  <Application>Microsoft Office PowerPoint</Application>
  <PresentationFormat>Widescreen</PresentationFormat>
  <Paragraphs>406</Paragraphs>
  <Slides>31</Slides>
  <Notes>4</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31</vt:i4>
      </vt:variant>
    </vt:vector>
  </HeadingPairs>
  <TitlesOfParts>
    <vt:vector size="42" baseType="lpstr">
      <vt:lpstr>Arial</vt:lpstr>
      <vt:lpstr>Calibri</vt:lpstr>
      <vt:lpstr>Lucida Grande</vt:lpstr>
      <vt:lpstr>Montserrat</vt:lpstr>
      <vt:lpstr>Montserrat ExtraBold</vt:lpstr>
      <vt:lpstr>Perpetua</vt:lpstr>
      <vt:lpstr>Times New Roman</vt:lpstr>
      <vt:lpstr>Wingdings</vt:lpstr>
      <vt:lpstr>1_EEE</vt:lpstr>
      <vt:lpstr>IEEE_template</vt:lpstr>
      <vt:lpstr>1_802-11-Submission</vt:lpstr>
      <vt:lpstr>Agenda and General Information</vt:lpstr>
      <vt:lpstr>Agenda</vt:lpstr>
      <vt:lpstr>Study Group Decorum</vt:lpstr>
      <vt:lpstr>Goals for the meeting</vt:lpstr>
      <vt:lpstr>Big ticket items</vt:lpstr>
      <vt:lpstr>Reflector and Web</vt:lpstr>
      <vt:lpstr>Study Group Private Area</vt:lpstr>
      <vt:lpstr>Ground Rules</vt:lpstr>
      <vt:lpstr>IEEE Structure</vt:lpstr>
      <vt:lpstr>Important Bylaws and Rules</vt:lpstr>
      <vt:lpstr>Guidelines for IEEE SA Meetings</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  </vt:lpstr>
      <vt:lpstr>IEEE-SA standards activities shall allow the fair &amp; equitable consideration of all viewpoints </vt:lpstr>
      <vt:lpstr>Overview of IEEE 802.3 Standards Process (1/5)- Study Group Phase</vt:lpstr>
      <vt:lpstr>Overview of IEEE 802.3 Standards Process (2/5) –  Task Force Comment Phase</vt:lpstr>
      <vt:lpstr>Overview of IEEE 802.3 Standards Process (3/5) –  Working Group Ballot Phase</vt:lpstr>
      <vt:lpstr>Overview of IEEE 802.3 Standards Process (4/5)-  IEEE Standards Association (SA) Ballot Phase</vt:lpstr>
      <vt:lpstr>Overview of IEEE 802.3 Standards Process (5/5) –  Final Approvals / Standard Release</vt:lpstr>
      <vt:lpstr>The Study Group</vt:lpstr>
      <vt:lpstr>Request for Formation of Study Group (as per xx Plenary Motion)</vt:lpstr>
      <vt:lpstr>Liaisons and Communications</vt:lpstr>
      <vt:lpstr>Action Items</vt:lpstr>
      <vt:lpstr>Attendance</vt:lpstr>
      <vt:lpstr>Presentations</vt:lpstr>
      <vt:lpstr>Meeting Map</vt:lpstr>
      <vt:lpstr>Future Meetings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802.3 Study Group agenda template</dc:title>
  <dc:creator>Law, David</dc:creator>
  <cp:lastModifiedBy>Law, David</cp:lastModifiedBy>
  <cp:revision>100</cp:revision>
  <dcterms:created xsi:type="dcterms:W3CDTF">2011-08-10T17:21:09Z</dcterms:created>
  <dcterms:modified xsi:type="dcterms:W3CDTF">2021-06-09T15:12:59Z</dcterms:modified>
</cp:coreProperties>
</file>