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19" r:id="rId2"/>
    <p:sldMasterId id="2147483721" r:id="rId3"/>
  </p:sldMasterIdLst>
  <p:notesMasterIdLst>
    <p:notesMasterId r:id="rId35"/>
  </p:notesMasterIdLst>
  <p:handoutMasterIdLst>
    <p:handoutMasterId r:id="rId36"/>
  </p:handoutMasterIdLst>
  <p:sldIdLst>
    <p:sldId id="273" r:id="rId4"/>
    <p:sldId id="300" r:id="rId5"/>
    <p:sldId id="348" r:id="rId6"/>
    <p:sldId id="317" r:id="rId7"/>
    <p:sldId id="345" r:id="rId8"/>
    <p:sldId id="319" r:id="rId9"/>
    <p:sldId id="339" r:id="rId10"/>
    <p:sldId id="318" r:id="rId11"/>
    <p:sldId id="320" r:id="rId12"/>
    <p:sldId id="321" r:id="rId13"/>
    <p:sldId id="362" r:id="rId14"/>
    <p:sldId id="354" r:id="rId15"/>
    <p:sldId id="355" r:id="rId16"/>
    <p:sldId id="356" r:id="rId17"/>
    <p:sldId id="357" r:id="rId18"/>
    <p:sldId id="358" r:id="rId19"/>
    <p:sldId id="359" r:id="rId20"/>
    <p:sldId id="306" r:id="rId21"/>
    <p:sldId id="311" r:id="rId22"/>
    <p:sldId id="312" r:id="rId23"/>
    <p:sldId id="313" r:id="rId24"/>
    <p:sldId id="314" r:id="rId25"/>
    <p:sldId id="327" r:id="rId26"/>
    <p:sldId id="328" r:id="rId27"/>
    <p:sldId id="336" r:id="rId28"/>
    <p:sldId id="342" r:id="rId29"/>
    <p:sldId id="343" r:id="rId30"/>
    <p:sldId id="331" r:id="rId31"/>
    <p:sldId id="344" r:id="rId32"/>
    <p:sldId id="333" r:id="rId33"/>
    <p:sldId id="334" r:id="rId34"/>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5" autoAdjust="0"/>
    <p:restoredTop sz="84713" autoAdjust="0"/>
  </p:normalViewPr>
  <p:slideViewPr>
    <p:cSldViewPr>
      <p:cViewPr varScale="1">
        <p:scale>
          <a:sx n="113" d="100"/>
          <a:sy n="113" d="100"/>
        </p:scale>
        <p:origin x="138" y="16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46957A-77E9-4067-B9A8-C75BCBC731A3}" type="datetimeFigureOut">
              <a:rPr lang="en-US"/>
              <a:pPr>
                <a:defRPr/>
              </a:pPr>
              <a:t>6/9/2021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41793F-992B-4A16-A261-238B1C815D3D}" type="slidenum">
              <a:rPr lang="en-US"/>
              <a:pPr>
                <a:defRPr/>
              </a:pPr>
              <a:t>‹#›</a:t>
            </a:fld>
            <a:endParaRPr lang="en-US"/>
          </a:p>
        </p:txBody>
      </p:sp>
    </p:spTree>
    <p:extLst>
      <p:ext uri="{BB962C8B-B14F-4D97-AF65-F5344CB8AC3E}">
        <p14:creationId xmlns:p14="http://schemas.microsoft.com/office/powerpoint/2010/main" val="352047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C6BA5148-46AD-40FD-940D-973AAFCD728F}" type="datetimeFigureOut">
              <a:rPr lang="en-US"/>
              <a:pPr>
                <a:defRPr/>
              </a:pPr>
              <a:t>6/9/2021</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3CEE3C7B-4350-4749-9C1E-FD77C98368D4}" type="slidenum">
              <a:rPr lang="en-US"/>
              <a:pPr>
                <a:defRPr/>
              </a:pPr>
              <a:t>‹#›</a:t>
            </a:fld>
            <a:endParaRPr lang="en-US"/>
          </a:p>
        </p:txBody>
      </p:sp>
    </p:spTree>
    <p:extLst>
      <p:ext uri="{BB962C8B-B14F-4D97-AF65-F5344CB8AC3E}">
        <p14:creationId xmlns:p14="http://schemas.microsoft.com/office/powerpoint/2010/main" val="6411389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11ABCC-02B0-49FD-978E-DF7DCA87D8B7}" type="slidenum">
              <a:rPr lang="en-US"/>
              <a:pPr fontAlgn="base">
                <a:spcBef>
                  <a:spcPct val="0"/>
                </a:spcBef>
                <a:spcAft>
                  <a:spcPct val="0"/>
                </a:spcAft>
                <a:defRPr/>
              </a:pPr>
              <a:t>7</a:t>
            </a:fld>
            <a:endParaRPr lang="en-US"/>
          </a:p>
        </p:txBody>
      </p:sp>
      <p:sp>
        <p:nvSpPr>
          <p:cNvPr id="24578" name="Rectangle 2"/>
          <p:cNvSpPr>
            <a:spLocks noGrp="1" noRot="1" noChangeAspect="1" noChangeArrowheads="1" noTextEdit="1"/>
          </p:cNvSpPr>
          <p:nvPr>
            <p:ph type="sldImg"/>
          </p:nvPr>
        </p:nvSpPr>
        <p:spPr bwMode="auto">
          <a:xfrm>
            <a:off x="457200" y="720725"/>
            <a:ext cx="6400800" cy="3600450"/>
          </a:xfrm>
          <a:noFill/>
          <a:ln>
            <a:solidFill>
              <a:srgbClr val="000000"/>
            </a:solidFill>
            <a:miter lim="800000"/>
            <a:headEnd/>
            <a:tailEnd/>
          </a:ln>
        </p:spPr>
      </p:sp>
      <p:sp>
        <p:nvSpPr>
          <p:cNvPr id="245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205286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205340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322829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2076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3D8AC436-2B80-4D39-B037-C92BE8FA3027}"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851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45813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A0747BE-94DD-4C14-901B-5A76391C6A9B}"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5433" y="6591300"/>
            <a:ext cx="12192000" cy="274638"/>
          </a:xfrm>
          <a:prstGeom prst="rect">
            <a:avLst/>
          </a:prstGeom>
          <a:noFill/>
          <a:ln w="9525">
            <a:noFill/>
            <a:miter lim="800000"/>
            <a:headEnd/>
            <a:tailEnd/>
          </a:ln>
          <a:effectLst/>
        </p:spPr>
        <p:txBody>
          <a:bodyPr>
            <a:spAutoFit/>
          </a:bodyPr>
          <a:lstStyle/>
          <a:p>
            <a:pPr algn="ctr">
              <a:defRPr/>
            </a:pPr>
            <a:r>
              <a:rPr lang="en-US" sz="1200">
                <a:solidFill>
                  <a:schemeClr val="bg1"/>
                </a:solidFill>
              </a:rPr>
              <a:t>IEEE 802.3 &lt;&lt;</a:t>
            </a:r>
            <a:r>
              <a:rPr lang="en-US" sz="1200" i="1">
                <a:solidFill>
                  <a:schemeClr val="bg1"/>
                </a:solidFill>
              </a:rPr>
              <a:t>Study Group Name</a:t>
            </a:r>
            <a:r>
              <a:rPr lang="en-US" sz="1200">
                <a:solidFill>
                  <a:schemeClr val="bg1"/>
                </a:solidFill>
              </a:rPr>
              <a:t>&gt;&gt; – &lt;&lt;</a:t>
            </a:r>
            <a:r>
              <a:rPr lang="en-US" sz="1200" i="1">
                <a:solidFill>
                  <a:schemeClr val="bg1"/>
                </a:solidFill>
              </a:rPr>
              <a:t>Date</a:t>
            </a:r>
            <a:r>
              <a:rPr lang="en-US" sz="1200">
                <a:solidFill>
                  <a:schemeClr val="bg1"/>
                </a:solidFill>
              </a:rPr>
              <a:t> [</a:t>
            </a:r>
            <a:r>
              <a:rPr lang="en-US" sz="1200" i="1">
                <a:solidFill>
                  <a:schemeClr val="bg1"/>
                </a:solidFill>
              </a:rPr>
              <a:t>Interim</a:t>
            </a:r>
            <a:r>
              <a:rPr lang="en-US" sz="1200">
                <a:solidFill>
                  <a:schemeClr val="bg1"/>
                </a:solidFill>
              </a:rPr>
              <a:t> | </a:t>
            </a:r>
            <a:r>
              <a:rPr lang="en-US" sz="1200" i="1">
                <a:solidFill>
                  <a:schemeClr val="bg1"/>
                </a:solidFill>
              </a:rPr>
              <a:t>Plenary</a:t>
            </a:r>
            <a:r>
              <a:rPr lang="en-US" sz="1200">
                <a:solidFill>
                  <a:schemeClr val="bg1"/>
                </a:solidFill>
              </a:rPr>
              <a:t>]&gt;&gt; meeting</a:t>
            </a:r>
          </a:p>
        </p:txBody>
      </p:sp>
      <p:sp>
        <p:nvSpPr>
          <p:cNvPr id="60424" name="Text Box 8"/>
          <p:cNvSpPr txBox="1">
            <a:spLocks noChangeArrowheads="1"/>
          </p:cNvSpPr>
          <p:nvPr/>
        </p:nvSpPr>
        <p:spPr bwMode="auto">
          <a:xfrm>
            <a:off x="-15433"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3.9</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11"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2770304423"/>
      </p:ext>
    </p:extLst>
  </p:cSld>
  <p:clrMap bg1="lt1" tx1="dk1" bg2="lt2" tx2="dk2" accent1="accent1" accent2="accent2" accent3="accent3" accent4="accent4" accent5="accent5" accent6="accent6" hlink="hlink" folHlink="folHlink"/>
  <p:sldLayoutIdLst>
    <p:sldLayoutId id="2147483720"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75697799"/>
      </p:ext>
    </p:extLst>
  </p:cSld>
  <p:clrMap bg1="lt1" tx1="dk1" bg2="lt2" tx2="dk2" accent1="accent1" accent2="accent2" accent3="accent3" accent4="accent4" accent5="accent5" accent6="accent6" hlink="hlink" folHlink="folHlink"/>
  <p:sldLayoutIdLst>
    <p:sldLayoutId id="2147483722"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 TargetMode="External"/><Relationship Id="rId7" Type="http://schemas.openxmlformats.org/officeDocument/2006/relationships/hyperlink" Target="http://ieee802.org/3/rules/P802_3_rules.pdf" TargetMode="External"/><Relationship Id="rId2" Type="http://schemas.openxmlformats.org/officeDocument/2006/relationships/hyperlink" Target="http://standards.ieee.org/develop/policies/sa_opman/" TargetMode="External"/><Relationship Id="rId1" Type="http://schemas.openxmlformats.org/officeDocument/2006/relationships/slideLayout" Target="../slideLayouts/slideLayout2.xml"/><Relationship Id="rId6" Type="http://schemas.openxmlformats.org/officeDocument/2006/relationships/hyperlink" Target="http://www.ieee802.org/devdocs.shtml" TargetMode="External"/><Relationship Id="rId5" Type="http://schemas.openxmlformats.org/officeDocument/2006/relationships/hyperlink" Target="https://ieee.app.box.com/v/PandP-LMSC" TargetMode="External"/><Relationship Id="rId4" Type="http://schemas.openxmlformats.org/officeDocument/2006/relationships/hyperlink" Target="http://standards.ieee.org/develop/policies/opma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imat.ieee.org/" TargetMode="External"/><Relationship Id="rId2" Type="http://schemas.openxmlformats.org/officeDocument/2006/relationships/hyperlink" Target="http://ieee802.org/3/minutes/attendance_procedures.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3" Type="http://schemas.openxmlformats.org/officeDocument/2006/relationships/hyperlink" Target="mailto:scarlson@hspdesign.com" TargetMode="External"/><Relationship Id="rId2" Type="http://schemas.openxmlformats.org/officeDocument/2006/relationships/hyperlink" Target="http://www.ieee802.org/3/interims/index.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3-100GCU@listserv.ieee.org" TargetMode="External"/><Relationship Id="rId2" Type="http://schemas.openxmlformats.org/officeDocument/2006/relationships/hyperlink" Target="mailto:ListServ@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a:xfrm>
            <a:off x="914400" y="1340768"/>
            <a:ext cx="10363200" cy="1470025"/>
          </a:xfrm>
        </p:spPr>
        <p:txBody>
          <a:bodyPr vert="horz" wrap="square" lIns="91440" tIns="45720" rIns="91440" bIns="91440" numCol="1" anchor="ctr" anchorCtr="0" compatLnSpc="1">
            <a:prstTxWarp prst="textNoShape">
              <a:avLst/>
            </a:prstTxWarp>
          </a:bodyPr>
          <a:lstStyle/>
          <a:p>
            <a:pPr eaLnBrk="1" hangingPunct="1"/>
            <a:r>
              <a:rPr lang="en-US" dirty="0">
                <a:solidFill>
                  <a:schemeClr val="tx1"/>
                </a:solidFill>
              </a:rPr>
              <a:t>Agenda and General Information</a:t>
            </a:r>
          </a:p>
        </p:txBody>
      </p:sp>
      <p:sp>
        <p:nvSpPr>
          <p:cNvPr id="17410" name="Rectangle 3"/>
          <p:cNvSpPr>
            <a:spLocks noGrp="1" noChangeArrowheads="1"/>
          </p:cNvSpPr>
          <p:nvPr>
            <p:ph type="subTitle" idx="1"/>
          </p:nvPr>
        </p:nvSpPr>
        <p:spPr>
          <a:xfrm>
            <a:off x="1828800" y="3096542"/>
            <a:ext cx="8534400" cy="1752600"/>
          </a:xfrm>
        </p:spPr>
        <p:txBody>
          <a:bodyPr/>
          <a:lstStyle/>
          <a:p>
            <a:pPr eaLnBrk="1" hangingPunct="1"/>
            <a:r>
              <a:rPr lang="en-US" sz="2600" dirty="0">
                <a:solidFill>
                  <a:schemeClr val="tx2"/>
                </a:solidFill>
              </a:rPr>
              <a:t>IEEE 802.3 </a:t>
            </a:r>
          </a:p>
          <a:p>
            <a:pPr eaLnBrk="1" hangingPunct="1"/>
            <a:r>
              <a:rPr lang="en-US" sz="2600" dirty="0">
                <a:solidFill>
                  <a:schemeClr val="tx2"/>
                </a:solidFill>
              </a:rPr>
              <a:t>&lt;&lt;</a:t>
            </a:r>
            <a:r>
              <a:rPr lang="en-US" sz="2600" i="1" dirty="0">
                <a:solidFill>
                  <a:srgbClr val="FF0000"/>
                </a:solidFill>
              </a:rPr>
              <a:t>Study Group Name</a:t>
            </a:r>
            <a:r>
              <a:rPr lang="en-US" sz="2600" dirty="0">
                <a:solidFill>
                  <a:schemeClr val="tx2"/>
                </a:solidFill>
              </a:rPr>
              <a:t>&gt;&gt;</a:t>
            </a:r>
          </a:p>
          <a:p>
            <a:pPr eaLnBrk="1" hangingPunct="1"/>
            <a:endParaRPr lang="en-US" sz="2600" dirty="0">
              <a:solidFill>
                <a:schemeClr val="tx2"/>
              </a:solidFill>
            </a:endParaRPr>
          </a:p>
          <a:p>
            <a:pPr eaLnBrk="1" hangingPunct="1"/>
            <a:r>
              <a:rPr lang="en-US" sz="2600" dirty="0">
                <a:solidFill>
                  <a:schemeClr val="tx2"/>
                </a:solidFill>
              </a:rPr>
              <a:t>&lt;&lt;</a:t>
            </a:r>
            <a:r>
              <a:rPr lang="en-US" sz="2600" i="1" dirty="0">
                <a:solidFill>
                  <a:srgbClr val="FF0000"/>
                </a:solidFill>
              </a:rPr>
              <a:t>Chair Name</a:t>
            </a:r>
            <a:r>
              <a:rPr lang="en-US" sz="2600" dirty="0">
                <a:solidFill>
                  <a:schemeClr val="tx2"/>
                </a:solidFill>
              </a:rPr>
              <a:t>&gt;&gt;</a:t>
            </a:r>
          </a:p>
          <a:p>
            <a:pPr eaLnBrk="1" hangingPunct="1"/>
            <a:r>
              <a:rPr lang="en-US" sz="2600" dirty="0">
                <a:solidFill>
                  <a:schemeClr val="tx2"/>
                </a:solidFill>
              </a:rPr>
              <a:t>&lt;&lt;</a:t>
            </a:r>
            <a:r>
              <a:rPr lang="en-US" sz="2600" i="1" dirty="0">
                <a:solidFill>
                  <a:srgbClr val="FF0000"/>
                </a:solidFill>
              </a:rPr>
              <a:t>Chair Affiliation</a:t>
            </a:r>
            <a:r>
              <a:rPr lang="en-US" sz="2600" dirty="0">
                <a:solidFill>
                  <a:schemeClr val="tx2"/>
                </a:solidFill>
              </a:rPr>
              <a:t>&gt;&gt;</a:t>
            </a:r>
          </a:p>
          <a:p>
            <a:pPr eaLnBrk="1" hangingPunct="1"/>
            <a:r>
              <a:rPr lang="en-US" sz="2600" dirty="0">
                <a:solidFill>
                  <a:schemeClr val="tx2"/>
                </a:solidFill>
              </a:rPr>
              <a:t>&lt;&lt;</a:t>
            </a:r>
            <a:r>
              <a:rPr lang="en-US" sz="2600" i="1" dirty="0">
                <a:solidFill>
                  <a:srgbClr val="FF0000"/>
                </a:solidFill>
              </a:rPr>
              <a:t>Interim Location</a:t>
            </a:r>
            <a:r>
              <a:rPr lang="en-US" sz="2600" dirty="0">
                <a:solidFill>
                  <a:schemeClr val="tx2"/>
                </a:solidFill>
              </a:rPr>
              <a:t>&gt;&gt;, &lt;&lt;</a:t>
            </a:r>
            <a:r>
              <a:rPr lang="en-US" sz="2600" i="1" dirty="0">
                <a:solidFill>
                  <a:srgbClr val="FF0000"/>
                </a:solidFill>
              </a:rPr>
              <a:t>Date</a:t>
            </a:r>
            <a:r>
              <a:rPr lang="en-US" sz="2600" dirty="0">
                <a:solidFill>
                  <a:schemeClr val="tx2"/>
                </a:solidFill>
              </a:rPr>
              <a:t>&gt;&gt;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Important Bylaws and Rules</a:t>
            </a:r>
          </a:p>
        </p:txBody>
      </p:sp>
      <p:sp>
        <p:nvSpPr>
          <p:cNvPr id="2" name="Content Placeholder 1">
            <a:extLst>
              <a:ext uri="{FF2B5EF4-FFF2-40B4-BE49-F238E27FC236}">
                <a16:creationId xmlns:a16="http://schemas.microsoft.com/office/drawing/2014/main" id="{251F2193-1E99-43FD-AD4D-39F5C12B9965}"/>
              </a:ext>
            </a:extLst>
          </p:cNvPr>
          <p:cNvSpPr>
            <a:spLocks noGrp="1"/>
          </p:cNvSpPr>
          <p:nvPr>
            <p:ph idx="1"/>
          </p:nvPr>
        </p:nvSpPr>
        <p:spPr>
          <a:xfrm>
            <a:off x="609600" y="1350962"/>
            <a:ext cx="10972800" cy="5102373"/>
          </a:xfrm>
        </p:spPr>
        <p:txBody>
          <a:bodyPr/>
          <a:lstStyle/>
          <a:p>
            <a:pPr eaLnBrk="1" hangingPunct="1">
              <a:lnSpc>
                <a:spcPct val="80000"/>
              </a:lnSpc>
              <a:tabLst>
                <a:tab pos="914400" algn="l"/>
              </a:tabLst>
            </a:pPr>
            <a:r>
              <a:rPr lang="en-US" sz="1900" b="1" dirty="0"/>
              <a:t>IEEE-SA Operations Manual</a:t>
            </a:r>
          </a:p>
          <a:p>
            <a:pPr marL="917575" lvl="1" eaLnBrk="1" hangingPunct="1">
              <a:lnSpc>
                <a:spcPct val="80000"/>
              </a:lnSpc>
              <a:buNone/>
              <a:tabLst>
                <a:tab pos="914400" algn="l"/>
              </a:tabLst>
            </a:pPr>
            <a:r>
              <a:rPr lang="en-US" sz="1400" b="1" dirty="0">
                <a:hlinkClick r:id="rId2"/>
              </a:rPr>
              <a:t>http://standards.ieee.org/develop/policies/sa_opman/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Bylaws</a:t>
            </a:r>
          </a:p>
          <a:p>
            <a:pPr marL="917575" lvl="1" eaLnBrk="1" hangingPunct="1">
              <a:lnSpc>
                <a:spcPct val="80000"/>
              </a:lnSpc>
              <a:buNone/>
              <a:tabLst>
                <a:tab pos="914400" algn="l"/>
              </a:tabLst>
            </a:pPr>
            <a:r>
              <a:rPr lang="en-US" sz="1400" b="1" dirty="0">
                <a:hlinkClick r:id="rId3"/>
              </a:rPr>
              <a:t>http://standards.ieee.org/develop/policies/bylaws/</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Operations Manual</a:t>
            </a:r>
          </a:p>
          <a:p>
            <a:pPr marL="917575" lvl="1" eaLnBrk="1" hangingPunct="1">
              <a:lnSpc>
                <a:spcPct val="80000"/>
              </a:lnSpc>
              <a:buNone/>
              <a:tabLst>
                <a:tab pos="914400" algn="l"/>
              </a:tabLst>
            </a:pPr>
            <a:r>
              <a:rPr lang="en-US" sz="1400" b="1" dirty="0">
                <a:hlinkClick r:id="rId4"/>
              </a:rPr>
              <a:t>http://standards.ieee.org/develop/policies/opman/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 802 LAN/MAN Standards Committee (LMSC) Policies and Procedures</a:t>
            </a:r>
          </a:p>
          <a:p>
            <a:pPr marL="917575" lvl="1" eaLnBrk="1" hangingPunct="1">
              <a:lnSpc>
                <a:spcPct val="80000"/>
              </a:lnSpc>
              <a:buNone/>
              <a:tabLst>
                <a:tab pos="914400" algn="l"/>
              </a:tabLst>
            </a:pPr>
            <a:r>
              <a:rPr lang="en-US" sz="1400" b="1" dirty="0">
                <a:hlinkClick r:id="rId5"/>
              </a:rPr>
              <a:t>https://ieee.app.box.com/v/PandP-LMSC</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800" b="1" dirty="0"/>
              <a:t>IEEE 802 LAN/MAN Standards Committee (LMSC) Operations Manual</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 LAN/MAN Standards Committee (LMSC) Working Group (WG) Policies and Procedures</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802.3 Working Group Operating Rules</a:t>
            </a:r>
          </a:p>
          <a:p>
            <a:pPr marL="917575" lvl="1" eaLnBrk="1" hangingPunct="1">
              <a:lnSpc>
                <a:spcPct val="80000"/>
              </a:lnSpc>
              <a:buNone/>
              <a:tabLst>
                <a:tab pos="914400" algn="l"/>
              </a:tabLst>
            </a:pPr>
            <a:r>
              <a:rPr lang="en-US" sz="1400" b="1" dirty="0">
                <a:hlinkClick r:id="rId7"/>
              </a:rPr>
              <a:t>http://ieee802.org/3/rules/P802_3_rules.pdf</a:t>
            </a:r>
            <a:endParaRPr lang="en-US" sz="1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700" dirty="0"/>
              <a:t>Guidelines for IEEE SA Meetings</a:t>
            </a:r>
            <a:endParaRPr lang="en-US" sz="27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r>
              <a:rPr lang="en-US" altLang="en-US" dirty="0">
                <a:latin typeface="Calibri" panose="020F0502020204030204" pitchFamily="34" charset="0"/>
                <a:cs typeface="Calibri" panose="020F0502020204030204" pitchFamily="34" charset="0"/>
              </a:rPr>
              <a:t>If you have questions, contact the IEEE SA Standards Board Patent</a:t>
            </a:r>
            <a:br>
              <a:rPr lang="en-US" altLang="en-US" dirty="0">
                <a:latin typeface="Calibri" panose="020F0502020204030204" pitchFamily="34" charset="0"/>
                <a:cs typeface="Calibri" panose="020F0502020204030204" pitchFamily="34" charset="0"/>
              </a:rPr>
            </a:br>
            <a:r>
              <a:rPr lang="en-US" altLang="en-US" dirty="0">
                <a:latin typeface="Calibri" panose="020F0502020204030204" pitchFamily="34" charset="0"/>
                <a:cs typeface="Calibri" panose="020F0502020204030204" pitchFamily="34" charset="0"/>
              </a:rPr>
              <a:t>Committee Administrator at </a:t>
            </a:r>
            <a:r>
              <a:rPr lang="en-US" altLang="en-US" dirty="0">
                <a:latin typeface="Calibri" panose="020F0502020204030204" pitchFamily="34" charset="0"/>
                <a:cs typeface="Calibri" panose="020F0502020204030204" pitchFamily="34" charset="0"/>
                <a:hlinkClick r:id="rId3"/>
              </a:rPr>
              <a:t>patcom@ieee.org</a:t>
            </a:r>
            <a:r>
              <a:rPr lang="en-US" altLang="en-US" dirty="0">
                <a:latin typeface="Calibri" panose="020F0502020204030204" pitchFamily="34" charset="0"/>
                <a:cs typeface="Calibri" panose="020F0502020204030204" pitchFamily="34" charset="0"/>
              </a:rPr>
              <a:t> </a:t>
            </a: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08 June 2021</a:t>
            </a:r>
          </a:p>
        </p:txBody>
      </p:sp>
    </p:spTree>
    <p:extLst>
      <p:ext uri="{BB962C8B-B14F-4D97-AF65-F5344CB8AC3E}">
        <p14:creationId xmlns:p14="http://schemas.microsoft.com/office/powerpoint/2010/main" val="2152266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1246407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3071520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7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http://standards.ieee.org/faqs/copyrights.html/</a:t>
            </a:r>
            <a:endParaRPr lang="en-US" sz="1867" dirty="0"/>
          </a:p>
          <a:p>
            <a:pPr lvl="2">
              <a:buSzPct val="150000"/>
            </a:pPr>
            <a:r>
              <a:rPr lang="en-US" sz="2400"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450645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3738395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1903715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805029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1981200" y="333376"/>
            <a:ext cx="8229600" cy="792163"/>
          </a:xfrm>
          <a:solidFill>
            <a:srgbClr val="FFFFFF"/>
          </a:solidFill>
        </p:spPr>
        <p:txBody>
          <a:bodyPr anchor="t"/>
          <a:lstStyle/>
          <a:p>
            <a:pPr eaLnBrk="1" hangingPunct="1"/>
            <a:r>
              <a:rPr lang="en-US" sz="2800"/>
              <a:t>Overview of IEEE 802.3 Standards Process (1/5)- Study Group Phase</a:t>
            </a:r>
          </a:p>
        </p:txBody>
      </p:sp>
      <p:sp>
        <p:nvSpPr>
          <p:cNvPr id="30722" name="AutoShape 3"/>
          <p:cNvSpPr>
            <a:spLocks noChangeArrowheads="1"/>
          </p:cNvSpPr>
          <p:nvPr/>
        </p:nvSpPr>
        <p:spPr bwMode="auto">
          <a:xfrm>
            <a:off x="2135188" y="1484313"/>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30723" name="AutoShape 4"/>
          <p:cNvSpPr>
            <a:spLocks noChangeArrowheads="1"/>
          </p:cNvSpPr>
          <p:nvPr/>
        </p:nvSpPr>
        <p:spPr bwMode="auto">
          <a:xfrm>
            <a:off x="2135188" y="26273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Call for</a:t>
            </a:r>
          </a:p>
          <a:p>
            <a:pPr algn="ctr"/>
            <a:r>
              <a:rPr lang="en-US" sz="1400" b="1">
                <a:latin typeface="Perpetua"/>
              </a:rPr>
              <a:t>Interest</a:t>
            </a:r>
          </a:p>
        </p:txBody>
      </p:sp>
      <p:sp>
        <p:nvSpPr>
          <p:cNvPr id="30724" name="AutoShape 5"/>
          <p:cNvSpPr>
            <a:spLocks noChangeArrowheads="1"/>
          </p:cNvSpPr>
          <p:nvPr/>
        </p:nvSpPr>
        <p:spPr bwMode="auto">
          <a:xfrm>
            <a:off x="2135188" y="3770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Form</a:t>
            </a:r>
          </a:p>
          <a:p>
            <a:pPr algn="ctr"/>
            <a:r>
              <a:rPr lang="en-US" sz="1400" b="1">
                <a:latin typeface="Perpetua"/>
              </a:rPr>
              <a:t>SG</a:t>
            </a:r>
          </a:p>
        </p:txBody>
      </p:sp>
      <p:sp>
        <p:nvSpPr>
          <p:cNvPr id="30725" name="AutoShape 6"/>
          <p:cNvSpPr>
            <a:spLocks noChangeArrowheads="1"/>
          </p:cNvSpPr>
          <p:nvPr/>
        </p:nvSpPr>
        <p:spPr bwMode="auto">
          <a:xfrm>
            <a:off x="46497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a:t>
            </a:r>
            <a:br>
              <a:rPr lang="en-US" sz="1400" b="1">
                <a:latin typeface="Perpetua"/>
              </a:rPr>
            </a:br>
            <a:r>
              <a:rPr lang="en-US" sz="1400" b="1">
                <a:latin typeface="Perpetua"/>
              </a:rPr>
              <a:t>EC Form</a:t>
            </a:r>
          </a:p>
          <a:p>
            <a:pPr algn="ctr"/>
            <a:r>
              <a:rPr lang="en-US" sz="1400" b="1">
                <a:latin typeface="Perpetua"/>
              </a:rPr>
              <a:t>SG</a:t>
            </a:r>
          </a:p>
        </p:txBody>
      </p:sp>
      <p:sp>
        <p:nvSpPr>
          <p:cNvPr id="30726" name="AutoShape 7"/>
          <p:cNvSpPr>
            <a:spLocks noChangeArrowheads="1"/>
          </p:cNvSpPr>
          <p:nvPr/>
        </p:nvSpPr>
        <p:spPr bwMode="auto">
          <a:xfrm>
            <a:off x="4649788" y="31607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Study Group</a:t>
            </a:r>
          </a:p>
          <a:p>
            <a:pPr algn="ctr"/>
            <a:r>
              <a:rPr lang="en-US" sz="1400" b="1">
                <a:latin typeface="Perpetua"/>
              </a:rPr>
              <a:t>Meetings</a:t>
            </a:r>
          </a:p>
        </p:txBody>
      </p:sp>
      <p:sp>
        <p:nvSpPr>
          <p:cNvPr id="30727" name="AutoShape 8"/>
          <p:cNvSpPr>
            <a:spLocks noChangeArrowheads="1"/>
          </p:cNvSpPr>
          <p:nvPr/>
        </p:nvSpPr>
        <p:spPr bwMode="auto">
          <a:xfrm>
            <a:off x="4649788" y="53705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Approve</a:t>
            </a:r>
          </a:p>
        </p:txBody>
      </p:sp>
      <p:sp>
        <p:nvSpPr>
          <p:cNvPr id="30728" name="Text Box 9"/>
          <p:cNvSpPr txBox="1">
            <a:spLocks noChangeArrowheads="1"/>
          </p:cNvSpPr>
          <p:nvPr/>
        </p:nvSpPr>
        <p:spPr bwMode="auto">
          <a:xfrm>
            <a:off x="58293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29" name="Text Box 10"/>
          <p:cNvSpPr txBox="1">
            <a:spLocks noChangeArrowheads="1"/>
          </p:cNvSpPr>
          <p:nvPr/>
        </p:nvSpPr>
        <p:spPr bwMode="auto">
          <a:xfrm>
            <a:off x="3278189" y="3922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0" name="AutoShape 11"/>
          <p:cNvSpPr>
            <a:spLocks noChangeArrowheads="1"/>
          </p:cNvSpPr>
          <p:nvPr/>
        </p:nvSpPr>
        <p:spPr bwMode="auto">
          <a:xfrm>
            <a:off x="76215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 EC</a:t>
            </a:r>
            <a:br>
              <a:rPr lang="en-US" sz="1400" b="1">
                <a:latin typeface="Perpetua"/>
              </a:rPr>
            </a:br>
            <a:r>
              <a:rPr lang="en-US" sz="1400" b="1">
                <a:latin typeface="Perpetua"/>
              </a:rPr>
              <a:t>Approve</a:t>
            </a:r>
          </a:p>
        </p:txBody>
      </p:sp>
      <p:sp>
        <p:nvSpPr>
          <p:cNvPr id="30731" name="AutoShape 13"/>
          <p:cNvSpPr>
            <a:spLocks noChangeArrowheads="1"/>
          </p:cNvSpPr>
          <p:nvPr/>
        </p:nvSpPr>
        <p:spPr bwMode="auto">
          <a:xfrm>
            <a:off x="7621588" y="4456113"/>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30732" name="AutoShape 14"/>
          <p:cNvSpPr>
            <a:spLocks noChangeArrowheads="1"/>
          </p:cNvSpPr>
          <p:nvPr/>
        </p:nvSpPr>
        <p:spPr bwMode="auto">
          <a:xfrm>
            <a:off x="9297988" y="4532313"/>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30733" name="Text Box 15"/>
          <p:cNvSpPr txBox="1">
            <a:spLocks noChangeArrowheads="1"/>
          </p:cNvSpPr>
          <p:nvPr/>
        </p:nvSpPr>
        <p:spPr bwMode="auto">
          <a:xfrm>
            <a:off x="5259389"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4" name="Text Box 16"/>
          <p:cNvSpPr txBox="1">
            <a:spLocks noChangeArrowheads="1"/>
          </p:cNvSpPr>
          <p:nvPr/>
        </p:nvSpPr>
        <p:spPr bwMode="auto">
          <a:xfrm>
            <a:off x="5792789" y="55229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5" name="Text Box 17"/>
          <p:cNvSpPr txBox="1">
            <a:spLocks noChangeArrowheads="1"/>
          </p:cNvSpPr>
          <p:nvPr/>
        </p:nvSpPr>
        <p:spPr bwMode="auto">
          <a:xfrm>
            <a:off x="8264526"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6" name="Text Box 19"/>
          <p:cNvSpPr txBox="1">
            <a:spLocks noChangeArrowheads="1"/>
          </p:cNvSpPr>
          <p:nvPr/>
        </p:nvSpPr>
        <p:spPr bwMode="auto">
          <a:xfrm>
            <a:off x="8797926" y="46085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7" name="Text Box 20"/>
          <p:cNvSpPr txBox="1">
            <a:spLocks noChangeArrowheads="1"/>
          </p:cNvSpPr>
          <p:nvPr/>
        </p:nvSpPr>
        <p:spPr bwMode="auto">
          <a:xfrm>
            <a:off x="2781300" y="4684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38" name="Text Box 21"/>
          <p:cNvSpPr txBox="1">
            <a:spLocks noChangeArrowheads="1"/>
          </p:cNvSpPr>
          <p:nvPr/>
        </p:nvSpPr>
        <p:spPr bwMode="auto">
          <a:xfrm>
            <a:off x="4268788" y="55229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39" name="Text Box 22"/>
          <p:cNvSpPr txBox="1">
            <a:spLocks noChangeArrowheads="1"/>
          </p:cNvSpPr>
          <p:nvPr/>
        </p:nvSpPr>
        <p:spPr bwMode="auto">
          <a:xfrm>
            <a:off x="88011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40" name="Text Box 24"/>
          <p:cNvSpPr txBox="1">
            <a:spLocks noChangeArrowheads="1"/>
          </p:cNvSpPr>
          <p:nvPr/>
        </p:nvSpPr>
        <p:spPr bwMode="auto">
          <a:xfrm>
            <a:off x="8267700" y="53705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41" name="Line 25"/>
          <p:cNvSpPr>
            <a:spLocks noChangeShapeType="1"/>
          </p:cNvSpPr>
          <p:nvPr/>
        </p:nvSpPr>
        <p:spPr bwMode="auto">
          <a:xfrm>
            <a:off x="2744788" y="2322513"/>
            <a:ext cx="0" cy="304800"/>
          </a:xfrm>
          <a:prstGeom prst="line">
            <a:avLst/>
          </a:prstGeom>
          <a:noFill/>
          <a:ln w="9525">
            <a:solidFill>
              <a:schemeClr val="tx1"/>
            </a:solidFill>
            <a:round/>
            <a:headEnd/>
            <a:tailEnd type="triangle" w="med" len="med"/>
          </a:ln>
        </p:spPr>
        <p:txBody>
          <a:bodyPr/>
          <a:lstStyle/>
          <a:p>
            <a:endParaRPr lang="en-US"/>
          </a:p>
        </p:txBody>
      </p:sp>
      <p:sp>
        <p:nvSpPr>
          <p:cNvPr id="30742" name="Line 26"/>
          <p:cNvSpPr>
            <a:spLocks noChangeShapeType="1"/>
          </p:cNvSpPr>
          <p:nvPr/>
        </p:nvSpPr>
        <p:spPr bwMode="auto">
          <a:xfrm>
            <a:off x="2744788" y="3465513"/>
            <a:ext cx="0" cy="304800"/>
          </a:xfrm>
          <a:prstGeom prst="line">
            <a:avLst/>
          </a:prstGeom>
          <a:noFill/>
          <a:ln w="9525">
            <a:solidFill>
              <a:schemeClr val="tx1"/>
            </a:solidFill>
            <a:round/>
            <a:headEnd/>
            <a:tailEnd type="triangle" w="med" len="med"/>
          </a:ln>
        </p:spPr>
        <p:txBody>
          <a:bodyPr/>
          <a:lstStyle/>
          <a:p>
            <a:endParaRPr lang="en-US"/>
          </a:p>
        </p:txBody>
      </p:sp>
      <p:sp>
        <p:nvSpPr>
          <p:cNvPr id="30743" name="Line 27"/>
          <p:cNvSpPr>
            <a:spLocks noChangeShapeType="1"/>
          </p:cNvSpPr>
          <p:nvPr/>
        </p:nvSpPr>
        <p:spPr bwMode="auto">
          <a:xfrm>
            <a:off x="2744788" y="4684713"/>
            <a:ext cx="0" cy="381000"/>
          </a:xfrm>
          <a:prstGeom prst="line">
            <a:avLst/>
          </a:prstGeom>
          <a:noFill/>
          <a:ln w="9525">
            <a:solidFill>
              <a:schemeClr val="tx1"/>
            </a:solidFill>
            <a:round/>
            <a:headEnd/>
            <a:tailEnd type="triangle" w="med" len="med"/>
          </a:ln>
        </p:spPr>
        <p:txBody>
          <a:bodyPr/>
          <a:lstStyle/>
          <a:p>
            <a:endParaRPr lang="en-US"/>
          </a:p>
        </p:txBody>
      </p:sp>
      <p:sp>
        <p:nvSpPr>
          <p:cNvPr id="30744" name="Line 28"/>
          <p:cNvSpPr>
            <a:spLocks noChangeShapeType="1"/>
          </p:cNvSpPr>
          <p:nvPr/>
        </p:nvSpPr>
        <p:spPr bwMode="auto">
          <a:xfrm>
            <a:off x="5259388" y="1560513"/>
            <a:ext cx="0" cy="304800"/>
          </a:xfrm>
          <a:prstGeom prst="line">
            <a:avLst/>
          </a:prstGeom>
          <a:noFill/>
          <a:ln w="9525">
            <a:solidFill>
              <a:schemeClr val="tx1"/>
            </a:solidFill>
            <a:round/>
            <a:headEnd/>
            <a:tailEnd type="triangle" w="med" len="med"/>
          </a:ln>
        </p:spPr>
        <p:txBody>
          <a:bodyPr/>
          <a:lstStyle/>
          <a:p>
            <a:endParaRPr lang="en-US"/>
          </a:p>
        </p:txBody>
      </p:sp>
      <p:sp>
        <p:nvSpPr>
          <p:cNvPr id="30745" name="Line 29"/>
          <p:cNvSpPr>
            <a:spLocks noChangeShapeType="1"/>
          </p:cNvSpPr>
          <p:nvPr/>
        </p:nvSpPr>
        <p:spPr bwMode="auto">
          <a:xfrm>
            <a:off x="8231188" y="1560513"/>
            <a:ext cx="0" cy="304800"/>
          </a:xfrm>
          <a:prstGeom prst="line">
            <a:avLst/>
          </a:prstGeom>
          <a:noFill/>
          <a:ln w="9525">
            <a:solidFill>
              <a:schemeClr val="tx1"/>
            </a:solidFill>
            <a:round/>
            <a:headEnd/>
            <a:tailEnd type="triangle" w="med" len="med"/>
          </a:ln>
        </p:spPr>
        <p:txBody>
          <a:bodyPr/>
          <a:lstStyle/>
          <a:p>
            <a:endParaRPr lang="en-US"/>
          </a:p>
        </p:txBody>
      </p:sp>
      <p:sp>
        <p:nvSpPr>
          <p:cNvPr id="30746" name="Line 30"/>
          <p:cNvSpPr>
            <a:spLocks noChangeShapeType="1"/>
          </p:cNvSpPr>
          <p:nvPr/>
        </p:nvSpPr>
        <p:spPr bwMode="auto">
          <a:xfrm>
            <a:off x="8231188" y="2779713"/>
            <a:ext cx="0" cy="381000"/>
          </a:xfrm>
          <a:prstGeom prst="line">
            <a:avLst/>
          </a:prstGeom>
          <a:noFill/>
          <a:ln w="9525">
            <a:solidFill>
              <a:schemeClr val="tx1"/>
            </a:solidFill>
            <a:round/>
            <a:headEnd/>
            <a:tailEnd type="triangle" w="med" len="med"/>
          </a:ln>
        </p:spPr>
        <p:txBody>
          <a:bodyPr/>
          <a:lstStyle/>
          <a:p>
            <a:endParaRPr lang="en-US"/>
          </a:p>
        </p:txBody>
      </p:sp>
      <p:sp>
        <p:nvSpPr>
          <p:cNvPr id="30747" name="Line 31"/>
          <p:cNvSpPr>
            <a:spLocks noChangeShapeType="1"/>
          </p:cNvSpPr>
          <p:nvPr/>
        </p:nvSpPr>
        <p:spPr bwMode="auto">
          <a:xfrm>
            <a:off x="8231188" y="4075113"/>
            <a:ext cx="0" cy="381000"/>
          </a:xfrm>
          <a:prstGeom prst="line">
            <a:avLst/>
          </a:prstGeom>
          <a:noFill/>
          <a:ln w="9525">
            <a:solidFill>
              <a:schemeClr val="tx1"/>
            </a:solidFill>
            <a:round/>
            <a:headEnd/>
            <a:tailEnd type="triangle" w="med" len="med"/>
          </a:ln>
        </p:spPr>
        <p:txBody>
          <a:bodyPr/>
          <a:lstStyle/>
          <a:p>
            <a:endParaRPr lang="en-US"/>
          </a:p>
        </p:txBody>
      </p:sp>
      <p:sp>
        <p:nvSpPr>
          <p:cNvPr id="30748" name="Line 32"/>
          <p:cNvSpPr>
            <a:spLocks noChangeShapeType="1"/>
          </p:cNvSpPr>
          <p:nvPr/>
        </p:nvSpPr>
        <p:spPr bwMode="auto">
          <a:xfrm>
            <a:off x="8231188" y="5370513"/>
            <a:ext cx="0" cy="381000"/>
          </a:xfrm>
          <a:prstGeom prst="line">
            <a:avLst/>
          </a:prstGeom>
          <a:noFill/>
          <a:ln w="9525">
            <a:solidFill>
              <a:schemeClr val="tx1"/>
            </a:solidFill>
            <a:round/>
            <a:headEnd/>
            <a:tailEnd type="triangle" w="med" len="med"/>
          </a:ln>
        </p:spPr>
        <p:txBody>
          <a:bodyPr/>
          <a:lstStyle/>
          <a:p>
            <a:endParaRPr lang="en-US"/>
          </a:p>
        </p:txBody>
      </p:sp>
      <p:sp>
        <p:nvSpPr>
          <p:cNvPr id="30749" name="Line 33"/>
          <p:cNvSpPr>
            <a:spLocks noChangeShapeType="1"/>
          </p:cNvSpPr>
          <p:nvPr/>
        </p:nvSpPr>
        <p:spPr bwMode="auto">
          <a:xfrm flipH="1">
            <a:off x="4573588" y="3998913"/>
            <a:ext cx="685800" cy="457200"/>
          </a:xfrm>
          <a:prstGeom prst="line">
            <a:avLst/>
          </a:prstGeom>
          <a:noFill/>
          <a:ln w="9525">
            <a:solidFill>
              <a:schemeClr val="tx1"/>
            </a:solidFill>
            <a:round/>
            <a:headEnd/>
            <a:tailEnd type="triangle" w="med" len="med"/>
          </a:ln>
        </p:spPr>
        <p:txBody>
          <a:bodyPr/>
          <a:lstStyle/>
          <a:p>
            <a:endParaRPr lang="en-US"/>
          </a:p>
        </p:txBody>
      </p:sp>
      <p:sp>
        <p:nvSpPr>
          <p:cNvPr id="30750" name="Line 34"/>
          <p:cNvSpPr>
            <a:spLocks noChangeShapeType="1"/>
          </p:cNvSpPr>
          <p:nvPr/>
        </p:nvSpPr>
        <p:spPr bwMode="auto">
          <a:xfrm>
            <a:off x="4573588" y="4989513"/>
            <a:ext cx="685800" cy="381000"/>
          </a:xfrm>
          <a:prstGeom prst="line">
            <a:avLst/>
          </a:prstGeom>
          <a:noFill/>
          <a:ln w="9525">
            <a:solidFill>
              <a:schemeClr val="tx1"/>
            </a:solidFill>
            <a:round/>
            <a:headEnd/>
            <a:tailEnd type="triangle" w="med" len="med"/>
          </a:ln>
        </p:spPr>
        <p:txBody>
          <a:bodyPr/>
          <a:lstStyle/>
          <a:p>
            <a:endParaRPr lang="en-US"/>
          </a:p>
        </p:txBody>
      </p:sp>
      <p:sp>
        <p:nvSpPr>
          <p:cNvPr id="30751" name="Line 35"/>
          <p:cNvSpPr>
            <a:spLocks noChangeShapeType="1"/>
          </p:cNvSpPr>
          <p:nvPr/>
        </p:nvSpPr>
        <p:spPr bwMode="auto">
          <a:xfrm flipH="1">
            <a:off x="5259388" y="4989513"/>
            <a:ext cx="533400" cy="381000"/>
          </a:xfrm>
          <a:prstGeom prst="line">
            <a:avLst/>
          </a:prstGeom>
          <a:noFill/>
          <a:ln w="9525">
            <a:solidFill>
              <a:schemeClr val="tx1"/>
            </a:solidFill>
            <a:round/>
            <a:headEnd/>
            <a:tailEnd type="triangle" w="med" len="med"/>
          </a:ln>
        </p:spPr>
        <p:txBody>
          <a:bodyPr/>
          <a:lstStyle/>
          <a:p>
            <a:endParaRPr lang="en-US"/>
          </a:p>
        </p:txBody>
      </p:sp>
      <p:sp>
        <p:nvSpPr>
          <p:cNvPr id="30752" name="Line 36"/>
          <p:cNvSpPr>
            <a:spLocks noChangeShapeType="1"/>
          </p:cNvSpPr>
          <p:nvPr/>
        </p:nvSpPr>
        <p:spPr bwMode="auto">
          <a:xfrm>
            <a:off x="5259388" y="3998913"/>
            <a:ext cx="609600" cy="304800"/>
          </a:xfrm>
          <a:prstGeom prst="line">
            <a:avLst/>
          </a:prstGeom>
          <a:noFill/>
          <a:ln w="9525">
            <a:solidFill>
              <a:schemeClr val="tx1"/>
            </a:solidFill>
            <a:round/>
            <a:headEnd/>
            <a:tailEnd type="triangle" w="med" len="med"/>
          </a:ln>
        </p:spPr>
        <p:txBody>
          <a:bodyPr/>
          <a:lstStyle/>
          <a:p>
            <a:endParaRPr lang="en-US"/>
          </a:p>
        </p:txBody>
      </p:sp>
      <p:sp>
        <p:nvSpPr>
          <p:cNvPr id="30753" name="AutoShape 37"/>
          <p:cNvSpPr>
            <a:spLocks noChangeArrowheads="1"/>
          </p:cNvSpPr>
          <p:nvPr/>
        </p:nvSpPr>
        <p:spPr bwMode="auto">
          <a:xfrm>
            <a:off x="4040188" y="4456113"/>
            <a:ext cx="1066800" cy="6096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PAR</a:t>
            </a:r>
          </a:p>
        </p:txBody>
      </p:sp>
      <p:sp>
        <p:nvSpPr>
          <p:cNvPr id="30754" name="AutoShape 38"/>
          <p:cNvSpPr>
            <a:spLocks noChangeArrowheads="1"/>
          </p:cNvSpPr>
          <p:nvPr/>
        </p:nvSpPr>
        <p:spPr bwMode="auto">
          <a:xfrm>
            <a:off x="5335588" y="4303713"/>
            <a:ext cx="1066800" cy="762000"/>
          </a:xfrm>
          <a:prstGeom prst="flowChartMultidocument">
            <a:avLst/>
          </a:prstGeom>
          <a:solidFill>
            <a:srgbClr val="66FF66"/>
          </a:solidFill>
          <a:ln w="9525">
            <a:solidFill>
              <a:schemeClr val="tx1"/>
            </a:solidFill>
            <a:miter lim="800000"/>
            <a:headEnd/>
            <a:tailEnd/>
          </a:ln>
        </p:spPr>
        <p:txBody>
          <a:bodyPr wrap="none" anchor="ctr"/>
          <a:lstStyle/>
          <a:p>
            <a:pPr algn="ctr"/>
            <a:r>
              <a:rPr lang="en-US" sz="1400" b="1">
                <a:latin typeface="Perpetua"/>
              </a:rPr>
              <a:t>5 Criteria</a:t>
            </a:r>
          </a:p>
        </p:txBody>
      </p:sp>
      <p:sp>
        <p:nvSpPr>
          <p:cNvPr id="30755" name="Line 39"/>
          <p:cNvSpPr>
            <a:spLocks noChangeShapeType="1"/>
          </p:cNvSpPr>
          <p:nvPr/>
        </p:nvSpPr>
        <p:spPr bwMode="auto">
          <a:xfrm>
            <a:off x="5259388" y="2779713"/>
            <a:ext cx="0" cy="381000"/>
          </a:xfrm>
          <a:prstGeom prst="line">
            <a:avLst/>
          </a:prstGeom>
          <a:noFill/>
          <a:ln w="9525">
            <a:solidFill>
              <a:schemeClr val="tx1"/>
            </a:solidFill>
            <a:round/>
            <a:headEnd/>
            <a:tailEnd type="triangle" w="med" len="med"/>
          </a:ln>
        </p:spPr>
        <p:txBody>
          <a:bodyPr/>
          <a:lstStyle/>
          <a:p>
            <a:endParaRPr lang="en-US"/>
          </a:p>
        </p:txBody>
      </p:sp>
      <p:sp>
        <p:nvSpPr>
          <p:cNvPr id="30756" name="Line 40"/>
          <p:cNvSpPr>
            <a:spLocks noChangeShapeType="1"/>
          </p:cNvSpPr>
          <p:nvPr/>
        </p:nvSpPr>
        <p:spPr bwMode="auto">
          <a:xfrm>
            <a:off x="5868988" y="2322513"/>
            <a:ext cx="381000" cy="0"/>
          </a:xfrm>
          <a:prstGeom prst="line">
            <a:avLst/>
          </a:prstGeom>
          <a:noFill/>
          <a:ln w="9525">
            <a:solidFill>
              <a:schemeClr val="tx1"/>
            </a:solidFill>
            <a:round/>
            <a:headEnd/>
            <a:tailEnd type="triangle" w="med" len="med"/>
          </a:ln>
        </p:spPr>
        <p:txBody>
          <a:bodyPr/>
          <a:lstStyle/>
          <a:p>
            <a:endParaRPr lang="en-US"/>
          </a:p>
        </p:txBody>
      </p:sp>
      <p:sp>
        <p:nvSpPr>
          <p:cNvPr id="30757" name="Line 41"/>
          <p:cNvSpPr>
            <a:spLocks noChangeShapeType="1"/>
          </p:cNvSpPr>
          <p:nvPr/>
        </p:nvSpPr>
        <p:spPr bwMode="auto">
          <a:xfrm>
            <a:off x="8840788" y="2322513"/>
            <a:ext cx="381000" cy="0"/>
          </a:xfrm>
          <a:prstGeom prst="line">
            <a:avLst/>
          </a:prstGeom>
          <a:noFill/>
          <a:ln w="9525">
            <a:solidFill>
              <a:schemeClr val="tx1"/>
            </a:solidFill>
            <a:round/>
            <a:headEnd/>
            <a:tailEnd type="triangle" w="med" len="med"/>
          </a:ln>
        </p:spPr>
        <p:txBody>
          <a:bodyPr/>
          <a:lstStyle/>
          <a:p>
            <a:endParaRPr lang="en-US"/>
          </a:p>
        </p:txBody>
      </p:sp>
      <p:sp>
        <p:nvSpPr>
          <p:cNvPr id="30758" name="Line 43"/>
          <p:cNvSpPr>
            <a:spLocks noChangeShapeType="1"/>
          </p:cNvSpPr>
          <p:nvPr/>
        </p:nvSpPr>
        <p:spPr bwMode="auto">
          <a:xfrm>
            <a:off x="3354388" y="4227513"/>
            <a:ext cx="457200" cy="0"/>
          </a:xfrm>
          <a:prstGeom prst="line">
            <a:avLst/>
          </a:prstGeom>
          <a:noFill/>
          <a:ln w="9525">
            <a:solidFill>
              <a:schemeClr val="tx1"/>
            </a:solidFill>
            <a:round/>
            <a:headEnd/>
            <a:tailEnd/>
          </a:ln>
        </p:spPr>
        <p:txBody>
          <a:bodyPr/>
          <a:lstStyle/>
          <a:p>
            <a:endParaRPr lang="en-US"/>
          </a:p>
        </p:txBody>
      </p:sp>
      <p:sp>
        <p:nvSpPr>
          <p:cNvPr id="30759" name="Line 44"/>
          <p:cNvSpPr>
            <a:spLocks noChangeShapeType="1"/>
          </p:cNvSpPr>
          <p:nvPr/>
        </p:nvSpPr>
        <p:spPr bwMode="auto">
          <a:xfrm flipV="1">
            <a:off x="3811588" y="1560513"/>
            <a:ext cx="0" cy="2667000"/>
          </a:xfrm>
          <a:prstGeom prst="line">
            <a:avLst/>
          </a:prstGeom>
          <a:noFill/>
          <a:ln w="9525">
            <a:solidFill>
              <a:schemeClr val="tx1"/>
            </a:solidFill>
            <a:round/>
            <a:headEnd/>
            <a:tailEnd/>
          </a:ln>
        </p:spPr>
        <p:txBody>
          <a:bodyPr/>
          <a:lstStyle/>
          <a:p>
            <a:endParaRPr lang="en-US"/>
          </a:p>
        </p:txBody>
      </p:sp>
      <p:sp>
        <p:nvSpPr>
          <p:cNvPr id="30760" name="Line 45"/>
          <p:cNvSpPr>
            <a:spLocks noChangeShapeType="1"/>
          </p:cNvSpPr>
          <p:nvPr/>
        </p:nvSpPr>
        <p:spPr bwMode="auto">
          <a:xfrm>
            <a:off x="3811588" y="1560513"/>
            <a:ext cx="1447800" cy="0"/>
          </a:xfrm>
          <a:prstGeom prst="line">
            <a:avLst/>
          </a:prstGeom>
          <a:noFill/>
          <a:ln w="9525">
            <a:solidFill>
              <a:schemeClr val="tx1"/>
            </a:solidFill>
            <a:round/>
            <a:headEnd/>
            <a:tailEnd/>
          </a:ln>
        </p:spPr>
        <p:txBody>
          <a:bodyPr/>
          <a:lstStyle/>
          <a:p>
            <a:endParaRPr lang="en-US"/>
          </a:p>
        </p:txBody>
      </p:sp>
      <p:sp>
        <p:nvSpPr>
          <p:cNvPr id="30761" name="Line 46"/>
          <p:cNvSpPr>
            <a:spLocks noChangeShapeType="1"/>
          </p:cNvSpPr>
          <p:nvPr/>
        </p:nvSpPr>
        <p:spPr bwMode="auto">
          <a:xfrm flipH="1">
            <a:off x="4268788" y="5827713"/>
            <a:ext cx="381000" cy="0"/>
          </a:xfrm>
          <a:prstGeom prst="line">
            <a:avLst/>
          </a:prstGeom>
          <a:noFill/>
          <a:ln w="9525">
            <a:solidFill>
              <a:schemeClr val="tx1"/>
            </a:solidFill>
            <a:round/>
            <a:headEnd/>
            <a:tailEnd type="triangle" w="med" len="med"/>
          </a:ln>
        </p:spPr>
        <p:txBody>
          <a:bodyPr/>
          <a:lstStyle/>
          <a:p>
            <a:endParaRPr lang="en-US"/>
          </a:p>
        </p:txBody>
      </p:sp>
      <p:sp>
        <p:nvSpPr>
          <p:cNvPr id="30762" name="Line 47"/>
          <p:cNvSpPr>
            <a:spLocks noChangeShapeType="1"/>
          </p:cNvSpPr>
          <p:nvPr/>
        </p:nvSpPr>
        <p:spPr bwMode="auto">
          <a:xfrm>
            <a:off x="5868988" y="5827713"/>
            <a:ext cx="1524000" cy="0"/>
          </a:xfrm>
          <a:prstGeom prst="line">
            <a:avLst/>
          </a:prstGeom>
          <a:noFill/>
          <a:ln w="9525">
            <a:solidFill>
              <a:schemeClr val="tx1"/>
            </a:solidFill>
            <a:round/>
            <a:headEnd/>
            <a:tailEnd/>
          </a:ln>
        </p:spPr>
        <p:txBody>
          <a:bodyPr/>
          <a:lstStyle/>
          <a:p>
            <a:endParaRPr lang="en-US"/>
          </a:p>
        </p:txBody>
      </p:sp>
      <p:sp>
        <p:nvSpPr>
          <p:cNvPr id="30763" name="Line 48"/>
          <p:cNvSpPr>
            <a:spLocks noChangeShapeType="1"/>
          </p:cNvSpPr>
          <p:nvPr/>
        </p:nvSpPr>
        <p:spPr bwMode="auto">
          <a:xfrm flipV="1">
            <a:off x="7392988" y="1560513"/>
            <a:ext cx="0" cy="4267200"/>
          </a:xfrm>
          <a:prstGeom prst="line">
            <a:avLst/>
          </a:prstGeom>
          <a:noFill/>
          <a:ln w="9525">
            <a:solidFill>
              <a:schemeClr val="tx1"/>
            </a:solidFill>
            <a:round/>
            <a:headEnd/>
            <a:tailEnd/>
          </a:ln>
        </p:spPr>
        <p:txBody>
          <a:bodyPr/>
          <a:lstStyle/>
          <a:p>
            <a:endParaRPr lang="en-US"/>
          </a:p>
        </p:txBody>
      </p:sp>
      <p:sp>
        <p:nvSpPr>
          <p:cNvPr id="30764" name="Line 49"/>
          <p:cNvSpPr>
            <a:spLocks noChangeShapeType="1"/>
          </p:cNvSpPr>
          <p:nvPr/>
        </p:nvSpPr>
        <p:spPr bwMode="auto">
          <a:xfrm>
            <a:off x="7392988" y="1560513"/>
            <a:ext cx="838200" cy="0"/>
          </a:xfrm>
          <a:prstGeom prst="line">
            <a:avLst/>
          </a:prstGeom>
          <a:noFill/>
          <a:ln w="9525">
            <a:solidFill>
              <a:schemeClr val="tx1"/>
            </a:solidFill>
            <a:round/>
            <a:headEnd/>
            <a:tailEnd/>
          </a:ln>
        </p:spPr>
        <p:txBody>
          <a:bodyPr/>
          <a:lstStyle/>
          <a:p>
            <a:endParaRPr lang="en-US"/>
          </a:p>
        </p:txBody>
      </p:sp>
      <p:sp>
        <p:nvSpPr>
          <p:cNvPr id="30765" name="Line 50"/>
          <p:cNvSpPr>
            <a:spLocks noChangeShapeType="1"/>
          </p:cNvSpPr>
          <p:nvPr/>
        </p:nvSpPr>
        <p:spPr bwMode="auto">
          <a:xfrm>
            <a:off x="8840788" y="4913313"/>
            <a:ext cx="457200" cy="0"/>
          </a:xfrm>
          <a:prstGeom prst="line">
            <a:avLst/>
          </a:prstGeom>
          <a:noFill/>
          <a:ln w="9525">
            <a:solidFill>
              <a:schemeClr val="tx1"/>
            </a:solidFill>
            <a:round/>
            <a:headEnd/>
            <a:tailEnd type="triangle" w="med" len="med"/>
          </a:ln>
        </p:spPr>
        <p:txBody>
          <a:bodyPr/>
          <a:lstStyle/>
          <a:p>
            <a:endParaRPr lang="en-US"/>
          </a:p>
        </p:txBody>
      </p:sp>
      <p:sp>
        <p:nvSpPr>
          <p:cNvPr id="30766" name="AutoShape 51"/>
          <p:cNvSpPr>
            <a:spLocks noChangeArrowheads="1"/>
          </p:cNvSpPr>
          <p:nvPr/>
        </p:nvSpPr>
        <p:spPr bwMode="auto">
          <a:xfrm>
            <a:off x="6021388" y="3617913"/>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30767" name="AutoShape 52"/>
          <p:cNvSpPr>
            <a:spLocks noChangeArrowheads="1"/>
          </p:cNvSpPr>
          <p:nvPr/>
        </p:nvSpPr>
        <p:spPr bwMode="auto">
          <a:xfrm>
            <a:off x="62499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68" name="AutoShape 54"/>
          <p:cNvSpPr>
            <a:spLocks noChangeArrowheads="1"/>
          </p:cNvSpPr>
          <p:nvPr/>
        </p:nvSpPr>
        <p:spPr bwMode="auto">
          <a:xfrm>
            <a:off x="92217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69" name="AutoShape 55"/>
          <p:cNvSpPr>
            <a:spLocks noChangeArrowheads="1"/>
          </p:cNvSpPr>
          <p:nvPr/>
        </p:nvSpPr>
        <p:spPr bwMode="auto">
          <a:xfrm>
            <a:off x="3354388" y="55991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70" name="AutoShape 56"/>
          <p:cNvSpPr>
            <a:spLocks noChangeArrowheads="1"/>
          </p:cNvSpPr>
          <p:nvPr/>
        </p:nvSpPr>
        <p:spPr bwMode="auto">
          <a:xfrm>
            <a:off x="2287588" y="50657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RIP</a:t>
            </a:r>
          </a:p>
        </p:txBody>
      </p:sp>
      <p:sp>
        <p:nvSpPr>
          <p:cNvPr id="30771" name="AutoShape 57"/>
          <p:cNvSpPr>
            <a:spLocks noChangeArrowheads="1"/>
          </p:cNvSpPr>
          <p:nvPr/>
        </p:nvSpPr>
        <p:spPr bwMode="auto">
          <a:xfrm>
            <a:off x="7773988" y="57515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72" name="Text Box 58"/>
          <p:cNvSpPr txBox="1">
            <a:spLocks noChangeArrowheads="1"/>
          </p:cNvSpPr>
          <p:nvPr/>
        </p:nvSpPr>
        <p:spPr bwMode="auto">
          <a:xfrm>
            <a:off x="1524000" y="6291264"/>
            <a:ext cx="9144000" cy="244475"/>
          </a:xfrm>
          <a:prstGeom prst="rect">
            <a:avLst/>
          </a:prstGeom>
          <a:noFill/>
          <a:ln w="9525" algn="ctr">
            <a:noFill/>
            <a:miter lim="800000"/>
            <a:headEnd/>
            <a:tailEnd/>
          </a:ln>
        </p:spPr>
        <p:txBody>
          <a:bodyPr>
            <a:spAutoFit/>
          </a:bodyPr>
          <a:lstStyle/>
          <a:p>
            <a:pPr marL="457200" indent="-457200" algn="ctr">
              <a:spcBef>
                <a:spcPct val="50000"/>
              </a:spcBef>
              <a:tabLst>
                <a:tab pos="457200" algn="l"/>
              </a:tabLst>
            </a:pPr>
            <a:r>
              <a:rPr lang="en-US" sz="1000">
                <a:latin typeface="Perpetua"/>
              </a:rPr>
              <a:t>Note: At "Check Point", either the activity is ended, or there may be various options that would allow reconsideration of the approval.</a:t>
            </a:r>
          </a:p>
        </p:txBody>
      </p:sp>
      <p:sp>
        <p:nvSpPr>
          <p:cNvPr id="64" name="Rectangle 63"/>
          <p:cNvSpPr/>
          <p:nvPr/>
        </p:nvSpPr>
        <p:spPr>
          <a:xfrm>
            <a:off x="3894138" y="2820989"/>
            <a:ext cx="3357562" cy="242093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0774" name="TextBox 64"/>
          <p:cNvSpPr txBox="1">
            <a:spLocks noChangeArrowheads="1"/>
          </p:cNvSpPr>
          <p:nvPr/>
        </p:nvSpPr>
        <p:spPr bwMode="auto">
          <a:xfrm>
            <a:off x="5664201" y="2781301"/>
            <a:ext cx="1698625" cy="830997"/>
          </a:xfrm>
          <a:prstGeom prst="rect">
            <a:avLst/>
          </a:prstGeom>
          <a:noFill/>
          <a:ln w="9525">
            <a:noFill/>
            <a:miter lim="800000"/>
            <a:headEnd/>
            <a:tailEnd/>
          </a:ln>
        </p:spPr>
        <p:txBody>
          <a:bodyPr>
            <a:spAutoFit/>
          </a:bodyPr>
          <a:lstStyle/>
          <a:p>
            <a:pPr algn="ctr"/>
            <a:r>
              <a:rPr lang="en-US" sz="2400" b="1">
                <a:latin typeface="Perpetua"/>
              </a:rPr>
              <a:t>YOU ARE HERE</a:t>
            </a:r>
          </a:p>
        </p:txBody>
      </p:sp>
      <p:sp>
        <p:nvSpPr>
          <p:cNvPr id="30775" name="AutoShape 4"/>
          <p:cNvSpPr>
            <a:spLocks noChangeArrowheads="1"/>
          </p:cNvSpPr>
          <p:nvPr/>
        </p:nvSpPr>
        <p:spPr bwMode="auto">
          <a:xfrm>
            <a:off x="7464425" y="3181350"/>
            <a:ext cx="1511300" cy="935038"/>
          </a:xfrm>
          <a:prstGeom prst="flowChartProcess">
            <a:avLst/>
          </a:prstGeom>
          <a:solidFill>
            <a:schemeClr val="accent1"/>
          </a:solidFill>
          <a:ln w="9525">
            <a:solidFill>
              <a:schemeClr val="tx1"/>
            </a:solidFill>
            <a:miter lim="800000"/>
            <a:headEnd/>
            <a:tailEnd/>
          </a:ln>
        </p:spPr>
        <p:txBody>
          <a:bodyPr wrap="none" anchor="ctr"/>
          <a:lstStyle/>
          <a:p>
            <a:pPr algn="ctr"/>
            <a:br>
              <a:rPr lang="en-US" sz="1400" b="1">
                <a:latin typeface="Perpetua"/>
              </a:rPr>
            </a:br>
            <a:r>
              <a:rPr lang="en-US" sz="1400" b="1">
                <a:latin typeface="Perpetua"/>
              </a:rPr>
              <a:t>NesCom</a:t>
            </a:r>
            <a:br>
              <a:rPr lang="en-US" sz="1400" b="1">
                <a:latin typeface="Perpetua"/>
              </a:rPr>
            </a:br>
            <a:r>
              <a:rPr lang="en-US" sz="1400" b="1">
                <a:latin typeface="Perpetua"/>
              </a:rPr>
              <a:t>recommendation</a:t>
            </a:r>
          </a:p>
          <a:p>
            <a:pPr algn="ctr"/>
            <a:endParaRPr lang="en-US" sz="1400" b="1">
              <a:latin typeface="Perpetu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p:cNvSpPr>
            <a:spLocks noChangeArrowheads="1"/>
          </p:cNvSpPr>
          <p:nvPr/>
        </p:nvSpPr>
        <p:spPr bwMode="auto">
          <a:xfrm>
            <a:off x="3236913" y="30765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Meetings</a:t>
            </a:r>
          </a:p>
        </p:txBody>
      </p:sp>
      <p:sp>
        <p:nvSpPr>
          <p:cNvPr id="31746" name="AutoShape 3"/>
          <p:cNvSpPr>
            <a:spLocks noChangeArrowheads="1"/>
          </p:cNvSpPr>
          <p:nvPr/>
        </p:nvSpPr>
        <p:spPr bwMode="auto">
          <a:xfrm>
            <a:off x="3236913" y="47529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Proposals</a:t>
            </a:r>
          </a:p>
          <a:p>
            <a:pPr algn="ctr"/>
            <a:r>
              <a:rPr lang="en-US" sz="1400" b="1">
                <a:latin typeface="Perpetua"/>
              </a:rPr>
              <a:t>Selected</a:t>
            </a:r>
          </a:p>
        </p:txBody>
      </p:sp>
      <p:sp>
        <p:nvSpPr>
          <p:cNvPr id="31747" name="AutoShape 4"/>
          <p:cNvSpPr>
            <a:spLocks noChangeArrowheads="1"/>
          </p:cNvSpPr>
          <p:nvPr/>
        </p:nvSpPr>
        <p:spPr bwMode="auto">
          <a:xfrm>
            <a:off x="6513513" y="31527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Review</a:t>
            </a:r>
          </a:p>
        </p:txBody>
      </p:sp>
      <p:sp>
        <p:nvSpPr>
          <p:cNvPr id="31748" name="AutoShape 5"/>
          <p:cNvSpPr>
            <a:spLocks noChangeArrowheads="1"/>
          </p:cNvSpPr>
          <p:nvPr/>
        </p:nvSpPr>
        <p:spPr bwMode="auto">
          <a:xfrm>
            <a:off x="6513513" y="528637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TF</a:t>
            </a:r>
          </a:p>
          <a:p>
            <a:pPr algn="ctr"/>
            <a:r>
              <a:rPr lang="en-US" sz="1400" b="1">
                <a:latin typeface="Perpetua"/>
              </a:rPr>
              <a:t>Review</a:t>
            </a:r>
          </a:p>
          <a:p>
            <a:pPr algn="ctr"/>
            <a:r>
              <a:rPr lang="en-US" sz="1400" b="1">
                <a:latin typeface="Perpetua"/>
              </a:rPr>
              <a:t>Done</a:t>
            </a:r>
          </a:p>
        </p:txBody>
      </p:sp>
      <p:sp>
        <p:nvSpPr>
          <p:cNvPr id="31749" name="Text Box 6"/>
          <p:cNvSpPr txBox="1">
            <a:spLocks noChangeArrowheads="1"/>
          </p:cNvSpPr>
          <p:nvPr/>
        </p:nvSpPr>
        <p:spPr bwMode="auto">
          <a:xfrm>
            <a:off x="4379914" y="49053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50" name="Text Box 7"/>
          <p:cNvSpPr txBox="1">
            <a:spLocks noChangeArrowheads="1"/>
          </p:cNvSpPr>
          <p:nvPr/>
        </p:nvSpPr>
        <p:spPr bwMode="auto">
          <a:xfrm>
            <a:off x="7656514" y="54387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51" name="Line 8"/>
          <p:cNvSpPr>
            <a:spLocks noChangeShapeType="1"/>
          </p:cNvSpPr>
          <p:nvPr/>
        </p:nvSpPr>
        <p:spPr bwMode="auto">
          <a:xfrm>
            <a:off x="3846513" y="2314575"/>
            <a:ext cx="0" cy="762000"/>
          </a:xfrm>
          <a:prstGeom prst="line">
            <a:avLst/>
          </a:prstGeom>
          <a:noFill/>
          <a:ln w="9525">
            <a:solidFill>
              <a:schemeClr val="tx1"/>
            </a:solidFill>
            <a:round/>
            <a:headEnd/>
            <a:tailEnd type="triangle" w="med" len="med"/>
          </a:ln>
        </p:spPr>
        <p:txBody>
          <a:bodyPr/>
          <a:lstStyle/>
          <a:p>
            <a:endParaRPr lang="en-US"/>
          </a:p>
        </p:txBody>
      </p:sp>
      <p:sp>
        <p:nvSpPr>
          <p:cNvPr id="31752" name="Line 9"/>
          <p:cNvSpPr>
            <a:spLocks noChangeShapeType="1"/>
          </p:cNvSpPr>
          <p:nvPr/>
        </p:nvSpPr>
        <p:spPr bwMode="auto">
          <a:xfrm>
            <a:off x="3846513" y="3914775"/>
            <a:ext cx="0" cy="838200"/>
          </a:xfrm>
          <a:prstGeom prst="line">
            <a:avLst/>
          </a:prstGeom>
          <a:noFill/>
          <a:ln w="9525">
            <a:solidFill>
              <a:schemeClr val="tx1"/>
            </a:solidFill>
            <a:round/>
            <a:headEnd/>
            <a:tailEnd type="triangle" w="med" len="med"/>
          </a:ln>
        </p:spPr>
        <p:txBody>
          <a:bodyPr/>
          <a:lstStyle/>
          <a:p>
            <a:endParaRPr lang="en-US"/>
          </a:p>
        </p:txBody>
      </p:sp>
      <p:sp>
        <p:nvSpPr>
          <p:cNvPr id="31753" name="Line 10"/>
          <p:cNvSpPr>
            <a:spLocks noChangeShapeType="1"/>
          </p:cNvSpPr>
          <p:nvPr/>
        </p:nvSpPr>
        <p:spPr bwMode="auto">
          <a:xfrm>
            <a:off x="7123113" y="1704975"/>
            <a:ext cx="0" cy="304800"/>
          </a:xfrm>
          <a:prstGeom prst="line">
            <a:avLst/>
          </a:prstGeom>
          <a:noFill/>
          <a:ln w="9525">
            <a:solidFill>
              <a:schemeClr val="tx1"/>
            </a:solidFill>
            <a:round/>
            <a:headEnd/>
            <a:tailEnd type="triangle" w="med" len="med"/>
          </a:ln>
        </p:spPr>
        <p:txBody>
          <a:bodyPr/>
          <a:lstStyle/>
          <a:p>
            <a:endParaRPr lang="en-US"/>
          </a:p>
        </p:txBody>
      </p:sp>
      <p:sp>
        <p:nvSpPr>
          <p:cNvPr id="31754" name="Line 11"/>
          <p:cNvSpPr>
            <a:spLocks noChangeShapeType="1"/>
          </p:cNvSpPr>
          <p:nvPr/>
        </p:nvSpPr>
        <p:spPr bwMode="auto">
          <a:xfrm>
            <a:off x="7123113" y="2543175"/>
            <a:ext cx="0" cy="609600"/>
          </a:xfrm>
          <a:prstGeom prst="line">
            <a:avLst/>
          </a:prstGeom>
          <a:noFill/>
          <a:ln w="9525">
            <a:solidFill>
              <a:schemeClr val="tx1"/>
            </a:solidFill>
            <a:round/>
            <a:headEnd/>
            <a:tailEnd type="triangle" w="med" len="med"/>
          </a:ln>
        </p:spPr>
        <p:txBody>
          <a:bodyPr/>
          <a:lstStyle/>
          <a:p>
            <a:endParaRPr lang="en-US"/>
          </a:p>
        </p:txBody>
      </p:sp>
      <p:sp>
        <p:nvSpPr>
          <p:cNvPr id="31755" name="Line 12"/>
          <p:cNvSpPr>
            <a:spLocks noChangeShapeType="1"/>
          </p:cNvSpPr>
          <p:nvPr/>
        </p:nvSpPr>
        <p:spPr bwMode="auto">
          <a:xfrm>
            <a:off x="4456113" y="5210175"/>
            <a:ext cx="1066800" cy="0"/>
          </a:xfrm>
          <a:prstGeom prst="line">
            <a:avLst/>
          </a:prstGeom>
          <a:noFill/>
          <a:ln w="9525">
            <a:solidFill>
              <a:schemeClr val="tx1"/>
            </a:solidFill>
            <a:round/>
            <a:headEnd/>
            <a:tailEnd/>
          </a:ln>
        </p:spPr>
        <p:txBody>
          <a:bodyPr/>
          <a:lstStyle/>
          <a:p>
            <a:endParaRPr lang="en-US"/>
          </a:p>
        </p:txBody>
      </p:sp>
      <p:sp>
        <p:nvSpPr>
          <p:cNvPr id="31756" name="Line 13"/>
          <p:cNvSpPr>
            <a:spLocks noChangeShapeType="1"/>
          </p:cNvSpPr>
          <p:nvPr/>
        </p:nvSpPr>
        <p:spPr bwMode="auto">
          <a:xfrm flipV="1">
            <a:off x="5522913" y="1704975"/>
            <a:ext cx="0" cy="3505200"/>
          </a:xfrm>
          <a:prstGeom prst="line">
            <a:avLst/>
          </a:prstGeom>
          <a:noFill/>
          <a:ln w="9525">
            <a:solidFill>
              <a:schemeClr val="tx1"/>
            </a:solidFill>
            <a:round/>
            <a:headEnd/>
            <a:tailEnd/>
          </a:ln>
        </p:spPr>
        <p:txBody>
          <a:bodyPr/>
          <a:lstStyle/>
          <a:p>
            <a:endParaRPr lang="en-US"/>
          </a:p>
        </p:txBody>
      </p:sp>
      <p:sp>
        <p:nvSpPr>
          <p:cNvPr id="31757" name="Line 14"/>
          <p:cNvSpPr>
            <a:spLocks noChangeShapeType="1"/>
          </p:cNvSpPr>
          <p:nvPr/>
        </p:nvSpPr>
        <p:spPr bwMode="auto">
          <a:xfrm>
            <a:off x="5522913" y="1704975"/>
            <a:ext cx="1600200" cy="0"/>
          </a:xfrm>
          <a:prstGeom prst="line">
            <a:avLst/>
          </a:prstGeom>
          <a:noFill/>
          <a:ln w="9525">
            <a:solidFill>
              <a:schemeClr val="tx1"/>
            </a:solidFill>
            <a:round/>
            <a:headEnd/>
            <a:tailEnd/>
          </a:ln>
        </p:spPr>
        <p:txBody>
          <a:bodyPr/>
          <a:lstStyle/>
          <a:p>
            <a:endParaRPr lang="en-US"/>
          </a:p>
        </p:txBody>
      </p:sp>
      <p:sp>
        <p:nvSpPr>
          <p:cNvPr id="31758" name="Line 15"/>
          <p:cNvSpPr>
            <a:spLocks noChangeShapeType="1"/>
          </p:cNvSpPr>
          <p:nvPr/>
        </p:nvSpPr>
        <p:spPr bwMode="auto">
          <a:xfrm>
            <a:off x="7732713" y="5743575"/>
            <a:ext cx="533400" cy="0"/>
          </a:xfrm>
          <a:prstGeom prst="line">
            <a:avLst/>
          </a:prstGeom>
          <a:noFill/>
          <a:ln w="9525">
            <a:solidFill>
              <a:schemeClr val="tx1"/>
            </a:solidFill>
            <a:round/>
            <a:headEnd/>
            <a:tailEnd/>
          </a:ln>
        </p:spPr>
        <p:txBody>
          <a:bodyPr/>
          <a:lstStyle/>
          <a:p>
            <a:endParaRPr lang="en-US"/>
          </a:p>
        </p:txBody>
      </p:sp>
      <p:sp>
        <p:nvSpPr>
          <p:cNvPr id="31759" name="AutoShape 16"/>
          <p:cNvSpPr>
            <a:spLocks noChangeArrowheads="1"/>
          </p:cNvSpPr>
          <p:nvPr/>
        </p:nvSpPr>
        <p:spPr bwMode="auto">
          <a:xfrm>
            <a:off x="4075113" y="3990975"/>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31760" name="AutoShape 17"/>
          <p:cNvSpPr>
            <a:spLocks noChangeArrowheads="1"/>
          </p:cNvSpPr>
          <p:nvPr/>
        </p:nvSpPr>
        <p:spPr bwMode="auto">
          <a:xfrm>
            <a:off x="3313113" y="162877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31761" name="Line 18"/>
          <p:cNvSpPr>
            <a:spLocks noChangeShapeType="1"/>
          </p:cNvSpPr>
          <p:nvPr/>
        </p:nvSpPr>
        <p:spPr bwMode="auto">
          <a:xfrm>
            <a:off x="3846513" y="5667375"/>
            <a:ext cx="0" cy="304800"/>
          </a:xfrm>
          <a:prstGeom prst="line">
            <a:avLst/>
          </a:prstGeom>
          <a:noFill/>
          <a:ln w="9525">
            <a:solidFill>
              <a:schemeClr val="tx1"/>
            </a:solidFill>
            <a:round/>
            <a:headEnd/>
            <a:tailEnd/>
          </a:ln>
        </p:spPr>
        <p:txBody>
          <a:bodyPr/>
          <a:lstStyle/>
          <a:p>
            <a:endParaRPr lang="en-US"/>
          </a:p>
        </p:txBody>
      </p:sp>
      <p:sp>
        <p:nvSpPr>
          <p:cNvPr id="31762" name="Line 19"/>
          <p:cNvSpPr>
            <a:spLocks noChangeShapeType="1"/>
          </p:cNvSpPr>
          <p:nvPr/>
        </p:nvSpPr>
        <p:spPr bwMode="auto">
          <a:xfrm flipH="1">
            <a:off x="2855913" y="5972175"/>
            <a:ext cx="990600" cy="0"/>
          </a:xfrm>
          <a:prstGeom prst="line">
            <a:avLst/>
          </a:prstGeom>
          <a:noFill/>
          <a:ln w="9525">
            <a:solidFill>
              <a:schemeClr val="tx1"/>
            </a:solidFill>
            <a:round/>
            <a:headEnd/>
            <a:tailEnd/>
          </a:ln>
        </p:spPr>
        <p:txBody>
          <a:bodyPr/>
          <a:lstStyle/>
          <a:p>
            <a:endParaRPr lang="en-US"/>
          </a:p>
        </p:txBody>
      </p:sp>
      <p:sp>
        <p:nvSpPr>
          <p:cNvPr id="31763" name="Line 20"/>
          <p:cNvSpPr>
            <a:spLocks noChangeShapeType="1"/>
          </p:cNvSpPr>
          <p:nvPr/>
        </p:nvSpPr>
        <p:spPr bwMode="auto">
          <a:xfrm flipV="1">
            <a:off x="2855913" y="2771775"/>
            <a:ext cx="0" cy="3200400"/>
          </a:xfrm>
          <a:prstGeom prst="line">
            <a:avLst/>
          </a:prstGeom>
          <a:noFill/>
          <a:ln w="9525">
            <a:solidFill>
              <a:schemeClr val="tx1"/>
            </a:solidFill>
            <a:round/>
            <a:headEnd/>
            <a:tailEnd/>
          </a:ln>
        </p:spPr>
        <p:txBody>
          <a:bodyPr/>
          <a:lstStyle/>
          <a:p>
            <a:endParaRPr lang="en-US"/>
          </a:p>
        </p:txBody>
      </p:sp>
      <p:sp>
        <p:nvSpPr>
          <p:cNvPr id="31764" name="Line 21"/>
          <p:cNvSpPr>
            <a:spLocks noChangeShapeType="1"/>
          </p:cNvSpPr>
          <p:nvPr/>
        </p:nvSpPr>
        <p:spPr bwMode="auto">
          <a:xfrm>
            <a:off x="3465513" y="2771775"/>
            <a:ext cx="0" cy="304800"/>
          </a:xfrm>
          <a:prstGeom prst="line">
            <a:avLst/>
          </a:prstGeom>
          <a:noFill/>
          <a:ln w="9525">
            <a:solidFill>
              <a:schemeClr val="tx1"/>
            </a:solidFill>
            <a:round/>
            <a:headEnd/>
            <a:tailEnd type="triangle" w="med" len="med"/>
          </a:ln>
        </p:spPr>
        <p:txBody>
          <a:bodyPr/>
          <a:lstStyle/>
          <a:p>
            <a:endParaRPr lang="en-US"/>
          </a:p>
        </p:txBody>
      </p:sp>
      <p:sp>
        <p:nvSpPr>
          <p:cNvPr id="31765" name="Line 22"/>
          <p:cNvSpPr>
            <a:spLocks noChangeShapeType="1"/>
          </p:cNvSpPr>
          <p:nvPr/>
        </p:nvSpPr>
        <p:spPr bwMode="auto">
          <a:xfrm flipH="1">
            <a:off x="2855913" y="2771775"/>
            <a:ext cx="609600" cy="0"/>
          </a:xfrm>
          <a:prstGeom prst="line">
            <a:avLst/>
          </a:prstGeom>
          <a:noFill/>
          <a:ln w="9525">
            <a:solidFill>
              <a:schemeClr val="tx1"/>
            </a:solidFill>
            <a:round/>
            <a:headEnd/>
            <a:tailEnd/>
          </a:ln>
        </p:spPr>
        <p:txBody>
          <a:bodyPr/>
          <a:lstStyle/>
          <a:p>
            <a:endParaRPr lang="en-US"/>
          </a:p>
        </p:txBody>
      </p:sp>
      <p:sp>
        <p:nvSpPr>
          <p:cNvPr id="31766" name="Text Box 23"/>
          <p:cNvSpPr txBox="1">
            <a:spLocks noChangeArrowheads="1"/>
          </p:cNvSpPr>
          <p:nvPr/>
        </p:nvSpPr>
        <p:spPr bwMode="auto">
          <a:xfrm>
            <a:off x="3465513" y="56673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67" name="AutoShape 24"/>
          <p:cNvSpPr>
            <a:spLocks noChangeArrowheads="1"/>
          </p:cNvSpPr>
          <p:nvPr/>
        </p:nvSpPr>
        <p:spPr bwMode="auto">
          <a:xfrm>
            <a:off x="6589713" y="20097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D1.0</a:t>
            </a:r>
          </a:p>
        </p:txBody>
      </p:sp>
      <p:sp>
        <p:nvSpPr>
          <p:cNvPr id="31768" name="Line 25"/>
          <p:cNvSpPr>
            <a:spLocks noChangeShapeType="1"/>
          </p:cNvSpPr>
          <p:nvPr/>
        </p:nvSpPr>
        <p:spPr bwMode="auto">
          <a:xfrm>
            <a:off x="7123113" y="3990975"/>
            <a:ext cx="0" cy="381000"/>
          </a:xfrm>
          <a:prstGeom prst="line">
            <a:avLst/>
          </a:prstGeom>
          <a:noFill/>
          <a:ln w="9525">
            <a:solidFill>
              <a:schemeClr val="tx1"/>
            </a:solidFill>
            <a:round/>
            <a:headEnd/>
            <a:tailEnd type="triangle" w="med" len="med"/>
          </a:ln>
        </p:spPr>
        <p:txBody>
          <a:bodyPr/>
          <a:lstStyle/>
          <a:p>
            <a:endParaRPr lang="en-US"/>
          </a:p>
        </p:txBody>
      </p:sp>
      <p:sp>
        <p:nvSpPr>
          <p:cNvPr id="31769" name="Line 26"/>
          <p:cNvSpPr>
            <a:spLocks noChangeShapeType="1"/>
          </p:cNvSpPr>
          <p:nvPr/>
        </p:nvSpPr>
        <p:spPr bwMode="auto">
          <a:xfrm>
            <a:off x="7123113" y="4905375"/>
            <a:ext cx="0" cy="381000"/>
          </a:xfrm>
          <a:prstGeom prst="line">
            <a:avLst/>
          </a:prstGeom>
          <a:noFill/>
          <a:ln w="9525">
            <a:solidFill>
              <a:schemeClr val="tx1"/>
            </a:solidFill>
            <a:round/>
            <a:headEnd/>
            <a:tailEnd type="triangle" w="med" len="med"/>
          </a:ln>
        </p:spPr>
        <p:txBody>
          <a:bodyPr/>
          <a:lstStyle/>
          <a:p>
            <a:endParaRPr lang="en-US"/>
          </a:p>
        </p:txBody>
      </p:sp>
      <p:sp>
        <p:nvSpPr>
          <p:cNvPr id="31770" name="AutoShape 27"/>
          <p:cNvSpPr>
            <a:spLocks noChangeArrowheads="1"/>
          </p:cNvSpPr>
          <p:nvPr/>
        </p:nvSpPr>
        <p:spPr bwMode="auto">
          <a:xfrm>
            <a:off x="65897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D1.(n+1)</a:t>
            </a:r>
          </a:p>
        </p:txBody>
      </p:sp>
      <p:sp>
        <p:nvSpPr>
          <p:cNvPr id="31771" name="Text Box 28"/>
          <p:cNvSpPr txBox="1">
            <a:spLocks noChangeArrowheads="1"/>
          </p:cNvSpPr>
          <p:nvPr/>
        </p:nvSpPr>
        <p:spPr bwMode="auto">
          <a:xfrm>
            <a:off x="6132513" y="54387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72" name="Line 29"/>
          <p:cNvSpPr>
            <a:spLocks noChangeShapeType="1"/>
          </p:cNvSpPr>
          <p:nvPr/>
        </p:nvSpPr>
        <p:spPr bwMode="auto">
          <a:xfrm flipV="1">
            <a:off x="6056313" y="2847975"/>
            <a:ext cx="0" cy="2895600"/>
          </a:xfrm>
          <a:prstGeom prst="line">
            <a:avLst/>
          </a:prstGeom>
          <a:noFill/>
          <a:ln w="9525">
            <a:solidFill>
              <a:schemeClr val="tx1"/>
            </a:solidFill>
            <a:round/>
            <a:headEnd/>
            <a:tailEnd/>
          </a:ln>
        </p:spPr>
        <p:txBody>
          <a:bodyPr/>
          <a:lstStyle/>
          <a:p>
            <a:endParaRPr lang="en-US"/>
          </a:p>
        </p:txBody>
      </p:sp>
      <p:sp>
        <p:nvSpPr>
          <p:cNvPr id="31773" name="Line 30"/>
          <p:cNvSpPr>
            <a:spLocks noChangeShapeType="1"/>
          </p:cNvSpPr>
          <p:nvPr/>
        </p:nvSpPr>
        <p:spPr bwMode="auto">
          <a:xfrm>
            <a:off x="6742113" y="2847975"/>
            <a:ext cx="0" cy="304800"/>
          </a:xfrm>
          <a:prstGeom prst="line">
            <a:avLst/>
          </a:prstGeom>
          <a:noFill/>
          <a:ln w="9525">
            <a:solidFill>
              <a:schemeClr val="tx1"/>
            </a:solidFill>
            <a:round/>
            <a:headEnd/>
            <a:tailEnd type="triangle" w="med" len="med"/>
          </a:ln>
        </p:spPr>
        <p:txBody>
          <a:bodyPr/>
          <a:lstStyle/>
          <a:p>
            <a:endParaRPr lang="en-US"/>
          </a:p>
        </p:txBody>
      </p:sp>
      <p:sp>
        <p:nvSpPr>
          <p:cNvPr id="31774" name="Line 31"/>
          <p:cNvSpPr>
            <a:spLocks noChangeShapeType="1"/>
          </p:cNvSpPr>
          <p:nvPr/>
        </p:nvSpPr>
        <p:spPr bwMode="auto">
          <a:xfrm flipH="1">
            <a:off x="6056313" y="2847975"/>
            <a:ext cx="685800" cy="0"/>
          </a:xfrm>
          <a:prstGeom prst="line">
            <a:avLst/>
          </a:prstGeom>
          <a:noFill/>
          <a:ln w="9525">
            <a:solidFill>
              <a:schemeClr val="tx1"/>
            </a:solidFill>
            <a:round/>
            <a:headEnd/>
            <a:tailEnd/>
          </a:ln>
        </p:spPr>
        <p:txBody>
          <a:bodyPr/>
          <a:lstStyle/>
          <a:p>
            <a:endParaRPr lang="en-US"/>
          </a:p>
        </p:txBody>
      </p:sp>
      <p:sp>
        <p:nvSpPr>
          <p:cNvPr id="31775" name="Line 32"/>
          <p:cNvSpPr>
            <a:spLocks noChangeShapeType="1"/>
          </p:cNvSpPr>
          <p:nvPr/>
        </p:nvSpPr>
        <p:spPr bwMode="auto">
          <a:xfrm flipH="1">
            <a:off x="6056313" y="5743575"/>
            <a:ext cx="457200" cy="0"/>
          </a:xfrm>
          <a:prstGeom prst="line">
            <a:avLst/>
          </a:prstGeom>
          <a:noFill/>
          <a:ln w="9525">
            <a:solidFill>
              <a:schemeClr val="tx1"/>
            </a:solidFill>
            <a:round/>
            <a:headEnd/>
            <a:tailEnd/>
          </a:ln>
        </p:spPr>
        <p:txBody>
          <a:bodyPr/>
          <a:lstStyle/>
          <a:p>
            <a:endParaRPr lang="en-US"/>
          </a:p>
        </p:txBody>
      </p:sp>
      <p:sp>
        <p:nvSpPr>
          <p:cNvPr id="31776" name="Line 33"/>
          <p:cNvSpPr>
            <a:spLocks noChangeShapeType="1"/>
          </p:cNvSpPr>
          <p:nvPr/>
        </p:nvSpPr>
        <p:spPr bwMode="auto">
          <a:xfrm>
            <a:off x="8266113" y="3609975"/>
            <a:ext cx="381000" cy="0"/>
          </a:xfrm>
          <a:prstGeom prst="line">
            <a:avLst/>
          </a:prstGeom>
          <a:noFill/>
          <a:ln w="9525">
            <a:solidFill>
              <a:schemeClr val="tx1"/>
            </a:solidFill>
            <a:round/>
            <a:headEnd/>
            <a:tailEnd type="triangle" w="med" len="med"/>
          </a:ln>
        </p:spPr>
        <p:txBody>
          <a:bodyPr/>
          <a:lstStyle/>
          <a:p>
            <a:endParaRPr lang="en-US"/>
          </a:p>
        </p:txBody>
      </p:sp>
      <p:sp>
        <p:nvSpPr>
          <p:cNvPr id="31777" name="Line 34"/>
          <p:cNvSpPr>
            <a:spLocks noChangeShapeType="1"/>
          </p:cNvSpPr>
          <p:nvPr/>
        </p:nvSpPr>
        <p:spPr bwMode="auto">
          <a:xfrm flipV="1">
            <a:off x="8266113" y="3609975"/>
            <a:ext cx="0" cy="2133600"/>
          </a:xfrm>
          <a:prstGeom prst="line">
            <a:avLst/>
          </a:prstGeom>
          <a:noFill/>
          <a:ln w="9525">
            <a:solidFill>
              <a:schemeClr val="tx1"/>
            </a:solidFill>
            <a:round/>
            <a:headEnd/>
            <a:tailEnd/>
          </a:ln>
        </p:spPr>
        <p:txBody>
          <a:bodyPr/>
          <a:lstStyle/>
          <a:p>
            <a:endParaRPr lang="en-US"/>
          </a:p>
        </p:txBody>
      </p:sp>
      <p:sp>
        <p:nvSpPr>
          <p:cNvPr id="31778" name="Line 35"/>
          <p:cNvSpPr>
            <a:spLocks noChangeShapeType="1"/>
          </p:cNvSpPr>
          <p:nvPr/>
        </p:nvSpPr>
        <p:spPr bwMode="auto">
          <a:xfrm>
            <a:off x="7504113" y="2847975"/>
            <a:ext cx="0" cy="304800"/>
          </a:xfrm>
          <a:prstGeom prst="line">
            <a:avLst/>
          </a:prstGeom>
          <a:noFill/>
          <a:ln w="9525">
            <a:solidFill>
              <a:schemeClr val="tx1"/>
            </a:solidFill>
            <a:round/>
            <a:headEnd/>
            <a:tailEnd type="triangle" w="med" len="med"/>
          </a:ln>
        </p:spPr>
        <p:txBody>
          <a:bodyPr/>
          <a:lstStyle/>
          <a:p>
            <a:endParaRPr lang="en-US"/>
          </a:p>
        </p:txBody>
      </p:sp>
      <p:sp>
        <p:nvSpPr>
          <p:cNvPr id="31779" name="Line 36"/>
          <p:cNvSpPr>
            <a:spLocks noChangeShapeType="1"/>
          </p:cNvSpPr>
          <p:nvPr/>
        </p:nvSpPr>
        <p:spPr bwMode="auto">
          <a:xfrm flipH="1">
            <a:off x="7504113" y="2847975"/>
            <a:ext cx="1752600" cy="0"/>
          </a:xfrm>
          <a:prstGeom prst="line">
            <a:avLst/>
          </a:prstGeom>
          <a:noFill/>
          <a:ln w="9525">
            <a:solidFill>
              <a:schemeClr val="tx1"/>
            </a:solidFill>
            <a:round/>
            <a:headEnd/>
            <a:tailEnd/>
          </a:ln>
        </p:spPr>
        <p:txBody>
          <a:bodyPr/>
          <a:lstStyle/>
          <a:p>
            <a:endParaRPr lang="en-US"/>
          </a:p>
        </p:txBody>
      </p:sp>
      <p:sp>
        <p:nvSpPr>
          <p:cNvPr id="31780" name="Text Box 37"/>
          <p:cNvSpPr txBox="1">
            <a:spLocks noChangeArrowheads="1"/>
          </p:cNvSpPr>
          <p:nvPr/>
        </p:nvSpPr>
        <p:spPr bwMode="auto">
          <a:xfrm>
            <a:off x="9217025" y="28479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81" name="Line 38"/>
          <p:cNvSpPr>
            <a:spLocks noChangeShapeType="1"/>
          </p:cNvSpPr>
          <p:nvPr/>
        </p:nvSpPr>
        <p:spPr bwMode="auto">
          <a:xfrm flipV="1">
            <a:off x="9256713" y="2847975"/>
            <a:ext cx="0" cy="381000"/>
          </a:xfrm>
          <a:prstGeom prst="line">
            <a:avLst/>
          </a:prstGeom>
          <a:noFill/>
          <a:ln w="9525">
            <a:solidFill>
              <a:schemeClr val="tx1"/>
            </a:solidFill>
            <a:round/>
            <a:headEnd/>
            <a:tailEnd/>
          </a:ln>
        </p:spPr>
        <p:txBody>
          <a:bodyPr/>
          <a:lstStyle/>
          <a:p>
            <a:endParaRPr lang="en-US"/>
          </a:p>
        </p:txBody>
      </p:sp>
      <p:sp>
        <p:nvSpPr>
          <p:cNvPr id="31782" name="Line 39"/>
          <p:cNvSpPr>
            <a:spLocks noChangeShapeType="1"/>
          </p:cNvSpPr>
          <p:nvPr/>
        </p:nvSpPr>
        <p:spPr bwMode="auto">
          <a:xfrm>
            <a:off x="9256713" y="3990975"/>
            <a:ext cx="0" cy="381000"/>
          </a:xfrm>
          <a:prstGeom prst="line">
            <a:avLst/>
          </a:prstGeom>
          <a:noFill/>
          <a:ln w="9525">
            <a:solidFill>
              <a:schemeClr val="tx1"/>
            </a:solidFill>
            <a:round/>
            <a:headEnd/>
            <a:tailEnd type="triangle" w="med" len="med"/>
          </a:ln>
        </p:spPr>
        <p:txBody>
          <a:bodyPr/>
          <a:lstStyle/>
          <a:p>
            <a:endParaRPr lang="en-US"/>
          </a:p>
        </p:txBody>
      </p:sp>
      <p:sp>
        <p:nvSpPr>
          <p:cNvPr id="31783" name="Text Box 40"/>
          <p:cNvSpPr txBox="1">
            <a:spLocks noChangeArrowheads="1"/>
          </p:cNvSpPr>
          <p:nvPr/>
        </p:nvSpPr>
        <p:spPr bwMode="auto">
          <a:xfrm>
            <a:off x="9256714" y="40671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84" name="AutoShape 41"/>
          <p:cNvSpPr>
            <a:spLocks noChangeArrowheads="1"/>
          </p:cNvSpPr>
          <p:nvPr/>
        </p:nvSpPr>
        <p:spPr bwMode="auto">
          <a:xfrm>
            <a:off x="9104313" y="53625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400" b="1">
                <a:latin typeface="Perpetua"/>
              </a:rPr>
              <a:t>A</a:t>
            </a:r>
          </a:p>
        </p:txBody>
      </p:sp>
      <p:sp>
        <p:nvSpPr>
          <p:cNvPr id="31785" name="Line 42"/>
          <p:cNvSpPr>
            <a:spLocks noChangeShapeType="1"/>
          </p:cNvSpPr>
          <p:nvPr/>
        </p:nvSpPr>
        <p:spPr bwMode="auto">
          <a:xfrm>
            <a:off x="9256713" y="4905375"/>
            <a:ext cx="0" cy="457200"/>
          </a:xfrm>
          <a:prstGeom prst="line">
            <a:avLst/>
          </a:prstGeom>
          <a:noFill/>
          <a:ln w="9525">
            <a:solidFill>
              <a:schemeClr val="tx1"/>
            </a:solidFill>
            <a:round/>
            <a:headEnd/>
            <a:tailEnd type="triangle" w="med" len="med"/>
          </a:ln>
        </p:spPr>
        <p:txBody>
          <a:bodyPr/>
          <a:lstStyle/>
          <a:p>
            <a:endParaRPr lang="en-US"/>
          </a:p>
        </p:txBody>
      </p:sp>
      <p:sp>
        <p:nvSpPr>
          <p:cNvPr id="31786" name="AutoShape 43"/>
          <p:cNvSpPr>
            <a:spLocks noChangeArrowheads="1"/>
          </p:cNvSpPr>
          <p:nvPr/>
        </p:nvSpPr>
        <p:spPr bwMode="auto">
          <a:xfrm>
            <a:off x="87233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D2.0</a:t>
            </a:r>
          </a:p>
        </p:txBody>
      </p:sp>
      <p:sp>
        <p:nvSpPr>
          <p:cNvPr id="31787" name="Rectangle 44"/>
          <p:cNvSpPr>
            <a:spLocks noGrp="1" noChangeArrowheads="1"/>
          </p:cNvSpPr>
          <p:nvPr>
            <p:ph type="title" idx="4294967295"/>
          </p:nvPr>
        </p:nvSpPr>
        <p:spPr/>
        <p:txBody>
          <a:bodyPr/>
          <a:lstStyle/>
          <a:p>
            <a:pPr eaLnBrk="1" hangingPunct="1"/>
            <a:r>
              <a:rPr lang="en-US" sz="2800"/>
              <a:t>Overview of IEEE 802.3 Standards Process (2/5) – </a:t>
            </a:r>
            <a:br>
              <a:rPr lang="en-US" sz="2800"/>
            </a:br>
            <a:r>
              <a:rPr lang="en-US" sz="2800"/>
              <a:t>Task Force Comment Phase</a:t>
            </a:r>
          </a:p>
        </p:txBody>
      </p:sp>
      <p:sp>
        <p:nvSpPr>
          <p:cNvPr id="31788" name="AutoShape 45"/>
          <p:cNvSpPr>
            <a:spLocks noChangeArrowheads="1"/>
          </p:cNvSpPr>
          <p:nvPr/>
        </p:nvSpPr>
        <p:spPr bwMode="auto">
          <a:xfrm>
            <a:off x="8647113" y="31527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To</a:t>
            </a:r>
          </a:p>
          <a:p>
            <a:pPr algn="ctr"/>
            <a:r>
              <a:rPr lang="en-US" sz="1400" b="1">
                <a:latin typeface="Perpetua"/>
              </a:rPr>
              <a:t>802.3 WG</a:t>
            </a:r>
          </a:p>
          <a:p>
            <a:pPr algn="ctr"/>
            <a:r>
              <a:rPr lang="en-US" sz="1400" b="1">
                <a:latin typeface="Perpetua"/>
              </a:rPr>
              <a:t>Ballot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Agenda</a:t>
            </a:r>
          </a:p>
        </p:txBody>
      </p:sp>
      <p:sp>
        <p:nvSpPr>
          <p:cNvPr id="2" name="Content Placeholder 1">
            <a:extLst>
              <a:ext uri="{FF2B5EF4-FFF2-40B4-BE49-F238E27FC236}">
                <a16:creationId xmlns:a16="http://schemas.microsoft.com/office/drawing/2014/main" id="{5E431DFD-96DC-46FE-816D-8FC0958ACDF9}"/>
              </a:ext>
            </a:extLst>
          </p:cNvPr>
          <p:cNvSpPr>
            <a:spLocks noGrp="1"/>
          </p:cNvSpPr>
          <p:nvPr>
            <p:ph idx="1"/>
          </p:nvPr>
        </p:nvSpPr>
        <p:spPr>
          <a:xfrm>
            <a:off x="609600" y="1350962"/>
            <a:ext cx="10972800" cy="5030365"/>
          </a:xfrm>
        </p:spPr>
        <p:txBody>
          <a:bodyPr/>
          <a:lstStyle/>
          <a:p>
            <a:pPr>
              <a:lnSpc>
                <a:spcPct val="90000"/>
              </a:lnSpc>
            </a:pPr>
            <a:r>
              <a:rPr lang="en-US" sz="1800" dirty="0"/>
              <a:t>&lt;&lt;</a:t>
            </a:r>
            <a:r>
              <a:rPr lang="en-US" sz="1800" i="1" dirty="0">
                <a:solidFill>
                  <a:srgbClr val="FF0000"/>
                </a:solidFill>
              </a:rPr>
              <a:t>Appointment of Recording Secretary</a:t>
            </a:r>
            <a:r>
              <a:rPr lang="en-US" sz="1800" dirty="0"/>
              <a:t>&gt;&gt;</a:t>
            </a:r>
          </a:p>
          <a:p>
            <a:pPr>
              <a:lnSpc>
                <a:spcPct val="90000"/>
              </a:lnSpc>
            </a:pPr>
            <a:r>
              <a:rPr lang="en-US" sz="1800" dirty="0"/>
              <a:t>&lt;&lt;</a:t>
            </a:r>
            <a:r>
              <a:rPr lang="en-US" sz="1800" i="1" dirty="0">
                <a:solidFill>
                  <a:srgbClr val="FF0000"/>
                </a:solidFill>
              </a:rPr>
              <a:t>Confirmation of Chair</a:t>
            </a:r>
            <a:r>
              <a:rPr lang="en-US" sz="1800" dirty="0"/>
              <a:t>&gt;&gt;</a:t>
            </a:r>
          </a:p>
          <a:p>
            <a:pPr eaLnBrk="1" hangingPunct="1">
              <a:lnSpc>
                <a:spcPct val="80000"/>
              </a:lnSpc>
            </a:pPr>
            <a:r>
              <a:rPr lang="en-US" sz="1800" dirty="0"/>
              <a:t>Welcome and Introductions</a:t>
            </a:r>
          </a:p>
          <a:p>
            <a:pPr eaLnBrk="1" hangingPunct="1">
              <a:lnSpc>
                <a:spcPct val="80000"/>
              </a:lnSpc>
            </a:pPr>
            <a:r>
              <a:rPr lang="en-US" sz="1800" dirty="0"/>
              <a:t>Approve Agenda</a:t>
            </a:r>
          </a:p>
          <a:p>
            <a:pPr eaLnBrk="1" hangingPunct="1">
              <a:lnSpc>
                <a:spcPct val="80000"/>
              </a:lnSpc>
            </a:pPr>
            <a:r>
              <a:rPr lang="en-US" sz="1800" dirty="0"/>
              <a:t>Approve &lt;&lt;</a:t>
            </a:r>
            <a:r>
              <a:rPr lang="en-US" sz="1800" i="1" dirty="0">
                <a:solidFill>
                  <a:srgbClr val="FF0000"/>
                </a:solidFill>
              </a:rPr>
              <a:t>meeting date</a:t>
            </a:r>
            <a:r>
              <a:rPr lang="en-US" sz="1800" dirty="0"/>
              <a:t>&gt;&gt; Minutes</a:t>
            </a:r>
          </a:p>
          <a:p>
            <a:pPr eaLnBrk="1" hangingPunct="1">
              <a:lnSpc>
                <a:spcPct val="80000"/>
              </a:lnSpc>
            </a:pPr>
            <a:r>
              <a:rPr lang="en-US" sz="1800" dirty="0"/>
              <a:t>Goals for this meeting</a:t>
            </a:r>
          </a:p>
          <a:p>
            <a:pPr eaLnBrk="1" hangingPunct="1">
              <a:lnSpc>
                <a:spcPct val="80000"/>
              </a:lnSpc>
            </a:pPr>
            <a:r>
              <a:rPr lang="en-GB" sz="2000" dirty="0"/>
              <a:t>Big Ticket Items </a:t>
            </a:r>
            <a:endParaRPr lang="en-US" sz="1800" dirty="0"/>
          </a:p>
          <a:p>
            <a:pPr eaLnBrk="1" hangingPunct="1">
              <a:lnSpc>
                <a:spcPct val="80000"/>
              </a:lnSpc>
            </a:pPr>
            <a:r>
              <a:rPr lang="en-US" sz="1800" dirty="0"/>
              <a:t>Reflector and Web</a:t>
            </a:r>
          </a:p>
          <a:p>
            <a:pPr eaLnBrk="1" hangingPunct="1">
              <a:lnSpc>
                <a:spcPct val="80000"/>
              </a:lnSpc>
            </a:pPr>
            <a:r>
              <a:rPr lang="en-US" sz="1800" dirty="0"/>
              <a:t>Ground Rules</a:t>
            </a:r>
          </a:p>
          <a:p>
            <a:pPr eaLnBrk="1" hangingPunct="1">
              <a:lnSpc>
                <a:spcPct val="80000"/>
              </a:lnSpc>
            </a:pPr>
            <a:r>
              <a:rPr lang="en-US" sz="1800" dirty="0"/>
              <a:t>IEEE</a:t>
            </a:r>
          </a:p>
          <a:p>
            <a:pPr lvl="1" eaLnBrk="1" hangingPunct="1">
              <a:lnSpc>
                <a:spcPct val="80000"/>
              </a:lnSpc>
            </a:pPr>
            <a:r>
              <a:rPr lang="en-US" sz="1400" dirty="0"/>
              <a:t>Structure, Bylaws and Rules</a:t>
            </a:r>
          </a:p>
          <a:p>
            <a:pPr lvl="1" eaLnBrk="1" hangingPunct="1">
              <a:lnSpc>
                <a:spcPct val="80000"/>
              </a:lnSpc>
            </a:pPr>
            <a:r>
              <a:rPr lang="en-US" sz="1400" dirty="0"/>
              <a:t>Call for Patents</a:t>
            </a:r>
          </a:p>
          <a:p>
            <a:pPr lvl="1" eaLnBrk="1" hangingPunct="1">
              <a:lnSpc>
                <a:spcPct val="80000"/>
              </a:lnSpc>
            </a:pPr>
            <a:r>
              <a:rPr lang="en-US" sz="1400" dirty="0"/>
              <a:t>IEEE Standards Process</a:t>
            </a:r>
          </a:p>
          <a:p>
            <a:pPr eaLnBrk="1" hangingPunct="1">
              <a:lnSpc>
                <a:spcPct val="80000"/>
              </a:lnSpc>
            </a:pPr>
            <a:r>
              <a:rPr lang="en-US" sz="1800" dirty="0"/>
              <a:t>Liaisons and Communications</a:t>
            </a:r>
          </a:p>
          <a:p>
            <a:pPr eaLnBrk="1" hangingPunct="1">
              <a:lnSpc>
                <a:spcPct val="80000"/>
              </a:lnSpc>
            </a:pPr>
            <a:r>
              <a:rPr lang="en-US" sz="1800" dirty="0"/>
              <a:t>Review of Action Items from &lt;&lt;</a:t>
            </a:r>
            <a:r>
              <a:rPr lang="en-US" sz="1800" i="1" dirty="0">
                <a:solidFill>
                  <a:srgbClr val="FF0000"/>
                </a:solidFill>
              </a:rPr>
              <a:t>meeting date</a:t>
            </a:r>
            <a:r>
              <a:rPr lang="en-US" sz="1800" dirty="0"/>
              <a:t>&gt;&gt; Meeting</a:t>
            </a:r>
          </a:p>
          <a:p>
            <a:pPr eaLnBrk="1" hangingPunct="1">
              <a:lnSpc>
                <a:spcPct val="80000"/>
              </a:lnSpc>
            </a:pPr>
            <a:r>
              <a:rPr lang="en-US" sz="1800" dirty="0"/>
              <a:t>Presentations</a:t>
            </a:r>
          </a:p>
          <a:p>
            <a:pPr eaLnBrk="1" hangingPunct="1">
              <a:lnSpc>
                <a:spcPct val="80000"/>
              </a:lnSpc>
            </a:pPr>
            <a:r>
              <a:rPr lang="en-US" sz="1800" dirty="0"/>
              <a:t>Motions and Closing Business</a:t>
            </a:r>
          </a:p>
          <a:p>
            <a:pPr eaLnBrk="1" hangingPunct="1">
              <a:lnSpc>
                <a:spcPct val="80000"/>
              </a:lnSpc>
            </a:pPr>
            <a:r>
              <a:rPr lang="en-US" sz="1800" dirty="0"/>
              <a:t>Future Meetings</a:t>
            </a:r>
          </a:p>
        </p:txBody>
      </p:sp>
      <p:sp>
        <p:nvSpPr>
          <p:cNvPr id="18435" name="Text Box 4"/>
          <p:cNvSpPr txBox="1">
            <a:spLocks noChangeArrowheads="1"/>
          </p:cNvSpPr>
          <p:nvPr/>
        </p:nvSpPr>
        <p:spPr bwMode="auto">
          <a:xfrm>
            <a:off x="5951539" y="1484313"/>
            <a:ext cx="3889375" cy="156845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first two items are only required at the first Study Group meeting. If there is nobody severing as Recording Secretary a Recording Secretary can be appointed under welcome and introductions.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Line 18"/>
          <p:cNvSpPr>
            <a:spLocks noChangeShapeType="1"/>
          </p:cNvSpPr>
          <p:nvPr/>
        </p:nvSpPr>
        <p:spPr bwMode="auto">
          <a:xfrm>
            <a:off x="4572000" y="1362075"/>
            <a:ext cx="0" cy="414338"/>
          </a:xfrm>
          <a:prstGeom prst="line">
            <a:avLst/>
          </a:prstGeom>
          <a:noFill/>
          <a:ln w="9525">
            <a:solidFill>
              <a:schemeClr val="tx1"/>
            </a:solidFill>
            <a:round/>
            <a:headEnd/>
            <a:tailEnd type="triangle" w="med" len="med"/>
          </a:ln>
        </p:spPr>
        <p:txBody>
          <a:bodyPr/>
          <a:lstStyle/>
          <a:p>
            <a:endParaRPr lang="en-US"/>
          </a:p>
        </p:txBody>
      </p:sp>
      <p:sp>
        <p:nvSpPr>
          <p:cNvPr id="32770" name="Line 2"/>
          <p:cNvSpPr>
            <a:spLocks noChangeShapeType="1"/>
          </p:cNvSpPr>
          <p:nvPr/>
        </p:nvSpPr>
        <p:spPr bwMode="auto">
          <a:xfrm>
            <a:off x="8610600" y="3757614"/>
            <a:ext cx="533400" cy="3175"/>
          </a:xfrm>
          <a:prstGeom prst="line">
            <a:avLst/>
          </a:prstGeom>
          <a:noFill/>
          <a:ln w="9525">
            <a:solidFill>
              <a:schemeClr val="tx1"/>
            </a:solidFill>
            <a:round/>
            <a:headEnd/>
            <a:tailEnd type="triangle" w="med" len="med"/>
          </a:ln>
        </p:spPr>
        <p:txBody>
          <a:bodyPr/>
          <a:lstStyle/>
          <a:p>
            <a:endParaRPr lang="en-US"/>
          </a:p>
        </p:txBody>
      </p:sp>
      <p:sp>
        <p:nvSpPr>
          <p:cNvPr id="32771" name="AutoShape 3"/>
          <p:cNvSpPr>
            <a:spLocks noChangeArrowheads="1"/>
          </p:cNvSpPr>
          <p:nvPr/>
        </p:nvSpPr>
        <p:spPr bwMode="auto">
          <a:xfrm>
            <a:off x="3962400" y="17764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802.3 WG </a:t>
            </a:r>
          </a:p>
          <a:p>
            <a:pPr algn="ctr"/>
            <a:r>
              <a:rPr lang="en-US" sz="1200" b="1">
                <a:latin typeface="Perpetua"/>
              </a:rPr>
              <a:t>BALLOT</a:t>
            </a:r>
          </a:p>
        </p:txBody>
      </p:sp>
      <p:sp>
        <p:nvSpPr>
          <p:cNvPr id="32772" name="Text Box 4"/>
          <p:cNvSpPr txBox="1">
            <a:spLocks noChangeArrowheads="1"/>
          </p:cNvSpPr>
          <p:nvPr/>
        </p:nvSpPr>
        <p:spPr bwMode="auto">
          <a:xfrm>
            <a:off x="5257800" y="5434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73" name="Text Box 5"/>
          <p:cNvSpPr txBox="1">
            <a:spLocks noChangeArrowheads="1"/>
          </p:cNvSpPr>
          <p:nvPr/>
        </p:nvSpPr>
        <p:spPr bwMode="auto">
          <a:xfrm>
            <a:off x="8001000" y="2941639"/>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74" name="Line 6"/>
          <p:cNvSpPr>
            <a:spLocks noChangeShapeType="1"/>
          </p:cNvSpPr>
          <p:nvPr/>
        </p:nvSpPr>
        <p:spPr bwMode="auto">
          <a:xfrm>
            <a:off x="8001000" y="1395413"/>
            <a:ext cx="0" cy="304800"/>
          </a:xfrm>
          <a:prstGeom prst="line">
            <a:avLst/>
          </a:prstGeom>
          <a:noFill/>
          <a:ln w="9525">
            <a:solidFill>
              <a:schemeClr val="tx1"/>
            </a:solidFill>
            <a:round/>
            <a:headEnd/>
            <a:tailEnd type="triangle" w="med" len="med"/>
          </a:ln>
        </p:spPr>
        <p:txBody>
          <a:bodyPr/>
          <a:lstStyle/>
          <a:p>
            <a:endParaRPr lang="en-US"/>
          </a:p>
        </p:txBody>
      </p:sp>
      <p:sp>
        <p:nvSpPr>
          <p:cNvPr id="32775" name="Line 7"/>
          <p:cNvSpPr>
            <a:spLocks noChangeShapeType="1"/>
          </p:cNvSpPr>
          <p:nvPr/>
        </p:nvSpPr>
        <p:spPr bwMode="auto">
          <a:xfrm>
            <a:off x="8001000" y="5084763"/>
            <a:ext cx="0" cy="304800"/>
          </a:xfrm>
          <a:prstGeom prst="line">
            <a:avLst/>
          </a:prstGeom>
          <a:noFill/>
          <a:ln w="9525">
            <a:solidFill>
              <a:schemeClr val="tx1"/>
            </a:solidFill>
            <a:round/>
            <a:headEnd/>
            <a:tailEnd type="triangle" w="med" len="med"/>
          </a:ln>
        </p:spPr>
        <p:txBody>
          <a:bodyPr/>
          <a:lstStyle/>
          <a:p>
            <a:endParaRPr lang="en-US"/>
          </a:p>
        </p:txBody>
      </p:sp>
      <p:sp>
        <p:nvSpPr>
          <p:cNvPr id="32776" name="Line 8"/>
          <p:cNvSpPr>
            <a:spLocks noChangeShapeType="1"/>
          </p:cNvSpPr>
          <p:nvPr/>
        </p:nvSpPr>
        <p:spPr bwMode="auto">
          <a:xfrm>
            <a:off x="5181600" y="5738813"/>
            <a:ext cx="990600" cy="0"/>
          </a:xfrm>
          <a:prstGeom prst="line">
            <a:avLst/>
          </a:prstGeom>
          <a:noFill/>
          <a:ln w="9525">
            <a:solidFill>
              <a:schemeClr val="tx1"/>
            </a:solidFill>
            <a:round/>
            <a:headEnd/>
            <a:tailEnd/>
          </a:ln>
        </p:spPr>
        <p:txBody>
          <a:bodyPr/>
          <a:lstStyle/>
          <a:p>
            <a:endParaRPr lang="en-US"/>
          </a:p>
        </p:txBody>
      </p:sp>
      <p:sp>
        <p:nvSpPr>
          <p:cNvPr id="32777" name="Line 9"/>
          <p:cNvSpPr>
            <a:spLocks noChangeShapeType="1"/>
          </p:cNvSpPr>
          <p:nvPr/>
        </p:nvSpPr>
        <p:spPr bwMode="auto">
          <a:xfrm flipV="1">
            <a:off x="6172200" y="1395413"/>
            <a:ext cx="0" cy="4343400"/>
          </a:xfrm>
          <a:prstGeom prst="line">
            <a:avLst/>
          </a:prstGeom>
          <a:noFill/>
          <a:ln w="9525">
            <a:solidFill>
              <a:schemeClr val="tx1"/>
            </a:solidFill>
            <a:round/>
            <a:headEnd/>
            <a:tailEnd/>
          </a:ln>
        </p:spPr>
        <p:txBody>
          <a:bodyPr/>
          <a:lstStyle/>
          <a:p>
            <a:endParaRPr lang="en-US"/>
          </a:p>
        </p:txBody>
      </p:sp>
      <p:sp>
        <p:nvSpPr>
          <p:cNvPr id="32778" name="Line 10"/>
          <p:cNvSpPr>
            <a:spLocks noChangeShapeType="1"/>
          </p:cNvSpPr>
          <p:nvPr/>
        </p:nvSpPr>
        <p:spPr bwMode="auto">
          <a:xfrm>
            <a:off x="6172200" y="1395413"/>
            <a:ext cx="1828800" cy="0"/>
          </a:xfrm>
          <a:prstGeom prst="line">
            <a:avLst/>
          </a:prstGeom>
          <a:noFill/>
          <a:ln w="9525">
            <a:solidFill>
              <a:schemeClr val="tx1"/>
            </a:solidFill>
            <a:round/>
            <a:headEnd/>
            <a:tailEnd/>
          </a:ln>
        </p:spPr>
        <p:txBody>
          <a:bodyPr/>
          <a:lstStyle/>
          <a:p>
            <a:endParaRPr lang="en-US"/>
          </a:p>
        </p:txBody>
      </p:sp>
      <p:sp>
        <p:nvSpPr>
          <p:cNvPr id="32779" name="Text Box 11"/>
          <p:cNvSpPr txBox="1">
            <a:spLocks noChangeArrowheads="1"/>
          </p:cNvSpPr>
          <p:nvPr/>
        </p:nvSpPr>
        <p:spPr bwMode="auto">
          <a:xfrm>
            <a:off x="4572000" y="6218239"/>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80" name="AutoShape 12"/>
          <p:cNvSpPr>
            <a:spLocks noChangeArrowheads="1"/>
          </p:cNvSpPr>
          <p:nvPr/>
        </p:nvSpPr>
        <p:spPr bwMode="auto">
          <a:xfrm>
            <a:off x="7467600" y="45958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D3.0</a:t>
            </a:r>
          </a:p>
        </p:txBody>
      </p:sp>
      <p:sp>
        <p:nvSpPr>
          <p:cNvPr id="32781" name="Line 13"/>
          <p:cNvSpPr>
            <a:spLocks noChangeShapeType="1"/>
          </p:cNvSpPr>
          <p:nvPr/>
        </p:nvSpPr>
        <p:spPr bwMode="auto">
          <a:xfrm>
            <a:off x="8001000" y="2919413"/>
            <a:ext cx="0" cy="228600"/>
          </a:xfrm>
          <a:prstGeom prst="line">
            <a:avLst/>
          </a:prstGeom>
          <a:noFill/>
          <a:ln w="9525">
            <a:solidFill>
              <a:schemeClr val="tx1"/>
            </a:solidFill>
            <a:round/>
            <a:headEnd/>
            <a:tailEnd type="triangle" w="med" len="med"/>
          </a:ln>
        </p:spPr>
        <p:txBody>
          <a:bodyPr/>
          <a:lstStyle/>
          <a:p>
            <a:endParaRPr lang="en-US"/>
          </a:p>
        </p:txBody>
      </p:sp>
      <p:sp>
        <p:nvSpPr>
          <p:cNvPr id="32782" name="Line 14"/>
          <p:cNvSpPr>
            <a:spLocks noChangeShapeType="1"/>
          </p:cNvSpPr>
          <p:nvPr/>
        </p:nvSpPr>
        <p:spPr bwMode="auto">
          <a:xfrm>
            <a:off x="8610600" y="2309814"/>
            <a:ext cx="533400" cy="3175"/>
          </a:xfrm>
          <a:prstGeom prst="line">
            <a:avLst/>
          </a:prstGeom>
          <a:noFill/>
          <a:ln w="9525">
            <a:solidFill>
              <a:schemeClr val="tx1"/>
            </a:solidFill>
            <a:round/>
            <a:headEnd/>
            <a:tailEnd type="triangle" w="med" len="med"/>
          </a:ln>
        </p:spPr>
        <p:txBody>
          <a:bodyPr/>
          <a:lstStyle/>
          <a:p>
            <a:endParaRPr lang="en-US"/>
          </a:p>
        </p:txBody>
      </p:sp>
      <p:sp>
        <p:nvSpPr>
          <p:cNvPr id="32783" name="Text Box 15"/>
          <p:cNvSpPr txBox="1">
            <a:spLocks noChangeArrowheads="1"/>
          </p:cNvSpPr>
          <p:nvPr/>
        </p:nvSpPr>
        <p:spPr bwMode="auto">
          <a:xfrm>
            <a:off x="8723313" y="20304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84" name="AutoShape 16"/>
          <p:cNvSpPr>
            <a:spLocks noChangeArrowheads="1"/>
          </p:cNvSpPr>
          <p:nvPr/>
        </p:nvSpPr>
        <p:spPr bwMode="auto">
          <a:xfrm>
            <a:off x="9144000" y="36052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32785" name="AutoShape 17"/>
          <p:cNvSpPr>
            <a:spLocks noChangeArrowheads="1"/>
          </p:cNvSpPr>
          <p:nvPr/>
        </p:nvSpPr>
        <p:spPr bwMode="auto">
          <a:xfrm>
            <a:off x="4419600" y="1301750"/>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A</a:t>
            </a:r>
          </a:p>
        </p:txBody>
      </p:sp>
      <p:sp>
        <p:nvSpPr>
          <p:cNvPr id="32786" name="Line 19"/>
          <p:cNvSpPr>
            <a:spLocks noChangeShapeType="1"/>
          </p:cNvSpPr>
          <p:nvPr/>
        </p:nvSpPr>
        <p:spPr bwMode="auto">
          <a:xfrm>
            <a:off x="4572000" y="2157413"/>
            <a:ext cx="0" cy="228600"/>
          </a:xfrm>
          <a:prstGeom prst="line">
            <a:avLst/>
          </a:prstGeom>
          <a:noFill/>
          <a:ln w="9525">
            <a:solidFill>
              <a:schemeClr val="tx1"/>
            </a:solidFill>
            <a:round/>
            <a:headEnd/>
            <a:tailEnd type="triangle" w="med" len="med"/>
          </a:ln>
        </p:spPr>
        <p:txBody>
          <a:bodyPr/>
          <a:lstStyle/>
          <a:p>
            <a:endParaRPr lang="en-US"/>
          </a:p>
        </p:txBody>
      </p:sp>
      <p:sp>
        <p:nvSpPr>
          <p:cNvPr id="32787" name="Line 20"/>
          <p:cNvSpPr>
            <a:spLocks noChangeShapeType="1"/>
          </p:cNvSpPr>
          <p:nvPr/>
        </p:nvSpPr>
        <p:spPr bwMode="auto">
          <a:xfrm>
            <a:off x="4572000" y="4976813"/>
            <a:ext cx="0" cy="304800"/>
          </a:xfrm>
          <a:prstGeom prst="line">
            <a:avLst/>
          </a:prstGeom>
          <a:noFill/>
          <a:ln w="9525">
            <a:solidFill>
              <a:schemeClr val="tx1"/>
            </a:solidFill>
            <a:round/>
            <a:headEnd/>
            <a:tailEnd type="triangle" w="med" len="med"/>
          </a:ln>
        </p:spPr>
        <p:txBody>
          <a:bodyPr/>
          <a:lstStyle/>
          <a:p>
            <a:endParaRPr lang="en-US"/>
          </a:p>
        </p:txBody>
      </p:sp>
      <p:sp>
        <p:nvSpPr>
          <p:cNvPr id="32788" name="Line 21"/>
          <p:cNvSpPr>
            <a:spLocks noChangeShapeType="1"/>
          </p:cNvSpPr>
          <p:nvPr/>
        </p:nvSpPr>
        <p:spPr bwMode="auto">
          <a:xfrm>
            <a:off x="4572000" y="6165850"/>
            <a:ext cx="0" cy="152400"/>
          </a:xfrm>
          <a:prstGeom prst="line">
            <a:avLst/>
          </a:prstGeom>
          <a:noFill/>
          <a:ln w="9525">
            <a:solidFill>
              <a:schemeClr val="tx1"/>
            </a:solidFill>
            <a:round/>
            <a:headEnd/>
            <a:tailEnd/>
          </a:ln>
        </p:spPr>
        <p:txBody>
          <a:bodyPr/>
          <a:lstStyle/>
          <a:p>
            <a:endParaRPr lang="en-US"/>
          </a:p>
        </p:txBody>
      </p:sp>
      <p:sp>
        <p:nvSpPr>
          <p:cNvPr id="32789" name="Text Box 22"/>
          <p:cNvSpPr txBox="1">
            <a:spLocks noChangeArrowheads="1"/>
          </p:cNvSpPr>
          <p:nvPr/>
        </p:nvSpPr>
        <p:spPr bwMode="auto">
          <a:xfrm>
            <a:off x="3276600" y="3148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90" name="AutoShape 23"/>
          <p:cNvSpPr>
            <a:spLocks noChangeArrowheads="1"/>
          </p:cNvSpPr>
          <p:nvPr/>
        </p:nvSpPr>
        <p:spPr bwMode="auto">
          <a:xfrm>
            <a:off x="2209800" y="21574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D2.(n+1)</a:t>
            </a:r>
          </a:p>
        </p:txBody>
      </p:sp>
      <p:sp>
        <p:nvSpPr>
          <p:cNvPr id="32791" name="Line 24"/>
          <p:cNvSpPr>
            <a:spLocks noChangeShapeType="1"/>
          </p:cNvSpPr>
          <p:nvPr/>
        </p:nvSpPr>
        <p:spPr bwMode="auto">
          <a:xfrm>
            <a:off x="4191000" y="1547813"/>
            <a:ext cx="0" cy="228600"/>
          </a:xfrm>
          <a:prstGeom prst="line">
            <a:avLst/>
          </a:prstGeom>
          <a:noFill/>
          <a:ln w="9525">
            <a:solidFill>
              <a:schemeClr val="tx1"/>
            </a:solidFill>
            <a:round/>
            <a:headEnd/>
            <a:tailEnd type="triangle" w="med" len="med"/>
          </a:ln>
        </p:spPr>
        <p:txBody>
          <a:bodyPr/>
          <a:lstStyle/>
          <a:p>
            <a:endParaRPr lang="en-US"/>
          </a:p>
        </p:txBody>
      </p:sp>
      <p:sp>
        <p:nvSpPr>
          <p:cNvPr id="32792" name="Line 25"/>
          <p:cNvSpPr>
            <a:spLocks noChangeShapeType="1"/>
          </p:cNvSpPr>
          <p:nvPr/>
        </p:nvSpPr>
        <p:spPr bwMode="auto">
          <a:xfrm flipH="1">
            <a:off x="2743200" y="1547813"/>
            <a:ext cx="1447800" cy="0"/>
          </a:xfrm>
          <a:prstGeom prst="line">
            <a:avLst/>
          </a:prstGeom>
          <a:noFill/>
          <a:ln w="9525">
            <a:solidFill>
              <a:schemeClr val="tx1"/>
            </a:solidFill>
            <a:round/>
            <a:headEnd/>
            <a:tailEnd/>
          </a:ln>
        </p:spPr>
        <p:txBody>
          <a:bodyPr/>
          <a:lstStyle/>
          <a:p>
            <a:endParaRPr lang="en-US"/>
          </a:p>
        </p:txBody>
      </p:sp>
      <p:sp>
        <p:nvSpPr>
          <p:cNvPr id="32793" name="Line 26"/>
          <p:cNvSpPr>
            <a:spLocks noChangeShapeType="1"/>
          </p:cNvSpPr>
          <p:nvPr/>
        </p:nvSpPr>
        <p:spPr bwMode="auto">
          <a:xfrm>
            <a:off x="8001000" y="4291013"/>
            <a:ext cx="0" cy="304800"/>
          </a:xfrm>
          <a:prstGeom prst="line">
            <a:avLst/>
          </a:prstGeom>
          <a:noFill/>
          <a:ln w="9525">
            <a:solidFill>
              <a:schemeClr val="tx1"/>
            </a:solidFill>
            <a:round/>
            <a:headEnd/>
            <a:tailEnd type="triangle" w="med" len="med"/>
          </a:ln>
        </p:spPr>
        <p:txBody>
          <a:bodyPr/>
          <a:lstStyle/>
          <a:p>
            <a:endParaRPr lang="en-US"/>
          </a:p>
        </p:txBody>
      </p:sp>
      <p:sp>
        <p:nvSpPr>
          <p:cNvPr id="32794" name="Text Box 27"/>
          <p:cNvSpPr txBox="1">
            <a:spLocks noChangeArrowheads="1"/>
          </p:cNvSpPr>
          <p:nvPr/>
        </p:nvSpPr>
        <p:spPr bwMode="auto">
          <a:xfrm>
            <a:off x="80010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95" name="AutoShape 28"/>
          <p:cNvSpPr>
            <a:spLocks noChangeArrowheads="1"/>
          </p:cNvSpPr>
          <p:nvPr/>
        </p:nvSpPr>
        <p:spPr bwMode="auto">
          <a:xfrm>
            <a:off x="7848600" y="538956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2796" name="AutoShape 29"/>
          <p:cNvSpPr>
            <a:spLocks noChangeArrowheads="1"/>
          </p:cNvSpPr>
          <p:nvPr/>
        </p:nvSpPr>
        <p:spPr bwMode="auto">
          <a:xfrm>
            <a:off x="9144000" y="21574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32797" name="Text Box 30"/>
          <p:cNvSpPr txBox="1">
            <a:spLocks noChangeArrowheads="1"/>
          </p:cNvSpPr>
          <p:nvPr/>
        </p:nvSpPr>
        <p:spPr bwMode="auto">
          <a:xfrm>
            <a:off x="8686800" y="3452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98" name="Line 31"/>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32799" name="Line 32"/>
          <p:cNvSpPr>
            <a:spLocks noChangeShapeType="1"/>
          </p:cNvSpPr>
          <p:nvPr/>
        </p:nvSpPr>
        <p:spPr bwMode="auto">
          <a:xfrm flipV="1">
            <a:off x="2743200" y="2767013"/>
            <a:ext cx="0" cy="3352800"/>
          </a:xfrm>
          <a:prstGeom prst="line">
            <a:avLst/>
          </a:prstGeom>
          <a:noFill/>
          <a:ln w="9525">
            <a:solidFill>
              <a:schemeClr val="tx1"/>
            </a:solidFill>
            <a:round/>
            <a:headEnd/>
            <a:tailEnd type="stealth" w="med" len="med"/>
          </a:ln>
        </p:spPr>
        <p:txBody>
          <a:bodyPr/>
          <a:lstStyle/>
          <a:p>
            <a:endParaRPr lang="en-US"/>
          </a:p>
        </p:txBody>
      </p:sp>
      <p:sp>
        <p:nvSpPr>
          <p:cNvPr id="32800" name="Line 33"/>
          <p:cNvSpPr>
            <a:spLocks noChangeShapeType="1"/>
          </p:cNvSpPr>
          <p:nvPr/>
        </p:nvSpPr>
        <p:spPr bwMode="auto">
          <a:xfrm flipV="1">
            <a:off x="2743200" y="1547813"/>
            <a:ext cx="0" cy="609600"/>
          </a:xfrm>
          <a:prstGeom prst="line">
            <a:avLst/>
          </a:prstGeom>
          <a:noFill/>
          <a:ln w="9525">
            <a:solidFill>
              <a:schemeClr val="tx1"/>
            </a:solidFill>
            <a:round/>
            <a:headEnd/>
            <a:tailEnd/>
          </a:ln>
        </p:spPr>
        <p:txBody>
          <a:bodyPr/>
          <a:lstStyle/>
          <a:p>
            <a:endParaRPr lang="en-US"/>
          </a:p>
        </p:txBody>
      </p:sp>
      <p:sp>
        <p:nvSpPr>
          <p:cNvPr id="32801" name="Line 34"/>
          <p:cNvSpPr>
            <a:spLocks noChangeShapeType="1"/>
          </p:cNvSpPr>
          <p:nvPr/>
        </p:nvSpPr>
        <p:spPr bwMode="auto">
          <a:xfrm flipH="1">
            <a:off x="2743200" y="3452813"/>
            <a:ext cx="1066800" cy="0"/>
          </a:xfrm>
          <a:prstGeom prst="line">
            <a:avLst/>
          </a:prstGeom>
          <a:noFill/>
          <a:ln w="9525">
            <a:solidFill>
              <a:schemeClr val="tx1"/>
            </a:solidFill>
            <a:round/>
            <a:headEnd/>
            <a:tailEnd type="triangle" w="med" len="med"/>
          </a:ln>
        </p:spPr>
        <p:txBody>
          <a:bodyPr/>
          <a:lstStyle/>
          <a:p>
            <a:endParaRPr lang="en-US"/>
          </a:p>
        </p:txBody>
      </p:sp>
      <p:sp>
        <p:nvSpPr>
          <p:cNvPr id="32802" name="AutoShape 35"/>
          <p:cNvSpPr>
            <a:spLocks noChangeArrowheads="1"/>
          </p:cNvSpPr>
          <p:nvPr/>
        </p:nvSpPr>
        <p:spPr bwMode="auto">
          <a:xfrm>
            <a:off x="7235826" y="3148013"/>
            <a:ext cx="1527175" cy="1219200"/>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dirty="0">
                <a:latin typeface="Perpetua"/>
              </a:rPr>
              <a:t>802 EC</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32803" name="AutoShape 36"/>
          <p:cNvSpPr>
            <a:spLocks noChangeArrowheads="1"/>
          </p:cNvSpPr>
          <p:nvPr/>
        </p:nvSpPr>
        <p:spPr bwMode="auto">
          <a:xfrm>
            <a:off x="7235826" y="1703389"/>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dirty="0">
                <a:latin typeface="Perpetua"/>
              </a:rPr>
              <a:t>802.3</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32804" name="Text Box 37"/>
          <p:cNvSpPr txBox="1">
            <a:spLocks noChangeArrowheads="1"/>
          </p:cNvSpPr>
          <p:nvPr/>
        </p:nvSpPr>
        <p:spPr bwMode="auto">
          <a:xfrm>
            <a:off x="4572000" y="3833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805" name="AutoShape 38"/>
          <p:cNvSpPr>
            <a:spLocks noChangeArrowheads="1"/>
          </p:cNvSpPr>
          <p:nvPr/>
        </p:nvSpPr>
        <p:spPr bwMode="auto">
          <a:xfrm>
            <a:off x="3962400" y="23860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32806" name="Line 39"/>
          <p:cNvSpPr>
            <a:spLocks noChangeShapeType="1"/>
          </p:cNvSpPr>
          <p:nvPr/>
        </p:nvSpPr>
        <p:spPr bwMode="auto">
          <a:xfrm>
            <a:off x="4572000" y="2767013"/>
            <a:ext cx="0" cy="228600"/>
          </a:xfrm>
          <a:prstGeom prst="line">
            <a:avLst/>
          </a:prstGeom>
          <a:noFill/>
          <a:ln w="9525">
            <a:solidFill>
              <a:schemeClr val="tx1"/>
            </a:solidFill>
            <a:round/>
            <a:headEnd/>
            <a:tailEnd type="triangle" w="med" len="med"/>
          </a:ln>
        </p:spPr>
        <p:txBody>
          <a:bodyPr/>
          <a:lstStyle/>
          <a:p>
            <a:endParaRPr lang="en-US"/>
          </a:p>
        </p:txBody>
      </p:sp>
      <p:sp>
        <p:nvSpPr>
          <p:cNvPr id="32807" name="AutoShape 40"/>
          <p:cNvSpPr>
            <a:spLocks noChangeArrowheads="1"/>
          </p:cNvSpPr>
          <p:nvPr/>
        </p:nvSpPr>
        <p:spPr bwMode="auto">
          <a:xfrm>
            <a:off x="3810000" y="2995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32808" name="Line 41"/>
          <p:cNvSpPr>
            <a:spLocks noChangeShapeType="1"/>
          </p:cNvSpPr>
          <p:nvPr/>
        </p:nvSpPr>
        <p:spPr bwMode="auto">
          <a:xfrm>
            <a:off x="4572000" y="3910013"/>
            <a:ext cx="0" cy="228600"/>
          </a:xfrm>
          <a:prstGeom prst="line">
            <a:avLst/>
          </a:prstGeom>
          <a:noFill/>
          <a:ln w="9525">
            <a:solidFill>
              <a:schemeClr val="tx1"/>
            </a:solidFill>
            <a:round/>
            <a:headEnd/>
            <a:tailEnd type="triangle" w="med" len="med"/>
          </a:ln>
        </p:spPr>
        <p:txBody>
          <a:bodyPr/>
          <a:lstStyle/>
          <a:p>
            <a:endParaRPr lang="en-US"/>
          </a:p>
        </p:txBody>
      </p:sp>
      <p:sp>
        <p:nvSpPr>
          <p:cNvPr id="32809" name="AutoShape 42"/>
          <p:cNvSpPr>
            <a:spLocks noChangeArrowheads="1"/>
          </p:cNvSpPr>
          <p:nvPr/>
        </p:nvSpPr>
        <p:spPr bwMode="auto">
          <a:xfrm>
            <a:off x="3810000" y="5281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32810" name="Text Box 43"/>
          <p:cNvSpPr txBox="1">
            <a:spLocks noChangeArrowheads="1"/>
          </p:cNvSpPr>
          <p:nvPr/>
        </p:nvSpPr>
        <p:spPr bwMode="auto">
          <a:xfrm>
            <a:off x="32766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811" name="Line 44"/>
          <p:cNvSpPr>
            <a:spLocks noChangeShapeType="1"/>
          </p:cNvSpPr>
          <p:nvPr/>
        </p:nvSpPr>
        <p:spPr bwMode="auto">
          <a:xfrm flipH="1">
            <a:off x="2743200" y="4595813"/>
            <a:ext cx="1066800" cy="0"/>
          </a:xfrm>
          <a:prstGeom prst="line">
            <a:avLst/>
          </a:prstGeom>
          <a:noFill/>
          <a:ln w="9525">
            <a:solidFill>
              <a:schemeClr val="tx1"/>
            </a:solidFill>
            <a:round/>
            <a:headEnd/>
            <a:tailEnd type="triangle" w="med" len="med"/>
          </a:ln>
        </p:spPr>
        <p:txBody>
          <a:bodyPr/>
          <a:lstStyle/>
          <a:p>
            <a:endParaRPr lang="en-US"/>
          </a:p>
        </p:txBody>
      </p:sp>
      <p:sp>
        <p:nvSpPr>
          <p:cNvPr id="32812" name="Text Box 45"/>
          <p:cNvSpPr txBox="1">
            <a:spLocks noChangeArrowheads="1"/>
          </p:cNvSpPr>
          <p:nvPr/>
        </p:nvSpPr>
        <p:spPr bwMode="auto">
          <a:xfrm>
            <a:off x="4572000" y="50069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813" name="Rectangle 46"/>
          <p:cNvSpPr>
            <a:spLocks noGrp="1" noChangeArrowheads="1"/>
          </p:cNvSpPr>
          <p:nvPr>
            <p:ph type="title" idx="4294967295"/>
          </p:nvPr>
        </p:nvSpPr>
        <p:spPr/>
        <p:txBody>
          <a:bodyPr/>
          <a:lstStyle/>
          <a:p>
            <a:pPr eaLnBrk="1" hangingPunct="1"/>
            <a:r>
              <a:rPr lang="en-US" sz="2800"/>
              <a:t>Overview of IEEE 802.3 Standards Process (3/5) – </a:t>
            </a:r>
            <a:br>
              <a:rPr lang="en-US" sz="2800"/>
            </a:br>
            <a:r>
              <a:rPr lang="en-US" sz="2800"/>
              <a:t>Working Group Ballot Phase</a:t>
            </a:r>
          </a:p>
        </p:txBody>
      </p:sp>
      <p:sp>
        <p:nvSpPr>
          <p:cNvPr id="32814" name="Text Box 47"/>
          <p:cNvSpPr txBox="1">
            <a:spLocks noChangeArrowheads="1"/>
          </p:cNvSpPr>
          <p:nvPr/>
        </p:nvSpPr>
        <p:spPr bwMode="auto">
          <a:xfrm>
            <a:off x="6248400" y="5805488"/>
            <a:ext cx="43434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a:t>
            </a:r>
          </a:p>
          <a:p>
            <a:pPr marL="457200" indent="-457200">
              <a:spcBef>
                <a:spcPct val="50000"/>
              </a:spcBef>
              <a:tabLst>
                <a:tab pos="457200" algn="l"/>
              </a:tabLst>
            </a:pPr>
            <a:r>
              <a:rPr lang="en-US" sz="1000" dirty="0">
                <a:latin typeface="Perpetua"/>
              </a:rPr>
              <a:t>	See 802.3 Operations Manual 2.6 and listed references for complete description</a:t>
            </a:r>
          </a:p>
        </p:txBody>
      </p:sp>
      <p:sp>
        <p:nvSpPr>
          <p:cNvPr id="32815" name="AutoShape 48"/>
          <p:cNvSpPr>
            <a:spLocks noChangeArrowheads="1"/>
          </p:cNvSpPr>
          <p:nvPr/>
        </p:nvSpPr>
        <p:spPr bwMode="auto">
          <a:xfrm>
            <a:off x="3810000" y="4138613"/>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32816"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Line 16"/>
          <p:cNvSpPr>
            <a:spLocks noChangeShapeType="1"/>
          </p:cNvSpPr>
          <p:nvPr/>
        </p:nvSpPr>
        <p:spPr bwMode="auto">
          <a:xfrm>
            <a:off x="4572000" y="1568450"/>
            <a:ext cx="0" cy="228600"/>
          </a:xfrm>
          <a:prstGeom prst="line">
            <a:avLst/>
          </a:prstGeom>
          <a:noFill/>
          <a:ln w="9525">
            <a:solidFill>
              <a:schemeClr val="tx1"/>
            </a:solidFill>
            <a:round/>
            <a:headEnd/>
            <a:tailEnd type="triangle" w="med" len="med"/>
          </a:ln>
        </p:spPr>
        <p:txBody>
          <a:bodyPr/>
          <a:lstStyle/>
          <a:p>
            <a:endParaRPr lang="en-US"/>
          </a:p>
        </p:txBody>
      </p:sp>
      <p:sp>
        <p:nvSpPr>
          <p:cNvPr id="33794" name="AutoShape 15"/>
          <p:cNvSpPr>
            <a:spLocks noChangeArrowheads="1"/>
          </p:cNvSpPr>
          <p:nvPr/>
        </p:nvSpPr>
        <p:spPr bwMode="auto">
          <a:xfrm>
            <a:off x="4419600" y="1312863"/>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B</a:t>
            </a:r>
          </a:p>
        </p:txBody>
      </p:sp>
      <p:sp>
        <p:nvSpPr>
          <p:cNvPr id="33795" name="Line 2"/>
          <p:cNvSpPr>
            <a:spLocks noChangeShapeType="1"/>
          </p:cNvSpPr>
          <p:nvPr/>
        </p:nvSpPr>
        <p:spPr bwMode="auto">
          <a:xfrm>
            <a:off x="8610600" y="3851276"/>
            <a:ext cx="533400" cy="3175"/>
          </a:xfrm>
          <a:prstGeom prst="line">
            <a:avLst/>
          </a:prstGeom>
          <a:noFill/>
          <a:ln w="9525">
            <a:solidFill>
              <a:schemeClr val="tx1"/>
            </a:solidFill>
            <a:round/>
            <a:headEnd/>
            <a:tailEnd type="triangle" w="med" len="med"/>
          </a:ln>
        </p:spPr>
        <p:txBody>
          <a:bodyPr/>
          <a:lstStyle/>
          <a:p>
            <a:endParaRPr lang="en-US"/>
          </a:p>
        </p:txBody>
      </p:sp>
      <p:sp>
        <p:nvSpPr>
          <p:cNvPr id="33796" name="AutoShape 3"/>
          <p:cNvSpPr>
            <a:spLocks noChangeArrowheads="1"/>
          </p:cNvSpPr>
          <p:nvPr/>
        </p:nvSpPr>
        <p:spPr bwMode="auto">
          <a:xfrm>
            <a:off x="3962400" y="17970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dirty="0">
                <a:latin typeface="Perpetua"/>
              </a:rPr>
              <a:t>SA</a:t>
            </a:r>
          </a:p>
          <a:p>
            <a:pPr algn="ctr"/>
            <a:r>
              <a:rPr lang="en-US" sz="1200" b="1" dirty="0">
                <a:latin typeface="Perpetua"/>
              </a:rPr>
              <a:t>BALLOT</a:t>
            </a:r>
          </a:p>
        </p:txBody>
      </p:sp>
      <p:sp>
        <p:nvSpPr>
          <p:cNvPr id="33797" name="Text Box 4"/>
          <p:cNvSpPr txBox="1">
            <a:spLocks noChangeArrowheads="1"/>
          </p:cNvSpPr>
          <p:nvPr/>
        </p:nvSpPr>
        <p:spPr bwMode="auto">
          <a:xfrm>
            <a:off x="5257800" y="5454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798" name="Text Box 5"/>
          <p:cNvSpPr txBox="1">
            <a:spLocks noChangeArrowheads="1"/>
          </p:cNvSpPr>
          <p:nvPr/>
        </p:nvSpPr>
        <p:spPr bwMode="auto">
          <a:xfrm>
            <a:off x="8001000" y="29591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799" name="Line 6"/>
          <p:cNvSpPr>
            <a:spLocks noChangeShapeType="1"/>
          </p:cNvSpPr>
          <p:nvPr/>
        </p:nvSpPr>
        <p:spPr bwMode="auto">
          <a:xfrm>
            <a:off x="8001000" y="1416050"/>
            <a:ext cx="0" cy="304800"/>
          </a:xfrm>
          <a:prstGeom prst="line">
            <a:avLst/>
          </a:prstGeom>
          <a:noFill/>
          <a:ln w="9525">
            <a:solidFill>
              <a:schemeClr val="tx1"/>
            </a:solidFill>
            <a:round/>
            <a:headEnd/>
            <a:tailEnd type="triangle" w="med" len="med"/>
          </a:ln>
        </p:spPr>
        <p:txBody>
          <a:bodyPr/>
          <a:lstStyle/>
          <a:p>
            <a:endParaRPr lang="en-US"/>
          </a:p>
        </p:txBody>
      </p:sp>
      <p:sp>
        <p:nvSpPr>
          <p:cNvPr id="33800" name="Line 7"/>
          <p:cNvSpPr>
            <a:spLocks noChangeShapeType="1"/>
          </p:cNvSpPr>
          <p:nvPr/>
        </p:nvSpPr>
        <p:spPr bwMode="auto">
          <a:xfrm>
            <a:off x="5181600" y="5759450"/>
            <a:ext cx="914400" cy="0"/>
          </a:xfrm>
          <a:prstGeom prst="line">
            <a:avLst/>
          </a:prstGeom>
          <a:noFill/>
          <a:ln w="9525">
            <a:solidFill>
              <a:schemeClr val="tx1"/>
            </a:solidFill>
            <a:round/>
            <a:headEnd/>
            <a:tailEnd/>
          </a:ln>
        </p:spPr>
        <p:txBody>
          <a:bodyPr/>
          <a:lstStyle/>
          <a:p>
            <a:endParaRPr lang="en-US"/>
          </a:p>
        </p:txBody>
      </p:sp>
      <p:sp>
        <p:nvSpPr>
          <p:cNvPr id="33801" name="Line 8"/>
          <p:cNvSpPr>
            <a:spLocks noChangeShapeType="1"/>
          </p:cNvSpPr>
          <p:nvPr/>
        </p:nvSpPr>
        <p:spPr bwMode="auto">
          <a:xfrm flipV="1">
            <a:off x="6096000" y="1416050"/>
            <a:ext cx="0" cy="4343400"/>
          </a:xfrm>
          <a:prstGeom prst="line">
            <a:avLst/>
          </a:prstGeom>
          <a:noFill/>
          <a:ln w="9525">
            <a:solidFill>
              <a:schemeClr val="tx1"/>
            </a:solidFill>
            <a:round/>
            <a:headEnd/>
            <a:tailEnd/>
          </a:ln>
        </p:spPr>
        <p:txBody>
          <a:bodyPr/>
          <a:lstStyle/>
          <a:p>
            <a:endParaRPr lang="en-US"/>
          </a:p>
        </p:txBody>
      </p:sp>
      <p:sp>
        <p:nvSpPr>
          <p:cNvPr id="33802" name="Line 9"/>
          <p:cNvSpPr>
            <a:spLocks noChangeShapeType="1"/>
          </p:cNvSpPr>
          <p:nvPr/>
        </p:nvSpPr>
        <p:spPr bwMode="auto">
          <a:xfrm>
            <a:off x="6096000" y="1416050"/>
            <a:ext cx="1905000" cy="0"/>
          </a:xfrm>
          <a:prstGeom prst="line">
            <a:avLst/>
          </a:prstGeom>
          <a:noFill/>
          <a:ln w="9525">
            <a:solidFill>
              <a:schemeClr val="tx1"/>
            </a:solidFill>
            <a:round/>
            <a:headEnd/>
            <a:tailEnd/>
          </a:ln>
        </p:spPr>
        <p:txBody>
          <a:bodyPr/>
          <a:lstStyle/>
          <a:p>
            <a:endParaRPr lang="en-US"/>
          </a:p>
        </p:txBody>
      </p:sp>
      <p:sp>
        <p:nvSpPr>
          <p:cNvPr id="33803" name="Text Box 10"/>
          <p:cNvSpPr txBox="1">
            <a:spLocks noChangeArrowheads="1"/>
          </p:cNvSpPr>
          <p:nvPr/>
        </p:nvSpPr>
        <p:spPr bwMode="auto">
          <a:xfrm>
            <a:off x="4572000" y="6238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04" name="Line 11"/>
          <p:cNvSpPr>
            <a:spLocks noChangeShapeType="1"/>
          </p:cNvSpPr>
          <p:nvPr/>
        </p:nvSpPr>
        <p:spPr bwMode="auto">
          <a:xfrm>
            <a:off x="8001000" y="2860675"/>
            <a:ext cx="0" cy="381000"/>
          </a:xfrm>
          <a:prstGeom prst="line">
            <a:avLst/>
          </a:prstGeom>
          <a:noFill/>
          <a:ln w="9525">
            <a:solidFill>
              <a:schemeClr val="tx1"/>
            </a:solidFill>
            <a:round/>
            <a:headEnd/>
            <a:tailEnd type="triangle" w="med" len="med"/>
          </a:ln>
        </p:spPr>
        <p:txBody>
          <a:bodyPr/>
          <a:lstStyle/>
          <a:p>
            <a:endParaRPr lang="en-US"/>
          </a:p>
        </p:txBody>
      </p:sp>
      <p:sp>
        <p:nvSpPr>
          <p:cNvPr id="33805" name="Line 12"/>
          <p:cNvSpPr>
            <a:spLocks noChangeShapeType="1"/>
          </p:cNvSpPr>
          <p:nvPr/>
        </p:nvSpPr>
        <p:spPr bwMode="auto">
          <a:xfrm>
            <a:off x="8610600" y="2327276"/>
            <a:ext cx="533400" cy="3175"/>
          </a:xfrm>
          <a:prstGeom prst="line">
            <a:avLst/>
          </a:prstGeom>
          <a:noFill/>
          <a:ln w="9525">
            <a:solidFill>
              <a:schemeClr val="tx1"/>
            </a:solidFill>
            <a:round/>
            <a:headEnd/>
            <a:tailEnd type="triangle" w="med" len="med"/>
          </a:ln>
        </p:spPr>
        <p:txBody>
          <a:bodyPr/>
          <a:lstStyle/>
          <a:p>
            <a:endParaRPr lang="en-US"/>
          </a:p>
        </p:txBody>
      </p:sp>
      <p:sp>
        <p:nvSpPr>
          <p:cNvPr id="33806" name="Text Box 13"/>
          <p:cNvSpPr txBox="1">
            <a:spLocks noChangeArrowheads="1"/>
          </p:cNvSpPr>
          <p:nvPr/>
        </p:nvSpPr>
        <p:spPr bwMode="auto">
          <a:xfrm>
            <a:off x="8723313" y="2047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07" name="AutoShape 14"/>
          <p:cNvSpPr>
            <a:spLocks noChangeArrowheads="1"/>
          </p:cNvSpPr>
          <p:nvPr/>
        </p:nvSpPr>
        <p:spPr bwMode="auto">
          <a:xfrm>
            <a:off x="9144000" y="3698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3808" name="Line 17"/>
          <p:cNvSpPr>
            <a:spLocks noChangeShapeType="1"/>
          </p:cNvSpPr>
          <p:nvPr/>
        </p:nvSpPr>
        <p:spPr bwMode="auto">
          <a:xfrm>
            <a:off x="4572000" y="2178050"/>
            <a:ext cx="0" cy="228600"/>
          </a:xfrm>
          <a:prstGeom prst="line">
            <a:avLst/>
          </a:prstGeom>
          <a:noFill/>
          <a:ln w="9525">
            <a:solidFill>
              <a:schemeClr val="tx1"/>
            </a:solidFill>
            <a:round/>
            <a:headEnd/>
            <a:tailEnd type="triangle" w="med" len="med"/>
          </a:ln>
        </p:spPr>
        <p:txBody>
          <a:bodyPr/>
          <a:lstStyle/>
          <a:p>
            <a:endParaRPr lang="en-US"/>
          </a:p>
        </p:txBody>
      </p:sp>
      <p:sp>
        <p:nvSpPr>
          <p:cNvPr id="33809" name="Line 18"/>
          <p:cNvSpPr>
            <a:spLocks noChangeShapeType="1"/>
          </p:cNvSpPr>
          <p:nvPr/>
        </p:nvSpPr>
        <p:spPr bwMode="auto">
          <a:xfrm>
            <a:off x="4572000" y="4997450"/>
            <a:ext cx="0" cy="304800"/>
          </a:xfrm>
          <a:prstGeom prst="line">
            <a:avLst/>
          </a:prstGeom>
          <a:noFill/>
          <a:ln w="9525">
            <a:solidFill>
              <a:schemeClr val="tx1"/>
            </a:solidFill>
            <a:round/>
            <a:headEnd/>
            <a:tailEnd type="triangle" w="med" len="med"/>
          </a:ln>
        </p:spPr>
        <p:txBody>
          <a:bodyPr/>
          <a:lstStyle/>
          <a:p>
            <a:endParaRPr lang="en-US"/>
          </a:p>
        </p:txBody>
      </p:sp>
      <p:sp>
        <p:nvSpPr>
          <p:cNvPr id="33810" name="Line 19"/>
          <p:cNvSpPr>
            <a:spLocks noChangeShapeType="1"/>
          </p:cNvSpPr>
          <p:nvPr/>
        </p:nvSpPr>
        <p:spPr bwMode="auto">
          <a:xfrm>
            <a:off x="4572000" y="6092825"/>
            <a:ext cx="0" cy="228600"/>
          </a:xfrm>
          <a:prstGeom prst="line">
            <a:avLst/>
          </a:prstGeom>
          <a:noFill/>
          <a:ln w="9525">
            <a:solidFill>
              <a:schemeClr val="tx1"/>
            </a:solidFill>
            <a:round/>
            <a:headEnd/>
            <a:tailEnd/>
          </a:ln>
        </p:spPr>
        <p:txBody>
          <a:bodyPr/>
          <a:lstStyle/>
          <a:p>
            <a:endParaRPr lang="en-US"/>
          </a:p>
        </p:txBody>
      </p:sp>
      <p:sp>
        <p:nvSpPr>
          <p:cNvPr id="33811" name="Text Box 20"/>
          <p:cNvSpPr txBox="1">
            <a:spLocks noChangeArrowheads="1"/>
          </p:cNvSpPr>
          <p:nvPr/>
        </p:nvSpPr>
        <p:spPr bwMode="auto">
          <a:xfrm>
            <a:off x="3276600" y="3168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12" name="AutoShape 21"/>
          <p:cNvSpPr>
            <a:spLocks noChangeArrowheads="1"/>
          </p:cNvSpPr>
          <p:nvPr/>
        </p:nvSpPr>
        <p:spPr bwMode="auto">
          <a:xfrm>
            <a:off x="2209800" y="2178050"/>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D3.(n+1)</a:t>
            </a:r>
          </a:p>
        </p:txBody>
      </p:sp>
      <p:sp>
        <p:nvSpPr>
          <p:cNvPr id="33813" name="Line 22"/>
          <p:cNvSpPr>
            <a:spLocks noChangeShapeType="1"/>
          </p:cNvSpPr>
          <p:nvPr/>
        </p:nvSpPr>
        <p:spPr bwMode="auto">
          <a:xfrm>
            <a:off x="4191000" y="1568450"/>
            <a:ext cx="0" cy="228600"/>
          </a:xfrm>
          <a:prstGeom prst="line">
            <a:avLst/>
          </a:prstGeom>
          <a:noFill/>
          <a:ln w="9525">
            <a:solidFill>
              <a:schemeClr val="tx1"/>
            </a:solidFill>
            <a:round/>
            <a:headEnd/>
            <a:tailEnd type="triangle" w="med" len="med"/>
          </a:ln>
        </p:spPr>
        <p:txBody>
          <a:bodyPr/>
          <a:lstStyle/>
          <a:p>
            <a:endParaRPr lang="en-US"/>
          </a:p>
        </p:txBody>
      </p:sp>
      <p:sp>
        <p:nvSpPr>
          <p:cNvPr id="33814" name="Line 23"/>
          <p:cNvSpPr>
            <a:spLocks noChangeShapeType="1"/>
          </p:cNvSpPr>
          <p:nvPr/>
        </p:nvSpPr>
        <p:spPr bwMode="auto">
          <a:xfrm flipH="1">
            <a:off x="2743200" y="1568450"/>
            <a:ext cx="1447800" cy="0"/>
          </a:xfrm>
          <a:prstGeom prst="line">
            <a:avLst/>
          </a:prstGeom>
          <a:noFill/>
          <a:ln w="9525">
            <a:solidFill>
              <a:schemeClr val="tx1"/>
            </a:solidFill>
            <a:round/>
            <a:headEnd/>
            <a:tailEnd/>
          </a:ln>
        </p:spPr>
        <p:txBody>
          <a:bodyPr/>
          <a:lstStyle/>
          <a:p>
            <a:endParaRPr lang="en-US"/>
          </a:p>
        </p:txBody>
      </p:sp>
      <p:sp>
        <p:nvSpPr>
          <p:cNvPr id="33815" name="Line 24"/>
          <p:cNvSpPr>
            <a:spLocks noChangeShapeType="1"/>
          </p:cNvSpPr>
          <p:nvPr/>
        </p:nvSpPr>
        <p:spPr bwMode="auto">
          <a:xfrm>
            <a:off x="8001000" y="4308475"/>
            <a:ext cx="0" cy="457200"/>
          </a:xfrm>
          <a:prstGeom prst="line">
            <a:avLst/>
          </a:prstGeom>
          <a:noFill/>
          <a:ln w="9525">
            <a:solidFill>
              <a:schemeClr val="tx1"/>
            </a:solidFill>
            <a:round/>
            <a:headEnd/>
            <a:tailEnd type="triangle" w="med" len="med"/>
          </a:ln>
        </p:spPr>
        <p:txBody>
          <a:bodyPr/>
          <a:lstStyle/>
          <a:p>
            <a:endParaRPr lang="en-US"/>
          </a:p>
        </p:txBody>
      </p:sp>
      <p:sp>
        <p:nvSpPr>
          <p:cNvPr id="33816" name="Text Box 25"/>
          <p:cNvSpPr txBox="1">
            <a:spLocks noChangeArrowheads="1"/>
          </p:cNvSpPr>
          <p:nvPr/>
        </p:nvSpPr>
        <p:spPr bwMode="auto">
          <a:xfrm>
            <a:off x="8001000" y="44069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17" name="AutoShape 26"/>
          <p:cNvSpPr>
            <a:spLocks noChangeArrowheads="1"/>
          </p:cNvSpPr>
          <p:nvPr/>
        </p:nvSpPr>
        <p:spPr bwMode="auto">
          <a:xfrm>
            <a:off x="7848600" y="47656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C</a:t>
            </a:r>
          </a:p>
        </p:txBody>
      </p:sp>
      <p:sp>
        <p:nvSpPr>
          <p:cNvPr id="33818" name="AutoShape 27"/>
          <p:cNvSpPr>
            <a:spLocks noChangeArrowheads="1"/>
          </p:cNvSpPr>
          <p:nvPr/>
        </p:nvSpPr>
        <p:spPr bwMode="auto">
          <a:xfrm>
            <a:off x="9144000" y="2174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3819" name="Text Box 28"/>
          <p:cNvSpPr txBox="1">
            <a:spLocks noChangeArrowheads="1"/>
          </p:cNvSpPr>
          <p:nvPr/>
        </p:nvSpPr>
        <p:spPr bwMode="auto">
          <a:xfrm>
            <a:off x="8686800" y="3571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20" name="Line 29"/>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33821" name="Line 30"/>
          <p:cNvSpPr>
            <a:spLocks noChangeShapeType="1"/>
          </p:cNvSpPr>
          <p:nvPr/>
        </p:nvSpPr>
        <p:spPr bwMode="auto">
          <a:xfrm flipV="1">
            <a:off x="2743200" y="2787650"/>
            <a:ext cx="0" cy="3352800"/>
          </a:xfrm>
          <a:prstGeom prst="line">
            <a:avLst/>
          </a:prstGeom>
          <a:noFill/>
          <a:ln w="9525">
            <a:solidFill>
              <a:schemeClr val="tx1"/>
            </a:solidFill>
            <a:round/>
            <a:headEnd/>
            <a:tailEnd type="stealth" w="med" len="med"/>
          </a:ln>
        </p:spPr>
        <p:txBody>
          <a:bodyPr/>
          <a:lstStyle/>
          <a:p>
            <a:endParaRPr lang="en-US"/>
          </a:p>
        </p:txBody>
      </p:sp>
      <p:sp>
        <p:nvSpPr>
          <p:cNvPr id="33822" name="Line 31"/>
          <p:cNvSpPr>
            <a:spLocks noChangeShapeType="1"/>
          </p:cNvSpPr>
          <p:nvPr/>
        </p:nvSpPr>
        <p:spPr bwMode="auto">
          <a:xfrm flipV="1">
            <a:off x="2743200" y="1568450"/>
            <a:ext cx="0" cy="609600"/>
          </a:xfrm>
          <a:prstGeom prst="line">
            <a:avLst/>
          </a:prstGeom>
          <a:noFill/>
          <a:ln w="9525">
            <a:solidFill>
              <a:schemeClr val="tx1"/>
            </a:solidFill>
            <a:round/>
            <a:headEnd/>
            <a:tailEnd/>
          </a:ln>
        </p:spPr>
        <p:txBody>
          <a:bodyPr/>
          <a:lstStyle/>
          <a:p>
            <a:endParaRPr lang="en-US"/>
          </a:p>
        </p:txBody>
      </p:sp>
      <p:sp>
        <p:nvSpPr>
          <p:cNvPr id="33823" name="Line 32"/>
          <p:cNvSpPr>
            <a:spLocks noChangeShapeType="1"/>
          </p:cNvSpPr>
          <p:nvPr/>
        </p:nvSpPr>
        <p:spPr bwMode="auto">
          <a:xfrm flipH="1">
            <a:off x="2743200" y="3473450"/>
            <a:ext cx="1066800" cy="0"/>
          </a:xfrm>
          <a:prstGeom prst="line">
            <a:avLst/>
          </a:prstGeom>
          <a:noFill/>
          <a:ln w="9525">
            <a:solidFill>
              <a:schemeClr val="tx1"/>
            </a:solidFill>
            <a:round/>
            <a:headEnd/>
            <a:tailEnd type="triangle" w="med" len="med"/>
          </a:ln>
        </p:spPr>
        <p:txBody>
          <a:bodyPr/>
          <a:lstStyle/>
          <a:p>
            <a:endParaRPr lang="en-US"/>
          </a:p>
        </p:txBody>
      </p:sp>
      <p:sp>
        <p:nvSpPr>
          <p:cNvPr id="33824" name="AutoShape 33"/>
          <p:cNvSpPr>
            <a:spLocks noChangeArrowheads="1"/>
          </p:cNvSpPr>
          <p:nvPr/>
        </p:nvSpPr>
        <p:spPr bwMode="auto">
          <a:xfrm>
            <a:off x="7235826" y="3244851"/>
            <a:ext cx="1527175" cy="1216025"/>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a:latin typeface="Perpetua"/>
              </a:rPr>
              <a:t>802 EC</a:t>
            </a:r>
          </a:p>
          <a:p>
            <a:pPr algn="ctr"/>
            <a:r>
              <a:rPr lang="en-US" sz="1200" b="1">
                <a:latin typeface="Perpetua"/>
              </a:rPr>
              <a:t>Forward to</a:t>
            </a:r>
          </a:p>
          <a:p>
            <a:pPr algn="ctr"/>
            <a:r>
              <a:rPr lang="en-US" sz="1200" b="1">
                <a:latin typeface="Perpetua"/>
              </a:rPr>
              <a:t>RevCom</a:t>
            </a:r>
          </a:p>
        </p:txBody>
      </p:sp>
      <p:sp>
        <p:nvSpPr>
          <p:cNvPr id="33825" name="AutoShape 34"/>
          <p:cNvSpPr>
            <a:spLocks noChangeArrowheads="1"/>
          </p:cNvSpPr>
          <p:nvPr/>
        </p:nvSpPr>
        <p:spPr bwMode="auto">
          <a:xfrm>
            <a:off x="7235826" y="1720851"/>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802.3</a:t>
            </a:r>
          </a:p>
          <a:p>
            <a:pPr algn="ctr"/>
            <a:r>
              <a:rPr lang="en-US" sz="1200" b="1">
                <a:latin typeface="Perpetua"/>
              </a:rPr>
              <a:t>Forward to</a:t>
            </a:r>
          </a:p>
          <a:p>
            <a:pPr algn="ctr"/>
            <a:r>
              <a:rPr lang="en-US" sz="1200" b="1">
                <a:latin typeface="Perpetua"/>
              </a:rPr>
              <a:t>RevCom</a:t>
            </a:r>
          </a:p>
        </p:txBody>
      </p:sp>
      <p:sp>
        <p:nvSpPr>
          <p:cNvPr id="33826" name="Text Box 35"/>
          <p:cNvSpPr txBox="1">
            <a:spLocks noChangeArrowheads="1"/>
          </p:cNvSpPr>
          <p:nvPr/>
        </p:nvSpPr>
        <p:spPr bwMode="auto">
          <a:xfrm>
            <a:off x="4572000" y="3854451"/>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27" name="AutoShape 36"/>
          <p:cNvSpPr>
            <a:spLocks noChangeArrowheads="1"/>
          </p:cNvSpPr>
          <p:nvPr/>
        </p:nvSpPr>
        <p:spPr bwMode="auto">
          <a:xfrm>
            <a:off x="3962400" y="24066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33828" name="Line 37"/>
          <p:cNvSpPr>
            <a:spLocks noChangeShapeType="1"/>
          </p:cNvSpPr>
          <p:nvPr/>
        </p:nvSpPr>
        <p:spPr bwMode="auto">
          <a:xfrm>
            <a:off x="4572000" y="2787650"/>
            <a:ext cx="0" cy="228600"/>
          </a:xfrm>
          <a:prstGeom prst="line">
            <a:avLst/>
          </a:prstGeom>
          <a:noFill/>
          <a:ln w="9525">
            <a:solidFill>
              <a:schemeClr val="tx1"/>
            </a:solidFill>
            <a:round/>
            <a:headEnd/>
            <a:tailEnd type="triangle" w="med" len="med"/>
          </a:ln>
        </p:spPr>
        <p:txBody>
          <a:bodyPr/>
          <a:lstStyle/>
          <a:p>
            <a:endParaRPr lang="en-US"/>
          </a:p>
        </p:txBody>
      </p:sp>
      <p:sp>
        <p:nvSpPr>
          <p:cNvPr id="33829" name="AutoShape 38"/>
          <p:cNvSpPr>
            <a:spLocks noChangeArrowheads="1"/>
          </p:cNvSpPr>
          <p:nvPr/>
        </p:nvSpPr>
        <p:spPr bwMode="auto">
          <a:xfrm>
            <a:off x="3810000" y="3016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33830" name="Line 39"/>
          <p:cNvSpPr>
            <a:spLocks noChangeShapeType="1"/>
          </p:cNvSpPr>
          <p:nvPr/>
        </p:nvSpPr>
        <p:spPr bwMode="auto">
          <a:xfrm>
            <a:off x="4572000" y="3930650"/>
            <a:ext cx="0" cy="228600"/>
          </a:xfrm>
          <a:prstGeom prst="line">
            <a:avLst/>
          </a:prstGeom>
          <a:noFill/>
          <a:ln w="9525">
            <a:solidFill>
              <a:schemeClr val="tx1"/>
            </a:solidFill>
            <a:round/>
            <a:headEnd/>
            <a:tailEnd type="triangle" w="med" len="med"/>
          </a:ln>
        </p:spPr>
        <p:txBody>
          <a:bodyPr/>
          <a:lstStyle/>
          <a:p>
            <a:endParaRPr lang="en-US"/>
          </a:p>
        </p:txBody>
      </p:sp>
      <p:sp>
        <p:nvSpPr>
          <p:cNvPr id="33831" name="AutoShape 40"/>
          <p:cNvSpPr>
            <a:spLocks noChangeArrowheads="1"/>
          </p:cNvSpPr>
          <p:nvPr/>
        </p:nvSpPr>
        <p:spPr bwMode="auto">
          <a:xfrm>
            <a:off x="3810000" y="5302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33832" name="Text Box 41"/>
          <p:cNvSpPr txBox="1">
            <a:spLocks noChangeArrowheads="1"/>
          </p:cNvSpPr>
          <p:nvPr/>
        </p:nvSpPr>
        <p:spPr bwMode="auto">
          <a:xfrm>
            <a:off x="3276600" y="4311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33" name="Line 42"/>
          <p:cNvSpPr>
            <a:spLocks noChangeShapeType="1"/>
          </p:cNvSpPr>
          <p:nvPr/>
        </p:nvSpPr>
        <p:spPr bwMode="auto">
          <a:xfrm flipH="1">
            <a:off x="2743200" y="4616450"/>
            <a:ext cx="1066800" cy="0"/>
          </a:xfrm>
          <a:prstGeom prst="line">
            <a:avLst/>
          </a:prstGeom>
          <a:noFill/>
          <a:ln w="9525">
            <a:solidFill>
              <a:schemeClr val="tx1"/>
            </a:solidFill>
            <a:round/>
            <a:headEnd/>
            <a:tailEnd type="triangle" w="med" len="med"/>
          </a:ln>
        </p:spPr>
        <p:txBody>
          <a:bodyPr/>
          <a:lstStyle/>
          <a:p>
            <a:endParaRPr lang="en-US"/>
          </a:p>
        </p:txBody>
      </p:sp>
      <p:sp>
        <p:nvSpPr>
          <p:cNvPr id="33834" name="Text Box 43"/>
          <p:cNvSpPr txBox="1">
            <a:spLocks noChangeArrowheads="1"/>
          </p:cNvSpPr>
          <p:nvPr/>
        </p:nvSpPr>
        <p:spPr bwMode="auto">
          <a:xfrm>
            <a:off x="4572000" y="50276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35" name="Rectangle 44"/>
          <p:cNvSpPr>
            <a:spLocks noGrp="1" noChangeArrowheads="1"/>
          </p:cNvSpPr>
          <p:nvPr>
            <p:ph type="title" idx="4294967295"/>
          </p:nvPr>
        </p:nvSpPr>
        <p:spPr/>
        <p:txBody>
          <a:bodyPr/>
          <a:lstStyle/>
          <a:p>
            <a:pPr eaLnBrk="1" hangingPunct="1"/>
            <a:r>
              <a:rPr lang="en-US" sz="2800" dirty="0"/>
              <a:t>Overview of IEEE 802.3 Standards Process (4/5)- </a:t>
            </a:r>
            <a:br>
              <a:rPr lang="en-US" sz="2800" dirty="0"/>
            </a:br>
            <a:r>
              <a:rPr lang="en-US" sz="2800" dirty="0"/>
              <a:t>IEEE Standards Association (SA) Ballot Phase</a:t>
            </a:r>
          </a:p>
        </p:txBody>
      </p:sp>
      <p:sp>
        <p:nvSpPr>
          <p:cNvPr id="33836" name="Text Box 45"/>
          <p:cNvSpPr txBox="1">
            <a:spLocks noChangeArrowheads="1"/>
          </p:cNvSpPr>
          <p:nvPr/>
        </p:nvSpPr>
        <p:spPr bwMode="auto">
          <a:xfrm>
            <a:off x="6248400" y="5805489"/>
            <a:ext cx="42672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 </a:t>
            </a:r>
          </a:p>
          <a:p>
            <a:pPr marL="457200" indent="-457200">
              <a:spcBef>
                <a:spcPct val="50000"/>
              </a:spcBef>
              <a:tabLst>
                <a:tab pos="457200" algn="l"/>
              </a:tabLst>
            </a:pPr>
            <a:r>
              <a:rPr lang="en-US" sz="1000" dirty="0">
                <a:latin typeface="Perpetua"/>
              </a:rPr>
              <a:t>	See IEEE-SA Standards Board Operations Manual 5.4 for complete description</a:t>
            </a:r>
          </a:p>
        </p:txBody>
      </p:sp>
      <p:sp>
        <p:nvSpPr>
          <p:cNvPr id="33837" name="AutoShape 46"/>
          <p:cNvSpPr>
            <a:spLocks noChangeArrowheads="1"/>
          </p:cNvSpPr>
          <p:nvPr/>
        </p:nvSpPr>
        <p:spPr bwMode="auto">
          <a:xfrm>
            <a:off x="3810000" y="4159250"/>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33838"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Line 12"/>
          <p:cNvSpPr>
            <a:spLocks noChangeShapeType="1"/>
          </p:cNvSpPr>
          <p:nvPr/>
        </p:nvSpPr>
        <p:spPr bwMode="auto">
          <a:xfrm>
            <a:off x="4343400" y="4873625"/>
            <a:ext cx="1752600" cy="0"/>
          </a:xfrm>
          <a:prstGeom prst="line">
            <a:avLst/>
          </a:prstGeom>
          <a:noFill/>
          <a:ln w="9525">
            <a:solidFill>
              <a:schemeClr val="tx1"/>
            </a:solidFill>
            <a:round/>
            <a:headEnd/>
            <a:tailEnd/>
          </a:ln>
        </p:spPr>
        <p:txBody>
          <a:bodyPr/>
          <a:lstStyle/>
          <a:p>
            <a:endParaRPr lang="en-US"/>
          </a:p>
        </p:txBody>
      </p:sp>
      <p:sp>
        <p:nvSpPr>
          <p:cNvPr id="34818" name="AutoShape 15"/>
          <p:cNvSpPr>
            <a:spLocks noChangeArrowheads="1"/>
          </p:cNvSpPr>
          <p:nvPr/>
        </p:nvSpPr>
        <p:spPr bwMode="auto">
          <a:xfrm>
            <a:off x="7848600" y="4035425"/>
            <a:ext cx="1066800" cy="609600"/>
          </a:xfrm>
          <a:prstGeom prst="flowChartDocument">
            <a:avLst/>
          </a:prstGeom>
          <a:solidFill>
            <a:srgbClr val="00FF00"/>
          </a:solidFill>
          <a:ln w="9525">
            <a:solidFill>
              <a:schemeClr val="tx1"/>
            </a:solidFill>
            <a:miter lim="800000"/>
            <a:headEnd/>
            <a:tailEnd/>
          </a:ln>
        </p:spPr>
        <p:txBody>
          <a:bodyPr wrap="none" anchor="ctr"/>
          <a:lstStyle/>
          <a:p>
            <a:pPr algn="ctr"/>
            <a:r>
              <a:rPr lang="en-US" sz="1400" b="1">
                <a:latin typeface="Perpetua"/>
              </a:rPr>
              <a:t>Standard</a:t>
            </a:r>
          </a:p>
        </p:txBody>
      </p:sp>
      <p:sp>
        <p:nvSpPr>
          <p:cNvPr id="34819" name="Line 20"/>
          <p:cNvSpPr>
            <a:spLocks noChangeShapeType="1"/>
          </p:cNvSpPr>
          <p:nvPr/>
        </p:nvSpPr>
        <p:spPr bwMode="auto">
          <a:xfrm flipV="1">
            <a:off x="6096000" y="1597025"/>
            <a:ext cx="0" cy="3276600"/>
          </a:xfrm>
          <a:prstGeom prst="line">
            <a:avLst/>
          </a:prstGeom>
          <a:noFill/>
          <a:ln w="9525">
            <a:solidFill>
              <a:schemeClr val="tx1"/>
            </a:solidFill>
            <a:round/>
            <a:headEnd/>
            <a:tailEnd/>
          </a:ln>
        </p:spPr>
        <p:txBody>
          <a:bodyPr/>
          <a:lstStyle/>
          <a:p>
            <a:endParaRPr lang="en-US"/>
          </a:p>
        </p:txBody>
      </p:sp>
      <p:sp>
        <p:nvSpPr>
          <p:cNvPr id="34820" name="Line 21"/>
          <p:cNvSpPr>
            <a:spLocks noChangeShapeType="1"/>
          </p:cNvSpPr>
          <p:nvPr/>
        </p:nvSpPr>
        <p:spPr bwMode="auto">
          <a:xfrm>
            <a:off x="8382000" y="2587625"/>
            <a:ext cx="0" cy="304800"/>
          </a:xfrm>
          <a:prstGeom prst="line">
            <a:avLst/>
          </a:prstGeom>
          <a:noFill/>
          <a:ln w="9525">
            <a:solidFill>
              <a:schemeClr val="tx1"/>
            </a:solidFill>
            <a:round/>
            <a:headEnd/>
            <a:tailEnd type="triangle" w="med" len="med"/>
          </a:ln>
        </p:spPr>
        <p:txBody>
          <a:bodyPr/>
          <a:lstStyle/>
          <a:p>
            <a:endParaRPr lang="en-US"/>
          </a:p>
        </p:txBody>
      </p:sp>
      <p:sp>
        <p:nvSpPr>
          <p:cNvPr id="34821" name="AutoShape 22"/>
          <p:cNvSpPr>
            <a:spLocks noChangeArrowheads="1"/>
          </p:cNvSpPr>
          <p:nvPr/>
        </p:nvSpPr>
        <p:spPr bwMode="auto">
          <a:xfrm>
            <a:off x="7772400" y="28924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Publication</a:t>
            </a:r>
          </a:p>
          <a:p>
            <a:pPr algn="ctr"/>
            <a:r>
              <a:rPr lang="en-US" sz="1400" b="1">
                <a:latin typeface="Perpetua"/>
              </a:rPr>
              <a:t>Preparation</a:t>
            </a:r>
          </a:p>
        </p:txBody>
      </p:sp>
      <p:sp>
        <p:nvSpPr>
          <p:cNvPr id="34822" name="AutoShape 23"/>
          <p:cNvSpPr>
            <a:spLocks noChangeArrowheads="1"/>
          </p:cNvSpPr>
          <p:nvPr/>
        </p:nvSpPr>
        <p:spPr bwMode="auto">
          <a:xfrm>
            <a:off x="7848600" y="190182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Draft</a:t>
            </a:r>
          </a:p>
        </p:txBody>
      </p:sp>
      <p:sp>
        <p:nvSpPr>
          <p:cNvPr id="34823" name="Line 24"/>
          <p:cNvSpPr>
            <a:spLocks noChangeShapeType="1"/>
          </p:cNvSpPr>
          <p:nvPr/>
        </p:nvSpPr>
        <p:spPr bwMode="auto">
          <a:xfrm>
            <a:off x="8382000" y="3730625"/>
            <a:ext cx="0" cy="304800"/>
          </a:xfrm>
          <a:prstGeom prst="line">
            <a:avLst/>
          </a:prstGeom>
          <a:noFill/>
          <a:ln w="9525">
            <a:solidFill>
              <a:schemeClr val="tx1"/>
            </a:solidFill>
            <a:round/>
            <a:headEnd/>
            <a:tailEnd type="triangle" w="med" len="med"/>
          </a:ln>
        </p:spPr>
        <p:txBody>
          <a:bodyPr/>
          <a:lstStyle/>
          <a:p>
            <a:endParaRPr lang="en-US"/>
          </a:p>
        </p:txBody>
      </p:sp>
      <p:sp>
        <p:nvSpPr>
          <p:cNvPr id="34824" name="Line 25"/>
          <p:cNvSpPr>
            <a:spLocks noChangeShapeType="1"/>
          </p:cNvSpPr>
          <p:nvPr/>
        </p:nvSpPr>
        <p:spPr bwMode="auto">
          <a:xfrm>
            <a:off x="6096000" y="1597025"/>
            <a:ext cx="2286000" cy="0"/>
          </a:xfrm>
          <a:prstGeom prst="line">
            <a:avLst/>
          </a:prstGeom>
          <a:noFill/>
          <a:ln w="9525">
            <a:solidFill>
              <a:schemeClr val="tx1"/>
            </a:solidFill>
            <a:round/>
            <a:headEnd/>
            <a:tailEnd/>
          </a:ln>
        </p:spPr>
        <p:txBody>
          <a:bodyPr/>
          <a:lstStyle/>
          <a:p>
            <a:endParaRPr lang="en-US"/>
          </a:p>
        </p:txBody>
      </p:sp>
      <p:sp>
        <p:nvSpPr>
          <p:cNvPr id="34825" name="Line 26"/>
          <p:cNvSpPr>
            <a:spLocks noChangeShapeType="1"/>
          </p:cNvSpPr>
          <p:nvPr/>
        </p:nvSpPr>
        <p:spPr bwMode="auto">
          <a:xfrm>
            <a:off x="8382000" y="1597025"/>
            <a:ext cx="0" cy="304800"/>
          </a:xfrm>
          <a:prstGeom prst="line">
            <a:avLst/>
          </a:prstGeom>
          <a:noFill/>
          <a:ln w="9525">
            <a:solidFill>
              <a:schemeClr val="tx1"/>
            </a:solidFill>
            <a:round/>
            <a:headEnd/>
            <a:tailEnd type="triangle" w="med" len="med"/>
          </a:ln>
        </p:spPr>
        <p:txBody>
          <a:bodyPr/>
          <a:lstStyle/>
          <a:p>
            <a:endParaRPr lang="en-US"/>
          </a:p>
        </p:txBody>
      </p:sp>
      <p:sp>
        <p:nvSpPr>
          <p:cNvPr id="34826" name="Text Box 27"/>
          <p:cNvSpPr txBox="1">
            <a:spLocks noChangeArrowheads="1"/>
          </p:cNvSpPr>
          <p:nvPr/>
        </p:nvSpPr>
        <p:spPr bwMode="auto">
          <a:xfrm>
            <a:off x="6019800" y="5467351"/>
            <a:ext cx="4343400" cy="396875"/>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a:latin typeface="Perpetua"/>
              </a:rPr>
              <a:t>Notes</a:t>
            </a:r>
            <a:r>
              <a:rPr lang="en-US" sz="1000">
                <a:latin typeface="Perpetua"/>
              </a:rPr>
              <a:t>:	At "Check Point", either the activity is ended, or there may be various options that would allow resubmission for approval.</a:t>
            </a:r>
          </a:p>
        </p:txBody>
      </p:sp>
      <p:sp>
        <p:nvSpPr>
          <p:cNvPr id="34827" name="Rectangle 19"/>
          <p:cNvSpPr>
            <a:spLocks noGrp="1" noChangeArrowheads="1"/>
          </p:cNvSpPr>
          <p:nvPr>
            <p:ph type="title" idx="4294967295"/>
          </p:nvPr>
        </p:nvSpPr>
        <p:spPr/>
        <p:txBody>
          <a:bodyPr/>
          <a:lstStyle/>
          <a:p>
            <a:pPr eaLnBrk="1" hangingPunct="1"/>
            <a:r>
              <a:rPr lang="en-US" sz="2800"/>
              <a:t>Overview of IEEE 802.3 Standards Process (5/5) – </a:t>
            </a:r>
            <a:br>
              <a:rPr lang="en-US" sz="2800"/>
            </a:br>
            <a:r>
              <a:rPr lang="en-US" sz="2800"/>
              <a:t>Final Approvals / Standard Release</a:t>
            </a:r>
          </a:p>
        </p:txBody>
      </p:sp>
      <p:sp>
        <p:nvSpPr>
          <p:cNvPr id="34828" name="Line 3"/>
          <p:cNvSpPr>
            <a:spLocks noChangeShapeType="1"/>
          </p:cNvSpPr>
          <p:nvPr/>
        </p:nvSpPr>
        <p:spPr bwMode="auto">
          <a:xfrm flipH="1">
            <a:off x="3719513" y="2636838"/>
            <a:ext cx="0" cy="576262"/>
          </a:xfrm>
          <a:prstGeom prst="line">
            <a:avLst/>
          </a:prstGeom>
          <a:noFill/>
          <a:ln w="9525">
            <a:solidFill>
              <a:schemeClr val="tx1"/>
            </a:solidFill>
            <a:round/>
            <a:headEnd/>
            <a:tailEnd type="triangle" w="med" len="med"/>
          </a:ln>
        </p:spPr>
        <p:txBody>
          <a:bodyPr/>
          <a:lstStyle/>
          <a:p>
            <a:endParaRPr lang="en-US"/>
          </a:p>
        </p:txBody>
      </p:sp>
      <p:sp>
        <p:nvSpPr>
          <p:cNvPr id="34829" name="AutoShape 2"/>
          <p:cNvSpPr>
            <a:spLocks noChangeArrowheads="1"/>
          </p:cNvSpPr>
          <p:nvPr/>
        </p:nvSpPr>
        <p:spPr bwMode="auto">
          <a:xfrm>
            <a:off x="3124200" y="20542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Review</a:t>
            </a:r>
          </a:p>
        </p:txBody>
      </p:sp>
      <p:sp>
        <p:nvSpPr>
          <p:cNvPr id="34830" name="AutoShape 4"/>
          <p:cNvSpPr>
            <a:spLocks noChangeArrowheads="1"/>
          </p:cNvSpPr>
          <p:nvPr/>
        </p:nvSpPr>
        <p:spPr bwMode="auto">
          <a:xfrm>
            <a:off x="3108325" y="441642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SASB</a:t>
            </a:r>
          </a:p>
          <a:p>
            <a:pPr algn="ctr"/>
            <a:r>
              <a:rPr lang="en-US" sz="1400" b="1">
                <a:latin typeface="Perpetua"/>
              </a:rPr>
              <a:t>Approval</a:t>
            </a:r>
          </a:p>
        </p:txBody>
      </p:sp>
      <p:sp>
        <p:nvSpPr>
          <p:cNvPr id="34831" name="Line 7"/>
          <p:cNvSpPr>
            <a:spLocks noChangeShapeType="1"/>
          </p:cNvSpPr>
          <p:nvPr/>
        </p:nvSpPr>
        <p:spPr bwMode="auto">
          <a:xfrm>
            <a:off x="3719513" y="3860801"/>
            <a:ext cx="0" cy="576263"/>
          </a:xfrm>
          <a:prstGeom prst="line">
            <a:avLst/>
          </a:prstGeom>
          <a:noFill/>
          <a:ln w="9525">
            <a:solidFill>
              <a:schemeClr val="tx1"/>
            </a:solidFill>
            <a:round/>
            <a:headEnd/>
            <a:tailEnd type="triangle" w="med" len="med"/>
          </a:ln>
        </p:spPr>
        <p:txBody>
          <a:bodyPr/>
          <a:lstStyle/>
          <a:p>
            <a:endParaRPr lang="en-US"/>
          </a:p>
        </p:txBody>
      </p:sp>
      <p:sp>
        <p:nvSpPr>
          <p:cNvPr id="34832" name="Line 10"/>
          <p:cNvSpPr>
            <a:spLocks noChangeShapeType="1"/>
          </p:cNvSpPr>
          <p:nvPr/>
        </p:nvSpPr>
        <p:spPr bwMode="auto">
          <a:xfrm>
            <a:off x="3717925" y="5330825"/>
            <a:ext cx="0" cy="304800"/>
          </a:xfrm>
          <a:prstGeom prst="line">
            <a:avLst/>
          </a:prstGeom>
          <a:noFill/>
          <a:ln w="9525">
            <a:solidFill>
              <a:schemeClr val="tx1"/>
            </a:solidFill>
            <a:round/>
            <a:headEnd/>
            <a:tailEnd type="triangle" w="med" len="med"/>
          </a:ln>
        </p:spPr>
        <p:txBody>
          <a:bodyPr/>
          <a:lstStyle/>
          <a:p>
            <a:endParaRPr lang="en-US"/>
          </a:p>
        </p:txBody>
      </p:sp>
      <p:sp>
        <p:nvSpPr>
          <p:cNvPr id="34833" name="Text Box 11"/>
          <p:cNvSpPr txBox="1">
            <a:spLocks noChangeArrowheads="1"/>
          </p:cNvSpPr>
          <p:nvPr/>
        </p:nvSpPr>
        <p:spPr bwMode="auto">
          <a:xfrm>
            <a:off x="3717925" y="525462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4834" name="Text Box 14"/>
          <p:cNvSpPr txBox="1">
            <a:spLocks noChangeArrowheads="1"/>
          </p:cNvSpPr>
          <p:nvPr/>
        </p:nvSpPr>
        <p:spPr bwMode="auto">
          <a:xfrm>
            <a:off x="4360864" y="456882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4835" name="AutoShape 16"/>
          <p:cNvSpPr>
            <a:spLocks noChangeArrowheads="1"/>
          </p:cNvSpPr>
          <p:nvPr/>
        </p:nvSpPr>
        <p:spPr bwMode="auto">
          <a:xfrm>
            <a:off x="3260725" y="56356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4836" name="AutoShape 17"/>
          <p:cNvSpPr>
            <a:spLocks noChangeArrowheads="1"/>
          </p:cNvSpPr>
          <p:nvPr/>
        </p:nvSpPr>
        <p:spPr bwMode="auto">
          <a:xfrm>
            <a:off x="3575050" y="1444625"/>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400" b="1">
                <a:latin typeface="Perpetua"/>
              </a:rPr>
              <a:t>C</a:t>
            </a:r>
          </a:p>
        </p:txBody>
      </p:sp>
      <p:sp>
        <p:nvSpPr>
          <p:cNvPr id="34837" name="Line 18"/>
          <p:cNvSpPr>
            <a:spLocks noChangeShapeType="1"/>
          </p:cNvSpPr>
          <p:nvPr/>
        </p:nvSpPr>
        <p:spPr bwMode="auto">
          <a:xfrm>
            <a:off x="3727450" y="1749425"/>
            <a:ext cx="0" cy="304800"/>
          </a:xfrm>
          <a:prstGeom prst="line">
            <a:avLst/>
          </a:prstGeom>
          <a:noFill/>
          <a:ln w="9525">
            <a:solidFill>
              <a:schemeClr val="tx1"/>
            </a:solidFill>
            <a:round/>
            <a:headEnd/>
            <a:tailEnd type="triangle" w="med" len="med"/>
          </a:ln>
        </p:spPr>
        <p:txBody>
          <a:bodyPr/>
          <a:lstStyle/>
          <a:p>
            <a:endParaRPr lang="en-US"/>
          </a:p>
        </p:txBody>
      </p:sp>
      <p:sp>
        <p:nvSpPr>
          <p:cNvPr id="34838" name="AutoShape 2"/>
          <p:cNvSpPr>
            <a:spLocks noChangeArrowheads="1"/>
          </p:cNvSpPr>
          <p:nvPr/>
        </p:nvSpPr>
        <p:spPr bwMode="auto">
          <a:xfrm>
            <a:off x="2927351" y="3213101"/>
            <a:ext cx="1584325" cy="758825"/>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recommendation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The Study Group</a:t>
            </a:r>
          </a:p>
        </p:txBody>
      </p:sp>
      <p:sp>
        <p:nvSpPr>
          <p:cNvPr id="35842" name="Content Placeholder 1"/>
          <p:cNvSpPr>
            <a:spLocks noGrp="1"/>
          </p:cNvSpPr>
          <p:nvPr>
            <p:ph type="body" idx="4294967295"/>
          </p:nvPr>
        </p:nvSpPr>
        <p:spPr/>
        <p:txBody>
          <a:bodyPr/>
          <a:lstStyle/>
          <a:p>
            <a:pPr marL="341313" indent="-341313" eaLnBrk="1" hangingPunct="1">
              <a:lnSpc>
                <a:spcPct val="110000"/>
              </a:lnSpc>
              <a:spcBef>
                <a:spcPct val="0"/>
              </a:spcBef>
            </a:pPr>
            <a:r>
              <a:rPr lang="en-US" sz="2000" dirty="0"/>
              <a:t>Normal function is to draft a complete PAR and Five Criteria</a:t>
            </a:r>
          </a:p>
          <a:p>
            <a:pPr marL="341313" indent="-341313" eaLnBrk="1" hangingPunct="1">
              <a:lnSpc>
                <a:spcPct val="110000"/>
              </a:lnSpc>
              <a:spcBef>
                <a:spcPct val="0"/>
              </a:spcBef>
            </a:pPr>
            <a:r>
              <a:rPr lang="en-US" sz="2000" dirty="0"/>
              <a:t>Provide a plenary week tutorial to the LMSC.</a:t>
            </a:r>
          </a:p>
          <a:p>
            <a:pPr marL="341313" indent="-341313" eaLnBrk="1" hangingPunct="1">
              <a:lnSpc>
                <a:spcPct val="110000"/>
              </a:lnSpc>
              <a:spcBef>
                <a:spcPct val="0"/>
              </a:spcBef>
            </a:pPr>
            <a:r>
              <a:rPr lang="en-US" sz="2000" dirty="0"/>
              <a:t>Gain approval at the IEEE 802.3 WG, IEEE 802 EC, IEEE-SA </a:t>
            </a:r>
            <a:r>
              <a:rPr lang="en-US" sz="2000" dirty="0" err="1"/>
              <a:t>NesCom</a:t>
            </a:r>
            <a:r>
              <a:rPr lang="en-US" sz="2000" dirty="0"/>
              <a:t> and IEEE-SA Standards Board.</a:t>
            </a:r>
          </a:p>
          <a:p>
            <a:pPr marL="341313" indent="-341313" eaLnBrk="1" hangingPunct="1">
              <a:lnSpc>
                <a:spcPct val="90000"/>
              </a:lnSpc>
            </a:pPr>
            <a:r>
              <a:rPr lang="en-US" sz="2000" dirty="0"/>
              <a:t>SG only exists for 6 months </a:t>
            </a:r>
          </a:p>
          <a:p>
            <a:pPr marL="1147763" lvl="1" indent="-355600" eaLnBrk="1" hangingPunct="1">
              <a:lnSpc>
                <a:spcPct val="90000"/>
              </a:lnSpc>
            </a:pPr>
            <a:r>
              <a:rPr lang="en-US" sz="1900" dirty="0"/>
              <a:t>Extensions can be requested</a:t>
            </a:r>
          </a:p>
          <a:p>
            <a:pPr marL="1147763" lvl="1" indent="-355600" eaLnBrk="1" hangingPunct="1">
              <a:lnSpc>
                <a:spcPct val="90000"/>
              </a:lnSpc>
            </a:pPr>
            <a:r>
              <a:rPr lang="en-US" sz="1900" dirty="0"/>
              <a:t>Voted on by IEEE 802.3</a:t>
            </a:r>
          </a:p>
          <a:p>
            <a:pPr marL="1147763" lvl="1" indent="-355600" eaLnBrk="1" hangingPunct="1">
              <a:lnSpc>
                <a:spcPct val="90000"/>
              </a:lnSpc>
            </a:pPr>
            <a:r>
              <a:rPr lang="en-US" sz="1900" dirty="0"/>
              <a:t>Ratified by IEEE 802 EC</a:t>
            </a:r>
          </a:p>
          <a:p>
            <a:pPr marL="341313" indent="-341313" eaLnBrk="1" hangingPunct="1">
              <a:lnSpc>
                <a:spcPct val="90000"/>
              </a:lnSpc>
            </a:pPr>
            <a:r>
              <a:rPr lang="en-US" sz="2000" dirty="0"/>
              <a:t>Development of Objectives helps set the goals for the Task Force</a:t>
            </a:r>
          </a:p>
          <a:p>
            <a:pPr marL="341313" indent="-341313" eaLnBrk="1" hangingPunct="1">
              <a:lnSpc>
                <a:spcPct val="90000"/>
              </a:lnSpc>
            </a:pPr>
            <a:r>
              <a:rPr lang="en-US" sz="2000" dirty="0"/>
              <a:t>Consensus required to move forward</a:t>
            </a:r>
          </a:p>
          <a:p>
            <a:pPr marL="341313" indent="-341313" eaLnBrk="1" hangingPunct="1">
              <a:lnSpc>
                <a:spcPct val="90000"/>
              </a:lnSpc>
            </a:pPr>
            <a:endParaRPr lang="en-US" sz="2000" dirty="0"/>
          </a:p>
          <a:p>
            <a:pPr marL="341313" indent="-341313" eaLnBrk="1" hangingPunct="1">
              <a:lnSpc>
                <a:spcPct val="90000"/>
              </a:lnSpc>
            </a:pPr>
            <a:r>
              <a:rPr lang="en-US" sz="2000" dirty="0"/>
              <a:t>Not a goal – choosing a solution.</a:t>
            </a:r>
          </a:p>
          <a:p>
            <a:pPr marL="341313" indent="-341313" eaLnBrk="1" hangingPunct="1">
              <a:lnSpc>
                <a:spcPct val="80000"/>
              </a:lnSpc>
            </a:pP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idx="4294967295"/>
          </p:nvPr>
        </p:nvSpPr>
        <p:spPr>
          <a:xfrm>
            <a:off x="1981200" y="476251"/>
            <a:ext cx="8229600" cy="792163"/>
          </a:xfrm>
        </p:spPr>
        <p:txBody>
          <a:bodyPr vert="horz" wrap="square" lIns="91440" tIns="45720" rIns="91440" bIns="91440" numCol="1" anchor="b" anchorCtr="0" compatLnSpc="1">
            <a:prstTxWarp prst="textNoShape">
              <a:avLst/>
            </a:prstTxWarp>
          </a:bodyPr>
          <a:lstStyle/>
          <a:p>
            <a:pPr eaLnBrk="1" hangingPunct="1"/>
            <a:r>
              <a:rPr lang="en-US" sz="3200"/>
              <a:t>Request for Formation of Study Group</a:t>
            </a:r>
            <a:br>
              <a:rPr lang="en-US" sz="3200"/>
            </a:br>
            <a:r>
              <a:rPr lang="en-US" sz="3200"/>
              <a:t>(as per xx Plenary Motion)</a:t>
            </a:r>
          </a:p>
        </p:txBody>
      </p:sp>
      <p:sp>
        <p:nvSpPr>
          <p:cNvPr id="36866" name="Rectangle 7"/>
          <p:cNvSpPr>
            <a:spLocks noGrp="1" noChangeArrowheads="1"/>
          </p:cNvSpPr>
          <p:nvPr>
            <p:ph type="body" idx="4294967295"/>
          </p:nvPr>
        </p:nvSpPr>
        <p:spPr/>
        <p:txBody>
          <a:bodyPr/>
          <a:lstStyle/>
          <a:p>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Liaisons and Communications</a:t>
            </a:r>
          </a:p>
        </p:txBody>
      </p:sp>
      <p:sp>
        <p:nvSpPr>
          <p:cNvPr id="37890" name="Rectangle 7"/>
          <p:cNvSpPr>
            <a:spLocks noGrp="1" noChangeArrowheads="1"/>
          </p:cNvSpPr>
          <p:nvPr>
            <p:ph type="body" idx="4294967295"/>
          </p:nvPr>
        </p:nvSpPr>
        <p:spPr/>
        <p:txBody>
          <a:bodyP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Action Items</a:t>
            </a:r>
          </a:p>
        </p:txBody>
      </p:sp>
      <p:sp>
        <p:nvSpPr>
          <p:cNvPr id="38914" name="Rectangle 6"/>
          <p:cNvSpPr>
            <a:spLocks noGrp="1" noChangeArrowheads="1"/>
          </p:cNvSpPr>
          <p:nvPr>
            <p:ph type="body" idx="4294967295"/>
          </p:nvPr>
        </p:nvSpPr>
        <p:spPr/>
        <p:txBody>
          <a:bodyP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Attendance</a:t>
            </a:r>
          </a:p>
        </p:txBody>
      </p:sp>
      <p:sp>
        <p:nvSpPr>
          <p:cNvPr id="2" name="Content Placeholder 1">
            <a:extLst>
              <a:ext uri="{FF2B5EF4-FFF2-40B4-BE49-F238E27FC236}">
                <a16:creationId xmlns:a16="http://schemas.microsoft.com/office/drawing/2014/main" id="{15B38C02-C1ED-477D-BCED-3BF3C25B41EE}"/>
              </a:ext>
            </a:extLst>
          </p:cNvPr>
          <p:cNvSpPr>
            <a:spLocks noGrp="1"/>
          </p:cNvSpPr>
          <p:nvPr>
            <p:ph idx="1"/>
          </p:nvPr>
        </p:nvSpPr>
        <p:spPr/>
        <p:txBody>
          <a:bodyPr/>
          <a:lstStyle/>
          <a:p>
            <a:pPr eaLnBrk="1" hangingPunct="1"/>
            <a:r>
              <a:rPr lang="en-US" sz="2800" dirty="0"/>
              <a:t>Tutorial Material on attendance tool</a:t>
            </a:r>
          </a:p>
          <a:p>
            <a:pPr lvl="1" eaLnBrk="1" hangingPunct="1"/>
            <a:r>
              <a:rPr lang="en-US" sz="2400" u="sng" dirty="0">
                <a:hlinkClick r:id="rId2"/>
              </a:rPr>
              <a:t>http://ieee802.org/3/minutes/attendance_procedures.pdf</a:t>
            </a:r>
            <a:endParaRPr lang="en-US" sz="2400" dirty="0"/>
          </a:p>
          <a:p>
            <a:pPr lvl="1" eaLnBrk="1" hangingPunct="1"/>
            <a:endParaRPr lang="en-US" sz="2400" dirty="0"/>
          </a:p>
          <a:p>
            <a:pPr eaLnBrk="1" hangingPunct="1"/>
            <a:r>
              <a:rPr lang="en-US" sz="2800" dirty="0"/>
              <a:t>Access details</a:t>
            </a:r>
          </a:p>
          <a:p>
            <a:pPr lvl="1" eaLnBrk="1" hangingPunct="1"/>
            <a:r>
              <a:rPr lang="en-US" sz="2400" dirty="0"/>
              <a:t>URL: </a:t>
            </a:r>
            <a:r>
              <a:rPr lang="en-US" sz="2400" dirty="0">
                <a:hlinkClick r:id="rId3"/>
              </a:rPr>
              <a:t>http://imat.ieee.org/</a:t>
            </a:r>
            <a:r>
              <a:rPr lang="en-US" sz="2400" dirty="0"/>
              <a:t> </a:t>
            </a:r>
          </a:p>
          <a:p>
            <a:pPr lvl="1" eaLnBrk="1" hangingPunct="1"/>
            <a:r>
              <a:rPr lang="en-US" sz="2400" dirty="0"/>
              <a:t>(For interim) Password will be provided</a:t>
            </a:r>
          </a:p>
        </p:txBody>
      </p:sp>
      <p:sp>
        <p:nvSpPr>
          <p:cNvPr id="5" name="Text Box 4"/>
          <p:cNvSpPr txBox="1">
            <a:spLocks noChangeArrowheads="1"/>
          </p:cNvSpPr>
          <p:nvPr/>
        </p:nvSpPr>
        <p:spPr bwMode="auto">
          <a:xfrm>
            <a:off x="3935761" y="458112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dirty="0"/>
              <a:t>Note: Ensure that password does not appear in version of slides posted on public web site.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Presentations</a:t>
            </a:r>
          </a:p>
        </p:txBody>
      </p:sp>
      <p:sp>
        <p:nvSpPr>
          <p:cNvPr id="40962" name="Rectangle 7"/>
          <p:cNvSpPr>
            <a:spLocks noGrp="1" noChangeArrowheads="1"/>
          </p:cNvSpPr>
          <p:nvPr>
            <p:ph idx="4294967295"/>
          </p:nvPr>
        </p:nvSpPr>
        <p:spPr/>
        <p:txBody>
          <a:bodyPr/>
          <a:lstStyle/>
          <a:p>
            <a:endParaRPr lang="en-GB"/>
          </a:p>
        </p:txBody>
      </p:sp>
      <p:sp>
        <p:nvSpPr>
          <p:cNvPr id="40963" name="Rectangle 6"/>
          <p:cNvSpPr>
            <a:spLocks noChangeArrowheads="1"/>
          </p:cNvSpPr>
          <p:nvPr/>
        </p:nvSpPr>
        <p:spPr bwMode="auto">
          <a:xfrm>
            <a:off x="1524000" y="6261100"/>
            <a:ext cx="9144000" cy="336550"/>
          </a:xfrm>
          <a:prstGeom prst="rect">
            <a:avLst/>
          </a:prstGeom>
          <a:noFill/>
          <a:ln w="9525">
            <a:noFill/>
            <a:miter lim="800000"/>
            <a:headEnd/>
            <a:tailEnd/>
          </a:ln>
        </p:spPr>
        <p:txBody>
          <a:bodyPr>
            <a:spAutoFit/>
          </a:bodyPr>
          <a:lstStyle/>
          <a:p>
            <a:pPr algn="ctr"/>
            <a:r>
              <a:rPr lang="en-US">
                <a:latin typeface="Perpetua"/>
              </a:rPr>
              <a:t>Note –Times listed are subject to change.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Meeting Map</a:t>
            </a:r>
          </a:p>
        </p:txBody>
      </p:sp>
      <p:sp>
        <p:nvSpPr>
          <p:cNvPr id="41986" name="Rectangle 7"/>
          <p:cNvSpPr>
            <a:spLocks noGrp="1" noChangeArrowheads="1"/>
          </p:cNvSpPr>
          <p:nvPr>
            <p:ph idx="4294967295"/>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r>
              <a:rPr lang="en-US" sz="3200" b="1">
                <a:latin typeface="Times New Roman" pitchFamily="18" charset="0"/>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Study Group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645023"/>
            <a:ext cx="10972800" cy="2808313"/>
          </a:xfrm>
        </p:spPr>
        <p:txBody>
          <a:bodyPr/>
          <a:lstStyle/>
          <a:p>
            <a:pPr>
              <a:lnSpc>
                <a:spcPct val="80000"/>
              </a:lnSpc>
            </a:pPr>
            <a:r>
              <a:rPr lang="en-US" sz="1800" dirty="0">
                <a:sym typeface="Webdings" pitchFamily="18" charset="2"/>
              </a:rPr>
              <a:t>An officer is permitted to make an audio or slideshow recording of this meeting exclusively for the purpose of generating minutes which shall not be copied or distributed. </a:t>
            </a:r>
            <a:r>
              <a:rPr lang="en-US" sz="1800" b="1" dirty="0">
                <a:sym typeface="Webdings" pitchFamily="18" charset="2"/>
              </a:rPr>
              <a:t>IEEE 802.3 meetings do not use this option. </a:t>
            </a:r>
            <a:r>
              <a:rPr lang="en-US" sz="1800" dirty="0">
                <a:sym typeface="Webdings" pitchFamily="18" charset="2"/>
              </a:rPr>
              <a:t>Recording of the proceedings by any other participant or observer, in part or in whole, via any means, is prohibited.</a:t>
            </a:r>
            <a:r>
              <a:rPr lang="en-GB" sz="1800" dirty="0">
                <a:sym typeface="Webdings" pitchFamily="18" charset="2"/>
              </a:rPr>
              <a:t> (January 2020 IEEE-SA Standards Board Ops Manual 5.3.3.2)</a:t>
            </a:r>
          </a:p>
          <a:p>
            <a:pPr>
              <a:lnSpc>
                <a:spcPct val="80000"/>
              </a:lnSpc>
            </a:pPr>
            <a:r>
              <a:rPr lang="en-GB" sz="1800" dirty="0">
                <a:sym typeface="Webdings" pitchFamily="18" charset="2"/>
              </a:rPr>
              <a:t>Press (i.e., anyone reporting publicly on this meeting) are to announce their presence (January 2020 IEEE-SA Standards Board Ops Manual 5.3.3.3)</a:t>
            </a:r>
          </a:p>
          <a:p>
            <a:pPr>
              <a:lnSpc>
                <a:spcPct val="80000"/>
              </a:lnSpc>
            </a:pPr>
            <a:r>
              <a:rPr lang="en-US" sz="1800" dirty="0">
                <a:sym typeface="Webdings" pitchFamily="18" charset="2"/>
              </a:rPr>
              <a:t>Cell phone ringers off</a:t>
            </a:r>
          </a:p>
          <a:p>
            <a:pPr>
              <a:lnSpc>
                <a:spcPct val="80000"/>
              </a:lnSpc>
            </a:pPr>
            <a:r>
              <a:rPr lang="en-US" sz="1800" dirty="0">
                <a:sym typeface="Webdings" pitchFamily="18" charset="2"/>
              </a:rPr>
              <a:t>Wear your badges at all times in meeting areas</a:t>
            </a:r>
          </a:p>
          <a:p>
            <a:pPr lvl="1">
              <a:lnSpc>
                <a:spcPct val="80000"/>
              </a:lnSpc>
            </a:pPr>
            <a:r>
              <a:rPr lang="en-US" sz="1000" dirty="0">
                <a:sym typeface="Webdings" pitchFamily="18" charset="2"/>
              </a:rPr>
              <a:t>Help the hotel security staff improve the general security of the meeting rooms</a:t>
            </a:r>
          </a:p>
          <a:p>
            <a:pPr lvl="1">
              <a:lnSpc>
                <a:spcPct val="80000"/>
              </a:lnSpc>
            </a:pPr>
            <a:r>
              <a:rPr lang="en-US" sz="1000" b="1" dirty="0">
                <a:solidFill>
                  <a:srgbClr val="FF0000"/>
                </a:solidFill>
                <a:sym typeface="Webdings" pitchFamily="18" charset="2"/>
              </a:rPr>
              <a:t>PCs HAVE BEEN STOLEN</a:t>
            </a:r>
            <a:r>
              <a:rPr lang="en-US" sz="1000" dirty="0">
                <a:sym typeface="Webdings" pitchFamily="18" charset="2"/>
              </a:rPr>
              <a:t> at previous meetings</a:t>
            </a:r>
          </a:p>
          <a:p>
            <a:pPr lvl="1">
              <a:lnSpc>
                <a:spcPct val="80000"/>
              </a:lnSpc>
            </a:pPr>
            <a:r>
              <a:rPr lang="en-US" sz="1000" b="1" dirty="0">
                <a:solidFill>
                  <a:srgbClr val="FF0000"/>
                </a:solidFill>
                <a:sym typeface="Webdings" pitchFamily="18" charset="2"/>
              </a:rPr>
              <a:t>DO NOT</a:t>
            </a:r>
            <a:r>
              <a:rPr lang="en-US" sz="1000" dirty="0">
                <a:sym typeface="Webdings" pitchFamily="18" charset="2"/>
              </a:rPr>
              <a:t> assume that meeting areas are secure</a:t>
            </a:r>
          </a:p>
          <a:p>
            <a:pPr>
              <a:lnSpc>
                <a:spcPct val="80000"/>
              </a:lnSpc>
            </a:pPr>
            <a:r>
              <a:rPr lang="en-US" sz="1800" dirty="0">
                <a:sym typeface="Webdings" pitchFamily="18" charset="2"/>
              </a:rPr>
              <a:t>Please observe proper decorum in meetings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Tree>
    <p:extLst>
      <p:ext uri="{BB962C8B-B14F-4D97-AF65-F5344CB8AC3E}">
        <p14:creationId xmlns:p14="http://schemas.microsoft.com/office/powerpoint/2010/main" val="3500440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Future Meetings</a:t>
            </a:r>
          </a:p>
        </p:txBody>
      </p:sp>
      <p:sp>
        <p:nvSpPr>
          <p:cNvPr id="2" name="Content Placeholder 1">
            <a:extLst>
              <a:ext uri="{FF2B5EF4-FFF2-40B4-BE49-F238E27FC236}">
                <a16:creationId xmlns:a16="http://schemas.microsoft.com/office/drawing/2014/main" id="{A51F08CF-1D44-426E-990D-8B41886C9015}"/>
              </a:ext>
            </a:extLst>
          </p:cNvPr>
          <p:cNvSpPr>
            <a:spLocks noGrp="1"/>
          </p:cNvSpPr>
          <p:nvPr>
            <p:ph idx="1"/>
          </p:nvPr>
        </p:nvSpPr>
        <p:spPr/>
        <p:txBody>
          <a:bodyPr/>
          <a:lstStyle/>
          <a:p>
            <a:pPr eaLnBrk="1" hangingPunct="1">
              <a:lnSpc>
                <a:spcPct val="80000"/>
              </a:lnSpc>
              <a:spcBef>
                <a:spcPts val="600"/>
              </a:spcBef>
            </a:pPr>
            <a:r>
              <a:rPr lang="en-US" sz="2000" dirty="0"/>
              <a:t>See: </a:t>
            </a:r>
            <a:r>
              <a:rPr lang="en-US" sz="2000" dirty="0">
                <a:hlinkClick r:id="rId2"/>
              </a:rPr>
              <a:t>http://www.ieee802.org/3/interims/index.html</a:t>
            </a:r>
            <a:endParaRPr lang="en-US" sz="2000" dirty="0"/>
          </a:p>
          <a:p>
            <a:pPr lvl="2" eaLnBrk="1" hangingPunct="1">
              <a:lnSpc>
                <a:spcPct val="80000"/>
              </a:lnSpc>
              <a:spcBef>
                <a:spcPts val="1200"/>
              </a:spcBef>
              <a:buNone/>
            </a:pPr>
            <a:endParaRPr lang="en-US" sz="1600" dirty="0"/>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600"/>
              </a:spcBef>
              <a:buNone/>
            </a:pPr>
            <a:endParaRPr lang="en-US" sz="2000" dirty="0"/>
          </a:p>
          <a:p>
            <a:pPr eaLnBrk="1" hangingPunct="1">
              <a:lnSpc>
                <a:spcPct val="80000"/>
              </a:lnSpc>
              <a:spcBef>
                <a:spcPts val="600"/>
              </a:spcBef>
            </a:pPr>
            <a:r>
              <a:rPr lang="en-US" sz="2000" dirty="0"/>
              <a:t>Anyone interested in hosting a interim meeting contact me or the IEEE 802.3 Executive Secretary </a:t>
            </a:r>
            <a:r>
              <a:rPr lang="en-US" sz="2000" dirty="0">
                <a:hlinkClick r:id="rId3"/>
              </a:rPr>
              <a:t>Steve Carlson</a:t>
            </a:r>
            <a:r>
              <a:rPr lang="en-US" sz="2000"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ontent Placeholder 1"/>
          <p:cNvSpPr>
            <a:spLocks noGrp="1"/>
          </p:cNvSpPr>
          <p:nvPr>
            <p:ph type="subTitle" idx="4294967295"/>
          </p:nvPr>
        </p:nvSpPr>
        <p:spPr>
          <a:xfrm>
            <a:off x="2895600" y="2540000"/>
            <a:ext cx="6400800" cy="1752600"/>
          </a:xfrm>
        </p:spPr>
        <p:txBody>
          <a:bodyPr/>
          <a:lstStyle/>
          <a:p>
            <a:pPr marL="0" indent="0" algn="ctr" eaLnBrk="1" hangingPunct="1">
              <a:buNone/>
            </a:pPr>
            <a:r>
              <a:rPr lang="en-US" sz="880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Goals for the meeting</a:t>
            </a:r>
          </a:p>
        </p:txBody>
      </p:sp>
      <p:sp>
        <p:nvSpPr>
          <p:cNvPr id="20482" name="Content Placeholder 1"/>
          <p:cNvSpPr>
            <a:spLocks noGrp="1"/>
          </p:cNvSpPr>
          <p:nvPr>
            <p:ph type="body" idx="1"/>
          </p:nvPr>
        </p:nvSpPr>
        <p:spPr/>
        <p:txBody>
          <a:bodyPr/>
          <a:lstStyle/>
          <a:p>
            <a:pPr eaLnBrk="1" hangingPunct="1">
              <a:lnSpc>
                <a:spcPct val="90000"/>
              </a:lnSpc>
            </a:pPr>
            <a:r>
              <a:rPr lang="en-US" sz="2800" dirty="0"/>
              <a:t>&lt;&lt;</a:t>
            </a:r>
            <a:r>
              <a:rPr lang="en-US" sz="2800" i="1" dirty="0">
                <a:solidFill>
                  <a:srgbClr val="FF0000"/>
                </a:solidFill>
              </a:rPr>
              <a:t>Goal #1</a:t>
            </a:r>
            <a:r>
              <a:rPr lang="en-US" sz="2800" dirty="0"/>
              <a:t>&gt;&gt;</a:t>
            </a:r>
          </a:p>
          <a:p>
            <a:pPr eaLnBrk="1" hangingPunct="1">
              <a:lnSpc>
                <a:spcPct val="90000"/>
              </a:lnSpc>
            </a:pPr>
            <a:r>
              <a:rPr lang="en-US" sz="2800" dirty="0"/>
              <a:t>&lt;&lt;</a:t>
            </a:r>
            <a:r>
              <a:rPr lang="en-US" sz="2800" i="1" dirty="0">
                <a:solidFill>
                  <a:srgbClr val="FF0000"/>
                </a:solidFill>
              </a:rPr>
              <a:t>Goal #2</a:t>
            </a:r>
            <a:r>
              <a:rPr lang="en-US" sz="2800" dirty="0"/>
              <a:t>&gt;&gt;</a:t>
            </a:r>
          </a:p>
          <a:p>
            <a:pPr eaLnBrk="1" hangingPunct="1">
              <a:lnSpc>
                <a:spcPct val="90000"/>
              </a:lnSpc>
            </a:pPr>
            <a:r>
              <a:rPr lang="en-US" sz="2800" dirty="0"/>
              <a:t>&lt;&lt;</a:t>
            </a:r>
            <a:r>
              <a:rPr lang="en-US" sz="2800" i="1" dirty="0">
                <a:solidFill>
                  <a:srgbClr val="FF0000"/>
                </a:solidFill>
              </a:rPr>
              <a:t>Goal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Big ticket items</a:t>
            </a:r>
          </a:p>
        </p:txBody>
      </p:sp>
      <p:sp>
        <p:nvSpPr>
          <p:cNvPr id="21506" name="Content Placeholder 1"/>
          <p:cNvSpPr>
            <a:spLocks noGrp="1"/>
          </p:cNvSpPr>
          <p:nvPr>
            <p:ph type="body" idx="4294967295"/>
          </p:nvPr>
        </p:nvSpPr>
        <p:spPr/>
        <p:txBody>
          <a:bodyPr/>
          <a:lstStyle/>
          <a:p>
            <a:pPr eaLnBrk="1" hangingPunct="1">
              <a:lnSpc>
                <a:spcPct val="90000"/>
              </a:lnSpc>
            </a:pPr>
            <a:r>
              <a:rPr lang="en-US" sz="2800" dirty="0"/>
              <a:t>&lt;&lt;</a:t>
            </a:r>
            <a:r>
              <a:rPr lang="en-US" sz="2800" i="1" dirty="0">
                <a:solidFill>
                  <a:srgbClr val="FF0000"/>
                </a:solidFill>
              </a:rPr>
              <a:t>Big ticket item #1</a:t>
            </a:r>
            <a:r>
              <a:rPr lang="en-US" sz="2800" dirty="0"/>
              <a:t>&gt;&gt;</a:t>
            </a:r>
          </a:p>
          <a:p>
            <a:pPr eaLnBrk="1" hangingPunct="1">
              <a:lnSpc>
                <a:spcPct val="90000"/>
              </a:lnSpc>
            </a:pPr>
            <a:r>
              <a:rPr lang="en-US" sz="2800" dirty="0"/>
              <a:t>&lt;&lt;</a:t>
            </a:r>
            <a:r>
              <a:rPr lang="en-US" sz="2800" i="1" dirty="0">
                <a:solidFill>
                  <a:srgbClr val="FF0000"/>
                </a:solidFill>
              </a:rPr>
              <a:t>Big ticket item #2</a:t>
            </a:r>
            <a:r>
              <a:rPr lang="en-US" sz="2800" dirty="0"/>
              <a:t>&gt;&gt;</a:t>
            </a:r>
          </a:p>
          <a:p>
            <a:pPr eaLnBrk="1" hangingPunct="1">
              <a:lnSpc>
                <a:spcPct val="90000"/>
              </a:lnSpc>
            </a:pPr>
            <a:r>
              <a:rPr lang="en-US" sz="2800" dirty="0"/>
              <a:t>&lt;&lt;</a:t>
            </a:r>
            <a:r>
              <a:rPr lang="en-US" sz="2800" i="1" dirty="0">
                <a:solidFill>
                  <a:srgbClr val="FF0000"/>
                </a:solidFill>
              </a:rPr>
              <a:t>Big ticket item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Reflector and Web</a:t>
            </a:r>
          </a:p>
        </p:txBody>
      </p:sp>
      <p:sp>
        <p:nvSpPr>
          <p:cNvPr id="2" name="Content Placeholder 1">
            <a:extLst>
              <a:ext uri="{FF2B5EF4-FFF2-40B4-BE49-F238E27FC236}">
                <a16:creationId xmlns:a16="http://schemas.microsoft.com/office/drawing/2014/main" id="{F83694C3-0D34-49F1-B847-EC545DAA1D16}"/>
              </a:ext>
            </a:extLst>
          </p:cNvPr>
          <p:cNvSpPr>
            <a:spLocks noGrp="1"/>
          </p:cNvSpPr>
          <p:nvPr>
            <p:ph idx="1"/>
          </p:nvPr>
        </p:nvSpPr>
        <p:spPr>
          <a:xfrm>
            <a:off x="609600" y="1556792"/>
            <a:ext cx="10972800" cy="4525962"/>
          </a:xfrm>
        </p:spPr>
        <p:txBody>
          <a:bodyPr/>
          <a:lstStyle/>
          <a:p>
            <a:pPr marL="352425" indent="-273050" eaLnBrk="1" hangingPunct="1">
              <a:lnSpc>
                <a:spcPct val="90000"/>
              </a:lnSpc>
            </a:pPr>
            <a:r>
              <a:rPr lang="en-US" sz="2000" dirty="0"/>
              <a:t>To subscribe to the &lt;&lt;</a:t>
            </a:r>
            <a:r>
              <a:rPr lang="en-US" sz="2000" i="1" dirty="0">
                <a:solidFill>
                  <a:srgbClr val="FF0000"/>
                </a:solidFill>
              </a:rPr>
              <a:t>Study Group name</a:t>
            </a:r>
            <a:r>
              <a:rPr lang="en-US" sz="2000" dirty="0"/>
              <a:t>&gt;&gt; reflector, send an email to:</a:t>
            </a:r>
          </a:p>
          <a:p>
            <a:pPr marL="962025" lvl="1" indent="-47625" eaLnBrk="1" hangingPunct="1">
              <a:lnSpc>
                <a:spcPct val="90000"/>
              </a:lnSpc>
              <a:buNone/>
            </a:pPr>
            <a:r>
              <a:rPr lang="en-US" sz="2000" b="1" i="1" dirty="0">
                <a:solidFill>
                  <a:srgbClr val="3399FF"/>
                </a:solidFill>
                <a:hlinkClick r:id="rId2"/>
              </a:rPr>
              <a:t>ListServ@ieee.org</a:t>
            </a:r>
            <a:r>
              <a:rPr lang="en-US" sz="2000" b="1" i="1" dirty="0">
                <a:solidFill>
                  <a:srgbClr val="3399FF"/>
                </a:solidFill>
              </a:rPr>
              <a:t> </a:t>
            </a:r>
          </a:p>
          <a:p>
            <a:pPr marL="962025" lvl="1" indent="-47625" eaLnBrk="1" hangingPunct="1">
              <a:lnSpc>
                <a:spcPct val="90000"/>
              </a:lnSpc>
              <a:buNone/>
            </a:pPr>
            <a:endParaRPr lang="en-US" sz="2400" b="1" i="1" dirty="0">
              <a:solidFill>
                <a:srgbClr val="3399FF"/>
              </a:solidFill>
            </a:endParaRPr>
          </a:p>
          <a:p>
            <a:pPr marL="352425" indent="-273050" eaLnBrk="1" hangingPunct="1">
              <a:lnSpc>
                <a:spcPct val="90000"/>
              </a:lnSpc>
              <a:buNone/>
            </a:pPr>
            <a:r>
              <a:rPr lang="en-US" sz="2000" dirty="0"/>
              <a:t>	with the following in the body of the message (do not include “&lt;&gt;”):</a:t>
            </a:r>
          </a:p>
          <a:p>
            <a:pPr marL="352425" indent="-273050" eaLnBrk="1" hangingPunct="1">
              <a:lnSpc>
                <a:spcPct val="90000"/>
              </a:lnSpc>
              <a:buNone/>
            </a:pPr>
            <a:r>
              <a:rPr lang="en-US" sz="2000" b="1" i="1" dirty="0"/>
              <a:t>		</a:t>
            </a:r>
            <a:r>
              <a:rPr lang="en-US" sz="1600" b="1" i="1" dirty="0">
                <a:solidFill>
                  <a:srgbClr val="3399FF"/>
                </a:solidFill>
              </a:rPr>
              <a:t>subscribe </a:t>
            </a:r>
            <a:r>
              <a:rPr lang="en-US" sz="1600" b="1" dirty="0"/>
              <a:t>&lt;&lt;</a:t>
            </a:r>
            <a:r>
              <a:rPr lang="en-US" sz="1600" b="1" i="1" dirty="0">
                <a:solidFill>
                  <a:srgbClr val="FF0000"/>
                </a:solidFill>
              </a:rPr>
              <a:t>Study Group reflector name</a:t>
            </a:r>
            <a:r>
              <a:rPr lang="en-US" sz="1600" b="1" dirty="0"/>
              <a:t>&gt;&gt;</a:t>
            </a:r>
            <a:r>
              <a:rPr lang="en-US" sz="1600" b="1" i="1" dirty="0">
                <a:solidFill>
                  <a:srgbClr val="3399FF"/>
                </a:solidFill>
              </a:rPr>
              <a:t> &lt;</a:t>
            </a:r>
            <a:r>
              <a:rPr lang="en-US" sz="1600" b="1" i="1" dirty="0" err="1">
                <a:solidFill>
                  <a:srgbClr val="3399FF"/>
                </a:solidFill>
              </a:rPr>
              <a:t>yourfirstname</a:t>
            </a:r>
            <a:r>
              <a:rPr lang="en-US" sz="1600" b="1" i="1" dirty="0">
                <a:solidFill>
                  <a:srgbClr val="3399FF"/>
                </a:solidFill>
              </a:rPr>
              <a:t>&gt; &lt;</a:t>
            </a:r>
            <a:r>
              <a:rPr lang="en-US" sz="1600" b="1" i="1" dirty="0" err="1">
                <a:solidFill>
                  <a:srgbClr val="3399FF"/>
                </a:solidFill>
              </a:rPr>
              <a:t>yourlastname</a:t>
            </a:r>
            <a:r>
              <a:rPr lang="en-US" sz="1600" b="1" i="1" dirty="0">
                <a:solidFill>
                  <a:srgbClr val="3399FF"/>
                </a:solidFill>
              </a:rPr>
              <a:t>&gt;</a:t>
            </a:r>
            <a:endParaRPr lang="en-US" sz="2000" b="1" i="1" dirty="0">
              <a:solidFill>
                <a:srgbClr val="3399FF"/>
              </a:solidFill>
            </a:endParaRPr>
          </a:p>
          <a:p>
            <a:pPr marL="352425" indent="-273050" eaLnBrk="1" hangingPunct="1">
              <a:lnSpc>
                <a:spcPct val="90000"/>
              </a:lnSpc>
              <a:buNone/>
            </a:pPr>
            <a:r>
              <a:rPr lang="en-US" sz="2000" b="1" i="1" dirty="0">
                <a:solidFill>
                  <a:srgbClr val="3399FF"/>
                </a:solidFill>
              </a:rPr>
              <a:t>		</a:t>
            </a:r>
            <a:r>
              <a:rPr lang="en-US" sz="1600" b="1" i="1" dirty="0">
                <a:solidFill>
                  <a:srgbClr val="3399FF"/>
                </a:solidFill>
              </a:rPr>
              <a:t>end</a:t>
            </a:r>
            <a:endParaRPr lang="en-US" sz="2000" b="1" i="1" dirty="0">
              <a:solidFill>
                <a:srgbClr val="3399FF"/>
              </a:solidFill>
            </a:endParaRPr>
          </a:p>
          <a:p>
            <a:pPr marL="352425" indent="-273050" eaLnBrk="1" hangingPunct="1">
              <a:lnSpc>
                <a:spcPct val="90000"/>
              </a:lnSpc>
              <a:buNone/>
            </a:pPr>
            <a:endParaRPr lang="en-US" sz="2000" b="1" i="1" dirty="0">
              <a:solidFill>
                <a:srgbClr val="3399FF"/>
              </a:solidFill>
            </a:endParaRPr>
          </a:p>
          <a:p>
            <a:pPr marL="352425" indent="-273050" eaLnBrk="1" hangingPunct="1">
              <a:lnSpc>
                <a:spcPct val="90000"/>
              </a:lnSpc>
            </a:pPr>
            <a:r>
              <a:rPr lang="en-US" sz="2000" dirty="0"/>
              <a:t>Send &lt;&lt;</a:t>
            </a:r>
            <a:r>
              <a:rPr lang="en-US" sz="2000" i="1" dirty="0">
                <a:solidFill>
                  <a:srgbClr val="FF0000"/>
                </a:solidFill>
              </a:rPr>
              <a:t>Study Group name</a:t>
            </a:r>
            <a:r>
              <a:rPr lang="en-US" sz="2000" dirty="0"/>
              <a:t>&gt;&gt; reflector messages to:</a:t>
            </a:r>
          </a:p>
          <a:p>
            <a:pPr marL="352425" indent="-273050" eaLnBrk="1" hangingPunct="1">
              <a:lnSpc>
                <a:spcPct val="90000"/>
              </a:lnSpc>
              <a:buNone/>
            </a:pPr>
            <a:r>
              <a:rPr lang="en-US" sz="2000" b="1" i="1" dirty="0">
                <a:solidFill>
                  <a:srgbClr val="3399FF"/>
                </a:solidFill>
              </a:rPr>
              <a:t>		 </a:t>
            </a:r>
            <a:r>
              <a:rPr lang="en-US" sz="2000" b="1" u="sng" dirty="0"/>
              <a:t>&lt;&lt;</a:t>
            </a:r>
            <a:r>
              <a:rPr lang="en-US" sz="2000" b="1" i="1" u="sng" dirty="0">
                <a:solidFill>
                  <a:srgbClr val="FF0000"/>
                </a:solidFill>
              </a:rPr>
              <a:t>Study Group reflector name</a:t>
            </a:r>
            <a:r>
              <a:rPr lang="en-US" sz="2000" b="1" u="sng" dirty="0"/>
              <a:t>&gt;&gt;</a:t>
            </a:r>
            <a:r>
              <a:rPr lang="en-US" sz="2000" b="1" i="1" u="sng" dirty="0">
                <a:solidFill>
                  <a:srgbClr val="3399FF"/>
                </a:solidFill>
                <a:hlinkClick r:id="rId3"/>
              </a:rPr>
              <a:t>@listserv.ieee.org</a:t>
            </a:r>
            <a:r>
              <a:rPr lang="en-US" sz="2000" b="1" i="1" dirty="0">
                <a:solidFill>
                  <a:srgbClr val="3399FF"/>
                </a:solidFill>
              </a:rPr>
              <a:t> </a:t>
            </a:r>
          </a:p>
          <a:p>
            <a:pPr marL="352425" indent="-273050" eaLnBrk="1" hangingPunct="1">
              <a:lnSpc>
                <a:spcPct val="90000"/>
              </a:lnSpc>
            </a:pPr>
            <a:endParaRPr lang="en-US" sz="2000" dirty="0">
              <a:solidFill>
                <a:srgbClr val="3399FF"/>
              </a:solidFill>
            </a:endParaRPr>
          </a:p>
          <a:p>
            <a:pPr marL="352425" indent="-273050" eaLnBrk="1" hangingPunct="1">
              <a:lnSpc>
                <a:spcPct val="90000"/>
              </a:lnSpc>
            </a:pPr>
            <a:r>
              <a:rPr lang="en-US" sz="2000" dirty="0"/>
              <a:t>Study Group web page URL:</a:t>
            </a:r>
          </a:p>
          <a:p>
            <a:pPr marL="352425" indent="-273050" eaLnBrk="1" hangingPunct="1">
              <a:lnSpc>
                <a:spcPct val="90000"/>
              </a:lnSpc>
              <a:buNone/>
            </a:pPr>
            <a:r>
              <a:rPr lang="en-US" sz="2000" b="1" i="1" dirty="0"/>
              <a:t>		</a:t>
            </a:r>
            <a:r>
              <a:rPr lang="en-US" sz="2000" b="1" u="sng" dirty="0"/>
              <a:t>&lt;&lt;</a:t>
            </a:r>
            <a:r>
              <a:rPr lang="en-US" sz="2000" b="1" i="1" u="sng" dirty="0">
                <a:solidFill>
                  <a:srgbClr val="FF0000"/>
                </a:solidFill>
              </a:rPr>
              <a:t>Study Group home page URL</a:t>
            </a:r>
            <a:r>
              <a:rPr lang="en-US" sz="2000" b="1" u="sng" dirty="0"/>
              <a:t>&gt;&gt;</a:t>
            </a:r>
            <a:endParaRPr lang="en-US" sz="2000" b="1" i="1" dirty="0">
              <a:solidFill>
                <a:srgbClr val="3399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Study Group Private Area</a:t>
            </a:r>
          </a:p>
        </p:txBody>
      </p:sp>
      <p:sp>
        <p:nvSpPr>
          <p:cNvPr id="23554" name="Rectangle 3"/>
          <p:cNvSpPr>
            <a:spLocks noGrp="1" noChangeArrowheads="1"/>
          </p:cNvSpPr>
          <p:nvPr>
            <p:ph type="body" idx="4294967295"/>
          </p:nvPr>
        </p:nvSpPr>
        <p:spPr/>
        <p:txBody>
          <a:bodyPr/>
          <a:lstStyle/>
          <a:p>
            <a:pPr eaLnBrk="1" hangingPunct="1"/>
            <a:r>
              <a:rPr lang="en-US" sz="2700" dirty="0"/>
              <a:t>URL: &lt;&lt;</a:t>
            </a:r>
            <a:r>
              <a:rPr lang="en-US" sz="2700" i="1" dirty="0">
                <a:solidFill>
                  <a:srgbClr val="FF0000"/>
                </a:solidFill>
              </a:rPr>
              <a:t>Study Group Private Area URL</a:t>
            </a:r>
            <a:r>
              <a:rPr lang="en-US" sz="2700" dirty="0"/>
              <a:t>&gt;&gt;</a:t>
            </a:r>
            <a:endParaRPr lang="en-US" sz="2000" dirty="0"/>
          </a:p>
          <a:p>
            <a:pPr lvl="1" eaLnBrk="1" hangingPunct="1"/>
            <a:r>
              <a:rPr lang="en-US" sz="2300" dirty="0"/>
              <a:t>Username: &lt;&lt;</a:t>
            </a:r>
            <a:r>
              <a:rPr lang="en-US" sz="2300" i="1" dirty="0" err="1">
                <a:solidFill>
                  <a:srgbClr val="FF0000"/>
                </a:solidFill>
              </a:rPr>
              <a:t>xxxxxx</a:t>
            </a:r>
            <a:r>
              <a:rPr lang="en-US" sz="2300" dirty="0"/>
              <a:t>&gt;&gt;</a:t>
            </a:r>
          </a:p>
          <a:p>
            <a:pPr lvl="1" eaLnBrk="1" hangingPunct="1"/>
            <a:r>
              <a:rPr lang="en-US" sz="2300" dirty="0"/>
              <a:t>Password: &lt;&lt;</a:t>
            </a:r>
            <a:r>
              <a:rPr lang="en-US" sz="2300" i="1" dirty="0" err="1">
                <a:solidFill>
                  <a:srgbClr val="FF0000"/>
                </a:solidFill>
              </a:rPr>
              <a:t>xxxxxxx</a:t>
            </a:r>
            <a:r>
              <a:rPr lang="en-US" sz="2300" dirty="0"/>
              <a:t>&gt;&gt;</a:t>
            </a:r>
          </a:p>
          <a:p>
            <a:pPr lvl="1" eaLnBrk="1" hangingPunct="1"/>
            <a:endParaRPr lang="en-US" sz="2300" dirty="0"/>
          </a:p>
          <a:p>
            <a:pPr eaLnBrk="1" hangingPunct="1"/>
            <a:r>
              <a:rPr lang="en-US" sz="2700" dirty="0"/>
              <a:t>Write it down…</a:t>
            </a:r>
          </a:p>
          <a:p>
            <a:pPr eaLnBrk="1" hangingPunct="1"/>
            <a:endParaRPr lang="en-US" sz="2700" dirty="0"/>
          </a:p>
          <a:p>
            <a:pPr eaLnBrk="1" hangingPunct="1"/>
            <a:r>
              <a:rPr lang="en-US" sz="2700" dirty="0"/>
              <a:t>Note - The content is posted for your review only, and neither the content nor access information should be copied or redistributed to others in violation of document copyrights.</a:t>
            </a:r>
          </a:p>
        </p:txBody>
      </p:sp>
      <p:sp>
        <p:nvSpPr>
          <p:cNvPr id="23555" name="Text Box 8"/>
          <p:cNvSpPr txBox="1">
            <a:spLocks noChangeArrowheads="1"/>
          </p:cNvSpPr>
          <p:nvPr/>
        </p:nvSpPr>
        <p:spPr bwMode="auto">
          <a:xfrm>
            <a:off x="3863976" y="3284538"/>
            <a:ext cx="3889375" cy="205740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private area is used to store the draft, and on an exception basis, other copyrighted material shared through a liaison. Since a Study Group does not generate a draft, a private area should only be requested when required, and only at that point this slide should be used.</a:t>
            </a:r>
          </a:p>
        </p:txBody>
      </p:sp>
      <p:sp>
        <p:nvSpPr>
          <p:cNvPr id="23556" name="Text Box 5"/>
          <p:cNvSpPr txBox="1">
            <a:spLocks noChangeArrowheads="1"/>
          </p:cNvSpPr>
          <p:nvPr/>
        </p:nvSpPr>
        <p:spPr bwMode="auto">
          <a:xfrm>
            <a:off x="6311901" y="198913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Ensure that username and password do not appear in version of slides posted on public web site.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Ground Rules</a:t>
            </a:r>
          </a:p>
        </p:txBody>
      </p:sp>
      <p:sp>
        <p:nvSpPr>
          <p:cNvPr id="25602" name="Content Placeholder 1"/>
          <p:cNvSpPr>
            <a:spLocks noGrp="1"/>
          </p:cNvSpPr>
          <p:nvPr>
            <p:ph type="body" idx="4294967295"/>
          </p:nvPr>
        </p:nvSpPr>
        <p:spPr/>
        <p:txBody>
          <a:bodyPr/>
          <a:lstStyle/>
          <a:p>
            <a:pPr eaLnBrk="1" hangingPunct="1"/>
            <a:r>
              <a:rPr lang="en-US" sz="2600" dirty="0"/>
              <a:t>Based upon IEEE 802.3 Rules</a:t>
            </a:r>
          </a:p>
          <a:p>
            <a:pPr lvl="1" eaLnBrk="1" hangingPunct="1"/>
            <a:r>
              <a:rPr lang="en-US" sz="2200" dirty="0"/>
              <a:t>Foundation based upon Robert’s Rules of Order</a:t>
            </a:r>
          </a:p>
          <a:p>
            <a:pPr lvl="1" eaLnBrk="1" hangingPunct="1"/>
            <a:r>
              <a:rPr lang="en-US" sz="2200" dirty="0"/>
              <a:t>Anyone in the room may speak</a:t>
            </a:r>
          </a:p>
          <a:p>
            <a:pPr lvl="1" eaLnBrk="1" hangingPunct="1"/>
            <a:r>
              <a:rPr lang="en-US" sz="2200" dirty="0"/>
              <a:t>Anyone in the room may vote</a:t>
            </a:r>
          </a:p>
          <a:p>
            <a:pPr eaLnBrk="1" hangingPunct="1"/>
            <a:r>
              <a:rPr lang="en-US" sz="2600" b="1" dirty="0">
                <a:solidFill>
                  <a:srgbClr val="3399FF"/>
                </a:solidFill>
              </a:rPr>
              <a:t>RESPECT</a:t>
            </a:r>
            <a:r>
              <a:rPr lang="en-US" sz="2600" dirty="0"/>
              <a:t>… give it, get it</a:t>
            </a:r>
          </a:p>
          <a:p>
            <a:pPr eaLnBrk="1" hangingPunct="1"/>
            <a:r>
              <a:rPr lang="en-US" sz="2600" dirty="0"/>
              <a:t>NO product pitches</a:t>
            </a:r>
          </a:p>
          <a:p>
            <a:pPr eaLnBrk="1" hangingPunct="1"/>
            <a:r>
              <a:rPr lang="en-US" sz="2600" dirty="0"/>
              <a:t>NO corporate pitches</a:t>
            </a:r>
          </a:p>
          <a:p>
            <a:pPr eaLnBrk="1" hangingPunct="1"/>
            <a:r>
              <a:rPr lang="en-US" sz="2600" dirty="0"/>
              <a:t>NO prices!!!</a:t>
            </a:r>
          </a:p>
          <a:p>
            <a:pPr lvl="1" eaLnBrk="1" hangingPunct="1"/>
            <a:r>
              <a:rPr lang="en-US" sz="2200" dirty="0"/>
              <a:t>This includes costs, ASPs, etc. no matter what the currency</a:t>
            </a:r>
          </a:p>
          <a:p>
            <a:pPr eaLnBrk="1" hangingPunct="1"/>
            <a:r>
              <a:rPr lang="en-US" sz="2600" dirty="0"/>
              <a:t>NO restrictive notices</a:t>
            </a:r>
          </a:p>
          <a:p>
            <a:pPr eaLnBrk="1" hangingPunct="1"/>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Line 14"/>
          <p:cNvSpPr>
            <a:spLocks noChangeShapeType="1"/>
          </p:cNvSpPr>
          <p:nvPr/>
        </p:nvSpPr>
        <p:spPr bwMode="auto">
          <a:xfrm>
            <a:off x="8763000" y="4416425"/>
            <a:ext cx="0" cy="304800"/>
          </a:xfrm>
          <a:prstGeom prst="line">
            <a:avLst/>
          </a:prstGeom>
          <a:noFill/>
          <a:ln w="9525">
            <a:solidFill>
              <a:schemeClr val="tx1"/>
            </a:solidFill>
            <a:round/>
            <a:headEnd/>
            <a:tailEnd/>
          </a:ln>
        </p:spPr>
        <p:txBody>
          <a:bodyPr wrap="none" anchor="ctr"/>
          <a:lstStyle/>
          <a:p>
            <a:endParaRPr lang="en-US"/>
          </a:p>
        </p:txBody>
      </p:sp>
      <p:sp>
        <p:nvSpPr>
          <p:cNvPr id="26626" name="Line 15"/>
          <p:cNvSpPr>
            <a:spLocks noChangeShapeType="1"/>
          </p:cNvSpPr>
          <p:nvPr/>
        </p:nvSpPr>
        <p:spPr bwMode="auto">
          <a:xfrm>
            <a:off x="8763000" y="5427663"/>
            <a:ext cx="0" cy="304800"/>
          </a:xfrm>
          <a:prstGeom prst="line">
            <a:avLst/>
          </a:prstGeom>
          <a:noFill/>
          <a:ln w="9525">
            <a:solidFill>
              <a:schemeClr val="tx1"/>
            </a:solidFill>
            <a:round/>
            <a:headEnd/>
            <a:tailEnd/>
          </a:ln>
        </p:spPr>
        <p:txBody>
          <a:bodyPr wrap="none" anchor="ctr"/>
          <a:lstStyle/>
          <a:p>
            <a:endParaRPr lang="en-US"/>
          </a:p>
        </p:txBody>
      </p:sp>
      <p:sp>
        <p:nvSpPr>
          <p:cNvPr id="26627"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IEEE Structure</a:t>
            </a:r>
          </a:p>
        </p:txBody>
      </p:sp>
      <p:sp>
        <p:nvSpPr>
          <p:cNvPr id="26628" name="Line 2"/>
          <p:cNvSpPr>
            <a:spLocks noChangeShapeType="1"/>
          </p:cNvSpPr>
          <p:nvPr/>
        </p:nvSpPr>
        <p:spPr bwMode="auto">
          <a:xfrm>
            <a:off x="3352800" y="3425825"/>
            <a:ext cx="0" cy="304800"/>
          </a:xfrm>
          <a:prstGeom prst="line">
            <a:avLst/>
          </a:prstGeom>
          <a:noFill/>
          <a:ln w="9525">
            <a:solidFill>
              <a:schemeClr val="tx1"/>
            </a:solidFill>
            <a:round/>
            <a:headEnd/>
            <a:tailEnd/>
          </a:ln>
        </p:spPr>
        <p:txBody>
          <a:bodyPr wrap="none" anchor="ctr"/>
          <a:lstStyle/>
          <a:p>
            <a:endParaRPr lang="en-US"/>
          </a:p>
        </p:txBody>
      </p:sp>
      <p:sp>
        <p:nvSpPr>
          <p:cNvPr id="26629" name="Line 3"/>
          <p:cNvSpPr>
            <a:spLocks noChangeShapeType="1"/>
          </p:cNvSpPr>
          <p:nvPr/>
        </p:nvSpPr>
        <p:spPr bwMode="auto">
          <a:xfrm>
            <a:off x="6096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4648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76200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802</a:t>
            </a:r>
          </a:p>
          <a:p>
            <a:pPr algn="ctr" eaLnBrk="0" fontAlgn="auto" hangingPunct="0">
              <a:spcBef>
                <a:spcPts val="0"/>
              </a:spcBef>
              <a:spcAft>
                <a:spcPts val="0"/>
              </a:spcAft>
              <a:defRPr/>
            </a:pPr>
            <a:r>
              <a:rPr lang="en-US" sz="2000" dirty="0" err="1">
                <a:latin typeface="+mn-lt"/>
              </a:rPr>
              <a:t>Stds</a:t>
            </a:r>
            <a:r>
              <a:rPr lang="en-US" sz="2000" dirty="0">
                <a:latin typeface="+mn-lt"/>
              </a:rPr>
              <a:t>. Committee</a:t>
            </a:r>
          </a:p>
        </p:txBody>
      </p:sp>
      <p:sp>
        <p:nvSpPr>
          <p:cNvPr id="11" name="Text Box 7"/>
          <p:cNvSpPr txBox="1">
            <a:spLocks noChangeArrowheads="1"/>
          </p:cNvSpPr>
          <p:nvPr/>
        </p:nvSpPr>
        <p:spPr bwMode="auto">
          <a:xfrm>
            <a:off x="4724400" y="3654425"/>
            <a:ext cx="25908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NesCom</a:t>
            </a:r>
          </a:p>
          <a:p>
            <a:pPr algn="ctr" eaLnBrk="0" fontAlgn="auto" hangingPunct="0">
              <a:spcBef>
                <a:spcPts val="0"/>
              </a:spcBef>
              <a:spcAft>
                <a:spcPts val="0"/>
              </a:spcAft>
              <a:defRPr/>
            </a:pPr>
            <a:r>
              <a:rPr lang="en-US" sz="2000">
                <a:latin typeface="+mn-lt"/>
              </a:rPr>
              <a:t>New Stds. Committee</a:t>
            </a:r>
          </a:p>
        </p:txBody>
      </p:sp>
      <p:sp>
        <p:nvSpPr>
          <p:cNvPr id="12" name="Text Box 8"/>
          <p:cNvSpPr txBox="1">
            <a:spLocks noChangeArrowheads="1"/>
          </p:cNvSpPr>
          <p:nvPr/>
        </p:nvSpPr>
        <p:spPr bwMode="auto">
          <a:xfrm>
            <a:off x="2209800" y="3654425"/>
            <a:ext cx="22860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RevCom</a:t>
            </a:r>
          </a:p>
          <a:p>
            <a:pPr algn="ctr" eaLnBrk="0" fontAlgn="auto" hangingPunct="0">
              <a:spcBef>
                <a:spcPts val="0"/>
              </a:spcBef>
              <a:spcAft>
                <a:spcPts val="0"/>
              </a:spcAft>
              <a:defRPr/>
            </a:pPr>
            <a:r>
              <a:rPr lang="en-US" sz="2000">
                <a:latin typeface="+mn-lt"/>
              </a:rPr>
              <a:t>Review Committee</a:t>
            </a:r>
          </a:p>
        </p:txBody>
      </p:sp>
      <p:sp>
        <p:nvSpPr>
          <p:cNvPr id="13" name="Text Box 9"/>
          <p:cNvSpPr txBox="1">
            <a:spLocks noChangeArrowheads="1"/>
          </p:cNvSpPr>
          <p:nvPr/>
        </p:nvSpPr>
        <p:spPr bwMode="auto">
          <a:xfrm>
            <a:off x="76200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802.3</a:t>
            </a:r>
          </a:p>
          <a:p>
            <a:pPr algn="ctr" eaLnBrk="0" fontAlgn="auto" hangingPunct="0">
              <a:spcBef>
                <a:spcPts val="0"/>
              </a:spcBef>
              <a:spcAft>
                <a:spcPts val="0"/>
              </a:spcAft>
              <a:defRPr/>
            </a:pPr>
            <a:r>
              <a:rPr lang="en-US" sz="2000">
                <a:latin typeface="+mn-lt"/>
              </a:rPr>
              <a:t>Working Group</a:t>
            </a:r>
          </a:p>
        </p:txBody>
      </p:sp>
      <p:sp>
        <p:nvSpPr>
          <p:cNvPr id="14" name="Text Box 10"/>
          <p:cNvSpPr txBox="1">
            <a:spLocks noChangeArrowheads="1"/>
          </p:cNvSpPr>
          <p:nvPr/>
        </p:nvSpPr>
        <p:spPr bwMode="auto">
          <a:xfrm>
            <a:off x="76200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dirty="0">
                <a:latin typeface="+mn-lt"/>
              </a:rPr>
              <a:t>IEEE 802.3</a:t>
            </a:r>
          </a:p>
          <a:p>
            <a:pPr algn="ctr" eaLnBrk="0" fontAlgn="auto" hangingPunct="0">
              <a:spcBef>
                <a:spcPts val="0"/>
              </a:spcBef>
              <a:spcAft>
                <a:spcPts val="0"/>
              </a:spcAft>
              <a:defRPr/>
            </a:pPr>
            <a:r>
              <a:rPr lang="en-US" sz="2000" dirty="0">
                <a:latin typeface="+mn-lt"/>
              </a:rPr>
              <a:t>Study Group</a:t>
            </a:r>
          </a:p>
        </p:txBody>
      </p:sp>
      <p:sp>
        <p:nvSpPr>
          <p:cNvPr id="26636" name="Line 11"/>
          <p:cNvSpPr>
            <a:spLocks noChangeShapeType="1"/>
          </p:cNvSpPr>
          <p:nvPr/>
        </p:nvSpPr>
        <p:spPr bwMode="auto">
          <a:xfrm>
            <a:off x="3352800" y="3425825"/>
            <a:ext cx="5410200" cy="0"/>
          </a:xfrm>
          <a:prstGeom prst="line">
            <a:avLst/>
          </a:prstGeom>
          <a:noFill/>
          <a:ln w="9525">
            <a:solidFill>
              <a:schemeClr val="tx1"/>
            </a:solidFill>
            <a:round/>
            <a:headEnd/>
            <a:tailEnd/>
          </a:ln>
        </p:spPr>
        <p:txBody>
          <a:bodyPr wrap="none" anchor="ctr"/>
          <a:lstStyle/>
          <a:p>
            <a:endParaRPr lang="en-US"/>
          </a:p>
        </p:txBody>
      </p:sp>
      <p:sp>
        <p:nvSpPr>
          <p:cNvPr id="26637" name="Line 12"/>
          <p:cNvSpPr>
            <a:spLocks noChangeShapeType="1"/>
          </p:cNvSpPr>
          <p:nvPr/>
        </p:nvSpPr>
        <p:spPr bwMode="auto">
          <a:xfrm>
            <a:off x="8763000" y="3425825"/>
            <a:ext cx="0" cy="228600"/>
          </a:xfrm>
          <a:prstGeom prst="line">
            <a:avLst/>
          </a:prstGeom>
          <a:noFill/>
          <a:ln w="9525">
            <a:solidFill>
              <a:schemeClr val="tx1"/>
            </a:solidFill>
            <a:round/>
            <a:headEnd/>
            <a:tailEnd/>
          </a:ln>
        </p:spPr>
        <p:txBody>
          <a:bodyPr wrap="none" anchor="ctr"/>
          <a:lstStyle/>
          <a:p>
            <a:endParaRPr lang="en-US"/>
          </a:p>
        </p:txBody>
      </p:sp>
      <p:sp>
        <p:nvSpPr>
          <p:cNvPr id="26638" name="Line 13"/>
          <p:cNvSpPr>
            <a:spLocks noChangeShapeType="1"/>
          </p:cNvSpPr>
          <p:nvPr/>
        </p:nvSpPr>
        <p:spPr bwMode="auto">
          <a:xfrm>
            <a:off x="6096000" y="1901825"/>
            <a:ext cx="0" cy="609600"/>
          </a:xfrm>
          <a:prstGeom prst="line">
            <a:avLst/>
          </a:prstGeom>
          <a:noFill/>
          <a:ln w="9525">
            <a:solidFill>
              <a:schemeClr val="tx1"/>
            </a:solidFill>
            <a:round/>
            <a:headEnd/>
            <a:tailEnd/>
          </a:ln>
        </p:spPr>
        <p:txBody>
          <a:bodyPr wrap="none" anchor="ctr"/>
          <a:lstStyle/>
          <a:p>
            <a:endParaRPr lang="en-US"/>
          </a:p>
        </p:txBody>
      </p:sp>
      <p:sp>
        <p:nvSpPr>
          <p:cNvPr id="26639" name="Text Box 16"/>
          <p:cNvSpPr txBox="1">
            <a:spLocks noChangeArrowheads="1"/>
          </p:cNvSpPr>
          <p:nvPr/>
        </p:nvSpPr>
        <p:spPr bwMode="auto">
          <a:xfrm>
            <a:off x="4648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26640" name="Text Box 17"/>
          <p:cNvSpPr txBox="1">
            <a:spLocks noChangeArrowheads="1"/>
          </p:cNvSpPr>
          <p:nvPr/>
        </p:nvSpPr>
        <p:spPr bwMode="auto">
          <a:xfrm>
            <a:off x="2209800" y="5141913"/>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26641" name="Text Box 18"/>
          <p:cNvSpPr txBox="1">
            <a:spLocks noChangeArrowheads="1"/>
          </p:cNvSpPr>
          <p:nvPr/>
        </p:nvSpPr>
        <p:spPr bwMode="auto">
          <a:xfrm>
            <a:off x="2209800" y="6056313"/>
            <a:ext cx="2743200" cy="336550"/>
          </a:xfrm>
          <a:prstGeom prst="rect">
            <a:avLst/>
          </a:prstGeom>
          <a:solidFill>
            <a:srgbClr val="FFCC00"/>
          </a:solidFill>
          <a:ln w="9525" algn="ctr">
            <a:noFill/>
            <a:miter lim="800000"/>
            <a:headEnd/>
            <a:tailEnd/>
          </a:ln>
        </p:spPr>
        <p:txBody>
          <a:bodyPr>
            <a:spAutoFit/>
          </a:bodyPr>
          <a:lstStyle/>
          <a:p>
            <a:pPr algn="ctr">
              <a:spcBef>
                <a:spcPct val="50000"/>
              </a:spcBef>
            </a:pPr>
            <a:r>
              <a:rPr lang="en-US" b="1">
                <a:latin typeface="Perpetua"/>
              </a:rPr>
              <a:t>Technical Activities</a:t>
            </a:r>
          </a:p>
        </p:txBody>
      </p:sp>
      <p:sp>
        <p:nvSpPr>
          <p:cNvPr id="26642" name="Text Box 19"/>
          <p:cNvSpPr txBox="1">
            <a:spLocks noChangeArrowheads="1"/>
          </p:cNvSpPr>
          <p:nvPr/>
        </p:nvSpPr>
        <p:spPr bwMode="auto">
          <a:xfrm>
            <a:off x="2209800" y="5599113"/>
            <a:ext cx="2743200" cy="336550"/>
          </a:xfrm>
          <a:prstGeom prst="rect">
            <a:avLst/>
          </a:prstGeom>
          <a:solidFill>
            <a:srgbClr val="3366FF"/>
          </a:solidFill>
          <a:ln w="9525" algn="ctr">
            <a:noFill/>
            <a:miter lim="800000"/>
            <a:headEnd/>
            <a:tailEnd/>
          </a:ln>
        </p:spPr>
        <p:txBody>
          <a:bodyPr>
            <a:spAutoFit/>
          </a:bodyPr>
          <a:lstStyle/>
          <a:p>
            <a:pPr algn="ctr">
              <a:spcBef>
                <a:spcPct val="50000"/>
              </a:spcBef>
            </a:pPr>
            <a:r>
              <a:rPr lang="en-US" b="1">
                <a:latin typeface="Perpetua"/>
              </a:rPr>
              <a:t>Standards Process</a:t>
            </a:r>
          </a:p>
        </p:txBody>
      </p:sp>
      <p:sp>
        <p:nvSpPr>
          <p:cNvPr id="26643" name="Text Box 20"/>
          <p:cNvSpPr txBox="1">
            <a:spLocks noChangeArrowheads="1"/>
          </p:cNvSpPr>
          <p:nvPr/>
        </p:nvSpPr>
        <p:spPr bwMode="auto">
          <a:xfrm>
            <a:off x="4648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Tree>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1643</TotalTime>
  <Words>2664</Words>
  <Application>Microsoft Office PowerPoint</Application>
  <PresentationFormat>Widescreen</PresentationFormat>
  <Paragraphs>406</Paragraphs>
  <Slides>31</Slides>
  <Notes>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31</vt:i4>
      </vt:variant>
    </vt:vector>
  </HeadingPairs>
  <TitlesOfParts>
    <vt:vector size="42" baseType="lpstr">
      <vt:lpstr>Arial</vt:lpstr>
      <vt:lpstr>Calibri</vt:lpstr>
      <vt:lpstr>Lucida Grande</vt:lpstr>
      <vt:lpstr>Montserrat</vt:lpstr>
      <vt:lpstr>Montserrat ExtraBold</vt:lpstr>
      <vt:lpstr>Perpetua</vt:lpstr>
      <vt:lpstr>Times New Roman</vt:lpstr>
      <vt:lpstr>Wingdings</vt:lpstr>
      <vt:lpstr>1_EEE</vt:lpstr>
      <vt:lpstr>IEEE_template</vt:lpstr>
      <vt:lpstr>1_802-11-Submission</vt:lpstr>
      <vt:lpstr>Agenda and General Information</vt:lpstr>
      <vt:lpstr>Agenda</vt:lpstr>
      <vt:lpstr>Study Group Decorum</vt:lpstr>
      <vt:lpstr>Goals for the meeting</vt:lpstr>
      <vt:lpstr>Big ticket items</vt:lpstr>
      <vt:lpstr>Reflector and Web</vt:lpstr>
      <vt:lpstr>Study Group Private Area</vt:lpstr>
      <vt:lpstr>Ground Rules</vt:lpstr>
      <vt:lpstr>IEEE Structure</vt:lpstr>
      <vt:lpstr>Important Bylaws and Rules</vt:lpstr>
      <vt:lpstr>Guidelines for IEEE SA Meetings</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Overview of IEEE 802.3 Standards Process (1/5)- Study Group Phase</vt:lpstr>
      <vt:lpstr>Overview of IEEE 802.3 Standards Process (2/5) –  Task Force Comment Phase</vt:lpstr>
      <vt:lpstr>Overview of IEEE 802.3 Standards Process (3/5) –  Working Group Ballot Phase</vt:lpstr>
      <vt:lpstr>Overview of IEEE 802.3 Standards Process (4/5)-  IEEE Standards Association (SA) Ballot Phase</vt:lpstr>
      <vt:lpstr>Overview of IEEE 802.3 Standards Process (5/5) –  Final Approvals / Standard Release</vt:lpstr>
      <vt:lpstr>The Study Group</vt:lpstr>
      <vt:lpstr>Request for Formation of Study Group (as per xx Plenary Motion)</vt:lpstr>
      <vt:lpstr>Liaisons and Communications</vt:lpstr>
      <vt:lpstr>Action Items</vt:lpstr>
      <vt:lpstr>Attendance</vt:lpstr>
      <vt:lpstr>Presentations</vt:lpstr>
      <vt:lpstr>Meeting Map</vt:lpstr>
      <vt:lpstr>Future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Study Group agenda template</dc:title>
  <dc:creator>Law, David</dc:creator>
  <cp:lastModifiedBy>Law, David</cp:lastModifiedBy>
  <cp:revision>100</cp:revision>
  <dcterms:created xsi:type="dcterms:W3CDTF">2011-08-10T17:21:09Z</dcterms:created>
  <dcterms:modified xsi:type="dcterms:W3CDTF">2021-06-09T15:12:59Z</dcterms:modified>
</cp:coreProperties>
</file>