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19" r:id="rId2"/>
    <p:sldMasterId id="2147483721" r:id="rId3"/>
  </p:sldMasterIdLst>
  <p:notesMasterIdLst>
    <p:notesMasterId r:id="rId38"/>
  </p:notesMasterIdLst>
  <p:handoutMasterIdLst>
    <p:handoutMasterId r:id="rId39"/>
  </p:handoutMasterIdLst>
  <p:sldIdLst>
    <p:sldId id="273" r:id="rId4"/>
    <p:sldId id="300" r:id="rId5"/>
    <p:sldId id="348" r:id="rId6"/>
    <p:sldId id="868" r:id="rId7"/>
    <p:sldId id="779" r:id="rId8"/>
    <p:sldId id="780" r:id="rId9"/>
    <p:sldId id="317" r:id="rId10"/>
    <p:sldId id="345" r:id="rId11"/>
    <p:sldId id="319" r:id="rId12"/>
    <p:sldId id="339" r:id="rId13"/>
    <p:sldId id="318" r:id="rId14"/>
    <p:sldId id="320" r:id="rId15"/>
    <p:sldId id="321" r:id="rId16"/>
    <p:sldId id="362" r:id="rId17"/>
    <p:sldId id="354" r:id="rId18"/>
    <p:sldId id="355" r:id="rId19"/>
    <p:sldId id="356" r:id="rId20"/>
    <p:sldId id="357" r:id="rId21"/>
    <p:sldId id="358" r:id="rId22"/>
    <p:sldId id="359" r:id="rId23"/>
    <p:sldId id="306" r:id="rId24"/>
    <p:sldId id="311" r:id="rId25"/>
    <p:sldId id="312" r:id="rId26"/>
    <p:sldId id="313" r:id="rId27"/>
    <p:sldId id="314" r:id="rId28"/>
    <p:sldId id="327" r:id="rId29"/>
    <p:sldId id="328" r:id="rId30"/>
    <p:sldId id="336" r:id="rId31"/>
    <p:sldId id="342" r:id="rId32"/>
    <p:sldId id="343" r:id="rId33"/>
    <p:sldId id="331" r:id="rId34"/>
    <p:sldId id="344" r:id="rId35"/>
    <p:sldId id="333" r:id="rId36"/>
    <p:sldId id="334" r:id="rId37"/>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99" d="100"/>
          <a:sy n="99" d="100"/>
        </p:scale>
        <p:origin x="84" y="72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46957A-77E9-4067-B9A8-C75BCBC731A3}" type="datetimeFigureOut">
              <a:rPr lang="en-US"/>
              <a:pPr>
                <a:defRPr/>
              </a:pPr>
              <a:t>7/2/2025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41793F-992B-4A16-A261-238B1C815D3D}" type="slidenum">
              <a:rPr lang="en-US"/>
              <a:pPr>
                <a:defRPr/>
              </a:pPr>
              <a:t>‹#›</a:t>
            </a:fld>
            <a:endParaRPr lang="en-US"/>
          </a:p>
        </p:txBody>
      </p:sp>
    </p:spTree>
    <p:extLst>
      <p:ext uri="{BB962C8B-B14F-4D97-AF65-F5344CB8AC3E}">
        <p14:creationId xmlns:p14="http://schemas.microsoft.com/office/powerpoint/2010/main" val="35204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6BA5148-46AD-40FD-940D-973AAFCD728F}" type="datetimeFigureOut">
              <a:rPr lang="en-US"/>
              <a:pPr>
                <a:defRPr/>
              </a:pPr>
              <a:t>7/2/2025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3CEE3C7B-4350-4749-9C1E-FD77C98368D4}" type="slidenum">
              <a:rPr lang="en-US"/>
              <a:pPr>
                <a:defRPr/>
              </a:pPr>
              <a:t>‹#›</a:t>
            </a:fld>
            <a:endParaRPr lang="en-US"/>
          </a:p>
        </p:txBody>
      </p:sp>
    </p:spTree>
    <p:extLst>
      <p:ext uri="{BB962C8B-B14F-4D97-AF65-F5344CB8AC3E}">
        <p14:creationId xmlns:p14="http://schemas.microsoft.com/office/powerpoint/2010/main" val="64113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11ABCC-02B0-49FD-978E-DF7DCA87D8B7}" type="slidenum">
              <a:rPr lang="en-US"/>
              <a:pPr fontAlgn="base">
                <a:spcBef>
                  <a:spcPct val="0"/>
                </a:spcBef>
                <a:spcAft>
                  <a:spcPct val="0"/>
                </a:spcAft>
                <a:defRPr/>
              </a:pPr>
              <a:t>10</a:t>
            </a:fld>
            <a:endParaRPr lang="en-US"/>
          </a:p>
        </p:txBody>
      </p:sp>
      <p:sp>
        <p:nvSpPr>
          <p:cNvPr id="24578"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20528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205340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32282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2076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3D8AC436-2B80-4D39-B037-C92BE8FA3027}"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51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45813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A0747BE-94DD-4C14-901B-5A76391C6A9B}"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5433" y="6591300"/>
            <a:ext cx="12192000" cy="274638"/>
          </a:xfrm>
          <a:prstGeom prst="rect">
            <a:avLst/>
          </a:prstGeom>
          <a:noFill/>
          <a:ln w="9525">
            <a:noFill/>
            <a:miter lim="800000"/>
            <a:headEnd/>
            <a:tailEnd/>
          </a:ln>
          <a:effectLst/>
        </p:spPr>
        <p:txBody>
          <a:bodyPr>
            <a:spAutoFit/>
          </a:bodyPr>
          <a:lstStyle/>
          <a:p>
            <a:pPr algn="ctr">
              <a:defRPr/>
            </a:pPr>
            <a:r>
              <a:rPr lang="en-US" sz="1200">
                <a:solidFill>
                  <a:schemeClr val="bg1"/>
                </a:solidFill>
              </a:rPr>
              <a:t>IEEE 802.3 &lt;&lt;</a:t>
            </a:r>
            <a:r>
              <a:rPr lang="en-US" sz="1200" i="1">
                <a:solidFill>
                  <a:schemeClr val="bg1"/>
                </a:solidFill>
              </a:rPr>
              <a:t>Study Group Name</a:t>
            </a:r>
            <a:r>
              <a:rPr lang="en-US" sz="1200">
                <a:solidFill>
                  <a:schemeClr val="bg1"/>
                </a:solidFill>
              </a:rPr>
              <a:t>&gt;&gt; – &lt;&lt;</a:t>
            </a:r>
            <a:r>
              <a:rPr lang="en-US" sz="1200" i="1">
                <a:solidFill>
                  <a:schemeClr val="bg1"/>
                </a:solidFill>
              </a:rPr>
              <a:t>Date</a:t>
            </a:r>
            <a:r>
              <a:rPr lang="en-US" sz="1200">
                <a:solidFill>
                  <a:schemeClr val="bg1"/>
                </a:solidFill>
              </a:rPr>
              <a:t> [</a:t>
            </a:r>
            <a:r>
              <a:rPr lang="en-US" sz="1200" i="1">
                <a:solidFill>
                  <a:schemeClr val="bg1"/>
                </a:solidFill>
              </a:rPr>
              <a:t>Interim</a:t>
            </a:r>
            <a:r>
              <a:rPr lang="en-US" sz="1200">
                <a:solidFill>
                  <a:schemeClr val="bg1"/>
                </a:solidFill>
              </a:rPr>
              <a:t> | </a:t>
            </a:r>
            <a:r>
              <a:rPr lang="en-US" sz="1200" i="1">
                <a:solidFill>
                  <a:schemeClr val="bg1"/>
                </a:solidFill>
              </a:rPr>
              <a:t>Plenary</a:t>
            </a:r>
            <a:r>
              <a:rPr lang="en-US" sz="1200">
                <a:solidFill>
                  <a:schemeClr val="bg1"/>
                </a:solidFill>
              </a:rPr>
              <a:t>]&gt;&gt; meeting</a:t>
            </a:r>
          </a:p>
        </p:txBody>
      </p:sp>
      <p:sp>
        <p:nvSpPr>
          <p:cNvPr id="60424" name="Text Box 8"/>
          <p:cNvSpPr txBox="1">
            <a:spLocks noChangeArrowheads="1"/>
          </p:cNvSpPr>
          <p:nvPr/>
        </p:nvSpPr>
        <p:spPr bwMode="auto">
          <a:xfrm>
            <a:off x="-15433"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4.2</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2770304423"/>
      </p:ext>
    </p:extLst>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75697799"/>
      </p:ext>
    </p:extLst>
  </p:cSld>
  <p:clrMap bg1="lt1" tx1="dk1" bg2="lt2" tx2="dk2" accent1="accent1" accent2="accent2" accent3="accent3" accent4="accent4" accent5="accent5" accent6="accent6" hlink="hlink" folHlink="folHlink"/>
  <p:sldLayoutIdLst>
    <p:sldLayoutId id="2147483722"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mailto:cmjones@cisco.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914400" y="1340768"/>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17410" name="Rectangle 3"/>
          <p:cNvSpPr>
            <a:spLocks noGrp="1" noChangeArrowheads="1"/>
          </p:cNvSpPr>
          <p:nvPr>
            <p:ph type="subTitle" idx="1"/>
          </p:nvPr>
        </p:nvSpPr>
        <p:spPr>
          <a:xfrm>
            <a:off x="1828800" y="3096542"/>
            <a:ext cx="8534400" cy="1752600"/>
          </a:xfrm>
        </p:spPr>
        <p:txBody>
          <a:bodyPr/>
          <a:lstStyle/>
          <a:p>
            <a:pPr eaLnBrk="1" hangingPunct="1"/>
            <a:r>
              <a:rPr lang="en-US" sz="2600" dirty="0">
                <a:solidFill>
                  <a:schemeClr val="tx2"/>
                </a:solidFill>
              </a:rPr>
              <a:t>IEEE 802.3 </a:t>
            </a:r>
          </a:p>
          <a:p>
            <a:pPr eaLnBrk="1" hangingPunct="1"/>
            <a:r>
              <a:rPr lang="en-US" sz="2600" dirty="0">
                <a:solidFill>
                  <a:schemeClr val="tx2"/>
                </a:solidFill>
              </a:rPr>
              <a:t>&lt;&lt;</a:t>
            </a:r>
            <a:r>
              <a:rPr lang="en-US" sz="2600" i="1" dirty="0">
                <a:solidFill>
                  <a:srgbClr val="FF0000"/>
                </a:solidFill>
              </a:rPr>
              <a:t>Study Group Name</a:t>
            </a:r>
            <a:r>
              <a:rPr lang="en-US" sz="2600" dirty="0">
                <a:solidFill>
                  <a:schemeClr val="tx2"/>
                </a:solidFill>
              </a:rPr>
              <a:t>&gt;&gt;</a:t>
            </a:r>
          </a:p>
          <a:p>
            <a:pPr eaLnBrk="1" hangingPunct="1"/>
            <a:endParaRPr lang="en-US" sz="2600" dirty="0">
              <a:solidFill>
                <a:schemeClr val="tx2"/>
              </a:solidFill>
            </a:endParaRPr>
          </a:p>
          <a:p>
            <a:pPr eaLnBrk="1" hangingPunct="1"/>
            <a:r>
              <a:rPr lang="en-US" sz="2600" dirty="0">
                <a:solidFill>
                  <a:schemeClr val="tx2"/>
                </a:solidFill>
              </a:rPr>
              <a:t>&lt;&lt;</a:t>
            </a:r>
            <a:r>
              <a:rPr lang="en-US" sz="2600" i="1" dirty="0">
                <a:solidFill>
                  <a:srgbClr val="FF0000"/>
                </a:solidFill>
              </a:rPr>
              <a:t>Chair Name</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Chair Affiliation</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Interim Location</a:t>
            </a:r>
            <a:r>
              <a:rPr lang="en-US" sz="2600" dirty="0">
                <a:solidFill>
                  <a:schemeClr val="tx2"/>
                </a:solidFill>
              </a:rPr>
              <a:t>&gt;&gt;, &lt;&lt;</a:t>
            </a:r>
            <a:r>
              <a:rPr lang="en-US" sz="2600" i="1" dirty="0">
                <a:solidFill>
                  <a:srgbClr val="FF0000"/>
                </a:solidFill>
              </a:rPr>
              <a:t>Date</a:t>
            </a:r>
            <a:r>
              <a:rPr lang="en-US" sz="2600" dirty="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Study Group Private Area</a:t>
            </a:r>
          </a:p>
        </p:txBody>
      </p:sp>
      <p:sp>
        <p:nvSpPr>
          <p:cNvPr id="23554" name="Rectangle 3"/>
          <p:cNvSpPr>
            <a:spLocks noGrp="1" noChangeArrowheads="1"/>
          </p:cNvSpPr>
          <p:nvPr>
            <p:ph type="body" idx="4294967295"/>
          </p:nvPr>
        </p:nvSpPr>
        <p:spPr/>
        <p:txBody>
          <a:bodyPr/>
          <a:lstStyle/>
          <a:p>
            <a:pPr eaLnBrk="1" hangingPunct="1"/>
            <a:r>
              <a:rPr lang="en-US" sz="2700" dirty="0"/>
              <a:t>URL: &lt;&lt;</a:t>
            </a:r>
            <a:r>
              <a:rPr lang="en-US" sz="2700" i="1" dirty="0">
                <a:solidFill>
                  <a:srgbClr val="FF0000"/>
                </a:solidFill>
              </a:rPr>
              <a:t>Study Group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content is posted for your review only, and neither the content nor access information should be copied or redistributed to others in violation of document copyrights.</a:t>
            </a:r>
          </a:p>
        </p:txBody>
      </p:sp>
      <p:sp>
        <p:nvSpPr>
          <p:cNvPr id="23555" name="Text Box 8"/>
          <p:cNvSpPr txBox="1">
            <a:spLocks noChangeArrowheads="1"/>
          </p:cNvSpPr>
          <p:nvPr/>
        </p:nvSpPr>
        <p:spPr bwMode="auto">
          <a:xfrm>
            <a:off x="3863976" y="3284538"/>
            <a:ext cx="3889375" cy="205740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private area is used to store the draft, and on an exception basis, other copyrighted material shared through a liaison. Since a Study Group does not generate a draft, a private area should only be requested when required, and only at that point this slide should be used.</a:t>
            </a:r>
          </a:p>
        </p:txBody>
      </p:sp>
      <p:sp>
        <p:nvSpPr>
          <p:cNvPr id="23556" name="Text Box 5"/>
          <p:cNvSpPr txBox="1">
            <a:spLocks noChangeArrowheads="1"/>
          </p:cNvSpPr>
          <p:nvPr/>
        </p:nvSpPr>
        <p:spPr bwMode="auto">
          <a:xfrm>
            <a:off x="6311901" y="198913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25602"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26626"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2662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26628"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26629"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802</a:t>
            </a:r>
          </a:p>
          <a:p>
            <a:pPr algn="ctr" eaLnBrk="0" fontAlgn="auto" hangingPunct="0">
              <a:spcBef>
                <a:spcPts val="0"/>
              </a:spcBef>
              <a:spcAft>
                <a:spcPts val="0"/>
              </a:spcAft>
              <a:defRPr/>
            </a:pPr>
            <a:r>
              <a:rPr lang="en-US" sz="2000" dirty="0" err="1">
                <a:latin typeface="+mn-lt"/>
              </a:rPr>
              <a:t>Stds</a:t>
            </a:r>
            <a:r>
              <a:rPr lang="en-US" sz="2000" dirty="0">
                <a:latin typeface="+mn-lt"/>
              </a:rPr>
              <a:t>. Committee</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dirty="0">
                <a:latin typeface="+mn-lt"/>
              </a:rPr>
              <a:t>IEEE 802.3</a:t>
            </a:r>
          </a:p>
          <a:p>
            <a:pPr algn="ctr" eaLnBrk="0" fontAlgn="auto" hangingPunct="0">
              <a:spcBef>
                <a:spcPts val="0"/>
              </a:spcBef>
              <a:spcAft>
                <a:spcPts val="0"/>
              </a:spcAft>
              <a:defRPr/>
            </a:pPr>
            <a:r>
              <a:rPr lang="en-US" sz="2000" dirty="0">
                <a:latin typeface="+mn-lt"/>
              </a:rPr>
              <a:t>Study Group</a:t>
            </a:r>
          </a:p>
        </p:txBody>
      </p:sp>
      <p:sp>
        <p:nvSpPr>
          <p:cNvPr id="26636"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26637"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26638"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26639"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26640"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26641"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26642"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26643"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251F2193-1E99-43FD-AD4D-39F5C12B9965}"/>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700" dirty="0"/>
              <a:t>Guidelines for IEEE SA Meetings</a:t>
            </a:r>
            <a:endParaRPr lang="en-US" sz="27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r>
              <a:rPr lang="en-US" altLang="en-US" dirty="0">
                <a:latin typeface="Calibri" panose="020F0502020204030204" pitchFamily="34" charset="0"/>
                <a:cs typeface="Calibri" panose="020F0502020204030204" pitchFamily="34" charset="0"/>
              </a:rPr>
              <a:t>If you have questions, contact the IEEE SA Standards Board Patent</a:t>
            </a:r>
            <a:br>
              <a:rPr lang="en-US" altLang="en-US" dirty="0">
                <a:latin typeface="Calibri" panose="020F0502020204030204" pitchFamily="34" charset="0"/>
                <a:cs typeface="Calibri" panose="020F0502020204030204" pitchFamily="34" charset="0"/>
              </a:rPr>
            </a:br>
            <a:r>
              <a:rPr lang="en-US" altLang="en-US" dirty="0">
                <a:latin typeface="Calibri" panose="020F0502020204030204" pitchFamily="34" charset="0"/>
                <a:cs typeface="Calibri" panose="020F0502020204030204" pitchFamily="34" charset="0"/>
              </a:rPr>
              <a:t>Committee Administrator at </a:t>
            </a:r>
            <a:r>
              <a:rPr lang="en-US" altLang="en-US" dirty="0">
                <a:latin typeface="Calibri" panose="020F0502020204030204" pitchFamily="34" charset="0"/>
                <a:cs typeface="Calibri" panose="020F0502020204030204" pitchFamily="34" charset="0"/>
                <a:hlinkClick r:id="rId3"/>
              </a:rPr>
              <a:t>patcom@ieee.org</a:t>
            </a:r>
            <a:r>
              <a:rPr lang="en-US" altLang="en-US" dirty="0">
                <a:latin typeface="Calibri" panose="020F0502020204030204" pitchFamily="34" charset="0"/>
                <a:cs typeface="Calibri" panose="020F0502020204030204" pitchFamily="34" charset="0"/>
              </a:rPr>
              <a:t> </a:t>
            </a: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08 June 2021</a:t>
            </a:r>
          </a:p>
        </p:txBody>
      </p:sp>
    </p:spTree>
    <p:extLst>
      <p:ext uri="{BB962C8B-B14F-4D97-AF65-F5344CB8AC3E}">
        <p14:creationId xmlns:p14="http://schemas.microsoft.com/office/powerpoint/2010/main" val="215226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1246407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307152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00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45064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3738395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1903715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5E431DFD-96DC-46FE-816D-8FC0958ACDF9}"/>
              </a:ext>
            </a:extLst>
          </p:cNvPr>
          <p:cNvSpPr>
            <a:spLocks noGrp="1"/>
          </p:cNvSpPr>
          <p:nvPr>
            <p:ph idx="1"/>
          </p:nvPr>
        </p:nvSpPr>
        <p:spPr>
          <a:xfrm>
            <a:off x="609600" y="1350962"/>
            <a:ext cx="10972800" cy="5030365"/>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20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18435"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Study Group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805029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a:t>Overview of IEEE 802.3 Standards Process (1/5)- Study Group Phase</a:t>
            </a:r>
          </a:p>
        </p:txBody>
      </p:sp>
      <p:sp>
        <p:nvSpPr>
          <p:cNvPr id="3072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3072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3072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3072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3072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3072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3072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2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dirty="0">
                <a:latin typeface="Perpetua"/>
              </a:rPr>
              <a:t>802 LMSC</a:t>
            </a:r>
            <a:br>
              <a:rPr lang="en-US" sz="1400" b="1" dirty="0">
                <a:latin typeface="Perpetua"/>
              </a:rPr>
            </a:br>
            <a:r>
              <a:rPr lang="en-US" sz="1400" b="1" dirty="0">
                <a:latin typeface="Perpetua"/>
              </a:rPr>
              <a:t>Approve</a:t>
            </a:r>
          </a:p>
        </p:txBody>
      </p:sp>
      <p:sp>
        <p:nvSpPr>
          <p:cNvPr id="3073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3073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073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3074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3074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3074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30747"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30748"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30749"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30750"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30751"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30752"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30753"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30754"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30755"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30756"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7"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8"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30759"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30760"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30761"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30762"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30763"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30764"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30765"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30766"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0767"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8"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9"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0"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30771"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2"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774" name="TextBox 64"/>
          <p:cNvSpPr txBox="1">
            <a:spLocks noChangeArrowheads="1"/>
          </p:cNvSpPr>
          <p:nvPr/>
        </p:nvSpPr>
        <p:spPr bwMode="auto">
          <a:xfrm>
            <a:off x="5664201" y="2781301"/>
            <a:ext cx="1698625" cy="830997"/>
          </a:xfrm>
          <a:prstGeom prst="rect">
            <a:avLst/>
          </a:prstGeom>
          <a:noFill/>
          <a:ln w="9525">
            <a:noFill/>
            <a:miter lim="800000"/>
            <a:headEnd/>
            <a:tailEnd/>
          </a:ln>
        </p:spPr>
        <p:txBody>
          <a:bodyPr>
            <a:spAutoFit/>
          </a:bodyPr>
          <a:lstStyle/>
          <a:p>
            <a:pPr algn="ctr"/>
            <a:r>
              <a:rPr lang="en-US" sz="2400" b="1">
                <a:latin typeface="Perpetua"/>
              </a:rPr>
              <a:t>YOU ARE HERE</a:t>
            </a:r>
          </a:p>
        </p:txBody>
      </p:sp>
      <p:sp>
        <p:nvSpPr>
          <p:cNvPr id="30775"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31746"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31747"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31748"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31749"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0"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1"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31752"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31753"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31754"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31755"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31756"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31757"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31758"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31759"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1760"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1761"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31762"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31763"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31764"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31765"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31766"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67"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31768"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31769"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31770"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31771"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72"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31773"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4"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31775"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31776"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31777"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31778"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9"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31780"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81"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31782"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31783"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84"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31785"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31786"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31787"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31788"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32770"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32771"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32772"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3"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4"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32775"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32776"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32777"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32778"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32779"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0"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32781"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32782"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32783"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4"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85"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32786"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32787"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32788"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32789"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0"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32791"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32792"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32793"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32794"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5"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2796"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97"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98"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2799"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32800"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32801"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32802" name="AutoShape 35"/>
          <p:cNvSpPr>
            <a:spLocks noChangeArrowheads="1"/>
          </p:cNvSpPr>
          <p:nvPr/>
        </p:nvSpPr>
        <p:spPr bwMode="auto">
          <a:xfrm>
            <a:off x="7086600" y="3148013"/>
            <a:ext cx="1828800" cy="1219200"/>
          </a:xfrm>
          <a:prstGeom prst="flowChartDecision">
            <a:avLst/>
          </a:prstGeom>
          <a:solidFill>
            <a:srgbClr val="0099FF"/>
          </a:solidFill>
          <a:ln w="9525">
            <a:solidFill>
              <a:schemeClr val="tx1"/>
            </a:solidFill>
            <a:miter lim="800000"/>
            <a:headEnd/>
            <a:tailEnd/>
          </a:ln>
        </p:spPr>
        <p:txBody>
          <a:bodyPr wrap="none" anchor="ctr"/>
          <a:lstStyle/>
          <a:p>
            <a:pPr algn="ctr"/>
            <a:br>
              <a:rPr lang="en-US" sz="400" b="1" dirty="0">
                <a:latin typeface="Perpetua"/>
              </a:rPr>
            </a:br>
            <a:r>
              <a:rPr lang="en-US" sz="1200" b="1" dirty="0">
                <a:latin typeface="Perpetua"/>
              </a:rPr>
              <a:t>802 LMSC</a:t>
            </a:r>
          </a:p>
          <a:p>
            <a:pPr algn="ctr"/>
            <a:r>
              <a:rPr lang="en-US" sz="1200" b="1" dirty="0">
                <a:latin typeface="Perpetua"/>
              </a:rPr>
              <a:t>Forward to</a:t>
            </a:r>
            <a:br>
              <a:rPr lang="en-US" sz="1200" b="1" dirty="0">
                <a:latin typeface="Perpetua"/>
              </a:rPr>
            </a:b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32803"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dirty="0">
                <a:latin typeface="Perpetua"/>
              </a:rPr>
              <a:t>802.3</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32804"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05"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2806"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32807"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2808"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32809"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2810"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811"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32812"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13"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32814"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dirty="0">
                <a:latin typeface="Perpetua"/>
              </a:rPr>
              <a:t>	See 802.3 Operations Manual 2.6 and listed references for complete description</a:t>
            </a:r>
          </a:p>
        </p:txBody>
      </p:sp>
      <p:sp>
        <p:nvSpPr>
          <p:cNvPr id="32815"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281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33794"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33795"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33796"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dirty="0">
                <a:latin typeface="Perpetua"/>
              </a:rPr>
              <a:t>SA</a:t>
            </a:r>
          </a:p>
          <a:p>
            <a:pPr algn="ctr"/>
            <a:r>
              <a:rPr lang="en-US" sz="1200" b="1" dirty="0">
                <a:latin typeface="Perpetua"/>
              </a:rPr>
              <a:t>BALLOT</a:t>
            </a:r>
          </a:p>
        </p:txBody>
      </p:sp>
      <p:sp>
        <p:nvSpPr>
          <p:cNvPr id="33797"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8"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9"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33800"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33801"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33802"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33803"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4"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33805"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33806"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7"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08"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33809"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33810"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33811"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2"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33813"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33814"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33815"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33816"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7"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33818"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19"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0"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3821"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33822"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33823"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33824"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dirty="0">
                <a:latin typeface="Perpetua"/>
              </a:rPr>
              <a:t>802 LMSC</a:t>
            </a:r>
          </a:p>
          <a:p>
            <a:pPr algn="ctr"/>
            <a:r>
              <a:rPr lang="en-US" sz="1200" b="1" dirty="0">
                <a:latin typeface="Perpetua"/>
              </a:rPr>
              <a:t>Forward to</a:t>
            </a:r>
          </a:p>
          <a:p>
            <a:pPr algn="ctr"/>
            <a:r>
              <a:rPr lang="en-US" sz="1200" b="1" dirty="0">
                <a:latin typeface="Perpetua"/>
              </a:rPr>
              <a:t>RevCom</a:t>
            </a:r>
          </a:p>
        </p:txBody>
      </p:sp>
      <p:sp>
        <p:nvSpPr>
          <p:cNvPr id="33825"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33826"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7"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3828"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33829"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3830"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33831"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3832"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33"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33834"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35" name="Rectangle 44"/>
          <p:cNvSpPr>
            <a:spLocks noGrp="1" noChangeArrowheads="1"/>
          </p:cNvSpPr>
          <p:nvPr>
            <p:ph type="title" idx="4294967295"/>
          </p:nvPr>
        </p:nvSpPr>
        <p:spPr/>
        <p:txBody>
          <a:bodyPr/>
          <a:lstStyle/>
          <a:p>
            <a:pPr eaLnBrk="1" hangingPunct="1"/>
            <a:r>
              <a:rPr lang="en-US" sz="2800" dirty="0"/>
              <a:t>Overview of IEEE 802.3 Standards Process (4/5)- </a:t>
            </a:r>
            <a:br>
              <a:rPr lang="en-US" sz="2800" dirty="0"/>
            </a:br>
            <a:r>
              <a:rPr lang="en-US" sz="2800" dirty="0"/>
              <a:t>IEEE Standards Association (SA) Ballot Phase</a:t>
            </a:r>
          </a:p>
        </p:txBody>
      </p:sp>
      <p:sp>
        <p:nvSpPr>
          <p:cNvPr id="33836" name="Text Box 45"/>
          <p:cNvSpPr txBox="1">
            <a:spLocks noChangeArrowheads="1"/>
          </p:cNvSpPr>
          <p:nvPr/>
        </p:nvSpPr>
        <p:spPr bwMode="auto">
          <a:xfrm>
            <a:off x="6248400" y="5805489"/>
            <a:ext cx="42672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dirty="0">
                <a:latin typeface="Perpetua"/>
              </a:rPr>
              <a:t>	See IEEE-SA Standards Board Operations Manual 5.4 for complete description</a:t>
            </a:r>
          </a:p>
        </p:txBody>
      </p:sp>
      <p:sp>
        <p:nvSpPr>
          <p:cNvPr id="33837"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3838"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34818"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34819"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34820"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34821"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34822"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34823"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34824"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34825"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34826"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34827"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34828"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34829"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34830"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34831"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34832"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34833"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4834"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4835"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4836"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34837"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34838"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The Study Group</a:t>
            </a:r>
          </a:p>
        </p:txBody>
      </p:sp>
      <p:sp>
        <p:nvSpPr>
          <p:cNvPr id="35842" name="Content Placeholder 1"/>
          <p:cNvSpPr>
            <a:spLocks noGrp="1"/>
          </p:cNvSpPr>
          <p:nvPr>
            <p:ph type="body" idx="4294967295"/>
          </p:nvPr>
        </p:nvSpPr>
        <p:spPr/>
        <p:txBody>
          <a:bodyPr/>
          <a:lstStyle/>
          <a:p>
            <a:pPr marL="341313" indent="-341313" eaLnBrk="1" hangingPunct="1">
              <a:lnSpc>
                <a:spcPct val="110000"/>
              </a:lnSpc>
              <a:spcBef>
                <a:spcPct val="0"/>
              </a:spcBef>
            </a:pPr>
            <a:r>
              <a:rPr lang="en-US" sz="2000" dirty="0"/>
              <a:t>Normal function is to draft a complete PAR and Five Criteria</a:t>
            </a:r>
          </a:p>
          <a:p>
            <a:pPr marL="341313" indent="-341313" eaLnBrk="1" hangingPunct="1">
              <a:lnSpc>
                <a:spcPct val="110000"/>
              </a:lnSpc>
              <a:spcBef>
                <a:spcPct val="0"/>
              </a:spcBef>
            </a:pPr>
            <a:r>
              <a:rPr lang="en-US" sz="2000" dirty="0"/>
              <a:t>Provide a plenary week tutorial to the LMSC.</a:t>
            </a:r>
          </a:p>
          <a:p>
            <a:pPr marL="341313" indent="-341313" eaLnBrk="1" hangingPunct="1">
              <a:lnSpc>
                <a:spcPct val="110000"/>
              </a:lnSpc>
              <a:spcBef>
                <a:spcPct val="0"/>
              </a:spcBef>
            </a:pPr>
            <a:r>
              <a:rPr lang="en-US" sz="2000" dirty="0"/>
              <a:t>Gain approval at the IEEE 802.3 WG, IEEE 802 LMSC, IEEE-SA NesCom and IEEE-SA Standards Board.</a:t>
            </a:r>
          </a:p>
          <a:p>
            <a:pPr marL="341313" indent="-341313" eaLnBrk="1" hangingPunct="1">
              <a:lnSpc>
                <a:spcPct val="90000"/>
              </a:lnSpc>
            </a:pPr>
            <a:r>
              <a:rPr lang="en-US" sz="2000" dirty="0"/>
              <a:t>SG only exists for 6 months </a:t>
            </a:r>
          </a:p>
          <a:p>
            <a:pPr marL="1147763" lvl="1" indent="-355600" eaLnBrk="1" hangingPunct="1">
              <a:lnSpc>
                <a:spcPct val="90000"/>
              </a:lnSpc>
            </a:pPr>
            <a:r>
              <a:rPr lang="en-US" sz="1900" dirty="0"/>
              <a:t>Extensions can be requested</a:t>
            </a:r>
          </a:p>
          <a:p>
            <a:pPr marL="1147763" lvl="1" indent="-355600" eaLnBrk="1" hangingPunct="1">
              <a:lnSpc>
                <a:spcPct val="90000"/>
              </a:lnSpc>
            </a:pPr>
            <a:r>
              <a:rPr lang="en-US" sz="1900" dirty="0"/>
              <a:t>Voted on by IEEE 802.3</a:t>
            </a:r>
          </a:p>
          <a:p>
            <a:pPr marL="1147763" lvl="1" indent="-355600" eaLnBrk="1" hangingPunct="1">
              <a:lnSpc>
                <a:spcPct val="90000"/>
              </a:lnSpc>
            </a:pPr>
            <a:r>
              <a:rPr lang="en-US" sz="1900" dirty="0"/>
              <a:t>Ratified by IEEE 802 LMSC</a:t>
            </a:r>
          </a:p>
          <a:p>
            <a:pPr marL="341313" indent="-341313" eaLnBrk="1" hangingPunct="1">
              <a:lnSpc>
                <a:spcPct val="90000"/>
              </a:lnSpc>
            </a:pPr>
            <a:r>
              <a:rPr lang="en-US" sz="2000" dirty="0"/>
              <a:t>Development of Objectives helps set the goals for the Task Force</a:t>
            </a:r>
          </a:p>
          <a:p>
            <a:pPr marL="341313" indent="-341313" eaLnBrk="1" hangingPunct="1">
              <a:lnSpc>
                <a:spcPct val="90000"/>
              </a:lnSpc>
            </a:pPr>
            <a:r>
              <a:rPr lang="en-US" sz="2000" dirty="0"/>
              <a:t>Consensus required to move forward</a:t>
            </a:r>
          </a:p>
          <a:p>
            <a:pPr marL="341313" indent="-341313" eaLnBrk="1" hangingPunct="1">
              <a:lnSpc>
                <a:spcPct val="90000"/>
              </a:lnSpc>
            </a:pPr>
            <a:endParaRPr lang="en-US" sz="2000" dirty="0"/>
          </a:p>
          <a:p>
            <a:pPr marL="341313" indent="-341313" eaLnBrk="1" hangingPunct="1">
              <a:lnSpc>
                <a:spcPct val="90000"/>
              </a:lnSpc>
            </a:pPr>
            <a:r>
              <a:rPr lang="en-US" sz="2000" dirty="0"/>
              <a:t>Not a goal – choosing a solution.</a:t>
            </a:r>
          </a:p>
          <a:p>
            <a:pPr marL="341313" indent="-341313" eaLnBrk="1" hangingPunct="1">
              <a:lnSpc>
                <a:spcPct val="80000"/>
              </a:lnSpc>
            </a:pP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a:xfrm>
            <a:off x="1981200" y="476251"/>
            <a:ext cx="8229600" cy="792163"/>
          </a:xfrm>
        </p:spPr>
        <p:txBody>
          <a:bodyPr vert="horz" wrap="square" lIns="91440" tIns="45720" rIns="91440" bIns="91440" numCol="1" anchor="b" anchorCtr="0" compatLnSpc="1">
            <a:prstTxWarp prst="textNoShape">
              <a:avLst/>
            </a:prstTxWarp>
          </a:bodyPr>
          <a:lstStyle/>
          <a:p>
            <a:pPr eaLnBrk="1" hangingPunct="1"/>
            <a:r>
              <a:rPr lang="en-US" sz="3200"/>
              <a:t>Request for Formation of Study Group</a:t>
            </a:r>
            <a:br>
              <a:rPr lang="en-US" sz="3200"/>
            </a:br>
            <a:r>
              <a:rPr lang="en-US" sz="3200"/>
              <a:t>(as per xx Plenary Motion)</a:t>
            </a:r>
          </a:p>
        </p:txBody>
      </p:sp>
      <p:sp>
        <p:nvSpPr>
          <p:cNvPr id="36866" name="Rectangle 7"/>
          <p:cNvSpPr>
            <a:spLocks noGrp="1" noChangeArrowheads="1"/>
          </p:cNvSpPr>
          <p:nvPr>
            <p:ph type="body" idx="4294967295"/>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37890" name="Rectangle 7"/>
          <p:cNvSpPr>
            <a:spLocks noGrp="1" noChangeArrowheads="1"/>
          </p:cNvSpPr>
          <p:nvPr>
            <p:ph type="body" idx="4294967295"/>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38914" name="Rectangle 6"/>
          <p:cNvSpPr>
            <a:spLocks noGrp="1" noChangeArrowheads="1"/>
          </p:cNvSpPr>
          <p:nvPr>
            <p:ph type="body" idx="4294967295"/>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r>
              <a:rPr lang="en-US" sz="3200" b="1">
                <a:latin typeface="Times New Roman" pitchFamily="18" charset="0"/>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Study Group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645023"/>
            <a:ext cx="10972800" cy="2808313"/>
          </a:xfrm>
        </p:spPr>
        <p:txBody>
          <a:bodyPr/>
          <a:lstStyle/>
          <a:p>
            <a:pPr>
              <a:lnSpc>
                <a:spcPct val="80000"/>
              </a:lnSpc>
            </a:pPr>
            <a:r>
              <a:rPr lang="en-US" sz="1800" dirty="0">
                <a:sym typeface="Webdings" pitchFamily="18" charset="2"/>
              </a:rPr>
              <a:t>An officer is permitted to make an audio or slideshow recording of this meeting exclusively for the purpose of generating minutes which shall not be copied or distributed. </a:t>
            </a:r>
            <a:r>
              <a:rPr lang="en-US" sz="1800" b="1" dirty="0">
                <a:sym typeface="Webdings" pitchFamily="18" charset="2"/>
              </a:rPr>
              <a:t>IEEE 802.3 meetings do not use this option. </a:t>
            </a:r>
            <a:r>
              <a:rPr lang="en-US" sz="1800" dirty="0">
                <a:sym typeface="Webdings" pitchFamily="18" charset="2"/>
              </a:rPr>
              <a:t>Recording of the proceedings by any other participant or observer, in part or in whole, via any means, is prohibited.</a:t>
            </a:r>
            <a:r>
              <a:rPr lang="en-GB" sz="1800" dirty="0">
                <a:sym typeface="Webdings" pitchFamily="18" charset="2"/>
              </a:rPr>
              <a:t> (January 2020 IEEE-SA Standards Board Ops Manual 5.3.3.2)</a:t>
            </a:r>
          </a:p>
          <a:p>
            <a:pPr>
              <a:lnSpc>
                <a:spcPct val="80000"/>
              </a:lnSpc>
            </a:pPr>
            <a:r>
              <a:rPr lang="en-GB" sz="1800" dirty="0">
                <a:sym typeface="Webdings" pitchFamily="18" charset="2"/>
              </a:rPr>
              <a:t>Press (i.e., anyone reporting publicly on this meeting) are to announce their presence (January 2020 IEEE-SA Standards Board Ops Manual 5.3.3.3)</a:t>
            </a:r>
          </a:p>
          <a:p>
            <a:pPr>
              <a:lnSpc>
                <a:spcPct val="80000"/>
              </a:lnSpc>
            </a:pPr>
            <a:r>
              <a:rPr lang="en-US" sz="1800" dirty="0">
                <a:sym typeface="Webdings" pitchFamily="18" charset="2"/>
              </a:rPr>
              <a:t>Cell phone ringers off</a:t>
            </a:r>
          </a:p>
          <a:p>
            <a:pPr>
              <a:lnSpc>
                <a:spcPct val="80000"/>
              </a:lnSpc>
            </a:pPr>
            <a:r>
              <a:rPr lang="en-US" sz="1800" dirty="0">
                <a:sym typeface="Webdings" pitchFamily="18" charset="2"/>
              </a:rPr>
              <a:t>Wear your badges at all times in meeting areas</a:t>
            </a:r>
          </a:p>
          <a:p>
            <a:pPr lvl="1">
              <a:lnSpc>
                <a:spcPct val="80000"/>
              </a:lnSpc>
            </a:pPr>
            <a:r>
              <a:rPr lang="en-US" sz="1000" dirty="0">
                <a:sym typeface="Webdings" pitchFamily="18" charset="2"/>
              </a:rPr>
              <a:t>Help the hotel security staff improve the general security of the meeting rooms</a:t>
            </a:r>
          </a:p>
          <a:p>
            <a:pPr lvl="1">
              <a:lnSpc>
                <a:spcPct val="80000"/>
              </a:lnSpc>
            </a:pPr>
            <a:r>
              <a:rPr lang="en-US" sz="1000" b="1" dirty="0">
                <a:solidFill>
                  <a:srgbClr val="FF0000"/>
                </a:solidFill>
                <a:sym typeface="Webdings" pitchFamily="18" charset="2"/>
              </a:rPr>
              <a:t>PCs HAVE BEEN STOLEN</a:t>
            </a:r>
            <a:r>
              <a:rPr lang="en-US" sz="1000" dirty="0">
                <a:sym typeface="Webdings" pitchFamily="18" charset="2"/>
              </a:rPr>
              <a:t> at previous meetings</a:t>
            </a:r>
          </a:p>
          <a:p>
            <a:pPr lvl="1">
              <a:lnSpc>
                <a:spcPct val="80000"/>
              </a:lnSpc>
            </a:pPr>
            <a:r>
              <a:rPr lang="en-US" sz="1000" b="1" dirty="0">
                <a:solidFill>
                  <a:srgbClr val="FF0000"/>
                </a:solidFill>
                <a:sym typeface="Webdings" pitchFamily="18" charset="2"/>
              </a:rPr>
              <a:t>DO NOT</a:t>
            </a:r>
            <a:r>
              <a:rPr lang="en-US" sz="1000" dirty="0">
                <a:sym typeface="Webdings" pitchFamily="18" charset="2"/>
              </a:rPr>
              <a:t> assume that meeting areas are secure</a:t>
            </a:r>
          </a:p>
          <a:p>
            <a:pPr>
              <a:lnSpc>
                <a:spcPct val="80000"/>
              </a:lnSpc>
            </a:pPr>
            <a:r>
              <a:rPr lang="en-US" sz="1800" dirty="0">
                <a:sym typeface="Webdings" pitchFamily="18" charset="2"/>
              </a:rPr>
              <a:t>Please observe proper decorum in meetings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Tree>
    <p:extLst>
      <p:ext uri="{BB962C8B-B14F-4D97-AF65-F5344CB8AC3E}">
        <p14:creationId xmlns:p14="http://schemas.microsoft.com/office/powerpoint/2010/main" val="3500440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15B38C02-C1ED-477D-BCED-3BF3C25B41EE}"/>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5"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40962" name="Rectangle 7"/>
          <p:cNvSpPr>
            <a:spLocks noGrp="1" noChangeArrowheads="1"/>
          </p:cNvSpPr>
          <p:nvPr>
            <p:ph idx="4294967295"/>
          </p:nvPr>
        </p:nvSpPr>
        <p:spPr/>
        <p:txBody>
          <a:bodyPr/>
          <a:lstStyle/>
          <a:p>
            <a:endParaRPr lang="en-GB"/>
          </a:p>
        </p:txBody>
      </p:sp>
      <p:sp>
        <p:nvSpPr>
          <p:cNvPr id="40963"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41986" name="Rectangle 7"/>
          <p:cNvSpPr>
            <a:spLocks noGrp="1" noChangeArrowheads="1"/>
          </p:cNvSpPr>
          <p:nvPr>
            <p:ph idx="4294967295"/>
          </p:nvPr>
        </p:nvSpPr>
        <p:spPr/>
        <p:txBody>
          <a:bodyP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A51F08CF-1D44-426E-990D-8B41886C9015}"/>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an interim meeting contact me or the IEEE 802.3 Executive Secretary </a:t>
            </a:r>
            <a:r>
              <a:rPr lang="en-US" sz="2000" dirty="0">
                <a:hlinkClick r:id="rId3"/>
              </a:rPr>
              <a:t>Chad Jones</a:t>
            </a:r>
            <a:r>
              <a:rPr lang="en-US" sz="2000" dirty="0"/>
              <a:t>.</a:t>
            </a:r>
          </a:p>
          <a:p>
            <a:pPr eaLnBrk="1" hangingPunct="1">
              <a:lnSpc>
                <a:spcPct val="80000"/>
              </a:lnSpc>
              <a:spcBef>
                <a:spcPts val="600"/>
              </a:spcBef>
            </a:pP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A5281-9EF7-D035-4D6A-6D1864CD3A17}"/>
            </a:ext>
          </a:extLst>
        </p:cNvPr>
        <p:cNvGrpSpPr/>
        <p:nvPr/>
      </p:nvGrpSpPr>
      <p:grpSpPr>
        <a:xfrm>
          <a:off x="0" y="0"/>
          <a:ext cx="0" cy="0"/>
          <a:chOff x="0" y="0"/>
          <a:chExt cx="0" cy="0"/>
        </a:xfrm>
      </p:grpSpPr>
      <p:sp>
        <p:nvSpPr>
          <p:cNvPr id="30726" name="Rectangle 7">
            <a:extLst>
              <a:ext uri="{FF2B5EF4-FFF2-40B4-BE49-F238E27FC236}">
                <a16:creationId xmlns:a16="http://schemas.microsoft.com/office/drawing/2014/main" id="{B56FF963-5C66-EF1E-245D-0A0E67E3D55C}"/>
              </a:ext>
            </a:extLst>
          </p:cNvPr>
          <p:cNvSpPr>
            <a:spLocks noGrp="1" noChangeArrowheads="1"/>
          </p:cNvSpPr>
          <p:nvPr>
            <p:ph type="title"/>
          </p:nvPr>
        </p:nvSpPr>
        <p:spPr/>
        <p:txBody>
          <a:bodyPr/>
          <a:lstStyle/>
          <a:p>
            <a:pPr eaLnBrk="1" hangingPunct="1"/>
            <a:r>
              <a:rPr lang="en-US" dirty="0"/>
              <a:t>General Decorum</a:t>
            </a:r>
            <a:endParaRPr lang="en-GB" dirty="0"/>
          </a:p>
        </p:txBody>
      </p:sp>
      <p:sp>
        <p:nvSpPr>
          <p:cNvPr id="2" name="Content Placeholder 1">
            <a:extLst>
              <a:ext uri="{FF2B5EF4-FFF2-40B4-BE49-F238E27FC236}">
                <a16:creationId xmlns:a16="http://schemas.microsoft.com/office/drawing/2014/main" id="{E5BED7E5-8E3F-72EA-90C4-F723B7C52B63}"/>
              </a:ext>
            </a:extLst>
          </p:cNvPr>
          <p:cNvSpPr>
            <a:spLocks noGrp="1"/>
          </p:cNvSpPr>
          <p:nvPr>
            <p:ph idx="1"/>
          </p:nvPr>
        </p:nvSpPr>
        <p:spPr>
          <a:xfrm>
            <a:off x="725907" y="1756709"/>
            <a:ext cx="10972800" cy="2808313"/>
          </a:xfrm>
        </p:spPr>
        <p:txBody>
          <a:bodyPr/>
          <a:lstStyle/>
          <a:p>
            <a:pPr lvl="0">
              <a:lnSpc>
                <a:spcPct val="80000"/>
              </a:lnSpc>
              <a:defRPr/>
            </a:pPr>
            <a:r>
              <a:rPr lang="en-GB" sz="2400" dirty="0"/>
              <a:t>An officer of the Working Group or one of its subgroups, unless prohibited by the P &amp; P of the Standards Committee or Working Group, is permitted to record the proceedings of an IEEE standards development meeting for which they are responsible by making an audio or slideshow recording or by producing a transcript using software or an artificial intelligence (AI) application approved by IEEE.</a:t>
            </a:r>
            <a:r>
              <a:rPr lang="en-US" sz="2400" b="1" dirty="0">
                <a:solidFill>
                  <a:srgbClr val="000000"/>
                </a:solidFill>
                <a:sym typeface="Webdings" pitchFamily="18" charset="2"/>
              </a:rPr>
              <a:t> IEEE 802.3 meetings do not use this option. </a:t>
            </a:r>
            <a:r>
              <a:rPr lang="en-GB" sz="2400" dirty="0"/>
              <a:t>Recording of the proceedings by any other participant or observer, in part or in whole, via any means, is prohibited. Software or AI shall not be used if it enables persons other than the officer making the recording or authorized Standards Department staff to initiate or obtain the transcription or recording. </a:t>
            </a:r>
            <a:r>
              <a:rPr kumimoji="0" lang="en-GB" sz="2400" b="0" i="0" u="none" strike="noStrike" kern="0" cap="none" spc="0" normalizeH="0" baseline="0" noProof="0" dirty="0">
                <a:ln>
                  <a:noFill/>
                </a:ln>
                <a:solidFill>
                  <a:srgbClr val="000000"/>
                </a:solidFill>
                <a:effectLst/>
                <a:uLnTx/>
                <a:uFillTx/>
                <a:latin typeface="Arial"/>
                <a:sym typeface="Webdings" pitchFamily="18" charset="2"/>
              </a:rPr>
              <a:t>(March 2025 IEEE-SA Standards Board Operations Manual 5.3.3.2)</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GB" sz="2400" b="0" i="0" u="none" strike="noStrike" kern="0" cap="none" spc="0" normalizeH="0" baseline="0" noProof="0" dirty="0">
                <a:ln>
                  <a:noFill/>
                </a:ln>
                <a:solidFill>
                  <a:srgbClr val="000000"/>
                </a:solidFill>
                <a:effectLst/>
                <a:uLnTx/>
                <a:uFillTx/>
                <a:latin typeface="Arial"/>
                <a:sym typeface="Webdings" pitchFamily="18" charset="2"/>
              </a:rPr>
              <a:t>Press (i.e., anyone reporting publicly on this meeting) are to announce their presence (March 2025 IEEE-SA Standards Board Operations Manual 5.3.3.3)</a:t>
            </a:r>
          </a:p>
        </p:txBody>
      </p:sp>
    </p:spTree>
    <p:extLst>
      <p:ext uri="{BB962C8B-B14F-4D97-AF65-F5344CB8AC3E}">
        <p14:creationId xmlns:p14="http://schemas.microsoft.com/office/powerpoint/2010/main" val="4084026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imes New Roman" pitchFamily="18" charset="0"/>
                <a:ea typeface="+mn-ea"/>
                <a:cs typeface="+mn-cs"/>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In-Person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511617"/>
            <a:ext cx="11353800" cy="2808313"/>
          </a:xfrm>
        </p:spPr>
        <p:txBody>
          <a:bodyPr/>
          <a:lstStyle/>
          <a:p>
            <a:pPr>
              <a:lnSpc>
                <a:spcPct val="80000"/>
              </a:lnSpc>
            </a:pPr>
            <a:r>
              <a:rPr lang="en-US" sz="2400" dirty="0">
                <a:sym typeface="Webdings" pitchFamily="18" charset="2"/>
              </a:rPr>
              <a:t>Cell phone ringers off</a:t>
            </a:r>
          </a:p>
          <a:p>
            <a:pPr>
              <a:lnSpc>
                <a:spcPct val="80000"/>
              </a:lnSpc>
            </a:pPr>
            <a:r>
              <a:rPr lang="en-US" sz="2400" dirty="0">
                <a:sym typeface="Webdings" pitchFamily="18" charset="2"/>
              </a:rPr>
              <a:t>Wear your badges at all times in meeting areas</a:t>
            </a:r>
          </a:p>
          <a:p>
            <a:pPr lvl="1">
              <a:lnSpc>
                <a:spcPct val="80000"/>
              </a:lnSpc>
            </a:pPr>
            <a:r>
              <a:rPr lang="en-US" sz="1400" dirty="0">
                <a:sym typeface="Webdings" pitchFamily="18" charset="2"/>
              </a:rPr>
              <a:t>Help the hotel security staff improve the general security of the meeting rooms</a:t>
            </a:r>
          </a:p>
          <a:p>
            <a:pPr lvl="1">
              <a:lnSpc>
                <a:spcPct val="80000"/>
              </a:lnSpc>
            </a:pPr>
            <a:r>
              <a:rPr lang="en-US" sz="1400" b="1" dirty="0">
                <a:solidFill>
                  <a:srgbClr val="FF0000"/>
                </a:solidFill>
                <a:sym typeface="Webdings" pitchFamily="18" charset="2"/>
              </a:rPr>
              <a:t>PCs HAVE BEEN STOLEN</a:t>
            </a:r>
            <a:r>
              <a:rPr lang="en-US" sz="1400" dirty="0">
                <a:sym typeface="Webdings" pitchFamily="18" charset="2"/>
              </a:rPr>
              <a:t> at previous meetings</a:t>
            </a:r>
          </a:p>
          <a:p>
            <a:pPr lvl="1">
              <a:lnSpc>
                <a:spcPct val="80000"/>
              </a:lnSpc>
            </a:pPr>
            <a:r>
              <a:rPr lang="en-US" sz="1400" b="1" dirty="0">
                <a:solidFill>
                  <a:srgbClr val="FF0000"/>
                </a:solidFill>
                <a:sym typeface="Webdings" pitchFamily="18" charset="2"/>
              </a:rPr>
              <a:t>DO NOT</a:t>
            </a:r>
            <a:r>
              <a:rPr lang="en-US" sz="1400" dirty="0">
                <a:sym typeface="Webdings" pitchFamily="18" charset="2"/>
              </a:rPr>
              <a:t> assume that meeting areas are secure</a:t>
            </a:r>
          </a:p>
          <a:p>
            <a:pPr>
              <a:lnSpc>
                <a:spcPct val="80000"/>
              </a:lnSpc>
            </a:pPr>
            <a:r>
              <a:rPr lang="en-US" sz="2400" dirty="0">
                <a:sym typeface="Webdings" pitchFamily="18" charset="2"/>
              </a:rPr>
              <a:t>Please sign into the teleconference </a:t>
            </a:r>
            <a:r>
              <a:rPr lang="en-US" sz="2400" b="1" u="sng" dirty="0">
                <a:sym typeface="Webdings" pitchFamily="18" charset="2"/>
              </a:rPr>
              <a:t>without audio and video</a:t>
            </a:r>
          </a:p>
          <a:p>
            <a:pPr>
              <a:lnSpc>
                <a:spcPct val="80000"/>
              </a:lnSpc>
            </a:pPr>
            <a:r>
              <a:rPr lang="en-US" sz="2400" dirty="0">
                <a:sym typeface="Webdings" pitchFamily="18" charset="2"/>
              </a:rPr>
              <a:t>Please line up at the floor mic(s) to join the queue</a:t>
            </a:r>
          </a:p>
          <a:p>
            <a:pPr>
              <a:lnSpc>
                <a:spcPct val="80000"/>
              </a:lnSpc>
            </a:pPr>
            <a:r>
              <a:rPr lang="en-US" sz="2400" dirty="0">
                <a:sym typeface="Webdings" pitchFamily="18" charset="2"/>
              </a:rPr>
              <a:t>Please don’t speak from your seat—you won’t be heard on the teleconference </a:t>
            </a:r>
          </a:p>
          <a:p>
            <a:pPr>
              <a:lnSpc>
                <a:spcPct val="80000"/>
              </a:lnSpc>
            </a:pPr>
            <a:r>
              <a:rPr lang="en-US" sz="2400" dirty="0">
                <a:sym typeface="Webdings" pitchFamily="18" charset="2"/>
              </a:rPr>
              <a:t>Please observe proper decorum in meetings—no sidebar conversations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Tree>
    <p:extLst>
      <p:ext uri="{BB962C8B-B14F-4D97-AF65-F5344CB8AC3E}">
        <p14:creationId xmlns:p14="http://schemas.microsoft.com/office/powerpoint/2010/main" val="332950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7"/>
          <p:cNvSpPr>
            <a:spLocks noGrp="1" noChangeArrowheads="1"/>
          </p:cNvSpPr>
          <p:nvPr>
            <p:ph type="title"/>
          </p:nvPr>
        </p:nvSpPr>
        <p:spPr/>
        <p:txBody>
          <a:bodyPr/>
          <a:lstStyle/>
          <a:p>
            <a:pPr eaLnBrk="1" hangingPunct="1"/>
            <a:r>
              <a:rPr lang="en-US" dirty="0"/>
              <a:t>Teleconference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899477"/>
            <a:ext cx="10972800" cy="1734705"/>
          </a:xfrm>
        </p:spPr>
        <p:txBody>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Please </a:t>
            </a:r>
            <a:r>
              <a:rPr kumimoji="0" lang="en-US" sz="2400" b="1" i="0" u="none" strike="noStrike" kern="0" cap="none" spc="0" normalizeH="0" baseline="0" noProof="0" dirty="0">
                <a:ln>
                  <a:noFill/>
                </a:ln>
                <a:solidFill>
                  <a:srgbClr val="000000"/>
                </a:solidFill>
                <a:effectLst/>
                <a:uLnTx/>
                <a:uFillTx/>
                <a:latin typeface="Arial"/>
                <a:ea typeface="+mn-ea"/>
                <a:cs typeface="+mn-cs"/>
                <a:sym typeface="Webdings" pitchFamily="18" charset="2"/>
              </a:rPr>
              <a:t>MUTE</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 unless called on</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&lt;&lt; </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Use the “</a:t>
            </a:r>
            <a:r>
              <a:rPr kumimoji="0" lang="en-US" sz="2400" b="1" i="0" u="none" strike="noStrike" kern="0" cap="none" spc="0" normalizeH="0" baseline="0" noProof="0" dirty="0">
                <a:ln>
                  <a:noFill/>
                </a:ln>
                <a:solidFill>
                  <a:srgbClr val="FF0000"/>
                </a:solidFill>
                <a:effectLst/>
                <a:uLnTx/>
                <a:uFillTx/>
                <a:latin typeface="Arial"/>
                <a:ea typeface="+mn-ea"/>
                <a:cs typeface="+mn-cs"/>
                <a:sym typeface="Webdings" pitchFamily="18" charset="2"/>
              </a:rPr>
              <a:t>Raise Hand</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 function to be placed into the queue </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&gt;&gt;</a:t>
            </a:r>
          </a:p>
          <a:p>
            <a:pPr lvl="1" indent="-342900">
              <a:lnSpc>
                <a:spcPct val="80000"/>
              </a:lnSpc>
              <a:buFontTx/>
              <a:buChar char="•"/>
              <a:defRPr/>
            </a:pPr>
            <a:r>
              <a:rPr lang="en-US" sz="2000" dirty="0">
                <a:solidFill>
                  <a:srgbClr val="000000"/>
                </a:solidFill>
                <a:latin typeface="Arial"/>
                <a:ea typeface="+mn-ea"/>
                <a:cs typeface="+mn-cs"/>
                <a:sym typeface="Webdings" pitchFamily="18" charset="2"/>
              </a:rPr>
              <a:t>&lt;&lt; </a:t>
            </a:r>
            <a:r>
              <a:rPr lang="en-US" sz="2000" dirty="0">
                <a:solidFill>
                  <a:srgbClr val="FF0000"/>
                </a:solidFill>
                <a:latin typeface="Arial"/>
                <a:ea typeface="+mn-ea"/>
                <a:cs typeface="+mn-cs"/>
                <a:sym typeface="Webdings" pitchFamily="18" charset="2"/>
              </a:rPr>
              <a:t>Don’t forget to lower your hand once recognized </a:t>
            </a:r>
            <a:r>
              <a:rPr lang="en-US" sz="2000" dirty="0">
                <a:solidFill>
                  <a:srgbClr val="000000"/>
                </a:solidFill>
                <a:latin typeface="Arial"/>
                <a:ea typeface="+mn-ea"/>
                <a:cs typeface="+mn-cs"/>
                <a:sym typeface="Webdings" pitchFamily="18" charset="2"/>
              </a:rPr>
              <a:t>&gt;&gt;</a:t>
            </a:r>
            <a:endParaRPr kumimoji="0" lang="en-US" sz="20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kern="0" dirty="0">
                <a:solidFill>
                  <a:srgbClr val="000000"/>
                </a:solidFill>
                <a:latin typeface="Arial"/>
                <a:sym typeface="Webdings" pitchFamily="18" charset="2"/>
              </a:rPr>
              <a:t>The chat can only send to “Everyone” or the officers</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dirty="0">
                <a:sym typeface="Webdings" pitchFamily="18" charset="2"/>
              </a:rPr>
              <a:t>Please observe proper decorum in meetings</a:t>
            </a:r>
            <a:endPar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p:txBody>
      </p:sp>
      <p:pic>
        <p:nvPicPr>
          <p:cNvPr id="11" name="Picture 10">
            <a:extLst>
              <a:ext uri="{FF2B5EF4-FFF2-40B4-BE49-F238E27FC236}">
                <a16:creationId xmlns:a16="http://schemas.microsoft.com/office/drawing/2014/main" id="{DC2F209F-F22B-969E-4D9C-AF5BDABCF9AD}"/>
              </a:ext>
            </a:extLst>
          </p:cNvPr>
          <p:cNvPicPr>
            <a:picLocks noChangeAspect="1"/>
          </p:cNvPicPr>
          <p:nvPr/>
        </p:nvPicPr>
        <p:blipFill>
          <a:blip r:embed="rId2"/>
          <a:stretch>
            <a:fillRect/>
          </a:stretch>
        </p:blipFill>
        <p:spPr>
          <a:xfrm>
            <a:off x="4696834" y="1424276"/>
            <a:ext cx="2428875" cy="2247900"/>
          </a:xfrm>
          <a:prstGeom prst="rect">
            <a:avLst/>
          </a:prstGeom>
        </p:spPr>
      </p:pic>
    </p:spTree>
    <p:extLst>
      <p:ext uri="{BB962C8B-B14F-4D97-AF65-F5344CB8AC3E}">
        <p14:creationId xmlns:p14="http://schemas.microsoft.com/office/powerpoint/2010/main" val="78137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20482"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dirty="0"/>
              <a:t>Big ticket items</a:t>
            </a:r>
          </a:p>
        </p:txBody>
      </p:sp>
      <p:sp>
        <p:nvSpPr>
          <p:cNvPr id="21506"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F83694C3-0D34-49F1-B847-EC545DAA1D16}"/>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Study Group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Study Group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Study Group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Study Group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Study Group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Study Group home page URL</a:t>
            </a:r>
            <a:r>
              <a:rPr lang="en-US" sz="2000" b="1" u="sng" dirty="0"/>
              <a:t>&gt;&gt;</a:t>
            </a:r>
            <a:endParaRPr lang="en-US" sz="2000" b="1" i="1" dirty="0">
              <a:solidFill>
                <a:srgbClr val="3399FF"/>
              </a:solidFill>
            </a:endParaRP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1667</TotalTime>
  <Words>2983</Words>
  <Application>Microsoft Office PowerPoint</Application>
  <PresentationFormat>Widescreen</PresentationFormat>
  <Paragraphs>429</Paragraphs>
  <Slides>34</Slides>
  <Notes>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34</vt:i4>
      </vt:variant>
    </vt:vector>
  </HeadingPairs>
  <TitlesOfParts>
    <vt:vector size="46" baseType="lpstr">
      <vt:lpstr>Arial</vt:lpstr>
      <vt:lpstr>Calibri</vt:lpstr>
      <vt:lpstr>Lucida Grande</vt:lpstr>
      <vt:lpstr>Montserrat</vt:lpstr>
      <vt:lpstr>Montserrat ExtraBold</vt:lpstr>
      <vt:lpstr>Perpetua</vt:lpstr>
      <vt:lpstr>Times New Roman</vt:lpstr>
      <vt:lpstr>Webdings</vt:lpstr>
      <vt:lpstr>Wingdings</vt:lpstr>
      <vt:lpstr>1_EEE</vt:lpstr>
      <vt:lpstr>IEEE_template</vt:lpstr>
      <vt:lpstr>1_802-11-Submission</vt:lpstr>
      <vt:lpstr>Agenda and General Information</vt:lpstr>
      <vt:lpstr>Agenda</vt:lpstr>
      <vt:lpstr>Study Group Decorum</vt:lpstr>
      <vt:lpstr>General Decorum</vt:lpstr>
      <vt:lpstr>In-Person Decorum</vt:lpstr>
      <vt:lpstr>Teleconference Decorum</vt:lpstr>
      <vt:lpstr>Goals for the meeting</vt:lpstr>
      <vt:lpstr>Big ticket items</vt:lpstr>
      <vt:lpstr>Reflector and Web</vt:lpstr>
      <vt:lpstr>Study Group Private Area</vt:lpstr>
      <vt:lpstr>Ground Rules</vt:lpstr>
      <vt:lpstr>IEEE Structure</vt:lpstr>
      <vt:lpstr>Important Bylaws and Rules</vt:lpstr>
      <vt:lpstr>Guidelines for IEEE SA Meetings</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IEEE Standards Association (SA) Ballot Phase</vt:lpstr>
      <vt:lpstr>Overview of IEEE 802.3 Standards Process (5/5) –  Final Approvals / Standard Release</vt:lpstr>
      <vt:lpstr>The Study Group</vt:lpstr>
      <vt:lpstr>Request for Formation of Study Group (as per xx Plenary Motion)</vt:lpstr>
      <vt:lpstr>Liaisons and Communications</vt:lpstr>
      <vt:lpstr>Action Items</vt:lpstr>
      <vt:lpstr>Attendance</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Study Group agenda template</dc:title>
  <dc:creator>Law, David</dc:creator>
  <cp:lastModifiedBy>Law, David</cp:lastModifiedBy>
  <cp:revision>106</cp:revision>
  <dcterms:created xsi:type="dcterms:W3CDTF">2011-08-10T17:21:09Z</dcterms:created>
  <dcterms:modified xsi:type="dcterms:W3CDTF">2025-07-02T15:12:40Z</dcterms:modified>
</cp:coreProperties>
</file>