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8" r:id="rId1"/>
    <p:sldMasterId id="2147483737" r:id="rId2"/>
    <p:sldMasterId id="2147483739" r:id="rId3"/>
  </p:sldMasterIdLst>
  <p:notesMasterIdLst>
    <p:notesMasterId r:id="rId42"/>
  </p:notesMasterIdLst>
  <p:handoutMasterIdLst>
    <p:handoutMasterId r:id="rId43"/>
  </p:handoutMasterIdLst>
  <p:sldIdLst>
    <p:sldId id="273" r:id="rId4"/>
    <p:sldId id="300" r:id="rId5"/>
    <p:sldId id="316" r:id="rId6"/>
    <p:sldId id="317" r:id="rId7"/>
    <p:sldId id="357" r:id="rId8"/>
    <p:sldId id="319" r:id="rId9"/>
    <p:sldId id="345" r:id="rId10"/>
    <p:sldId id="318" r:id="rId11"/>
    <p:sldId id="354" r:id="rId12"/>
    <p:sldId id="320" r:id="rId13"/>
    <p:sldId id="321" r:id="rId14"/>
    <p:sldId id="362" r:id="rId15"/>
    <p:sldId id="393" r:id="rId16"/>
    <p:sldId id="394" r:id="rId17"/>
    <p:sldId id="391" r:id="rId18"/>
    <p:sldId id="395" r:id="rId19"/>
    <p:sldId id="384" r:id="rId20"/>
    <p:sldId id="385" r:id="rId21"/>
    <p:sldId id="386" r:id="rId22"/>
    <p:sldId id="387" r:id="rId23"/>
    <p:sldId id="388" r:id="rId24"/>
    <p:sldId id="389" r:id="rId25"/>
    <p:sldId id="306" r:id="rId26"/>
    <p:sldId id="311" r:id="rId27"/>
    <p:sldId id="312" r:id="rId28"/>
    <p:sldId id="313" r:id="rId29"/>
    <p:sldId id="314" r:id="rId30"/>
    <p:sldId id="336" r:id="rId31"/>
    <p:sldId id="342" r:id="rId32"/>
    <p:sldId id="351" r:id="rId33"/>
    <p:sldId id="352" r:id="rId34"/>
    <p:sldId id="353" r:id="rId35"/>
    <p:sldId id="355" r:id="rId36"/>
    <p:sldId id="356" r:id="rId37"/>
    <p:sldId id="331" r:id="rId38"/>
    <p:sldId id="344" r:id="rId39"/>
    <p:sldId id="333" r:id="rId40"/>
    <p:sldId id="334" r:id="rId41"/>
  </p:sldIdLst>
  <p:sldSz cx="12192000" cy="6858000"/>
  <p:notesSz cx="7315200" cy="9601200"/>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ow, Bob" initials="" lastIdx="4" clrIdx="0"/>
  <p:cmAuthor id="1" name="David Law" initials=""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5" autoAdjust="0"/>
    <p:restoredTop sz="84713" autoAdjust="0"/>
  </p:normalViewPr>
  <p:slideViewPr>
    <p:cSldViewPr>
      <p:cViewPr varScale="1">
        <p:scale>
          <a:sx n="113" d="100"/>
          <a:sy n="113" d="100"/>
        </p:scale>
        <p:origin x="138" y="402"/>
      </p:cViewPr>
      <p:guideLst>
        <p:guide orient="horz" pos="2205"/>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706"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17BA86C-65F5-4CF3-B3E0-262C24A6192F}" type="datetimeFigureOut">
              <a:rPr lang="en-US"/>
              <a:pPr>
                <a:defRPr/>
              </a:pPr>
              <a:t>6/9/2021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8A8D477-3781-4FB6-B024-7E4A5E8576B7}" type="slidenum">
              <a:rPr lang="en-US"/>
              <a:pPr>
                <a:defRPr/>
              </a:pPr>
              <a:t>‹#›</a:t>
            </a:fld>
            <a:endParaRPr lang="en-US"/>
          </a:p>
        </p:txBody>
      </p:sp>
    </p:spTree>
    <p:extLst>
      <p:ext uri="{BB962C8B-B14F-4D97-AF65-F5344CB8AC3E}">
        <p14:creationId xmlns:p14="http://schemas.microsoft.com/office/powerpoint/2010/main" val="1097552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590AAE55-AC1F-40CD-88B6-F4E33C4F9407}" type="datetimeFigureOut">
              <a:rPr lang="en-US"/>
              <a:pPr>
                <a:defRPr/>
              </a:pPr>
              <a:t>6/9/2021</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defRPr>
            </a:lvl1pPr>
          </a:lstStyle>
          <a:p>
            <a:pPr>
              <a:defRPr/>
            </a:pPr>
            <a:fld id="{536C3E89-58A8-4CE9-BC88-C9655D56D518}" type="slidenum">
              <a:rPr lang="en-US"/>
              <a:pPr>
                <a:defRPr/>
              </a:pPr>
              <a:t>‹#›</a:t>
            </a:fld>
            <a:endParaRPr lang="en-US"/>
          </a:p>
        </p:txBody>
      </p:sp>
    </p:spTree>
    <p:extLst>
      <p:ext uri="{BB962C8B-B14F-4D97-AF65-F5344CB8AC3E}">
        <p14:creationId xmlns:p14="http://schemas.microsoft.com/office/powerpoint/2010/main" val="3910917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4143375" y="9120188"/>
            <a:ext cx="3170238" cy="479425"/>
          </a:xfrm>
          <a:prstGeom prst="rect">
            <a:avLst/>
          </a:prstGeom>
          <a:noFill/>
          <a:ln>
            <a:miter lim="800000"/>
            <a:headEnd/>
            <a:tailEnd/>
          </a:ln>
        </p:spPr>
        <p:txBody>
          <a:bodyPr lIns="96661" tIns="48331" rIns="96661" bIns="48331" anchor="b"/>
          <a:lstStyle/>
          <a:p>
            <a:pPr algn="r">
              <a:defRPr/>
            </a:pPr>
            <a:fld id="{751369F7-355C-4984-B0FA-966EF59F54F7}" type="slidenum">
              <a:rPr lang="en-US" sz="1300">
                <a:latin typeface="+mn-lt"/>
              </a:rPr>
              <a:pPr algn="r">
                <a:defRPr/>
              </a:pPr>
              <a:t>7</a:t>
            </a:fld>
            <a:endParaRPr lang="en-US" sz="1300">
              <a:latin typeface="+mn-lt"/>
            </a:endParaRPr>
          </a:p>
        </p:txBody>
      </p:sp>
      <p:sp>
        <p:nvSpPr>
          <p:cNvPr id="35842" name="Rectangle 2"/>
          <p:cNvSpPr>
            <a:spLocks noGrp="1" noRot="1" noChangeAspect="1" noChangeArrowheads="1" noTextEdit="1"/>
          </p:cNvSpPr>
          <p:nvPr>
            <p:ph type="sldImg"/>
          </p:nvPr>
        </p:nvSpPr>
        <p:spPr bwMode="auto">
          <a:xfrm>
            <a:off x="457200" y="720725"/>
            <a:ext cx="6400800" cy="3600450"/>
          </a:xfrm>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565940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384175" y="701675"/>
            <a:ext cx="6165850" cy="3468688"/>
          </a:xfrm>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71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711CED88-2EBA-480B-BC25-F8BE94D75BC0}" type="slidenum">
              <a:rPr lang="en-US" smtClean="0">
                <a:solidFill>
                  <a:srgbClr val="000000"/>
                </a:solidFill>
              </a:rPr>
              <a:pPr>
                <a:defRPr/>
              </a:pPr>
              <a:t>20</a:t>
            </a:fld>
            <a:endParaRPr lang="en-US">
              <a:solidFill>
                <a:srgbClr val="000000"/>
              </a:solidFill>
            </a:endParaRPr>
          </a:p>
        </p:txBody>
      </p:sp>
    </p:spTree>
    <p:extLst>
      <p:ext uri="{BB962C8B-B14F-4D97-AF65-F5344CB8AC3E}">
        <p14:creationId xmlns:p14="http://schemas.microsoft.com/office/powerpoint/2010/main" val="762313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92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CAF5E058-E197-4F90-8543-8AE1FCA5C224}" type="slidenum">
              <a:rPr lang="en-US" smtClean="0">
                <a:solidFill>
                  <a:srgbClr val="000000"/>
                </a:solidFill>
              </a:rPr>
              <a:pPr>
                <a:defRPr/>
              </a:pPr>
              <a:t>21</a:t>
            </a:fld>
            <a:endParaRPr lang="en-US">
              <a:solidFill>
                <a:srgbClr val="000000"/>
              </a:solidFill>
            </a:endParaRPr>
          </a:p>
        </p:txBody>
      </p:sp>
    </p:spTree>
    <p:extLst>
      <p:ext uri="{BB962C8B-B14F-4D97-AF65-F5344CB8AC3E}">
        <p14:creationId xmlns:p14="http://schemas.microsoft.com/office/powerpoint/2010/main" val="2255721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3316D854-8087-4685-9223-95A571712357}" type="slidenum">
              <a:rPr lang="en-US" smtClean="0">
                <a:solidFill>
                  <a:srgbClr val="000000"/>
                </a:solidFill>
              </a:rPr>
              <a:pPr>
                <a:defRPr/>
              </a:pPr>
              <a:t>22</a:t>
            </a:fld>
            <a:endParaRPr lang="en-US">
              <a:solidFill>
                <a:srgbClr val="000000"/>
              </a:solidFill>
            </a:endParaRPr>
          </a:p>
        </p:txBody>
      </p:sp>
    </p:spTree>
    <p:extLst>
      <p:ext uri="{BB962C8B-B14F-4D97-AF65-F5344CB8AC3E}">
        <p14:creationId xmlns:p14="http://schemas.microsoft.com/office/powerpoint/2010/main" val="3173054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2733"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5"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 name="Text Box 6"/>
          <p:cNvSpPr txBox="1">
            <a:spLocks noChangeArrowheads="1"/>
          </p:cNvSpPr>
          <p:nvPr/>
        </p:nvSpPr>
        <p:spPr bwMode="auto">
          <a:xfrm>
            <a:off x="10595418"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493E4F6A-BA2B-490F-81CA-D73197DDEB50}" type="slidenum">
              <a:rPr lang="en-US" sz="1200">
                <a:solidFill>
                  <a:schemeClr val="bg1"/>
                </a:solidFill>
              </a:rPr>
              <a:pPr algn="r">
                <a:spcBef>
                  <a:spcPct val="50000"/>
                </a:spcBef>
                <a:defRPr/>
              </a:pPr>
              <a:t>‹#›</a:t>
            </a:fld>
            <a:endParaRPr lang="en-US" sz="1200">
              <a:solidFill>
                <a:schemeClr val="bg1"/>
              </a:solidFill>
            </a:endParaRPr>
          </a:p>
        </p:txBody>
      </p:sp>
      <p:sp>
        <p:nvSpPr>
          <p:cNvPr id="61444"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6144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04813"/>
            <a:ext cx="2743200" cy="5472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04813"/>
            <a:ext cx="8026400" cy="5472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04813"/>
            <a:ext cx="10972800" cy="792162"/>
          </a:xfrm>
        </p:spPr>
        <p:txBody>
          <a:bodyPr/>
          <a:lstStyle/>
          <a:p>
            <a:r>
              <a:rPr lang="en-US"/>
              <a:t>Click to edit Master title style</a:t>
            </a:r>
          </a:p>
        </p:txBody>
      </p:sp>
      <p:sp>
        <p:nvSpPr>
          <p:cNvPr id="3" name="Text Placeholder 2"/>
          <p:cNvSpPr>
            <a:spLocks noGrp="1"/>
          </p:cNvSpPr>
          <p:nvPr>
            <p:ph type="body" sz="half" idx="1"/>
          </p:nvPr>
        </p:nvSpPr>
        <p:spPr>
          <a:xfrm>
            <a:off x="609600" y="1350964"/>
            <a:ext cx="109728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3689351"/>
            <a:ext cx="10972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1981200" y="274639"/>
            <a:ext cx="8229600" cy="371475"/>
          </a:xfrm>
        </p:spPr>
        <p:txBody>
          <a:bodyPr/>
          <a:lstStyle/>
          <a:p>
            <a:r>
              <a:rPr lang="en-US"/>
              <a:t>Click to edit Master title style</a:t>
            </a:r>
            <a:endParaRPr lang="en-US" dirty="0"/>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981200" y="6248400"/>
            <a:ext cx="165961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9077493" y="6299769"/>
            <a:ext cx="868274" cy="25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9262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869828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350"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0419"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1028" name="Rectangle 4"/>
          <p:cNvSpPr>
            <a:spLocks noGrp="1" noChangeArrowheads="1"/>
          </p:cNvSpPr>
          <p:nvPr>
            <p:ph type="title"/>
          </p:nvPr>
        </p:nvSpPr>
        <p:spPr bwMode="auto">
          <a:xfrm>
            <a:off x="609600" y="404813"/>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609600" y="1350963"/>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0422"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1600"/>
          </a:p>
        </p:txBody>
      </p:sp>
      <p:sp>
        <p:nvSpPr>
          <p:cNvPr id="60423" name="Text Box 7"/>
          <p:cNvSpPr txBox="1">
            <a:spLocks noChangeArrowheads="1"/>
          </p:cNvSpPr>
          <p:nvPr/>
        </p:nvSpPr>
        <p:spPr bwMode="auto">
          <a:xfrm>
            <a:off x="10597801"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C62FF8F1-61A8-4392-9E7C-730B2CB4B51A}" type="slidenum">
              <a:rPr lang="en-US" sz="1200">
                <a:solidFill>
                  <a:schemeClr val="bg1"/>
                </a:solidFill>
              </a:rPr>
              <a:pPr algn="r">
                <a:spcBef>
                  <a:spcPct val="50000"/>
                </a:spcBef>
                <a:defRPr/>
              </a:pPr>
              <a:t>‹#›</a:t>
            </a:fld>
            <a:endParaRPr lang="en-US" sz="1200">
              <a:solidFill>
                <a:schemeClr val="bg1"/>
              </a:solidFill>
            </a:endParaRPr>
          </a:p>
        </p:txBody>
      </p:sp>
      <p:sp>
        <p:nvSpPr>
          <p:cNvPr id="60425" name="Text Box 9"/>
          <p:cNvSpPr txBox="1">
            <a:spLocks noChangeArrowheads="1"/>
          </p:cNvSpPr>
          <p:nvPr userDrawn="1"/>
        </p:nvSpPr>
        <p:spPr bwMode="auto">
          <a:xfrm>
            <a:off x="-13051" y="6591300"/>
            <a:ext cx="12192000" cy="274638"/>
          </a:xfrm>
          <a:prstGeom prst="rect">
            <a:avLst/>
          </a:prstGeom>
          <a:noFill/>
          <a:ln w="9525">
            <a:noFill/>
            <a:miter lim="800000"/>
            <a:headEnd/>
            <a:tailEnd/>
          </a:ln>
          <a:effectLst/>
        </p:spPr>
        <p:txBody>
          <a:bodyPr>
            <a:spAutoFit/>
          </a:bodyPr>
          <a:lstStyle/>
          <a:p>
            <a:pPr algn="ctr">
              <a:defRPr/>
            </a:pPr>
            <a:r>
              <a:rPr lang="en-US" sz="1200" dirty="0">
                <a:solidFill>
                  <a:schemeClr val="bg1"/>
                </a:solidFill>
              </a:rPr>
              <a:t>IEEE P802.3&lt;&lt;xx&gt;&gt; &lt;&lt;</a:t>
            </a:r>
            <a:r>
              <a:rPr lang="en-US" sz="1200" i="1" dirty="0">
                <a:solidFill>
                  <a:schemeClr val="bg1"/>
                </a:solidFill>
              </a:rPr>
              <a:t>Task Force Name</a:t>
            </a:r>
            <a:r>
              <a:rPr lang="en-US" sz="1200" dirty="0">
                <a:solidFill>
                  <a:schemeClr val="bg1"/>
                </a:solidFill>
              </a:rPr>
              <a:t>&gt;&gt; – &lt;&lt;</a:t>
            </a:r>
            <a:r>
              <a:rPr lang="en-US" sz="1200" i="1" dirty="0">
                <a:solidFill>
                  <a:schemeClr val="bg1"/>
                </a:solidFill>
              </a:rPr>
              <a:t>Date</a:t>
            </a:r>
            <a:r>
              <a:rPr lang="en-US" sz="1200" dirty="0">
                <a:solidFill>
                  <a:schemeClr val="bg1"/>
                </a:solidFill>
              </a:rPr>
              <a:t> [</a:t>
            </a:r>
            <a:r>
              <a:rPr lang="en-US" sz="1200" i="1" dirty="0">
                <a:solidFill>
                  <a:schemeClr val="bg1"/>
                </a:solidFill>
              </a:rPr>
              <a:t>Interim</a:t>
            </a:r>
            <a:r>
              <a:rPr lang="en-US" sz="1200" dirty="0">
                <a:solidFill>
                  <a:schemeClr val="bg1"/>
                </a:solidFill>
              </a:rPr>
              <a:t> | </a:t>
            </a:r>
            <a:r>
              <a:rPr lang="en-US" sz="1200" i="1" dirty="0">
                <a:solidFill>
                  <a:schemeClr val="bg1"/>
                </a:solidFill>
              </a:rPr>
              <a:t>Plenary</a:t>
            </a:r>
            <a:r>
              <a:rPr lang="en-US" sz="1200" dirty="0">
                <a:solidFill>
                  <a:schemeClr val="bg1"/>
                </a:solidFill>
              </a:rPr>
              <a:t>]&gt;&gt; meeting</a:t>
            </a:r>
          </a:p>
        </p:txBody>
      </p:sp>
      <p:sp>
        <p:nvSpPr>
          <p:cNvPr id="60424" name="Text Box 8"/>
          <p:cNvSpPr txBox="1">
            <a:spLocks noChangeArrowheads="1"/>
          </p:cNvSpPr>
          <p:nvPr/>
        </p:nvSpPr>
        <p:spPr bwMode="auto">
          <a:xfrm>
            <a:off x="-13051" y="6589714"/>
            <a:ext cx="952056" cy="276999"/>
          </a:xfrm>
          <a:prstGeom prst="rect">
            <a:avLst/>
          </a:prstGeom>
          <a:noFill/>
          <a:ln w="9525" algn="ctr">
            <a:noFill/>
            <a:miter lim="800000"/>
            <a:headEnd/>
            <a:tailEnd/>
          </a:ln>
          <a:effectLst/>
        </p:spPr>
        <p:txBody>
          <a:bodyPr wrap="none">
            <a:spAutoFit/>
          </a:bodyPr>
          <a:lstStyle/>
          <a:p>
            <a:pPr>
              <a:defRPr/>
            </a:pPr>
            <a:r>
              <a:rPr lang="en-GB" sz="1200" dirty="0">
                <a:solidFill>
                  <a:schemeClr val="bg1"/>
                </a:solidFill>
              </a:rPr>
              <a:t>Version 3.9</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24" r:id="rId1"/>
    <p:sldLayoutId id="2147483712" r:id="rId2"/>
    <p:sldLayoutId id="2147483711" r:id="rId3"/>
    <p:sldLayoutId id="2147483710" r:id="rId4"/>
    <p:sldLayoutId id="2147483709" r:id="rId5"/>
    <p:sldLayoutId id="2147483708" r:id="rId6"/>
    <p:sldLayoutId id="2147483707" r:id="rId7"/>
    <p:sldLayoutId id="2147483706" r:id="rId8"/>
    <p:sldLayoutId id="2147483705" r:id="rId9"/>
    <p:sldLayoutId id="2147483704" r:id="rId10"/>
    <p:sldLayoutId id="2147483703" r:id="rId11"/>
    <p:sldLayoutId id="214748370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1981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1981200" y="1826684"/>
            <a:ext cx="8229600" cy="4349749"/>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FF87ABBB-8493-4657-AF76-3FB0E8D54470}"/>
              </a:ext>
            </a:extLst>
          </p:cNvPr>
          <p:cNvSpPr/>
          <p:nvPr userDrawn="1"/>
        </p:nvSpPr>
        <p:spPr>
          <a:xfrm>
            <a:off x="1984772" y="838577"/>
            <a:ext cx="1206500"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0" fontAlgn="auto" hangingPunct="0">
              <a:spcBef>
                <a:spcPts val="0"/>
              </a:spcBef>
              <a:spcAft>
                <a:spcPts val="0"/>
              </a:spcAft>
              <a:defRPr/>
            </a:pPr>
            <a:endParaRPr lang="en-US" sz="1050">
              <a:solidFill>
                <a:prstClr val="white"/>
              </a:solidFill>
            </a:endParaRPr>
          </a:p>
        </p:txBody>
      </p:sp>
      <p:sp>
        <p:nvSpPr>
          <p:cNvPr id="8"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prstClr val="black"/>
                </a:solidFill>
                <a:latin typeface="Arial" panose="020B0604020202020204" pitchFamily="34" charset="0"/>
              </a:rPr>
              <a:t>Page </a:t>
            </a:r>
            <a:fld id="{C267E54B-A7D3-479B-B201-BF1FFE6185E6}" type="slidenum">
              <a:rPr lang="en-US" sz="1200" smtClean="0">
                <a:solidFill>
                  <a:prstClr val="black"/>
                </a:solidFill>
                <a:latin typeface="Arial" panose="020B0604020202020204" pitchFamily="34" charset="0"/>
              </a:rPr>
              <a:pPr algn="r" eaLnBrk="1" hangingPunct="1">
                <a:spcBef>
                  <a:spcPct val="50000"/>
                </a:spcBef>
                <a:defRPr/>
              </a:pPr>
              <a:t>‹#›</a:t>
            </a:fld>
            <a:endParaRPr lang="en-US" sz="1200" dirty="0">
              <a:solidFill>
                <a:prstClr val="black"/>
              </a:solidFill>
              <a:latin typeface="Arial" panose="020B0604020202020204" pitchFamily="34" charset="0"/>
            </a:endParaRPr>
          </a:p>
        </p:txBody>
      </p:sp>
    </p:spTree>
    <p:extLst>
      <p:ext uri="{BB962C8B-B14F-4D97-AF65-F5344CB8AC3E}">
        <p14:creationId xmlns:p14="http://schemas.microsoft.com/office/powerpoint/2010/main" val="3420291069"/>
      </p:ext>
    </p:extLst>
  </p:cSld>
  <p:clrMap bg1="lt1" tx1="dk1" bg2="lt2" tx2="dk2" accent1="accent1" accent2="accent2" accent3="accent3" accent4="accent4" accent5="accent5" accent6="accent6" hlink="hlink" folHlink="folHlink"/>
  <p:sldLayoutIdLst>
    <p:sldLayoutId id="2147483738" r:id="rId1"/>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1026" name="Rectangle 2"/>
          <p:cNvSpPr>
            <a:spLocks noGrp="1" noChangeArrowheads="1"/>
          </p:cNvSpPr>
          <p:nvPr>
            <p:ph type="title"/>
          </p:nvPr>
        </p:nvSpPr>
        <p:spPr bwMode="auto">
          <a:xfrm>
            <a:off x="1981200" y="6858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9812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1029" name="Line 8"/>
          <p:cNvSpPr>
            <a:spLocks noChangeShapeType="1"/>
          </p:cNvSpPr>
          <p:nvPr/>
        </p:nvSpPr>
        <p:spPr bwMode="auto">
          <a:xfrm>
            <a:off x="1981200" y="609600"/>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2" name="Line 10"/>
          <p:cNvSpPr>
            <a:spLocks noChangeShapeType="1"/>
          </p:cNvSpPr>
          <p:nvPr/>
        </p:nvSpPr>
        <p:spPr bwMode="auto">
          <a:xfrm>
            <a:off x="1981200" y="6400801"/>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1031" name="TextBox 2"/>
          <p:cNvSpPr txBox="1">
            <a:spLocks noChangeArrowheads="1"/>
          </p:cNvSpPr>
          <p:nvPr userDrawn="1"/>
        </p:nvSpPr>
        <p:spPr bwMode="auto">
          <a:xfrm>
            <a:off x="1981200" y="6378576"/>
            <a:ext cx="3657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0" hangingPunct="0">
              <a:defRPr/>
            </a:pPr>
            <a:r>
              <a:rPr lang="en-US" altLang="en-US" dirty="0">
                <a:solidFill>
                  <a:srgbClr val="000000"/>
                </a:solidFill>
              </a:rPr>
              <a:t>Approved by </a:t>
            </a:r>
            <a:r>
              <a:rPr lang="en-US" altLang="en-US" dirty="0" err="1">
                <a:solidFill>
                  <a:srgbClr val="000000"/>
                </a:solidFill>
              </a:rPr>
              <a:t>SASB</a:t>
            </a:r>
            <a:r>
              <a:rPr lang="en-US" altLang="en-US" dirty="0">
                <a:solidFill>
                  <a:srgbClr val="000000"/>
                </a:solidFill>
              </a:rPr>
              <a:t> in June 2019</a:t>
            </a:r>
          </a:p>
        </p:txBody>
      </p:sp>
      <p:sp>
        <p:nvSpPr>
          <p:cNvPr id="9"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srgbClr val="000000"/>
                </a:solidFill>
                <a:latin typeface="Arial" panose="020B0604020202020204" pitchFamily="34" charset="0"/>
              </a:rPr>
              <a:t>Page </a:t>
            </a:r>
            <a:fld id="{C267E54B-A7D3-479B-B201-BF1FFE6185E6}" type="slidenum">
              <a:rPr lang="en-US" sz="1200" smtClean="0">
                <a:solidFill>
                  <a:srgbClr val="000000"/>
                </a:solidFill>
                <a:latin typeface="Arial" panose="020B0604020202020204" pitchFamily="34" charset="0"/>
              </a:rPr>
              <a:pPr algn="r" eaLnBrk="1" hangingPunct="1">
                <a:spcBef>
                  <a:spcPct val="50000"/>
                </a:spcBef>
                <a:defRPr/>
              </a:pPr>
              <a:t>‹#›</a:t>
            </a:fld>
            <a:endParaRPr lang="en-US" sz="1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527537403"/>
      </p:ext>
    </p:extLst>
  </p:cSld>
  <p:clrMap bg1="lt1" tx1="dk1" bg2="lt2" tx2="dk2" accent1="accent1" accent2="accent2" accent3="accent3" accent4="accent4" accent5="accent5" accent6="accent6" hlink="hlink" folHlink="folHlink"/>
  <p:sldLayoutIdLst>
    <p:sldLayoutId id="2147483740" r:id="rId1"/>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anose="020B0604020202020204"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anose="02020603050405020304"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 TargetMode="External"/><Relationship Id="rId7" Type="http://schemas.openxmlformats.org/officeDocument/2006/relationships/hyperlink" Target="http://ieee802.org/3/rules/P802_3_rules.pdf" TargetMode="External"/><Relationship Id="rId2" Type="http://schemas.openxmlformats.org/officeDocument/2006/relationships/hyperlink" Target="http://standards.ieee.org/develop/policies/sa_opman/" TargetMode="External"/><Relationship Id="rId1" Type="http://schemas.openxmlformats.org/officeDocument/2006/relationships/slideLayout" Target="../slideLayouts/slideLayout2.xml"/><Relationship Id="rId6" Type="http://schemas.openxmlformats.org/officeDocument/2006/relationships/hyperlink" Target="http://www.ieee802.org/devdocs.shtml" TargetMode="External"/><Relationship Id="rId5" Type="http://schemas.openxmlformats.org/officeDocument/2006/relationships/hyperlink" Target="https://ieee.app.box.com/v/PandP-LMSC" TargetMode="External"/><Relationship Id="rId4" Type="http://schemas.openxmlformats.org/officeDocument/2006/relationships/hyperlink" Target="http://standards.ieee.org/develop/policies/opman/"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3.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3.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mailto:scarlson@hspdesign.com" TargetMode="External"/><Relationship Id="rId2" Type="http://schemas.openxmlformats.org/officeDocument/2006/relationships/hyperlink" Target="http://www.ieee802.org/3/interims/index.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3-100GCU@listserv.ieee.org" TargetMode="External"/><Relationship Id="rId2" Type="http://schemas.openxmlformats.org/officeDocument/2006/relationships/hyperlink" Target="mailto:ListServ@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imat.ieee.org/" TargetMode="External"/><Relationship Id="rId2" Type="http://schemas.openxmlformats.org/officeDocument/2006/relationships/hyperlink" Target="http://ieee802.org/3/minutes/attendance_procedure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ctrTitle"/>
          </p:nvPr>
        </p:nvSpPr>
        <p:spPr>
          <a:xfrm>
            <a:off x="914400" y="1457202"/>
            <a:ext cx="10363200" cy="1470025"/>
          </a:xfrm>
        </p:spPr>
        <p:txBody>
          <a:bodyPr vert="horz" wrap="square" lIns="91440" tIns="45720" rIns="91440" bIns="91440" numCol="1" anchor="ctr" anchorCtr="0" compatLnSpc="1">
            <a:prstTxWarp prst="textNoShape">
              <a:avLst/>
            </a:prstTxWarp>
          </a:bodyPr>
          <a:lstStyle/>
          <a:p>
            <a:pPr eaLnBrk="1" hangingPunct="1"/>
            <a:r>
              <a:rPr lang="en-US" dirty="0">
                <a:solidFill>
                  <a:schemeClr val="tx1"/>
                </a:solidFill>
              </a:rPr>
              <a:t>Agenda and General Information</a:t>
            </a:r>
          </a:p>
        </p:txBody>
      </p:sp>
      <p:sp>
        <p:nvSpPr>
          <p:cNvPr id="28674" name="Rectangle 3"/>
          <p:cNvSpPr>
            <a:spLocks noGrp="1" noChangeArrowheads="1"/>
          </p:cNvSpPr>
          <p:nvPr>
            <p:ph type="subTitle" idx="1"/>
          </p:nvPr>
        </p:nvSpPr>
        <p:spPr>
          <a:xfrm>
            <a:off x="1828800" y="3212976"/>
            <a:ext cx="8534400" cy="1752600"/>
          </a:xfrm>
        </p:spPr>
        <p:txBody>
          <a:bodyPr/>
          <a:lstStyle/>
          <a:p>
            <a:pPr eaLnBrk="1" hangingPunct="1">
              <a:lnSpc>
                <a:spcPct val="80000"/>
              </a:lnSpc>
            </a:pPr>
            <a:endParaRPr lang="en-US" sz="2600">
              <a:solidFill>
                <a:schemeClr val="tx2"/>
              </a:solidFill>
            </a:endParaRPr>
          </a:p>
          <a:p>
            <a:pPr eaLnBrk="1" hangingPunct="1">
              <a:lnSpc>
                <a:spcPct val="80000"/>
              </a:lnSpc>
            </a:pPr>
            <a:r>
              <a:rPr lang="en-US" sz="2600">
                <a:solidFill>
                  <a:schemeClr val="tx2"/>
                </a:solidFill>
              </a:rPr>
              <a:t>IEEE P802.3&lt;&lt;</a:t>
            </a:r>
            <a:r>
              <a:rPr lang="en-US" sz="2600" i="1">
                <a:solidFill>
                  <a:srgbClr val="FF0000"/>
                </a:solidFill>
              </a:rPr>
              <a:t>xx</a:t>
            </a:r>
            <a:r>
              <a:rPr lang="en-US" sz="2600">
                <a:solidFill>
                  <a:schemeClr val="tx2"/>
                </a:solidFill>
              </a:rPr>
              <a:t>&gt; &lt;&lt;</a:t>
            </a:r>
            <a:r>
              <a:rPr lang="en-US" sz="2600" i="1">
                <a:solidFill>
                  <a:srgbClr val="FF0000"/>
                </a:solidFill>
              </a:rPr>
              <a:t>Task Force Name</a:t>
            </a:r>
            <a:r>
              <a:rPr lang="en-US" sz="2600">
                <a:solidFill>
                  <a:schemeClr val="tx2"/>
                </a:solidFill>
              </a:rPr>
              <a:t>&gt;&gt;</a:t>
            </a:r>
          </a:p>
          <a:p>
            <a:pPr eaLnBrk="1" hangingPunct="1">
              <a:lnSpc>
                <a:spcPct val="80000"/>
              </a:lnSpc>
            </a:pPr>
            <a:endParaRPr lang="en-US" sz="2600">
              <a:solidFill>
                <a:schemeClr val="tx2"/>
              </a:solidFill>
            </a:endParaRPr>
          </a:p>
          <a:p>
            <a:pPr eaLnBrk="1" hangingPunct="1">
              <a:lnSpc>
                <a:spcPct val="80000"/>
              </a:lnSpc>
            </a:pPr>
            <a:r>
              <a:rPr lang="en-US" sz="2600">
                <a:solidFill>
                  <a:schemeClr val="tx2"/>
                </a:solidFill>
              </a:rPr>
              <a:t>&lt;&lt;</a:t>
            </a:r>
            <a:r>
              <a:rPr lang="en-US" sz="2600" i="1">
                <a:solidFill>
                  <a:srgbClr val="FF0000"/>
                </a:solidFill>
              </a:rPr>
              <a:t>Chair Name</a:t>
            </a:r>
            <a:r>
              <a:rPr lang="en-US" sz="2600">
                <a:solidFill>
                  <a:schemeClr val="tx2"/>
                </a:solidFill>
              </a:rPr>
              <a:t>&gt;&gt;</a:t>
            </a:r>
          </a:p>
          <a:p>
            <a:pPr eaLnBrk="1" hangingPunct="1">
              <a:lnSpc>
                <a:spcPct val="80000"/>
              </a:lnSpc>
            </a:pPr>
            <a:r>
              <a:rPr lang="en-US" sz="2600">
                <a:solidFill>
                  <a:schemeClr val="tx2"/>
                </a:solidFill>
              </a:rPr>
              <a:t>&lt;&lt;</a:t>
            </a:r>
            <a:r>
              <a:rPr lang="en-US" sz="2600" i="1">
                <a:solidFill>
                  <a:srgbClr val="FF0000"/>
                </a:solidFill>
              </a:rPr>
              <a:t>Chair Affiliation</a:t>
            </a:r>
            <a:r>
              <a:rPr lang="en-US" sz="2600">
                <a:solidFill>
                  <a:schemeClr val="tx2"/>
                </a:solidFill>
              </a:rPr>
              <a:t>&gt;&gt;</a:t>
            </a:r>
          </a:p>
          <a:p>
            <a:pPr eaLnBrk="1" hangingPunct="1">
              <a:lnSpc>
                <a:spcPct val="80000"/>
              </a:lnSpc>
            </a:pPr>
            <a:r>
              <a:rPr lang="en-US" sz="2600">
                <a:solidFill>
                  <a:schemeClr val="tx2"/>
                </a:solidFill>
              </a:rPr>
              <a:t>&lt;&lt;</a:t>
            </a:r>
            <a:r>
              <a:rPr lang="en-US" sz="2600" i="1">
                <a:solidFill>
                  <a:srgbClr val="FF0000"/>
                </a:solidFill>
              </a:rPr>
              <a:t>Interim Location</a:t>
            </a:r>
            <a:r>
              <a:rPr lang="en-US" sz="2600">
                <a:solidFill>
                  <a:schemeClr val="tx2"/>
                </a:solidFill>
              </a:rPr>
              <a:t>&gt;&gt;, &lt;&lt;</a:t>
            </a:r>
            <a:r>
              <a:rPr lang="en-US" sz="2600" i="1">
                <a:solidFill>
                  <a:srgbClr val="FF0000"/>
                </a:solidFill>
              </a:rPr>
              <a:t>Date</a:t>
            </a:r>
            <a:r>
              <a:rPr lang="en-US" sz="2600">
                <a:solidFill>
                  <a:schemeClr val="tx2"/>
                </a:solidFill>
              </a:rPr>
              <a:t>&gt;&gt;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Line 14"/>
          <p:cNvSpPr>
            <a:spLocks noChangeShapeType="1"/>
          </p:cNvSpPr>
          <p:nvPr/>
        </p:nvSpPr>
        <p:spPr bwMode="auto">
          <a:xfrm>
            <a:off x="8763000" y="4416425"/>
            <a:ext cx="0" cy="304800"/>
          </a:xfrm>
          <a:prstGeom prst="line">
            <a:avLst/>
          </a:prstGeom>
          <a:noFill/>
          <a:ln w="9525">
            <a:solidFill>
              <a:schemeClr val="tx1"/>
            </a:solidFill>
            <a:round/>
            <a:headEnd/>
            <a:tailEnd/>
          </a:ln>
        </p:spPr>
        <p:txBody>
          <a:bodyPr wrap="none" anchor="ctr"/>
          <a:lstStyle/>
          <a:p>
            <a:endParaRPr lang="en-US"/>
          </a:p>
        </p:txBody>
      </p:sp>
      <p:sp>
        <p:nvSpPr>
          <p:cNvPr id="38914" name="Line 15"/>
          <p:cNvSpPr>
            <a:spLocks noChangeShapeType="1"/>
          </p:cNvSpPr>
          <p:nvPr/>
        </p:nvSpPr>
        <p:spPr bwMode="auto">
          <a:xfrm>
            <a:off x="8763000" y="5427663"/>
            <a:ext cx="0" cy="304800"/>
          </a:xfrm>
          <a:prstGeom prst="line">
            <a:avLst/>
          </a:prstGeom>
          <a:noFill/>
          <a:ln w="9525">
            <a:solidFill>
              <a:schemeClr val="tx1"/>
            </a:solidFill>
            <a:round/>
            <a:headEnd/>
            <a:tailEnd/>
          </a:ln>
        </p:spPr>
        <p:txBody>
          <a:bodyPr wrap="none" anchor="ctr"/>
          <a:lstStyle/>
          <a:p>
            <a:endParaRPr lang="en-US"/>
          </a:p>
        </p:txBody>
      </p:sp>
      <p:sp>
        <p:nvSpPr>
          <p:cNvPr id="38915"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IEEE Structure</a:t>
            </a:r>
          </a:p>
        </p:txBody>
      </p:sp>
      <p:sp>
        <p:nvSpPr>
          <p:cNvPr id="38916" name="Line 2"/>
          <p:cNvSpPr>
            <a:spLocks noChangeShapeType="1"/>
          </p:cNvSpPr>
          <p:nvPr/>
        </p:nvSpPr>
        <p:spPr bwMode="auto">
          <a:xfrm>
            <a:off x="3352800" y="3425825"/>
            <a:ext cx="0" cy="304800"/>
          </a:xfrm>
          <a:prstGeom prst="line">
            <a:avLst/>
          </a:prstGeom>
          <a:noFill/>
          <a:ln w="9525">
            <a:solidFill>
              <a:schemeClr val="tx1"/>
            </a:solidFill>
            <a:round/>
            <a:headEnd/>
            <a:tailEnd/>
          </a:ln>
        </p:spPr>
        <p:txBody>
          <a:bodyPr wrap="none" anchor="ctr"/>
          <a:lstStyle/>
          <a:p>
            <a:endParaRPr lang="en-US"/>
          </a:p>
        </p:txBody>
      </p:sp>
      <p:sp>
        <p:nvSpPr>
          <p:cNvPr id="38917" name="Line 3"/>
          <p:cNvSpPr>
            <a:spLocks noChangeShapeType="1"/>
          </p:cNvSpPr>
          <p:nvPr/>
        </p:nvSpPr>
        <p:spPr bwMode="auto">
          <a:xfrm>
            <a:off x="6096000" y="3121025"/>
            <a:ext cx="0" cy="533400"/>
          </a:xfrm>
          <a:prstGeom prst="line">
            <a:avLst/>
          </a:prstGeom>
          <a:noFill/>
          <a:ln w="9525">
            <a:solidFill>
              <a:schemeClr val="tx1"/>
            </a:solidFill>
            <a:round/>
            <a:headEnd/>
            <a:tailEnd/>
          </a:ln>
        </p:spPr>
        <p:txBody>
          <a:bodyPr wrap="none" anchor="ctr"/>
          <a:lstStyle/>
          <a:p>
            <a:endParaRPr lang="en-US"/>
          </a:p>
        </p:txBody>
      </p:sp>
      <p:sp>
        <p:nvSpPr>
          <p:cNvPr id="9" name="Text Box 5"/>
          <p:cNvSpPr txBox="1">
            <a:spLocks noChangeArrowheads="1"/>
          </p:cNvSpPr>
          <p:nvPr/>
        </p:nvSpPr>
        <p:spPr bwMode="auto">
          <a:xfrm>
            <a:off x="4648200" y="2511425"/>
            <a:ext cx="2895600" cy="685800"/>
          </a:xfrm>
          <a:prstGeom prst="rect">
            <a:avLst/>
          </a:prstGeom>
          <a:solidFill>
            <a:srgbClr val="339966"/>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IEEE-SA</a:t>
            </a:r>
          </a:p>
          <a:p>
            <a:pPr algn="ctr" eaLnBrk="0" fontAlgn="auto" hangingPunct="0">
              <a:spcBef>
                <a:spcPts val="0"/>
              </a:spcBef>
              <a:spcAft>
                <a:spcPts val="0"/>
              </a:spcAft>
              <a:defRPr/>
            </a:pPr>
            <a:r>
              <a:rPr lang="en-US" sz="2000">
                <a:latin typeface="+mn-lt"/>
              </a:rPr>
              <a:t>Standards Board </a:t>
            </a:r>
          </a:p>
        </p:txBody>
      </p:sp>
      <p:sp>
        <p:nvSpPr>
          <p:cNvPr id="10" name="Text Box 6"/>
          <p:cNvSpPr txBox="1">
            <a:spLocks noChangeArrowheads="1"/>
          </p:cNvSpPr>
          <p:nvPr/>
        </p:nvSpPr>
        <p:spPr bwMode="auto">
          <a:xfrm>
            <a:off x="7620000" y="3654425"/>
            <a:ext cx="2286000" cy="762000"/>
          </a:xfrm>
          <a:prstGeom prst="rect">
            <a:avLst/>
          </a:prstGeom>
          <a:gradFill rotWithShape="1">
            <a:gsLst>
              <a:gs pos="0">
                <a:srgbClr val="008000"/>
              </a:gs>
              <a:gs pos="100000">
                <a:srgbClr val="FFCC00"/>
              </a:gs>
            </a:gsLst>
            <a:lin ang="5400000" scaled="1"/>
          </a:gra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dirty="0">
                <a:latin typeface="+mn-lt"/>
              </a:rPr>
              <a:t>IEEE 802</a:t>
            </a:r>
          </a:p>
          <a:p>
            <a:pPr algn="ctr" eaLnBrk="0" fontAlgn="auto" hangingPunct="0">
              <a:spcBef>
                <a:spcPts val="0"/>
              </a:spcBef>
              <a:spcAft>
                <a:spcPts val="0"/>
              </a:spcAft>
              <a:defRPr/>
            </a:pPr>
            <a:r>
              <a:rPr lang="en-US" sz="2000" dirty="0" err="1">
                <a:latin typeface="+mn-lt"/>
              </a:rPr>
              <a:t>Stds</a:t>
            </a:r>
            <a:r>
              <a:rPr lang="en-US" sz="2000" dirty="0">
                <a:latin typeface="+mn-lt"/>
              </a:rPr>
              <a:t>. Committee</a:t>
            </a:r>
          </a:p>
        </p:txBody>
      </p:sp>
      <p:sp>
        <p:nvSpPr>
          <p:cNvPr id="11" name="Text Box 7"/>
          <p:cNvSpPr txBox="1">
            <a:spLocks noChangeArrowheads="1"/>
          </p:cNvSpPr>
          <p:nvPr/>
        </p:nvSpPr>
        <p:spPr bwMode="auto">
          <a:xfrm>
            <a:off x="4724400" y="3654425"/>
            <a:ext cx="2590800" cy="762000"/>
          </a:xfrm>
          <a:prstGeom prst="rect">
            <a:avLst/>
          </a:prstGeom>
          <a:solidFill>
            <a:srgbClr val="3366FF"/>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NesCom</a:t>
            </a:r>
          </a:p>
          <a:p>
            <a:pPr algn="ctr" eaLnBrk="0" fontAlgn="auto" hangingPunct="0">
              <a:spcBef>
                <a:spcPts val="0"/>
              </a:spcBef>
              <a:spcAft>
                <a:spcPts val="0"/>
              </a:spcAft>
              <a:defRPr/>
            </a:pPr>
            <a:r>
              <a:rPr lang="en-US" sz="2000">
                <a:latin typeface="+mn-lt"/>
              </a:rPr>
              <a:t>New Stds. Committee</a:t>
            </a:r>
          </a:p>
        </p:txBody>
      </p:sp>
      <p:sp>
        <p:nvSpPr>
          <p:cNvPr id="12" name="Text Box 8"/>
          <p:cNvSpPr txBox="1">
            <a:spLocks noChangeArrowheads="1"/>
          </p:cNvSpPr>
          <p:nvPr/>
        </p:nvSpPr>
        <p:spPr bwMode="auto">
          <a:xfrm>
            <a:off x="2209800" y="3654425"/>
            <a:ext cx="2286000" cy="762000"/>
          </a:xfrm>
          <a:prstGeom prst="rect">
            <a:avLst/>
          </a:prstGeom>
          <a:solidFill>
            <a:srgbClr val="3366FF"/>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RevCom</a:t>
            </a:r>
          </a:p>
          <a:p>
            <a:pPr algn="ctr" eaLnBrk="0" fontAlgn="auto" hangingPunct="0">
              <a:spcBef>
                <a:spcPts val="0"/>
              </a:spcBef>
              <a:spcAft>
                <a:spcPts val="0"/>
              </a:spcAft>
              <a:defRPr/>
            </a:pPr>
            <a:r>
              <a:rPr lang="en-US" sz="2000">
                <a:latin typeface="+mn-lt"/>
              </a:rPr>
              <a:t>Review Committee</a:t>
            </a:r>
          </a:p>
        </p:txBody>
      </p:sp>
      <p:sp>
        <p:nvSpPr>
          <p:cNvPr id="13" name="Text Box 9"/>
          <p:cNvSpPr txBox="1">
            <a:spLocks noChangeArrowheads="1"/>
          </p:cNvSpPr>
          <p:nvPr/>
        </p:nvSpPr>
        <p:spPr bwMode="auto">
          <a:xfrm>
            <a:off x="7620000" y="4665663"/>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 802.3</a:t>
            </a:r>
          </a:p>
          <a:p>
            <a:pPr algn="ctr" eaLnBrk="0" fontAlgn="auto" hangingPunct="0">
              <a:spcBef>
                <a:spcPts val="0"/>
              </a:spcBef>
              <a:spcAft>
                <a:spcPts val="0"/>
              </a:spcAft>
              <a:defRPr/>
            </a:pPr>
            <a:r>
              <a:rPr lang="en-US" sz="2000">
                <a:latin typeface="+mn-lt"/>
              </a:rPr>
              <a:t>Working Group</a:t>
            </a:r>
          </a:p>
        </p:txBody>
      </p:sp>
      <p:sp>
        <p:nvSpPr>
          <p:cNvPr id="14" name="Text Box 10"/>
          <p:cNvSpPr txBox="1">
            <a:spLocks noChangeArrowheads="1"/>
          </p:cNvSpPr>
          <p:nvPr/>
        </p:nvSpPr>
        <p:spPr bwMode="auto">
          <a:xfrm>
            <a:off x="7620000" y="5665788"/>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hangingPunct="0">
              <a:defRPr/>
            </a:pPr>
            <a:r>
              <a:rPr lang="en-US" sz="2000"/>
              <a:t>IEEE 802.3</a:t>
            </a:r>
          </a:p>
          <a:p>
            <a:pPr algn="ctr" eaLnBrk="0" hangingPunct="0">
              <a:defRPr/>
            </a:pPr>
            <a:r>
              <a:rPr lang="en-US" sz="2000"/>
              <a:t>Task Force</a:t>
            </a:r>
          </a:p>
        </p:txBody>
      </p:sp>
      <p:sp>
        <p:nvSpPr>
          <p:cNvPr id="38924" name="Line 11"/>
          <p:cNvSpPr>
            <a:spLocks noChangeShapeType="1"/>
          </p:cNvSpPr>
          <p:nvPr/>
        </p:nvSpPr>
        <p:spPr bwMode="auto">
          <a:xfrm>
            <a:off x="3352800" y="3425825"/>
            <a:ext cx="5410200" cy="0"/>
          </a:xfrm>
          <a:prstGeom prst="line">
            <a:avLst/>
          </a:prstGeom>
          <a:noFill/>
          <a:ln w="9525">
            <a:solidFill>
              <a:schemeClr val="tx1"/>
            </a:solidFill>
            <a:round/>
            <a:headEnd/>
            <a:tailEnd/>
          </a:ln>
        </p:spPr>
        <p:txBody>
          <a:bodyPr wrap="none" anchor="ctr"/>
          <a:lstStyle/>
          <a:p>
            <a:endParaRPr lang="en-US"/>
          </a:p>
        </p:txBody>
      </p:sp>
      <p:sp>
        <p:nvSpPr>
          <p:cNvPr id="38925" name="Line 12"/>
          <p:cNvSpPr>
            <a:spLocks noChangeShapeType="1"/>
          </p:cNvSpPr>
          <p:nvPr/>
        </p:nvSpPr>
        <p:spPr bwMode="auto">
          <a:xfrm>
            <a:off x="8763000" y="3425825"/>
            <a:ext cx="0" cy="228600"/>
          </a:xfrm>
          <a:prstGeom prst="line">
            <a:avLst/>
          </a:prstGeom>
          <a:noFill/>
          <a:ln w="9525">
            <a:solidFill>
              <a:schemeClr val="tx1"/>
            </a:solidFill>
            <a:round/>
            <a:headEnd/>
            <a:tailEnd/>
          </a:ln>
        </p:spPr>
        <p:txBody>
          <a:bodyPr wrap="none" anchor="ctr"/>
          <a:lstStyle/>
          <a:p>
            <a:endParaRPr lang="en-US"/>
          </a:p>
        </p:txBody>
      </p:sp>
      <p:sp>
        <p:nvSpPr>
          <p:cNvPr id="38926" name="Line 13"/>
          <p:cNvSpPr>
            <a:spLocks noChangeShapeType="1"/>
          </p:cNvSpPr>
          <p:nvPr/>
        </p:nvSpPr>
        <p:spPr bwMode="auto">
          <a:xfrm>
            <a:off x="6096000" y="1901825"/>
            <a:ext cx="0" cy="609600"/>
          </a:xfrm>
          <a:prstGeom prst="line">
            <a:avLst/>
          </a:prstGeom>
          <a:noFill/>
          <a:ln w="9525">
            <a:solidFill>
              <a:schemeClr val="tx1"/>
            </a:solidFill>
            <a:round/>
            <a:headEnd/>
            <a:tailEnd/>
          </a:ln>
        </p:spPr>
        <p:txBody>
          <a:bodyPr wrap="none" anchor="ctr"/>
          <a:lstStyle/>
          <a:p>
            <a:endParaRPr lang="en-US"/>
          </a:p>
        </p:txBody>
      </p:sp>
      <p:sp>
        <p:nvSpPr>
          <p:cNvPr id="38927" name="Text Box 16"/>
          <p:cNvSpPr txBox="1">
            <a:spLocks noChangeArrowheads="1"/>
          </p:cNvSpPr>
          <p:nvPr/>
        </p:nvSpPr>
        <p:spPr bwMode="auto">
          <a:xfrm>
            <a:off x="4648200" y="2130425"/>
            <a:ext cx="2895600" cy="336550"/>
          </a:xfrm>
          <a:prstGeom prst="rect">
            <a:avLst/>
          </a:prstGeom>
          <a:noFill/>
          <a:ln w="9525" algn="ctr">
            <a:noFill/>
            <a:miter lim="800000"/>
            <a:headEnd/>
            <a:tailEnd/>
          </a:ln>
        </p:spPr>
        <p:txBody>
          <a:bodyPr>
            <a:spAutoFit/>
          </a:bodyPr>
          <a:lstStyle/>
          <a:p>
            <a:pPr algn="ctr">
              <a:spcBef>
                <a:spcPct val="50000"/>
              </a:spcBef>
            </a:pPr>
            <a:r>
              <a:rPr lang="en-US">
                <a:latin typeface="Perpetua"/>
              </a:rPr>
              <a:t>Standards     Process</a:t>
            </a:r>
          </a:p>
        </p:txBody>
      </p:sp>
      <p:sp>
        <p:nvSpPr>
          <p:cNvPr id="38928" name="Text Box 17"/>
          <p:cNvSpPr txBox="1">
            <a:spLocks noChangeArrowheads="1"/>
          </p:cNvSpPr>
          <p:nvPr/>
        </p:nvSpPr>
        <p:spPr bwMode="auto">
          <a:xfrm>
            <a:off x="2209800" y="5141913"/>
            <a:ext cx="2743200" cy="336550"/>
          </a:xfrm>
          <a:prstGeom prst="rect">
            <a:avLst/>
          </a:prstGeom>
          <a:solidFill>
            <a:srgbClr val="339966"/>
          </a:solidFill>
          <a:ln w="9525" algn="ctr">
            <a:noFill/>
            <a:miter lim="800000"/>
            <a:headEnd/>
            <a:tailEnd/>
          </a:ln>
        </p:spPr>
        <p:txBody>
          <a:bodyPr>
            <a:spAutoFit/>
          </a:bodyPr>
          <a:lstStyle/>
          <a:p>
            <a:pPr algn="ctr">
              <a:spcBef>
                <a:spcPct val="50000"/>
              </a:spcBef>
            </a:pPr>
            <a:r>
              <a:rPr lang="en-US" b="1">
                <a:latin typeface="Perpetua"/>
              </a:rPr>
              <a:t>Approval Process</a:t>
            </a:r>
          </a:p>
        </p:txBody>
      </p:sp>
      <p:sp>
        <p:nvSpPr>
          <p:cNvPr id="38929" name="Text Box 18"/>
          <p:cNvSpPr txBox="1">
            <a:spLocks noChangeArrowheads="1"/>
          </p:cNvSpPr>
          <p:nvPr/>
        </p:nvSpPr>
        <p:spPr bwMode="auto">
          <a:xfrm>
            <a:off x="2209800" y="6056313"/>
            <a:ext cx="2743200" cy="336550"/>
          </a:xfrm>
          <a:prstGeom prst="rect">
            <a:avLst/>
          </a:prstGeom>
          <a:solidFill>
            <a:srgbClr val="FFCC00"/>
          </a:solidFill>
          <a:ln w="9525" algn="ctr">
            <a:noFill/>
            <a:miter lim="800000"/>
            <a:headEnd/>
            <a:tailEnd/>
          </a:ln>
        </p:spPr>
        <p:txBody>
          <a:bodyPr>
            <a:spAutoFit/>
          </a:bodyPr>
          <a:lstStyle/>
          <a:p>
            <a:pPr algn="ctr">
              <a:spcBef>
                <a:spcPct val="50000"/>
              </a:spcBef>
            </a:pPr>
            <a:r>
              <a:rPr lang="en-US" b="1">
                <a:latin typeface="Perpetua"/>
              </a:rPr>
              <a:t>Technical Activities</a:t>
            </a:r>
          </a:p>
        </p:txBody>
      </p:sp>
      <p:sp>
        <p:nvSpPr>
          <p:cNvPr id="38930" name="Text Box 19"/>
          <p:cNvSpPr txBox="1">
            <a:spLocks noChangeArrowheads="1"/>
          </p:cNvSpPr>
          <p:nvPr/>
        </p:nvSpPr>
        <p:spPr bwMode="auto">
          <a:xfrm>
            <a:off x="2209800" y="5599113"/>
            <a:ext cx="2743200" cy="336550"/>
          </a:xfrm>
          <a:prstGeom prst="rect">
            <a:avLst/>
          </a:prstGeom>
          <a:solidFill>
            <a:srgbClr val="3366FF"/>
          </a:solidFill>
          <a:ln w="9525" algn="ctr">
            <a:noFill/>
            <a:miter lim="800000"/>
            <a:headEnd/>
            <a:tailEnd/>
          </a:ln>
        </p:spPr>
        <p:txBody>
          <a:bodyPr>
            <a:spAutoFit/>
          </a:bodyPr>
          <a:lstStyle/>
          <a:p>
            <a:pPr algn="ctr">
              <a:spcBef>
                <a:spcPct val="50000"/>
              </a:spcBef>
            </a:pPr>
            <a:r>
              <a:rPr lang="en-US" b="1">
                <a:latin typeface="Perpetua"/>
              </a:rPr>
              <a:t>Standards Process</a:t>
            </a:r>
          </a:p>
        </p:txBody>
      </p:sp>
      <p:sp>
        <p:nvSpPr>
          <p:cNvPr id="38931" name="Text Box 20"/>
          <p:cNvSpPr txBox="1">
            <a:spLocks noChangeArrowheads="1"/>
          </p:cNvSpPr>
          <p:nvPr/>
        </p:nvSpPr>
        <p:spPr bwMode="auto">
          <a:xfrm>
            <a:off x="4648200" y="1381125"/>
            <a:ext cx="2895600" cy="685800"/>
          </a:xfrm>
          <a:prstGeom prst="rect">
            <a:avLst/>
          </a:prstGeom>
          <a:solidFill>
            <a:schemeClr val="bg1"/>
          </a:solidFill>
          <a:ln w="9525">
            <a:solidFill>
              <a:schemeClr val="tx1"/>
            </a:solidFill>
            <a:miter lim="800000"/>
            <a:headEnd/>
            <a:tailEnd/>
          </a:ln>
        </p:spPr>
        <p:txBody>
          <a:bodyPr wrap="none"/>
          <a:lstStyle/>
          <a:p>
            <a:pPr algn="ctr" eaLnBrk="0" hangingPunct="0"/>
            <a:r>
              <a:rPr lang="en-US" sz="2000" b="1">
                <a:latin typeface="Perpetua"/>
              </a:rPr>
              <a:t>IEEE-SA</a:t>
            </a:r>
          </a:p>
          <a:p>
            <a:pPr algn="ctr" eaLnBrk="0" hangingPunct="0"/>
            <a:r>
              <a:rPr lang="en-US" sz="2000" b="1">
                <a:latin typeface="Perpetua"/>
              </a:rPr>
              <a:t>Standards Association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Important Bylaws and Rules</a:t>
            </a:r>
          </a:p>
        </p:txBody>
      </p:sp>
      <p:sp>
        <p:nvSpPr>
          <p:cNvPr id="2" name="Content Placeholder 1">
            <a:extLst>
              <a:ext uri="{FF2B5EF4-FFF2-40B4-BE49-F238E27FC236}">
                <a16:creationId xmlns:a16="http://schemas.microsoft.com/office/drawing/2014/main" id="{B47ED73C-E4FD-473C-B603-739BC8C01780}"/>
              </a:ext>
            </a:extLst>
          </p:cNvPr>
          <p:cNvSpPr>
            <a:spLocks noGrp="1"/>
          </p:cNvSpPr>
          <p:nvPr>
            <p:ph idx="1"/>
          </p:nvPr>
        </p:nvSpPr>
        <p:spPr>
          <a:xfrm>
            <a:off x="609600" y="1350962"/>
            <a:ext cx="10972800" cy="5102373"/>
          </a:xfrm>
        </p:spPr>
        <p:txBody>
          <a:bodyPr/>
          <a:lstStyle/>
          <a:p>
            <a:pPr eaLnBrk="1" hangingPunct="1">
              <a:lnSpc>
                <a:spcPct val="80000"/>
              </a:lnSpc>
              <a:tabLst>
                <a:tab pos="914400" algn="l"/>
              </a:tabLst>
            </a:pPr>
            <a:r>
              <a:rPr lang="en-US" sz="1900" b="1" dirty="0"/>
              <a:t>IEEE-SA Operations Manual</a:t>
            </a:r>
          </a:p>
          <a:p>
            <a:pPr marL="917575" lvl="1" eaLnBrk="1" hangingPunct="1">
              <a:lnSpc>
                <a:spcPct val="80000"/>
              </a:lnSpc>
              <a:buNone/>
              <a:tabLst>
                <a:tab pos="914400" algn="l"/>
              </a:tabLst>
            </a:pPr>
            <a:r>
              <a:rPr lang="en-US" sz="1400" b="1" dirty="0">
                <a:hlinkClick r:id="rId2"/>
              </a:rPr>
              <a:t>http://standards.ieee.org/develop/policies/sa_opman/</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IEEE-SA Standards Board Bylaws</a:t>
            </a:r>
          </a:p>
          <a:p>
            <a:pPr marL="917575" lvl="1" eaLnBrk="1" hangingPunct="1">
              <a:lnSpc>
                <a:spcPct val="80000"/>
              </a:lnSpc>
              <a:buNone/>
              <a:tabLst>
                <a:tab pos="914400" algn="l"/>
              </a:tabLst>
            </a:pPr>
            <a:r>
              <a:rPr lang="en-US" sz="1400" b="1" dirty="0">
                <a:hlinkClick r:id="rId3"/>
              </a:rPr>
              <a:t>http://standards.ieee.org/develop/policies/bylaws/</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IEEE-SA Standards Board Operations Manual</a:t>
            </a:r>
          </a:p>
          <a:p>
            <a:pPr marL="917575" lvl="1" eaLnBrk="1" hangingPunct="1">
              <a:lnSpc>
                <a:spcPct val="80000"/>
              </a:lnSpc>
              <a:buNone/>
              <a:tabLst>
                <a:tab pos="914400" algn="l"/>
              </a:tabLst>
            </a:pPr>
            <a:r>
              <a:rPr lang="en-US" sz="1400" b="1" dirty="0">
                <a:hlinkClick r:id="rId4"/>
              </a:rPr>
              <a:t>http://standards.ieee.org/develop/policies/opman/</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 802 LAN/MAN Standards Committee (LMSC) Policies and Procedures</a:t>
            </a:r>
          </a:p>
          <a:p>
            <a:pPr marL="917575" lvl="1" eaLnBrk="1" hangingPunct="1">
              <a:lnSpc>
                <a:spcPct val="80000"/>
              </a:lnSpc>
              <a:buNone/>
              <a:tabLst>
                <a:tab pos="914400" algn="l"/>
              </a:tabLst>
            </a:pPr>
            <a:r>
              <a:rPr lang="en-US" sz="1400" b="1" dirty="0">
                <a:hlinkClick r:id="rId5"/>
              </a:rPr>
              <a:t>https://ieee.app.box.com/v/PandP-LMSC</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800" b="1" dirty="0"/>
              <a:t>IEEE 802 LAN/MAN Standards Committee (LMSC) Operations Manual</a:t>
            </a:r>
          </a:p>
          <a:p>
            <a:pPr marL="917575" lvl="1" eaLnBrk="1" hangingPunct="1">
              <a:lnSpc>
                <a:spcPct val="80000"/>
              </a:lnSpc>
              <a:buNone/>
              <a:tabLst>
                <a:tab pos="914400" algn="l"/>
              </a:tabLst>
            </a:pPr>
            <a:r>
              <a:rPr lang="en-US" sz="1400" b="1" dirty="0">
                <a:hlinkClick r:id="rId6"/>
              </a:rPr>
              <a:t>http://www.ieee802.org/devdocs.shtml</a:t>
            </a:r>
            <a:endParaRPr lang="en-US" sz="1400" b="1" dirty="0"/>
          </a:p>
          <a:p>
            <a:pPr marL="917575" lvl="1" eaLnBrk="1" hangingPunct="1">
              <a:lnSpc>
                <a:spcPct val="80000"/>
              </a:lnSpc>
              <a:buNone/>
              <a:tabLst>
                <a:tab pos="914400" algn="l"/>
              </a:tabLst>
            </a:pPr>
            <a:endParaRPr lang="en-US" sz="1400" b="1" dirty="0"/>
          </a:p>
          <a:p>
            <a:pPr eaLnBrk="1" hangingPunct="1">
              <a:lnSpc>
                <a:spcPct val="80000"/>
              </a:lnSpc>
              <a:tabLst>
                <a:tab pos="914400" algn="l"/>
              </a:tabLst>
            </a:pPr>
            <a:r>
              <a:rPr lang="en-US" sz="1900" b="1" dirty="0"/>
              <a:t>IEEE 802 LAN/MAN Standards Committee (LMSC) Working Group (WG) Policies and Procedures</a:t>
            </a:r>
          </a:p>
          <a:p>
            <a:pPr marL="917575" lvl="1" eaLnBrk="1" hangingPunct="1">
              <a:lnSpc>
                <a:spcPct val="80000"/>
              </a:lnSpc>
              <a:buNone/>
              <a:tabLst>
                <a:tab pos="914400" algn="l"/>
              </a:tabLst>
            </a:pPr>
            <a:r>
              <a:rPr lang="en-US" sz="1400" b="1" dirty="0">
                <a:hlinkClick r:id="rId6"/>
              </a:rPr>
              <a:t>http://www.ieee802.org/devdocs.shtml</a:t>
            </a:r>
            <a:endParaRPr lang="en-US" sz="1400" b="1" dirty="0"/>
          </a:p>
          <a:p>
            <a:pPr marL="917575" lvl="1" eaLnBrk="1" hangingPunct="1">
              <a:lnSpc>
                <a:spcPct val="80000"/>
              </a:lnSpc>
              <a:buNone/>
              <a:tabLst>
                <a:tab pos="914400" algn="l"/>
              </a:tabLst>
            </a:pPr>
            <a:endParaRPr lang="en-US" sz="1400" b="1" dirty="0"/>
          </a:p>
          <a:p>
            <a:pPr eaLnBrk="1" hangingPunct="1">
              <a:lnSpc>
                <a:spcPct val="80000"/>
              </a:lnSpc>
              <a:tabLst>
                <a:tab pos="914400" algn="l"/>
              </a:tabLst>
            </a:pPr>
            <a:r>
              <a:rPr lang="en-US" sz="1900" b="1" dirty="0"/>
              <a:t>IEEE 802.3 Working Group Operating Rules</a:t>
            </a:r>
          </a:p>
          <a:p>
            <a:pPr marL="917575" lvl="1" eaLnBrk="1" hangingPunct="1">
              <a:lnSpc>
                <a:spcPct val="80000"/>
              </a:lnSpc>
              <a:buNone/>
              <a:tabLst>
                <a:tab pos="914400" algn="l"/>
              </a:tabLst>
            </a:pPr>
            <a:r>
              <a:rPr lang="en-US" sz="1400" b="1" dirty="0">
                <a:hlinkClick r:id="rId7"/>
              </a:rPr>
              <a:t>http://ieee802.org/3/rules/P802_3_rules.pdf</a:t>
            </a:r>
            <a:endParaRPr lang="en-US" sz="1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sz="2600" dirty="0"/>
              <a:t>Instructions for the WG Chair</a:t>
            </a: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003232" cy="5256584"/>
          </a:xfrm>
        </p:spPr>
        <p:txBody>
          <a:bodyPr>
            <a:normAutofit lnSpcReduction="10000"/>
          </a:bodyPr>
          <a:lstStyle/>
          <a:p>
            <a:pPr lvl="0" defTabSz="685800">
              <a:lnSpc>
                <a:spcPct val="80000"/>
              </a:lnSpc>
              <a:spcBef>
                <a:spcPct val="0"/>
              </a:spcBef>
              <a:spcAft>
                <a:spcPts val="600"/>
              </a:spcAft>
              <a:defRPr/>
            </a:pPr>
            <a:r>
              <a:rPr lang="en-US" altLang="en-US" sz="1400" dirty="0">
                <a:solidFill>
                  <a:prstClr val="black"/>
                </a:solidFill>
                <a:latin typeface="Calibri" panose="020F0502020204030204" pitchFamily="34" charset="0"/>
                <a:cs typeface="Calibri" panose="020F0502020204030204" pitchFamily="34" charset="0"/>
              </a:rPr>
              <a:t>The IEEE SA strongly recommends that at each WG meeting the chair or a designee:</a:t>
            </a:r>
            <a:endParaRPr lang="en-US" altLang="en-US" sz="1400" b="0" dirty="0">
              <a:solidFill>
                <a:prstClr val="black"/>
              </a:solidFill>
              <a:latin typeface="Calibri" panose="020F0502020204030204" pitchFamily="34" charset="0"/>
              <a:cs typeface="Calibri" panose="020F0502020204030204" pitchFamily="34" charset="0"/>
            </a:endParaRPr>
          </a:p>
          <a:p>
            <a:pPr marL="342900" lvl="1" indent="-114300" defTabSz="685800">
              <a:lnSpc>
                <a:spcPct val="80000"/>
              </a:lnSpc>
              <a:spcBef>
                <a:spcPct val="0"/>
              </a:spcBef>
              <a:spcAft>
                <a:spcPts val="600"/>
              </a:spcAft>
              <a:buClr>
                <a:srgbClr val="4AC9E3"/>
              </a:buClr>
              <a:buSzPct val="150000"/>
              <a:buFont typeface="Arial" panose="020B0604020202020204" pitchFamily="34" charset="0"/>
              <a:buChar char="•"/>
              <a:defRPr/>
            </a:pPr>
            <a:r>
              <a:rPr lang="en-US" altLang="en-US" sz="1400" b="1" dirty="0">
                <a:solidFill>
                  <a:prstClr val="black"/>
                </a:solidFill>
              </a:rPr>
              <a:t>Show slides 1 through 4 of this presentation</a:t>
            </a:r>
          </a:p>
          <a:p>
            <a:pPr marL="342900" lvl="1" indent="-114300" defTabSz="685800">
              <a:lnSpc>
                <a:spcPct val="80000"/>
              </a:lnSpc>
              <a:spcBef>
                <a:spcPct val="0"/>
              </a:spcBef>
              <a:spcAft>
                <a:spcPts val="600"/>
              </a:spcAft>
              <a:buClr>
                <a:srgbClr val="4AC9E3"/>
              </a:buClr>
              <a:buSzPct val="150000"/>
              <a:buFont typeface="Arial" panose="020B0604020202020204" pitchFamily="34" charset="0"/>
              <a:buChar char="•"/>
              <a:defRPr/>
            </a:pPr>
            <a:r>
              <a:rPr lang="en-US" altLang="en-US" sz="1400" b="1" dirty="0">
                <a:solidFill>
                  <a:prstClr val="black"/>
                </a:solidFill>
              </a:rPr>
              <a:t>Advise the WG attendees that:</a:t>
            </a:r>
            <a:r>
              <a:rPr lang="en-US" altLang="en-US" sz="1400" dirty="0">
                <a:solidFill>
                  <a:prstClr val="black"/>
                </a:solidFill>
              </a:rPr>
              <a:t>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IEEE’s patent policy is described in Clause 6 of the </a:t>
            </a:r>
            <a:r>
              <a:rPr lang="en-US" altLang="en-US" sz="1400" i="1" dirty="0">
                <a:solidFill>
                  <a:prstClr val="black"/>
                </a:solidFill>
              </a:rPr>
              <a:t>IEEE SA Standards Board Bylaws</a:t>
            </a:r>
            <a:r>
              <a:rPr lang="en-US" altLang="en-US" sz="1400" dirty="0">
                <a:solidFill>
                  <a:prstClr val="black"/>
                </a:solidFill>
              </a:rPr>
              <a:t>;</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Early identification of patent claims which may be essential for the use of standards under development is strongly encouraged;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prstClr val="black"/>
              </a:solidFill>
            </a:endParaRPr>
          </a:p>
          <a:p>
            <a:pPr marL="342900" lvl="1" indent="-114300" defTabSz="685800">
              <a:lnSpc>
                <a:spcPct val="80000"/>
              </a:lnSpc>
              <a:spcAft>
                <a:spcPts val="600"/>
              </a:spcAft>
              <a:buClr>
                <a:srgbClr val="4AC9E3"/>
              </a:buClr>
              <a:buSzPct val="150000"/>
              <a:buFont typeface="Arial" panose="020B0604020202020204" pitchFamily="34" charset="0"/>
              <a:buChar char="•"/>
              <a:defRPr/>
            </a:pPr>
            <a:r>
              <a:rPr lang="en-US" altLang="en-US" sz="1400" b="1" dirty="0">
                <a:solidFill>
                  <a:prstClr val="black"/>
                </a:solidFill>
              </a:rPr>
              <a:t>Instruct the WG Secretary to record in the minutes of the relevant WG meeting: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That the foregoing information was provided and that slides 1 through 4 (and this slide 0, if applicable) were shown;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Any responses that were given, specifically the patent claim(s)/patent application claim(s) and/or the holder of the patent claim(s)/patent application claim(s) that were identified (if any) and by whom.</a:t>
            </a:r>
          </a:p>
          <a:p>
            <a:pPr marL="342900" lvl="1" indent="-114300" defTabSz="685800">
              <a:lnSpc>
                <a:spcPct val="80000"/>
              </a:lnSpc>
              <a:spcAft>
                <a:spcPts val="600"/>
              </a:spcAft>
              <a:buClr>
                <a:srgbClr val="4AC9E3"/>
              </a:buClr>
              <a:buSzPct val="150000"/>
              <a:buFont typeface="Arial" panose="020B0604020202020204" pitchFamily="34" charset="0"/>
              <a:buChar char="•"/>
              <a:defRPr/>
            </a:pPr>
            <a:r>
              <a:rPr lang="en-US" altLang="en-US" sz="1400" dirty="0">
                <a:solidFill>
                  <a:prstClr val="black"/>
                </a:solidFill>
              </a:rPr>
              <a:t>The WG Chair shall ensure that a request is made to any identified holders of potential essential patent claim(s) to complete and submit a Letter of Assurance.</a:t>
            </a:r>
          </a:p>
          <a:p>
            <a:pPr marL="342900" lvl="1" indent="-114300" defTabSz="685800">
              <a:lnSpc>
                <a:spcPct val="80000"/>
              </a:lnSpc>
              <a:spcBef>
                <a:spcPts val="300"/>
              </a:spcBef>
              <a:spcAft>
                <a:spcPts val="300"/>
              </a:spcAft>
              <a:buClr>
                <a:srgbClr val="4AC9E3"/>
              </a:buClr>
              <a:buSzPct val="150000"/>
              <a:buFont typeface="Arial" panose="020B0604020202020204" pitchFamily="34" charset="0"/>
              <a:buChar char="•"/>
              <a:defRPr/>
            </a:pPr>
            <a:r>
              <a:rPr lang="en-US" altLang="en-US" sz="1400" dirty="0">
                <a:solidFill>
                  <a:prstClr val="black"/>
                </a:solidFill>
              </a:rPr>
              <a:t>It is recommended that the WG Chair review the guidance in </a:t>
            </a:r>
            <a:r>
              <a:rPr lang="en-US" altLang="en-US" sz="1400" i="1" dirty="0">
                <a:solidFill>
                  <a:prstClr val="black"/>
                </a:solidFill>
              </a:rPr>
              <a:t>IEEE SA Standards Board Operations Manual</a:t>
            </a:r>
            <a:r>
              <a:rPr lang="en-US" altLang="en-US" sz="1400" dirty="0">
                <a:solidFill>
                  <a:prstClr val="black"/>
                </a:solidFill>
              </a:rPr>
              <a:t> 6.3.5 and in FAQs 14 and 15 on inclusion of potential Essential Patent Claims by incorporation or by reference. </a:t>
            </a:r>
          </a:p>
          <a:p>
            <a:pPr lvl="0" defTabSz="685800">
              <a:lnSpc>
                <a:spcPct val="80000"/>
              </a:lnSpc>
              <a:spcBef>
                <a:spcPts val="1200"/>
              </a:spcBef>
              <a:defRPr/>
            </a:pPr>
            <a:r>
              <a:rPr lang="en-US" altLang="en-US" sz="1400" b="0" dirty="0">
                <a:solidFill>
                  <a:prstClr val="black"/>
                </a:solidFill>
                <a:latin typeface="Calibri" panose="020F0502020204030204" pitchFamily="34" charset="0"/>
                <a:cs typeface="Calibri" panose="020F0502020204030204" pitchFamily="34" charset="0"/>
              </a:rPr>
              <a:t>Note: </a:t>
            </a:r>
            <a:r>
              <a:rPr lang="en-US" altLang="en-US" sz="1400" dirty="0">
                <a:solidFill>
                  <a:prstClr val="black"/>
                </a:solidFill>
                <a:latin typeface="Calibri" panose="020F0502020204030204" pitchFamily="34" charset="0"/>
                <a:cs typeface="Calibri" panose="020F0502020204030204" pitchFamily="34" charset="0"/>
              </a:rPr>
              <a:t>WG</a:t>
            </a:r>
            <a:r>
              <a:rPr lang="en-US" altLang="en-US" sz="1400" b="0" dirty="0">
                <a:solidFill>
                  <a:prstClr val="black"/>
                </a:solidFill>
                <a:latin typeface="Calibri" panose="020F0502020204030204" pitchFamily="34" charset="0"/>
                <a:cs typeface="Calibri" panose="020F0502020204030204" pitchFamily="34" charset="0"/>
              </a:rPr>
              <a:t> includes Working Groups, Task Groups, and other standards-developing committees with a PAR approved by the IEEE SA Standards Board.</a:t>
            </a:r>
            <a:br>
              <a:rPr lang="en-US" altLang="en-US" sz="2800" dirty="0">
                <a:latin typeface="Calibri" panose="020F0502020204030204" pitchFamily="34" charset="0"/>
                <a:cs typeface="Calibri" panose="020F0502020204030204" pitchFamily="34" charset="0"/>
              </a:rPr>
            </a:br>
            <a:endParaRPr lang="en-US" altLang="en-US" sz="2800" dirty="0">
              <a:latin typeface="Calibri" panose="020F0502020204030204" pitchFamily="34" charset="0"/>
              <a:cs typeface="Calibri" panose="020F0502020204030204" pitchFamily="34" charset="0"/>
            </a:endParaRPr>
          </a:p>
          <a:p>
            <a:pPr lvl="2">
              <a:buSzPct val="150000"/>
            </a:pPr>
            <a:endParaRPr lang="en-US" altLang="en-US" sz="40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0 – optional to be shown</a:t>
            </a:r>
          </a:p>
        </p:txBody>
      </p:sp>
    </p:spTree>
    <p:extLst>
      <p:ext uri="{BB962C8B-B14F-4D97-AF65-F5344CB8AC3E}">
        <p14:creationId xmlns:p14="http://schemas.microsoft.com/office/powerpoint/2010/main" val="2152266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Participants have a duty to inform the </a:t>
            </a:r>
            <a:r>
              <a:rPr lang="en-US" altLang="en-US" sz="2600" dirty="0" err="1"/>
              <a:t>ieee</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199" y="1124744"/>
            <a:ext cx="8060267" cy="5256584"/>
          </a:xfrm>
        </p:spPr>
        <p:txBody>
          <a:bodyPr>
            <a:normAutofit/>
          </a:bodyPr>
          <a:lstStyle/>
          <a:p>
            <a:pPr marL="172800" lvl="1" indent="-172800" defTabSz="685800">
              <a:lnSpc>
                <a:spcPct val="100000"/>
              </a:lnSpc>
              <a:spcBef>
                <a:spcPct val="0"/>
              </a:spcBef>
              <a:buClr>
                <a:srgbClr val="4AC9E3"/>
              </a:buClr>
              <a:buSzPct val="150000"/>
              <a:buFont typeface="Arial" panose="020B0604020202020204" pitchFamily="34" charset="0"/>
              <a:buChar char="•"/>
              <a:defRPr/>
            </a:pPr>
            <a:r>
              <a:rPr lang="en-US" altLang="en-US" sz="2100" b="1" dirty="0">
                <a:solidFill>
                  <a:prstClr val="black"/>
                </a:solidFill>
              </a:rPr>
              <a:t>Participants </a:t>
            </a:r>
            <a:r>
              <a:rPr lang="en-US" altLang="en-US" sz="2100" b="1" u="sng" dirty="0">
                <a:solidFill>
                  <a:prstClr val="black"/>
                </a:solidFill>
              </a:rPr>
              <a:t>shall</a:t>
            </a:r>
            <a:r>
              <a:rPr lang="en-US" altLang="en-US" sz="2100" b="1" dirty="0">
                <a:solidFill>
                  <a:prstClr val="black"/>
                </a:solidFill>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lvl="1" indent="114300" defTabSz="685800">
              <a:lnSpc>
                <a:spcPct val="100000"/>
              </a:lnSpc>
              <a:spcBef>
                <a:spcPct val="0"/>
              </a:spcBef>
              <a:buClr>
                <a:srgbClr val="4AC9E3"/>
              </a:buClr>
              <a:buSzPct val="150000"/>
              <a:buFont typeface="Arial" panose="020B0604020202020204" pitchFamily="34" charset="0"/>
              <a:buChar char="•"/>
              <a:defRPr/>
            </a:pPr>
            <a:endParaRPr lang="en-US" altLang="en-US" sz="2100" b="1" dirty="0">
              <a:solidFill>
                <a:prstClr val="black"/>
              </a:solidFill>
            </a:endParaRPr>
          </a:p>
          <a:p>
            <a:pPr marL="172800" lvl="1" indent="-172800" defTabSz="685800">
              <a:lnSpc>
                <a:spcPct val="100000"/>
              </a:lnSpc>
              <a:spcBef>
                <a:spcPct val="0"/>
              </a:spcBef>
              <a:buClr>
                <a:srgbClr val="4AC9E3"/>
              </a:buClr>
              <a:buSzPct val="150000"/>
              <a:buFont typeface="Arial" panose="020B0604020202020204" pitchFamily="34" charset="0"/>
              <a:buChar char="•"/>
              <a:defRPr/>
            </a:pPr>
            <a:r>
              <a:rPr lang="en-US" altLang="en-US" sz="2100" b="1" dirty="0">
                <a:solidFill>
                  <a:prstClr val="black"/>
                </a:solidFill>
              </a:rPr>
              <a:t>Participants </a:t>
            </a:r>
            <a:r>
              <a:rPr lang="en-US" altLang="en-US" sz="2100" b="1" u="sng" dirty="0">
                <a:solidFill>
                  <a:prstClr val="black"/>
                </a:solidFill>
              </a:rPr>
              <a:t>should </a:t>
            </a:r>
            <a:r>
              <a:rPr lang="en-US" altLang="en-US" sz="2100" b="1" dirty="0">
                <a:solidFill>
                  <a:prstClr val="black"/>
                </a:solidFill>
              </a:rPr>
              <a:t>inform the IEEE (or cause the IEEE to be informed) of the identity of any other holders of potential Essential Patent Claims</a:t>
            </a:r>
          </a:p>
          <a:p>
            <a:pPr marL="342900" lvl="1" indent="114300" defTabSz="685800">
              <a:lnSpc>
                <a:spcPct val="100000"/>
              </a:lnSpc>
              <a:spcBef>
                <a:spcPct val="0"/>
              </a:spcBef>
              <a:buSzPct val="150000"/>
              <a:buFont typeface="Arial" panose="020B0604020202020204" pitchFamily="34" charset="0"/>
              <a:buChar char="•"/>
              <a:defRPr/>
            </a:pPr>
            <a:endParaRPr lang="en-US" altLang="en-US" sz="1800" b="1" dirty="0">
              <a:solidFill>
                <a:prstClr val="black"/>
              </a:solidFill>
            </a:endParaRPr>
          </a:p>
          <a:p>
            <a:pPr marL="342900" lvl="1" indent="114300" defTabSz="685800">
              <a:lnSpc>
                <a:spcPct val="100000"/>
              </a:lnSpc>
              <a:spcBef>
                <a:spcPct val="0"/>
              </a:spcBef>
              <a:buSzPct val="150000"/>
              <a:buFont typeface="Arial" panose="020B0604020202020204" pitchFamily="34" charset="0"/>
              <a:buChar char="•"/>
              <a:defRPr/>
            </a:pPr>
            <a:endParaRPr lang="en-US" altLang="en-US" sz="1800" b="1" dirty="0">
              <a:solidFill>
                <a:prstClr val="black"/>
              </a:solidFill>
            </a:endParaRPr>
          </a:p>
          <a:p>
            <a:pPr marL="0" lvl="1" indent="0" algn="ctr" defTabSz="685800">
              <a:lnSpc>
                <a:spcPct val="100000"/>
              </a:lnSpc>
              <a:spcBef>
                <a:spcPct val="0"/>
              </a:spcBef>
              <a:defRPr/>
            </a:pPr>
            <a:r>
              <a:rPr lang="en-US" altLang="en-US" sz="3200" b="1" dirty="0">
                <a:solidFill>
                  <a:prstClr val="black"/>
                </a:solidFill>
              </a:rPr>
              <a:t>Early identification of holders of potential Essential Patent Claims is encouraged</a:t>
            </a:r>
            <a:br>
              <a:rPr lang="en-US" altLang="en-US" sz="3600" dirty="0">
                <a:latin typeface="Calibri" panose="020F0502020204030204" pitchFamily="34" charset="0"/>
                <a:cs typeface="Calibri" panose="020F0502020204030204" pitchFamily="34" charset="0"/>
              </a:rPr>
            </a:br>
            <a:endParaRPr lang="en-US" altLang="en-US" sz="3600" dirty="0">
              <a:latin typeface="Calibri" panose="020F0502020204030204" pitchFamily="34" charset="0"/>
              <a:cs typeface="Calibri" panose="020F0502020204030204" pitchFamily="34" charset="0"/>
            </a:endParaRPr>
          </a:p>
          <a:p>
            <a:pPr lvl="2">
              <a:buSzPct val="150000"/>
            </a:pPr>
            <a:endParaRPr lang="en-US" altLang="en-US" sz="48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1</a:t>
            </a:r>
          </a:p>
        </p:txBody>
      </p:sp>
    </p:spTree>
    <p:extLst>
      <p:ext uri="{BB962C8B-B14F-4D97-AF65-F5344CB8AC3E}">
        <p14:creationId xmlns:p14="http://schemas.microsoft.com/office/powerpoint/2010/main" val="706626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Ways to inform </a:t>
            </a:r>
            <a:r>
              <a:rPr lang="en-US" altLang="en-US" sz="2600" dirty="0" err="1"/>
              <a:t>ieee</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199" y="1124744"/>
            <a:ext cx="8060267" cy="5256584"/>
          </a:xfrm>
        </p:spPr>
        <p:txBody>
          <a:bodyPr>
            <a:normAutofit fontScale="92500"/>
          </a:bodyPr>
          <a:lstStyle/>
          <a:p>
            <a:pPr marL="172800" lvl="0" indent="-172800" defTabSz="685800">
              <a:lnSpc>
                <a:spcPct val="100000"/>
              </a:lnSpc>
              <a:spcBef>
                <a:spcPct val="0"/>
              </a:spcBef>
              <a:buClr>
                <a:srgbClr val="4AC9E3"/>
              </a:buClr>
              <a:buSzPct val="150000"/>
              <a:buFont typeface="Arial" panose="020B0604020202020204" pitchFamily="34" charset="0"/>
              <a:buChar char="•"/>
              <a:defRPr/>
            </a:pPr>
            <a:r>
              <a:rPr lang="en-US" altLang="en-US" sz="2300" dirty="0">
                <a:solidFill>
                  <a:prstClr val="black"/>
                </a:solidFill>
                <a:latin typeface="Calibri" pitchFamily="34" charset="0"/>
                <a:cs typeface="Calibri" pitchFamily="34" charset="0"/>
              </a:rPr>
              <a:t>Cause an LOA to be submitted to the IEEE SA (patcom@ieee.org); or</a:t>
            </a:r>
          </a:p>
          <a:p>
            <a:pPr marL="172800" lvl="0" indent="-172800" defTabSz="685800">
              <a:lnSpc>
                <a:spcPct val="100000"/>
              </a:lnSpc>
              <a:spcBef>
                <a:spcPct val="0"/>
              </a:spcBef>
              <a:buClr>
                <a:srgbClr val="4AC9E3"/>
              </a:buClr>
              <a:buSzPct val="150000"/>
              <a:buFont typeface="Arial" panose="020B0604020202020204" pitchFamily="34" charset="0"/>
              <a:buChar char="•"/>
              <a:defRPr/>
            </a:pPr>
            <a:endParaRPr lang="en-US" altLang="en-US" sz="2300" dirty="0">
              <a:solidFill>
                <a:prstClr val="black"/>
              </a:solidFill>
              <a:latin typeface="Calibri" pitchFamily="34" charset="0"/>
              <a:cs typeface="Calibri" pitchFamily="34" charset="0"/>
            </a:endParaRPr>
          </a:p>
          <a:p>
            <a:pPr marL="172800" lvl="0" indent="-172800" defTabSz="685800">
              <a:lnSpc>
                <a:spcPct val="100000"/>
              </a:lnSpc>
              <a:spcBef>
                <a:spcPct val="0"/>
              </a:spcBef>
              <a:buClr>
                <a:srgbClr val="4AC9E3"/>
              </a:buClr>
              <a:buSzPct val="150000"/>
              <a:buFont typeface="Arial" panose="020B0604020202020204" pitchFamily="34" charset="0"/>
              <a:buChar char="•"/>
              <a:defRPr/>
            </a:pPr>
            <a:r>
              <a:rPr lang="en-US" altLang="en-US" sz="2300" dirty="0">
                <a:solidFill>
                  <a:prstClr val="black"/>
                </a:solidFill>
                <a:latin typeface="Calibri" pitchFamily="34" charset="0"/>
                <a:cs typeface="Calibri" pitchFamily="34" charset="0"/>
              </a:rPr>
              <a:t>Provide the chair of this group with the identity of the holder(s) of any and all such claims as soon as possible; or</a:t>
            </a:r>
          </a:p>
          <a:p>
            <a:pPr marL="172800" lvl="0" indent="-172800" defTabSz="685800">
              <a:lnSpc>
                <a:spcPct val="100000"/>
              </a:lnSpc>
              <a:spcBef>
                <a:spcPct val="0"/>
              </a:spcBef>
              <a:buClr>
                <a:srgbClr val="4AC9E3"/>
              </a:buClr>
              <a:buSzPct val="150000"/>
              <a:buFont typeface="Arial" panose="020B0604020202020204" pitchFamily="34" charset="0"/>
              <a:buChar char="•"/>
              <a:defRPr/>
            </a:pPr>
            <a:endParaRPr lang="en-US" altLang="en-US" sz="2300" dirty="0">
              <a:solidFill>
                <a:prstClr val="black"/>
              </a:solidFill>
              <a:latin typeface="Calibri" pitchFamily="34" charset="0"/>
              <a:cs typeface="Calibri" pitchFamily="34" charset="0"/>
            </a:endParaRPr>
          </a:p>
          <a:p>
            <a:pPr marL="172800" lvl="0" indent="-172800" defTabSz="685800">
              <a:lnSpc>
                <a:spcPct val="100000"/>
              </a:lnSpc>
              <a:spcBef>
                <a:spcPct val="0"/>
              </a:spcBef>
              <a:buClr>
                <a:srgbClr val="4AC9E3"/>
              </a:buClr>
              <a:buSzPct val="150000"/>
              <a:buFont typeface="Arial" panose="020B0604020202020204" pitchFamily="34" charset="0"/>
              <a:buChar char="•"/>
              <a:defRPr/>
            </a:pPr>
            <a:r>
              <a:rPr lang="en-US" altLang="en-US" sz="2300" dirty="0">
                <a:solidFill>
                  <a:prstClr val="black"/>
                </a:solidFill>
                <a:latin typeface="Calibri" pitchFamily="34" charset="0"/>
                <a:cs typeface="Calibri" pitchFamily="34" charset="0"/>
              </a:rPr>
              <a:t>Speak up now and respond to this Call for Potentially Essential Patents</a:t>
            </a:r>
          </a:p>
          <a:p>
            <a:pPr lvl="0" defTabSz="685800">
              <a:lnSpc>
                <a:spcPct val="100000"/>
              </a:lnSpc>
              <a:spcBef>
                <a:spcPct val="0"/>
              </a:spcBef>
              <a:buClr>
                <a:srgbClr val="C00000"/>
              </a:buClr>
              <a:buSzPct val="150000"/>
              <a:defRPr/>
            </a:pPr>
            <a:endParaRPr lang="en-US" altLang="en-US" sz="2300" dirty="0">
              <a:solidFill>
                <a:prstClr val="black"/>
              </a:solidFill>
              <a:latin typeface="Calibri" pitchFamily="34" charset="0"/>
              <a:cs typeface="Calibri" pitchFamily="34" charset="0"/>
            </a:endParaRPr>
          </a:p>
          <a:p>
            <a:pPr lvl="0" defTabSz="685800">
              <a:lnSpc>
                <a:spcPct val="100000"/>
              </a:lnSpc>
              <a:spcBef>
                <a:spcPct val="0"/>
              </a:spcBef>
              <a:buClr>
                <a:srgbClr val="C00000"/>
              </a:buClr>
              <a:defRPr/>
            </a:pPr>
            <a:r>
              <a:rPr lang="en-US" altLang="en-US" sz="2300" b="0" dirty="0">
                <a:solidFill>
                  <a:prstClr val="black"/>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4800" dirty="0">
                <a:latin typeface="Calibri" panose="020F0502020204030204" pitchFamily="34" charset="0"/>
                <a:cs typeface="Calibri" panose="020F0502020204030204" pitchFamily="34" charset="0"/>
              </a:rPr>
            </a:br>
            <a:endParaRPr lang="en-US" altLang="en-US" sz="4800" dirty="0">
              <a:latin typeface="Calibri" panose="020F0502020204030204" pitchFamily="34" charset="0"/>
              <a:cs typeface="Calibri" panose="020F0502020204030204" pitchFamily="34" charset="0"/>
            </a:endParaRPr>
          </a:p>
          <a:p>
            <a:pPr lvl="2">
              <a:buSzPct val="150000"/>
            </a:pPr>
            <a:endParaRPr lang="en-US" altLang="en-US" sz="66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2</a:t>
            </a:r>
          </a:p>
        </p:txBody>
      </p:sp>
    </p:spTree>
    <p:extLst>
      <p:ext uri="{BB962C8B-B14F-4D97-AF65-F5344CB8AC3E}">
        <p14:creationId xmlns:p14="http://schemas.microsoft.com/office/powerpoint/2010/main" val="3235871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Other Guidelines for IEEE Working Group Meetings</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229600" cy="5256584"/>
          </a:xfrm>
        </p:spPr>
        <p:txBody>
          <a:bodyPr>
            <a:normAutofit lnSpcReduction="10000"/>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19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specific license rates, terms, or conditions.</a:t>
            </a:r>
          </a:p>
          <a:p>
            <a:pPr marL="576000" lvl="2" indent="-115200">
              <a:lnSpc>
                <a:spcPct val="80000"/>
              </a:lnSpc>
              <a:spcAft>
                <a:spcPts val="600"/>
              </a:spcAft>
              <a:buSzPct val="150000"/>
              <a:buFont typeface="Arial" panose="020B0604020202020204" pitchFamily="34" charset="0"/>
              <a:buChar char="•"/>
              <a:defRPr/>
            </a:pPr>
            <a:r>
              <a:rPr lang="en-US" altLang="en-US" sz="1900" dirty="0"/>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900" b="1" dirty="0"/>
              <a:t>Technical considerations remain the primary focus.</a:t>
            </a:r>
            <a:endParaRPr lang="en-US" altLang="en-US" sz="1900" b="1" dirty="0"/>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900" b="1" dirty="0"/>
              <a:t>Don’t be silent if inappropriate topics are discussed. Formally object to the discussion immediately.</a:t>
            </a:r>
          </a:p>
          <a:p>
            <a:pPr algn="ctr">
              <a:lnSpc>
                <a:spcPct val="80000"/>
              </a:lnSpc>
              <a:spcBef>
                <a:spcPts val="200"/>
              </a:spcBef>
              <a:spcAft>
                <a:spcPts val="200"/>
              </a:spcAft>
              <a:defRPr/>
            </a:pPr>
            <a:r>
              <a:rPr lang="en-US" altLang="en-US" sz="12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dirty="0">
                <a:latin typeface="Calibri" panose="020F0502020204030204" pitchFamily="34" charset="0"/>
                <a:cs typeface="Calibri" panose="020F0502020204030204" pitchFamily="34" charset="0"/>
              </a:rPr>
              <a:t>For more details, see </a:t>
            </a:r>
            <a:r>
              <a:rPr lang="en-US" altLang="en-US" i="1" dirty="0">
                <a:latin typeface="Calibri" panose="020F0502020204030204" pitchFamily="34" charset="0"/>
                <a:cs typeface="Calibri" panose="020F0502020204030204" pitchFamily="34" charset="0"/>
              </a:rPr>
              <a:t>IEEE SA Standards Board Operations Manual</a:t>
            </a:r>
            <a:r>
              <a:rPr lang="en-US" altLang="en-US" dirty="0">
                <a:latin typeface="Calibri" panose="020F0502020204030204" pitchFamily="34" charset="0"/>
                <a:cs typeface="Calibri" panose="020F0502020204030204" pitchFamily="34" charset="0"/>
              </a:rPr>
              <a:t>, clause 5.3.10 and </a:t>
            </a:r>
            <a:br>
              <a:rPr lang="en-US" altLang="en-US" dirty="0">
                <a:latin typeface="Calibri" panose="020F0502020204030204" pitchFamily="34" charset="0"/>
                <a:cs typeface="Calibri" panose="020F0502020204030204" pitchFamily="34" charset="0"/>
              </a:rPr>
            </a:br>
            <a:r>
              <a:rPr lang="en-US" altLang="en-US" i="1" dirty="0">
                <a:latin typeface="Calibri" panose="020F0502020204030204" pitchFamily="34" charset="0"/>
                <a:cs typeface="Calibri" panose="020F0502020204030204" pitchFamily="34" charset="0"/>
              </a:rPr>
              <a:t>Antitrust and Competition Policy: What You Need to Know </a:t>
            </a:r>
            <a:r>
              <a:rPr lang="en-US" altLang="en-US" dirty="0">
                <a:latin typeface="Calibri" panose="020F0502020204030204" pitchFamily="34" charset="0"/>
                <a:cs typeface="Calibri" panose="020F0502020204030204" pitchFamily="34" charset="0"/>
              </a:rPr>
              <a:t>at </a:t>
            </a:r>
            <a:r>
              <a:rPr lang="en-US" altLang="en-US" dirty="0">
                <a:latin typeface="Calibri" panose="020F0502020204030204" pitchFamily="34" charset="0"/>
                <a:cs typeface="Calibri" panose="020F0502020204030204" pitchFamily="34" charset="0"/>
                <a:hlinkClick r:id="rId2"/>
              </a:rPr>
              <a:t>http://standards.ieee.org/develop/policies/antitrust.pdf</a:t>
            </a:r>
            <a:endParaRPr lang="en-US" altLang="en-US" dirty="0">
              <a:latin typeface="Calibri" panose="020F0502020204030204" pitchFamily="34" charset="0"/>
              <a:cs typeface="Calibri" panose="020F0502020204030204" pitchFamily="34" charset="0"/>
            </a:endParaRPr>
          </a:p>
          <a:p>
            <a:pPr algn="ctr">
              <a:lnSpc>
                <a:spcPct val="80000"/>
              </a:lnSpc>
              <a:spcBef>
                <a:spcPts val="800"/>
              </a:spcBef>
              <a:defRPr/>
            </a:pPr>
            <a:br>
              <a:rPr lang="en-US" altLang="en-US" dirty="0">
                <a:latin typeface="Calibri" panose="020F0502020204030204" pitchFamily="34" charset="0"/>
                <a:cs typeface="Calibri" panose="020F0502020204030204" pitchFamily="34" charset="0"/>
              </a:rPr>
            </a:br>
            <a:br>
              <a:rPr lang="en-US" altLang="en-US" dirty="0">
                <a:latin typeface="Calibri" panose="020F0502020204030204" pitchFamily="34" charset="0"/>
                <a:cs typeface="Calibri" panose="020F0502020204030204" pitchFamily="34" charset="0"/>
              </a:rPr>
            </a:br>
            <a:br>
              <a:rPr lang="en-US" altLang="en-US" sz="1200" dirty="0">
                <a:latin typeface="Calibri" panose="020F0502020204030204" pitchFamily="34" charset="0"/>
                <a:cs typeface="Calibri" panose="020F0502020204030204" pitchFamily="34" charset="0"/>
              </a:rPr>
            </a:br>
            <a:endParaRPr lang="en-US" altLang="en-US" sz="1200" dirty="0">
              <a:latin typeface="Calibri" panose="020F0502020204030204" pitchFamily="34" charset="0"/>
              <a:cs typeface="Calibri" panose="020F0502020204030204" pitchFamily="34" charset="0"/>
            </a:endParaRPr>
          </a:p>
          <a:p>
            <a:pPr lvl="2">
              <a:buSzPct val="150000"/>
            </a:pPr>
            <a:endParaRPr lang="en-US" altLang="en-US" sz="1867"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3</a:t>
            </a:r>
          </a:p>
        </p:txBody>
      </p:sp>
    </p:spTree>
    <p:extLst>
      <p:ext uri="{BB962C8B-B14F-4D97-AF65-F5344CB8AC3E}">
        <p14:creationId xmlns:p14="http://schemas.microsoft.com/office/powerpoint/2010/main" val="2544013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Patent-related information</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229600" cy="5256584"/>
          </a:xfrm>
        </p:spPr>
        <p:txBody>
          <a:bodyPr>
            <a:normAutofit fontScale="92500" lnSpcReduction="10000"/>
          </a:bodyPr>
          <a:lstStyle/>
          <a:p>
            <a:pPr marL="360000">
              <a:spcBef>
                <a:spcPts val="600"/>
              </a:spcBef>
              <a:defRPr/>
            </a:pPr>
            <a:r>
              <a:rPr lang="en-US" altLang="en-US" sz="24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sz="2400" b="1" i="1" dirty="0"/>
              <a:t>IEEE SA Standards Board Bylaws</a:t>
            </a:r>
            <a:r>
              <a:rPr lang="en-US" altLang="en-US" sz="2400" b="1" dirty="0"/>
              <a:t> </a:t>
            </a:r>
            <a:r>
              <a:rPr lang="en-US" altLang="en-US" sz="1800" b="1" dirty="0"/>
              <a:t>(</a:t>
            </a:r>
            <a:r>
              <a:rPr lang="en-US" altLang="en-US" sz="1800" b="1" dirty="0">
                <a:hlinkClick r:id="rId2"/>
              </a:rPr>
              <a:t>http://standards.ieee.org/develop/policies/bylaws/sect6-7.html#6</a:t>
            </a:r>
            <a:r>
              <a:rPr lang="en-US" altLang="en-US" sz="1800" b="1" dirty="0"/>
              <a:t>)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sz="2400" b="1" i="1" dirty="0"/>
              <a:t>IEEE SA Standards Board Operations Manual</a:t>
            </a:r>
            <a:r>
              <a:rPr lang="en-US" altLang="en-US" sz="2400" b="1" dirty="0"/>
              <a:t> </a:t>
            </a:r>
            <a:r>
              <a:rPr lang="en-US" altLang="en-US" sz="1800" b="1" dirty="0"/>
              <a:t>(</a:t>
            </a:r>
            <a:r>
              <a:rPr lang="en-US" altLang="en-US" sz="1800" b="1" dirty="0">
                <a:hlinkClick r:id="rId3"/>
              </a:rPr>
              <a:t>http://standards.ieee.org/develop/policies/opman/sect6.html#6.3</a:t>
            </a:r>
            <a:r>
              <a:rPr lang="en-US" altLang="en-US" sz="1800" b="1" dirty="0"/>
              <a:t>)</a:t>
            </a:r>
          </a:p>
          <a:p>
            <a:pPr lvl="1">
              <a:defRPr/>
            </a:pPr>
            <a:endParaRPr lang="en-US" altLang="en-US" sz="2400" dirty="0"/>
          </a:p>
          <a:p>
            <a:pPr marL="360000" lvl="1" indent="0">
              <a:defRPr/>
            </a:pPr>
            <a:r>
              <a:rPr lang="en-US" altLang="en-US" sz="2400" b="1" dirty="0"/>
              <a:t>Material about the patent policy is available at </a:t>
            </a:r>
            <a:r>
              <a:rPr lang="en-US" altLang="en-US" sz="2400" b="1" i="1" dirty="0">
                <a:hlinkClick r:id="rId4"/>
              </a:rPr>
              <a:t>http://standards.ieee.org/about/sasb/patcom/materials.html</a:t>
            </a:r>
            <a:endParaRPr lang="en-US" altLang="en-US" sz="2400" b="1" i="1" dirty="0"/>
          </a:p>
          <a:p>
            <a:pPr lvl="1">
              <a:defRPr/>
            </a:pPr>
            <a:endParaRPr lang="en-US" altLang="en-US" sz="2400" b="1" i="1" dirty="0"/>
          </a:p>
          <a:p>
            <a:pPr lvl="1">
              <a:defRPr/>
            </a:pPr>
            <a:endParaRPr lang="en-US" altLang="en-US" sz="2400" b="1" dirty="0"/>
          </a:p>
          <a:p>
            <a:pPr marL="360000" algn="ctr">
              <a:defRPr/>
            </a:pPr>
            <a:r>
              <a:rPr lang="en-US" altLang="en-US" sz="3600" dirty="0">
                <a:cs typeface="Calibri" panose="020F0502020204030204" pitchFamily="34" charset="0"/>
              </a:rPr>
              <a:t>If you have questions, contact the IEEE SA Standards Board Patent Committee Administrator at </a:t>
            </a:r>
            <a:r>
              <a:rPr lang="en-US" altLang="en-US" sz="3600" dirty="0">
                <a:cs typeface="Calibri" panose="020F0502020204030204" pitchFamily="34" charset="0"/>
                <a:hlinkClick r:id="rId5"/>
              </a:rPr>
              <a:t>patcom@ieee.org</a:t>
            </a:r>
            <a:br>
              <a:rPr lang="en-US" altLang="en-US" sz="2400" dirty="0">
                <a:latin typeface="Calibri" panose="020F0502020204030204" pitchFamily="34" charset="0"/>
                <a:cs typeface="Calibri" panose="020F0502020204030204" pitchFamily="34" charset="0"/>
              </a:rPr>
            </a:br>
            <a:br>
              <a:rPr lang="en-US" altLang="en-US" sz="1800" dirty="0">
                <a:latin typeface="Calibri" panose="020F0502020204030204" pitchFamily="34" charset="0"/>
                <a:cs typeface="Calibri" panose="020F0502020204030204" pitchFamily="34" charset="0"/>
              </a:rPr>
            </a:br>
            <a:endParaRPr lang="en-US" altLang="en-US" sz="1800" dirty="0">
              <a:latin typeface="Calibri" panose="020F0502020204030204" pitchFamily="34" charset="0"/>
              <a:cs typeface="Calibri" panose="020F0502020204030204" pitchFamily="34" charset="0"/>
            </a:endParaRPr>
          </a:p>
          <a:p>
            <a:pPr lvl="2">
              <a:buSzPct val="150000"/>
            </a:pPr>
            <a:endParaRPr lang="en-US" altLang="en-US" sz="28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4</a:t>
            </a:r>
          </a:p>
        </p:txBody>
      </p:sp>
    </p:spTree>
    <p:extLst>
      <p:ext uri="{BB962C8B-B14F-4D97-AF65-F5344CB8AC3E}">
        <p14:creationId xmlns:p14="http://schemas.microsoft.com/office/powerpoint/2010/main" val="3393894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120108"/>
            <a:ext cx="8229600" cy="819459"/>
          </a:xfrm>
        </p:spPr>
        <p:txBody>
          <a:bodyPr>
            <a:normAutofit/>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826684"/>
            <a:ext cx="8229600" cy="4349749"/>
          </a:xfrm>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6"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2</a:t>
            </a:r>
          </a:p>
        </p:txBody>
      </p:sp>
    </p:spTree>
    <p:extLst>
      <p:ext uri="{BB962C8B-B14F-4D97-AF65-F5344CB8AC3E}">
        <p14:creationId xmlns:p14="http://schemas.microsoft.com/office/powerpoint/2010/main" val="2798459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3</a:t>
            </a:r>
          </a:p>
        </p:txBody>
      </p:sp>
    </p:spTree>
    <p:extLst>
      <p:ext uri="{BB962C8B-B14F-4D97-AF65-F5344CB8AC3E}">
        <p14:creationId xmlns:p14="http://schemas.microsoft.com/office/powerpoint/2010/main" val="4133621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7"/>
            <a:ext cx="8229600" cy="4521007"/>
          </a:xfrm>
        </p:spPr>
        <p:txBody>
          <a:bodyPr>
            <a:normAutofit fontScale="77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http://standards.ieee.org/faqs/copyrights.html/</a:t>
            </a:r>
            <a:endParaRPr lang="en-US" sz="1867" dirty="0"/>
          </a:p>
          <a:p>
            <a:pPr lvl="2">
              <a:buSzPct val="150000"/>
            </a:pPr>
            <a:r>
              <a:rPr lang="en-US" sz="2400"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4</a:t>
            </a:r>
          </a:p>
        </p:txBody>
      </p:sp>
    </p:spTree>
    <p:extLst>
      <p:ext uri="{BB962C8B-B14F-4D97-AF65-F5344CB8AC3E}">
        <p14:creationId xmlns:p14="http://schemas.microsoft.com/office/powerpoint/2010/main" val="1529661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Agenda</a:t>
            </a:r>
          </a:p>
        </p:txBody>
      </p:sp>
      <p:sp>
        <p:nvSpPr>
          <p:cNvPr id="2" name="Content Placeholder 1">
            <a:extLst>
              <a:ext uri="{FF2B5EF4-FFF2-40B4-BE49-F238E27FC236}">
                <a16:creationId xmlns:a16="http://schemas.microsoft.com/office/drawing/2014/main" id="{2C227B8E-B5B3-4F06-A92A-5B9ABAE09EF0}"/>
              </a:ext>
            </a:extLst>
          </p:cNvPr>
          <p:cNvSpPr>
            <a:spLocks noGrp="1"/>
          </p:cNvSpPr>
          <p:nvPr>
            <p:ph idx="1"/>
          </p:nvPr>
        </p:nvSpPr>
        <p:spPr>
          <a:xfrm>
            <a:off x="609600" y="1350962"/>
            <a:ext cx="10972800" cy="5174381"/>
          </a:xfrm>
        </p:spPr>
        <p:txBody>
          <a:bodyPr/>
          <a:lstStyle/>
          <a:p>
            <a:pPr>
              <a:lnSpc>
                <a:spcPct val="90000"/>
              </a:lnSpc>
            </a:pPr>
            <a:r>
              <a:rPr lang="en-US" sz="1800" dirty="0"/>
              <a:t>&lt;&lt;</a:t>
            </a:r>
            <a:r>
              <a:rPr lang="en-US" sz="1800" i="1" dirty="0">
                <a:solidFill>
                  <a:srgbClr val="FF0000"/>
                </a:solidFill>
              </a:rPr>
              <a:t>Appointment of Recording Secretary</a:t>
            </a:r>
            <a:r>
              <a:rPr lang="en-US" sz="1800" dirty="0"/>
              <a:t>&gt;&gt;</a:t>
            </a:r>
          </a:p>
          <a:p>
            <a:pPr>
              <a:lnSpc>
                <a:spcPct val="90000"/>
              </a:lnSpc>
            </a:pPr>
            <a:r>
              <a:rPr lang="en-US" sz="1800" dirty="0"/>
              <a:t>&lt;&lt;</a:t>
            </a:r>
            <a:r>
              <a:rPr lang="en-US" sz="1800" i="1" dirty="0">
                <a:solidFill>
                  <a:srgbClr val="FF0000"/>
                </a:solidFill>
              </a:rPr>
              <a:t>Confirmation of Chair</a:t>
            </a:r>
            <a:r>
              <a:rPr lang="en-US" sz="1800" dirty="0"/>
              <a:t>&gt;&gt;</a:t>
            </a:r>
          </a:p>
          <a:p>
            <a:pPr eaLnBrk="1" hangingPunct="1">
              <a:lnSpc>
                <a:spcPct val="80000"/>
              </a:lnSpc>
            </a:pPr>
            <a:r>
              <a:rPr lang="en-US" sz="1800" dirty="0"/>
              <a:t>Welcome and Introductions</a:t>
            </a:r>
          </a:p>
          <a:p>
            <a:pPr eaLnBrk="1" hangingPunct="1">
              <a:lnSpc>
                <a:spcPct val="80000"/>
              </a:lnSpc>
            </a:pPr>
            <a:r>
              <a:rPr lang="en-US" sz="1800" dirty="0"/>
              <a:t>Approve Agenda</a:t>
            </a:r>
          </a:p>
          <a:p>
            <a:pPr eaLnBrk="1" hangingPunct="1">
              <a:lnSpc>
                <a:spcPct val="80000"/>
              </a:lnSpc>
            </a:pPr>
            <a:r>
              <a:rPr lang="en-US" sz="1800" dirty="0"/>
              <a:t>Approve &lt;&lt;</a:t>
            </a:r>
            <a:r>
              <a:rPr lang="en-US" sz="1800" i="1" dirty="0">
                <a:solidFill>
                  <a:srgbClr val="FF0000"/>
                </a:solidFill>
              </a:rPr>
              <a:t>meeting date</a:t>
            </a:r>
            <a:r>
              <a:rPr lang="en-US" sz="1800" dirty="0"/>
              <a:t>&gt;&gt; Minutes</a:t>
            </a:r>
          </a:p>
          <a:p>
            <a:pPr eaLnBrk="1" hangingPunct="1">
              <a:lnSpc>
                <a:spcPct val="80000"/>
              </a:lnSpc>
            </a:pPr>
            <a:r>
              <a:rPr lang="en-US" sz="1800" dirty="0"/>
              <a:t>Goals for this meeting</a:t>
            </a:r>
          </a:p>
          <a:p>
            <a:pPr eaLnBrk="1" hangingPunct="1">
              <a:lnSpc>
                <a:spcPct val="80000"/>
              </a:lnSpc>
            </a:pPr>
            <a:r>
              <a:rPr lang="en-GB" sz="1800" dirty="0"/>
              <a:t>Big Ticket Items </a:t>
            </a:r>
            <a:endParaRPr lang="en-US" sz="1800" dirty="0"/>
          </a:p>
          <a:p>
            <a:pPr eaLnBrk="1" hangingPunct="1">
              <a:lnSpc>
                <a:spcPct val="80000"/>
              </a:lnSpc>
            </a:pPr>
            <a:r>
              <a:rPr lang="en-US" sz="1800" dirty="0"/>
              <a:t>Reflector and Web</a:t>
            </a:r>
          </a:p>
          <a:p>
            <a:pPr eaLnBrk="1" hangingPunct="1">
              <a:lnSpc>
                <a:spcPct val="80000"/>
              </a:lnSpc>
            </a:pPr>
            <a:r>
              <a:rPr lang="en-US" sz="1800" dirty="0"/>
              <a:t>Ground Rules</a:t>
            </a:r>
          </a:p>
          <a:p>
            <a:pPr eaLnBrk="1" hangingPunct="1">
              <a:lnSpc>
                <a:spcPct val="80000"/>
              </a:lnSpc>
            </a:pPr>
            <a:r>
              <a:rPr lang="en-US" sz="1800" dirty="0"/>
              <a:t>IEEE</a:t>
            </a:r>
          </a:p>
          <a:p>
            <a:pPr lvl="1" eaLnBrk="1" hangingPunct="1">
              <a:lnSpc>
                <a:spcPct val="80000"/>
              </a:lnSpc>
            </a:pPr>
            <a:r>
              <a:rPr lang="en-US" sz="1400" dirty="0"/>
              <a:t>Structure, Bylaws and Rules</a:t>
            </a:r>
          </a:p>
          <a:p>
            <a:pPr lvl="1" eaLnBrk="1" hangingPunct="1">
              <a:lnSpc>
                <a:spcPct val="80000"/>
              </a:lnSpc>
            </a:pPr>
            <a:r>
              <a:rPr lang="en-US" sz="1400" dirty="0"/>
              <a:t>Call for Patents</a:t>
            </a:r>
          </a:p>
          <a:p>
            <a:pPr lvl="1" eaLnBrk="1" hangingPunct="1">
              <a:lnSpc>
                <a:spcPct val="80000"/>
              </a:lnSpc>
            </a:pPr>
            <a:r>
              <a:rPr lang="en-US" sz="1400" dirty="0"/>
              <a:t>IEEE Standards Process</a:t>
            </a:r>
          </a:p>
          <a:p>
            <a:pPr eaLnBrk="1" hangingPunct="1">
              <a:lnSpc>
                <a:spcPct val="80000"/>
              </a:lnSpc>
            </a:pPr>
            <a:r>
              <a:rPr lang="en-US" sz="1800" dirty="0"/>
              <a:t>Liaisons and Communications</a:t>
            </a:r>
          </a:p>
          <a:p>
            <a:pPr eaLnBrk="1" hangingPunct="1">
              <a:lnSpc>
                <a:spcPct val="80000"/>
              </a:lnSpc>
            </a:pPr>
            <a:r>
              <a:rPr lang="en-US" sz="1800" dirty="0"/>
              <a:t>Review of Action Items from &lt;&lt;</a:t>
            </a:r>
            <a:r>
              <a:rPr lang="en-US" sz="1800" i="1" dirty="0">
                <a:solidFill>
                  <a:srgbClr val="FF0000"/>
                </a:solidFill>
              </a:rPr>
              <a:t>meeting date</a:t>
            </a:r>
            <a:r>
              <a:rPr lang="en-US" sz="1800" dirty="0"/>
              <a:t>&gt;&gt; Meeting</a:t>
            </a:r>
          </a:p>
          <a:p>
            <a:pPr eaLnBrk="1" hangingPunct="1">
              <a:lnSpc>
                <a:spcPct val="80000"/>
              </a:lnSpc>
            </a:pPr>
            <a:r>
              <a:rPr lang="en-US" sz="1800" dirty="0"/>
              <a:t>Comment resolution</a:t>
            </a:r>
          </a:p>
          <a:p>
            <a:pPr eaLnBrk="1" hangingPunct="1">
              <a:lnSpc>
                <a:spcPct val="80000"/>
              </a:lnSpc>
            </a:pPr>
            <a:r>
              <a:rPr lang="en-US" sz="1800" dirty="0"/>
              <a:t>Presentations</a:t>
            </a:r>
          </a:p>
          <a:p>
            <a:pPr eaLnBrk="1" hangingPunct="1">
              <a:lnSpc>
                <a:spcPct val="80000"/>
              </a:lnSpc>
            </a:pPr>
            <a:r>
              <a:rPr lang="en-US" sz="1800" dirty="0"/>
              <a:t>Motions and Closing Business</a:t>
            </a:r>
          </a:p>
          <a:p>
            <a:pPr eaLnBrk="1" hangingPunct="1">
              <a:lnSpc>
                <a:spcPct val="80000"/>
              </a:lnSpc>
            </a:pPr>
            <a:r>
              <a:rPr lang="en-US" sz="1800" dirty="0"/>
              <a:t>Future Meetings</a:t>
            </a:r>
          </a:p>
        </p:txBody>
      </p:sp>
      <p:sp>
        <p:nvSpPr>
          <p:cNvPr id="29699" name="Text Box 4"/>
          <p:cNvSpPr txBox="1">
            <a:spLocks noChangeArrowheads="1"/>
          </p:cNvSpPr>
          <p:nvPr/>
        </p:nvSpPr>
        <p:spPr bwMode="auto">
          <a:xfrm>
            <a:off x="5951539" y="1484313"/>
            <a:ext cx="3889375" cy="1568450"/>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The first two items are only required at the first Task Force meeting. If there is nobody severing as Recording Secretary a Recording Secretary can be appointed under welcome and introductions.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altLang="en-US"/>
              <a:t>Participant behavior in IEEE-SA activities is guided by the IEEE Codes of Ethics &amp; Conduct</a:t>
            </a:r>
          </a:p>
        </p:txBody>
      </p:sp>
      <p:sp>
        <p:nvSpPr>
          <p:cNvPr id="6147" name="Content Placeholder 2"/>
          <p:cNvSpPr>
            <a:spLocks noGrp="1"/>
          </p:cNvSpPr>
          <p:nvPr>
            <p:ph idx="1"/>
          </p:nvPr>
        </p:nvSpPr>
        <p:spPr/>
        <p:txBody>
          <a:bodyPr/>
          <a:lstStyle/>
          <a:p>
            <a:pPr lvl="1"/>
            <a:r>
              <a:rPr lang="en-AU" altLang="en-US"/>
              <a:t>All participants in IEEE-SA activities are expected to adhere to the core principles underlying the:</a:t>
            </a:r>
          </a:p>
          <a:p>
            <a:pPr lvl="2"/>
            <a:r>
              <a:rPr lang="en-AU" altLang="en-US">
                <a:hlinkClick r:id="rId3"/>
              </a:rPr>
              <a:t>IEEE Code of Ethics</a:t>
            </a:r>
            <a:endParaRPr lang="en-AU" altLang="en-US"/>
          </a:p>
          <a:p>
            <a:pPr lvl="2"/>
            <a:r>
              <a:rPr lang="en-AU" altLang="en-US">
                <a:hlinkClick r:id="rId4"/>
              </a:rPr>
              <a:t>IEEE Code of Conduct</a:t>
            </a:r>
            <a:endParaRPr lang="en-AU" altLang="en-US"/>
          </a:p>
          <a:p>
            <a:pPr lvl="1"/>
            <a:r>
              <a:rPr lang="en-AU" altLang="en-US"/>
              <a:t>The core principles of the IEEE Codes of Ethics &amp; Conduct are to:</a:t>
            </a:r>
          </a:p>
          <a:p>
            <a:pPr lvl="2"/>
            <a:r>
              <a:rPr lang="en-AU" altLang="en-US" i="1"/>
              <a:t>Uphold the highest standards of integrity, responsible behavior, and ethical and professional conduct</a:t>
            </a:r>
          </a:p>
          <a:p>
            <a:pPr lvl="2"/>
            <a:r>
              <a:rPr lang="en-AU" altLang="en-US" i="1"/>
              <a:t>Treat people fairly and with respect, to not engage in harassment, discrimination, or retaliation, and to protect people's privacy.</a:t>
            </a:r>
          </a:p>
          <a:p>
            <a:pPr lvl="2"/>
            <a:r>
              <a:rPr lang="en-AU" altLang="en-US" i="1"/>
              <a:t>Avoid injuring others, their property, reputation, or employment by false or malicious action</a:t>
            </a:r>
          </a:p>
          <a:p>
            <a:pPr lvl="1"/>
            <a:r>
              <a:rPr lang="en-AU" altLang="en-US"/>
              <a:t>The most recent versions of these Codes are available at </a:t>
            </a:r>
            <a:r>
              <a:rPr lang="en-AU" altLang="en-US" u="sng">
                <a:hlinkClick r:id="rId5"/>
              </a:rPr>
              <a:t>http://www.ieee.org/about/corporate/governance</a:t>
            </a:r>
            <a:endParaRPr lang="en-AU" altLang="en-US" u="sng"/>
          </a:p>
          <a:p>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1</a:t>
            </a:r>
          </a:p>
        </p:txBody>
      </p:sp>
    </p:spTree>
    <p:extLst>
      <p:ext uri="{BB962C8B-B14F-4D97-AF65-F5344CB8AC3E}">
        <p14:creationId xmlns:p14="http://schemas.microsoft.com/office/powerpoint/2010/main" val="4293790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209800" y="685800"/>
            <a:ext cx="8305800" cy="1066800"/>
          </a:xfrm>
        </p:spPr>
        <p:txBody>
          <a:bodyPr/>
          <a:lstStyle/>
          <a:p>
            <a:r>
              <a:rPr lang="en-AU" altLang="en-US"/>
              <a:t>Participants in the IEEE-SA “</a:t>
            </a:r>
            <a:r>
              <a:rPr lang="en-AU" altLang="en-US" i="1"/>
              <a:t>individual process</a:t>
            </a:r>
            <a:r>
              <a:rPr lang="en-AU" altLang="en-US"/>
              <a:t>” shall act independently of others, including employers</a:t>
            </a:r>
            <a:br>
              <a:rPr lang="en-AU" altLang="en-US"/>
            </a:br>
            <a:r>
              <a:rPr lang="en-AU" altLang="en-US"/>
              <a:t> </a:t>
            </a:r>
          </a:p>
        </p:txBody>
      </p:sp>
      <p:sp>
        <p:nvSpPr>
          <p:cNvPr id="8195"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require that “</a:t>
            </a:r>
            <a:r>
              <a:rPr lang="en-AU" altLang="en-US" i="1"/>
              <a:t>participants in the IEEE standards development individual process shall act based on their qualifications and experience”</a:t>
            </a:r>
            <a:endParaRPr lang="en-AU" altLang="en-US"/>
          </a:p>
          <a:p>
            <a:pPr lvl="1"/>
            <a:r>
              <a:rPr lang="en-AU" altLang="en-US"/>
              <a:t>This means participants:</a:t>
            </a:r>
          </a:p>
          <a:p>
            <a:pPr lvl="2"/>
            <a:r>
              <a:rPr lang="en-AU" altLang="en-US" b="1">
                <a:solidFill>
                  <a:srgbClr val="00B050"/>
                </a:solidFill>
              </a:rPr>
              <a:t>Shall act &amp; vote </a:t>
            </a:r>
            <a:r>
              <a:rPr lang="en-AU" altLang="en-US"/>
              <a:t>based on their personal &amp; independent opinions derived from their expertise, knowledge, and qualifications</a:t>
            </a:r>
          </a:p>
          <a:p>
            <a:pPr lvl="2"/>
            <a:r>
              <a:rPr lang="en-AU" altLang="en-US" b="1">
                <a:solidFill>
                  <a:srgbClr val="FF0000"/>
                </a:solidFill>
              </a:rPr>
              <a:t>Shall not act or vote </a:t>
            </a:r>
            <a:r>
              <a:rPr lang="en-AU" altLang="en-US"/>
              <a:t>based on any obligation to or any direction from any other person or organization, including an employer or client, regardless of any external commitments, agreements, contracts, or orders</a:t>
            </a:r>
          </a:p>
          <a:p>
            <a:pPr lvl="2"/>
            <a:r>
              <a:rPr lang="en-AU" altLang="en-US" b="1">
                <a:solidFill>
                  <a:srgbClr val="FF0000"/>
                </a:solidFill>
              </a:rPr>
              <a:t>Shall not direct </a:t>
            </a:r>
            <a:r>
              <a:rPr lang="en-AU" altLang="en-US"/>
              <a:t>the actions or votes of other participants or retaliate against other participants for fulfilling their responsibility to act &amp; vote based on their personal &amp; independently developed opinions</a:t>
            </a:r>
          </a:p>
          <a:p>
            <a:pPr lvl="1"/>
            <a:r>
              <a:rPr lang="en-AU" altLang="en-US"/>
              <a:t>By participating in standards activities using the “</a:t>
            </a:r>
            <a:r>
              <a:rPr lang="en-AU" altLang="en-US" i="1"/>
              <a:t>individual process</a:t>
            </a:r>
            <a:r>
              <a:rPr lang="en-AU" altLang="en-US"/>
              <a:t>”, you are deemed to accept these requirements; if you are unable to satisfy these requirements then you shall immediately cease any participation</a:t>
            </a:r>
          </a:p>
          <a:p>
            <a:pPr lvl="2"/>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2</a:t>
            </a:r>
          </a:p>
        </p:txBody>
      </p:sp>
    </p:spTree>
    <p:extLst>
      <p:ext uri="{BB962C8B-B14F-4D97-AF65-F5344CB8AC3E}">
        <p14:creationId xmlns:p14="http://schemas.microsoft.com/office/powerpoint/2010/main" val="3870717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AU" altLang="en-US"/>
              <a:t>IEEE-SA standards activities shall allow the fair &amp; equitable consideration of all viewpoints </a:t>
            </a:r>
          </a:p>
        </p:txBody>
      </p:sp>
      <p:sp>
        <p:nvSpPr>
          <p:cNvPr id="10243"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(clause 5.2.1.3) specifies that “</a:t>
            </a:r>
            <a:r>
              <a:rPr lang="en-AU" altLang="en-US" i="1"/>
              <a:t>the standards development process shall not be dominated by any single interest category, individual, or organization”</a:t>
            </a:r>
            <a:endParaRPr lang="en-AU" altLang="en-US"/>
          </a:p>
          <a:p>
            <a:pPr lvl="2"/>
            <a:r>
              <a:rPr lang="en-AU" altLang="en-US"/>
              <a:t>This means no participant may exercise</a:t>
            </a:r>
            <a:r>
              <a:rPr lang="en-AU" altLang="en-US" i="1"/>
              <a:t> “authority, leadership, or influence by reason of superior leverage, strength, or representation to the exclusion of fair and equitable consideration of other viewpoints”</a:t>
            </a:r>
            <a:r>
              <a:rPr lang="en-AU" altLang="en-US"/>
              <a:t> or “</a:t>
            </a:r>
            <a:r>
              <a:rPr lang="en-AU" altLang="en-US" i="1"/>
              <a:t>to hinder the progress of the standards development activity”</a:t>
            </a:r>
            <a:endParaRPr lang="en-AU" altLang="en-US"/>
          </a:p>
          <a:p>
            <a:pPr lvl="1"/>
            <a:r>
              <a:rPr lang="en-AU" altLang="en-US"/>
              <a:t>This rule applies equally to those participating in a standards development project and to that project’s leadership group</a:t>
            </a:r>
          </a:p>
          <a:p>
            <a:pPr lvl="1"/>
            <a:r>
              <a:rPr lang="en-AU" altLang="en-US"/>
              <a:t>Any person who reasonably suspects that dominance is occurring in a standards development project is encouraged to bring the issue to the attention of the Standards Committee or the project’s IEEE-SA Program Manager</a:t>
            </a:r>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3</a:t>
            </a:r>
          </a:p>
        </p:txBody>
      </p:sp>
    </p:spTree>
    <p:extLst>
      <p:ext uri="{BB962C8B-B14F-4D97-AF65-F5344CB8AC3E}">
        <p14:creationId xmlns:p14="http://schemas.microsoft.com/office/powerpoint/2010/main" val="660022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Line 31"/>
          <p:cNvSpPr>
            <a:spLocks noChangeShapeType="1"/>
          </p:cNvSpPr>
          <p:nvPr/>
        </p:nvSpPr>
        <p:spPr bwMode="auto">
          <a:xfrm>
            <a:off x="8231188" y="4075113"/>
            <a:ext cx="0" cy="381000"/>
          </a:xfrm>
          <a:prstGeom prst="line">
            <a:avLst/>
          </a:prstGeom>
          <a:noFill/>
          <a:ln w="9525">
            <a:solidFill>
              <a:schemeClr val="tx1"/>
            </a:solidFill>
            <a:round/>
            <a:headEnd/>
            <a:tailEnd type="triangle" w="med" len="med"/>
          </a:ln>
        </p:spPr>
        <p:txBody>
          <a:bodyPr/>
          <a:lstStyle/>
          <a:p>
            <a:endParaRPr lang="en-US"/>
          </a:p>
        </p:txBody>
      </p:sp>
      <p:sp>
        <p:nvSpPr>
          <p:cNvPr id="48130" name="AutoShape 4"/>
          <p:cNvSpPr>
            <a:spLocks noChangeArrowheads="1"/>
          </p:cNvSpPr>
          <p:nvPr/>
        </p:nvSpPr>
        <p:spPr bwMode="auto">
          <a:xfrm>
            <a:off x="7464425" y="3181350"/>
            <a:ext cx="1511300" cy="935038"/>
          </a:xfrm>
          <a:prstGeom prst="flowChartProcess">
            <a:avLst/>
          </a:prstGeom>
          <a:solidFill>
            <a:schemeClr val="accent1"/>
          </a:solidFill>
          <a:ln w="9525">
            <a:solidFill>
              <a:schemeClr val="tx1"/>
            </a:solidFill>
            <a:miter lim="800000"/>
            <a:headEnd/>
            <a:tailEnd/>
          </a:ln>
        </p:spPr>
        <p:txBody>
          <a:bodyPr wrap="none" anchor="ctr"/>
          <a:lstStyle/>
          <a:p>
            <a:pPr algn="ctr"/>
            <a:br>
              <a:rPr lang="en-US" sz="1400" b="1">
                <a:latin typeface="Perpetua"/>
              </a:rPr>
            </a:br>
            <a:r>
              <a:rPr lang="en-US" sz="1400" b="1">
                <a:latin typeface="Perpetua"/>
              </a:rPr>
              <a:t>NesCom</a:t>
            </a:r>
            <a:br>
              <a:rPr lang="en-US" sz="1400" b="1">
                <a:latin typeface="Perpetua"/>
              </a:rPr>
            </a:br>
            <a:r>
              <a:rPr lang="en-US" sz="1400" b="1">
                <a:latin typeface="Perpetua"/>
              </a:rPr>
              <a:t>recommendation</a:t>
            </a:r>
          </a:p>
          <a:p>
            <a:pPr algn="ctr"/>
            <a:endParaRPr lang="en-US" sz="1400" b="1">
              <a:latin typeface="Perpetua"/>
            </a:endParaRPr>
          </a:p>
        </p:txBody>
      </p:sp>
      <p:sp>
        <p:nvSpPr>
          <p:cNvPr id="48131" name="Rectangle 2"/>
          <p:cNvSpPr>
            <a:spLocks noGrp="1" noChangeArrowheads="1"/>
          </p:cNvSpPr>
          <p:nvPr>
            <p:ph type="title" idx="4294967295"/>
          </p:nvPr>
        </p:nvSpPr>
        <p:spPr>
          <a:xfrm>
            <a:off x="1981200" y="333376"/>
            <a:ext cx="8229600" cy="792163"/>
          </a:xfrm>
          <a:solidFill>
            <a:srgbClr val="FFFFFF"/>
          </a:solidFill>
        </p:spPr>
        <p:txBody>
          <a:bodyPr anchor="t"/>
          <a:lstStyle/>
          <a:p>
            <a:pPr eaLnBrk="1" hangingPunct="1"/>
            <a:r>
              <a:rPr lang="en-US" sz="2800" dirty="0"/>
              <a:t>Overview of IEEE 802.3 Standards Process (1/5)- Study Group Phase</a:t>
            </a:r>
          </a:p>
        </p:txBody>
      </p:sp>
      <p:sp>
        <p:nvSpPr>
          <p:cNvPr id="48132" name="AutoShape 3"/>
          <p:cNvSpPr>
            <a:spLocks noChangeArrowheads="1"/>
          </p:cNvSpPr>
          <p:nvPr/>
        </p:nvSpPr>
        <p:spPr bwMode="auto">
          <a:xfrm>
            <a:off x="2135188" y="1484313"/>
            <a:ext cx="1219200" cy="838200"/>
          </a:xfrm>
          <a:prstGeom prst="flowChartMerge">
            <a:avLst/>
          </a:prstGeom>
          <a:solidFill>
            <a:schemeClr val="accent1"/>
          </a:solidFill>
          <a:ln w="9525">
            <a:solidFill>
              <a:schemeClr val="tx1"/>
            </a:solidFill>
            <a:miter lim="800000"/>
            <a:headEnd/>
            <a:tailEnd/>
          </a:ln>
        </p:spPr>
        <p:txBody>
          <a:bodyPr wrap="none" anchor="ctr"/>
          <a:lstStyle/>
          <a:p>
            <a:pPr algn="ctr"/>
            <a:r>
              <a:rPr lang="en-US" sz="1400" b="1">
                <a:latin typeface="Perpetua"/>
              </a:rPr>
              <a:t>Idea</a:t>
            </a:r>
          </a:p>
        </p:txBody>
      </p:sp>
      <p:sp>
        <p:nvSpPr>
          <p:cNvPr id="48133" name="AutoShape 4"/>
          <p:cNvSpPr>
            <a:spLocks noChangeArrowheads="1"/>
          </p:cNvSpPr>
          <p:nvPr/>
        </p:nvSpPr>
        <p:spPr bwMode="auto">
          <a:xfrm>
            <a:off x="2135188" y="2627313"/>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Call for</a:t>
            </a:r>
          </a:p>
          <a:p>
            <a:pPr algn="ctr"/>
            <a:r>
              <a:rPr lang="en-US" sz="1400" b="1">
                <a:latin typeface="Perpetua"/>
              </a:rPr>
              <a:t>Interest</a:t>
            </a:r>
          </a:p>
        </p:txBody>
      </p:sp>
      <p:sp>
        <p:nvSpPr>
          <p:cNvPr id="48134" name="AutoShape 5"/>
          <p:cNvSpPr>
            <a:spLocks noChangeArrowheads="1"/>
          </p:cNvSpPr>
          <p:nvPr/>
        </p:nvSpPr>
        <p:spPr bwMode="auto">
          <a:xfrm>
            <a:off x="2135188" y="3770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802.3</a:t>
            </a:r>
            <a:br>
              <a:rPr lang="en-US" sz="1400" b="1">
                <a:latin typeface="Perpetua"/>
              </a:rPr>
            </a:br>
            <a:r>
              <a:rPr lang="en-US" sz="1400" b="1">
                <a:latin typeface="Perpetua"/>
              </a:rPr>
              <a:t>Form</a:t>
            </a:r>
          </a:p>
          <a:p>
            <a:pPr algn="ctr"/>
            <a:r>
              <a:rPr lang="en-US" sz="1400" b="1">
                <a:latin typeface="Perpetua"/>
              </a:rPr>
              <a:t>SG</a:t>
            </a:r>
          </a:p>
        </p:txBody>
      </p:sp>
      <p:sp>
        <p:nvSpPr>
          <p:cNvPr id="48135" name="AutoShape 6"/>
          <p:cNvSpPr>
            <a:spLocks noChangeArrowheads="1"/>
          </p:cNvSpPr>
          <p:nvPr/>
        </p:nvSpPr>
        <p:spPr bwMode="auto">
          <a:xfrm>
            <a:off x="4649788" y="1865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a:t>
            </a:r>
            <a:br>
              <a:rPr lang="en-US" sz="1400" b="1">
                <a:latin typeface="Perpetua"/>
              </a:rPr>
            </a:br>
            <a:r>
              <a:rPr lang="en-US" sz="1400" b="1">
                <a:latin typeface="Perpetua"/>
              </a:rPr>
              <a:t>EC Form</a:t>
            </a:r>
          </a:p>
          <a:p>
            <a:pPr algn="ctr"/>
            <a:r>
              <a:rPr lang="en-US" sz="1400" b="1">
                <a:latin typeface="Perpetua"/>
              </a:rPr>
              <a:t>SG</a:t>
            </a:r>
          </a:p>
        </p:txBody>
      </p:sp>
      <p:sp>
        <p:nvSpPr>
          <p:cNvPr id="48136" name="AutoShape 7"/>
          <p:cNvSpPr>
            <a:spLocks noChangeArrowheads="1"/>
          </p:cNvSpPr>
          <p:nvPr/>
        </p:nvSpPr>
        <p:spPr bwMode="auto">
          <a:xfrm>
            <a:off x="4649788" y="3160713"/>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Study Group</a:t>
            </a:r>
          </a:p>
          <a:p>
            <a:pPr algn="ctr"/>
            <a:r>
              <a:rPr lang="en-US" sz="1400" b="1">
                <a:latin typeface="Perpetua"/>
              </a:rPr>
              <a:t>Meetings</a:t>
            </a:r>
          </a:p>
        </p:txBody>
      </p:sp>
      <p:sp>
        <p:nvSpPr>
          <p:cNvPr id="48137" name="AutoShape 8"/>
          <p:cNvSpPr>
            <a:spLocks noChangeArrowheads="1"/>
          </p:cNvSpPr>
          <p:nvPr/>
        </p:nvSpPr>
        <p:spPr bwMode="auto">
          <a:xfrm>
            <a:off x="4649788" y="53705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802.3</a:t>
            </a:r>
            <a:br>
              <a:rPr lang="en-US" sz="1400" b="1">
                <a:latin typeface="Perpetua"/>
              </a:rPr>
            </a:br>
            <a:r>
              <a:rPr lang="en-US" sz="1400" b="1">
                <a:latin typeface="Perpetua"/>
              </a:rPr>
              <a:t>Approve</a:t>
            </a:r>
          </a:p>
        </p:txBody>
      </p:sp>
      <p:sp>
        <p:nvSpPr>
          <p:cNvPr id="48138" name="Text Box 9"/>
          <p:cNvSpPr txBox="1">
            <a:spLocks noChangeArrowheads="1"/>
          </p:cNvSpPr>
          <p:nvPr/>
        </p:nvSpPr>
        <p:spPr bwMode="auto">
          <a:xfrm>
            <a:off x="5829300" y="2017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39" name="Text Box 10"/>
          <p:cNvSpPr txBox="1">
            <a:spLocks noChangeArrowheads="1"/>
          </p:cNvSpPr>
          <p:nvPr/>
        </p:nvSpPr>
        <p:spPr bwMode="auto">
          <a:xfrm>
            <a:off x="3278189" y="3922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0" name="AutoShape 11"/>
          <p:cNvSpPr>
            <a:spLocks noChangeArrowheads="1"/>
          </p:cNvSpPr>
          <p:nvPr/>
        </p:nvSpPr>
        <p:spPr bwMode="auto">
          <a:xfrm>
            <a:off x="7621588" y="1865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 EC</a:t>
            </a:r>
            <a:br>
              <a:rPr lang="en-US" sz="1400" b="1">
                <a:latin typeface="Perpetua"/>
              </a:rPr>
            </a:br>
            <a:r>
              <a:rPr lang="en-US" sz="1400" b="1">
                <a:latin typeface="Perpetua"/>
              </a:rPr>
              <a:t>Approve</a:t>
            </a:r>
          </a:p>
        </p:txBody>
      </p:sp>
      <p:sp>
        <p:nvSpPr>
          <p:cNvPr id="48141" name="AutoShape 13"/>
          <p:cNvSpPr>
            <a:spLocks noChangeArrowheads="1"/>
          </p:cNvSpPr>
          <p:nvPr/>
        </p:nvSpPr>
        <p:spPr bwMode="auto">
          <a:xfrm>
            <a:off x="7621588" y="4456113"/>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300" b="1">
                <a:latin typeface="Perpetua"/>
              </a:rPr>
              <a:t>SASB</a:t>
            </a:r>
          </a:p>
          <a:p>
            <a:pPr algn="ctr"/>
            <a:r>
              <a:rPr lang="en-US" sz="1300" b="1">
                <a:latin typeface="Perpetua"/>
              </a:rPr>
              <a:t>Approve</a:t>
            </a:r>
          </a:p>
        </p:txBody>
      </p:sp>
      <p:sp>
        <p:nvSpPr>
          <p:cNvPr id="48142" name="AutoShape 14"/>
          <p:cNvSpPr>
            <a:spLocks noChangeArrowheads="1"/>
          </p:cNvSpPr>
          <p:nvPr/>
        </p:nvSpPr>
        <p:spPr bwMode="auto">
          <a:xfrm>
            <a:off x="9297988" y="4532313"/>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PAR</a:t>
            </a:r>
          </a:p>
        </p:txBody>
      </p:sp>
      <p:sp>
        <p:nvSpPr>
          <p:cNvPr id="48143" name="Text Box 15"/>
          <p:cNvSpPr txBox="1">
            <a:spLocks noChangeArrowheads="1"/>
          </p:cNvSpPr>
          <p:nvPr/>
        </p:nvSpPr>
        <p:spPr bwMode="auto">
          <a:xfrm>
            <a:off x="5259389" y="2779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4" name="Text Box 16"/>
          <p:cNvSpPr txBox="1">
            <a:spLocks noChangeArrowheads="1"/>
          </p:cNvSpPr>
          <p:nvPr/>
        </p:nvSpPr>
        <p:spPr bwMode="auto">
          <a:xfrm>
            <a:off x="5792789" y="55229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5" name="Text Box 17"/>
          <p:cNvSpPr txBox="1">
            <a:spLocks noChangeArrowheads="1"/>
          </p:cNvSpPr>
          <p:nvPr/>
        </p:nvSpPr>
        <p:spPr bwMode="auto">
          <a:xfrm>
            <a:off x="8264526" y="2779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6" name="Text Box 19"/>
          <p:cNvSpPr txBox="1">
            <a:spLocks noChangeArrowheads="1"/>
          </p:cNvSpPr>
          <p:nvPr/>
        </p:nvSpPr>
        <p:spPr bwMode="auto">
          <a:xfrm>
            <a:off x="8797926" y="46085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7" name="Text Box 20"/>
          <p:cNvSpPr txBox="1">
            <a:spLocks noChangeArrowheads="1"/>
          </p:cNvSpPr>
          <p:nvPr/>
        </p:nvSpPr>
        <p:spPr bwMode="auto">
          <a:xfrm>
            <a:off x="2781300" y="4684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48" name="Text Box 21"/>
          <p:cNvSpPr txBox="1">
            <a:spLocks noChangeArrowheads="1"/>
          </p:cNvSpPr>
          <p:nvPr/>
        </p:nvSpPr>
        <p:spPr bwMode="auto">
          <a:xfrm>
            <a:off x="4268788" y="55229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49" name="Text Box 22"/>
          <p:cNvSpPr txBox="1">
            <a:spLocks noChangeArrowheads="1"/>
          </p:cNvSpPr>
          <p:nvPr/>
        </p:nvSpPr>
        <p:spPr bwMode="auto">
          <a:xfrm>
            <a:off x="8801100" y="2017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50" name="Text Box 24"/>
          <p:cNvSpPr txBox="1">
            <a:spLocks noChangeArrowheads="1"/>
          </p:cNvSpPr>
          <p:nvPr/>
        </p:nvSpPr>
        <p:spPr bwMode="auto">
          <a:xfrm>
            <a:off x="8267700" y="53705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51" name="Line 25"/>
          <p:cNvSpPr>
            <a:spLocks noChangeShapeType="1"/>
          </p:cNvSpPr>
          <p:nvPr/>
        </p:nvSpPr>
        <p:spPr bwMode="auto">
          <a:xfrm>
            <a:off x="2744788" y="2322513"/>
            <a:ext cx="0" cy="304800"/>
          </a:xfrm>
          <a:prstGeom prst="line">
            <a:avLst/>
          </a:prstGeom>
          <a:noFill/>
          <a:ln w="9525">
            <a:solidFill>
              <a:schemeClr val="tx1"/>
            </a:solidFill>
            <a:round/>
            <a:headEnd/>
            <a:tailEnd type="triangle" w="med" len="med"/>
          </a:ln>
        </p:spPr>
        <p:txBody>
          <a:bodyPr/>
          <a:lstStyle/>
          <a:p>
            <a:endParaRPr lang="en-US"/>
          </a:p>
        </p:txBody>
      </p:sp>
      <p:sp>
        <p:nvSpPr>
          <p:cNvPr id="48152" name="Line 26"/>
          <p:cNvSpPr>
            <a:spLocks noChangeShapeType="1"/>
          </p:cNvSpPr>
          <p:nvPr/>
        </p:nvSpPr>
        <p:spPr bwMode="auto">
          <a:xfrm>
            <a:off x="2744788" y="3465513"/>
            <a:ext cx="0" cy="304800"/>
          </a:xfrm>
          <a:prstGeom prst="line">
            <a:avLst/>
          </a:prstGeom>
          <a:noFill/>
          <a:ln w="9525">
            <a:solidFill>
              <a:schemeClr val="tx1"/>
            </a:solidFill>
            <a:round/>
            <a:headEnd/>
            <a:tailEnd type="triangle" w="med" len="med"/>
          </a:ln>
        </p:spPr>
        <p:txBody>
          <a:bodyPr/>
          <a:lstStyle/>
          <a:p>
            <a:endParaRPr lang="en-US"/>
          </a:p>
        </p:txBody>
      </p:sp>
      <p:sp>
        <p:nvSpPr>
          <p:cNvPr id="48153" name="Line 27"/>
          <p:cNvSpPr>
            <a:spLocks noChangeShapeType="1"/>
          </p:cNvSpPr>
          <p:nvPr/>
        </p:nvSpPr>
        <p:spPr bwMode="auto">
          <a:xfrm>
            <a:off x="2744788" y="4684713"/>
            <a:ext cx="0" cy="381000"/>
          </a:xfrm>
          <a:prstGeom prst="line">
            <a:avLst/>
          </a:prstGeom>
          <a:noFill/>
          <a:ln w="9525">
            <a:solidFill>
              <a:schemeClr val="tx1"/>
            </a:solidFill>
            <a:round/>
            <a:headEnd/>
            <a:tailEnd type="triangle" w="med" len="med"/>
          </a:ln>
        </p:spPr>
        <p:txBody>
          <a:bodyPr/>
          <a:lstStyle/>
          <a:p>
            <a:endParaRPr lang="en-US"/>
          </a:p>
        </p:txBody>
      </p:sp>
      <p:sp>
        <p:nvSpPr>
          <p:cNvPr id="48154" name="Line 28"/>
          <p:cNvSpPr>
            <a:spLocks noChangeShapeType="1"/>
          </p:cNvSpPr>
          <p:nvPr/>
        </p:nvSpPr>
        <p:spPr bwMode="auto">
          <a:xfrm>
            <a:off x="5259388" y="1560513"/>
            <a:ext cx="0" cy="304800"/>
          </a:xfrm>
          <a:prstGeom prst="line">
            <a:avLst/>
          </a:prstGeom>
          <a:noFill/>
          <a:ln w="9525">
            <a:solidFill>
              <a:schemeClr val="tx1"/>
            </a:solidFill>
            <a:round/>
            <a:headEnd/>
            <a:tailEnd type="triangle" w="med" len="med"/>
          </a:ln>
        </p:spPr>
        <p:txBody>
          <a:bodyPr/>
          <a:lstStyle/>
          <a:p>
            <a:endParaRPr lang="en-US"/>
          </a:p>
        </p:txBody>
      </p:sp>
      <p:sp>
        <p:nvSpPr>
          <p:cNvPr id="48155" name="Line 29"/>
          <p:cNvSpPr>
            <a:spLocks noChangeShapeType="1"/>
          </p:cNvSpPr>
          <p:nvPr/>
        </p:nvSpPr>
        <p:spPr bwMode="auto">
          <a:xfrm>
            <a:off x="8231188" y="1560513"/>
            <a:ext cx="0" cy="304800"/>
          </a:xfrm>
          <a:prstGeom prst="line">
            <a:avLst/>
          </a:prstGeom>
          <a:noFill/>
          <a:ln w="9525">
            <a:solidFill>
              <a:schemeClr val="tx1"/>
            </a:solidFill>
            <a:round/>
            <a:headEnd/>
            <a:tailEnd type="triangle" w="med" len="med"/>
          </a:ln>
        </p:spPr>
        <p:txBody>
          <a:bodyPr/>
          <a:lstStyle/>
          <a:p>
            <a:endParaRPr lang="en-US"/>
          </a:p>
        </p:txBody>
      </p:sp>
      <p:sp>
        <p:nvSpPr>
          <p:cNvPr id="48156" name="Line 30"/>
          <p:cNvSpPr>
            <a:spLocks noChangeShapeType="1"/>
          </p:cNvSpPr>
          <p:nvPr/>
        </p:nvSpPr>
        <p:spPr bwMode="auto">
          <a:xfrm>
            <a:off x="8231188" y="2779713"/>
            <a:ext cx="0" cy="381000"/>
          </a:xfrm>
          <a:prstGeom prst="line">
            <a:avLst/>
          </a:prstGeom>
          <a:noFill/>
          <a:ln w="9525">
            <a:solidFill>
              <a:schemeClr val="tx1"/>
            </a:solidFill>
            <a:round/>
            <a:headEnd/>
            <a:tailEnd type="triangle" w="med" len="med"/>
          </a:ln>
        </p:spPr>
        <p:txBody>
          <a:bodyPr/>
          <a:lstStyle/>
          <a:p>
            <a:endParaRPr lang="en-US"/>
          </a:p>
        </p:txBody>
      </p:sp>
      <p:sp>
        <p:nvSpPr>
          <p:cNvPr id="48157" name="Line 32"/>
          <p:cNvSpPr>
            <a:spLocks noChangeShapeType="1"/>
          </p:cNvSpPr>
          <p:nvPr/>
        </p:nvSpPr>
        <p:spPr bwMode="auto">
          <a:xfrm>
            <a:off x="8231188" y="5370513"/>
            <a:ext cx="0" cy="381000"/>
          </a:xfrm>
          <a:prstGeom prst="line">
            <a:avLst/>
          </a:prstGeom>
          <a:noFill/>
          <a:ln w="9525">
            <a:solidFill>
              <a:schemeClr val="tx1"/>
            </a:solidFill>
            <a:round/>
            <a:headEnd/>
            <a:tailEnd type="triangle" w="med" len="med"/>
          </a:ln>
        </p:spPr>
        <p:txBody>
          <a:bodyPr/>
          <a:lstStyle/>
          <a:p>
            <a:endParaRPr lang="en-US"/>
          </a:p>
        </p:txBody>
      </p:sp>
      <p:sp>
        <p:nvSpPr>
          <p:cNvPr id="48158" name="Line 33"/>
          <p:cNvSpPr>
            <a:spLocks noChangeShapeType="1"/>
          </p:cNvSpPr>
          <p:nvPr/>
        </p:nvSpPr>
        <p:spPr bwMode="auto">
          <a:xfrm flipH="1">
            <a:off x="4573588" y="3998913"/>
            <a:ext cx="685800" cy="457200"/>
          </a:xfrm>
          <a:prstGeom prst="line">
            <a:avLst/>
          </a:prstGeom>
          <a:noFill/>
          <a:ln w="9525">
            <a:solidFill>
              <a:schemeClr val="tx1"/>
            </a:solidFill>
            <a:round/>
            <a:headEnd/>
            <a:tailEnd type="triangle" w="med" len="med"/>
          </a:ln>
        </p:spPr>
        <p:txBody>
          <a:bodyPr/>
          <a:lstStyle/>
          <a:p>
            <a:endParaRPr lang="en-US"/>
          </a:p>
        </p:txBody>
      </p:sp>
      <p:sp>
        <p:nvSpPr>
          <p:cNvPr id="48159" name="Line 34"/>
          <p:cNvSpPr>
            <a:spLocks noChangeShapeType="1"/>
          </p:cNvSpPr>
          <p:nvPr/>
        </p:nvSpPr>
        <p:spPr bwMode="auto">
          <a:xfrm>
            <a:off x="4573588" y="4989513"/>
            <a:ext cx="685800" cy="381000"/>
          </a:xfrm>
          <a:prstGeom prst="line">
            <a:avLst/>
          </a:prstGeom>
          <a:noFill/>
          <a:ln w="9525">
            <a:solidFill>
              <a:schemeClr val="tx1"/>
            </a:solidFill>
            <a:round/>
            <a:headEnd/>
            <a:tailEnd type="triangle" w="med" len="med"/>
          </a:ln>
        </p:spPr>
        <p:txBody>
          <a:bodyPr/>
          <a:lstStyle/>
          <a:p>
            <a:endParaRPr lang="en-US"/>
          </a:p>
        </p:txBody>
      </p:sp>
      <p:sp>
        <p:nvSpPr>
          <p:cNvPr id="48160" name="Line 35"/>
          <p:cNvSpPr>
            <a:spLocks noChangeShapeType="1"/>
          </p:cNvSpPr>
          <p:nvPr/>
        </p:nvSpPr>
        <p:spPr bwMode="auto">
          <a:xfrm flipH="1">
            <a:off x="5259388" y="4989513"/>
            <a:ext cx="533400" cy="381000"/>
          </a:xfrm>
          <a:prstGeom prst="line">
            <a:avLst/>
          </a:prstGeom>
          <a:noFill/>
          <a:ln w="9525">
            <a:solidFill>
              <a:schemeClr val="tx1"/>
            </a:solidFill>
            <a:round/>
            <a:headEnd/>
            <a:tailEnd type="triangle" w="med" len="med"/>
          </a:ln>
        </p:spPr>
        <p:txBody>
          <a:bodyPr/>
          <a:lstStyle/>
          <a:p>
            <a:endParaRPr lang="en-US"/>
          </a:p>
        </p:txBody>
      </p:sp>
      <p:sp>
        <p:nvSpPr>
          <p:cNvPr id="48161" name="Line 36"/>
          <p:cNvSpPr>
            <a:spLocks noChangeShapeType="1"/>
          </p:cNvSpPr>
          <p:nvPr/>
        </p:nvSpPr>
        <p:spPr bwMode="auto">
          <a:xfrm>
            <a:off x="5259388" y="3998913"/>
            <a:ext cx="609600" cy="304800"/>
          </a:xfrm>
          <a:prstGeom prst="line">
            <a:avLst/>
          </a:prstGeom>
          <a:noFill/>
          <a:ln w="9525">
            <a:solidFill>
              <a:schemeClr val="tx1"/>
            </a:solidFill>
            <a:round/>
            <a:headEnd/>
            <a:tailEnd type="triangle" w="med" len="med"/>
          </a:ln>
        </p:spPr>
        <p:txBody>
          <a:bodyPr/>
          <a:lstStyle/>
          <a:p>
            <a:endParaRPr lang="en-US"/>
          </a:p>
        </p:txBody>
      </p:sp>
      <p:sp>
        <p:nvSpPr>
          <p:cNvPr id="48162" name="AutoShape 37"/>
          <p:cNvSpPr>
            <a:spLocks noChangeArrowheads="1"/>
          </p:cNvSpPr>
          <p:nvPr/>
        </p:nvSpPr>
        <p:spPr bwMode="auto">
          <a:xfrm>
            <a:off x="4040188" y="4456113"/>
            <a:ext cx="1066800" cy="6096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PAR</a:t>
            </a:r>
          </a:p>
        </p:txBody>
      </p:sp>
      <p:sp>
        <p:nvSpPr>
          <p:cNvPr id="48163" name="AutoShape 38"/>
          <p:cNvSpPr>
            <a:spLocks noChangeArrowheads="1"/>
          </p:cNvSpPr>
          <p:nvPr/>
        </p:nvSpPr>
        <p:spPr bwMode="auto">
          <a:xfrm>
            <a:off x="5335588" y="4303713"/>
            <a:ext cx="1066800" cy="762000"/>
          </a:xfrm>
          <a:prstGeom prst="flowChartMultidocument">
            <a:avLst/>
          </a:prstGeom>
          <a:solidFill>
            <a:srgbClr val="66FF66"/>
          </a:solidFill>
          <a:ln w="9525">
            <a:solidFill>
              <a:schemeClr val="tx1"/>
            </a:solidFill>
            <a:miter lim="800000"/>
            <a:headEnd/>
            <a:tailEnd/>
          </a:ln>
        </p:spPr>
        <p:txBody>
          <a:bodyPr wrap="none" anchor="ctr"/>
          <a:lstStyle/>
          <a:p>
            <a:pPr algn="ctr"/>
            <a:r>
              <a:rPr lang="en-US" sz="1400" b="1">
                <a:latin typeface="Perpetua"/>
              </a:rPr>
              <a:t>5 Criteria</a:t>
            </a:r>
          </a:p>
        </p:txBody>
      </p:sp>
      <p:sp>
        <p:nvSpPr>
          <p:cNvPr id="48164" name="Line 39"/>
          <p:cNvSpPr>
            <a:spLocks noChangeShapeType="1"/>
          </p:cNvSpPr>
          <p:nvPr/>
        </p:nvSpPr>
        <p:spPr bwMode="auto">
          <a:xfrm>
            <a:off x="5259388" y="2779713"/>
            <a:ext cx="0" cy="381000"/>
          </a:xfrm>
          <a:prstGeom prst="line">
            <a:avLst/>
          </a:prstGeom>
          <a:noFill/>
          <a:ln w="9525">
            <a:solidFill>
              <a:schemeClr val="tx1"/>
            </a:solidFill>
            <a:round/>
            <a:headEnd/>
            <a:tailEnd type="triangle" w="med" len="med"/>
          </a:ln>
        </p:spPr>
        <p:txBody>
          <a:bodyPr/>
          <a:lstStyle/>
          <a:p>
            <a:endParaRPr lang="en-US"/>
          </a:p>
        </p:txBody>
      </p:sp>
      <p:sp>
        <p:nvSpPr>
          <p:cNvPr id="48165" name="Line 40"/>
          <p:cNvSpPr>
            <a:spLocks noChangeShapeType="1"/>
          </p:cNvSpPr>
          <p:nvPr/>
        </p:nvSpPr>
        <p:spPr bwMode="auto">
          <a:xfrm>
            <a:off x="5868988" y="2322513"/>
            <a:ext cx="381000" cy="0"/>
          </a:xfrm>
          <a:prstGeom prst="line">
            <a:avLst/>
          </a:prstGeom>
          <a:noFill/>
          <a:ln w="9525">
            <a:solidFill>
              <a:schemeClr val="tx1"/>
            </a:solidFill>
            <a:round/>
            <a:headEnd/>
            <a:tailEnd type="triangle" w="med" len="med"/>
          </a:ln>
        </p:spPr>
        <p:txBody>
          <a:bodyPr/>
          <a:lstStyle/>
          <a:p>
            <a:endParaRPr lang="en-US"/>
          </a:p>
        </p:txBody>
      </p:sp>
      <p:sp>
        <p:nvSpPr>
          <p:cNvPr id="48166" name="Line 41"/>
          <p:cNvSpPr>
            <a:spLocks noChangeShapeType="1"/>
          </p:cNvSpPr>
          <p:nvPr/>
        </p:nvSpPr>
        <p:spPr bwMode="auto">
          <a:xfrm>
            <a:off x="8840788" y="2322513"/>
            <a:ext cx="381000" cy="0"/>
          </a:xfrm>
          <a:prstGeom prst="line">
            <a:avLst/>
          </a:prstGeom>
          <a:noFill/>
          <a:ln w="9525">
            <a:solidFill>
              <a:schemeClr val="tx1"/>
            </a:solidFill>
            <a:round/>
            <a:headEnd/>
            <a:tailEnd type="triangle" w="med" len="med"/>
          </a:ln>
        </p:spPr>
        <p:txBody>
          <a:bodyPr/>
          <a:lstStyle/>
          <a:p>
            <a:endParaRPr lang="en-US"/>
          </a:p>
        </p:txBody>
      </p:sp>
      <p:sp>
        <p:nvSpPr>
          <p:cNvPr id="48167" name="Line 43"/>
          <p:cNvSpPr>
            <a:spLocks noChangeShapeType="1"/>
          </p:cNvSpPr>
          <p:nvPr/>
        </p:nvSpPr>
        <p:spPr bwMode="auto">
          <a:xfrm>
            <a:off x="3354388" y="4227513"/>
            <a:ext cx="457200" cy="0"/>
          </a:xfrm>
          <a:prstGeom prst="line">
            <a:avLst/>
          </a:prstGeom>
          <a:noFill/>
          <a:ln w="9525">
            <a:solidFill>
              <a:schemeClr val="tx1"/>
            </a:solidFill>
            <a:round/>
            <a:headEnd/>
            <a:tailEnd/>
          </a:ln>
        </p:spPr>
        <p:txBody>
          <a:bodyPr/>
          <a:lstStyle/>
          <a:p>
            <a:endParaRPr lang="en-US"/>
          </a:p>
        </p:txBody>
      </p:sp>
      <p:sp>
        <p:nvSpPr>
          <p:cNvPr id="48168" name="Line 44"/>
          <p:cNvSpPr>
            <a:spLocks noChangeShapeType="1"/>
          </p:cNvSpPr>
          <p:nvPr/>
        </p:nvSpPr>
        <p:spPr bwMode="auto">
          <a:xfrm flipV="1">
            <a:off x="3811588" y="1560513"/>
            <a:ext cx="0" cy="2667000"/>
          </a:xfrm>
          <a:prstGeom prst="line">
            <a:avLst/>
          </a:prstGeom>
          <a:noFill/>
          <a:ln w="9525">
            <a:solidFill>
              <a:schemeClr val="tx1"/>
            </a:solidFill>
            <a:round/>
            <a:headEnd/>
            <a:tailEnd/>
          </a:ln>
        </p:spPr>
        <p:txBody>
          <a:bodyPr/>
          <a:lstStyle/>
          <a:p>
            <a:endParaRPr lang="en-US"/>
          </a:p>
        </p:txBody>
      </p:sp>
      <p:sp>
        <p:nvSpPr>
          <p:cNvPr id="48169" name="Line 45"/>
          <p:cNvSpPr>
            <a:spLocks noChangeShapeType="1"/>
          </p:cNvSpPr>
          <p:nvPr/>
        </p:nvSpPr>
        <p:spPr bwMode="auto">
          <a:xfrm>
            <a:off x="3811588" y="1560513"/>
            <a:ext cx="1447800" cy="0"/>
          </a:xfrm>
          <a:prstGeom prst="line">
            <a:avLst/>
          </a:prstGeom>
          <a:noFill/>
          <a:ln w="9525">
            <a:solidFill>
              <a:schemeClr val="tx1"/>
            </a:solidFill>
            <a:round/>
            <a:headEnd/>
            <a:tailEnd/>
          </a:ln>
        </p:spPr>
        <p:txBody>
          <a:bodyPr/>
          <a:lstStyle/>
          <a:p>
            <a:endParaRPr lang="en-US"/>
          </a:p>
        </p:txBody>
      </p:sp>
      <p:sp>
        <p:nvSpPr>
          <p:cNvPr id="48170" name="Line 46"/>
          <p:cNvSpPr>
            <a:spLocks noChangeShapeType="1"/>
          </p:cNvSpPr>
          <p:nvPr/>
        </p:nvSpPr>
        <p:spPr bwMode="auto">
          <a:xfrm flipH="1">
            <a:off x="4268788" y="5827713"/>
            <a:ext cx="381000" cy="0"/>
          </a:xfrm>
          <a:prstGeom prst="line">
            <a:avLst/>
          </a:prstGeom>
          <a:noFill/>
          <a:ln w="9525">
            <a:solidFill>
              <a:schemeClr val="tx1"/>
            </a:solidFill>
            <a:round/>
            <a:headEnd/>
            <a:tailEnd type="triangle" w="med" len="med"/>
          </a:ln>
        </p:spPr>
        <p:txBody>
          <a:bodyPr/>
          <a:lstStyle/>
          <a:p>
            <a:endParaRPr lang="en-US"/>
          </a:p>
        </p:txBody>
      </p:sp>
      <p:sp>
        <p:nvSpPr>
          <p:cNvPr id="48171" name="Line 47"/>
          <p:cNvSpPr>
            <a:spLocks noChangeShapeType="1"/>
          </p:cNvSpPr>
          <p:nvPr/>
        </p:nvSpPr>
        <p:spPr bwMode="auto">
          <a:xfrm>
            <a:off x="5868988" y="5827713"/>
            <a:ext cx="1524000" cy="0"/>
          </a:xfrm>
          <a:prstGeom prst="line">
            <a:avLst/>
          </a:prstGeom>
          <a:noFill/>
          <a:ln w="9525">
            <a:solidFill>
              <a:schemeClr val="tx1"/>
            </a:solidFill>
            <a:round/>
            <a:headEnd/>
            <a:tailEnd/>
          </a:ln>
        </p:spPr>
        <p:txBody>
          <a:bodyPr/>
          <a:lstStyle/>
          <a:p>
            <a:endParaRPr lang="en-US"/>
          </a:p>
        </p:txBody>
      </p:sp>
      <p:sp>
        <p:nvSpPr>
          <p:cNvPr id="48172" name="Line 48"/>
          <p:cNvSpPr>
            <a:spLocks noChangeShapeType="1"/>
          </p:cNvSpPr>
          <p:nvPr/>
        </p:nvSpPr>
        <p:spPr bwMode="auto">
          <a:xfrm flipV="1">
            <a:off x="7392988" y="1560513"/>
            <a:ext cx="0" cy="4267200"/>
          </a:xfrm>
          <a:prstGeom prst="line">
            <a:avLst/>
          </a:prstGeom>
          <a:noFill/>
          <a:ln w="9525">
            <a:solidFill>
              <a:schemeClr val="tx1"/>
            </a:solidFill>
            <a:round/>
            <a:headEnd/>
            <a:tailEnd/>
          </a:ln>
        </p:spPr>
        <p:txBody>
          <a:bodyPr/>
          <a:lstStyle/>
          <a:p>
            <a:endParaRPr lang="en-US"/>
          </a:p>
        </p:txBody>
      </p:sp>
      <p:sp>
        <p:nvSpPr>
          <p:cNvPr id="48173" name="Line 49"/>
          <p:cNvSpPr>
            <a:spLocks noChangeShapeType="1"/>
          </p:cNvSpPr>
          <p:nvPr/>
        </p:nvSpPr>
        <p:spPr bwMode="auto">
          <a:xfrm>
            <a:off x="7392988" y="1560513"/>
            <a:ext cx="838200" cy="0"/>
          </a:xfrm>
          <a:prstGeom prst="line">
            <a:avLst/>
          </a:prstGeom>
          <a:noFill/>
          <a:ln w="9525">
            <a:solidFill>
              <a:schemeClr val="tx1"/>
            </a:solidFill>
            <a:round/>
            <a:headEnd/>
            <a:tailEnd/>
          </a:ln>
        </p:spPr>
        <p:txBody>
          <a:bodyPr/>
          <a:lstStyle/>
          <a:p>
            <a:endParaRPr lang="en-US"/>
          </a:p>
        </p:txBody>
      </p:sp>
      <p:sp>
        <p:nvSpPr>
          <p:cNvPr id="48174" name="Line 50"/>
          <p:cNvSpPr>
            <a:spLocks noChangeShapeType="1"/>
          </p:cNvSpPr>
          <p:nvPr/>
        </p:nvSpPr>
        <p:spPr bwMode="auto">
          <a:xfrm>
            <a:off x="8840788" y="4913313"/>
            <a:ext cx="457200" cy="0"/>
          </a:xfrm>
          <a:prstGeom prst="line">
            <a:avLst/>
          </a:prstGeom>
          <a:noFill/>
          <a:ln w="9525">
            <a:solidFill>
              <a:schemeClr val="tx1"/>
            </a:solidFill>
            <a:round/>
            <a:headEnd/>
            <a:tailEnd type="triangle" w="med" len="med"/>
          </a:ln>
        </p:spPr>
        <p:txBody>
          <a:bodyPr/>
          <a:lstStyle/>
          <a:p>
            <a:endParaRPr lang="en-US"/>
          </a:p>
        </p:txBody>
      </p:sp>
      <p:sp>
        <p:nvSpPr>
          <p:cNvPr id="48175" name="AutoShape 51"/>
          <p:cNvSpPr>
            <a:spLocks noChangeArrowheads="1"/>
          </p:cNvSpPr>
          <p:nvPr/>
        </p:nvSpPr>
        <p:spPr bwMode="auto">
          <a:xfrm>
            <a:off x="6021388" y="3617913"/>
            <a:ext cx="1066800" cy="609600"/>
          </a:xfrm>
          <a:prstGeom prst="flowChartDocument">
            <a:avLst/>
          </a:prstGeom>
          <a:solidFill>
            <a:srgbClr val="FFCC00"/>
          </a:solidFill>
          <a:ln w="9525">
            <a:solidFill>
              <a:schemeClr val="tx1"/>
            </a:solidFill>
            <a:miter lim="800000"/>
            <a:headEnd/>
            <a:tailEnd/>
          </a:ln>
        </p:spPr>
        <p:txBody>
          <a:bodyPr wrap="none" anchor="ctr"/>
          <a:lstStyle/>
          <a:p>
            <a:pPr algn="ctr"/>
            <a:r>
              <a:rPr lang="en-US" sz="1400" b="1">
                <a:latin typeface="Perpetua"/>
              </a:rPr>
              <a:t>Objectives</a:t>
            </a:r>
          </a:p>
        </p:txBody>
      </p:sp>
      <p:sp>
        <p:nvSpPr>
          <p:cNvPr id="48176" name="AutoShape 52"/>
          <p:cNvSpPr>
            <a:spLocks noChangeArrowheads="1"/>
          </p:cNvSpPr>
          <p:nvPr/>
        </p:nvSpPr>
        <p:spPr bwMode="auto">
          <a:xfrm>
            <a:off x="6249988" y="20939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48177" name="AutoShape 54"/>
          <p:cNvSpPr>
            <a:spLocks noChangeArrowheads="1"/>
          </p:cNvSpPr>
          <p:nvPr/>
        </p:nvSpPr>
        <p:spPr bwMode="auto">
          <a:xfrm>
            <a:off x="9221788" y="20939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48178" name="AutoShape 55"/>
          <p:cNvSpPr>
            <a:spLocks noChangeArrowheads="1"/>
          </p:cNvSpPr>
          <p:nvPr/>
        </p:nvSpPr>
        <p:spPr bwMode="auto">
          <a:xfrm>
            <a:off x="3354388" y="55991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48179" name="AutoShape 56"/>
          <p:cNvSpPr>
            <a:spLocks noChangeArrowheads="1"/>
          </p:cNvSpPr>
          <p:nvPr/>
        </p:nvSpPr>
        <p:spPr bwMode="auto">
          <a:xfrm>
            <a:off x="2287588" y="50657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RIP</a:t>
            </a:r>
          </a:p>
        </p:txBody>
      </p:sp>
      <p:sp>
        <p:nvSpPr>
          <p:cNvPr id="48180" name="AutoShape 57"/>
          <p:cNvSpPr>
            <a:spLocks noChangeArrowheads="1"/>
          </p:cNvSpPr>
          <p:nvPr/>
        </p:nvSpPr>
        <p:spPr bwMode="auto">
          <a:xfrm>
            <a:off x="7773988" y="57515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48181" name="Text Box 58"/>
          <p:cNvSpPr txBox="1">
            <a:spLocks noChangeArrowheads="1"/>
          </p:cNvSpPr>
          <p:nvPr/>
        </p:nvSpPr>
        <p:spPr bwMode="auto">
          <a:xfrm>
            <a:off x="1524000" y="6291264"/>
            <a:ext cx="9144000" cy="244475"/>
          </a:xfrm>
          <a:prstGeom prst="rect">
            <a:avLst/>
          </a:prstGeom>
          <a:noFill/>
          <a:ln w="9525" algn="ctr">
            <a:noFill/>
            <a:miter lim="800000"/>
            <a:headEnd/>
            <a:tailEnd/>
          </a:ln>
        </p:spPr>
        <p:txBody>
          <a:bodyPr>
            <a:spAutoFit/>
          </a:bodyPr>
          <a:lstStyle/>
          <a:p>
            <a:pPr marL="457200" indent="-457200" algn="ctr">
              <a:spcBef>
                <a:spcPct val="50000"/>
              </a:spcBef>
              <a:tabLst>
                <a:tab pos="457200" algn="l"/>
              </a:tabLst>
            </a:pPr>
            <a:r>
              <a:rPr lang="en-US" sz="1000" dirty="0">
                <a:latin typeface="Perpetua"/>
              </a:rPr>
              <a:t>Note: At "Check Point", either the activity is ended, or there may be various options that would allow reconsideration of the approval.</a:t>
            </a:r>
          </a:p>
        </p:txBody>
      </p:sp>
      <p:sp>
        <p:nvSpPr>
          <p:cNvPr id="64" name="Rectangle 63"/>
          <p:cNvSpPr/>
          <p:nvPr/>
        </p:nvSpPr>
        <p:spPr>
          <a:xfrm>
            <a:off x="3894138" y="2820989"/>
            <a:ext cx="3357562" cy="2420937"/>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8183" name="TextBox 64"/>
          <p:cNvSpPr txBox="1">
            <a:spLocks noChangeArrowheads="1"/>
          </p:cNvSpPr>
          <p:nvPr/>
        </p:nvSpPr>
        <p:spPr bwMode="auto">
          <a:xfrm>
            <a:off x="6118225" y="2955926"/>
            <a:ext cx="1028700" cy="461665"/>
          </a:xfrm>
          <a:prstGeom prst="rect">
            <a:avLst/>
          </a:prstGeom>
          <a:noFill/>
          <a:ln w="9525">
            <a:noFill/>
            <a:miter lim="800000"/>
            <a:headEnd/>
            <a:tailEnd/>
          </a:ln>
        </p:spPr>
        <p:txBody>
          <a:bodyPr>
            <a:spAutoFit/>
          </a:bodyPr>
          <a:lstStyle/>
          <a:p>
            <a:pPr algn="ctr"/>
            <a:r>
              <a:rPr lang="en-US" sz="2400" b="1">
                <a:latin typeface="Perpetua"/>
              </a:rPr>
              <a:t>HERE</a:t>
            </a:r>
          </a:p>
        </p:txBody>
      </p:sp>
      <p:sp>
        <p:nvSpPr>
          <p:cNvPr id="48184" name="Text Box 65"/>
          <p:cNvSpPr txBox="1">
            <a:spLocks noChangeArrowheads="1"/>
          </p:cNvSpPr>
          <p:nvPr/>
        </p:nvSpPr>
        <p:spPr bwMode="auto">
          <a:xfrm rot="-1939948">
            <a:off x="2970214" y="2895600"/>
            <a:ext cx="6321425" cy="1708150"/>
          </a:xfrm>
          <a:prstGeom prst="rect">
            <a:avLst/>
          </a:prstGeom>
          <a:noFill/>
          <a:ln w="9525">
            <a:noFill/>
            <a:miter lim="800000"/>
            <a:headEnd/>
            <a:tailEnd/>
          </a:ln>
        </p:spPr>
        <p:txBody>
          <a:bodyPr wrap="none">
            <a:spAutoFit/>
          </a:bodyPr>
          <a:lstStyle/>
          <a:p>
            <a:r>
              <a:rPr lang="en-GB" sz="10600" dirty="0"/>
              <a:t>Complete!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AutoShape 2"/>
          <p:cNvSpPr>
            <a:spLocks noChangeArrowheads="1"/>
          </p:cNvSpPr>
          <p:nvPr/>
        </p:nvSpPr>
        <p:spPr bwMode="auto">
          <a:xfrm>
            <a:off x="3236913" y="307657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Task Force</a:t>
            </a:r>
          </a:p>
          <a:p>
            <a:pPr algn="ctr"/>
            <a:r>
              <a:rPr lang="en-US" sz="1400" b="1">
                <a:latin typeface="Perpetua"/>
              </a:rPr>
              <a:t>Meetings</a:t>
            </a:r>
          </a:p>
        </p:txBody>
      </p:sp>
      <p:sp>
        <p:nvSpPr>
          <p:cNvPr id="49154" name="AutoShape 3"/>
          <p:cNvSpPr>
            <a:spLocks noChangeArrowheads="1"/>
          </p:cNvSpPr>
          <p:nvPr/>
        </p:nvSpPr>
        <p:spPr bwMode="auto">
          <a:xfrm>
            <a:off x="3236913" y="4752975"/>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Proposals</a:t>
            </a:r>
          </a:p>
          <a:p>
            <a:pPr algn="ctr"/>
            <a:r>
              <a:rPr lang="en-US" sz="1400" b="1">
                <a:latin typeface="Perpetua"/>
              </a:rPr>
              <a:t>Selected</a:t>
            </a:r>
          </a:p>
        </p:txBody>
      </p:sp>
      <p:sp>
        <p:nvSpPr>
          <p:cNvPr id="49155" name="AutoShape 4"/>
          <p:cNvSpPr>
            <a:spLocks noChangeArrowheads="1"/>
          </p:cNvSpPr>
          <p:nvPr/>
        </p:nvSpPr>
        <p:spPr bwMode="auto">
          <a:xfrm>
            <a:off x="6513513" y="315277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Task Force</a:t>
            </a:r>
          </a:p>
          <a:p>
            <a:pPr algn="ctr"/>
            <a:r>
              <a:rPr lang="en-US" sz="1400" b="1">
                <a:latin typeface="Perpetua"/>
              </a:rPr>
              <a:t>Review</a:t>
            </a:r>
          </a:p>
        </p:txBody>
      </p:sp>
      <p:sp>
        <p:nvSpPr>
          <p:cNvPr id="49156" name="AutoShape 5"/>
          <p:cNvSpPr>
            <a:spLocks noChangeArrowheads="1"/>
          </p:cNvSpPr>
          <p:nvPr/>
        </p:nvSpPr>
        <p:spPr bwMode="auto">
          <a:xfrm>
            <a:off x="6513513" y="5286375"/>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400" b="1">
                <a:latin typeface="Perpetua"/>
              </a:rPr>
              <a:t>TF</a:t>
            </a:r>
          </a:p>
          <a:p>
            <a:pPr algn="ctr"/>
            <a:r>
              <a:rPr lang="en-US" sz="1400" b="1">
                <a:latin typeface="Perpetua"/>
              </a:rPr>
              <a:t>Review</a:t>
            </a:r>
          </a:p>
          <a:p>
            <a:pPr algn="ctr"/>
            <a:r>
              <a:rPr lang="en-US" sz="1400" b="1">
                <a:latin typeface="Perpetua"/>
              </a:rPr>
              <a:t>Done</a:t>
            </a:r>
          </a:p>
        </p:txBody>
      </p:sp>
      <p:sp>
        <p:nvSpPr>
          <p:cNvPr id="49157" name="Text Box 6"/>
          <p:cNvSpPr txBox="1">
            <a:spLocks noChangeArrowheads="1"/>
          </p:cNvSpPr>
          <p:nvPr/>
        </p:nvSpPr>
        <p:spPr bwMode="auto">
          <a:xfrm>
            <a:off x="4379914" y="49053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9158" name="Text Box 7"/>
          <p:cNvSpPr txBox="1">
            <a:spLocks noChangeArrowheads="1"/>
          </p:cNvSpPr>
          <p:nvPr/>
        </p:nvSpPr>
        <p:spPr bwMode="auto">
          <a:xfrm>
            <a:off x="7656514" y="54387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9159" name="Line 8"/>
          <p:cNvSpPr>
            <a:spLocks noChangeShapeType="1"/>
          </p:cNvSpPr>
          <p:nvPr/>
        </p:nvSpPr>
        <p:spPr bwMode="auto">
          <a:xfrm>
            <a:off x="3846513" y="2314575"/>
            <a:ext cx="0" cy="762000"/>
          </a:xfrm>
          <a:prstGeom prst="line">
            <a:avLst/>
          </a:prstGeom>
          <a:noFill/>
          <a:ln w="9525">
            <a:solidFill>
              <a:schemeClr val="tx1"/>
            </a:solidFill>
            <a:round/>
            <a:headEnd/>
            <a:tailEnd type="triangle" w="med" len="med"/>
          </a:ln>
        </p:spPr>
        <p:txBody>
          <a:bodyPr/>
          <a:lstStyle/>
          <a:p>
            <a:endParaRPr lang="en-US"/>
          </a:p>
        </p:txBody>
      </p:sp>
      <p:sp>
        <p:nvSpPr>
          <p:cNvPr id="49160" name="Line 9"/>
          <p:cNvSpPr>
            <a:spLocks noChangeShapeType="1"/>
          </p:cNvSpPr>
          <p:nvPr/>
        </p:nvSpPr>
        <p:spPr bwMode="auto">
          <a:xfrm>
            <a:off x="3846513" y="3914775"/>
            <a:ext cx="0" cy="838200"/>
          </a:xfrm>
          <a:prstGeom prst="line">
            <a:avLst/>
          </a:prstGeom>
          <a:noFill/>
          <a:ln w="9525">
            <a:solidFill>
              <a:schemeClr val="tx1"/>
            </a:solidFill>
            <a:round/>
            <a:headEnd/>
            <a:tailEnd type="triangle" w="med" len="med"/>
          </a:ln>
        </p:spPr>
        <p:txBody>
          <a:bodyPr/>
          <a:lstStyle/>
          <a:p>
            <a:endParaRPr lang="en-US"/>
          </a:p>
        </p:txBody>
      </p:sp>
      <p:sp>
        <p:nvSpPr>
          <p:cNvPr id="49161" name="Line 10"/>
          <p:cNvSpPr>
            <a:spLocks noChangeShapeType="1"/>
          </p:cNvSpPr>
          <p:nvPr/>
        </p:nvSpPr>
        <p:spPr bwMode="auto">
          <a:xfrm>
            <a:off x="7123113" y="1704975"/>
            <a:ext cx="0" cy="304800"/>
          </a:xfrm>
          <a:prstGeom prst="line">
            <a:avLst/>
          </a:prstGeom>
          <a:noFill/>
          <a:ln w="9525">
            <a:solidFill>
              <a:schemeClr val="tx1"/>
            </a:solidFill>
            <a:round/>
            <a:headEnd/>
            <a:tailEnd type="triangle" w="med" len="med"/>
          </a:ln>
        </p:spPr>
        <p:txBody>
          <a:bodyPr/>
          <a:lstStyle/>
          <a:p>
            <a:endParaRPr lang="en-US"/>
          </a:p>
        </p:txBody>
      </p:sp>
      <p:sp>
        <p:nvSpPr>
          <p:cNvPr id="49162" name="Line 11"/>
          <p:cNvSpPr>
            <a:spLocks noChangeShapeType="1"/>
          </p:cNvSpPr>
          <p:nvPr/>
        </p:nvSpPr>
        <p:spPr bwMode="auto">
          <a:xfrm>
            <a:off x="7123113" y="2543175"/>
            <a:ext cx="0" cy="609600"/>
          </a:xfrm>
          <a:prstGeom prst="line">
            <a:avLst/>
          </a:prstGeom>
          <a:noFill/>
          <a:ln w="9525">
            <a:solidFill>
              <a:schemeClr val="tx1"/>
            </a:solidFill>
            <a:round/>
            <a:headEnd/>
            <a:tailEnd type="triangle" w="med" len="med"/>
          </a:ln>
        </p:spPr>
        <p:txBody>
          <a:bodyPr/>
          <a:lstStyle/>
          <a:p>
            <a:endParaRPr lang="en-US"/>
          </a:p>
        </p:txBody>
      </p:sp>
      <p:sp>
        <p:nvSpPr>
          <p:cNvPr id="49163" name="Line 12"/>
          <p:cNvSpPr>
            <a:spLocks noChangeShapeType="1"/>
          </p:cNvSpPr>
          <p:nvPr/>
        </p:nvSpPr>
        <p:spPr bwMode="auto">
          <a:xfrm>
            <a:off x="4456113" y="5210175"/>
            <a:ext cx="1066800" cy="0"/>
          </a:xfrm>
          <a:prstGeom prst="line">
            <a:avLst/>
          </a:prstGeom>
          <a:noFill/>
          <a:ln w="9525">
            <a:solidFill>
              <a:schemeClr val="tx1"/>
            </a:solidFill>
            <a:round/>
            <a:headEnd/>
            <a:tailEnd/>
          </a:ln>
        </p:spPr>
        <p:txBody>
          <a:bodyPr/>
          <a:lstStyle/>
          <a:p>
            <a:endParaRPr lang="en-US"/>
          </a:p>
        </p:txBody>
      </p:sp>
      <p:sp>
        <p:nvSpPr>
          <p:cNvPr id="49164" name="Line 13"/>
          <p:cNvSpPr>
            <a:spLocks noChangeShapeType="1"/>
          </p:cNvSpPr>
          <p:nvPr/>
        </p:nvSpPr>
        <p:spPr bwMode="auto">
          <a:xfrm flipV="1">
            <a:off x="5522913" y="1704975"/>
            <a:ext cx="0" cy="3505200"/>
          </a:xfrm>
          <a:prstGeom prst="line">
            <a:avLst/>
          </a:prstGeom>
          <a:noFill/>
          <a:ln w="9525">
            <a:solidFill>
              <a:schemeClr val="tx1"/>
            </a:solidFill>
            <a:round/>
            <a:headEnd/>
            <a:tailEnd/>
          </a:ln>
        </p:spPr>
        <p:txBody>
          <a:bodyPr/>
          <a:lstStyle/>
          <a:p>
            <a:endParaRPr lang="en-US"/>
          </a:p>
        </p:txBody>
      </p:sp>
      <p:sp>
        <p:nvSpPr>
          <p:cNvPr id="49165" name="Line 14"/>
          <p:cNvSpPr>
            <a:spLocks noChangeShapeType="1"/>
          </p:cNvSpPr>
          <p:nvPr/>
        </p:nvSpPr>
        <p:spPr bwMode="auto">
          <a:xfrm>
            <a:off x="5522913" y="1704975"/>
            <a:ext cx="1600200" cy="0"/>
          </a:xfrm>
          <a:prstGeom prst="line">
            <a:avLst/>
          </a:prstGeom>
          <a:noFill/>
          <a:ln w="9525">
            <a:solidFill>
              <a:schemeClr val="tx1"/>
            </a:solidFill>
            <a:round/>
            <a:headEnd/>
            <a:tailEnd/>
          </a:ln>
        </p:spPr>
        <p:txBody>
          <a:bodyPr/>
          <a:lstStyle/>
          <a:p>
            <a:endParaRPr lang="en-US"/>
          </a:p>
        </p:txBody>
      </p:sp>
      <p:sp>
        <p:nvSpPr>
          <p:cNvPr id="49166" name="Line 15"/>
          <p:cNvSpPr>
            <a:spLocks noChangeShapeType="1"/>
          </p:cNvSpPr>
          <p:nvPr/>
        </p:nvSpPr>
        <p:spPr bwMode="auto">
          <a:xfrm>
            <a:off x="7732713" y="5743575"/>
            <a:ext cx="533400" cy="0"/>
          </a:xfrm>
          <a:prstGeom prst="line">
            <a:avLst/>
          </a:prstGeom>
          <a:noFill/>
          <a:ln w="9525">
            <a:solidFill>
              <a:schemeClr val="tx1"/>
            </a:solidFill>
            <a:round/>
            <a:headEnd/>
            <a:tailEnd/>
          </a:ln>
        </p:spPr>
        <p:txBody>
          <a:bodyPr/>
          <a:lstStyle/>
          <a:p>
            <a:endParaRPr lang="en-US"/>
          </a:p>
        </p:txBody>
      </p:sp>
      <p:sp>
        <p:nvSpPr>
          <p:cNvPr id="49167" name="AutoShape 16"/>
          <p:cNvSpPr>
            <a:spLocks noChangeArrowheads="1"/>
          </p:cNvSpPr>
          <p:nvPr/>
        </p:nvSpPr>
        <p:spPr bwMode="auto">
          <a:xfrm>
            <a:off x="4075113" y="3990975"/>
            <a:ext cx="1066800" cy="609600"/>
          </a:xfrm>
          <a:prstGeom prst="flowChartDocument">
            <a:avLst/>
          </a:prstGeom>
          <a:solidFill>
            <a:srgbClr val="FFCC00"/>
          </a:solidFill>
          <a:ln w="9525">
            <a:solidFill>
              <a:schemeClr val="tx1"/>
            </a:solidFill>
            <a:miter lim="800000"/>
            <a:headEnd/>
            <a:tailEnd/>
          </a:ln>
        </p:spPr>
        <p:txBody>
          <a:bodyPr wrap="none" anchor="ctr"/>
          <a:lstStyle/>
          <a:p>
            <a:pPr algn="ctr"/>
            <a:r>
              <a:rPr lang="en-US" sz="1400" b="1">
                <a:latin typeface="Perpetua"/>
              </a:rPr>
              <a:t>Objectives</a:t>
            </a:r>
          </a:p>
        </p:txBody>
      </p:sp>
      <p:sp>
        <p:nvSpPr>
          <p:cNvPr id="49168" name="AutoShape 17"/>
          <p:cNvSpPr>
            <a:spLocks noChangeArrowheads="1"/>
          </p:cNvSpPr>
          <p:nvPr/>
        </p:nvSpPr>
        <p:spPr bwMode="auto">
          <a:xfrm>
            <a:off x="3313113" y="1628775"/>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PAR</a:t>
            </a:r>
          </a:p>
        </p:txBody>
      </p:sp>
      <p:sp>
        <p:nvSpPr>
          <p:cNvPr id="49169" name="Line 18"/>
          <p:cNvSpPr>
            <a:spLocks noChangeShapeType="1"/>
          </p:cNvSpPr>
          <p:nvPr/>
        </p:nvSpPr>
        <p:spPr bwMode="auto">
          <a:xfrm>
            <a:off x="3846513" y="5667375"/>
            <a:ext cx="0" cy="304800"/>
          </a:xfrm>
          <a:prstGeom prst="line">
            <a:avLst/>
          </a:prstGeom>
          <a:noFill/>
          <a:ln w="9525">
            <a:solidFill>
              <a:schemeClr val="tx1"/>
            </a:solidFill>
            <a:round/>
            <a:headEnd/>
            <a:tailEnd/>
          </a:ln>
        </p:spPr>
        <p:txBody>
          <a:bodyPr/>
          <a:lstStyle/>
          <a:p>
            <a:endParaRPr lang="en-US"/>
          </a:p>
        </p:txBody>
      </p:sp>
      <p:sp>
        <p:nvSpPr>
          <p:cNvPr id="49170" name="Line 19"/>
          <p:cNvSpPr>
            <a:spLocks noChangeShapeType="1"/>
          </p:cNvSpPr>
          <p:nvPr/>
        </p:nvSpPr>
        <p:spPr bwMode="auto">
          <a:xfrm flipH="1">
            <a:off x="2855913" y="5972175"/>
            <a:ext cx="990600" cy="0"/>
          </a:xfrm>
          <a:prstGeom prst="line">
            <a:avLst/>
          </a:prstGeom>
          <a:noFill/>
          <a:ln w="9525">
            <a:solidFill>
              <a:schemeClr val="tx1"/>
            </a:solidFill>
            <a:round/>
            <a:headEnd/>
            <a:tailEnd/>
          </a:ln>
        </p:spPr>
        <p:txBody>
          <a:bodyPr/>
          <a:lstStyle/>
          <a:p>
            <a:endParaRPr lang="en-US"/>
          </a:p>
        </p:txBody>
      </p:sp>
      <p:sp>
        <p:nvSpPr>
          <p:cNvPr id="49171" name="Line 20"/>
          <p:cNvSpPr>
            <a:spLocks noChangeShapeType="1"/>
          </p:cNvSpPr>
          <p:nvPr/>
        </p:nvSpPr>
        <p:spPr bwMode="auto">
          <a:xfrm flipV="1">
            <a:off x="2855913" y="2771775"/>
            <a:ext cx="0" cy="3200400"/>
          </a:xfrm>
          <a:prstGeom prst="line">
            <a:avLst/>
          </a:prstGeom>
          <a:noFill/>
          <a:ln w="9525">
            <a:solidFill>
              <a:schemeClr val="tx1"/>
            </a:solidFill>
            <a:round/>
            <a:headEnd/>
            <a:tailEnd/>
          </a:ln>
        </p:spPr>
        <p:txBody>
          <a:bodyPr/>
          <a:lstStyle/>
          <a:p>
            <a:endParaRPr lang="en-US"/>
          </a:p>
        </p:txBody>
      </p:sp>
      <p:sp>
        <p:nvSpPr>
          <p:cNvPr id="49172" name="Line 21"/>
          <p:cNvSpPr>
            <a:spLocks noChangeShapeType="1"/>
          </p:cNvSpPr>
          <p:nvPr/>
        </p:nvSpPr>
        <p:spPr bwMode="auto">
          <a:xfrm>
            <a:off x="3465513" y="2771775"/>
            <a:ext cx="0" cy="304800"/>
          </a:xfrm>
          <a:prstGeom prst="line">
            <a:avLst/>
          </a:prstGeom>
          <a:noFill/>
          <a:ln w="9525">
            <a:solidFill>
              <a:schemeClr val="tx1"/>
            </a:solidFill>
            <a:round/>
            <a:headEnd/>
            <a:tailEnd type="triangle" w="med" len="med"/>
          </a:ln>
        </p:spPr>
        <p:txBody>
          <a:bodyPr/>
          <a:lstStyle/>
          <a:p>
            <a:endParaRPr lang="en-US"/>
          </a:p>
        </p:txBody>
      </p:sp>
      <p:sp>
        <p:nvSpPr>
          <p:cNvPr id="49173" name="Line 22"/>
          <p:cNvSpPr>
            <a:spLocks noChangeShapeType="1"/>
          </p:cNvSpPr>
          <p:nvPr/>
        </p:nvSpPr>
        <p:spPr bwMode="auto">
          <a:xfrm flipH="1">
            <a:off x="2855913" y="2771775"/>
            <a:ext cx="609600" cy="0"/>
          </a:xfrm>
          <a:prstGeom prst="line">
            <a:avLst/>
          </a:prstGeom>
          <a:noFill/>
          <a:ln w="9525">
            <a:solidFill>
              <a:schemeClr val="tx1"/>
            </a:solidFill>
            <a:round/>
            <a:headEnd/>
            <a:tailEnd/>
          </a:ln>
        </p:spPr>
        <p:txBody>
          <a:bodyPr/>
          <a:lstStyle/>
          <a:p>
            <a:endParaRPr lang="en-US"/>
          </a:p>
        </p:txBody>
      </p:sp>
      <p:sp>
        <p:nvSpPr>
          <p:cNvPr id="49174" name="Text Box 23"/>
          <p:cNvSpPr txBox="1">
            <a:spLocks noChangeArrowheads="1"/>
          </p:cNvSpPr>
          <p:nvPr/>
        </p:nvSpPr>
        <p:spPr bwMode="auto">
          <a:xfrm>
            <a:off x="3465513" y="56673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9175" name="AutoShape 24"/>
          <p:cNvSpPr>
            <a:spLocks noChangeArrowheads="1"/>
          </p:cNvSpPr>
          <p:nvPr/>
        </p:nvSpPr>
        <p:spPr bwMode="auto">
          <a:xfrm>
            <a:off x="6589713" y="20097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D1.0</a:t>
            </a:r>
          </a:p>
        </p:txBody>
      </p:sp>
      <p:sp>
        <p:nvSpPr>
          <p:cNvPr id="49176" name="Line 25"/>
          <p:cNvSpPr>
            <a:spLocks noChangeShapeType="1"/>
          </p:cNvSpPr>
          <p:nvPr/>
        </p:nvSpPr>
        <p:spPr bwMode="auto">
          <a:xfrm>
            <a:off x="7123113" y="3990975"/>
            <a:ext cx="0" cy="381000"/>
          </a:xfrm>
          <a:prstGeom prst="line">
            <a:avLst/>
          </a:prstGeom>
          <a:noFill/>
          <a:ln w="9525">
            <a:solidFill>
              <a:schemeClr val="tx1"/>
            </a:solidFill>
            <a:round/>
            <a:headEnd/>
            <a:tailEnd type="triangle" w="med" len="med"/>
          </a:ln>
        </p:spPr>
        <p:txBody>
          <a:bodyPr/>
          <a:lstStyle/>
          <a:p>
            <a:endParaRPr lang="en-US"/>
          </a:p>
        </p:txBody>
      </p:sp>
      <p:sp>
        <p:nvSpPr>
          <p:cNvPr id="49177" name="Line 26"/>
          <p:cNvSpPr>
            <a:spLocks noChangeShapeType="1"/>
          </p:cNvSpPr>
          <p:nvPr/>
        </p:nvSpPr>
        <p:spPr bwMode="auto">
          <a:xfrm>
            <a:off x="7123113" y="4905375"/>
            <a:ext cx="0" cy="381000"/>
          </a:xfrm>
          <a:prstGeom prst="line">
            <a:avLst/>
          </a:prstGeom>
          <a:noFill/>
          <a:ln w="9525">
            <a:solidFill>
              <a:schemeClr val="tx1"/>
            </a:solidFill>
            <a:round/>
            <a:headEnd/>
            <a:tailEnd type="triangle" w="med" len="med"/>
          </a:ln>
        </p:spPr>
        <p:txBody>
          <a:bodyPr/>
          <a:lstStyle/>
          <a:p>
            <a:endParaRPr lang="en-US"/>
          </a:p>
        </p:txBody>
      </p:sp>
      <p:sp>
        <p:nvSpPr>
          <p:cNvPr id="49178" name="AutoShape 27"/>
          <p:cNvSpPr>
            <a:spLocks noChangeArrowheads="1"/>
          </p:cNvSpPr>
          <p:nvPr/>
        </p:nvSpPr>
        <p:spPr bwMode="auto">
          <a:xfrm>
            <a:off x="6589713" y="43719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D1.(n+1)</a:t>
            </a:r>
          </a:p>
        </p:txBody>
      </p:sp>
      <p:sp>
        <p:nvSpPr>
          <p:cNvPr id="49179" name="Text Box 28"/>
          <p:cNvSpPr txBox="1">
            <a:spLocks noChangeArrowheads="1"/>
          </p:cNvSpPr>
          <p:nvPr/>
        </p:nvSpPr>
        <p:spPr bwMode="auto">
          <a:xfrm>
            <a:off x="6132513" y="54387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9180" name="Line 29"/>
          <p:cNvSpPr>
            <a:spLocks noChangeShapeType="1"/>
          </p:cNvSpPr>
          <p:nvPr/>
        </p:nvSpPr>
        <p:spPr bwMode="auto">
          <a:xfrm flipV="1">
            <a:off x="6056313" y="2847975"/>
            <a:ext cx="0" cy="2895600"/>
          </a:xfrm>
          <a:prstGeom prst="line">
            <a:avLst/>
          </a:prstGeom>
          <a:noFill/>
          <a:ln w="9525">
            <a:solidFill>
              <a:schemeClr val="tx1"/>
            </a:solidFill>
            <a:round/>
            <a:headEnd/>
            <a:tailEnd/>
          </a:ln>
        </p:spPr>
        <p:txBody>
          <a:bodyPr/>
          <a:lstStyle/>
          <a:p>
            <a:endParaRPr lang="en-US"/>
          </a:p>
        </p:txBody>
      </p:sp>
      <p:sp>
        <p:nvSpPr>
          <p:cNvPr id="49181" name="Line 30"/>
          <p:cNvSpPr>
            <a:spLocks noChangeShapeType="1"/>
          </p:cNvSpPr>
          <p:nvPr/>
        </p:nvSpPr>
        <p:spPr bwMode="auto">
          <a:xfrm>
            <a:off x="6742113" y="2847975"/>
            <a:ext cx="0" cy="304800"/>
          </a:xfrm>
          <a:prstGeom prst="line">
            <a:avLst/>
          </a:prstGeom>
          <a:noFill/>
          <a:ln w="9525">
            <a:solidFill>
              <a:schemeClr val="tx1"/>
            </a:solidFill>
            <a:round/>
            <a:headEnd/>
            <a:tailEnd type="triangle" w="med" len="med"/>
          </a:ln>
        </p:spPr>
        <p:txBody>
          <a:bodyPr/>
          <a:lstStyle/>
          <a:p>
            <a:endParaRPr lang="en-US"/>
          </a:p>
        </p:txBody>
      </p:sp>
      <p:sp>
        <p:nvSpPr>
          <p:cNvPr id="49182" name="Line 31"/>
          <p:cNvSpPr>
            <a:spLocks noChangeShapeType="1"/>
          </p:cNvSpPr>
          <p:nvPr/>
        </p:nvSpPr>
        <p:spPr bwMode="auto">
          <a:xfrm flipH="1">
            <a:off x="6056313" y="2847975"/>
            <a:ext cx="685800" cy="0"/>
          </a:xfrm>
          <a:prstGeom prst="line">
            <a:avLst/>
          </a:prstGeom>
          <a:noFill/>
          <a:ln w="9525">
            <a:solidFill>
              <a:schemeClr val="tx1"/>
            </a:solidFill>
            <a:round/>
            <a:headEnd/>
            <a:tailEnd/>
          </a:ln>
        </p:spPr>
        <p:txBody>
          <a:bodyPr/>
          <a:lstStyle/>
          <a:p>
            <a:endParaRPr lang="en-US"/>
          </a:p>
        </p:txBody>
      </p:sp>
      <p:sp>
        <p:nvSpPr>
          <p:cNvPr id="49183" name="Line 32"/>
          <p:cNvSpPr>
            <a:spLocks noChangeShapeType="1"/>
          </p:cNvSpPr>
          <p:nvPr/>
        </p:nvSpPr>
        <p:spPr bwMode="auto">
          <a:xfrm flipH="1">
            <a:off x="6056313" y="5743575"/>
            <a:ext cx="457200" cy="0"/>
          </a:xfrm>
          <a:prstGeom prst="line">
            <a:avLst/>
          </a:prstGeom>
          <a:noFill/>
          <a:ln w="9525">
            <a:solidFill>
              <a:schemeClr val="tx1"/>
            </a:solidFill>
            <a:round/>
            <a:headEnd/>
            <a:tailEnd/>
          </a:ln>
        </p:spPr>
        <p:txBody>
          <a:bodyPr/>
          <a:lstStyle/>
          <a:p>
            <a:endParaRPr lang="en-US"/>
          </a:p>
        </p:txBody>
      </p:sp>
      <p:sp>
        <p:nvSpPr>
          <p:cNvPr id="49184" name="Line 33"/>
          <p:cNvSpPr>
            <a:spLocks noChangeShapeType="1"/>
          </p:cNvSpPr>
          <p:nvPr/>
        </p:nvSpPr>
        <p:spPr bwMode="auto">
          <a:xfrm>
            <a:off x="8266113" y="3609975"/>
            <a:ext cx="381000" cy="0"/>
          </a:xfrm>
          <a:prstGeom prst="line">
            <a:avLst/>
          </a:prstGeom>
          <a:noFill/>
          <a:ln w="9525">
            <a:solidFill>
              <a:schemeClr val="tx1"/>
            </a:solidFill>
            <a:round/>
            <a:headEnd/>
            <a:tailEnd type="triangle" w="med" len="med"/>
          </a:ln>
        </p:spPr>
        <p:txBody>
          <a:bodyPr/>
          <a:lstStyle/>
          <a:p>
            <a:endParaRPr lang="en-US"/>
          </a:p>
        </p:txBody>
      </p:sp>
      <p:sp>
        <p:nvSpPr>
          <p:cNvPr id="49185" name="Line 34"/>
          <p:cNvSpPr>
            <a:spLocks noChangeShapeType="1"/>
          </p:cNvSpPr>
          <p:nvPr/>
        </p:nvSpPr>
        <p:spPr bwMode="auto">
          <a:xfrm flipV="1">
            <a:off x="8266113" y="3609975"/>
            <a:ext cx="0" cy="2133600"/>
          </a:xfrm>
          <a:prstGeom prst="line">
            <a:avLst/>
          </a:prstGeom>
          <a:noFill/>
          <a:ln w="9525">
            <a:solidFill>
              <a:schemeClr val="tx1"/>
            </a:solidFill>
            <a:round/>
            <a:headEnd/>
            <a:tailEnd/>
          </a:ln>
        </p:spPr>
        <p:txBody>
          <a:bodyPr/>
          <a:lstStyle/>
          <a:p>
            <a:endParaRPr lang="en-US"/>
          </a:p>
        </p:txBody>
      </p:sp>
      <p:sp>
        <p:nvSpPr>
          <p:cNvPr id="49186" name="Line 35"/>
          <p:cNvSpPr>
            <a:spLocks noChangeShapeType="1"/>
          </p:cNvSpPr>
          <p:nvPr/>
        </p:nvSpPr>
        <p:spPr bwMode="auto">
          <a:xfrm>
            <a:off x="7504113" y="2847975"/>
            <a:ext cx="0" cy="304800"/>
          </a:xfrm>
          <a:prstGeom prst="line">
            <a:avLst/>
          </a:prstGeom>
          <a:noFill/>
          <a:ln w="9525">
            <a:solidFill>
              <a:schemeClr val="tx1"/>
            </a:solidFill>
            <a:round/>
            <a:headEnd/>
            <a:tailEnd type="triangle" w="med" len="med"/>
          </a:ln>
        </p:spPr>
        <p:txBody>
          <a:bodyPr/>
          <a:lstStyle/>
          <a:p>
            <a:endParaRPr lang="en-US"/>
          </a:p>
        </p:txBody>
      </p:sp>
      <p:sp>
        <p:nvSpPr>
          <p:cNvPr id="49187" name="Line 36"/>
          <p:cNvSpPr>
            <a:spLocks noChangeShapeType="1"/>
          </p:cNvSpPr>
          <p:nvPr/>
        </p:nvSpPr>
        <p:spPr bwMode="auto">
          <a:xfrm flipH="1">
            <a:off x="7504113" y="2847975"/>
            <a:ext cx="1752600" cy="0"/>
          </a:xfrm>
          <a:prstGeom prst="line">
            <a:avLst/>
          </a:prstGeom>
          <a:noFill/>
          <a:ln w="9525">
            <a:solidFill>
              <a:schemeClr val="tx1"/>
            </a:solidFill>
            <a:round/>
            <a:headEnd/>
            <a:tailEnd/>
          </a:ln>
        </p:spPr>
        <p:txBody>
          <a:bodyPr/>
          <a:lstStyle/>
          <a:p>
            <a:endParaRPr lang="en-US"/>
          </a:p>
        </p:txBody>
      </p:sp>
      <p:sp>
        <p:nvSpPr>
          <p:cNvPr id="49188" name="Text Box 37"/>
          <p:cNvSpPr txBox="1">
            <a:spLocks noChangeArrowheads="1"/>
          </p:cNvSpPr>
          <p:nvPr/>
        </p:nvSpPr>
        <p:spPr bwMode="auto">
          <a:xfrm>
            <a:off x="9217025" y="28479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9189" name="Line 38"/>
          <p:cNvSpPr>
            <a:spLocks noChangeShapeType="1"/>
          </p:cNvSpPr>
          <p:nvPr/>
        </p:nvSpPr>
        <p:spPr bwMode="auto">
          <a:xfrm flipV="1">
            <a:off x="9256713" y="2847975"/>
            <a:ext cx="0" cy="381000"/>
          </a:xfrm>
          <a:prstGeom prst="line">
            <a:avLst/>
          </a:prstGeom>
          <a:noFill/>
          <a:ln w="9525">
            <a:solidFill>
              <a:schemeClr val="tx1"/>
            </a:solidFill>
            <a:round/>
            <a:headEnd/>
            <a:tailEnd/>
          </a:ln>
        </p:spPr>
        <p:txBody>
          <a:bodyPr/>
          <a:lstStyle/>
          <a:p>
            <a:endParaRPr lang="en-US"/>
          </a:p>
        </p:txBody>
      </p:sp>
      <p:sp>
        <p:nvSpPr>
          <p:cNvPr id="49190" name="Line 39"/>
          <p:cNvSpPr>
            <a:spLocks noChangeShapeType="1"/>
          </p:cNvSpPr>
          <p:nvPr/>
        </p:nvSpPr>
        <p:spPr bwMode="auto">
          <a:xfrm>
            <a:off x="9256713" y="3990975"/>
            <a:ext cx="0" cy="381000"/>
          </a:xfrm>
          <a:prstGeom prst="line">
            <a:avLst/>
          </a:prstGeom>
          <a:noFill/>
          <a:ln w="9525">
            <a:solidFill>
              <a:schemeClr val="tx1"/>
            </a:solidFill>
            <a:round/>
            <a:headEnd/>
            <a:tailEnd type="triangle" w="med" len="med"/>
          </a:ln>
        </p:spPr>
        <p:txBody>
          <a:bodyPr/>
          <a:lstStyle/>
          <a:p>
            <a:endParaRPr lang="en-US"/>
          </a:p>
        </p:txBody>
      </p:sp>
      <p:sp>
        <p:nvSpPr>
          <p:cNvPr id="49191" name="Text Box 40"/>
          <p:cNvSpPr txBox="1">
            <a:spLocks noChangeArrowheads="1"/>
          </p:cNvSpPr>
          <p:nvPr/>
        </p:nvSpPr>
        <p:spPr bwMode="auto">
          <a:xfrm>
            <a:off x="9256714" y="40671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9192" name="AutoShape 41"/>
          <p:cNvSpPr>
            <a:spLocks noChangeArrowheads="1"/>
          </p:cNvSpPr>
          <p:nvPr/>
        </p:nvSpPr>
        <p:spPr bwMode="auto">
          <a:xfrm>
            <a:off x="9104313" y="53625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400" b="1">
                <a:latin typeface="Perpetua"/>
              </a:rPr>
              <a:t>A</a:t>
            </a:r>
          </a:p>
        </p:txBody>
      </p:sp>
      <p:sp>
        <p:nvSpPr>
          <p:cNvPr id="49193" name="Line 42"/>
          <p:cNvSpPr>
            <a:spLocks noChangeShapeType="1"/>
          </p:cNvSpPr>
          <p:nvPr/>
        </p:nvSpPr>
        <p:spPr bwMode="auto">
          <a:xfrm>
            <a:off x="9256713" y="4905375"/>
            <a:ext cx="0" cy="457200"/>
          </a:xfrm>
          <a:prstGeom prst="line">
            <a:avLst/>
          </a:prstGeom>
          <a:noFill/>
          <a:ln w="9525">
            <a:solidFill>
              <a:schemeClr val="tx1"/>
            </a:solidFill>
            <a:round/>
            <a:headEnd/>
            <a:tailEnd type="triangle" w="med" len="med"/>
          </a:ln>
        </p:spPr>
        <p:txBody>
          <a:bodyPr/>
          <a:lstStyle/>
          <a:p>
            <a:endParaRPr lang="en-US"/>
          </a:p>
        </p:txBody>
      </p:sp>
      <p:sp>
        <p:nvSpPr>
          <p:cNvPr id="49194" name="AutoShape 43"/>
          <p:cNvSpPr>
            <a:spLocks noChangeArrowheads="1"/>
          </p:cNvSpPr>
          <p:nvPr/>
        </p:nvSpPr>
        <p:spPr bwMode="auto">
          <a:xfrm>
            <a:off x="8723313" y="43719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D2.0</a:t>
            </a:r>
          </a:p>
        </p:txBody>
      </p:sp>
      <p:sp>
        <p:nvSpPr>
          <p:cNvPr id="49195" name="Rectangle 44"/>
          <p:cNvSpPr>
            <a:spLocks noGrp="1" noChangeArrowheads="1"/>
          </p:cNvSpPr>
          <p:nvPr>
            <p:ph type="title" idx="4294967295"/>
          </p:nvPr>
        </p:nvSpPr>
        <p:spPr/>
        <p:txBody>
          <a:bodyPr/>
          <a:lstStyle/>
          <a:p>
            <a:pPr eaLnBrk="1" hangingPunct="1"/>
            <a:r>
              <a:rPr lang="en-US" sz="2800"/>
              <a:t>Overview of IEEE 802.3 Standards Process (2/5) – </a:t>
            </a:r>
            <a:br>
              <a:rPr lang="en-US" sz="2800"/>
            </a:br>
            <a:r>
              <a:rPr lang="en-US" sz="2800"/>
              <a:t>Task Force Comment Phase</a:t>
            </a:r>
          </a:p>
        </p:txBody>
      </p:sp>
      <p:sp>
        <p:nvSpPr>
          <p:cNvPr id="49196" name="AutoShape 45"/>
          <p:cNvSpPr>
            <a:spLocks noChangeArrowheads="1"/>
          </p:cNvSpPr>
          <p:nvPr/>
        </p:nvSpPr>
        <p:spPr bwMode="auto">
          <a:xfrm>
            <a:off x="8647113" y="3152775"/>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To</a:t>
            </a:r>
          </a:p>
          <a:p>
            <a:pPr algn="ctr"/>
            <a:r>
              <a:rPr lang="en-US" sz="1400" b="1">
                <a:latin typeface="Perpetua"/>
              </a:rPr>
              <a:t>802.3 WG</a:t>
            </a:r>
          </a:p>
          <a:p>
            <a:pPr algn="ctr"/>
            <a:r>
              <a:rPr lang="en-US" sz="1400" b="1">
                <a:latin typeface="Perpetua"/>
              </a:rPr>
              <a:t>Ballot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18"/>
          <p:cNvSpPr>
            <a:spLocks noChangeShapeType="1"/>
          </p:cNvSpPr>
          <p:nvPr/>
        </p:nvSpPr>
        <p:spPr bwMode="auto">
          <a:xfrm>
            <a:off x="4572000" y="1362075"/>
            <a:ext cx="0" cy="414338"/>
          </a:xfrm>
          <a:prstGeom prst="line">
            <a:avLst/>
          </a:prstGeom>
          <a:noFill/>
          <a:ln w="9525">
            <a:solidFill>
              <a:schemeClr val="tx1"/>
            </a:solidFill>
            <a:round/>
            <a:headEnd/>
            <a:tailEnd type="triangle" w="med" len="med"/>
          </a:ln>
        </p:spPr>
        <p:txBody>
          <a:bodyPr/>
          <a:lstStyle/>
          <a:p>
            <a:endParaRPr lang="en-US"/>
          </a:p>
        </p:txBody>
      </p:sp>
      <p:sp>
        <p:nvSpPr>
          <p:cNvPr id="50178" name="Line 2"/>
          <p:cNvSpPr>
            <a:spLocks noChangeShapeType="1"/>
          </p:cNvSpPr>
          <p:nvPr/>
        </p:nvSpPr>
        <p:spPr bwMode="auto">
          <a:xfrm>
            <a:off x="8610600" y="3757614"/>
            <a:ext cx="533400" cy="3175"/>
          </a:xfrm>
          <a:prstGeom prst="line">
            <a:avLst/>
          </a:prstGeom>
          <a:noFill/>
          <a:ln w="9525">
            <a:solidFill>
              <a:schemeClr val="tx1"/>
            </a:solidFill>
            <a:round/>
            <a:headEnd/>
            <a:tailEnd type="triangle" w="med" len="med"/>
          </a:ln>
        </p:spPr>
        <p:txBody>
          <a:bodyPr/>
          <a:lstStyle/>
          <a:p>
            <a:endParaRPr lang="en-US"/>
          </a:p>
        </p:txBody>
      </p:sp>
      <p:sp>
        <p:nvSpPr>
          <p:cNvPr id="50179" name="AutoShape 3"/>
          <p:cNvSpPr>
            <a:spLocks noChangeArrowheads="1"/>
          </p:cNvSpPr>
          <p:nvPr/>
        </p:nvSpPr>
        <p:spPr bwMode="auto">
          <a:xfrm>
            <a:off x="3962400" y="1776413"/>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802.3 WG </a:t>
            </a:r>
          </a:p>
          <a:p>
            <a:pPr algn="ctr"/>
            <a:r>
              <a:rPr lang="en-US" sz="1200" b="1">
                <a:latin typeface="Perpetua"/>
              </a:rPr>
              <a:t>BALLOT</a:t>
            </a:r>
          </a:p>
        </p:txBody>
      </p:sp>
      <p:sp>
        <p:nvSpPr>
          <p:cNvPr id="50180" name="Text Box 4"/>
          <p:cNvSpPr txBox="1">
            <a:spLocks noChangeArrowheads="1"/>
          </p:cNvSpPr>
          <p:nvPr/>
        </p:nvSpPr>
        <p:spPr bwMode="auto">
          <a:xfrm>
            <a:off x="5257800" y="5434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181" name="Text Box 5"/>
          <p:cNvSpPr txBox="1">
            <a:spLocks noChangeArrowheads="1"/>
          </p:cNvSpPr>
          <p:nvPr/>
        </p:nvSpPr>
        <p:spPr bwMode="auto">
          <a:xfrm>
            <a:off x="8001000" y="2941639"/>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182" name="Line 6"/>
          <p:cNvSpPr>
            <a:spLocks noChangeShapeType="1"/>
          </p:cNvSpPr>
          <p:nvPr/>
        </p:nvSpPr>
        <p:spPr bwMode="auto">
          <a:xfrm>
            <a:off x="8001000" y="1395413"/>
            <a:ext cx="0" cy="304800"/>
          </a:xfrm>
          <a:prstGeom prst="line">
            <a:avLst/>
          </a:prstGeom>
          <a:noFill/>
          <a:ln w="9525">
            <a:solidFill>
              <a:schemeClr val="tx1"/>
            </a:solidFill>
            <a:round/>
            <a:headEnd/>
            <a:tailEnd type="triangle" w="med" len="med"/>
          </a:ln>
        </p:spPr>
        <p:txBody>
          <a:bodyPr/>
          <a:lstStyle/>
          <a:p>
            <a:endParaRPr lang="en-US"/>
          </a:p>
        </p:txBody>
      </p:sp>
      <p:sp>
        <p:nvSpPr>
          <p:cNvPr id="50183" name="Line 7"/>
          <p:cNvSpPr>
            <a:spLocks noChangeShapeType="1"/>
          </p:cNvSpPr>
          <p:nvPr/>
        </p:nvSpPr>
        <p:spPr bwMode="auto">
          <a:xfrm>
            <a:off x="8001000" y="5084763"/>
            <a:ext cx="0" cy="304800"/>
          </a:xfrm>
          <a:prstGeom prst="line">
            <a:avLst/>
          </a:prstGeom>
          <a:noFill/>
          <a:ln w="9525">
            <a:solidFill>
              <a:schemeClr val="tx1"/>
            </a:solidFill>
            <a:round/>
            <a:headEnd/>
            <a:tailEnd type="triangle" w="med" len="med"/>
          </a:ln>
        </p:spPr>
        <p:txBody>
          <a:bodyPr/>
          <a:lstStyle/>
          <a:p>
            <a:endParaRPr lang="en-US"/>
          </a:p>
        </p:txBody>
      </p:sp>
      <p:sp>
        <p:nvSpPr>
          <p:cNvPr id="50184" name="Line 8"/>
          <p:cNvSpPr>
            <a:spLocks noChangeShapeType="1"/>
          </p:cNvSpPr>
          <p:nvPr/>
        </p:nvSpPr>
        <p:spPr bwMode="auto">
          <a:xfrm>
            <a:off x="5181600" y="5738813"/>
            <a:ext cx="990600" cy="0"/>
          </a:xfrm>
          <a:prstGeom prst="line">
            <a:avLst/>
          </a:prstGeom>
          <a:noFill/>
          <a:ln w="9525">
            <a:solidFill>
              <a:schemeClr val="tx1"/>
            </a:solidFill>
            <a:round/>
            <a:headEnd/>
            <a:tailEnd/>
          </a:ln>
        </p:spPr>
        <p:txBody>
          <a:bodyPr/>
          <a:lstStyle/>
          <a:p>
            <a:endParaRPr lang="en-US"/>
          </a:p>
        </p:txBody>
      </p:sp>
      <p:sp>
        <p:nvSpPr>
          <p:cNvPr id="50185" name="Line 9"/>
          <p:cNvSpPr>
            <a:spLocks noChangeShapeType="1"/>
          </p:cNvSpPr>
          <p:nvPr/>
        </p:nvSpPr>
        <p:spPr bwMode="auto">
          <a:xfrm flipV="1">
            <a:off x="6172200" y="1395413"/>
            <a:ext cx="0" cy="4343400"/>
          </a:xfrm>
          <a:prstGeom prst="line">
            <a:avLst/>
          </a:prstGeom>
          <a:noFill/>
          <a:ln w="9525">
            <a:solidFill>
              <a:schemeClr val="tx1"/>
            </a:solidFill>
            <a:round/>
            <a:headEnd/>
            <a:tailEnd/>
          </a:ln>
        </p:spPr>
        <p:txBody>
          <a:bodyPr/>
          <a:lstStyle/>
          <a:p>
            <a:endParaRPr lang="en-US"/>
          </a:p>
        </p:txBody>
      </p:sp>
      <p:sp>
        <p:nvSpPr>
          <p:cNvPr id="50186" name="Line 10"/>
          <p:cNvSpPr>
            <a:spLocks noChangeShapeType="1"/>
          </p:cNvSpPr>
          <p:nvPr/>
        </p:nvSpPr>
        <p:spPr bwMode="auto">
          <a:xfrm>
            <a:off x="6172200" y="1395413"/>
            <a:ext cx="1828800" cy="0"/>
          </a:xfrm>
          <a:prstGeom prst="line">
            <a:avLst/>
          </a:prstGeom>
          <a:noFill/>
          <a:ln w="9525">
            <a:solidFill>
              <a:schemeClr val="tx1"/>
            </a:solidFill>
            <a:round/>
            <a:headEnd/>
            <a:tailEnd/>
          </a:ln>
        </p:spPr>
        <p:txBody>
          <a:bodyPr/>
          <a:lstStyle/>
          <a:p>
            <a:endParaRPr lang="en-US"/>
          </a:p>
        </p:txBody>
      </p:sp>
      <p:sp>
        <p:nvSpPr>
          <p:cNvPr id="50187" name="Text Box 11"/>
          <p:cNvSpPr txBox="1">
            <a:spLocks noChangeArrowheads="1"/>
          </p:cNvSpPr>
          <p:nvPr/>
        </p:nvSpPr>
        <p:spPr bwMode="auto">
          <a:xfrm>
            <a:off x="4572000" y="6218239"/>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188" name="AutoShape 12"/>
          <p:cNvSpPr>
            <a:spLocks noChangeArrowheads="1"/>
          </p:cNvSpPr>
          <p:nvPr/>
        </p:nvSpPr>
        <p:spPr bwMode="auto">
          <a:xfrm>
            <a:off x="7467600" y="4595813"/>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D3.0</a:t>
            </a:r>
          </a:p>
        </p:txBody>
      </p:sp>
      <p:sp>
        <p:nvSpPr>
          <p:cNvPr id="50189" name="Line 13"/>
          <p:cNvSpPr>
            <a:spLocks noChangeShapeType="1"/>
          </p:cNvSpPr>
          <p:nvPr/>
        </p:nvSpPr>
        <p:spPr bwMode="auto">
          <a:xfrm>
            <a:off x="8001000" y="2919413"/>
            <a:ext cx="0" cy="228600"/>
          </a:xfrm>
          <a:prstGeom prst="line">
            <a:avLst/>
          </a:prstGeom>
          <a:noFill/>
          <a:ln w="9525">
            <a:solidFill>
              <a:schemeClr val="tx1"/>
            </a:solidFill>
            <a:round/>
            <a:headEnd/>
            <a:tailEnd type="triangle" w="med" len="med"/>
          </a:ln>
        </p:spPr>
        <p:txBody>
          <a:bodyPr/>
          <a:lstStyle/>
          <a:p>
            <a:endParaRPr lang="en-US"/>
          </a:p>
        </p:txBody>
      </p:sp>
      <p:sp>
        <p:nvSpPr>
          <p:cNvPr id="50190" name="Line 14"/>
          <p:cNvSpPr>
            <a:spLocks noChangeShapeType="1"/>
          </p:cNvSpPr>
          <p:nvPr/>
        </p:nvSpPr>
        <p:spPr bwMode="auto">
          <a:xfrm>
            <a:off x="8610600" y="2309814"/>
            <a:ext cx="533400" cy="3175"/>
          </a:xfrm>
          <a:prstGeom prst="line">
            <a:avLst/>
          </a:prstGeom>
          <a:noFill/>
          <a:ln w="9525">
            <a:solidFill>
              <a:schemeClr val="tx1"/>
            </a:solidFill>
            <a:round/>
            <a:headEnd/>
            <a:tailEnd type="triangle" w="med" len="med"/>
          </a:ln>
        </p:spPr>
        <p:txBody>
          <a:bodyPr/>
          <a:lstStyle/>
          <a:p>
            <a:endParaRPr lang="en-US"/>
          </a:p>
        </p:txBody>
      </p:sp>
      <p:sp>
        <p:nvSpPr>
          <p:cNvPr id="50191" name="Text Box 15"/>
          <p:cNvSpPr txBox="1">
            <a:spLocks noChangeArrowheads="1"/>
          </p:cNvSpPr>
          <p:nvPr/>
        </p:nvSpPr>
        <p:spPr bwMode="auto">
          <a:xfrm>
            <a:off x="8723313" y="20304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192" name="AutoShape 16"/>
          <p:cNvSpPr>
            <a:spLocks noChangeArrowheads="1"/>
          </p:cNvSpPr>
          <p:nvPr/>
        </p:nvSpPr>
        <p:spPr bwMode="auto">
          <a:xfrm>
            <a:off x="9144000" y="360521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A</a:t>
            </a:r>
          </a:p>
        </p:txBody>
      </p:sp>
      <p:sp>
        <p:nvSpPr>
          <p:cNvPr id="50193" name="AutoShape 17"/>
          <p:cNvSpPr>
            <a:spLocks noChangeArrowheads="1"/>
          </p:cNvSpPr>
          <p:nvPr/>
        </p:nvSpPr>
        <p:spPr bwMode="auto">
          <a:xfrm>
            <a:off x="4419600" y="1301750"/>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200" b="1">
                <a:latin typeface="Perpetua"/>
              </a:rPr>
              <a:t>A</a:t>
            </a:r>
          </a:p>
        </p:txBody>
      </p:sp>
      <p:sp>
        <p:nvSpPr>
          <p:cNvPr id="50194" name="Line 19"/>
          <p:cNvSpPr>
            <a:spLocks noChangeShapeType="1"/>
          </p:cNvSpPr>
          <p:nvPr/>
        </p:nvSpPr>
        <p:spPr bwMode="auto">
          <a:xfrm>
            <a:off x="4572000" y="2157413"/>
            <a:ext cx="0" cy="228600"/>
          </a:xfrm>
          <a:prstGeom prst="line">
            <a:avLst/>
          </a:prstGeom>
          <a:noFill/>
          <a:ln w="9525">
            <a:solidFill>
              <a:schemeClr val="tx1"/>
            </a:solidFill>
            <a:round/>
            <a:headEnd/>
            <a:tailEnd type="triangle" w="med" len="med"/>
          </a:ln>
        </p:spPr>
        <p:txBody>
          <a:bodyPr/>
          <a:lstStyle/>
          <a:p>
            <a:endParaRPr lang="en-US"/>
          </a:p>
        </p:txBody>
      </p:sp>
      <p:sp>
        <p:nvSpPr>
          <p:cNvPr id="50195" name="Line 20"/>
          <p:cNvSpPr>
            <a:spLocks noChangeShapeType="1"/>
          </p:cNvSpPr>
          <p:nvPr/>
        </p:nvSpPr>
        <p:spPr bwMode="auto">
          <a:xfrm>
            <a:off x="4572000" y="4976813"/>
            <a:ext cx="0" cy="304800"/>
          </a:xfrm>
          <a:prstGeom prst="line">
            <a:avLst/>
          </a:prstGeom>
          <a:noFill/>
          <a:ln w="9525">
            <a:solidFill>
              <a:schemeClr val="tx1"/>
            </a:solidFill>
            <a:round/>
            <a:headEnd/>
            <a:tailEnd type="triangle" w="med" len="med"/>
          </a:ln>
        </p:spPr>
        <p:txBody>
          <a:bodyPr/>
          <a:lstStyle/>
          <a:p>
            <a:endParaRPr lang="en-US"/>
          </a:p>
        </p:txBody>
      </p:sp>
      <p:sp>
        <p:nvSpPr>
          <p:cNvPr id="50196" name="Line 21"/>
          <p:cNvSpPr>
            <a:spLocks noChangeShapeType="1"/>
          </p:cNvSpPr>
          <p:nvPr/>
        </p:nvSpPr>
        <p:spPr bwMode="auto">
          <a:xfrm>
            <a:off x="4572000" y="6165850"/>
            <a:ext cx="0" cy="152400"/>
          </a:xfrm>
          <a:prstGeom prst="line">
            <a:avLst/>
          </a:prstGeom>
          <a:noFill/>
          <a:ln w="9525">
            <a:solidFill>
              <a:schemeClr val="tx1"/>
            </a:solidFill>
            <a:round/>
            <a:headEnd/>
            <a:tailEnd/>
          </a:ln>
        </p:spPr>
        <p:txBody>
          <a:bodyPr/>
          <a:lstStyle/>
          <a:p>
            <a:endParaRPr lang="en-US"/>
          </a:p>
        </p:txBody>
      </p:sp>
      <p:sp>
        <p:nvSpPr>
          <p:cNvPr id="50197" name="Text Box 22"/>
          <p:cNvSpPr txBox="1">
            <a:spLocks noChangeArrowheads="1"/>
          </p:cNvSpPr>
          <p:nvPr/>
        </p:nvSpPr>
        <p:spPr bwMode="auto">
          <a:xfrm>
            <a:off x="3276600" y="3148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198" name="AutoShape 23"/>
          <p:cNvSpPr>
            <a:spLocks noChangeArrowheads="1"/>
          </p:cNvSpPr>
          <p:nvPr/>
        </p:nvSpPr>
        <p:spPr bwMode="auto">
          <a:xfrm>
            <a:off x="2209800" y="2157413"/>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D2.(n+1)</a:t>
            </a:r>
          </a:p>
        </p:txBody>
      </p:sp>
      <p:sp>
        <p:nvSpPr>
          <p:cNvPr id="50199" name="Line 24"/>
          <p:cNvSpPr>
            <a:spLocks noChangeShapeType="1"/>
          </p:cNvSpPr>
          <p:nvPr/>
        </p:nvSpPr>
        <p:spPr bwMode="auto">
          <a:xfrm>
            <a:off x="4191000" y="1547813"/>
            <a:ext cx="0" cy="228600"/>
          </a:xfrm>
          <a:prstGeom prst="line">
            <a:avLst/>
          </a:prstGeom>
          <a:noFill/>
          <a:ln w="9525">
            <a:solidFill>
              <a:schemeClr val="tx1"/>
            </a:solidFill>
            <a:round/>
            <a:headEnd/>
            <a:tailEnd type="triangle" w="med" len="med"/>
          </a:ln>
        </p:spPr>
        <p:txBody>
          <a:bodyPr/>
          <a:lstStyle/>
          <a:p>
            <a:endParaRPr lang="en-US"/>
          </a:p>
        </p:txBody>
      </p:sp>
      <p:sp>
        <p:nvSpPr>
          <p:cNvPr id="50200" name="Line 25"/>
          <p:cNvSpPr>
            <a:spLocks noChangeShapeType="1"/>
          </p:cNvSpPr>
          <p:nvPr/>
        </p:nvSpPr>
        <p:spPr bwMode="auto">
          <a:xfrm flipH="1">
            <a:off x="2743200" y="1547813"/>
            <a:ext cx="1447800" cy="0"/>
          </a:xfrm>
          <a:prstGeom prst="line">
            <a:avLst/>
          </a:prstGeom>
          <a:noFill/>
          <a:ln w="9525">
            <a:solidFill>
              <a:schemeClr val="tx1"/>
            </a:solidFill>
            <a:round/>
            <a:headEnd/>
            <a:tailEnd/>
          </a:ln>
        </p:spPr>
        <p:txBody>
          <a:bodyPr/>
          <a:lstStyle/>
          <a:p>
            <a:endParaRPr lang="en-US"/>
          </a:p>
        </p:txBody>
      </p:sp>
      <p:sp>
        <p:nvSpPr>
          <p:cNvPr id="50201" name="Line 26"/>
          <p:cNvSpPr>
            <a:spLocks noChangeShapeType="1"/>
          </p:cNvSpPr>
          <p:nvPr/>
        </p:nvSpPr>
        <p:spPr bwMode="auto">
          <a:xfrm>
            <a:off x="8001000" y="4291013"/>
            <a:ext cx="0" cy="304800"/>
          </a:xfrm>
          <a:prstGeom prst="line">
            <a:avLst/>
          </a:prstGeom>
          <a:noFill/>
          <a:ln w="9525">
            <a:solidFill>
              <a:schemeClr val="tx1"/>
            </a:solidFill>
            <a:round/>
            <a:headEnd/>
            <a:tailEnd type="triangle" w="med" len="med"/>
          </a:ln>
        </p:spPr>
        <p:txBody>
          <a:bodyPr/>
          <a:lstStyle/>
          <a:p>
            <a:endParaRPr lang="en-US"/>
          </a:p>
        </p:txBody>
      </p:sp>
      <p:sp>
        <p:nvSpPr>
          <p:cNvPr id="50202" name="Text Box 27"/>
          <p:cNvSpPr txBox="1">
            <a:spLocks noChangeArrowheads="1"/>
          </p:cNvSpPr>
          <p:nvPr/>
        </p:nvSpPr>
        <p:spPr bwMode="auto">
          <a:xfrm>
            <a:off x="8001000" y="4291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203" name="AutoShape 28"/>
          <p:cNvSpPr>
            <a:spLocks noChangeArrowheads="1"/>
          </p:cNvSpPr>
          <p:nvPr/>
        </p:nvSpPr>
        <p:spPr bwMode="auto">
          <a:xfrm>
            <a:off x="7848600" y="538956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50204" name="AutoShape 29"/>
          <p:cNvSpPr>
            <a:spLocks noChangeArrowheads="1"/>
          </p:cNvSpPr>
          <p:nvPr/>
        </p:nvSpPr>
        <p:spPr bwMode="auto">
          <a:xfrm>
            <a:off x="9144000" y="215741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A</a:t>
            </a:r>
          </a:p>
        </p:txBody>
      </p:sp>
      <p:sp>
        <p:nvSpPr>
          <p:cNvPr id="50205" name="Text Box 30"/>
          <p:cNvSpPr txBox="1">
            <a:spLocks noChangeArrowheads="1"/>
          </p:cNvSpPr>
          <p:nvPr/>
        </p:nvSpPr>
        <p:spPr bwMode="auto">
          <a:xfrm>
            <a:off x="8686800" y="34528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206" name="Line 31"/>
          <p:cNvSpPr>
            <a:spLocks noChangeShapeType="1"/>
          </p:cNvSpPr>
          <p:nvPr/>
        </p:nvSpPr>
        <p:spPr bwMode="auto">
          <a:xfrm flipH="1">
            <a:off x="3200400" y="6308725"/>
            <a:ext cx="1371600" cy="0"/>
          </a:xfrm>
          <a:prstGeom prst="line">
            <a:avLst/>
          </a:prstGeom>
          <a:noFill/>
          <a:ln w="9525">
            <a:solidFill>
              <a:schemeClr val="tx1"/>
            </a:solidFill>
            <a:round/>
            <a:headEnd/>
            <a:tailEnd type="triangle" w="med" len="med"/>
          </a:ln>
        </p:spPr>
        <p:txBody>
          <a:bodyPr/>
          <a:lstStyle/>
          <a:p>
            <a:endParaRPr lang="en-US"/>
          </a:p>
        </p:txBody>
      </p:sp>
      <p:sp>
        <p:nvSpPr>
          <p:cNvPr id="50207" name="Line 32"/>
          <p:cNvSpPr>
            <a:spLocks noChangeShapeType="1"/>
          </p:cNvSpPr>
          <p:nvPr/>
        </p:nvSpPr>
        <p:spPr bwMode="auto">
          <a:xfrm flipV="1">
            <a:off x="2743200" y="2767013"/>
            <a:ext cx="0" cy="3352800"/>
          </a:xfrm>
          <a:prstGeom prst="line">
            <a:avLst/>
          </a:prstGeom>
          <a:noFill/>
          <a:ln w="9525">
            <a:solidFill>
              <a:schemeClr val="tx1"/>
            </a:solidFill>
            <a:round/>
            <a:headEnd/>
            <a:tailEnd type="stealth" w="med" len="med"/>
          </a:ln>
        </p:spPr>
        <p:txBody>
          <a:bodyPr/>
          <a:lstStyle/>
          <a:p>
            <a:endParaRPr lang="en-US"/>
          </a:p>
        </p:txBody>
      </p:sp>
      <p:sp>
        <p:nvSpPr>
          <p:cNvPr id="50208" name="Line 33"/>
          <p:cNvSpPr>
            <a:spLocks noChangeShapeType="1"/>
          </p:cNvSpPr>
          <p:nvPr/>
        </p:nvSpPr>
        <p:spPr bwMode="auto">
          <a:xfrm flipV="1">
            <a:off x="2743200" y="1547813"/>
            <a:ext cx="0" cy="609600"/>
          </a:xfrm>
          <a:prstGeom prst="line">
            <a:avLst/>
          </a:prstGeom>
          <a:noFill/>
          <a:ln w="9525">
            <a:solidFill>
              <a:schemeClr val="tx1"/>
            </a:solidFill>
            <a:round/>
            <a:headEnd/>
            <a:tailEnd/>
          </a:ln>
        </p:spPr>
        <p:txBody>
          <a:bodyPr/>
          <a:lstStyle/>
          <a:p>
            <a:endParaRPr lang="en-US"/>
          </a:p>
        </p:txBody>
      </p:sp>
      <p:sp>
        <p:nvSpPr>
          <p:cNvPr id="50209" name="Line 34"/>
          <p:cNvSpPr>
            <a:spLocks noChangeShapeType="1"/>
          </p:cNvSpPr>
          <p:nvPr/>
        </p:nvSpPr>
        <p:spPr bwMode="auto">
          <a:xfrm flipH="1">
            <a:off x="2743200" y="3452813"/>
            <a:ext cx="1066800" cy="0"/>
          </a:xfrm>
          <a:prstGeom prst="line">
            <a:avLst/>
          </a:prstGeom>
          <a:noFill/>
          <a:ln w="9525">
            <a:solidFill>
              <a:schemeClr val="tx1"/>
            </a:solidFill>
            <a:round/>
            <a:headEnd/>
            <a:tailEnd type="triangle" w="med" len="med"/>
          </a:ln>
        </p:spPr>
        <p:txBody>
          <a:bodyPr/>
          <a:lstStyle/>
          <a:p>
            <a:endParaRPr lang="en-US"/>
          </a:p>
        </p:txBody>
      </p:sp>
      <p:sp>
        <p:nvSpPr>
          <p:cNvPr id="50210" name="AutoShape 35"/>
          <p:cNvSpPr>
            <a:spLocks noChangeArrowheads="1"/>
          </p:cNvSpPr>
          <p:nvPr/>
        </p:nvSpPr>
        <p:spPr bwMode="auto">
          <a:xfrm>
            <a:off x="7235826" y="3148013"/>
            <a:ext cx="1527175" cy="1219200"/>
          </a:xfrm>
          <a:prstGeom prst="flowChartDecision">
            <a:avLst/>
          </a:prstGeom>
          <a:solidFill>
            <a:srgbClr val="0099FF"/>
          </a:solidFill>
          <a:ln w="9525">
            <a:solidFill>
              <a:schemeClr val="tx1"/>
            </a:solidFill>
            <a:miter lim="800000"/>
            <a:headEnd/>
            <a:tailEnd/>
          </a:ln>
        </p:spPr>
        <p:txBody>
          <a:bodyPr wrap="none" anchor="ctr"/>
          <a:lstStyle/>
          <a:p>
            <a:pPr algn="ctr"/>
            <a:r>
              <a:rPr lang="en-US" sz="1200" b="1" dirty="0">
                <a:latin typeface="Perpetua"/>
              </a:rPr>
              <a:t>802 EC</a:t>
            </a:r>
          </a:p>
          <a:p>
            <a:pPr algn="ctr"/>
            <a:r>
              <a:rPr lang="en-US" sz="1200" b="1" dirty="0">
                <a:latin typeface="Perpetua"/>
              </a:rPr>
              <a:t>Forward to</a:t>
            </a:r>
          </a:p>
          <a:p>
            <a:pPr algn="ctr"/>
            <a:r>
              <a:rPr lang="en-US" sz="1200" b="1" dirty="0">
                <a:latin typeface="Perpetua"/>
              </a:rPr>
              <a:t>Standards</a:t>
            </a:r>
            <a:br>
              <a:rPr lang="en-US" sz="1200" b="1" dirty="0">
                <a:latin typeface="Perpetua"/>
              </a:rPr>
            </a:br>
            <a:r>
              <a:rPr lang="en-US" sz="1200" b="1" dirty="0">
                <a:latin typeface="Perpetua"/>
              </a:rPr>
              <a:t>Association</a:t>
            </a:r>
          </a:p>
          <a:p>
            <a:pPr algn="ctr"/>
            <a:r>
              <a:rPr lang="en-US" sz="1200" b="1" dirty="0">
                <a:latin typeface="Perpetua"/>
              </a:rPr>
              <a:t>Ballot</a:t>
            </a:r>
          </a:p>
        </p:txBody>
      </p:sp>
      <p:sp>
        <p:nvSpPr>
          <p:cNvPr id="50211" name="AutoShape 36"/>
          <p:cNvSpPr>
            <a:spLocks noChangeArrowheads="1"/>
          </p:cNvSpPr>
          <p:nvPr/>
        </p:nvSpPr>
        <p:spPr bwMode="auto">
          <a:xfrm>
            <a:off x="7235826" y="1703389"/>
            <a:ext cx="1527175" cy="1216025"/>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dirty="0">
                <a:latin typeface="Perpetua"/>
              </a:rPr>
              <a:t>802.3</a:t>
            </a:r>
          </a:p>
          <a:p>
            <a:pPr algn="ctr"/>
            <a:r>
              <a:rPr lang="en-US" sz="1200" b="1" dirty="0">
                <a:latin typeface="Perpetua"/>
              </a:rPr>
              <a:t>Forward to</a:t>
            </a:r>
          </a:p>
          <a:p>
            <a:pPr algn="ctr"/>
            <a:r>
              <a:rPr lang="en-US" sz="1200" b="1" dirty="0">
                <a:latin typeface="Perpetua"/>
              </a:rPr>
              <a:t>Standards</a:t>
            </a:r>
            <a:br>
              <a:rPr lang="en-US" sz="1200" b="1" dirty="0">
                <a:latin typeface="Perpetua"/>
              </a:rPr>
            </a:br>
            <a:r>
              <a:rPr lang="en-US" sz="1200" b="1" dirty="0">
                <a:latin typeface="Perpetua"/>
              </a:rPr>
              <a:t>Association</a:t>
            </a:r>
          </a:p>
          <a:p>
            <a:pPr algn="ctr"/>
            <a:r>
              <a:rPr lang="en-US" sz="1200" b="1" dirty="0">
                <a:latin typeface="Perpetua"/>
              </a:rPr>
              <a:t>Ballot</a:t>
            </a:r>
          </a:p>
        </p:txBody>
      </p:sp>
      <p:sp>
        <p:nvSpPr>
          <p:cNvPr id="50212" name="Text Box 37"/>
          <p:cNvSpPr txBox="1">
            <a:spLocks noChangeArrowheads="1"/>
          </p:cNvSpPr>
          <p:nvPr/>
        </p:nvSpPr>
        <p:spPr bwMode="auto">
          <a:xfrm>
            <a:off x="4572000" y="38338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213" name="AutoShape 38"/>
          <p:cNvSpPr>
            <a:spLocks noChangeArrowheads="1"/>
          </p:cNvSpPr>
          <p:nvPr/>
        </p:nvSpPr>
        <p:spPr bwMode="auto">
          <a:xfrm>
            <a:off x="3962400" y="2386013"/>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TF Resolves</a:t>
            </a:r>
          </a:p>
          <a:p>
            <a:pPr algn="ctr"/>
            <a:r>
              <a:rPr lang="en-US" sz="1200" b="1">
                <a:latin typeface="Perpetua"/>
              </a:rPr>
              <a:t>Comments</a:t>
            </a:r>
          </a:p>
        </p:txBody>
      </p:sp>
      <p:sp>
        <p:nvSpPr>
          <p:cNvPr id="50214" name="Line 39"/>
          <p:cNvSpPr>
            <a:spLocks noChangeShapeType="1"/>
          </p:cNvSpPr>
          <p:nvPr/>
        </p:nvSpPr>
        <p:spPr bwMode="auto">
          <a:xfrm>
            <a:off x="4572000" y="2767013"/>
            <a:ext cx="0" cy="228600"/>
          </a:xfrm>
          <a:prstGeom prst="line">
            <a:avLst/>
          </a:prstGeom>
          <a:noFill/>
          <a:ln w="9525">
            <a:solidFill>
              <a:schemeClr val="tx1"/>
            </a:solidFill>
            <a:round/>
            <a:headEnd/>
            <a:tailEnd type="triangle" w="med" len="med"/>
          </a:ln>
        </p:spPr>
        <p:txBody>
          <a:bodyPr/>
          <a:lstStyle/>
          <a:p>
            <a:endParaRPr lang="en-US"/>
          </a:p>
        </p:txBody>
      </p:sp>
      <p:sp>
        <p:nvSpPr>
          <p:cNvPr id="50215" name="AutoShape 40"/>
          <p:cNvSpPr>
            <a:spLocks noChangeArrowheads="1"/>
          </p:cNvSpPr>
          <p:nvPr/>
        </p:nvSpPr>
        <p:spPr bwMode="auto">
          <a:xfrm>
            <a:off x="3810000" y="2995613"/>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Substantive</a:t>
            </a:r>
          </a:p>
          <a:p>
            <a:pPr algn="ctr"/>
            <a:r>
              <a:rPr lang="en-US" sz="1200" b="1">
                <a:latin typeface="Perpetua"/>
              </a:rPr>
              <a:t>Changes</a:t>
            </a:r>
          </a:p>
        </p:txBody>
      </p:sp>
      <p:sp>
        <p:nvSpPr>
          <p:cNvPr id="50216" name="Line 41"/>
          <p:cNvSpPr>
            <a:spLocks noChangeShapeType="1"/>
          </p:cNvSpPr>
          <p:nvPr/>
        </p:nvSpPr>
        <p:spPr bwMode="auto">
          <a:xfrm>
            <a:off x="4572000" y="3910013"/>
            <a:ext cx="0" cy="228600"/>
          </a:xfrm>
          <a:prstGeom prst="line">
            <a:avLst/>
          </a:prstGeom>
          <a:noFill/>
          <a:ln w="9525">
            <a:solidFill>
              <a:schemeClr val="tx1"/>
            </a:solidFill>
            <a:round/>
            <a:headEnd/>
            <a:tailEnd type="triangle" w="med" len="med"/>
          </a:ln>
        </p:spPr>
        <p:txBody>
          <a:bodyPr/>
          <a:lstStyle/>
          <a:p>
            <a:endParaRPr lang="en-US"/>
          </a:p>
        </p:txBody>
      </p:sp>
      <p:sp>
        <p:nvSpPr>
          <p:cNvPr id="50217" name="AutoShape 42"/>
          <p:cNvSpPr>
            <a:spLocks noChangeArrowheads="1"/>
          </p:cNvSpPr>
          <p:nvPr/>
        </p:nvSpPr>
        <p:spPr bwMode="auto">
          <a:xfrm>
            <a:off x="3810000" y="5281613"/>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u="sng">
                <a:latin typeface="Perpetua"/>
              </a:rPr>
              <a:t>&gt;</a:t>
            </a:r>
            <a:r>
              <a:rPr lang="en-US" sz="1200" b="1">
                <a:latin typeface="Perpetua"/>
              </a:rPr>
              <a:t> 75%</a:t>
            </a:r>
            <a:endParaRPr lang="en-US" sz="1200" b="1" u="sng">
              <a:latin typeface="Perpetua"/>
            </a:endParaRPr>
          </a:p>
        </p:txBody>
      </p:sp>
      <p:sp>
        <p:nvSpPr>
          <p:cNvPr id="50218" name="Text Box 43"/>
          <p:cNvSpPr txBox="1">
            <a:spLocks noChangeArrowheads="1"/>
          </p:cNvSpPr>
          <p:nvPr/>
        </p:nvSpPr>
        <p:spPr bwMode="auto">
          <a:xfrm>
            <a:off x="3276600" y="4291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219" name="Line 44"/>
          <p:cNvSpPr>
            <a:spLocks noChangeShapeType="1"/>
          </p:cNvSpPr>
          <p:nvPr/>
        </p:nvSpPr>
        <p:spPr bwMode="auto">
          <a:xfrm flipH="1">
            <a:off x="2743200" y="4595813"/>
            <a:ext cx="1066800" cy="0"/>
          </a:xfrm>
          <a:prstGeom prst="line">
            <a:avLst/>
          </a:prstGeom>
          <a:noFill/>
          <a:ln w="9525">
            <a:solidFill>
              <a:schemeClr val="tx1"/>
            </a:solidFill>
            <a:round/>
            <a:headEnd/>
            <a:tailEnd type="triangle" w="med" len="med"/>
          </a:ln>
        </p:spPr>
        <p:txBody>
          <a:bodyPr/>
          <a:lstStyle/>
          <a:p>
            <a:endParaRPr lang="en-US"/>
          </a:p>
        </p:txBody>
      </p:sp>
      <p:sp>
        <p:nvSpPr>
          <p:cNvPr id="50220" name="Text Box 45"/>
          <p:cNvSpPr txBox="1">
            <a:spLocks noChangeArrowheads="1"/>
          </p:cNvSpPr>
          <p:nvPr/>
        </p:nvSpPr>
        <p:spPr bwMode="auto">
          <a:xfrm>
            <a:off x="4572000" y="50069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221" name="Rectangle 46"/>
          <p:cNvSpPr>
            <a:spLocks noGrp="1" noChangeArrowheads="1"/>
          </p:cNvSpPr>
          <p:nvPr>
            <p:ph type="title" idx="4294967295"/>
          </p:nvPr>
        </p:nvSpPr>
        <p:spPr/>
        <p:txBody>
          <a:bodyPr/>
          <a:lstStyle/>
          <a:p>
            <a:pPr eaLnBrk="1" hangingPunct="1"/>
            <a:r>
              <a:rPr lang="en-US" sz="2800"/>
              <a:t>Overview of IEEE 802.3 Standards Process (3/5) – </a:t>
            </a:r>
            <a:br>
              <a:rPr lang="en-US" sz="2800"/>
            </a:br>
            <a:r>
              <a:rPr lang="en-US" sz="2800"/>
              <a:t>Working Group Ballot Phase</a:t>
            </a:r>
          </a:p>
        </p:txBody>
      </p:sp>
      <p:sp>
        <p:nvSpPr>
          <p:cNvPr id="50222" name="Text Box 47"/>
          <p:cNvSpPr txBox="1">
            <a:spLocks noChangeArrowheads="1"/>
          </p:cNvSpPr>
          <p:nvPr/>
        </p:nvSpPr>
        <p:spPr bwMode="auto">
          <a:xfrm>
            <a:off x="6248400" y="5805488"/>
            <a:ext cx="4343400" cy="630942"/>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dirty="0">
                <a:latin typeface="Perpetua"/>
              </a:rPr>
              <a:t>Notes</a:t>
            </a:r>
            <a:r>
              <a:rPr lang="en-US" sz="1000" dirty="0">
                <a:latin typeface="Perpetua"/>
              </a:rPr>
              <a:t>:	At "Check Point", either the activity is ended, or there may be various options that would allow reconsideration of the approval.</a:t>
            </a:r>
          </a:p>
          <a:p>
            <a:pPr marL="457200" indent="-457200">
              <a:spcBef>
                <a:spcPct val="50000"/>
              </a:spcBef>
              <a:tabLst>
                <a:tab pos="457200" algn="l"/>
              </a:tabLst>
            </a:pPr>
            <a:r>
              <a:rPr lang="en-US" sz="1000" dirty="0">
                <a:latin typeface="Perpetua"/>
              </a:rPr>
              <a:t>	See 802.3 Operations Manual 2.6 and listed references for complete description</a:t>
            </a:r>
          </a:p>
        </p:txBody>
      </p:sp>
      <p:sp>
        <p:nvSpPr>
          <p:cNvPr id="50223" name="AutoShape 48"/>
          <p:cNvSpPr>
            <a:spLocks noChangeArrowheads="1"/>
          </p:cNvSpPr>
          <p:nvPr/>
        </p:nvSpPr>
        <p:spPr bwMode="auto">
          <a:xfrm>
            <a:off x="3810000" y="4138613"/>
            <a:ext cx="1524000" cy="914400"/>
          </a:xfrm>
          <a:prstGeom prst="flowChartDecision">
            <a:avLst/>
          </a:prstGeom>
          <a:solidFill>
            <a:srgbClr val="0099FF"/>
          </a:solidFill>
          <a:ln w="9525">
            <a:solidFill>
              <a:schemeClr val="tx1"/>
            </a:solidFill>
            <a:miter lim="800000"/>
            <a:headEnd/>
            <a:tailEnd/>
          </a:ln>
        </p:spPr>
        <p:txBody>
          <a:bodyPr wrap="none" tIns="0" bIns="0" anchor="ctr"/>
          <a:lstStyle/>
          <a:p>
            <a:pPr algn="ctr"/>
            <a:r>
              <a:rPr lang="en-US" sz="1200" b="1">
                <a:latin typeface="Perpetua"/>
              </a:rPr>
              <a:t>In Scope</a:t>
            </a:r>
          </a:p>
          <a:p>
            <a:pPr algn="ctr"/>
            <a:r>
              <a:rPr lang="en-US" sz="1200" b="1">
                <a:latin typeface="Perpetua"/>
              </a:rPr>
              <a:t>New</a:t>
            </a:r>
          </a:p>
          <a:p>
            <a:pPr algn="ctr"/>
            <a:r>
              <a:rPr lang="en-US" sz="1200" b="1">
                <a:latin typeface="Perpetua"/>
              </a:rPr>
              <a:t>Negatives</a:t>
            </a:r>
          </a:p>
        </p:txBody>
      </p:sp>
      <p:sp>
        <p:nvSpPr>
          <p:cNvPr id="50224" name="AutoShape 49"/>
          <p:cNvSpPr>
            <a:spLocks noChangeArrowheads="1"/>
          </p:cNvSpPr>
          <p:nvPr/>
        </p:nvSpPr>
        <p:spPr bwMode="auto">
          <a:xfrm>
            <a:off x="2286000" y="60674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Line 16"/>
          <p:cNvSpPr>
            <a:spLocks noChangeShapeType="1"/>
          </p:cNvSpPr>
          <p:nvPr/>
        </p:nvSpPr>
        <p:spPr bwMode="auto">
          <a:xfrm>
            <a:off x="4572000" y="1568450"/>
            <a:ext cx="0" cy="228600"/>
          </a:xfrm>
          <a:prstGeom prst="line">
            <a:avLst/>
          </a:prstGeom>
          <a:noFill/>
          <a:ln w="9525">
            <a:solidFill>
              <a:schemeClr val="tx1"/>
            </a:solidFill>
            <a:round/>
            <a:headEnd/>
            <a:tailEnd type="triangle" w="med" len="med"/>
          </a:ln>
        </p:spPr>
        <p:txBody>
          <a:bodyPr/>
          <a:lstStyle/>
          <a:p>
            <a:endParaRPr lang="en-US"/>
          </a:p>
        </p:txBody>
      </p:sp>
      <p:sp>
        <p:nvSpPr>
          <p:cNvPr id="51202" name="AutoShape 15"/>
          <p:cNvSpPr>
            <a:spLocks noChangeArrowheads="1"/>
          </p:cNvSpPr>
          <p:nvPr/>
        </p:nvSpPr>
        <p:spPr bwMode="auto">
          <a:xfrm>
            <a:off x="4419600" y="1312863"/>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200" b="1">
                <a:latin typeface="Perpetua"/>
              </a:rPr>
              <a:t>B</a:t>
            </a:r>
          </a:p>
        </p:txBody>
      </p:sp>
      <p:sp>
        <p:nvSpPr>
          <p:cNvPr id="51203" name="Line 2"/>
          <p:cNvSpPr>
            <a:spLocks noChangeShapeType="1"/>
          </p:cNvSpPr>
          <p:nvPr/>
        </p:nvSpPr>
        <p:spPr bwMode="auto">
          <a:xfrm>
            <a:off x="8610600" y="3851276"/>
            <a:ext cx="533400" cy="3175"/>
          </a:xfrm>
          <a:prstGeom prst="line">
            <a:avLst/>
          </a:prstGeom>
          <a:noFill/>
          <a:ln w="9525">
            <a:solidFill>
              <a:schemeClr val="tx1"/>
            </a:solidFill>
            <a:round/>
            <a:headEnd/>
            <a:tailEnd type="triangle" w="med" len="med"/>
          </a:ln>
        </p:spPr>
        <p:txBody>
          <a:bodyPr/>
          <a:lstStyle/>
          <a:p>
            <a:endParaRPr lang="en-US"/>
          </a:p>
        </p:txBody>
      </p:sp>
      <p:sp>
        <p:nvSpPr>
          <p:cNvPr id="51204" name="AutoShape 3"/>
          <p:cNvSpPr>
            <a:spLocks noChangeArrowheads="1"/>
          </p:cNvSpPr>
          <p:nvPr/>
        </p:nvSpPr>
        <p:spPr bwMode="auto">
          <a:xfrm>
            <a:off x="3962400" y="1797050"/>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dirty="0">
                <a:latin typeface="Perpetua"/>
              </a:rPr>
              <a:t>SA</a:t>
            </a:r>
          </a:p>
          <a:p>
            <a:pPr algn="ctr"/>
            <a:r>
              <a:rPr lang="en-US" sz="1200" b="1" dirty="0">
                <a:latin typeface="Perpetua"/>
              </a:rPr>
              <a:t>BALLOT</a:t>
            </a:r>
          </a:p>
        </p:txBody>
      </p:sp>
      <p:sp>
        <p:nvSpPr>
          <p:cNvPr id="51205" name="Text Box 4"/>
          <p:cNvSpPr txBox="1">
            <a:spLocks noChangeArrowheads="1"/>
          </p:cNvSpPr>
          <p:nvPr/>
        </p:nvSpPr>
        <p:spPr bwMode="auto">
          <a:xfrm>
            <a:off x="5257800" y="5454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06" name="Text Box 5"/>
          <p:cNvSpPr txBox="1">
            <a:spLocks noChangeArrowheads="1"/>
          </p:cNvSpPr>
          <p:nvPr/>
        </p:nvSpPr>
        <p:spPr bwMode="auto">
          <a:xfrm>
            <a:off x="8001000" y="295910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07" name="Line 6"/>
          <p:cNvSpPr>
            <a:spLocks noChangeShapeType="1"/>
          </p:cNvSpPr>
          <p:nvPr/>
        </p:nvSpPr>
        <p:spPr bwMode="auto">
          <a:xfrm>
            <a:off x="8001000" y="1416050"/>
            <a:ext cx="0" cy="304800"/>
          </a:xfrm>
          <a:prstGeom prst="line">
            <a:avLst/>
          </a:prstGeom>
          <a:noFill/>
          <a:ln w="9525">
            <a:solidFill>
              <a:schemeClr val="tx1"/>
            </a:solidFill>
            <a:round/>
            <a:headEnd/>
            <a:tailEnd type="triangle" w="med" len="med"/>
          </a:ln>
        </p:spPr>
        <p:txBody>
          <a:bodyPr/>
          <a:lstStyle/>
          <a:p>
            <a:endParaRPr lang="en-US"/>
          </a:p>
        </p:txBody>
      </p:sp>
      <p:sp>
        <p:nvSpPr>
          <p:cNvPr id="51208" name="Line 7"/>
          <p:cNvSpPr>
            <a:spLocks noChangeShapeType="1"/>
          </p:cNvSpPr>
          <p:nvPr/>
        </p:nvSpPr>
        <p:spPr bwMode="auto">
          <a:xfrm>
            <a:off x="5181600" y="5759450"/>
            <a:ext cx="914400" cy="0"/>
          </a:xfrm>
          <a:prstGeom prst="line">
            <a:avLst/>
          </a:prstGeom>
          <a:noFill/>
          <a:ln w="9525">
            <a:solidFill>
              <a:schemeClr val="tx1"/>
            </a:solidFill>
            <a:round/>
            <a:headEnd/>
            <a:tailEnd/>
          </a:ln>
        </p:spPr>
        <p:txBody>
          <a:bodyPr/>
          <a:lstStyle/>
          <a:p>
            <a:endParaRPr lang="en-US"/>
          </a:p>
        </p:txBody>
      </p:sp>
      <p:sp>
        <p:nvSpPr>
          <p:cNvPr id="51209" name="Line 8"/>
          <p:cNvSpPr>
            <a:spLocks noChangeShapeType="1"/>
          </p:cNvSpPr>
          <p:nvPr/>
        </p:nvSpPr>
        <p:spPr bwMode="auto">
          <a:xfrm flipV="1">
            <a:off x="6096000" y="1416050"/>
            <a:ext cx="0" cy="4343400"/>
          </a:xfrm>
          <a:prstGeom prst="line">
            <a:avLst/>
          </a:prstGeom>
          <a:noFill/>
          <a:ln w="9525">
            <a:solidFill>
              <a:schemeClr val="tx1"/>
            </a:solidFill>
            <a:round/>
            <a:headEnd/>
            <a:tailEnd/>
          </a:ln>
        </p:spPr>
        <p:txBody>
          <a:bodyPr/>
          <a:lstStyle/>
          <a:p>
            <a:endParaRPr lang="en-US"/>
          </a:p>
        </p:txBody>
      </p:sp>
      <p:sp>
        <p:nvSpPr>
          <p:cNvPr id="51210" name="Line 9"/>
          <p:cNvSpPr>
            <a:spLocks noChangeShapeType="1"/>
          </p:cNvSpPr>
          <p:nvPr/>
        </p:nvSpPr>
        <p:spPr bwMode="auto">
          <a:xfrm>
            <a:off x="6096000" y="1416050"/>
            <a:ext cx="1905000" cy="0"/>
          </a:xfrm>
          <a:prstGeom prst="line">
            <a:avLst/>
          </a:prstGeom>
          <a:noFill/>
          <a:ln w="9525">
            <a:solidFill>
              <a:schemeClr val="tx1"/>
            </a:solidFill>
            <a:round/>
            <a:headEnd/>
            <a:tailEnd/>
          </a:ln>
        </p:spPr>
        <p:txBody>
          <a:bodyPr/>
          <a:lstStyle/>
          <a:p>
            <a:endParaRPr lang="en-US"/>
          </a:p>
        </p:txBody>
      </p:sp>
      <p:sp>
        <p:nvSpPr>
          <p:cNvPr id="51211" name="Text Box 10"/>
          <p:cNvSpPr txBox="1">
            <a:spLocks noChangeArrowheads="1"/>
          </p:cNvSpPr>
          <p:nvPr/>
        </p:nvSpPr>
        <p:spPr bwMode="auto">
          <a:xfrm>
            <a:off x="4572000" y="6238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12" name="Line 11"/>
          <p:cNvSpPr>
            <a:spLocks noChangeShapeType="1"/>
          </p:cNvSpPr>
          <p:nvPr/>
        </p:nvSpPr>
        <p:spPr bwMode="auto">
          <a:xfrm>
            <a:off x="8001000" y="2860675"/>
            <a:ext cx="0" cy="381000"/>
          </a:xfrm>
          <a:prstGeom prst="line">
            <a:avLst/>
          </a:prstGeom>
          <a:noFill/>
          <a:ln w="9525">
            <a:solidFill>
              <a:schemeClr val="tx1"/>
            </a:solidFill>
            <a:round/>
            <a:headEnd/>
            <a:tailEnd type="triangle" w="med" len="med"/>
          </a:ln>
        </p:spPr>
        <p:txBody>
          <a:bodyPr/>
          <a:lstStyle/>
          <a:p>
            <a:endParaRPr lang="en-US"/>
          </a:p>
        </p:txBody>
      </p:sp>
      <p:sp>
        <p:nvSpPr>
          <p:cNvPr id="51213" name="Line 12"/>
          <p:cNvSpPr>
            <a:spLocks noChangeShapeType="1"/>
          </p:cNvSpPr>
          <p:nvPr/>
        </p:nvSpPr>
        <p:spPr bwMode="auto">
          <a:xfrm>
            <a:off x="8610600" y="2327276"/>
            <a:ext cx="533400" cy="3175"/>
          </a:xfrm>
          <a:prstGeom prst="line">
            <a:avLst/>
          </a:prstGeom>
          <a:noFill/>
          <a:ln w="9525">
            <a:solidFill>
              <a:schemeClr val="tx1"/>
            </a:solidFill>
            <a:round/>
            <a:headEnd/>
            <a:tailEnd type="triangle" w="med" len="med"/>
          </a:ln>
        </p:spPr>
        <p:txBody>
          <a:bodyPr/>
          <a:lstStyle/>
          <a:p>
            <a:endParaRPr lang="en-US"/>
          </a:p>
        </p:txBody>
      </p:sp>
      <p:sp>
        <p:nvSpPr>
          <p:cNvPr id="51214" name="Text Box 13"/>
          <p:cNvSpPr txBox="1">
            <a:spLocks noChangeArrowheads="1"/>
          </p:cNvSpPr>
          <p:nvPr/>
        </p:nvSpPr>
        <p:spPr bwMode="auto">
          <a:xfrm>
            <a:off x="8723313" y="2047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15" name="AutoShape 14"/>
          <p:cNvSpPr>
            <a:spLocks noChangeArrowheads="1"/>
          </p:cNvSpPr>
          <p:nvPr/>
        </p:nvSpPr>
        <p:spPr bwMode="auto">
          <a:xfrm>
            <a:off x="9144000" y="36988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51216" name="Line 17"/>
          <p:cNvSpPr>
            <a:spLocks noChangeShapeType="1"/>
          </p:cNvSpPr>
          <p:nvPr/>
        </p:nvSpPr>
        <p:spPr bwMode="auto">
          <a:xfrm>
            <a:off x="4572000" y="2178050"/>
            <a:ext cx="0" cy="228600"/>
          </a:xfrm>
          <a:prstGeom prst="line">
            <a:avLst/>
          </a:prstGeom>
          <a:noFill/>
          <a:ln w="9525">
            <a:solidFill>
              <a:schemeClr val="tx1"/>
            </a:solidFill>
            <a:round/>
            <a:headEnd/>
            <a:tailEnd type="triangle" w="med" len="med"/>
          </a:ln>
        </p:spPr>
        <p:txBody>
          <a:bodyPr/>
          <a:lstStyle/>
          <a:p>
            <a:endParaRPr lang="en-US"/>
          </a:p>
        </p:txBody>
      </p:sp>
      <p:sp>
        <p:nvSpPr>
          <p:cNvPr id="51217" name="Line 18"/>
          <p:cNvSpPr>
            <a:spLocks noChangeShapeType="1"/>
          </p:cNvSpPr>
          <p:nvPr/>
        </p:nvSpPr>
        <p:spPr bwMode="auto">
          <a:xfrm>
            <a:off x="4572000" y="4997450"/>
            <a:ext cx="0" cy="304800"/>
          </a:xfrm>
          <a:prstGeom prst="line">
            <a:avLst/>
          </a:prstGeom>
          <a:noFill/>
          <a:ln w="9525">
            <a:solidFill>
              <a:schemeClr val="tx1"/>
            </a:solidFill>
            <a:round/>
            <a:headEnd/>
            <a:tailEnd type="triangle" w="med" len="med"/>
          </a:ln>
        </p:spPr>
        <p:txBody>
          <a:bodyPr/>
          <a:lstStyle/>
          <a:p>
            <a:endParaRPr lang="en-US"/>
          </a:p>
        </p:txBody>
      </p:sp>
      <p:sp>
        <p:nvSpPr>
          <p:cNvPr id="51218" name="Line 19"/>
          <p:cNvSpPr>
            <a:spLocks noChangeShapeType="1"/>
          </p:cNvSpPr>
          <p:nvPr/>
        </p:nvSpPr>
        <p:spPr bwMode="auto">
          <a:xfrm>
            <a:off x="4572000" y="6092825"/>
            <a:ext cx="0" cy="228600"/>
          </a:xfrm>
          <a:prstGeom prst="line">
            <a:avLst/>
          </a:prstGeom>
          <a:noFill/>
          <a:ln w="9525">
            <a:solidFill>
              <a:schemeClr val="tx1"/>
            </a:solidFill>
            <a:round/>
            <a:headEnd/>
            <a:tailEnd/>
          </a:ln>
        </p:spPr>
        <p:txBody>
          <a:bodyPr/>
          <a:lstStyle/>
          <a:p>
            <a:endParaRPr lang="en-US"/>
          </a:p>
        </p:txBody>
      </p:sp>
      <p:sp>
        <p:nvSpPr>
          <p:cNvPr id="51219" name="Text Box 20"/>
          <p:cNvSpPr txBox="1">
            <a:spLocks noChangeArrowheads="1"/>
          </p:cNvSpPr>
          <p:nvPr/>
        </p:nvSpPr>
        <p:spPr bwMode="auto">
          <a:xfrm>
            <a:off x="3276600" y="3168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20" name="AutoShape 21"/>
          <p:cNvSpPr>
            <a:spLocks noChangeArrowheads="1"/>
          </p:cNvSpPr>
          <p:nvPr/>
        </p:nvSpPr>
        <p:spPr bwMode="auto">
          <a:xfrm>
            <a:off x="2209800" y="2178050"/>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D3.(n+1)</a:t>
            </a:r>
          </a:p>
        </p:txBody>
      </p:sp>
      <p:sp>
        <p:nvSpPr>
          <p:cNvPr id="51221" name="Line 22"/>
          <p:cNvSpPr>
            <a:spLocks noChangeShapeType="1"/>
          </p:cNvSpPr>
          <p:nvPr/>
        </p:nvSpPr>
        <p:spPr bwMode="auto">
          <a:xfrm>
            <a:off x="4191000" y="1568450"/>
            <a:ext cx="0" cy="228600"/>
          </a:xfrm>
          <a:prstGeom prst="line">
            <a:avLst/>
          </a:prstGeom>
          <a:noFill/>
          <a:ln w="9525">
            <a:solidFill>
              <a:schemeClr val="tx1"/>
            </a:solidFill>
            <a:round/>
            <a:headEnd/>
            <a:tailEnd type="triangle" w="med" len="med"/>
          </a:ln>
        </p:spPr>
        <p:txBody>
          <a:bodyPr/>
          <a:lstStyle/>
          <a:p>
            <a:endParaRPr lang="en-US"/>
          </a:p>
        </p:txBody>
      </p:sp>
      <p:sp>
        <p:nvSpPr>
          <p:cNvPr id="51222" name="Line 23"/>
          <p:cNvSpPr>
            <a:spLocks noChangeShapeType="1"/>
          </p:cNvSpPr>
          <p:nvPr/>
        </p:nvSpPr>
        <p:spPr bwMode="auto">
          <a:xfrm flipH="1">
            <a:off x="2743200" y="1568450"/>
            <a:ext cx="1447800" cy="0"/>
          </a:xfrm>
          <a:prstGeom prst="line">
            <a:avLst/>
          </a:prstGeom>
          <a:noFill/>
          <a:ln w="9525">
            <a:solidFill>
              <a:schemeClr val="tx1"/>
            </a:solidFill>
            <a:round/>
            <a:headEnd/>
            <a:tailEnd/>
          </a:ln>
        </p:spPr>
        <p:txBody>
          <a:bodyPr/>
          <a:lstStyle/>
          <a:p>
            <a:endParaRPr lang="en-US"/>
          </a:p>
        </p:txBody>
      </p:sp>
      <p:sp>
        <p:nvSpPr>
          <p:cNvPr id="51223" name="Line 24"/>
          <p:cNvSpPr>
            <a:spLocks noChangeShapeType="1"/>
          </p:cNvSpPr>
          <p:nvPr/>
        </p:nvSpPr>
        <p:spPr bwMode="auto">
          <a:xfrm>
            <a:off x="8001000" y="4308475"/>
            <a:ext cx="0" cy="457200"/>
          </a:xfrm>
          <a:prstGeom prst="line">
            <a:avLst/>
          </a:prstGeom>
          <a:noFill/>
          <a:ln w="9525">
            <a:solidFill>
              <a:schemeClr val="tx1"/>
            </a:solidFill>
            <a:round/>
            <a:headEnd/>
            <a:tailEnd type="triangle" w="med" len="med"/>
          </a:ln>
        </p:spPr>
        <p:txBody>
          <a:bodyPr/>
          <a:lstStyle/>
          <a:p>
            <a:endParaRPr lang="en-US"/>
          </a:p>
        </p:txBody>
      </p:sp>
      <p:sp>
        <p:nvSpPr>
          <p:cNvPr id="51224" name="Text Box 25"/>
          <p:cNvSpPr txBox="1">
            <a:spLocks noChangeArrowheads="1"/>
          </p:cNvSpPr>
          <p:nvPr/>
        </p:nvSpPr>
        <p:spPr bwMode="auto">
          <a:xfrm>
            <a:off x="8001000" y="440690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25" name="AutoShape 26"/>
          <p:cNvSpPr>
            <a:spLocks noChangeArrowheads="1"/>
          </p:cNvSpPr>
          <p:nvPr/>
        </p:nvSpPr>
        <p:spPr bwMode="auto">
          <a:xfrm>
            <a:off x="7848600" y="47656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C</a:t>
            </a:r>
          </a:p>
        </p:txBody>
      </p:sp>
      <p:sp>
        <p:nvSpPr>
          <p:cNvPr id="51226" name="AutoShape 27"/>
          <p:cNvSpPr>
            <a:spLocks noChangeArrowheads="1"/>
          </p:cNvSpPr>
          <p:nvPr/>
        </p:nvSpPr>
        <p:spPr bwMode="auto">
          <a:xfrm>
            <a:off x="9144000" y="21748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51227" name="Text Box 28"/>
          <p:cNvSpPr txBox="1">
            <a:spLocks noChangeArrowheads="1"/>
          </p:cNvSpPr>
          <p:nvPr/>
        </p:nvSpPr>
        <p:spPr bwMode="auto">
          <a:xfrm>
            <a:off x="8686800" y="3571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28" name="Line 29"/>
          <p:cNvSpPr>
            <a:spLocks noChangeShapeType="1"/>
          </p:cNvSpPr>
          <p:nvPr/>
        </p:nvSpPr>
        <p:spPr bwMode="auto">
          <a:xfrm flipH="1">
            <a:off x="3200400" y="6308725"/>
            <a:ext cx="1371600" cy="0"/>
          </a:xfrm>
          <a:prstGeom prst="line">
            <a:avLst/>
          </a:prstGeom>
          <a:noFill/>
          <a:ln w="9525">
            <a:solidFill>
              <a:schemeClr val="tx1"/>
            </a:solidFill>
            <a:round/>
            <a:headEnd/>
            <a:tailEnd type="triangle" w="med" len="med"/>
          </a:ln>
        </p:spPr>
        <p:txBody>
          <a:bodyPr/>
          <a:lstStyle/>
          <a:p>
            <a:endParaRPr lang="en-US"/>
          </a:p>
        </p:txBody>
      </p:sp>
      <p:sp>
        <p:nvSpPr>
          <p:cNvPr id="51229" name="Line 30"/>
          <p:cNvSpPr>
            <a:spLocks noChangeShapeType="1"/>
          </p:cNvSpPr>
          <p:nvPr/>
        </p:nvSpPr>
        <p:spPr bwMode="auto">
          <a:xfrm flipV="1">
            <a:off x="2743200" y="2787650"/>
            <a:ext cx="0" cy="3352800"/>
          </a:xfrm>
          <a:prstGeom prst="line">
            <a:avLst/>
          </a:prstGeom>
          <a:noFill/>
          <a:ln w="9525">
            <a:solidFill>
              <a:schemeClr val="tx1"/>
            </a:solidFill>
            <a:round/>
            <a:headEnd/>
            <a:tailEnd type="stealth" w="med" len="med"/>
          </a:ln>
        </p:spPr>
        <p:txBody>
          <a:bodyPr/>
          <a:lstStyle/>
          <a:p>
            <a:endParaRPr lang="en-US"/>
          </a:p>
        </p:txBody>
      </p:sp>
      <p:sp>
        <p:nvSpPr>
          <p:cNvPr id="51230" name="Line 31"/>
          <p:cNvSpPr>
            <a:spLocks noChangeShapeType="1"/>
          </p:cNvSpPr>
          <p:nvPr/>
        </p:nvSpPr>
        <p:spPr bwMode="auto">
          <a:xfrm flipV="1">
            <a:off x="2743200" y="1568450"/>
            <a:ext cx="0" cy="609600"/>
          </a:xfrm>
          <a:prstGeom prst="line">
            <a:avLst/>
          </a:prstGeom>
          <a:noFill/>
          <a:ln w="9525">
            <a:solidFill>
              <a:schemeClr val="tx1"/>
            </a:solidFill>
            <a:round/>
            <a:headEnd/>
            <a:tailEnd/>
          </a:ln>
        </p:spPr>
        <p:txBody>
          <a:bodyPr/>
          <a:lstStyle/>
          <a:p>
            <a:endParaRPr lang="en-US"/>
          </a:p>
        </p:txBody>
      </p:sp>
      <p:sp>
        <p:nvSpPr>
          <p:cNvPr id="51231" name="Line 32"/>
          <p:cNvSpPr>
            <a:spLocks noChangeShapeType="1"/>
          </p:cNvSpPr>
          <p:nvPr/>
        </p:nvSpPr>
        <p:spPr bwMode="auto">
          <a:xfrm flipH="1">
            <a:off x="2743200" y="3473450"/>
            <a:ext cx="1066800" cy="0"/>
          </a:xfrm>
          <a:prstGeom prst="line">
            <a:avLst/>
          </a:prstGeom>
          <a:noFill/>
          <a:ln w="9525">
            <a:solidFill>
              <a:schemeClr val="tx1"/>
            </a:solidFill>
            <a:round/>
            <a:headEnd/>
            <a:tailEnd type="triangle" w="med" len="med"/>
          </a:ln>
        </p:spPr>
        <p:txBody>
          <a:bodyPr/>
          <a:lstStyle/>
          <a:p>
            <a:endParaRPr lang="en-US"/>
          </a:p>
        </p:txBody>
      </p:sp>
      <p:sp>
        <p:nvSpPr>
          <p:cNvPr id="51232" name="AutoShape 33"/>
          <p:cNvSpPr>
            <a:spLocks noChangeArrowheads="1"/>
          </p:cNvSpPr>
          <p:nvPr/>
        </p:nvSpPr>
        <p:spPr bwMode="auto">
          <a:xfrm>
            <a:off x="7235826" y="3244851"/>
            <a:ext cx="1527175" cy="1216025"/>
          </a:xfrm>
          <a:prstGeom prst="flowChartDecision">
            <a:avLst/>
          </a:prstGeom>
          <a:solidFill>
            <a:srgbClr val="0099FF"/>
          </a:solidFill>
          <a:ln w="9525">
            <a:solidFill>
              <a:schemeClr val="tx1"/>
            </a:solidFill>
            <a:miter lim="800000"/>
            <a:headEnd/>
            <a:tailEnd/>
          </a:ln>
        </p:spPr>
        <p:txBody>
          <a:bodyPr wrap="none" anchor="ctr"/>
          <a:lstStyle/>
          <a:p>
            <a:pPr algn="ctr"/>
            <a:r>
              <a:rPr lang="en-US" sz="1200" b="1">
                <a:latin typeface="Perpetua"/>
              </a:rPr>
              <a:t>802 EC</a:t>
            </a:r>
          </a:p>
          <a:p>
            <a:pPr algn="ctr"/>
            <a:r>
              <a:rPr lang="en-US" sz="1200" b="1">
                <a:latin typeface="Perpetua"/>
              </a:rPr>
              <a:t>Forward to</a:t>
            </a:r>
          </a:p>
          <a:p>
            <a:pPr algn="ctr"/>
            <a:r>
              <a:rPr lang="en-US" sz="1200" b="1">
                <a:latin typeface="Perpetua"/>
              </a:rPr>
              <a:t>RevCom</a:t>
            </a:r>
          </a:p>
        </p:txBody>
      </p:sp>
      <p:sp>
        <p:nvSpPr>
          <p:cNvPr id="51233" name="AutoShape 34"/>
          <p:cNvSpPr>
            <a:spLocks noChangeArrowheads="1"/>
          </p:cNvSpPr>
          <p:nvPr/>
        </p:nvSpPr>
        <p:spPr bwMode="auto">
          <a:xfrm>
            <a:off x="7235826" y="1720851"/>
            <a:ext cx="1527175" cy="1216025"/>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802.3</a:t>
            </a:r>
          </a:p>
          <a:p>
            <a:pPr algn="ctr"/>
            <a:r>
              <a:rPr lang="en-US" sz="1200" b="1">
                <a:latin typeface="Perpetua"/>
              </a:rPr>
              <a:t>Forward to</a:t>
            </a:r>
          </a:p>
          <a:p>
            <a:pPr algn="ctr"/>
            <a:r>
              <a:rPr lang="en-US" sz="1200" b="1">
                <a:latin typeface="Perpetua"/>
              </a:rPr>
              <a:t>RevCom</a:t>
            </a:r>
          </a:p>
        </p:txBody>
      </p:sp>
      <p:sp>
        <p:nvSpPr>
          <p:cNvPr id="51234" name="Text Box 35"/>
          <p:cNvSpPr txBox="1">
            <a:spLocks noChangeArrowheads="1"/>
          </p:cNvSpPr>
          <p:nvPr/>
        </p:nvSpPr>
        <p:spPr bwMode="auto">
          <a:xfrm>
            <a:off x="4572000" y="3854451"/>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35" name="AutoShape 36"/>
          <p:cNvSpPr>
            <a:spLocks noChangeArrowheads="1"/>
          </p:cNvSpPr>
          <p:nvPr/>
        </p:nvSpPr>
        <p:spPr bwMode="auto">
          <a:xfrm>
            <a:off x="3962400" y="2406650"/>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TF Resolves</a:t>
            </a:r>
          </a:p>
          <a:p>
            <a:pPr algn="ctr"/>
            <a:r>
              <a:rPr lang="en-US" sz="1200" b="1">
                <a:latin typeface="Perpetua"/>
              </a:rPr>
              <a:t>Comments</a:t>
            </a:r>
          </a:p>
        </p:txBody>
      </p:sp>
      <p:sp>
        <p:nvSpPr>
          <p:cNvPr id="51236" name="Line 37"/>
          <p:cNvSpPr>
            <a:spLocks noChangeShapeType="1"/>
          </p:cNvSpPr>
          <p:nvPr/>
        </p:nvSpPr>
        <p:spPr bwMode="auto">
          <a:xfrm>
            <a:off x="4572000" y="2787650"/>
            <a:ext cx="0" cy="228600"/>
          </a:xfrm>
          <a:prstGeom prst="line">
            <a:avLst/>
          </a:prstGeom>
          <a:noFill/>
          <a:ln w="9525">
            <a:solidFill>
              <a:schemeClr val="tx1"/>
            </a:solidFill>
            <a:round/>
            <a:headEnd/>
            <a:tailEnd type="triangle" w="med" len="med"/>
          </a:ln>
        </p:spPr>
        <p:txBody>
          <a:bodyPr/>
          <a:lstStyle/>
          <a:p>
            <a:endParaRPr lang="en-US"/>
          </a:p>
        </p:txBody>
      </p:sp>
      <p:sp>
        <p:nvSpPr>
          <p:cNvPr id="51237" name="AutoShape 38"/>
          <p:cNvSpPr>
            <a:spLocks noChangeArrowheads="1"/>
          </p:cNvSpPr>
          <p:nvPr/>
        </p:nvSpPr>
        <p:spPr bwMode="auto">
          <a:xfrm>
            <a:off x="3810000" y="3016250"/>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Substantive</a:t>
            </a:r>
          </a:p>
          <a:p>
            <a:pPr algn="ctr"/>
            <a:r>
              <a:rPr lang="en-US" sz="1200" b="1">
                <a:latin typeface="Perpetua"/>
              </a:rPr>
              <a:t>Changes</a:t>
            </a:r>
          </a:p>
        </p:txBody>
      </p:sp>
      <p:sp>
        <p:nvSpPr>
          <p:cNvPr id="51238" name="Line 39"/>
          <p:cNvSpPr>
            <a:spLocks noChangeShapeType="1"/>
          </p:cNvSpPr>
          <p:nvPr/>
        </p:nvSpPr>
        <p:spPr bwMode="auto">
          <a:xfrm>
            <a:off x="4572000" y="3930650"/>
            <a:ext cx="0" cy="228600"/>
          </a:xfrm>
          <a:prstGeom prst="line">
            <a:avLst/>
          </a:prstGeom>
          <a:noFill/>
          <a:ln w="9525">
            <a:solidFill>
              <a:schemeClr val="tx1"/>
            </a:solidFill>
            <a:round/>
            <a:headEnd/>
            <a:tailEnd type="triangle" w="med" len="med"/>
          </a:ln>
        </p:spPr>
        <p:txBody>
          <a:bodyPr/>
          <a:lstStyle/>
          <a:p>
            <a:endParaRPr lang="en-US"/>
          </a:p>
        </p:txBody>
      </p:sp>
      <p:sp>
        <p:nvSpPr>
          <p:cNvPr id="51239" name="AutoShape 40"/>
          <p:cNvSpPr>
            <a:spLocks noChangeArrowheads="1"/>
          </p:cNvSpPr>
          <p:nvPr/>
        </p:nvSpPr>
        <p:spPr bwMode="auto">
          <a:xfrm>
            <a:off x="3810000" y="5302250"/>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u="sng">
                <a:latin typeface="Perpetua"/>
              </a:rPr>
              <a:t>&gt;</a:t>
            </a:r>
            <a:r>
              <a:rPr lang="en-US" sz="1200" b="1">
                <a:latin typeface="Perpetua"/>
              </a:rPr>
              <a:t> 75%</a:t>
            </a:r>
            <a:endParaRPr lang="en-US" sz="1200" b="1" u="sng">
              <a:latin typeface="Perpetua"/>
            </a:endParaRPr>
          </a:p>
        </p:txBody>
      </p:sp>
      <p:sp>
        <p:nvSpPr>
          <p:cNvPr id="51240" name="Text Box 41"/>
          <p:cNvSpPr txBox="1">
            <a:spLocks noChangeArrowheads="1"/>
          </p:cNvSpPr>
          <p:nvPr/>
        </p:nvSpPr>
        <p:spPr bwMode="auto">
          <a:xfrm>
            <a:off x="3276600" y="4311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41" name="Line 42"/>
          <p:cNvSpPr>
            <a:spLocks noChangeShapeType="1"/>
          </p:cNvSpPr>
          <p:nvPr/>
        </p:nvSpPr>
        <p:spPr bwMode="auto">
          <a:xfrm flipH="1">
            <a:off x="2743200" y="4616450"/>
            <a:ext cx="1066800" cy="0"/>
          </a:xfrm>
          <a:prstGeom prst="line">
            <a:avLst/>
          </a:prstGeom>
          <a:noFill/>
          <a:ln w="9525">
            <a:solidFill>
              <a:schemeClr val="tx1"/>
            </a:solidFill>
            <a:round/>
            <a:headEnd/>
            <a:tailEnd type="triangle" w="med" len="med"/>
          </a:ln>
        </p:spPr>
        <p:txBody>
          <a:bodyPr/>
          <a:lstStyle/>
          <a:p>
            <a:endParaRPr lang="en-US"/>
          </a:p>
        </p:txBody>
      </p:sp>
      <p:sp>
        <p:nvSpPr>
          <p:cNvPr id="51242" name="Text Box 43"/>
          <p:cNvSpPr txBox="1">
            <a:spLocks noChangeArrowheads="1"/>
          </p:cNvSpPr>
          <p:nvPr/>
        </p:nvSpPr>
        <p:spPr bwMode="auto">
          <a:xfrm>
            <a:off x="4572000" y="50276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43" name="Rectangle 44"/>
          <p:cNvSpPr>
            <a:spLocks noGrp="1" noChangeArrowheads="1"/>
          </p:cNvSpPr>
          <p:nvPr>
            <p:ph type="title" idx="4294967295"/>
          </p:nvPr>
        </p:nvSpPr>
        <p:spPr/>
        <p:txBody>
          <a:bodyPr/>
          <a:lstStyle/>
          <a:p>
            <a:pPr eaLnBrk="1" hangingPunct="1"/>
            <a:r>
              <a:rPr lang="en-US" sz="2800" dirty="0"/>
              <a:t>Overview of IEEE 802.3 Standards Process (4/5)- </a:t>
            </a:r>
            <a:br>
              <a:rPr lang="en-US" sz="2800" dirty="0"/>
            </a:br>
            <a:r>
              <a:rPr lang="en-US" sz="2800" dirty="0"/>
              <a:t>IEEE Standards Association (SA) Ballot Phase</a:t>
            </a:r>
          </a:p>
        </p:txBody>
      </p:sp>
      <p:sp>
        <p:nvSpPr>
          <p:cNvPr id="51244" name="Text Box 45"/>
          <p:cNvSpPr txBox="1">
            <a:spLocks noChangeArrowheads="1"/>
          </p:cNvSpPr>
          <p:nvPr/>
        </p:nvSpPr>
        <p:spPr bwMode="auto">
          <a:xfrm>
            <a:off x="6248400" y="5805489"/>
            <a:ext cx="4267200" cy="630942"/>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dirty="0">
                <a:latin typeface="Perpetua"/>
              </a:rPr>
              <a:t>Notes:</a:t>
            </a:r>
            <a:r>
              <a:rPr lang="en-US" sz="1000" dirty="0">
                <a:latin typeface="Perpetua"/>
              </a:rPr>
              <a:t> 	At "Check Point", either the activity is ended, or there may be various options that would allow reconsideration of the approval. </a:t>
            </a:r>
          </a:p>
          <a:p>
            <a:pPr marL="457200" indent="-457200">
              <a:spcBef>
                <a:spcPct val="50000"/>
              </a:spcBef>
              <a:tabLst>
                <a:tab pos="457200" algn="l"/>
              </a:tabLst>
            </a:pPr>
            <a:r>
              <a:rPr lang="en-US" sz="1000" dirty="0">
                <a:latin typeface="Perpetua"/>
              </a:rPr>
              <a:t>	See IEEE-SA Standards Board Operations Manual 5.4 for complete description</a:t>
            </a:r>
          </a:p>
        </p:txBody>
      </p:sp>
      <p:sp>
        <p:nvSpPr>
          <p:cNvPr id="51245" name="AutoShape 46"/>
          <p:cNvSpPr>
            <a:spLocks noChangeArrowheads="1"/>
          </p:cNvSpPr>
          <p:nvPr/>
        </p:nvSpPr>
        <p:spPr bwMode="auto">
          <a:xfrm>
            <a:off x="3810000" y="4159250"/>
            <a:ext cx="1524000" cy="914400"/>
          </a:xfrm>
          <a:prstGeom prst="flowChartDecision">
            <a:avLst/>
          </a:prstGeom>
          <a:solidFill>
            <a:srgbClr val="0099FF"/>
          </a:solidFill>
          <a:ln w="9525">
            <a:solidFill>
              <a:schemeClr val="tx1"/>
            </a:solidFill>
            <a:miter lim="800000"/>
            <a:headEnd/>
            <a:tailEnd/>
          </a:ln>
        </p:spPr>
        <p:txBody>
          <a:bodyPr wrap="none" tIns="0" bIns="0" anchor="ctr"/>
          <a:lstStyle/>
          <a:p>
            <a:pPr algn="ctr"/>
            <a:r>
              <a:rPr lang="en-US" sz="1200" b="1">
                <a:latin typeface="Perpetua"/>
              </a:rPr>
              <a:t>In Scope</a:t>
            </a:r>
          </a:p>
          <a:p>
            <a:pPr algn="ctr"/>
            <a:r>
              <a:rPr lang="en-US" sz="1200" b="1">
                <a:latin typeface="Perpetua"/>
              </a:rPr>
              <a:t>New</a:t>
            </a:r>
          </a:p>
          <a:p>
            <a:pPr algn="ctr"/>
            <a:r>
              <a:rPr lang="en-US" sz="1200" b="1">
                <a:latin typeface="Perpetua"/>
              </a:rPr>
              <a:t>Negatives</a:t>
            </a:r>
          </a:p>
        </p:txBody>
      </p:sp>
      <p:sp>
        <p:nvSpPr>
          <p:cNvPr id="51246" name="AutoShape 49"/>
          <p:cNvSpPr>
            <a:spLocks noChangeArrowheads="1"/>
          </p:cNvSpPr>
          <p:nvPr/>
        </p:nvSpPr>
        <p:spPr bwMode="auto">
          <a:xfrm>
            <a:off x="2286000" y="60674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Line 3"/>
          <p:cNvSpPr>
            <a:spLocks noChangeShapeType="1"/>
          </p:cNvSpPr>
          <p:nvPr/>
        </p:nvSpPr>
        <p:spPr bwMode="auto">
          <a:xfrm flipH="1">
            <a:off x="3719513" y="2636838"/>
            <a:ext cx="0" cy="576262"/>
          </a:xfrm>
          <a:prstGeom prst="line">
            <a:avLst/>
          </a:prstGeom>
          <a:noFill/>
          <a:ln w="9525">
            <a:solidFill>
              <a:schemeClr val="tx1"/>
            </a:solidFill>
            <a:round/>
            <a:headEnd/>
            <a:tailEnd type="triangle" w="med" len="med"/>
          </a:ln>
        </p:spPr>
        <p:txBody>
          <a:bodyPr/>
          <a:lstStyle/>
          <a:p>
            <a:endParaRPr lang="en-US"/>
          </a:p>
        </p:txBody>
      </p:sp>
      <p:sp>
        <p:nvSpPr>
          <p:cNvPr id="52226" name="AutoShape 2"/>
          <p:cNvSpPr>
            <a:spLocks noChangeArrowheads="1"/>
          </p:cNvSpPr>
          <p:nvPr/>
        </p:nvSpPr>
        <p:spPr bwMode="auto">
          <a:xfrm>
            <a:off x="3124200" y="205422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RevCom</a:t>
            </a:r>
          </a:p>
          <a:p>
            <a:pPr algn="ctr"/>
            <a:r>
              <a:rPr lang="en-US" sz="1400" b="1">
                <a:latin typeface="Perpetua"/>
              </a:rPr>
              <a:t>Review</a:t>
            </a:r>
          </a:p>
        </p:txBody>
      </p:sp>
      <p:sp>
        <p:nvSpPr>
          <p:cNvPr id="52227" name="AutoShape 4"/>
          <p:cNvSpPr>
            <a:spLocks noChangeArrowheads="1"/>
          </p:cNvSpPr>
          <p:nvPr/>
        </p:nvSpPr>
        <p:spPr bwMode="auto">
          <a:xfrm>
            <a:off x="3108325" y="4416425"/>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400" b="1">
                <a:latin typeface="Perpetua"/>
              </a:rPr>
              <a:t>SASB</a:t>
            </a:r>
          </a:p>
          <a:p>
            <a:pPr algn="ctr"/>
            <a:r>
              <a:rPr lang="en-US" sz="1400" b="1">
                <a:latin typeface="Perpetua"/>
              </a:rPr>
              <a:t>Approval</a:t>
            </a:r>
          </a:p>
        </p:txBody>
      </p:sp>
      <p:sp>
        <p:nvSpPr>
          <p:cNvPr id="52228" name="Line 7"/>
          <p:cNvSpPr>
            <a:spLocks noChangeShapeType="1"/>
          </p:cNvSpPr>
          <p:nvPr/>
        </p:nvSpPr>
        <p:spPr bwMode="auto">
          <a:xfrm>
            <a:off x="3719513" y="3860801"/>
            <a:ext cx="0" cy="576263"/>
          </a:xfrm>
          <a:prstGeom prst="line">
            <a:avLst/>
          </a:prstGeom>
          <a:noFill/>
          <a:ln w="9525">
            <a:solidFill>
              <a:schemeClr val="tx1"/>
            </a:solidFill>
            <a:round/>
            <a:headEnd/>
            <a:tailEnd type="triangle" w="med" len="med"/>
          </a:ln>
        </p:spPr>
        <p:txBody>
          <a:bodyPr/>
          <a:lstStyle/>
          <a:p>
            <a:endParaRPr lang="en-US"/>
          </a:p>
        </p:txBody>
      </p:sp>
      <p:sp>
        <p:nvSpPr>
          <p:cNvPr id="52229" name="Line 10"/>
          <p:cNvSpPr>
            <a:spLocks noChangeShapeType="1"/>
          </p:cNvSpPr>
          <p:nvPr/>
        </p:nvSpPr>
        <p:spPr bwMode="auto">
          <a:xfrm>
            <a:off x="3717925" y="5330825"/>
            <a:ext cx="0" cy="304800"/>
          </a:xfrm>
          <a:prstGeom prst="line">
            <a:avLst/>
          </a:prstGeom>
          <a:noFill/>
          <a:ln w="9525">
            <a:solidFill>
              <a:schemeClr val="tx1"/>
            </a:solidFill>
            <a:round/>
            <a:headEnd/>
            <a:tailEnd type="triangle" w="med" len="med"/>
          </a:ln>
        </p:spPr>
        <p:txBody>
          <a:bodyPr/>
          <a:lstStyle/>
          <a:p>
            <a:endParaRPr lang="en-US"/>
          </a:p>
        </p:txBody>
      </p:sp>
      <p:sp>
        <p:nvSpPr>
          <p:cNvPr id="52230" name="Text Box 11"/>
          <p:cNvSpPr txBox="1">
            <a:spLocks noChangeArrowheads="1"/>
          </p:cNvSpPr>
          <p:nvPr/>
        </p:nvSpPr>
        <p:spPr bwMode="auto">
          <a:xfrm>
            <a:off x="3717925" y="525462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52231" name="Line 12"/>
          <p:cNvSpPr>
            <a:spLocks noChangeShapeType="1"/>
          </p:cNvSpPr>
          <p:nvPr/>
        </p:nvSpPr>
        <p:spPr bwMode="auto">
          <a:xfrm>
            <a:off x="4343400" y="4873625"/>
            <a:ext cx="1752600" cy="0"/>
          </a:xfrm>
          <a:prstGeom prst="line">
            <a:avLst/>
          </a:prstGeom>
          <a:noFill/>
          <a:ln w="9525">
            <a:solidFill>
              <a:schemeClr val="tx1"/>
            </a:solidFill>
            <a:round/>
            <a:headEnd/>
            <a:tailEnd/>
          </a:ln>
        </p:spPr>
        <p:txBody>
          <a:bodyPr/>
          <a:lstStyle/>
          <a:p>
            <a:endParaRPr lang="en-US"/>
          </a:p>
        </p:txBody>
      </p:sp>
      <p:sp>
        <p:nvSpPr>
          <p:cNvPr id="52232" name="Text Box 14"/>
          <p:cNvSpPr txBox="1">
            <a:spLocks noChangeArrowheads="1"/>
          </p:cNvSpPr>
          <p:nvPr/>
        </p:nvSpPr>
        <p:spPr bwMode="auto">
          <a:xfrm>
            <a:off x="4360864" y="456882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52233" name="AutoShape 15"/>
          <p:cNvSpPr>
            <a:spLocks noChangeArrowheads="1"/>
          </p:cNvSpPr>
          <p:nvPr/>
        </p:nvSpPr>
        <p:spPr bwMode="auto">
          <a:xfrm>
            <a:off x="7848600" y="4035425"/>
            <a:ext cx="1066800" cy="609600"/>
          </a:xfrm>
          <a:prstGeom prst="flowChartDocument">
            <a:avLst/>
          </a:prstGeom>
          <a:solidFill>
            <a:srgbClr val="00FF00"/>
          </a:solidFill>
          <a:ln w="9525">
            <a:solidFill>
              <a:schemeClr val="tx1"/>
            </a:solidFill>
            <a:miter lim="800000"/>
            <a:headEnd/>
            <a:tailEnd/>
          </a:ln>
        </p:spPr>
        <p:txBody>
          <a:bodyPr wrap="none" anchor="ctr"/>
          <a:lstStyle/>
          <a:p>
            <a:pPr algn="ctr"/>
            <a:r>
              <a:rPr lang="en-US" sz="1400" b="1">
                <a:latin typeface="Perpetua"/>
              </a:rPr>
              <a:t>Standard</a:t>
            </a:r>
          </a:p>
        </p:txBody>
      </p:sp>
      <p:sp>
        <p:nvSpPr>
          <p:cNvPr id="52234" name="AutoShape 16"/>
          <p:cNvSpPr>
            <a:spLocks noChangeArrowheads="1"/>
          </p:cNvSpPr>
          <p:nvPr/>
        </p:nvSpPr>
        <p:spPr bwMode="auto">
          <a:xfrm>
            <a:off x="3260725" y="56356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52235" name="AutoShape 17"/>
          <p:cNvSpPr>
            <a:spLocks noChangeArrowheads="1"/>
          </p:cNvSpPr>
          <p:nvPr/>
        </p:nvSpPr>
        <p:spPr bwMode="auto">
          <a:xfrm>
            <a:off x="3575050" y="1444625"/>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400" b="1">
                <a:latin typeface="Perpetua"/>
              </a:rPr>
              <a:t>C</a:t>
            </a:r>
          </a:p>
        </p:txBody>
      </p:sp>
      <p:sp>
        <p:nvSpPr>
          <p:cNvPr id="52236" name="Line 18"/>
          <p:cNvSpPr>
            <a:spLocks noChangeShapeType="1"/>
          </p:cNvSpPr>
          <p:nvPr/>
        </p:nvSpPr>
        <p:spPr bwMode="auto">
          <a:xfrm>
            <a:off x="3727450" y="1749425"/>
            <a:ext cx="0" cy="304800"/>
          </a:xfrm>
          <a:prstGeom prst="line">
            <a:avLst/>
          </a:prstGeom>
          <a:noFill/>
          <a:ln w="9525">
            <a:solidFill>
              <a:schemeClr val="tx1"/>
            </a:solidFill>
            <a:round/>
            <a:headEnd/>
            <a:tailEnd type="triangle" w="med" len="med"/>
          </a:ln>
        </p:spPr>
        <p:txBody>
          <a:bodyPr/>
          <a:lstStyle/>
          <a:p>
            <a:endParaRPr lang="en-US"/>
          </a:p>
        </p:txBody>
      </p:sp>
      <p:sp>
        <p:nvSpPr>
          <p:cNvPr id="52237" name="Line 20"/>
          <p:cNvSpPr>
            <a:spLocks noChangeShapeType="1"/>
          </p:cNvSpPr>
          <p:nvPr/>
        </p:nvSpPr>
        <p:spPr bwMode="auto">
          <a:xfrm flipV="1">
            <a:off x="6096000" y="1597025"/>
            <a:ext cx="0" cy="3276600"/>
          </a:xfrm>
          <a:prstGeom prst="line">
            <a:avLst/>
          </a:prstGeom>
          <a:noFill/>
          <a:ln w="9525">
            <a:solidFill>
              <a:schemeClr val="tx1"/>
            </a:solidFill>
            <a:round/>
            <a:headEnd/>
            <a:tailEnd/>
          </a:ln>
        </p:spPr>
        <p:txBody>
          <a:bodyPr/>
          <a:lstStyle/>
          <a:p>
            <a:endParaRPr lang="en-US"/>
          </a:p>
        </p:txBody>
      </p:sp>
      <p:sp>
        <p:nvSpPr>
          <p:cNvPr id="52238" name="Line 21"/>
          <p:cNvSpPr>
            <a:spLocks noChangeShapeType="1"/>
          </p:cNvSpPr>
          <p:nvPr/>
        </p:nvSpPr>
        <p:spPr bwMode="auto">
          <a:xfrm>
            <a:off x="8382000" y="2587625"/>
            <a:ext cx="0" cy="304800"/>
          </a:xfrm>
          <a:prstGeom prst="line">
            <a:avLst/>
          </a:prstGeom>
          <a:noFill/>
          <a:ln w="9525">
            <a:solidFill>
              <a:schemeClr val="tx1"/>
            </a:solidFill>
            <a:round/>
            <a:headEnd/>
            <a:tailEnd type="triangle" w="med" len="med"/>
          </a:ln>
        </p:spPr>
        <p:txBody>
          <a:bodyPr/>
          <a:lstStyle/>
          <a:p>
            <a:endParaRPr lang="en-US"/>
          </a:p>
        </p:txBody>
      </p:sp>
      <p:sp>
        <p:nvSpPr>
          <p:cNvPr id="52239" name="AutoShape 22"/>
          <p:cNvSpPr>
            <a:spLocks noChangeArrowheads="1"/>
          </p:cNvSpPr>
          <p:nvPr/>
        </p:nvSpPr>
        <p:spPr bwMode="auto">
          <a:xfrm>
            <a:off x="7772400" y="289242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Publication</a:t>
            </a:r>
          </a:p>
          <a:p>
            <a:pPr algn="ctr"/>
            <a:r>
              <a:rPr lang="en-US" sz="1400" b="1">
                <a:latin typeface="Perpetua"/>
              </a:rPr>
              <a:t>Preparation</a:t>
            </a:r>
          </a:p>
        </p:txBody>
      </p:sp>
      <p:sp>
        <p:nvSpPr>
          <p:cNvPr id="52240" name="AutoShape 23"/>
          <p:cNvSpPr>
            <a:spLocks noChangeArrowheads="1"/>
          </p:cNvSpPr>
          <p:nvPr/>
        </p:nvSpPr>
        <p:spPr bwMode="auto">
          <a:xfrm>
            <a:off x="7848600" y="1901825"/>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Draft</a:t>
            </a:r>
          </a:p>
        </p:txBody>
      </p:sp>
      <p:sp>
        <p:nvSpPr>
          <p:cNvPr id="52241" name="Line 24"/>
          <p:cNvSpPr>
            <a:spLocks noChangeShapeType="1"/>
          </p:cNvSpPr>
          <p:nvPr/>
        </p:nvSpPr>
        <p:spPr bwMode="auto">
          <a:xfrm>
            <a:off x="8382000" y="3730625"/>
            <a:ext cx="0" cy="304800"/>
          </a:xfrm>
          <a:prstGeom prst="line">
            <a:avLst/>
          </a:prstGeom>
          <a:noFill/>
          <a:ln w="9525">
            <a:solidFill>
              <a:schemeClr val="tx1"/>
            </a:solidFill>
            <a:round/>
            <a:headEnd/>
            <a:tailEnd type="triangle" w="med" len="med"/>
          </a:ln>
        </p:spPr>
        <p:txBody>
          <a:bodyPr/>
          <a:lstStyle/>
          <a:p>
            <a:endParaRPr lang="en-US"/>
          </a:p>
        </p:txBody>
      </p:sp>
      <p:sp>
        <p:nvSpPr>
          <p:cNvPr id="52242" name="Line 25"/>
          <p:cNvSpPr>
            <a:spLocks noChangeShapeType="1"/>
          </p:cNvSpPr>
          <p:nvPr/>
        </p:nvSpPr>
        <p:spPr bwMode="auto">
          <a:xfrm>
            <a:off x="6096000" y="1597025"/>
            <a:ext cx="2286000" cy="0"/>
          </a:xfrm>
          <a:prstGeom prst="line">
            <a:avLst/>
          </a:prstGeom>
          <a:noFill/>
          <a:ln w="9525">
            <a:solidFill>
              <a:schemeClr val="tx1"/>
            </a:solidFill>
            <a:round/>
            <a:headEnd/>
            <a:tailEnd/>
          </a:ln>
        </p:spPr>
        <p:txBody>
          <a:bodyPr/>
          <a:lstStyle/>
          <a:p>
            <a:endParaRPr lang="en-US"/>
          </a:p>
        </p:txBody>
      </p:sp>
      <p:sp>
        <p:nvSpPr>
          <p:cNvPr id="52243" name="Line 26"/>
          <p:cNvSpPr>
            <a:spLocks noChangeShapeType="1"/>
          </p:cNvSpPr>
          <p:nvPr/>
        </p:nvSpPr>
        <p:spPr bwMode="auto">
          <a:xfrm>
            <a:off x="8382000" y="1597025"/>
            <a:ext cx="0" cy="304800"/>
          </a:xfrm>
          <a:prstGeom prst="line">
            <a:avLst/>
          </a:prstGeom>
          <a:noFill/>
          <a:ln w="9525">
            <a:solidFill>
              <a:schemeClr val="tx1"/>
            </a:solidFill>
            <a:round/>
            <a:headEnd/>
            <a:tailEnd type="triangle" w="med" len="med"/>
          </a:ln>
        </p:spPr>
        <p:txBody>
          <a:bodyPr/>
          <a:lstStyle/>
          <a:p>
            <a:endParaRPr lang="en-US"/>
          </a:p>
        </p:txBody>
      </p:sp>
      <p:sp>
        <p:nvSpPr>
          <p:cNvPr id="52244" name="Text Box 27"/>
          <p:cNvSpPr txBox="1">
            <a:spLocks noChangeArrowheads="1"/>
          </p:cNvSpPr>
          <p:nvPr/>
        </p:nvSpPr>
        <p:spPr bwMode="auto">
          <a:xfrm>
            <a:off x="6019800" y="5467351"/>
            <a:ext cx="4343400" cy="396875"/>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a:latin typeface="Perpetua"/>
              </a:rPr>
              <a:t>Notes</a:t>
            </a:r>
            <a:r>
              <a:rPr lang="en-US" sz="1000">
                <a:latin typeface="Perpetua"/>
              </a:rPr>
              <a:t>:	At "Check Point", either the activity is ended, or there may be various options that would allow resubmission for approval.</a:t>
            </a:r>
          </a:p>
        </p:txBody>
      </p:sp>
      <p:sp>
        <p:nvSpPr>
          <p:cNvPr id="52245" name="Rectangle 19"/>
          <p:cNvSpPr>
            <a:spLocks noGrp="1" noChangeArrowheads="1"/>
          </p:cNvSpPr>
          <p:nvPr>
            <p:ph type="title" idx="4294967295"/>
          </p:nvPr>
        </p:nvSpPr>
        <p:spPr/>
        <p:txBody>
          <a:bodyPr/>
          <a:lstStyle/>
          <a:p>
            <a:pPr eaLnBrk="1" hangingPunct="1"/>
            <a:r>
              <a:rPr lang="en-US" sz="2800"/>
              <a:t>Overview of IEEE 802.3 Standards Process (5/5) – </a:t>
            </a:r>
            <a:br>
              <a:rPr lang="en-US" sz="2800"/>
            </a:br>
            <a:r>
              <a:rPr lang="en-US" sz="2800"/>
              <a:t>Final Approvals / Standard Release</a:t>
            </a:r>
          </a:p>
        </p:txBody>
      </p:sp>
      <p:sp>
        <p:nvSpPr>
          <p:cNvPr id="52246" name="AutoShape 2"/>
          <p:cNvSpPr>
            <a:spLocks noChangeArrowheads="1"/>
          </p:cNvSpPr>
          <p:nvPr/>
        </p:nvSpPr>
        <p:spPr bwMode="auto">
          <a:xfrm>
            <a:off x="2927351" y="3213101"/>
            <a:ext cx="1584325" cy="758825"/>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RevCom</a:t>
            </a:r>
          </a:p>
          <a:p>
            <a:pPr algn="ctr"/>
            <a:r>
              <a:rPr lang="en-US" sz="1400" b="1">
                <a:latin typeface="Perpetua"/>
              </a:rPr>
              <a:t>recommendation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Liaisons and Communications</a:t>
            </a:r>
          </a:p>
        </p:txBody>
      </p:sp>
      <p:sp>
        <p:nvSpPr>
          <p:cNvPr id="53250" name="Rectangle 7"/>
          <p:cNvSpPr>
            <a:spLocks noGrp="1" noChangeArrowheads="1"/>
          </p:cNvSpPr>
          <p:nvPr>
            <p:ph type="body" idx="4294967295"/>
          </p:nvPr>
        </p:nvSpPr>
        <p:spPr/>
        <p:txBody>
          <a:bodyPr/>
          <a:lstStyle/>
          <a:p>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Action Items</a:t>
            </a:r>
          </a:p>
        </p:txBody>
      </p:sp>
      <p:sp>
        <p:nvSpPr>
          <p:cNvPr id="54274" name="Rectangle 6"/>
          <p:cNvSpPr>
            <a:spLocks noGrp="1" noChangeArrowheads="1"/>
          </p:cNvSpPr>
          <p:nvPr>
            <p:ph type="body" idx="4294967295"/>
          </p:nvPr>
        </p:nvSpPr>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5" descr="j0296192[1]"/>
          <p:cNvPicPr>
            <a:picLocks noChangeAspect="1" noChangeArrowheads="1"/>
          </p:cNvPicPr>
          <p:nvPr/>
        </p:nvPicPr>
        <p:blipFill>
          <a:blip r:embed="rId2"/>
          <a:srcRect/>
          <a:stretch>
            <a:fillRect/>
          </a:stretch>
        </p:blipFill>
        <p:spPr bwMode="auto">
          <a:xfrm flipH="1">
            <a:off x="5663952" y="1628800"/>
            <a:ext cx="908452" cy="1585050"/>
          </a:xfrm>
          <a:prstGeom prst="rect">
            <a:avLst/>
          </a:prstGeom>
          <a:noFill/>
          <a:ln w="9525">
            <a:noFill/>
            <a:miter lim="800000"/>
            <a:headEnd/>
            <a:tailEnd/>
          </a:ln>
        </p:spPr>
      </p:pic>
      <p:sp>
        <p:nvSpPr>
          <p:cNvPr id="30722" name="Rectangle 7"/>
          <p:cNvSpPr>
            <a:spLocks noChangeArrowheads="1"/>
          </p:cNvSpPr>
          <p:nvPr/>
        </p:nvSpPr>
        <p:spPr bwMode="auto">
          <a:xfrm>
            <a:off x="5663952" y="1556793"/>
            <a:ext cx="576064" cy="584775"/>
          </a:xfrm>
          <a:prstGeom prst="rect">
            <a:avLst/>
          </a:prstGeom>
          <a:noFill/>
          <a:ln w="9525">
            <a:noFill/>
            <a:miter lim="800000"/>
            <a:headEnd/>
            <a:tailEnd/>
          </a:ln>
        </p:spPr>
        <p:txBody>
          <a:bodyPr wrap="square">
            <a:spAutoFit/>
          </a:bodyPr>
          <a:lstStyle/>
          <a:p>
            <a:r>
              <a:rPr lang="en-US" sz="3200" b="1">
                <a:latin typeface="Times New Roman" pitchFamily="18" charset="0"/>
                <a:sym typeface="Wingdings" pitchFamily="2" charset="2"/>
              </a:rPr>
              <a:t></a:t>
            </a:r>
          </a:p>
        </p:txBody>
      </p:sp>
      <p:sp>
        <p:nvSpPr>
          <p:cNvPr id="30723" name="Rectangle 9"/>
          <p:cNvSpPr>
            <a:spLocks noChangeArrowheads="1"/>
          </p:cNvSpPr>
          <p:nvPr/>
        </p:nvSpPr>
        <p:spPr bwMode="auto">
          <a:xfrm>
            <a:off x="4799857" y="692697"/>
            <a:ext cx="2749471" cy="3170099"/>
          </a:xfrm>
          <a:prstGeom prst="rect">
            <a:avLst/>
          </a:prstGeom>
          <a:noFill/>
          <a:ln w="9525">
            <a:noFill/>
            <a:miter lim="800000"/>
            <a:headEnd/>
            <a:tailEnd/>
          </a:ln>
        </p:spPr>
        <p:txBody>
          <a:bodyPr wrap="none">
            <a:spAutoFit/>
          </a:bodyPr>
          <a:lstStyle/>
          <a:p>
            <a:r>
              <a:rPr lang="en-US" sz="20000" dirty="0">
                <a:solidFill>
                  <a:srgbClr val="FF0000"/>
                </a:solidFill>
                <a:latin typeface="Times New Roman" pitchFamily="18" charset="0"/>
                <a:sym typeface="Webdings" pitchFamily="18" charset="2"/>
              </a:rPr>
              <a:t></a:t>
            </a:r>
          </a:p>
        </p:txBody>
      </p:sp>
      <p:pic>
        <p:nvPicPr>
          <p:cNvPr id="30724" name="Picture 6" descr="HH00090_[1]"/>
          <p:cNvPicPr>
            <a:picLocks noChangeAspect="1" noChangeArrowheads="1"/>
          </p:cNvPicPr>
          <p:nvPr/>
        </p:nvPicPr>
        <p:blipFill>
          <a:blip r:embed="rId3"/>
          <a:srcRect/>
          <a:stretch>
            <a:fillRect/>
          </a:stretch>
        </p:blipFill>
        <p:spPr bwMode="auto">
          <a:xfrm>
            <a:off x="2711624" y="1916833"/>
            <a:ext cx="1420558" cy="948817"/>
          </a:xfrm>
          <a:prstGeom prst="rect">
            <a:avLst/>
          </a:prstGeom>
          <a:noFill/>
          <a:ln w="9525">
            <a:noFill/>
            <a:miter lim="800000"/>
            <a:headEnd/>
            <a:tailEnd/>
          </a:ln>
        </p:spPr>
      </p:pic>
      <p:sp>
        <p:nvSpPr>
          <p:cNvPr id="30726" name="Rectangle 7"/>
          <p:cNvSpPr>
            <a:spLocks noGrp="1" noChangeArrowheads="1"/>
          </p:cNvSpPr>
          <p:nvPr>
            <p:ph type="title"/>
          </p:nvPr>
        </p:nvSpPr>
        <p:spPr/>
        <p:txBody>
          <a:bodyPr/>
          <a:lstStyle/>
          <a:p>
            <a:pPr eaLnBrk="1" hangingPunct="1"/>
            <a:r>
              <a:rPr lang="en-US" dirty="0"/>
              <a:t>Task Force Decorum</a:t>
            </a:r>
            <a:endParaRPr lang="en-GB" dirty="0"/>
          </a:p>
        </p:txBody>
      </p:sp>
      <p:sp>
        <p:nvSpPr>
          <p:cNvPr id="2" name="Content Placeholder 1">
            <a:extLst>
              <a:ext uri="{FF2B5EF4-FFF2-40B4-BE49-F238E27FC236}">
                <a16:creationId xmlns:a16="http://schemas.microsoft.com/office/drawing/2014/main" id="{0AE4B55E-1CB0-488A-A14B-84F5DD4E1AA2}"/>
              </a:ext>
            </a:extLst>
          </p:cNvPr>
          <p:cNvSpPr>
            <a:spLocks noGrp="1"/>
          </p:cNvSpPr>
          <p:nvPr>
            <p:ph idx="1"/>
          </p:nvPr>
        </p:nvSpPr>
        <p:spPr>
          <a:xfrm>
            <a:off x="609600" y="3645023"/>
            <a:ext cx="10972800" cy="2808313"/>
          </a:xfrm>
        </p:spPr>
        <p:txBody>
          <a:bodyPr/>
          <a:lstStyle/>
          <a:p>
            <a:pPr>
              <a:lnSpc>
                <a:spcPct val="80000"/>
              </a:lnSpc>
            </a:pPr>
            <a:r>
              <a:rPr lang="en-US" sz="1800" dirty="0">
                <a:sym typeface="Webdings" pitchFamily="18" charset="2"/>
              </a:rPr>
              <a:t>An officer is permitted to make an audio or slideshow recording of this meeting exclusively for the purpose of generating minutes which shall not be copied or distributed. </a:t>
            </a:r>
            <a:r>
              <a:rPr lang="en-US" sz="1800" b="1" dirty="0">
                <a:sym typeface="Webdings" pitchFamily="18" charset="2"/>
              </a:rPr>
              <a:t>IEEE 802.3 meetings do not use this option. </a:t>
            </a:r>
            <a:r>
              <a:rPr lang="en-US" sz="1800" dirty="0">
                <a:sym typeface="Webdings" pitchFamily="18" charset="2"/>
              </a:rPr>
              <a:t>Recording of the proceedings by any other participant or observer, in part or in whole, via any means, is prohibited.</a:t>
            </a:r>
            <a:r>
              <a:rPr lang="en-GB" sz="1800" dirty="0">
                <a:sym typeface="Webdings" pitchFamily="18" charset="2"/>
              </a:rPr>
              <a:t> (January 2020 IEEE-SA Standards Board Ops Manual 5.3.3.2)</a:t>
            </a:r>
          </a:p>
          <a:p>
            <a:pPr>
              <a:lnSpc>
                <a:spcPct val="80000"/>
              </a:lnSpc>
            </a:pPr>
            <a:r>
              <a:rPr lang="en-GB" sz="1800" dirty="0">
                <a:sym typeface="Webdings" pitchFamily="18" charset="2"/>
              </a:rPr>
              <a:t>Press (i.e., anyone reporting publicly on this meeting) are to announce their presence (January 2020 IEEE-SA Standards Board Ops Manual 5.3.3.3)</a:t>
            </a:r>
          </a:p>
          <a:p>
            <a:pPr>
              <a:lnSpc>
                <a:spcPct val="80000"/>
              </a:lnSpc>
            </a:pPr>
            <a:r>
              <a:rPr lang="en-US" sz="1800" dirty="0">
                <a:sym typeface="Webdings" pitchFamily="18" charset="2"/>
              </a:rPr>
              <a:t>Cell phone ringers off</a:t>
            </a:r>
          </a:p>
          <a:p>
            <a:pPr>
              <a:lnSpc>
                <a:spcPct val="80000"/>
              </a:lnSpc>
            </a:pPr>
            <a:r>
              <a:rPr lang="en-US" sz="1800" dirty="0">
                <a:sym typeface="Webdings" pitchFamily="18" charset="2"/>
              </a:rPr>
              <a:t>Wear your badges at all times in meeting areas</a:t>
            </a:r>
          </a:p>
          <a:p>
            <a:pPr lvl="1">
              <a:lnSpc>
                <a:spcPct val="80000"/>
              </a:lnSpc>
            </a:pPr>
            <a:r>
              <a:rPr lang="en-US" sz="1000" dirty="0">
                <a:sym typeface="Webdings" pitchFamily="18" charset="2"/>
              </a:rPr>
              <a:t>Help the hotel security staff improve the general security of the meeting rooms</a:t>
            </a:r>
          </a:p>
          <a:p>
            <a:pPr lvl="1">
              <a:lnSpc>
                <a:spcPct val="80000"/>
              </a:lnSpc>
            </a:pPr>
            <a:r>
              <a:rPr lang="en-US" sz="1000" b="1" dirty="0">
                <a:solidFill>
                  <a:srgbClr val="FF0000"/>
                </a:solidFill>
                <a:sym typeface="Webdings" pitchFamily="18" charset="2"/>
              </a:rPr>
              <a:t>PCs HAVE BEEN STOLEN</a:t>
            </a:r>
            <a:r>
              <a:rPr lang="en-US" sz="1000" dirty="0">
                <a:sym typeface="Webdings" pitchFamily="18" charset="2"/>
              </a:rPr>
              <a:t> at previous meetings</a:t>
            </a:r>
          </a:p>
          <a:p>
            <a:pPr lvl="1">
              <a:lnSpc>
                <a:spcPct val="80000"/>
              </a:lnSpc>
            </a:pPr>
            <a:r>
              <a:rPr lang="en-US" sz="1000" b="1" dirty="0">
                <a:solidFill>
                  <a:srgbClr val="FF0000"/>
                </a:solidFill>
                <a:sym typeface="Webdings" pitchFamily="18" charset="2"/>
              </a:rPr>
              <a:t>DO NOT</a:t>
            </a:r>
            <a:r>
              <a:rPr lang="en-US" sz="1000" dirty="0">
                <a:sym typeface="Webdings" pitchFamily="18" charset="2"/>
              </a:rPr>
              <a:t> assume that meeting areas are secure</a:t>
            </a:r>
          </a:p>
          <a:p>
            <a:pPr>
              <a:lnSpc>
                <a:spcPct val="80000"/>
              </a:lnSpc>
            </a:pPr>
            <a:r>
              <a:rPr lang="en-US" sz="1800" dirty="0">
                <a:sym typeface="Webdings" pitchFamily="18" charset="2"/>
              </a:rPr>
              <a:t>Please observe proper decorum in meetings</a:t>
            </a:r>
          </a:p>
          <a:p>
            <a:endParaRPr lang="en-GB" sz="1800" dirty="0"/>
          </a:p>
        </p:txBody>
      </p:sp>
      <p:pic>
        <p:nvPicPr>
          <p:cNvPr id="30728" name="Picture 4" descr="j0307829[1]"/>
          <p:cNvPicPr>
            <a:picLocks noChangeAspect="1" noChangeArrowheads="1"/>
          </p:cNvPicPr>
          <p:nvPr/>
        </p:nvPicPr>
        <p:blipFill>
          <a:blip r:embed="rId4"/>
          <a:srcRect/>
          <a:stretch>
            <a:fillRect/>
          </a:stretch>
        </p:blipFill>
        <p:spPr bwMode="auto">
          <a:xfrm flipH="1">
            <a:off x="7968208" y="1844824"/>
            <a:ext cx="1352646" cy="1212342"/>
          </a:xfrm>
          <a:prstGeom prst="rect">
            <a:avLst/>
          </a:prstGeom>
          <a:noFill/>
          <a:ln w="9525">
            <a:noFill/>
            <a:miter lim="800000"/>
            <a:headEnd/>
            <a:tailEnd/>
          </a:ln>
        </p:spPr>
      </p:pic>
      <p:sp>
        <p:nvSpPr>
          <p:cNvPr id="13" name="Rectangle 9">
            <a:extLst>
              <a:ext uri="{FF2B5EF4-FFF2-40B4-BE49-F238E27FC236}">
                <a16:creationId xmlns:a16="http://schemas.microsoft.com/office/drawing/2014/main" id="{FC6CA9FC-3E24-4939-B4BC-8D5C939F3429}"/>
              </a:ext>
            </a:extLst>
          </p:cNvPr>
          <p:cNvSpPr>
            <a:spLocks noChangeArrowheads="1"/>
          </p:cNvSpPr>
          <p:nvPr/>
        </p:nvSpPr>
        <p:spPr bwMode="auto">
          <a:xfrm>
            <a:off x="2063553" y="692697"/>
            <a:ext cx="2749471" cy="3170099"/>
          </a:xfrm>
          <a:prstGeom prst="rect">
            <a:avLst/>
          </a:prstGeom>
          <a:noFill/>
          <a:ln w="9525">
            <a:noFill/>
            <a:miter lim="800000"/>
            <a:headEnd/>
            <a:tailEnd/>
          </a:ln>
        </p:spPr>
        <p:txBody>
          <a:bodyPr wrap="none">
            <a:spAutoFit/>
          </a:bodyPr>
          <a:lstStyle/>
          <a:p>
            <a:r>
              <a:rPr lang="en-US" sz="20000" dirty="0">
                <a:solidFill>
                  <a:srgbClr val="FF0000"/>
                </a:solidFill>
                <a:latin typeface="Times New Roman" pitchFamily="18" charset="0"/>
                <a:sym typeface="Webdings" pitchFamily="18" charset="2"/>
              </a:rPr>
              <a:t></a:t>
            </a:r>
          </a:p>
        </p:txBody>
      </p:sp>
      <p:sp>
        <p:nvSpPr>
          <p:cNvPr id="14" name="Rectangle 9">
            <a:extLst>
              <a:ext uri="{FF2B5EF4-FFF2-40B4-BE49-F238E27FC236}">
                <a16:creationId xmlns:a16="http://schemas.microsoft.com/office/drawing/2014/main" id="{1575BD9E-2234-450D-9CFC-A161FCACC756}"/>
              </a:ext>
            </a:extLst>
          </p:cNvPr>
          <p:cNvSpPr>
            <a:spLocks noChangeArrowheads="1"/>
          </p:cNvSpPr>
          <p:nvPr/>
        </p:nvSpPr>
        <p:spPr bwMode="auto">
          <a:xfrm>
            <a:off x="7320137" y="692697"/>
            <a:ext cx="2749471" cy="3170099"/>
          </a:xfrm>
          <a:prstGeom prst="rect">
            <a:avLst/>
          </a:prstGeom>
          <a:noFill/>
          <a:ln w="9525">
            <a:noFill/>
            <a:miter lim="800000"/>
            <a:headEnd/>
            <a:tailEnd/>
          </a:ln>
        </p:spPr>
        <p:txBody>
          <a:bodyPr wrap="none">
            <a:spAutoFit/>
          </a:bodyPr>
          <a:lstStyle/>
          <a:p>
            <a:r>
              <a:rPr lang="en-US" sz="20000" dirty="0">
                <a:solidFill>
                  <a:srgbClr val="FF0000"/>
                </a:solidFill>
                <a:latin typeface="Times New Roman" pitchFamily="18" charset="0"/>
                <a:sym typeface="Webdings" pitchFamily="18" charset="2"/>
              </a:rPr>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r>
              <a:rPr lang="en-US" sz="3400"/>
              <a:t>IEEE P802.3&lt;&lt;</a:t>
            </a:r>
            <a:r>
              <a:rPr lang="en-US" sz="3400" i="1">
                <a:solidFill>
                  <a:srgbClr val="FF0000"/>
                </a:solidFill>
              </a:rPr>
              <a:t>xx</a:t>
            </a:r>
            <a:r>
              <a:rPr lang="en-US" sz="3400"/>
              <a:t>&gt; &lt;&lt;</a:t>
            </a:r>
            <a:r>
              <a:rPr lang="en-US" sz="3400" i="1">
                <a:solidFill>
                  <a:srgbClr val="FF0000"/>
                </a:solidFill>
              </a:rPr>
              <a:t>Task Force Name</a:t>
            </a:r>
            <a:r>
              <a:rPr lang="en-US" sz="3400"/>
              <a:t>&gt;&gt;</a:t>
            </a:r>
            <a:r>
              <a:rPr lang="en-GB" sz="3400"/>
              <a:t> Approved Project Documents</a:t>
            </a:r>
            <a:endParaRPr lang="en-US" sz="3400"/>
          </a:p>
        </p:txBody>
      </p:sp>
      <p:sp>
        <p:nvSpPr>
          <p:cNvPr id="55298" name="Rectangle 3"/>
          <p:cNvSpPr>
            <a:spLocks noGrp="1" noChangeArrowheads="1"/>
          </p:cNvSpPr>
          <p:nvPr>
            <p:ph type="body" idx="1"/>
          </p:nvPr>
        </p:nvSpPr>
        <p:spPr/>
        <p:txBody>
          <a:bodyPr/>
          <a:lstStyle/>
          <a:p>
            <a:r>
              <a:rPr lang="en-US"/>
              <a:t>PAR </a:t>
            </a:r>
          </a:p>
          <a:p>
            <a:pPr lvl="1"/>
            <a:r>
              <a:rPr lang="en-US" u="sng"/>
              <a:t>&lt;&lt;</a:t>
            </a:r>
            <a:r>
              <a:rPr lang="en-US" i="1" u="sng">
                <a:solidFill>
                  <a:srgbClr val="FF0000"/>
                </a:solidFill>
              </a:rPr>
              <a:t>PAR URL</a:t>
            </a:r>
            <a:r>
              <a:rPr lang="en-US" u="sng"/>
              <a:t>&gt;&gt;</a:t>
            </a:r>
          </a:p>
          <a:p>
            <a:r>
              <a:rPr lang="en-US"/>
              <a:t>5 Criteria  </a:t>
            </a:r>
          </a:p>
          <a:p>
            <a:pPr lvl="1"/>
            <a:r>
              <a:rPr lang="en-US" u="sng"/>
              <a:t>&lt;&lt;</a:t>
            </a:r>
            <a:r>
              <a:rPr lang="en-US" i="1" u="sng">
                <a:solidFill>
                  <a:srgbClr val="FF0000"/>
                </a:solidFill>
              </a:rPr>
              <a:t>5 Criteria URL</a:t>
            </a:r>
            <a:r>
              <a:rPr lang="en-US" u="sng"/>
              <a:t>&gt;&gt;</a:t>
            </a:r>
            <a:endParaRPr lang="en-US"/>
          </a:p>
          <a:p>
            <a:r>
              <a:rPr lang="en-US"/>
              <a:t>Objectives </a:t>
            </a:r>
          </a:p>
          <a:p>
            <a:pPr lvl="1"/>
            <a:r>
              <a:rPr lang="en-US" u="sng"/>
              <a:t>&lt;&lt;</a:t>
            </a:r>
            <a:r>
              <a:rPr lang="en-US" i="1" u="sng">
                <a:solidFill>
                  <a:srgbClr val="FF0000"/>
                </a:solidFill>
              </a:rPr>
              <a:t>Objectives URL</a:t>
            </a:r>
            <a:r>
              <a:rPr lang="en-US" u="sng"/>
              <a:t>&gt;&gt;</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r>
              <a:rPr lang="en-US" sz="3400"/>
              <a:t>IEEE P802.3&lt;&lt;</a:t>
            </a:r>
            <a:r>
              <a:rPr lang="en-US" sz="3400" i="1">
                <a:solidFill>
                  <a:srgbClr val="FF0000"/>
                </a:solidFill>
              </a:rPr>
              <a:t>xx</a:t>
            </a:r>
            <a:r>
              <a:rPr lang="en-US" sz="3400"/>
              <a:t>&gt; &lt;&lt;</a:t>
            </a:r>
            <a:r>
              <a:rPr lang="en-US" sz="3400" i="1">
                <a:solidFill>
                  <a:srgbClr val="FF0000"/>
                </a:solidFill>
              </a:rPr>
              <a:t>Task Force Name</a:t>
            </a:r>
            <a:r>
              <a:rPr lang="en-US" sz="3400"/>
              <a:t>&gt;&gt;</a:t>
            </a:r>
            <a:r>
              <a:rPr lang="en-GB" sz="3400"/>
              <a:t> Objectives</a:t>
            </a:r>
          </a:p>
        </p:txBody>
      </p:sp>
      <p:sp>
        <p:nvSpPr>
          <p:cNvPr id="56322" name="Rectangle 3"/>
          <p:cNvSpPr>
            <a:spLocks noGrp="1" noChangeArrowheads="1"/>
          </p:cNvSpPr>
          <p:nvPr>
            <p:ph type="body" idx="1"/>
          </p:nvPr>
        </p:nvSpPr>
        <p:spPr/>
        <p:txBody>
          <a:bodyPr/>
          <a:lstStyle/>
          <a:p>
            <a:r>
              <a:rPr lang="en-GB"/>
              <a:t>&lt;&lt;</a:t>
            </a:r>
            <a:r>
              <a:rPr lang="en-GB" i="1">
                <a:solidFill>
                  <a:srgbClr val="FF0000"/>
                </a:solidFill>
              </a:rPr>
              <a:t>Task Force Objectives</a:t>
            </a:r>
            <a:r>
              <a:rPr lang="en-GB"/>
              <a:t>&gt;&gt;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r>
              <a:rPr lang="en-US" sz="3400"/>
              <a:t>IEEE P802.3&lt;&lt;</a:t>
            </a:r>
            <a:r>
              <a:rPr lang="en-US" sz="3400" i="1">
                <a:solidFill>
                  <a:srgbClr val="FF0000"/>
                </a:solidFill>
              </a:rPr>
              <a:t>xx</a:t>
            </a:r>
            <a:r>
              <a:rPr lang="en-US" sz="3400"/>
              <a:t>&gt; &lt;&lt;</a:t>
            </a:r>
            <a:r>
              <a:rPr lang="en-US" sz="3400" i="1">
                <a:solidFill>
                  <a:srgbClr val="FF0000"/>
                </a:solidFill>
              </a:rPr>
              <a:t>Task Force Name</a:t>
            </a:r>
            <a:r>
              <a:rPr lang="en-US" sz="3400"/>
              <a:t>&gt;&gt; Timeline</a:t>
            </a:r>
            <a:endParaRPr lang="en-GB" sz="3400"/>
          </a:p>
        </p:txBody>
      </p:sp>
      <p:sp>
        <p:nvSpPr>
          <p:cNvPr id="57346" name="Rectangle 3"/>
          <p:cNvSpPr>
            <a:spLocks noGrp="1" noChangeArrowheads="1"/>
          </p:cNvSpPr>
          <p:nvPr>
            <p:ph idx="1"/>
          </p:nvPr>
        </p:nvSpPr>
        <p:spPr/>
        <p:txBody>
          <a:bodyPr/>
          <a:lstStyle/>
          <a:p>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402" name="Group 58"/>
          <p:cNvGraphicFramePr>
            <a:graphicFrameLocks noGrp="1"/>
          </p:cNvGraphicFramePr>
          <p:nvPr>
            <p:ph sz="half" idx="2"/>
          </p:nvPr>
        </p:nvGraphicFramePr>
        <p:xfrm>
          <a:off x="3352800" y="2895600"/>
          <a:ext cx="6991350" cy="3548958"/>
        </p:xfrm>
        <a:graphic>
          <a:graphicData uri="http://schemas.openxmlformats.org/drawingml/2006/table">
            <a:tbl>
              <a:tblPr/>
              <a:tblGrid>
                <a:gridCol w="3248025">
                  <a:extLst>
                    <a:ext uri="{9D8B030D-6E8A-4147-A177-3AD203B41FA5}">
                      <a16:colId xmlns:a16="http://schemas.microsoft.com/office/drawing/2014/main" val="20000"/>
                    </a:ext>
                  </a:extLst>
                </a:gridCol>
                <a:gridCol w="790575">
                  <a:extLst>
                    <a:ext uri="{9D8B030D-6E8A-4147-A177-3AD203B41FA5}">
                      <a16:colId xmlns:a16="http://schemas.microsoft.com/office/drawing/2014/main" val="20001"/>
                    </a:ext>
                  </a:extLst>
                </a:gridCol>
                <a:gridCol w="649288">
                  <a:extLst>
                    <a:ext uri="{9D8B030D-6E8A-4147-A177-3AD203B41FA5}">
                      <a16:colId xmlns:a16="http://schemas.microsoft.com/office/drawing/2014/main" val="20002"/>
                    </a:ext>
                  </a:extLst>
                </a:gridCol>
                <a:gridCol w="1438275">
                  <a:extLst>
                    <a:ext uri="{9D8B030D-6E8A-4147-A177-3AD203B41FA5}">
                      <a16:colId xmlns:a16="http://schemas.microsoft.com/office/drawing/2014/main" val="20003"/>
                    </a:ext>
                  </a:extLst>
                </a:gridCol>
                <a:gridCol w="865187">
                  <a:extLst>
                    <a:ext uri="{9D8B030D-6E8A-4147-A177-3AD203B41FA5}">
                      <a16:colId xmlns:a16="http://schemas.microsoft.com/office/drawing/2014/main" val="20004"/>
                    </a:ext>
                  </a:extLst>
                </a:gridCol>
              </a:tblGrid>
              <a:tr h="677863">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br>
                        <a:rPr kumimoji="0" lang="en-GB" sz="1800" b="0" i="0" u="none" strike="noStrike" cap="none" normalizeH="0" baseline="0">
                          <a:ln>
                            <a:noFill/>
                          </a:ln>
                          <a:solidFill>
                            <a:schemeClr val="tx1"/>
                          </a:solidFill>
                          <a:effectLst/>
                          <a:latin typeface="Times New Roman" pitchFamily="18" charset="0"/>
                        </a:rPr>
                      </a:br>
                      <a:br>
                        <a:rPr kumimoji="0" lang="en-GB" sz="1800" b="0" i="0" u="none" strike="noStrike" cap="none" normalizeH="0" baseline="0">
                          <a:ln>
                            <a:noFill/>
                          </a:ln>
                          <a:solidFill>
                            <a:schemeClr val="tx1"/>
                          </a:solidFill>
                          <a:effectLst/>
                          <a:latin typeface="Times New Roman" pitchFamily="18" charset="0"/>
                        </a:rPr>
                      </a:br>
                      <a:br>
                        <a:rPr kumimoji="0" lang="en-GB" sz="1800" b="0" i="0" u="none" strike="noStrike" cap="none" normalizeH="0" baseline="0">
                          <a:ln>
                            <a:noFill/>
                          </a:ln>
                          <a:solidFill>
                            <a:schemeClr val="tx1"/>
                          </a:solidFill>
                          <a:effectLst/>
                          <a:latin typeface="Times New Roman" pitchFamily="18" charset="0"/>
                        </a:rPr>
                      </a:br>
                      <a:r>
                        <a:rPr kumimoji="0" lang="en-GB" sz="1800" b="0" i="0" u="none" strike="noStrike" cap="none" normalizeH="0" baseline="0">
                          <a:ln>
                            <a:noFill/>
                          </a:ln>
                          <a:solidFill>
                            <a:schemeClr val="tx1"/>
                          </a:solidFill>
                          <a:effectLst/>
                          <a:latin typeface="Times New Roman" pitchFamily="18" charset="0"/>
                        </a:rPr>
                        <a:t>Comments: &lt;&lt;</a:t>
                      </a:r>
                      <a:r>
                        <a:rPr kumimoji="0" lang="en-GB" sz="1800" b="0" i="1" u="none" strike="noStrike" cap="none" normalizeH="0" baseline="0">
                          <a:ln>
                            <a:noFill/>
                          </a:ln>
                          <a:solidFill>
                            <a:srgbClr val="FF0000"/>
                          </a:solidFill>
                          <a:effectLst/>
                          <a:latin typeface="Times New Roman" pitchFamily="18" charset="0"/>
                        </a:rPr>
                        <a:t>nn</a:t>
                      </a:r>
                      <a:r>
                        <a:rPr kumimoji="0" lang="en-GB" sz="1800" b="0" i="0" u="none" strike="noStrike" cap="none" normalizeH="0" baseline="0">
                          <a:ln>
                            <a:noFill/>
                          </a:ln>
                          <a:solidFill>
                            <a:schemeClr val="tx1"/>
                          </a:solidFill>
                          <a:effectLst/>
                          <a:latin typeface="Times New Roman" pitchFamily="18" charset="0"/>
                        </a:rPr>
                        <a:t>&gt;&gt;</a:t>
                      </a:r>
                    </a:p>
                  </a:txBody>
                  <a:tcPr anchorCtr="1"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&lt;&lt; [</a:t>
                      </a:r>
                      <a:r>
                        <a:rPr kumimoji="0" lang="en-US" sz="1800" b="0" i="1" u="none" strike="noStrike" cap="none" normalizeH="0" baseline="0">
                          <a:ln>
                            <a:noFill/>
                          </a:ln>
                          <a:solidFill>
                            <a:srgbClr val="FF0000"/>
                          </a:solidFill>
                          <a:effectLst/>
                          <a:latin typeface="Times New Roman" pitchFamily="18" charset="0"/>
                        </a:rPr>
                        <a:t>Initial </a:t>
                      </a:r>
                      <a:r>
                        <a:rPr kumimoji="0" lang="en-US" sz="1800" b="0" i="0" u="none" strike="noStrike" cap="none" normalizeH="0" baseline="0">
                          <a:ln>
                            <a:noFill/>
                          </a:ln>
                          <a:solidFill>
                            <a:srgbClr val="FF0000"/>
                          </a:solidFill>
                          <a:effectLst/>
                          <a:latin typeface="Times New Roman" pitchFamily="18" charset="0"/>
                        </a:rPr>
                        <a:t>| </a:t>
                      </a:r>
                      <a:r>
                        <a:rPr kumimoji="0" lang="en-US" sz="1800" b="0" i="1" u="none" strike="noStrike" cap="none" normalizeH="0" baseline="0">
                          <a:ln>
                            <a:noFill/>
                          </a:ln>
                          <a:solidFill>
                            <a:srgbClr val="FF0000"/>
                          </a:solidFill>
                          <a:effectLst/>
                          <a:latin typeface="Times New Roman" pitchFamily="18" charset="0"/>
                        </a:rPr>
                        <a:t>X</a:t>
                      </a:r>
                      <a:r>
                        <a:rPr kumimoji="0" lang="en-US" sz="1800" b="0" i="1" u="none" strike="noStrike" cap="none" normalizeH="0" baseline="30000">
                          <a:ln>
                            <a:noFill/>
                          </a:ln>
                          <a:solidFill>
                            <a:srgbClr val="FF0000"/>
                          </a:solidFill>
                          <a:effectLst/>
                          <a:latin typeface="Times New Roman" pitchFamily="18" charset="0"/>
                        </a:rPr>
                        <a:t>xx </a:t>
                      </a:r>
                      <a:r>
                        <a:rPr kumimoji="0" lang="en-US" sz="1800" b="0" i="1" u="none" strike="noStrike" cap="none" normalizeH="0" baseline="0">
                          <a:ln>
                            <a:noFill/>
                          </a:ln>
                          <a:solidFill>
                            <a:srgbClr val="FF0000"/>
                          </a:solidFill>
                          <a:effectLst/>
                          <a:latin typeface="Times New Roman" pitchFamily="18" charset="0"/>
                        </a:rPr>
                        <a:t>recirculation</a:t>
                      </a:r>
                      <a:r>
                        <a:rPr kumimoji="0" lang="en-US" sz="1800" b="0" i="0" u="none" strike="noStrike" cap="none" normalizeH="0" baseline="0">
                          <a:ln>
                            <a:noFill/>
                          </a:ln>
                          <a:solidFill>
                            <a:schemeClr val="tx1"/>
                          </a:solidFill>
                          <a:effectLst/>
                          <a:latin typeface="Times New Roman" pitchFamily="18" charset="0"/>
                        </a:rPr>
                        <a:t>] &gt;&gt;</a:t>
                      </a:r>
                      <a:r>
                        <a:rPr kumimoji="0" lang="en-GB" sz="1800" b="0" i="0" u="none" strike="noStrike" cap="none" normalizeH="0" baseline="0">
                          <a:ln>
                            <a:noFill/>
                          </a:ln>
                          <a:solidFill>
                            <a:schemeClr val="tx1"/>
                          </a:solidFill>
                          <a:effectLst/>
                          <a:latin typeface="Times New Roman" pitchFamily="18" charset="0"/>
                        </a:rPr>
                        <a:t> Draft D </a:t>
                      </a:r>
                      <a:r>
                        <a:rPr kumimoji="0" lang="en-US" sz="1800" b="0" i="0" u="none" strike="noStrike" cap="none" normalizeH="0" baseline="0">
                          <a:ln>
                            <a:noFill/>
                          </a:ln>
                          <a:solidFill>
                            <a:schemeClr val="tx2"/>
                          </a:solidFill>
                          <a:effectLst/>
                          <a:latin typeface="Times New Roman" pitchFamily="18" charset="0"/>
                        </a:rPr>
                        <a:t>&lt;&lt;</a:t>
                      </a:r>
                      <a:r>
                        <a:rPr kumimoji="0" lang="en-US" sz="1800" b="0" i="1" u="none" strike="noStrike" cap="none" normalizeH="0" baseline="0">
                          <a:ln>
                            <a:noFill/>
                          </a:ln>
                          <a:solidFill>
                            <a:srgbClr val="FF0000"/>
                          </a:solidFill>
                          <a:effectLst/>
                          <a:latin typeface="Times New Roman" pitchFamily="18" charset="0"/>
                        </a:rPr>
                        <a:t>n.n</a:t>
                      </a:r>
                      <a:r>
                        <a:rPr kumimoji="0" lang="en-US" sz="1800" b="0" i="0" u="none" strike="noStrike" cap="none" normalizeH="0" baseline="0">
                          <a:ln>
                            <a:noFill/>
                          </a:ln>
                          <a:solidFill>
                            <a:schemeClr val="tx2"/>
                          </a:solidFill>
                          <a:effectLst/>
                          <a:latin typeface="Times New Roman" pitchFamily="18" charset="0"/>
                        </a:rPr>
                        <a:t>&gt;</a:t>
                      </a:r>
                      <a:endParaRPr kumimoji="0" lang="en-GB" sz="1800" b="0" i="0" u="none" strike="noStrike" cap="none" normalizeH="0" baseline="0">
                        <a:ln>
                          <a:noFill/>
                        </a:ln>
                        <a:solidFill>
                          <a:schemeClr val="tx2"/>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Req</a:t>
                      </a:r>
                      <a:br>
                        <a:rPr kumimoji="0" lang="en-GB" sz="1800" b="0" i="0" u="none" strike="noStrike" cap="none" normalizeH="0" baseline="0">
                          <a:ln>
                            <a:noFill/>
                          </a:ln>
                          <a:solidFill>
                            <a:schemeClr val="tx1"/>
                          </a:solidFill>
                          <a:effectLst/>
                          <a:latin typeface="Times New Roman" pitchFamily="18" charset="0"/>
                        </a:rPr>
                      </a:b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3575">
                <a:tc v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Status</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01"/>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Abstain</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folHlink"/>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&lt; 30</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Disapprove with comment</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Disapprove without comment</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Approve</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66FF33"/>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 75</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Ballots returned</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66FF33"/>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&gt; 50</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Voters</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8424" name="Rectangle 65"/>
          <p:cNvSpPr>
            <a:spLocks noGrp="1" noChangeArrowheads="1"/>
          </p:cNvSpPr>
          <p:nvPr>
            <p:ph type="title"/>
          </p:nvPr>
        </p:nvSpPr>
        <p:spPr>
          <a:xfrm>
            <a:off x="1524000" y="381001"/>
            <a:ext cx="9144000" cy="792163"/>
          </a:xfrm>
        </p:spPr>
        <p:txBody>
          <a:bodyPr/>
          <a:lstStyle/>
          <a:p>
            <a:r>
              <a:rPr lang="en-US" sz="3400"/>
              <a:t>IEEE P802.3&lt;&lt;</a:t>
            </a:r>
            <a:r>
              <a:rPr lang="en-US" sz="3400" i="1">
                <a:solidFill>
                  <a:srgbClr val="FF0000"/>
                </a:solidFill>
              </a:rPr>
              <a:t>xx</a:t>
            </a:r>
            <a:r>
              <a:rPr lang="en-US" sz="3400"/>
              <a:t>&gt; &lt;&lt;</a:t>
            </a:r>
            <a:r>
              <a:rPr lang="en-US" sz="3400" i="1">
                <a:solidFill>
                  <a:srgbClr val="FF0000"/>
                </a:solidFill>
              </a:rPr>
              <a:t>Task Force Name</a:t>
            </a:r>
            <a:r>
              <a:rPr lang="en-US" sz="3400"/>
              <a:t>&gt;&gt; Working Group ballot results</a:t>
            </a:r>
            <a:endParaRPr lang="en-GB" sz="3400"/>
          </a:p>
        </p:txBody>
      </p:sp>
      <p:sp>
        <p:nvSpPr>
          <p:cNvPr id="3" name="Text Placeholder 2">
            <a:extLst>
              <a:ext uri="{FF2B5EF4-FFF2-40B4-BE49-F238E27FC236}">
                <a16:creationId xmlns:a16="http://schemas.microsoft.com/office/drawing/2014/main" id="{1EBA9730-8E8F-4A3D-8075-4A81F3A13DA2}"/>
              </a:ext>
            </a:extLst>
          </p:cNvPr>
          <p:cNvSpPr>
            <a:spLocks noGrp="1"/>
          </p:cNvSpPr>
          <p:nvPr>
            <p:ph type="body" sz="half" idx="1"/>
          </p:nvPr>
        </p:nvSpPr>
        <p:spPr/>
        <p:txBody>
          <a:bodyPr/>
          <a:lstStyle/>
          <a:p>
            <a:r>
              <a:rPr lang="en-US" sz="2800" dirty="0"/>
              <a:t>Item 1 - Date the ballot closed:</a:t>
            </a:r>
          </a:p>
          <a:p>
            <a:pPr lvl="1"/>
            <a:r>
              <a:rPr lang="en-US" sz="2200" dirty="0"/>
              <a:t>The &lt;&lt; [</a:t>
            </a:r>
            <a:r>
              <a:rPr lang="en-US" sz="2200" i="1" dirty="0">
                <a:solidFill>
                  <a:srgbClr val="FF0000"/>
                </a:solidFill>
              </a:rPr>
              <a:t>Initial </a:t>
            </a:r>
            <a:r>
              <a:rPr lang="en-US" sz="2200" dirty="0">
                <a:solidFill>
                  <a:srgbClr val="FF0000"/>
                </a:solidFill>
              </a:rPr>
              <a:t>| </a:t>
            </a:r>
            <a:r>
              <a:rPr lang="en-US" sz="2200" i="1" dirty="0">
                <a:solidFill>
                  <a:srgbClr val="FF0000"/>
                </a:solidFill>
              </a:rPr>
              <a:t>X</a:t>
            </a:r>
            <a:r>
              <a:rPr lang="en-US" sz="2200" i="1" baseline="30000" dirty="0">
                <a:solidFill>
                  <a:srgbClr val="FF0000"/>
                </a:solidFill>
              </a:rPr>
              <a:t>xx</a:t>
            </a:r>
            <a:r>
              <a:rPr lang="en-US" sz="2200" dirty="0"/>
              <a:t>] &gt;&gt; Working Group &lt;&lt;</a:t>
            </a:r>
            <a:r>
              <a:rPr lang="en-US" sz="2200" i="1" dirty="0">
                <a:solidFill>
                  <a:srgbClr val="FF0000"/>
                </a:solidFill>
              </a:rPr>
              <a:t>recirculation</a:t>
            </a:r>
            <a:r>
              <a:rPr lang="en-US" sz="2200" dirty="0"/>
              <a:t>&gt;&gt; ballot on IEEE P802.3</a:t>
            </a:r>
            <a:r>
              <a:rPr lang="en-US" sz="2200" dirty="0">
                <a:solidFill>
                  <a:schemeClr val="tx2"/>
                </a:solidFill>
              </a:rPr>
              <a:t>&lt;&lt;</a:t>
            </a:r>
            <a:r>
              <a:rPr lang="en-US" sz="2200" i="1" dirty="0">
                <a:solidFill>
                  <a:srgbClr val="FF0000"/>
                </a:solidFill>
              </a:rPr>
              <a:t>xx</a:t>
            </a:r>
            <a:r>
              <a:rPr lang="en-US" sz="2200" dirty="0">
                <a:solidFill>
                  <a:schemeClr val="tx2"/>
                </a:solidFill>
              </a:rPr>
              <a:t>&gt;</a:t>
            </a:r>
            <a:r>
              <a:rPr lang="en-US" sz="2200" dirty="0"/>
              <a:t> draft D</a:t>
            </a:r>
            <a:r>
              <a:rPr lang="en-US" sz="2200" dirty="0">
                <a:solidFill>
                  <a:schemeClr val="tx2"/>
                </a:solidFill>
              </a:rPr>
              <a:t>&lt;&lt;</a:t>
            </a:r>
            <a:r>
              <a:rPr lang="en-US" sz="2200" i="1" dirty="0" err="1">
                <a:solidFill>
                  <a:srgbClr val="FF0000"/>
                </a:solidFill>
              </a:rPr>
              <a:t>n.n</a:t>
            </a:r>
            <a:r>
              <a:rPr lang="en-US" sz="2200" dirty="0">
                <a:solidFill>
                  <a:schemeClr val="tx2"/>
                </a:solidFill>
              </a:rPr>
              <a:t>&gt;</a:t>
            </a:r>
            <a:r>
              <a:rPr lang="en-US" sz="2200" dirty="0"/>
              <a:t> closed on &lt;&lt;</a:t>
            </a:r>
            <a:r>
              <a:rPr lang="en-US" sz="2200" i="1" dirty="0">
                <a:solidFill>
                  <a:srgbClr val="FF0000"/>
                </a:solidFill>
              </a:rPr>
              <a:t>date</a:t>
            </a:r>
            <a:r>
              <a:rPr lang="en-US" sz="2200" dirty="0"/>
              <a:t>&gt;&gt; at 11:59 PM AOE.</a:t>
            </a:r>
          </a:p>
          <a:p>
            <a:r>
              <a:rPr lang="en-US" sz="2800" dirty="0"/>
              <a:t>Item 2 - Vote tally:</a:t>
            </a:r>
          </a:p>
          <a:p>
            <a:pPr marL="0" indent="0">
              <a:buNone/>
            </a:pP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187" name="Group 3"/>
          <p:cNvGraphicFramePr>
            <a:graphicFrameLocks noGrp="1"/>
          </p:cNvGraphicFramePr>
          <p:nvPr>
            <p:ph sz="half" idx="2"/>
          </p:nvPr>
        </p:nvGraphicFramePr>
        <p:xfrm>
          <a:off x="3352800" y="2895600"/>
          <a:ext cx="6991350" cy="3548958"/>
        </p:xfrm>
        <a:graphic>
          <a:graphicData uri="http://schemas.openxmlformats.org/drawingml/2006/table">
            <a:tbl>
              <a:tblPr/>
              <a:tblGrid>
                <a:gridCol w="3248025">
                  <a:extLst>
                    <a:ext uri="{9D8B030D-6E8A-4147-A177-3AD203B41FA5}">
                      <a16:colId xmlns:a16="http://schemas.microsoft.com/office/drawing/2014/main" val="20000"/>
                    </a:ext>
                  </a:extLst>
                </a:gridCol>
                <a:gridCol w="790575">
                  <a:extLst>
                    <a:ext uri="{9D8B030D-6E8A-4147-A177-3AD203B41FA5}">
                      <a16:colId xmlns:a16="http://schemas.microsoft.com/office/drawing/2014/main" val="20001"/>
                    </a:ext>
                  </a:extLst>
                </a:gridCol>
                <a:gridCol w="649288">
                  <a:extLst>
                    <a:ext uri="{9D8B030D-6E8A-4147-A177-3AD203B41FA5}">
                      <a16:colId xmlns:a16="http://schemas.microsoft.com/office/drawing/2014/main" val="20002"/>
                    </a:ext>
                  </a:extLst>
                </a:gridCol>
                <a:gridCol w="1438275">
                  <a:extLst>
                    <a:ext uri="{9D8B030D-6E8A-4147-A177-3AD203B41FA5}">
                      <a16:colId xmlns:a16="http://schemas.microsoft.com/office/drawing/2014/main" val="20003"/>
                    </a:ext>
                  </a:extLst>
                </a:gridCol>
                <a:gridCol w="865187">
                  <a:extLst>
                    <a:ext uri="{9D8B030D-6E8A-4147-A177-3AD203B41FA5}">
                      <a16:colId xmlns:a16="http://schemas.microsoft.com/office/drawing/2014/main" val="20004"/>
                    </a:ext>
                  </a:extLst>
                </a:gridCol>
              </a:tblGrid>
              <a:tr h="677863">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br>
                        <a:rPr kumimoji="0" lang="en-GB" sz="1800" b="0" i="0" u="none" strike="noStrike" cap="none" normalizeH="0" baseline="0" dirty="0">
                          <a:ln>
                            <a:noFill/>
                          </a:ln>
                          <a:solidFill>
                            <a:schemeClr val="tx1"/>
                          </a:solidFill>
                          <a:effectLst/>
                          <a:latin typeface="Times New Roman" pitchFamily="18" charset="0"/>
                        </a:rPr>
                      </a:br>
                      <a:br>
                        <a:rPr kumimoji="0" lang="en-GB" sz="1800" b="0" i="0" u="none" strike="noStrike" cap="none" normalizeH="0" baseline="0" dirty="0">
                          <a:ln>
                            <a:noFill/>
                          </a:ln>
                          <a:solidFill>
                            <a:schemeClr val="tx1"/>
                          </a:solidFill>
                          <a:effectLst/>
                          <a:latin typeface="Times New Roman" pitchFamily="18" charset="0"/>
                        </a:rPr>
                      </a:b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Comments: &lt;&lt;</a:t>
                      </a:r>
                      <a:r>
                        <a:rPr kumimoji="0" lang="en-GB" sz="1800" b="0" i="1" u="none" strike="noStrike" cap="none" normalizeH="0" baseline="0" dirty="0" err="1">
                          <a:ln>
                            <a:noFill/>
                          </a:ln>
                          <a:solidFill>
                            <a:srgbClr val="FF0000"/>
                          </a:solidFill>
                          <a:effectLst/>
                          <a:latin typeface="Times New Roman" pitchFamily="18" charset="0"/>
                        </a:rPr>
                        <a:t>nn</a:t>
                      </a:r>
                      <a:r>
                        <a:rPr kumimoji="0" lang="en-GB" sz="1800" b="0" i="0" u="none" strike="noStrike" cap="none" normalizeH="0" baseline="0" dirty="0">
                          <a:ln>
                            <a:noFill/>
                          </a:ln>
                          <a:solidFill>
                            <a:schemeClr val="tx1"/>
                          </a:solidFill>
                          <a:effectLst/>
                          <a:latin typeface="Times New Roman" pitchFamily="18" charset="0"/>
                        </a:rPr>
                        <a:t>&gt;&gt;</a:t>
                      </a:r>
                    </a:p>
                  </a:txBody>
                  <a:tcPr anchorCtr="1"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&lt;&lt; [</a:t>
                      </a:r>
                      <a:r>
                        <a:rPr kumimoji="0" lang="en-US" sz="1800" b="0" i="1" u="none" strike="noStrike" cap="none" normalizeH="0" baseline="0">
                          <a:ln>
                            <a:noFill/>
                          </a:ln>
                          <a:solidFill>
                            <a:srgbClr val="FF0000"/>
                          </a:solidFill>
                          <a:effectLst/>
                          <a:latin typeface="Times New Roman" pitchFamily="18" charset="0"/>
                        </a:rPr>
                        <a:t>Initial </a:t>
                      </a:r>
                      <a:r>
                        <a:rPr kumimoji="0" lang="en-US" sz="1800" b="0" i="0" u="none" strike="noStrike" cap="none" normalizeH="0" baseline="0">
                          <a:ln>
                            <a:noFill/>
                          </a:ln>
                          <a:solidFill>
                            <a:srgbClr val="FF0000"/>
                          </a:solidFill>
                          <a:effectLst/>
                          <a:latin typeface="Times New Roman" pitchFamily="18" charset="0"/>
                        </a:rPr>
                        <a:t>| </a:t>
                      </a:r>
                      <a:r>
                        <a:rPr kumimoji="0" lang="en-US" sz="1800" b="0" i="1" u="none" strike="noStrike" cap="none" normalizeH="0" baseline="0">
                          <a:ln>
                            <a:noFill/>
                          </a:ln>
                          <a:solidFill>
                            <a:srgbClr val="FF0000"/>
                          </a:solidFill>
                          <a:effectLst/>
                          <a:latin typeface="Times New Roman" pitchFamily="18" charset="0"/>
                        </a:rPr>
                        <a:t>X</a:t>
                      </a:r>
                      <a:r>
                        <a:rPr kumimoji="0" lang="en-US" sz="1800" b="0" i="1" u="none" strike="noStrike" cap="none" normalizeH="0" baseline="30000">
                          <a:ln>
                            <a:noFill/>
                          </a:ln>
                          <a:solidFill>
                            <a:srgbClr val="FF0000"/>
                          </a:solidFill>
                          <a:effectLst/>
                          <a:latin typeface="Times New Roman" pitchFamily="18" charset="0"/>
                        </a:rPr>
                        <a:t>xx </a:t>
                      </a:r>
                      <a:r>
                        <a:rPr kumimoji="0" lang="en-US" sz="1800" b="0" i="1" u="none" strike="noStrike" cap="none" normalizeH="0" baseline="0">
                          <a:ln>
                            <a:noFill/>
                          </a:ln>
                          <a:solidFill>
                            <a:srgbClr val="FF0000"/>
                          </a:solidFill>
                          <a:effectLst/>
                          <a:latin typeface="Times New Roman" pitchFamily="18" charset="0"/>
                        </a:rPr>
                        <a:t>recirculation</a:t>
                      </a:r>
                      <a:r>
                        <a:rPr kumimoji="0" lang="en-US" sz="1800" b="0" i="0" u="none" strike="noStrike" cap="none" normalizeH="0" baseline="0">
                          <a:ln>
                            <a:noFill/>
                          </a:ln>
                          <a:solidFill>
                            <a:schemeClr val="tx1"/>
                          </a:solidFill>
                          <a:effectLst/>
                          <a:latin typeface="Times New Roman" pitchFamily="18" charset="0"/>
                        </a:rPr>
                        <a:t>] &gt;&gt;</a:t>
                      </a:r>
                      <a:r>
                        <a:rPr kumimoji="0" lang="en-GB" sz="1800" b="0" i="0" u="none" strike="noStrike" cap="none" normalizeH="0" baseline="0">
                          <a:ln>
                            <a:noFill/>
                          </a:ln>
                          <a:solidFill>
                            <a:schemeClr val="tx1"/>
                          </a:solidFill>
                          <a:effectLst/>
                          <a:latin typeface="Times New Roman" pitchFamily="18" charset="0"/>
                        </a:rPr>
                        <a:t> Draft D </a:t>
                      </a:r>
                      <a:r>
                        <a:rPr kumimoji="0" lang="en-US" sz="1800" b="0" i="0" u="none" strike="noStrike" cap="none" normalizeH="0" baseline="0">
                          <a:ln>
                            <a:noFill/>
                          </a:ln>
                          <a:solidFill>
                            <a:schemeClr val="tx2"/>
                          </a:solidFill>
                          <a:effectLst/>
                          <a:latin typeface="Times New Roman" pitchFamily="18" charset="0"/>
                        </a:rPr>
                        <a:t>&lt;&lt;</a:t>
                      </a:r>
                      <a:r>
                        <a:rPr kumimoji="0" lang="en-US" sz="1800" b="0" i="1" u="none" strike="noStrike" cap="none" normalizeH="0" baseline="0">
                          <a:ln>
                            <a:noFill/>
                          </a:ln>
                          <a:solidFill>
                            <a:srgbClr val="FF0000"/>
                          </a:solidFill>
                          <a:effectLst/>
                          <a:latin typeface="Times New Roman" pitchFamily="18" charset="0"/>
                        </a:rPr>
                        <a:t>n.n</a:t>
                      </a:r>
                      <a:r>
                        <a:rPr kumimoji="0" lang="en-US" sz="1800" b="0" i="0" u="none" strike="noStrike" cap="none" normalizeH="0" baseline="0">
                          <a:ln>
                            <a:noFill/>
                          </a:ln>
                          <a:solidFill>
                            <a:schemeClr val="tx2"/>
                          </a:solidFill>
                          <a:effectLst/>
                          <a:latin typeface="Times New Roman" pitchFamily="18" charset="0"/>
                        </a:rPr>
                        <a:t>&gt;</a:t>
                      </a:r>
                      <a:endParaRPr kumimoji="0" lang="en-GB" sz="1800" b="0" i="0" u="none" strike="noStrike" cap="none" normalizeH="0" baseline="0">
                        <a:ln>
                          <a:noFill/>
                        </a:ln>
                        <a:solidFill>
                          <a:schemeClr val="tx2"/>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Req</a:t>
                      </a:r>
                      <a:br>
                        <a:rPr kumimoji="0" lang="en-GB" sz="1800" b="0" i="0" u="none" strike="noStrike" cap="none" normalizeH="0" baseline="0">
                          <a:ln>
                            <a:noFill/>
                          </a:ln>
                          <a:solidFill>
                            <a:schemeClr val="tx1"/>
                          </a:solidFill>
                          <a:effectLst/>
                          <a:latin typeface="Times New Roman" pitchFamily="18" charset="0"/>
                        </a:rPr>
                      </a:b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3575">
                <a:tc v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Status</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01"/>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Abstain</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folHlink"/>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&lt; 30</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Disapprove with comment</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a:rPr>
                        <a:t> </a:t>
                      </a:r>
                      <a:r>
                        <a:rPr kumimoji="0" lang="en-US"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Disapprove without comment</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a:rPr>
                        <a:t> </a:t>
                      </a:r>
                      <a:r>
                        <a:rPr kumimoji="0" lang="en-US"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Approve</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66FF33"/>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 75</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Ballots returned</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66FF33"/>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 75</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Voters</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9448" name="Rectangle 65"/>
          <p:cNvSpPr>
            <a:spLocks noGrp="1" noChangeArrowheads="1"/>
          </p:cNvSpPr>
          <p:nvPr>
            <p:ph type="title"/>
          </p:nvPr>
        </p:nvSpPr>
        <p:spPr>
          <a:xfrm>
            <a:off x="1524000" y="381001"/>
            <a:ext cx="9144000" cy="792163"/>
          </a:xfrm>
        </p:spPr>
        <p:txBody>
          <a:bodyPr/>
          <a:lstStyle/>
          <a:p>
            <a:r>
              <a:rPr lang="en-US" sz="3400" dirty="0"/>
              <a:t>IEEE P802.3&lt;&lt;</a:t>
            </a:r>
            <a:r>
              <a:rPr lang="en-US" sz="3400" i="1" dirty="0">
                <a:solidFill>
                  <a:srgbClr val="FF0000"/>
                </a:solidFill>
              </a:rPr>
              <a:t>xx</a:t>
            </a:r>
            <a:r>
              <a:rPr lang="en-US" sz="3400" dirty="0"/>
              <a:t>&gt; &lt;&lt;</a:t>
            </a:r>
            <a:r>
              <a:rPr lang="en-US" sz="3400" i="1" dirty="0">
                <a:solidFill>
                  <a:srgbClr val="FF0000"/>
                </a:solidFill>
              </a:rPr>
              <a:t>Task Force Name</a:t>
            </a:r>
            <a:r>
              <a:rPr lang="en-US" sz="3400" dirty="0"/>
              <a:t>&gt;&gt; Standards Association ballot results</a:t>
            </a:r>
            <a:endParaRPr lang="en-GB" sz="3400" dirty="0"/>
          </a:p>
        </p:txBody>
      </p:sp>
      <p:sp>
        <p:nvSpPr>
          <p:cNvPr id="3" name="Text Placeholder 2">
            <a:extLst>
              <a:ext uri="{FF2B5EF4-FFF2-40B4-BE49-F238E27FC236}">
                <a16:creationId xmlns:a16="http://schemas.microsoft.com/office/drawing/2014/main" id="{BE4C7BDF-47A6-46D8-8FC7-C607BFFAB64B}"/>
              </a:ext>
            </a:extLst>
          </p:cNvPr>
          <p:cNvSpPr>
            <a:spLocks noGrp="1"/>
          </p:cNvSpPr>
          <p:nvPr>
            <p:ph type="body" sz="half" idx="1"/>
          </p:nvPr>
        </p:nvSpPr>
        <p:spPr/>
        <p:txBody>
          <a:bodyPr/>
          <a:lstStyle/>
          <a:p>
            <a:r>
              <a:rPr lang="en-US" sz="2800" dirty="0"/>
              <a:t>Item 1 - Date the ballot closed:</a:t>
            </a:r>
          </a:p>
          <a:p>
            <a:pPr lvl="1"/>
            <a:r>
              <a:rPr lang="en-US" sz="2200" dirty="0"/>
              <a:t>The &lt;&lt; [</a:t>
            </a:r>
            <a:r>
              <a:rPr lang="en-US" sz="2200" i="1" dirty="0">
                <a:solidFill>
                  <a:srgbClr val="FF0000"/>
                </a:solidFill>
              </a:rPr>
              <a:t>Initial </a:t>
            </a:r>
            <a:r>
              <a:rPr lang="en-US" sz="2200" dirty="0">
                <a:solidFill>
                  <a:srgbClr val="FF0000"/>
                </a:solidFill>
              </a:rPr>
              <a:t>| </a:t>
            </a:r>
            <a:r>
              <a:rPr lang="en-US" sz="2200" i="1" dirty="0">
                <a:solidFill>
                  <a:srgbClr val="FF0000"/>
                </a:solidFill>
              </a:rPr>
              <a:t>X</a:t>
            </a:r>
            <a:r>
              <a:rPr lang="en-US" sz="2200" i="1" baseline="30000" dirty="0">
                <a:solidFill>
                  <a:srgbClr val="FF0000"/>
                </a:solidFill>
              </a:rPr>
              <a:t>xx</a:t>
            </a:r>
            <a:r>
              <a:rPr lang="en-US" sz="2200" dirty="0"/>
              <a:t>] </a:t>
            </a:r>
            <a:r>
              <a:rPr lang="en-US" sz="2200"/>
              <a:t>&gt;&gt; SA </a:t>
            </a:r>
            <a:r>
              <a:rPr lang="en-US" sz="2200" dirty="0"/>
              <a:t>&lt;&lt;</a:t>
            </a:r>
            <a:r>
              <a:rPr lang="en-US" sz="2200" i="1" dirty="0">
                <a:solidFill>
                  <a:srgbClr val="FF0000"/>
                </a:solidFill>
              </a:rPr>
              <a:t>recirculation</a:t>
            </a:r>
            <a:r>
              <a:rPr lang="en-US" sz="2200" dirty="0"/>
              <a:t>&gt;&gt; ballot on IEEE P802.3</a:t>
            </a:r>
            <a:r>
              <a:rPr lang="en-US" sz="2200" dirty="0">
                <a:solidFill>
                  <a:schemeClr val="tx2"/>
                </a:solidFill>
              </a:rPr>
              <a:t>&lt;&lt;</a:t>
            </a:r>
            <a:r>
              <a:rPr lang="en-US" sz="2200" i="1" dirty="0">
                <a:solidFill>
                  <a:srgbClr val="FF0000"/>
                </a:solidFill>
              </a:rPr>
              <a:t>xx</a:t>
            </a:r>
            <a:r>
              <a:rPr lang="en-US" sz="2200" dirty="0">
                <a:solidFill>
                  <a:schemeClr val="tx2"/>
                </a:solidFill>
              </a:rPr>
              <a:t>&gt;</a:t>
            </a:r>
            <a:r>
              <a:rPr lang="en-US" sz="2200" dirty="0"/>
              <a:t> draft D</a:t>
            </a:r>
            <a:r>
              <a:rPr lang="en-US" sz="2200" dirty="0">
                <a:solidFill>
                  <a:schemeClr val="tx2"/>
                </a:solidFill>
              </a:rPr>
              <a:t>&lt;&lt;</a:t>
            </a:r>
            <a:r>
              <a:rPr lang="en-US" sz="2200" i="1" dirty="0" err="1">
                <a:solidFill>
                  <a:srgbClr val="FF0000"/>
                </a:solidFill>
              </a:rPr>
              <a:t>n.n</a:t>
            </a:r>
            <a:r>
              <a:rPr lang="en-US" sz="2200" dirty="0">
                <a:solidFill>
                  <a:schemeClr val="tx2"/>
                </a:solidFill>
              </a:rPr>
              <a:t>&gt;</a:t>
            </a:r>
            <a:r>
              <a:rPr lang="en-US" sz="2200" dirty="0"/>
              <a:t> closed on &lt;&lt;</a:t>
            </a:r>
            <a:r>
              <a:rPr lang="en-US" sz="2200" i="1" dirty="0">
                <a:solidFill>
                  <a:srgbClr val="FF0000"/>
                </a:solidFill>
              </a:rPr>
              <a:t>date</a:t>
            </a:r>
            <a:r>
              <a:rPr lang="en-US" sz="2200" dirty="0"/>
              <a:t>&gt;&gt; at 11:59 PM &lt;&lt;</a:t>
            </a:r>
            <a:r>
              <a:rPr lang="en-US" sz="2200" i="1" dirty="0">
                <a:solidFill>
                  <a:srgbClr val="FF0000"/>
                </a:solidFill>
              </a:rPr>
              <a:t>EST/EDT</a:t>
            </a:r>
            <a:r>
              <a:rPr lang="en-US" sz="2200" dirty="0"/>
              <a:t>&gt;&gt;.</a:t>
            </a:r>
          </a:p>
          <a:p>
            <a:r>
              <a:rPr lang="en-US" sz="2800" dirty="0"/>
              <a:t>Item 2 - Vote tally:</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Presentations</a:t>
            </a:r>
          </a:p>
        </p:txBody>
      </p:sp>
      <p:sp>
        <p:nvSpPr>
          <p:cNvPr id="60418" name="Rectangle 7"/>
          <p:cNvSpPr>
            <a:spLocks noGrp="1" noChangeArrowheads="1"/>
          </p:cNvSpPr>
          <p:nvPr>
            <p:ph idx="4294967295"/>
          </p:nvPr>
        </p:nvSpPr>
        <p:spPr/>
        <p:txBody>
          <a:bodyPr/>
          <a:lstStyle/>
          <a:p>
            <a:endParaRPr lang="en-GB"/>
          </a:p>
        </p:txBody>
      </p:sp>
      <p:sp>
        <p:nvSpPr>
          <p:cNvPr id="60419" name="Rectangle 6"/>
          <p:cNvSpPr>
            <a:spLocks noChangeArrowheads="1"/>
          </p:cNvSpPr>
          <p:nvPr/>
        </p:nvSpPr>
        <p:spPr bwMode="auto">
          <a:xfrm>
            <a:off x="1524000" y="6261100"/>
            <a:ext cx="9144000" cy="336550"/>
          </a:xfrm>
          <a:prstGeom prst="rect">
            <a:avLst/>
          </a:prstGeom>
          <a:noFill/>
          <a:ln w="9525">
            <a:noFill/>
            <a:miter lim="800000"/>
            <a:headEnd/>
            <a:tailEnd/>
          </a:ln>
        </p:spPr>
        <p:txBody>
          <a:bodyPr>
            <a:spAutoFit/>
          </a:bodyPr>
          <a:lstStyle/>
          <a:p>
            <a:pPr algn="ctr"/>
            <a:r>
              <a:rPr lang="en-US">
                <a:latin typeface="Perpetua"/>
              </a:rPr>
              <a:t>Note –Times listed are subject to change.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Meeting Map</a:t>
            </a:r>
          </a:p>
        </p:txBody>
      </p:sp>
      <p:sp>
        <p:nvSpPr>
          <p:cNvPr id="61442" name="Rectangle 7"/>
          <p:cNvSpPr>
            <a:spLocks noGrp="1" noChangeArrowheads="1"/>
          </p:cNvSpPr>
          <p:nvPr>
            <p:ph idx="4294967295"/>
          </p:nvPr>
        </p:nvSpPr>
        <p:spPr/>
        <p:txBody>
          <a:bodyPr/>
          <a:lstStyle/>
          <a:p>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Future Meetings</a:t>
            </a:r>
          </a:p>
        </p:txBody>
      </p:sp>
      <p:sp>
        <p:nvSpPr>
          <p:cNvPr id="2" name="Content Placeholder 1">
            <a:extLst>
              <a:ext uri="{FF2B5EF4-FFF2-40B4-BE49-F238E27FC236}">
                <a16:creationId xmlns:a16="http://schemas.microsoft.com/office/drawing/2014/main" id="{F1F12620-A5A8-467C-A1B7-42F9CDA296D2}"/>
              </a:ext>
            </a:extLst>
          </p:cNvPr>
          <p:cNvSpPr>
            <a:spLocks noGrp="1"/>
          </p:cNvSpPr>
          <p:nvPr>
            <p:ph idx="1"/>
          </p:nvPr>
        </p:nvSpPr>
        <p:spPr/>
        <p:txBody>
          <a:bodyPr/>
          <a:lstStyle/>
          <a:p>
            <a:pPr eaLnBrk="1" hangingPunct="1">
              <a:lnSpc>
                <a:spcPct val="80000"/>
              </a:lnSpc>
              <a:spcBef>
                <a:spcPts val="600"/>
              </a:spcBef>
            </a:pPr>
            <a:r>
              <a:rPr lang="en-US" sz="2000" dirty="0"/>
              <a:t>See: </a:t>
            </a:r>
            <a:r>
              <a:rPr lang="en-US" sz="2000" dirty="0">
                <a:hlinkClick r:id="rId2"/>
              </a:rPr>
              <a:t>http://www.ieee802.org/3/interims/index.html</a:t>
            </a:r>
            <a:endParaRPr lang="en-US" sz="2000" dirty="0"/>
          </a:p>
          <a:p>
            <a:pPr lvl="2" eaLnBrk="1" hangingPunct="1">
              <a:lnSpc>
                <a:spcPct val="80000"/>
              </a:lnSpc>
              <a:spcBef>
                <a:spcPts val="1200"/>
              </a:spcBef>
              <a:buNone/>
            </a:pPr>
            <a:endParaRPr lang="en-US" sz="1600" dirty="0"/>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600"/>
              </a:spcBef>
              <a:buNone/>
            </a:pPr>
            <a:endParaRPr lang="en-US" sz="2000" dirty="0"/>
          </a:p>
          <a:p>
            <a:pPr eaLnBrk="1" hangingPunct="1">
              <a:lnSpc>
                <a:spcPct val="80000"/>
              </a:lnSpc>
              <a:spcBef>
                <a:spcPts val="600"/>
              </a:spcBef>
            </a:pPr>
            <a:r>
              <a:rPr lang="en-US" sz="2000" dirty="0"/>
              <a:t>Anyone interested in hosting a interim meeting contact me or the IEEE 802.3 Executive Secretary </a:t>
            </a:r>
            <a:r>
              <a:rPr lang="en-US" sz="2000" dirty="0">
                <a:hlinkClick r:id="rId3"/>
              </a:rPr>
              <a:t>Steve Carlson</a:t>
            </a:r>
            <a:r>
              <a:rPr lang="en-US" sz="2000" dirty="0"/>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Content Placeholder 1"/>
          <p:cNvSpPr>
            <a:spLocks noGrp="1"/>
          </p:cNvSpPr>
          <p:nvPr>
            <p:ph type="subTitle" idx="4294967295"/>
          </p:nvPr>
        </p:nvSpPr>
        <p:spPr>
          <a:xfrm>
            <a:off x="2895600" y="2540000"/>
            <a:ext cx="6400800" cy="1752600"/>
          </a:xfrm>
        </p:spPr>
        <p:txBody>
          <a:bodyPr/>
          <a:lstStyle/>
          <a:p>
            <a:pPr marL="0" indent="0" algn="ctr" eaLnBrk="1" hangingPunct="1">
              <a:buNone/>
            </a:pPr>
            <a:r>
              <a:rPr lang="en-US" sz="8800"/>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Goals for the meeting</a:t>
            </a:r>
          </a:p>
        </p:txBody>
      </p:sp>
      <p:sp>
        <p:nvSpPr>
          <p:cNvPr id="31746" name="Content Placeholder 1"/>
          <p:cNvSpPr>
            <a:spLocks noGrp="1"/>
          </p:cNvSpPr>
          <p:nvPr>
            <p:ph type="body" idx="1"/>
          </p:nvPr>
        </p:nvSpPr>
        <p:spPr/>
        <p:txBody>
          <a:bodyPr/>
          <a:lstStyle/>
          <a:p>
            <a:pPr eaLnBrk="1" hangingPunct="1">
              <a:lnSpc>
                <a:spcPct val="90000"/>
              </a:lnSpc>
            </a:pPr>
            <a:r>
              <a:rPr lang="en-US" sz="2800" dirty="0"/>
              <a:t>&lt;&lt;</a:t>
            </a:r>
            <a:r>
              <a:rPr lang="en-US" sz="2800" i="1" dirty="0">
                <a:solidFill>
                  <a:srgbClr val="FF0000"/>
                </a:solidFill>
              </a:rPr>
              <a:t>Goal #1</a:t>
            </a:r>
            <a:r>
              <a:rPr lang="en-US" sz="2800" dirty="0"/>
              <a:t>&gt;&gt;</a:t>
            </a:r>
          </a:p>
          <a:p>
            <a:pPr eaLnBrk="1" hangingPunct="1">
              <a:lnSpc>
                <a:spcPct val="90000"/>
              </a:lnSpc>
            </a:pPr>
            <a:r>
              <a:rPr lang="en-US" sz="2800" dirty="0"/>
              <a:t>&lt;&lt;</a:t>
            </a:r>
            <a:r>
              <a:rPr lang="en-US" sz="2800" i="1" dirty="0">
                <a:solidFill>
                  <a:srgbClr val="FF0000"/>
                </a:solidFill>
              </a:rPr>
              <a:t>Goal #2</a:t>
            </a:r>
            <a:r>
              <a:rPr lang="en-US" sz="2800" dirty="0"/>
              <a:t>&gt;&gt;</a:t>
            </a:r>
          </a:p>
          <a:p>
            <a:pPr eaLnBrk="1" hangingPunct="1">
              <a:lnSpc>
                <a:spcPct val="90000"/>
              </a:lnSpc>
            </a:pPr>
            <a:r>
              <a:rPr lang="en-US" sz="2800" dirty="0"/>
              <a:t>&lt;&lt;</a:t>
            </a:r>
            <a:r>
              <a:rPr lang="en-US" sz="2800" i="1" dirty="0">
                <a:solidFill>
                  <a:srgbClr val="FF0000"/>
                </a:solidFill>
              </a:rPr>
              <a:t>Goal #3</a:t>
            </a:r>
            <a:r>
              <a:rPr lang="en-US" sz="2800" dirty="0"/>
              <a:t>&gt;&gt;</a:t>
            </a:r>
          </a:p>
          <a:p>
            <a:pPr eaLnBrk="1" hangingPunct="1">
              <a:lnSpc>
                <a:spcPct val="90000"/>
              </a:lnSpc>
            </a:pPr>
            <a:endParaRPr lang="en-US" sz="2800" dirty="0"/>
          </a:p>
          <a:p>
            <a:pPr eaLnBrk="1" hangingPunct="1">
              <a:lnSpc>
                <a:spcPct val="90000"/>
              </a:lnSpc>
            </a:pPr>
            <a:r>
              <a:rPr lang="en-US" sz="2800" dirty="0"/>
              <a:t>Lay the ground work for the next meeting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Big ticket items</a:t>
            </a:r>
          </a:p>
        </p:txBody>
      </p:sp>
      <p:sp>
        <p:nvSpPr>
          <p:cNvPr id="32770" name="Content Placeholder 1"/>
          <p:cNvSpPr>
            <a:spLocks noGrp="1"/>
          </p:cNvSpPr>
          <p:nvPr>
            <p:ph type="body" idx="4294967295"/>
          </p:nvPr>
        </p:nvSpPr>
        <p:spPr/>
        <p:txBody>
          <a:bodyPr/>
          <a:lstStyle/>
          <a:p>
            <a:pPr eaLnBrk="1" hangingPunct="1">
              <a:lnSpc>
                <a:spcPct val="90000"/>
              </a:lnSpc>
            </a:pPr>
            <a:r>
              <a:rPr lang="en-US" sz="2800" dirty="0"/>
              <a:t>&lt;&lt;</a:t>
            </a:r>
            <a:r>
              <a:rPr lang="en-US" sz="2800" i="1" dirty="0">
                <a:solidFill>
                  <a:srgbClr val="FF0000"/>
                </a:solidFill>
              </a:rPr>
              <a:t>Big ticket item #1</a:t>
            </a:r>
            <a:r>
              <a:rPr lang="en-US" sz="2800" dirty="0"/>
              <a:t>&gt;&gt;</a:t>
            </a:r>
          </a:p>
          <a:p>
            <a:pPr eaLnBrk="1" hangingPunct="1">
              <a:lnSpc>
                <a:spcPct val="90000"/>
              </a:lnSpc>
            </a:pPr>
            <a:r>
              <a:rPr lang="en-US" sz="2800" dirty="0"/>
              <a:t>&lt;&lt;</a:t>
            </a:r>
            <a:r>
              <a:rPr lang="en-US" sz="2800" i="1" dirty="0">
                <a:solidFill>
                  <a:srgbClr val="FF0000"/>
                </a:solidFill>
              </a:rPr>
              <a:t>Big ticket item #2</a:t>
            </a:r>
            <a:r>
              <a:rPr lang="en-US" sz="2800" dirty="0"/>
              <a:t>&gt;&gt;</a:t>
            </a:r>
          </a:p>
          <a:p>
            <a:pPr eaLnBrk="1" hangingPunct="1">
              <a:lnSpc>
                <a:spcPct val="90000"/>
              </a:lnSpc>
            </a:pPr>
            <a:r>
              <a:rPr lang="en-US" sz="2800" dirty="0"/>
              <a:t>&lt;&lt;</a:t>
            </a:r>
            <a:r>
              <a:rPr lang="en-US" sz="2800" i="1" dirty="0">
                <a:solidFill>
                  <a:srgbClr val="FF0000"/>
                </a:solidFill>
              </a:rPr>
              <a:t>Big ticket item #3</a:t>
            </a:r>
            <a:r>
              <a:rPr lang="en-US" sz="2800" dirty="0"/>
              <a:t>&gt;&gt;</a:t>
            </a:r>
          </a:p>
          <a:p>
            <a:pPr eaLnBrk="1" hangingPunct="1">
              <a:lnSpc>
                <a:spcPct val="90000"/>
              </a:lnSpc>
            </a:pPr>
            <a:endParaRPr lang="en-US" sz="2800" dirty="0"/>
          </a:p>
          <a:p>
            <a:pPr eaLnBrk="1" hangingPunct="1">
              <a:lnSpc>
                <a:spcPct val="90000"/>
              </a:lnSpc>
            </a:pPr>
            <a:r>
              <a:rPr lang="en-US" sz="2800" dirty="0"/>
              <a:t>Lay the ground work for the next meeting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Reflector and Web</a:t>
            </a:r>
          </a:p>
        </p:txBody>
      </p:sp>
      <p:sp>
        <p:nvSpPr>
          <p:cNvPr id="2" name="Content Placeholder 1">
            <a:extLst>
              <a:ext uri="{FF2B5EF4-FFF2-40B4-BE49-F238E27FC236}">
                <a16:creationId xmlns:a16="http://schemas.microsoft.com/office/drawing/2014/main" id="{245835EE-4962-435F-83FA-BD026D8A6778}"/>
              </a:ext>
            </a:extLst>
          </p:cNvPr>
          <p:cNvSpPr>
            <a:spLocks noGrp="1"/>
          </p:cNvSpPr>
          <p:nvPr>
            <p:ph idx="1"/>
          </p:nvPr>
        </p:nvSpPr>
        <p:spPr>
          <a:xfrm>
            <a:off x="609600" y="1556792"/>
            <a:ext cx="10972800" cy="4525962"/>
          </a:xfrm>
        </p:spPr>
        <p:txBody>
          <a:bodyPr/>
          <a:lstStyle/>
          <a:p>
            <a:pPr marL="352425" indent="-273050" eaLnBrk="1" hangingPunct="1">
              <a:lnSpc>
                <a:spcPct val="90000"/>
              </a:lnSpc>
            </a:pPr>
            <a:r>
              <a:rPr lang="en-US" sz="2000" dirty="0"/>
              <a:t>To subscribe to the &lt;&lt;</a:t>
            </a:r>
            <a:r>
              <a:rPr lang="en-US" sz="2000" i="1" dirty="0">
                <a:solidFill>
                  <a:srgbClr val="FF0000"/>
                </a:solidFill>
              </a:rPr>
              <a:t>Task Force name</a:t>
            </a:r>
            <a:r>
              <a:rPr lang="en-US" sz="2000" dirty="0"/>
              <a:t>&gt;&gt; reflector, send an email to:</a:t>
            </a:r>
          </a:p>
          <a:p>
            <a:pPr marL="962025" lvl="1" indent="-47625" eaLnBrk="1" hangingPunct="1">
              <a:lnSpc>
                <a:spcPct val="90000"/>
              </a:lnSpc>
              <a:buNone/>
            </a:pPr>
            <a:r>
              <a:rPr lang="en-US" sz="2000" b="1" i="1" dirty="0">
                <a:solidFill>
                  <a:srgbClr val="3399FF"/>
                </a:solidFill>
                <a:hlinkClick r:id="rId2"/>
              </a:rPr>
              <a:t>ListServ@ieee.org</a:t>
            </a:r>
            <a:r>
              <a:rPr lang="en-US" sz="2000" b="1" i="1" dirty="0">
                <a:solidFill>
                  <a:srgbClr val="3399FF"/>
                </a:solidFill>
              </a:rPr>
              <a:t> </a:t>
            </a:r>
          </a:p>
          <a:p>
            <a:pPr marL="962025" lvl="1" indent="-47625" eaLnBrk="1" hangingPunct="1">
              <a:lnSpc>
                <a:spcPct val="90000"/>
              </a:lnSpc>
              <a:buNone/>
            </a:pPr>
            <a:endParaRPr lang="en-US" sz="2400" b="1" i="1" dirty="0">
              <a:solidFill>
                <a:srgbClr val="3399FF"/>
              </a:solidFill>
            </a:endParaRPr>
          </a:p>
          <a:p>
            <a:pPr marL="352425" indent="-273050" eaLnBrk="1" hangingPunct="1">
              <a:lnSpc>
                <a:spcPct val="90000"/>
              </a:lnSpc>
              <a:buNone/>
            </a:pPr>
            <a:r>
              <a:rPr lang="en-US" sz="2000" dirty="0"/>
              <a:t>	with the following in the body of the message (do not include “&lt;&gt;”):</a:t>
            </a:r>
          </a:p>
          <a:p>
            <a:pPr marL="352425" indent="-273050" eaLnBrk="1" hangingPunct="1">
              <a:lnSpc>
                <a:spcPct val="90000"/>
              </a:lnSpc>
              <a:buNone/>
            </a:pPr>
            <a:r>
              <a:rPr lang="en-US" sz="2000" b="1" i="1" dirty="0"/>
              <a:t>		</a:t>
            </a:r>
            <a:r>
              <a:rPr lang="en-US" sz="1600" b="1" i="1" dirty="0">
                <a:solidFill>
                  <a:srgbClr val="3399FF"/>
                </a:solidFill>
              </a:rPr>
              <a:t>subscribe </a:t>
            </a:r>
            <a:r>
              <a:rPr lang="en-US" sz="1600" b="1" dirty="0"/>
              <a:t>&lt;&lt;</a:t>
            </a:r>
            <a:r>
              <a:rPr lang="en-US" sz="1600" b="1" i="1" dirty="0">
                <a:solidFill>
                  <a:srgbClr val="FF0000"/>
                </a:solidFill>
              </a:rPr>
              <a:t>Task Force reflector name</a:t>
            </a:r>
            <a:r>
              <a:rPr lang="en-US" sz="1600" b="1" dirty="0"/>
              <a:t>&gt;&gt;</a:t>
            </a:r>
            <a:r>
              <a:rPr lang="en-US" sz="1600" b="1" i="1" dirty="0">
                <a:solidFill>
                  <a:srgbClr val="3399FF"/>
                </a:solidFill>
              </a:rPr>
              <a:t> &lt;</a:t>
            </a:r>
            <a:r>
              <a:rPr lang="en-US" sz="1600" b="1" i="1" dirty="0" err="1">
                <a:solidFill>
                  <a:srgbClr val="3399FF"/>
                </a:solidFill>
              </a:rPr>
              <a:t>yourfirstname</a:t>
            </a:r>
            <a:r>
              <a:rPr lang="en-US" sz="1600" b="1" i="1" dirty="0">
                <a:solidFill>
                  <a:srgbClr val="3399FF"/>
                </a:solidFill>
              </a:rPr>
              <a:t>&gt; &lt;</a:t>
            </a:r>
            <a:r>
              <a:rPr lang="en-US" sz="1600" b="1" i="1" dirty="0" err="1">
                <a:solidFill>
                  <a:srgbClr val="3399FF"/>
                </a:solidFill>
              </a:rPr>
              <a:t>yourlastname</a:t>
            </a:r>
            <a:r>
              <a:rPr lang="en-US" sz="1600" b="1" i="1" dirty="0">
                <a:solidFill>
                  <a:srgbClr val="3399FF"/>
                </a:solidFill>
              </a:rPr>
              <a:t>&gt;</a:t>
            </a:r>
            <a:endParaRPr lang="en-US" sz="2000" b="1" i="1" dirty="0">
              <a:solidFill>
                <a:srgbClr val="3399FF"/>
              </a:solidFill>
            </a:endParaRPr>
          </a:p>
          <a:p>
            <a:pPr marL="352425" indent="-273050" eaLnBrk="1" hangingPunct="1">
              <a:lnSpc>
                <a:spcPct val="90000"/>
              </a:lnSpc>
              <a:buNone/>
            </a:pPr>
            <a:r>
              <a:rPr lang="en-US" sz="2000" b="1" i="1" dirty="0">
                <a:solidFill>
                  <a:srgbClr val="3399FF"/>
                </a:solidFill>
              </a:rPr>
              <a:t>		</a:t>
            </a:r>
            <a:r>
              <a:rPr lang="en-US" sz="1600" b="1" i="1" dirty="0">
                <a:solidFill>
                  <a:srgbClr val="3399FF"/>
                </a:solidFill>
              </a:rPr>
              <a:t>end</a:t>
            </a:r>
            <a:endParaRPr lang="en-US" sz="2000" b="1" i="1" dirty="0">
              <a:solidFill>
                <a:srgbClr val="3399FF"/>
              </a:solidFill>
            </a:endParaRPr>
          </a:p>
          <a:p>
            <a:pPr marL="352425" indent="-273050" eaLnBrk="1" hangingPunct="1">
              <a:lnSpc>
                <a:spcPct val="90000"/>
              </a:lnSpc>
              <a:buNone/>
            </a:pPr>
            <a:endParaRPr lang="en-US" sz="2000" b="1" i="1" dirty="0">
              <a:solidFill>
                <a:srgbClr val="3399FF"/>
              </a:solidFill>
            </a:endParaRPr>
          </a:p>
          <a:p>
            <a:pPr marL="352425" indent="-273050" eaLnBrk="1" hangingPunct="1">
              <a:lnSpc>
                <a:spcPct val="90000"/>
              </a:lnSpc>
            </a:pPr>
            <a:r>
              <a:rPr lang="en-US" sz="2000" dirty="0"/>
              <a:t>Send &lt;&lt;</a:t>
            </a:r>
            <a:r>
              <a:rPr lang="en-US" sz="2000" i="1" dirty="0">
                <a:solidFill>
                  <a:srgbClr val="FF0000"/>
                </a:solidFill>
              </a:rPr>
              <a:t>Task Force name</a:t>
            </a:r>
            <a:r>
              <a:rPr lang="en-US" sz="2000" dirty="0"/>
              <a:t>&gt;&gt; reflector messages to:</a:t>
            </a:r>
          </a:p>
          <a:p>
            <a:pPr marL="352425" indent="-273050" eaLnBrk="1" hangingPunct="1">
              <a:lnSpc>
                <a:spcPct val="90000"/>
              </a:lnSpc>
              <a:buNone/>
            </a:pPr>
            <a:r>
              <a:rPr lang="en-US" sz="2000" b="1" i="1" dirty="0">
                <a:solidFill>
                  <a:srgbClr val="3399FF"/>
                </a:solidFill>
              </a:rPr>
              <a:t>		 </a:t>
            </a:r>
            <a:r>
              <a:rPr lang="en-US" sz="2000" b="1" u="sng" dirty="0"/>
              <a:t>&lt;&lt;</a:t>
            </a:r>
            <a:r>
              <a:rPr lang="en-US" sz="2000" b="1" i="1" u="sng" dirty="0">
                <a:solidFill>
                  <a:srgbClr val="FF0000"/>
                </a:solidFill>
              </a:rPr>
              <a:t>Task Force reflector name</a:t>
            </a:r>
            <a:r>
              <a:rPr lang="en-US" sz="2000" b="1" u="sng" dirty="0"/>
              <a:t>&gt;&gt;</a:t>
            </a:r>
            <a:r>
              <a:rPr lang="en-US" sz="2000" b="1" i="1" u="sng" dirty="0">
                <a:solidFill>
                  <a:srgbClr val="3399FF"/>
                </a:solidFill>
                <a:hlinkClick r:id="rId3"/>
              </a:rPr>
              <a:t>@listserv.ieee.org</a:t>
            </a:r>
            <a:r>
              <a:rPr lang="en-US" sz="2000" b="1" i="1" dirty="0">
                <a:solidFill>
                  <a:srgbClr val="3399FF"/>
                </a:solidFill>
              </a:rPr>
              <a:t> </a:t>
            </a:r>
          </a:p>
          <a:p>
            <a:pPr marL="352425" indent="-273050" eaLnBrk="1" hangingPunct="1">
              <a:lnSpc>
                <a:spcPct val="90000"/>
              </a:lnSpc>
            </a:pPr>
            <a:endParaRPr lang="en-US" sz="2000" dirty="0">
              <a:solidFill>
                <a:srgbClr val="3399FF"/>
              </a:solidFill>
            </a:endParaRPr>
          </a:p>
          <a:p>
            <a:pPr marL="352425" indent="-273050" eaLnBrk="1" hangingPunct="1">
              <a:lnSpc>
                <a:spcPct val="90000"/>
              </a:lnSpc>
            </a:pPr>
            <a:r>
              <a:rPr lang="en-US" sz="2000" dirty="0"/>
              <a:t>Task Force web page URL:</a:t>
            </a:r>
          </a:p>
          <a:p>
            <a:pPr marL="352425" indent="-273050" eaLnBrk="1" hangingPunct="1">
              <a:lnSpc>
                <a:spcPct val="90000"/>
              </a:lnSpc>
              <a:buNone/>
            </a:pPr>
            <a:r>
              <a:rPr lang="en-US" sz="2000" b="1" i="1" dirty="0"/>
              <a:t>		</a:t>
            </a:r>
            <a:r>
              <a:rPr lang="en-US" sz="2000" b="1" u="sng" dirty="0"/>
              <a:t>&lt;&lt;</a:t>
            </a:r>
            <a:r>
              <a:rPr lang="en-US" sz="2000" b="1" i="1" u="sng" dirty="0">
                <a:solidFill>
                  <a:srgbClr val="FF0000"/>
                </a:solidFill>
              </a:rPr>
              <a:t>Task Force home page URL</a:t>
            </a:r>
            <a:r>
              <a:rPr lang="en-US" sz="2000" b="1" u="sng" dirty="0"/>
              <a:t>&gt;&gt;</a:t>
            </a:r>
            <a:endParaRPr lang="en-US" sz="2000" b="1" i="1" dirty="0">
              <a:solidFill>
                <a:srgbClr val="3399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Task Force Private Area</a:t>
            </a:r>
          </a:p>
        </p:txBody>
      </p:sp>
      <p:sp>
        <p:nvSpPr>
          <p:cNvPr id="34818" name="Rectangle 3"/>
          <p:cNvSpPr>
            <a:spLocks noGrp="1" noChangeArrowheads="1"/>
          </p:cNvSpPr>
          <p:nvPr>
            <p:ph type="body" idx="1"/>
          </p:nvPr>
        </p:nvSpPr>
        <p:spPr/>
        <p:txBody>
          <a:bodyPr/>
          <a:lstStyle/>
          <a:p>
            <a:pPr eaLnBrk="1" hangingPunct="1"/>
            <a:r>
              <a:rPr lang="en-US" sz="2700" dirty="0"/>
              <a:t>URL: &lt;&lt;</a:t>
            </a:r>
            <a:r>
              <a:rPr lang="en-US" sz="2700" i="1" dirty="0">
                <a:solidFill>
                  <a:srgbClr val="FF0000"/>
                </a:solidFill>
              </a:rPr>
              <a:t>Task Force Private Area URL</a:t>
            </a:r>
            <a:r>
              <a:rPr lang="en-US" sz="2700" dirty="0"/>
              <a:t>&gt;&gt;</a:t>
            </a:r>
            <a:endParaRPr lang="en-US" sz="2000" dirty="0"/>
          </a:p>
          <a:p>
            <a:pPr lvl="1" eaLnBrk="1" hangingPunct="1"/>
            <a:r>
              <a:rPr lang="en-US" sz="2300" dirty="0"/>
              <a:t>Username: &lt;&lt;</a:t>
            </a:r>
            <a:r>
              <a:rPr lang="en-US" sz="2300" i="1" dirty="0" err="1">
                <a:solidFill>
                  <a:srgbClr val="FF0000"/>
                </a:solidFill>
              </a:rPr>
              <a:t>xxxxxx</a:t>
            </a:r>
            <a:r>
              <a:rPr lang="en-US" sz="2300" dirty="0"/>
              <a:t>&gt;&gt;</a:t>
            </a:r>
          </a:p>
          <a:p>
            <a:pPr lvl="1" eaLnBrk="1" hangingPunct="1"/>
            <a:r>
              <a:rPr lang="en-US" sz="2300" dirty="0"/>
              <a:t>Password: &lt;&lt;</a:t>
            </a:r>
            <a:r>
              <a:rPr lang="en-US" sz="2300" i="1" dirty="0" err="1">
                <a:solidFill>
                  <a:srgbClr val="FF0000"/>
                </a:solidFill>
              </a:rPr>
              <a:t>xxxxxxx</a:t>
            </a:r>
            <a:r>
              <a:rPr lang="en-US" sz="2300" dirty="0"/>
              <a:t>&gt;&gt;</a:t>
            </a:r>
          </a:p>
          <a:p>
            <a:pPr lvl="1" eaLnBrk="1" hangingPunct="1"/>
            <a:endParaRPr lang="en-US" sz="2300" dirty="0"/>
          </a:p>
          <a:p>
            <a:pPr eaLnBrk="1" hangingPunct="1"/>
            <a:r>
              <a:rPr lang="en-US" sz="2700" dirty="0"/>
              <a:t>Write it down…</a:t>
            </a:r>
          </a:p>
          <a:p>
            <a:pPr eaLnBrk="1" hangingPunct="1"/>
            <a:endParaRPr lang="en-US" sz="2700" dirty="0"/>
          </a:p>
          <a:p>
            <a:pPr eaLnBrk="1" hangingPunct="1"/>
            <a:r>
              <a:rPr lang="en-US" sz="2700" dirty="0"/>
              <a:t>Note - The draft, and any other content, is posted for your review only, and neither the content nor access information should be copied or redistributed to others in violation of document copyrights.</a:t>
            </a:r>
          </a:p>
        </p:txBody>
      </p:sp>
      <p:sp>
        <p:nvSpPr>
          <p:cNvPr id="34819" name="Text Box 4"/>
          <p:cNvSpPr txBox="1">
            <a:spLocks noChangeArrowheads="1"/>
          </p:cNvSpPr>
          <p:nvPr/>
        </p:nvSpPr>
        <p:spPr bwMode="auto">
          <a:xfrm>
            <a:off x="6600826" y="2276476"/>
            <a:ext cx="3889375" cy="835025"/>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Ensure that username and password do not appear in version of slides posted on public web site.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Ground Rules</a:t>
            </a:r>
          </a:p>
        </p:txBody>
      </p:sp>
      <p:sp>
        <p:nvSpPr>
          <p:cNvPr id="36866" name="Content Placeholder 1"/>
          <p:cNvSpPr>
            <a:spLocks noGrp="1"/>
          </p:cNvSpPr>
          <p:nvPr>
            <p:ph type="body" idx="4294967295"/>
          </p:nvPr>
        </p:nvSpPr>
        <p:spPr/>
        <p:txBody>
          <a:bodyPr/>
          <a:lstStyle/>
          <a:p>
            <a:pPr eaLnBrk="1" hangingPunct="1"/>
            <a:r>
              <a:rPr lang="en-US" sz="2600" dirty="0"/>
              <a:t>Based upon IEEE 802.3 Rules</a:t>
            </a:r>
          </a:p>
          <a:p>
            <a:pPr lvl="1" eaLnBrk="1" hangingPunct="1"/>
            <a:r>
              <a:rPr lang="en-US" sz="2200" dirty="0"/>
              <a:t>Foundation based upon Robert’s Rules of Order</a:t>
            </a:r>
          </a:p>
          <a:p>
            <a:pPr lvl="1" eaLnBrk="1" hangingPunct="1"/>
            <a:r>
              <a:rPr lang="en-US" sz="2200" dirty="0"/>
              <a:t>Anyone in the room may speak</a:t>
            </a:r>
          </a:p>
          <a:p>
            <a:pPr lvl="1" eaLnBrk="1" hangingPunct="1"/>
            <a:r>
              <a:rPr lang="en-US" sz="2200" dirty="0"/>
              <a:t>Anyone in the room may vote</a:t>
            </a:r>
          </a:p>
          <a:p>
            <a:pPr eaLnBrk="1" hangingPunct="1"/>
            <a:r>
              <a:rPr lang="en-US" sz="2600" b="1" dirty="0">
                <a:solidFill>
                  <a:srgbClr val="3399FF"/>
                </a:solidFill>
              </a:rPr>
              <a:t>RESPECT</a:t>
            </a:r>
            <a:r>
              <a:rPr lang="en-US" sz="2600" dirty="0"/>
              <a:t>… give it, get it</a:t>
            </a:r>
          </a:p>
          <a:p>
            <a:pPr eaLnBrk="1" hangingPunct="1"/>
            <a:r>
              <a:rPr lang="en-US" sz="2600" dirty="0"/>
              <a:t>NO product pitches</a:t>
            </a:r>
          </a:p>
          <a:p>
            <a:pPr eaLnBrk="1" hangingPunct="1"/>
            <a:r>
              <a:rPr lang="en-US" sz="2600" dirty="0"/>
              <a:t>NO corporate pitches</a:t>
            </a:r>
          </a:p>
          <a:p>
            <a:pPr eaLnBrk="1" hangingPunct="1"/>
            <a:r>
              <a:rPr lang="en-US" sz="2600" dirty="0"/>
              <a:t>NO prices!!!</a:t>
            </a:r>
          </a:p>
          <a:p>
            <a:pPr lvl="1" eaLnBrk="1" hangingPunct="1"/>
            <a:r>
              <a:rPr lang="en-US" sz="2200" dirty="0"/>
              <a:t>This includes costs, ASPs, etc. no matter what the currency</a:t>
            </a:r>
          </a:p>
          <a:p>
            <a:pPr eaLnBrk="1" hangingPunct="1"/>
            <a:r>
              <a:rPr lang="en-US" sz="2600" dirty="0"/>
              <a:t>NO restrictive notices</a:t>
            </a:r>
          </a:p>
          <a:p>
            <a:pPr eaLnBrk="1" hangingPunct="1"/>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Attendance</a:t>
            </a:r>
          </a:p>
        </p:txBody>
      </p:sp>
      <p:sp>
        <p:nvSpPr>
          <p:cNvPr id="2" name="Content Placeholder 1">
            <a:extLst>
              <a:ext uri="{FF2B5EF4-FFF2-40B4-BE49-F238E27FC236}">
                <a16:creationId xmlns:a16="http://schemas.microsoft.com/office/drawing/2014/main" id="{B0A312DD-A322-421F-AD67-55C8AB63A98C}"/>
              </a:ext>
            </a:extLst>
          </p:cNvPr>
          <p:cNvSpPr>
            <a:spLocks noGrp="1"/>
          </p:cNvSpPr>
          <p:nvPr>
            <p:ph idx="1"/>
          </p:nvPr>
        </p:nvSpPr>
        <p:spPr/>
        <p:txBody>
          <a:bodyPr/>
          <a:lstStyle/>
          <a:p>
            <a:pPr eaLnBrk="1" hangingPunct="1"/>
            <a:r>
              <a:rPr lang="en-US" sz="2800" dirty="0"/>
              <a:t>Tutorial Material on attendance tool</a:t>
            </a:r>
          </a:p>
          <a:p>
            <a:pPr lvl="1" eaLnBrk="1" hangingPunct="1"/>
            <a:r>
              <a:rPr lang="en-US" sz="2400" u="sng" dirty="0">
                <a:hlinkClick r:id="rId2"/>
              </a:rPr>
              <a:t>http://ieee802.org/3/minutes/attendance_procedures.pdf</a:t>
            </a:r>
            <a:endParaRPr lang="en-US" sz="2400" dirty="0"/>
          </a:p>
          <a:p>
            <a:pPr lvl="1" eaLnBrk="1" hangingPunct="1"/>
            <a:endParaRPr lang="en-US" sz="2400" dirty="0"/>
          </a:p>
          <a:p>
            <a:pPr eaLnBrk="1" hangingPunct="1"/>
            <a:r>
              <a:rPr lang="en-US" sz="2800" dirty="0"/>
              <a:t>Access details</a:t>
            </a:r>
          </a:p>
          <a:p>
            <a:pPr lvl="1" eaLnBrk="1" hangingPunct="1"/>
            <a:r>
              <a:rPr lang="en-US" sz="2400" dirty="0"/>
              <a:t>URL: </a:t>
            </a:r>
            <a:r>
              <a:rPr lang="en-US" sz="2400" dirty="0">
                <a:hlinkClick r:id="rId3"/>
              </a:rPr>
              <a:t>http://imat.ieee.org/</a:t>
            </a:r>
            <a:r>
              <a:rPr lang="en-US" sz="2400" dirty="0"/>
              <a:t> </a:t>
            </a:r>
          </a:p>
          <a:p>
            <a:pPr lvl="1" eaLnBrk="1" hangingPunct="1"/>
            <a:r>
              <a:rPr lang="en-US" sz="2400" dirty="0"/>
              <a:t>(For interim) Password will be provided</a:t>
            </a:r>
          </a:p>
        </p:txBody>
      </p:sp>
      <p:sp>
        <p:nvSpPr>
          <p:cNvPr id="37891" name="Text Box 4"/>
          <p:cNvSpPr txBox="1">
            <a:spLocks noChangeArrowheads="1"/>
          </p:cNvSpPr>
          <p:nvPr/>
        </p:nvSpPr>
        <p:spPr bwMode="auto">
          <a:xfrm>
            <a:off x="3935761" y="4581129"/>
            <a:ext cx="3889375" cy="835025"/>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dirty="0"/>
              <a:t>Note: Ensure that password does not appear in version of slides posted on public web site. </a:t>
            </a:r>
          </a:p>
        </p:txBody>
      </p:sp>
    </p:spTree>
  </p:cSld>
  <p:clrMapOvr>
    <a:masterClrMapping/>
  </p:clrMapOvr>
</p:sld>
</file>

<file path=ppt/theme/theme1.xml><?xml version="1.0" encoding="utf-8"?>
<a:theme xmlns:a="http://schemas.openxmlformats.org/drawingml/2006/main" name="1_EEE">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agenda</Template>
  <TotalTime>1841</TotalTime>
  <Words>3584</Words>
  <Application>Microsoft Office PowerPoint</Application>
  <PresentationFormat>Widescreen</PresentationFormat>
  <Paragraphs>526</Paragraphs>
  <Slides>38</Slides>
  <Notes>4</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38</vt:i4>
      </vt:variant>
    </vt:vector>
  </HeadingPairs>
  <TitlesOfParts>
    <vt:vector size="49" baseType="lpstr">
      <vt:lpstr>Arial</vt:lpstr>
      <vt:lpstr>Calibri</vt:lpstr>
      <vt:lpstr>Lucida Grande</vt:lpstr>
      <vt:lpstr>Montserrat</vt:lpstr>
      <vt:lpstr>Montserrat ExtraBold</vt:lpstr>
      <vt:lpstr>Perpetua</vt:lpstr>
      <vt:lpstr>Times New Roman</vt:lpstr>
      <vt:lpstr>Wingdings</vt:lpstr>
      <vt:lpstr>1_EEE</vt:lpstr>
      <vt:lpstr>IEEE_template</vt:lpstr>
      <vt:lpstr>1_802-11-Submission</vt:lpstr>
      <vt:lpstr>Agenda and General Information</vt:lpstr>
      <vt:lpstr>Agenda</vt:lpstr>
      <vt:lpstr>Task Force Decorum</vt:lpstr>
      <vt:lpstr>Goals for the meeting</vt:lpstr>
      <vt:lpstr>Big ticket items</vt:lpstr>
      <vt:lpstr>Reflector and Web</vt:lpstr>
      <vt:lpstr>Task Force Private Area</vt:lpstr>
      <vt:lpstr>Ground Rules</vt:lpstr>
      <vt:lpstr>Attendance</vt:lpstr>
      <vt:lpstr>IEEE Structure</vt:lpstr>
      <vt:lpstr>Important Bylaws and Rules</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  </vt:lpstr>
      <vt:lpstr>IEEE-SA standards activities shall allow the fair &amp; equitable consideration of all viewpoints </vt:lpstr>
      <vt:lpstr>Overview of IEEE 802.3 Standards Process (1/5)- Study Group Phase</vt:lpstr>
      <vt:lpstr>Overview of IEEE 802.3 Standards Process (2/5) –  Task Force Comment Phase</vt:lpstr>
      <vt:lpstr>Overview of IEEE 802.3 Standards Process (3/5) –  Working Group Ballot Phase</vt:lpstr>
      <vt:lpstr>Overview of IEEE 802.3 Standards Process (4/5)-  IEEE Standards Association (SA) Ballot Phase</vt:lpstr>
      <vt:lpstr>Overview of IEEE 802.3 Standards Process (5/5) –  Final Approvals / Standard Release</vt:lpstr>
      <vt:lpstr>Liaisons and Communications</vt:lpstr>
      <vt:lpstr>Action Items</vt:lpstr>
      <vt:lpstr>IEEE P802.3&lt;&lt;xx&gt; &lt;&lt;Task Force Name&gt;&gt; Approved Project Documents</vt:lpstr>
      <vt:lpstr>IEEE P802.3&lt;&lt;xx&gt; &lt;&lt;Task Force Name&gt;&gt; Objectives</vt:lpstr>
      <vt:lpstr>IEEE P802.3&lt;&lt;xx&gt; &lt;&lt;Task Force Name&gt;&gt; Timeline</vt:lpstr>
      <vt:lpstr>IEEE P802.3&lt;&lt;xx&gt; &lt;&lt;Task Force Name&gt;&gt; Working Group ballot results</vt:lpstr>
      <vt:lpstr>IEEE P802.3&lt;&lt;xx&gt; &lt;&lt;Task Force Name&gt;&gt; Standards Association ballot results</vt:lpstr>
      <vt:lpstr>Presentations</vt:lpstr>
      <vt:lpstr>Meeting Map</vt:lpstr>
      <vt:lpstr>Future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802.3 Task Force agenda template</dc:title>
  <dc:creator>Law, David</dc:creator>
  <cp:lastModifiedBy>Law, David</cp:lastModifiedBy>
  <cp:revision>110</cp:revision>
  <dcterms:created xsi:type="dcterms:W3CDTF">2011-08-10T17:21:09Z</dcterms:created>
  <dcterms:modified xsi:type="dcterms:W3CDTF">2021-06-09T15:18:41Z</dcterms:modified>
</cp:coreProperties>
</file>