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37" r:id="rId2"/>
    <p:sldMasterId id="2147483739" r:id="rId3"/>
  </p:sldMasterIdLst>
  <p:notesMasterIdLst>
    <p:notesMasterId r:id="rId44"/>
  </p:notesMasterIdLst>
  <p:handoutMasterIdLst>
    <p:handoutMasterId r:id="rId45"/>
  </p:handoutMasterIdLst>
  <p:sldIdLst>
    <p:sldId id="273" r:id="rId4"/>
    <p:sldId id="300" r:id="rId5"/>
    <p:sldId id="868" r:id="rId6"/>
    <p:sldId id="779" r:id="rId7"/>
    <p:sldId id="780" r:id="rId8"/>
    <p:sldId id="317" r:id="rId9"/>
    <p:sldId id="357" r:id="rId10"/>
    <p:sldId id="319" r:id="rId11"/>
    <p:sldId id="345" r:id="rId12"/>
    <p:sldId id="318" r:id="rId13"/>
    <p:sldId id="354" r:id="rId14"/>
    <p:sldId id="320" r:id="rId15"/>
    <p:sldId id="321" r:id="rId16"/>
    <p:sldId id="362" r:id="rId17"/>
    <p:sldId id="393" r:id="rId18"/>
    <p:sldId id="394" r:id="rId19"/>
    <p:sldId id="391" r:id="rId20"/>
    <p:sldId id="395" r:id="rId21"/>
    <p:sldId id="384" r:id="rId22"/>
    <p:sldId id="385" r:id="rId23"/>
    <p:sldId id="386" r:id="rId24"/>
    <p:sldId id="387" r:id="rId25"/>
    <p:sldId id="388" r:id="rId26"/>
    <p:sldId id="389" r:id="rId27"/>
    <p:sldId id="306" r:id="rId28"/>
    <p:sldId id="311" r:id="rId29"/>
    <p:sldId id="312" r:id="rId30"/>
    <p:sldId id="313" r:id="rId31"/>
    <p:sldId id="314" r:id="rId32"/>
    <p:sldId id="336" r:id="rId33"/>
    <p:sldId id="342" r:id="rId34"/>
    <p:sldId id="351" r:id="rId35"/>
    <p:sldId id="352" r:id="rId36"/>
    <p:sldId id="353" r:id="rId37"/>
    <p:sldId id="355" r:id="rId38"/>
    <p:sldId id="356" r:id="rId39"/>
    <p:sldId id="331" r:id="rId40"/>
    <p:sldId id="344" r:id="rId41"/>
    <p:sldId id="333" r:id="rId42"/>
    <p:sldId id="334" r:id="rId43"/>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99" d="100"/>
          <a:sy n="99" d="100"/>
        </p:scale>
        <p:origin x="84" y="726"/>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357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commentAuthors" Target="commentAuthor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7BA86C-65F5-4CF3-B3E0-262C24A6192F}" type="datetimeFigureOut">
              <a:rPr lang="en-US"/>
              <a:pPr>
                <a:defRPr/>
              </a:pPr>
              <a:t>7/2/2025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A8D477-3781-4FB6-B024-7E4A5E8576B7}" type="slidenum">
              <a:rPr lang="en-US"/>
              <a:pPr>
                <a:defRPr/>
              </a:pPr>
              <a:t>‹#›</a:t>
            </a:fld>
            <a:endParaRPr lang="en-US"/>
          </a:p>
        </p:txBody>
      </p:sp>
    </p:spTree>
    <p:extLst>
      <p:ext uri="{BB962C8B-B14F-4D97-AF65-F5344CB8AC3E}">
        <p14:creationId xmlns:p14="http://schemas.microsoft.com/office/powerpoint/2010/main" val="109755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590AAE55-AC1F-40CD-88B6-F4E33C4F9407}" type="datetimeFigureOut">
              <a:rPr lang="en-US"/>
              <a:pPr>
                <a:defRPr/>
              </a:pPr>
              <a:t>7/2/2025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36C3E89-58A8-4CE9-BC88-C9655D56D518}" type="slidenum">
              <a:rPr lang="en-US"/>
              <a:pPr>
                <a:defRPr/>
              </a:pPr>
              <a:t>‹#›</a:t>
            </a:fld>
            <a:endParaRPr lang="en-US"/>
          </a:p>
        </p:txBody>
      </p:sp>
    </p:spTree>
    <p:extLst>
      <p:ext uri="{BB962C8B-B14F-4D97-AF65-F5344CB8AC3E}">
        <p14:creationId xmlns:p14="http://schemas.microsoft.com/office/powerpoint/2010/main" val="39109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4143375" y="9120188"/>
            <a:ext cx="3170238" cy="479425"/>
          </a:xfrm>
          <a:prstGeom prst="rect">
            <a:avLst/>
          </a:prstGeom>
          <a:noFill/>
          <a:ln>
            <a:miter lim="800000"/>
            <a:headEnd/>
            <a:tailEnd/>
          </a:ln>
        </p:spPr>
        <p:txBody>
          <a:bodyPr lIns="96661" tIns="48331" rIns="96661" bIns="48331" anchor="b"/>
          <a:lstStyle/>
          <a:p>
            <a:pPr algn="r">
              <a:defRPr/>
            </a:pPr>
            <a:fld id="{751369F7-355C-4984-B0FA-966EF59F54F7}" type="slidenum">
              <a:rPr lang="en-US" sz="1300">
                <a:latin typeface="+mn-lt"/>
              </a:rPr>
              <a:pPr algn="r">
                <a:defRPr/>
              </a:pPr>
              <a:t>9</a:t>
            </a:fld>
            <a:endParaRPr lang="en-US" sz="1300">
              <a:latin typeface="+mn-lt"/>
            </a:endParaRPr>
          </a:p>
        </p:txBody>
      </p:sp>
      <p:sp>
        <p:nvSpPr>
          <p:cNvPr id="35842"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56594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93E4F6A-BA2B-490F-81CA-D73197DDEB50}"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US"/>
              <a:t>Click to edit Master title style</a:t>
            </a:r>
          </a:p>
        </p:txBody>
      </p:sp>
      <p:sp>
        <p:nvSpPr>
          <p:cNvPr id="3" name="Text Placeholder 2"/>
          <p:cNvSpPr>
            <a:spLocks noGrp="1"/>
          </p:cNvSpPr>
          <p:nvPr>
            <p:ph type="body" sz="half" idx="1"/>
          </p:nvPr>
        </p:nvSpPr>
        <p:spPr>
          <a:xfrm>
            <a:off x="609600" y="1350964"/>
            <a:ext cx="10972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689351"/>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26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869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50"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7801"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C62FF8F1-61A8-4392-9E7C-730B2CB4B51A}"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3051" y="6591300"/>
            <a:ext cx="12192000" cy="274638"/>
          </a:xfrm>
          <a:prstGeom prst="rect">
            <a:avLst/>
          </a:prstGeom>
          <a:noFill/>
          <a:ln w="9525">
            <a:noFill/>
            <a:miter lim="800000"/>
            <a:headEnd/>
            <a:tailEnd/>
          </a:ln>
          <a:effectLst/>
        </p:spPr>
        <p:txBody>
          <a:bodyPr>
            <a:spAutoFit/>
          </a:bodyPr>
          <a:lstStyle/>
          <a:p>
            <a:pPr algn="ctr">
              <a:defRPr/>
            </a:pPr>
            <a:r>
              <a:rPr lang="en-US" sz="1200" dirty="0">
                <a:solidFill>
                  <a:schemeClr val="bg1"/>
                </a:solidFill>
              </a:rPr>
              <a:t>IEEE P802.3&lt;&lt;xx&gt;&gt; &lt;&lt;</a:t>
            </a:r>
            <a:r>
              <a:rPr lang="en-US" sz="1200" i="1" dirty="0">
                <a:solidFill>
                  <a:schemeClr val="bg1"/>
                </a:solidFill>
              </a:rPr>
              <a:t>Task Force Name</a:t>
            </a:r>
            <a:r>
              <a:rPr lang="en-US" sz="1200" dirty="0">
                <a:solidFill>
                  <a:schemeClr val="bg1"/>
                </a:solidFill>
              </a:rPr>
              <a:t>&gt;&gt; – &lt;&lt;</a:t>
            </a:r>
            <a:r>
              <a:rPr lang="en-US" sz="1200" i="1" dirty="0">
                <a:solidFill>
                  <a:schemeClr val="bg1"/>
                </a:solidFill>
              </a:rPr>
              <a:t>Date</a:t>
            </a:r>
            <a:r>
              <a:rPr lang="en-US" sz="1200" dirty="0">
                <a:solidFill>
                  <a:schemeClr val="bg1"/>
                </a:solidFill>
              </a:rPr>
              <a:t> [</a:t>
            </a:r>
            <a:r>
              <a:rPr lang="en-US" sz="1200" i="1" dirty="0">
                <a:solidFill>
                  <a:schemeClr val="bg1"/>
                </a:solidFill>
              </a:rPr>
              <a:t>Interim</a:t>
            </a:r>
            <a:r>
              <a:rPr lang="en-US" sz="1200" dirty="0">
                <a:solidFill>
                  <a:schemeClr val="bg1"/>
                </a:solidFill>
              </a:rPr>
              <a:t> | </a:t>
            </a:r>
            <a:r>
              <a:rPr lang="en-US" sz="1200" i="1" dirty="0">
                <a:solidFill>
                  <a:schemeClr val="bg1"/>
                </a:solidFill>
              </a:rPr>
              <a:t>Plenary</a:t>
            </a:r>
            <a:r>
              <a:rPr lang="en-US" sz="1200" dirty="0">
                <a:solidFill>
                  <a:schemeClr val="bg1"/>
                </a:solidFill>
              </a:rPr>
              <a:t>]&gt;&gt; meeting</a:t>
            </a:r>
          </a:p>
        </p:txBody>
      </p:sp>
      <p:sp>
        <p:nvSpPr>
          <p:cNvPr id="60424" name="Text Box 8"/>
          <p:cNvSpPr txBox="1">
            <a:spLocks noChangeArrowheads="1"/>
          </p:cNvSpPr>
          <p:nvPr/>
        </p:nvSpPr>
        <p:spPr bwMode="auto">
          <a:xfrm>
            <a:off x="-13051"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4.1</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3420291069"/>
      </p:ext>
    </p:extLst>
  </p:cSld>
  <p:clrMap bg1="lt1" tx1="dk1" bg2="lt2" tx2="dk2" accent1="accent1" accent2="accent2" accent3="accent3" accent4="accent4" accent5="accent5" accent6="accent6" hlink="hlink" folHlink="folHlink"/>
  <p:sldLayoutIdLst>
    <p:sldLayoutId id="2147483738"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27537403"/>
      </p:ext>
    </p:extLst>
  </p:cSld>
  <p:clrMap bg1="lt1" tx1="dk1" bg2="lt2" tx2="dk2" accent1="accent1" accent2="accent2" accent3="accent3" accent4="accent4" accent5="accent5" accent6="accent6" hlink="hlink" folHlink="folHlink"/>
  <p:sldLayoutIdLst>
    <p:sldLayoutId id="2147483740"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3.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3.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cmjones@cisco.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a:xfrm>
            <a:off x="914400" y="1457202"/>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28674" name="Rectangle 3"/>
          <p:cNvSpPr>
            <a:spLocks noGrp="1" noChangeArrowheads="1"/>
          </p:cNvSpPr>
          <p:nvPr>
            <p:ph type="subTitle" idx="1"/>
          </p:nvPr>
        </p:nvSpPr>
        <p:spPr>
          <a:xfrm>
            <a:off x="1828800" y="3212976"/>
            <a:ext cx="8534400" cy="1752600"/>
          </a:xfrm>
        </p:spPr>
        <p:txBody>
          <a:bodyPr/>
          <a:lstStyle/>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IEEE P802.3&lt;&lt;</a:t>
            </a:r>
            <a:r>
              <a:rPr lang="en-US" sz="2600" i="1">
                <a:solidFill>
                  <a:srgbClr val="FF0000"/>
                </a:solidFill>
              </a:rPr>
              <a:t>xx</a:t>
            </a:r>
            <a:r>
              <a:rPr lang="en-US" sz="2600">
                <a:solidFill>
                  <a:schemeClr val="tx2"/>
                </a:solidFill>
              </a:rPr>
              <a:t>&gt; &lt;&lt;</a:t>
            </a:r>
            <a:r>
              <a:rPr lang="en-US" sz="2600" i="1">
                <a:solidFill>
                  <a:srgbClr val="FF0000"/>
                </a:solidFill>
              </a:rPr>
              <a:t>Task Force Name</a:t>
            </a:r>
            <a:r>
              <a:rPr lang="en-US" sz="2600">
                <a:solidFill>
                  <a:schemeClr val="tx2"/>
                </a:solidFill>
              </a:rPr>
              <a:t>&gt;&gt;</a:t>
            </a:r>
          </a:p>
          <a:p>
            <a:pPr eaLnBrk="1" hangingPunct="1">
              <a:lnSpc>
                <a:spcPct val="80000"/>
              </a:lnSpc>
            </a:pPr>
            <a:endParaRPr lang="en-US" sz="2600">
              <a:solidFill>
                <a:schemeClr val="tx2"/>
              </a:solidFill>
            </a:endParaRPr>
          </a:p>
          <a:p>
            <a:pPr eaLnBrk="1" hangingPunct="1">
              <a:lnSpc>
                <a:spcPct val="80000"/>
              </a:lnSpc>
            </a:pPr>
            <a:r>
              <a:rPr lang="en-US" sz="2600">
                <a:solidFill>
                  <a:schemeClr val="tx2"/>
                </a:solidFill>
              </a:rPr>
              <a:t>&lt;&lt;</a:t>
            </a:r>
            <a:r>
              <a:rPr lang="en-US" sz="2600" i="1">
                <a:solidFill>
                  <a:srgbClr val="FF0000"/>
                </a:solidFill>
              </a:rPr>
              <a:t>Chair Name</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Chair Affiliation</a:t>
            </a:r>
            <a:r>
              <a:rPr lang="en-US" sz="2600">
                <a:solidFill>
                  <a:schemeClr val="tx2"/>
                </a:solidFill>
              </a:rPr>
              <a:t>&gt;&gt;</a:t>
            </a:r>
          </a:p>
          <a:p>
            <a:pPr eaLnBrk="1" hangingPunct="1">
              <a:lnSpc>
                <a:spcPct val="80000"/>
              </a:lnSpc>
            </a:pPr>
            <a:r>
              <a:rPr lang="en-US" sz="2600">
                <a:solidFill>
                  <a:schemeClr val="tx2"/>
                </a:solidFill>
              </a:rPr>
              <a:t>&lt;&lt;</a:t>
            </a:r>
            <a:r>
              <a:rPr lang="en-US" sz="2600" i="1">
                <a:solidFill>
                  <a:srgbClr val="FF0000"/>
                </a:solidFill>
              </a:rPr>
              <a:t>Interim Location</a:t>
            </a:r>
            <a:r>
              <a:rPr lang="en-US" sz="2600">
                <a:solidFill>
                  <a:schemeClr val="tx2"/>
                </a:solidFill>
              </a:rPr>
              <a:t>&gt;&gt;, &lt;&lt;</a:t>
            </a:r>
            <a:r>
              <a:rPr lang="en-US" sz="2600" i="1">
                <a:solidFill>
                  <a:srgbClr val="FF0000"/>
                </a:solidFill>
              </a:rPr>
              <a:t>Date</a:t>
            </a:r>
            <a:r>
              <a:rPr lang="en-US" sz="260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36866"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B0A312DD-A322-421F-AD67-55C8AB63A98C}"/>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37891"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38914"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3891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38916"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38917"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hangingPunct="0">
              <a:defRPr/>
            </a:pPr>
            <a:r>
              <a:rPr lang="en-US" sz="2000"/>
              <a:t>IEEE 802.3</a:t>
            </a:r>
          </a:p>
          <a:p>
            <a:pPr algn="ctr" eaLnBrk="0" hangingPunct="0">
              <a:defRPr/>
            </a:pPr>
            <a:r>
              <a:rPr lang="en-US" sz="2000"/>
              <a:t>Task Force</a:t>
            </a:r>
          </a:p>
        </p:txBody>
      </p:sp>
      <p:sp>
        <p:nvSpPr>
          <p:cNvPr id="38924"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38925"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38926"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38927"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38928"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38929"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38930"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38931"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B47ED73C-E4FD-473C-B603-739BC8C01780}"/>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sz="2600" dirty="0"/>
              <a:t>Instructions for the WG Chair</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003232" cy="5256584"/>
          </a:xfrm>
        </p:spPr>
        <p:txBody>
          <a:bodyPr>
            <a:normAutofit lnSpcReduction="10000"/>
          </a:bodyPr>
          <a:lstStyle/>
          <a:p>
            <a:pPr lvl="0" defTabSz="685800">
              <a:lnSpc>
                <a:spcPct val="80000"/>
              </a:lnSpc>
              <a:spcBef>
                <a:spcPct val="0"/>
              </a:spcBef>
              <a:spcAft>
                <a:spcPts val="600"/>
              </a:spcAft>
              <a:defRPr/>
            </a:pPr>
            <a:r>
              <a:rPr lang="en-US" altLang="en-US" sz="1400" dirty="0">
                <a:solidFill>
                  <a:prstClr val="black"/>
                </a:solidFill>
                <a:latin typeface="Calibri" panose="020F0502020204030204" pitchFamily="34" charset="0"/>
                <a:cs typeface="Calibri" panose="020F0502020204030204" pitchFamily="34" charset="0"/>
              </a:rPr>
              <a:t>The IEEE SA strongly recommends that at each WG meeting the chair or a designee:</a:t>
            </a:r>
            <a:endParaRPr lang="en-US" altLang="en-US" sz="1400" b="0" dirty="0">
              <a:solidFill>
                <a:prstClr val="black"/>
              </a:solidFill>
              <a:latin typeface="Calibri" panose="020F0502020204030204" pitchFamily="34" charset="0"/>
              <a:cs typeface="Calibri" panose="020F0502020204030204" pitchFamily="34" charset="0"/>
            </a:endParaRP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Show slides 1 through 4 of this presentation</a:t>
            </a: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Advise the WG attendees that:</a:t>
            </a:r>
            <a:r>
              <a:rPr lang="en-US" altLang="en-US" sz="1400" dirty="0">
                <a:solidFill>
                  <a:prstClr val="black"/>
                </a:solidFill>
              </a:rPr>
              <a:t>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IEEE’s patent policy is described in Clause 6 of the </a:t>
            </a:r>
            <a:r>
              <a:rPr lang="en-US" altLang="en-US" sz="1400" i="1" dirty="0">
                <a:solidFill>
                  <a:prstClr val="black"/>
                </a:solidFill>
              </a:rPr>
              <a:t>IEEE SA Standards Board Bylaws</a:t>
            </a:r>
            <a:r>
              <a:rPr lang="en-US" altLang="en-US" sz="1400" dirty="0">
                <a:solidFill>
                  <a:prstClr val="black"/>
                </a:solidFill>
              </a:rPr>
              <a:t>;</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Early identification of patent claims which may be essential for the use of standards under development is strongly encouraged;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prstClr val="black"/>
              </a:solidFill>
            </a:endParaRP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b="1" dirty="0">
                <a:solidFill>
                  <a:prstClr val="black"/>
                </a:solidFill>
              </a:rPr>
              <a:t>Instruct the WG Secretary to record in the minutes of the relevant WG meeting: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foregoing information was provided and that slides 1 through 4 (and this slide 0, if applicable) were shown;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Any responses that were given, specifically the patent claim(s)/patent application claim(s) and/or the holder of the patent claim(s)/patent application claim(s) that were identified (if any) and by whom.</a:t>
            </a: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dirty="0">
                <a:solidFill>
                  <a:prstClr val="black"/>
                </a:solidFill>
              </a:rPr>
              <a:t>The WG Chair shall ensure that a request is made to any identified holders of potential essential patent claim(s) to complete and submit a Letter of Assurance.</a:t>
            </a:r>
          </a:p>
          <a:p>
            <a:pPr marL="342900" lvl="1" indent="-114300" defTabSz="685800">
              <a:lnSpc>
                <a:spcPct val="80000"/>
              </a:lnSpc>
              <a:spcBef>
                <a:spcPts val="300"/>
              </a:spcBef>
              <a:spcAft>
                <a:spcPts val="300"/>
              </a:spcAft>
              <a:buClr>
                <a:srgbClr val="4AC9E3"/>
              </a:buClr>
              <a:buSzPct val="150000"/>
              <a:buFont typeface="Arial" panose="020B0604020202020204" pitchFamily="34" charset="0"/>
              <a:buChar char="•"/>
              <a:defRPr/>
            </a:pPr>
            <a:r>
              <a:rPr lang="en-US" altLang="en-US" sz="1400" dirty="0">
                <a:solidFill>
                  <a:prstClr val="black"/>
                </a:solidFill>
              </a:rPr>
              <a:t>It is recommended that the WG Chair review the guidance in </a:t>
            </a:r>
            <a:r>
              <a:rPr lang="en-US" altLang="en-US" sz="1400" i="1" dirty="0">
                <a:solidFill>
                  <a:prstClr val="black"/>
                </a:solidFill>
              </a:rPr>
              <a:t>IEEE SA Standards Board Operations Manual</a:t>
            </a:r>
            <a:r>
              <a:rPr lang="en-US" altLang="en-US" sz="1400" dirty="0">
                <a:solidFill>
                  <a:prstClr val="black"/>
                </a:solidFill>
              </a:rPr>
              <a:t> 6.3.5 and in FAQs 14 and 15 on inclusion of potential Essential Patent Claims by incorporation or by reference. </a:t>
            </a:r>
          </a:p>
          <a:p>
            <a:pPr lvl="0" defTabSz="685800">
              <a:lnSpc>
                <a:spcPct val="80000"/>
              </a:lnSpc>
              <a:spcBef>
                <a:spcPts val="1200"/>
              </a:spcBef>
              <a:defRPr/>
            </a:pPr>
            <a:r>
              <a:rPr lang="en-US" altLang="en-US" sz="1400" b="0" dirty="0">
                <a:solidFill>
                  <a:prstClr val="black"/>
                </a:solidFill>
                <a:latin typeface="Calibri" panose="020F0502020204030204" pitchFamily="34" charset="0"/>
                <a:cs typeface="Calibri" panose="020F0502020204030204" pitchFamily="34" charset="0"/>
              </a:rPr>
              <a:t>Note: </a:t>
            </a:r>
            <a:r>
              <a:rPr lang="en-US" altLang="en-US" sz="1400" dirty="0">
                <a:solidFill>
                  <a:prstClr val="black"/>
                </a:solidFill>
                <a:latin typeface="Calibri" panose="020F0502020204030204" pitchFamily="34" charset="0"/>
                <a:cs typeface="Calibri" panose="020F0502020204030204" pitchFamily="34" charset="0"/>
              </a:rPr>
              <a:t>WG</a:t>
            </a:r>
            <a:r>
              <a:rPr lang="en-US" altLang="en-US" sz="1400" b="0" dirty="0">
                <a:solidFill>
                  <a:prstClr val="black"/>
                </a:solidFill>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a:p>
            <a:pPr lvl="2">
              <a:buSzPct val="150000"/>
            </a:pPr>
            <a:endParaRPr lang="en-US" altLang="en-US" sz="40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0 – optional to be shown</a:t>
            </a:r>
          </a:p>
        </p:txBody>
      </p:sp>
    </p:spTree>
    <p:extLst>
      <p:ext uri="{BB962C8B-B14F-4D97-AF65-F5344CB8AC3E}">
        <p14:creationId xmlns:p14="http://schemas.microsoft.com/office/powerpoint/2010/main" val="215226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Participants have a duty to inform the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a:bodyPr>
          <a:lstStyle/>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shall</a:t>
            </a:r>
            <a:r>
              <a:rPr lang="en-US" altLang="en-US" sz="2100" b="1" dirty="0">
                <a:solidFill>
                  <a:prstClr val="black"/>
                </a:solidFil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lvl="1" indent="114300" defTabSz="685800">
              <a:lnSpc>
                <a:spcPct val="100000"/>
              </a:lnSpc>
              <a:spcBef>
                <a:spcPct val="0"/>
              </a:spcBef>
              <a:buClr>
                <a:srgbClr val="4AC9E3"/>
              </a:buClr>
              <a:buSzPct val="150000"/>
              <a:buFont typeface="Arial" panose="020B0604020202020204" pitchFamily="34" charset="0"/>
              <a:buChar char="•"/>
              <a:defRPr/>
            </a:pPr>
            <a:endParaRPr lang="en-US" altLang="en-US" sz="2100" b="1" dirty="0">
              <a:solidFill>
                <a:prstClr val="black"/>
              </a:solidFill>
            </a:endParaRPr>
          </a:p>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should </a:t>
            </a:r>
            <a:r>
              <a:rPr lang="en-US" altLang="en-US" sz="2100" b="1" dirty="0">
                <a:solidFill>
                  <a:prstClr val="black"/>
                </a:solidFill>
              </a:rPr>
              <a:t>inform the IEEE (or cause the IEEE to be informed) of the identity of any other holders of potential Essential Patent Claims</a:t>
            </a: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0" lvl="1" indent="0" algn="ctr" defTabSz="685800">
              <a:lnSpc>
                <a:spcPct val="100000"/>
              </a:lnSpc>
              <a:spcBef>
                <a:spcPct val="0"/>
              </a:spcBef>
              <a:defRPr/>
            </a:pPr>
            <a:r>
              <a:rPr lang="en-US" altLang="en-US" sz="3200" b="1" dirty="0">
                <a:solidFill>
                  <a:prstClr val="black"/>
                </a:solidFill>
              </a:rPr>
              <a:t>Early identification of holders of potential Essential Patent Claims is encouraged</a:t>
            </a:r>
            <a:br>
              <a:rPr lang="en-US" altLang="en-US" sz="3600" dirty="0">
                <a:latin typeface="Calibri" panose="020F0502020204030204" pitchFamily="34" charset="0"/>
                <a:cs typeface="Calibri" panose="020F0502020204030204" pitchFamily="34" charset="0"/>
              </a:rPr>
            </a:br>
            <a:endParaRPr lang="en-US" altLang="en-US" sz="3600" dirty="0">
              <a:latin typeface="Calibri" panose="020F0502020204030204" pitchFamily="34" charset="0"/>
              <a:cs typeface="Calibri" panose="020F0502020204030204" pitchFamily="34" charset="0"/>
            </a:endParaRPr>
          </a:p>
          <a:p>
            <a:pPr lvl="2">
              <a:buSzPct val="150000"/>
            </a:pPr>
            <a:endParaRPr lang="en-US" altLang="en-US" sz="4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1</a:t>
            </a:r>
          </a:p>
        </p:txBody>
      </p:sp>
    </p:spTree>
    <p:extLst>
      <p:ext uri="{BB962C8B-B14F-4D97-AF65-F5344CB8AC3E}">
        <p14:creationId xmlns:p14="http://schemas.microsoft.com/office/powerpoint/2010/main" val="706626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Ways to inform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fontScale="92500"/>
          </a:bodyPr>
          <a:lstStyle/>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Cause an LOA to be submitted to the IEEE SA (patcom@ieee.org);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Provide the chair of this group with the identity of the holder(s) of any and all such claims as soon as possible;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Speak up now and respond to this Call for Potentially Essential Patents</a:t>
            </a:r>
          </a:p>
          <a:p>
            <a:pPr lvl="0" defTabSz="685800">
              <a:lnSpc>
                <a:spcPct val="100000"/>
              </a:lnSpc>
              <a:spcBef>
                <a:spcPct val="0"/>
              </a:spcBef>
              <a:buClr>
                <a:srgbClr val="C00000"/>
              </a:buClr>
              <a:buSzPct val="150000"/>
              <a:defRPr/>
            </a:pPr>
            <a:endParaRPr lang="en-US" altLang="en-US" sz="2300" dirty="0">
              <a:solidFill>
                <a:prstClr val="black"/>
              </a:solidFill>
              <a:latin typeface="Calibri" pitchFamily="34" charset="0"/>
              <a:cs typeface="Calibri" pitchFamily="34" charset="0"/>
            </a:endParaRPr>
          </a:p>
          <a:p>
            <a:pPr lvl="0" defTabSz="685800">
              <a:lnSpc>
                <a:spcPct val="100000"/>
              </a:lnSpc>
              <a:spcBef>
                <a:spcPct val="0"/>
              </a:spcBef>
              <a:buClr>
                <a:srgbClr val="C00000"/>
              </a:buClr>
              <a:defRPr/>
            </a:pPr>
            <a:r>
              <a:rPr lang="en-US" altLang="en-US" sz="2300" b="0" dirty="0">
                <a:solidFill>
                  <a:prstClr val="black"/>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4800" dirty="0">
                <a:latin typeface="Calibri" panose="020F0502020204030204" pitchFamily="34" charset="0"/>
                <a:cs typeface="Calibri" panose="020F0502020204030204" pitchFamily="34" charset="0"/>
              </a:rPr>
            </a:br>
            <a:endParaRPr lang="en-US" altLang="en-US" sz="4800" dirty="0">
              <a:latin typeface="Calibri" panose="020F0502020204030204" pitchFamily="34" charset="0"/>
              <a:cs typeface="Calibri" panose="020F0502020204030204" pitchFamily="34" charset="0"/>
            </a:endParaRPr>
          </a:p>
          <a:p>
            <a:pPr lvl="2">
              <a:buSzPct val="150000"/>
            </a:pPr>
            <a:endParaRPr lang="en-US" altLang="en-US" sz="66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2</a:t>
            </a:r>
          </a:p>
        </p:txBody>
      </p:sp>
    </p:spTree>
    <p:extLst>
      <p:ext uri="{BB962C8B-B14F-4D97-AF65-F5344CB8AC3E}">
        <p14:creationId xmlns:p14="http://schemas.microsoft.com/office/powerpoint/2010/main" val="323587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Other Guidelines for IEEE Working Group Meetings</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br>
              <a:rPr lang="en-US" altLang="en-US" dirty="0">
                <a:latin typeface="Calibri" panose="020F0502020204030204" pitchFamily="34" charset="0"/>
                <a:cs typeface="Calibri" panose="020F0502020204030204" pitchFamily="34" charset="0"/>
              </a:rPr>
            </a:br>
            <a:br>
              <a:rPr lang="en-US" altLang="en-US" dirty="0">
                <a:latin typeface="Calibri" panose="020F0502020204030204" pitchFamily="34" charset="0"/>
                <a:cs typeface="Calibri" panose="020F0502020204030204" pitchFamily="34" charset="0"/>
              </a:rPr>
            </a:b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3</a:t>
            </a:r>
          </a:p>
        </p:txBody>
      </p:sp>
    </p:spTree>
    <p:extLst>
      <p:ext uri="{BB962C8B-B14F-4D97-AF65-F5344CB8AC3E}">
        <p14:creationId xmlns:p14="http://schemas.microsoft.com/office/powerpoint/2010/main" val="2544013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Patent-related information</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fontScale="92500" lnSpcReduction="20000"/>
          </a:bodyPr>
          <a:lstStyle/>
          <a:p>
            <a:pPr marL="360000">
              <a:spcBef>
                <a:spcPts val="600"/>
              </a:spcBef>
              <a:defRPr/>
            </a:pPr>
            <a:r>
              <a:rPr lang="en-US" altLang="en-US" sz="24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Bylaws</a:t>
            </a:r>
            <a:r>
              <a:rPr lang="en-US" altLang="en-US" sz="2400" b="1" dirty="0"/>
              <a:t> </a:t>
            </a:r>
            <a:r>
              <a:rPr lang="en-US" altLang="en-US" sz="1800" b="1" dirty="0"/>
              <a:t>(</a:t>
            </a:r>
            <a:r>
              <a:rPr lang="en-US" altLang="en-US" sz="1800" b="1" dirty="0">
                <a:hlinkClick r:id="rId2"/>
              </a:rPr>
              <a:t>http://standards.ieee.org/develop/policies/bylaws/sect6-7.html#6</a:t>
            </a:r>
            <a:r>
              <a:rPr lang="en-US" altLang="en-US" sz="1800" b="1" dirty="0"/>
              <a:t>)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Operations Manual</a:t>
            </a:r>
            <a:r>
              <a:rPr lang="en-US" altLang="en-US" sz="2400" b="1" dirty="0"/>
              <a:t> </a:t>
            </a:r>
            <a:r>
              <a:rPr lang="en-US" altLang="en-US" sz="1800" b="1" dirty="0"/>
              <a:t>(</a:t>
            </a:r>
            <a:r>
              <a:rPr lang="en-US" altLang="en-US" sz="1800" b="1" dirty="0">
                <a:hlinkClick r:id="rId3"/>
              </a:rPr>
              <a:t>http://standards.ieee.org/develop/policies/opman/sect6.html#6.3</a:t>
            </a:r>
            <a:r>
              <a:rPr lang="en-US" altLang="en-US" sz="1800" b="1" dirty="0"/>
              <a:t>)</a:t>
            </a:r>
          </a:p>
          <a:p>
            <a:pPr lvl="1">
              <a:defRPr/>
            </a:pPr>
            <a:endParaRPr lang="en-US" altLang="en-US" sz="2400" dirty="0"/>
          </a:p>
          <a:p>
            <a:pPr marL="360000" lvl="1" indent="0">
              <a:defRPr/>
            </a:pPr>
            <a:r>
              <a:rPr lang="en-US" altLang="en-US" sz="2400" b="1" dirty="0"/>
              <a:t>Material about the patent policy is available at </a:t>
            </a:r>
            <a:r>
              <a:rPr lang="en-US" altLang="en-US" sz="2400" b="1" i="1" dirty="0">
                <a:hlinkClick r:id="rId4"/>
              </a:rPr>
              <a:t>http://standards.ieee.org/about/sasb/patcom/materials.html</a:t>
            </a:r>
            <a:endParaRPr lang="en-US" altLang="en-US" sz="2400" b="1" i="1" dirty="0"/>
          </a:p>
          <a:p>
            <a:pPr lvl="1">
              <a:defRPr/>
            </a:pPr>
            <a:endParaRPr lang="en-US" altLang="en-US" sz="2400" b="1" i="1" dirty="0"/>
          </a:p>
          <a:p>
            <a:pPr lvl="1">
              <a:defRPr/>
            </a:pPr>
            <a:endParaRPr lang="en-US" altLang="en-US" sz="2400" b="1" dirty="0"/>
          </a:p>
          <a:p>
            <a:pPr marL="360000" algn="ctr">
              <a:defRPr/>
            </a:pPr>
            <a:r>
              <a:rPr lang="en-US" altLang="en-US" sz="3600" dirty="0">
                <a:cs typeface="Calibri" panose="020F0502020204030204" pitchFamily="34" charset="0"/>
              </a:rPr>
              <a:t>If you have questions, contact the IEEE SA Standards Board Patent Committee Administrator at </a:t>
            </a:r>
            <a:r>
              <a:rPr lang="en-US" altLang="en-US" sz="3600" dirty="0">
                <a:cs typeface="Calibri" panose="020F0502020204030204" pitchFamily="34" charset="0"/>
                <a:hlinkClick r:id="rId5"/>
              </a:rPr>
              <a:t>patcom@ieee.org</a:t>
            </a:r>
            <a:br>
              <a:rPr lang="en-US" altLang="en-US" sz="2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endParaRPr lang="en-US" altLang="en-US" sz="1800" dirty="0">
              <a:latin typeface="Calibri" panose="020F0502020204030204" pitchFamily="34" charset="0"/>
              <a:cs typeface="Calibri" panose="020F0502020204030204" pitchFamily="34" charset="0"/>
            </a:endParaRPr>
          </a:p>
          <a:p>
            <a:pPr lvl="2">
              <a:buSzPct val="150000"/>
            </a:pPr>
            <a:endParaRPr lang="en-US" altLang="en-US" sz="2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4</a:t>
            </a:r>
          </a:p>
        </p:txBody>
      </p:sp>
    </p:spTree>
    <p:extLst>
      <p:ext uri="{BB962C8B-B14F-4D97-AF65-F5344CB8AC3E}">
        <p14:creationId xmlns:p14="http://schemas.microsoft.com/office/powerpoint/2010/main" val="339389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279845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2C227B8E-B5B3-4F06-A92A-5B9ABAE09EF0}"/>
              </a:ext>
            </a:extLst>
          </p:cNvPr>
          <p:cNvSpPr>
            <a:spLocks noGrp="1"/>
          </p:cNvSpPr>
          <p:nvPr>
            <p:ph idx="1"/>
          </p:nvPr>
        </p:nvSpPr>
        <p:spPr>
          <a:xfrm>
            <a:off x="609600" y="1350962"/>
            <a:ext cx="10972800" cy="5174381"/>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18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Comment resolution</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29699"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Task Force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413362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52966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48130"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
        <p:nvSpPr>
          <p:cNvPr id="4813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dirty="0"/>
              <a:t>Overview of IEEE 802.3 Standards Process (1/5)- Study Group Phase</a:t>
            </a:r>
          </a:p>
        </p:txBody>
      </p:sp>
      <p:sp>
        <p:nvSpPr>
          <p:cNvPr id="4813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4813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4813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4813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4813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4813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4813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3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dirty="0">
                <a:latin typeface="Perpetua"/>
              </a:rPr>
              <a:t>802 LMSC</a:t>
            </a:r>
            <a:br>
              <a:rPr lang="en-US" sz="1400" b="1" dirty="0">
                <a:latin typeface="Perpetua"/>
              </a:rPr>
            </a:br>
            <a:r>
              <a:rPr lang="en-US" sz="1400" b="1" dirty="0">
                <a:latin typeface="Perpetua"/>
              </a:rPr>
              <a:t>Approve</a:t>
            </a:r>
          </a:p>
        </p:txBody>
      </p:sp>
      <p:sp>
        <p:nvSpPr>
          <p:cNvPr id="4814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4814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814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814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4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815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4815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4815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4815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4815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48157"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48158"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48159"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48160"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48161"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48162"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48163"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48164"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48165"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6"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48167"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48168"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48169"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48170"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48171"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48172"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48173"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48174"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48175"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8176"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7"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8"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79"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48180"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48181"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dirty="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8183" name="TextBox 64"/>
          <p:cNvSpPr txBox="1">
            <a:spLocks noChangeArrowheads="1"/>
          </p:cNvSpPr>
          <p:nvPr/>
        </p:nvSpPr>
        <p:spPr bwMode="auto">
          <a:xfrm>
            <a:off x="6118225" y="2955926"/>
            <a:ext cx="1028700" cy="461665"/>
          </a:xfrm>
          <a:prstGeom prst="rect">
            <a:avLst/>
          </a:prstGeom>
          <a:noFill/>
          <a:ln w="9525">
            <a:noFill/>
            <a:miter lim="800000"/>
            <a:headEnd/>
            <a:tailEnd/>
          </a:ln>
        </p:spPr>
        <p:txBody>
          <a:bodyPr>
            <a:spAutoFit/>
          </a:bodyPr>
          <a:lstStyle/>
          <a:p>
            <a:pPr algn="ctr"/>
            <a:r>
              <a:rPr lang="en-US" sz="2400" b="1">
                <a:latin typeface="Perpetua"/>
              </a:rPr>
              <a:t>HERE</a:t>
            </a:r>
          </a:p>
        </p:txBody>
      </p:sp>
      <p:sp>
        <p:nvSpPr>
          <p:cNvPr id="2" name="Text Box 65"/>
          <p:cNvSpPr txBox="1">
            <a:spLocks noChangeArrowheads="1"/>
          </p:cNvSpPr>
          <p:nvPr/>
        </p:nvSpPr>
        <p:spPr bwMode="auto">
          <a:xfrm rot="-1939948">
            <a:off x="2970214" y="2895600"/>
            <a:ext cx="6321425" cy="1708150"/>
          </a:xfrm>
          <a:prstGeom prst="rect">
            <a:avLst/>
          </a:prstGeom>
          <a:noFill/>
          <a:ln w="9525">
            <a:noFill/>
            <a:miter lim="800000"/>
            <a:headEnd/>
            <a:tailEnd/>
          </a:ln>
        </p:spPr>
        <p:txBody>
          <a:bodyPr wrap="none">
            <a:spAutoFit/>
          </a:bodyPr>
          <a:lstStyle/>
          <a:p>
            <a:r>
              <a:rPr lang="en-GB" sz="10600" dirty="0"/>
              <a:t>Complete!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49154"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49155"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49156"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49157"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8"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59"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49160"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49161"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49162"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49163"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49164"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49165"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49166"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49167"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49168"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49169"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49170"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49171"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49172"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49173"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49174"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75"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49176"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49177"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49178"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49179"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0"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49181"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2"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49183"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49184"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49185"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49186"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49187"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49188"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49189"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49190"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49191"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49192"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49193"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49194"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49195"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49196"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50178"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50179"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50180"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1"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82"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50183"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50184"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50185"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50186"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50187"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88"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50189"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50190"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50191"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192"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193"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50194"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50195"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50196"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50197"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198"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50199"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50200"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50201"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50202"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03"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0204"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50205"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06"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0207"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50208"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50209"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50211"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50212"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13"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0214"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50215"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0216"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50217"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0218"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0219"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50220"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0221"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50222"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50223"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0224"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2" name="AutoShape 35">
            <a:extLst>
              <a:ext uri="{FF2B5EF4-FFF2-40B4-BE49-F238E27FC236}">
                <a16:creationId xmlns:a16="http://schemas.microsoft.com/office/drawing/2014/main" id="{8EACB216-CE17-8379-C545-0B40BA8DFDEB}"/>
              </a:ext>
            </a:extLst>
          </p:cNvPr>
          <p:cNvSpPr>
            <a:spLocks noChangeArrowheads="1"/>
          </p:cNvSpPr>
          <p:nvPr/>
        </p:nvSpPr>
        <p:spPr bwMode="auto">
          <a:xfrm>
            <a:off x="7086600" y="3148013"/>
            <a:ext cx="1828800" cy="1219200"/>
          </a:xfrm>
          <a:prstGeom prst="flowChartDecision">
            <a:avLst/>
          </a:prstGeom>
          <a:solidFill>
            <a:srgbClr val="0099FF"/>
          </a:solidFill>
          <a:ln w="9525">
            <a:solidFill>
              <a:schemeClr val="tx1"/>
            </a:solidFill>
            <a:miter lim="800000"/>
            <a:headEnd/>
            <a:tailEnd/>
          </a:ln>
        </p:spPr>
        <p:txBody>
          <a:bodyPr wrap="none" anchor="ctr"/>
          <a:lstStyle/>
          <a:p>
            <a:pPr algn="ctr"/>
            <a:br>
              <a:rPr lang="en-US" sz="400" b="1" dirty="0">
                <a:latin typeface="Perpetua"/>
              </a:rPr>
            </a:br>
            <a:r>
              <a:rPr lang="en-US" sz="1200" b="1" dirty="0">
                <a:latin typeface="Perpetua"/>
              </a:rPr>
              <a:t>802 LMSC</a:t>
            </a:r>
          </a:p>
          <a:p>
            <a:pPr algn="ctr"/>
            <a:r>
              <a:rPr lang="en-US" sz="1200" b="1" dirty="0">
                <a:latin typeface="Perpetua"/>
              </a:rPr>
              <a:t>Forward to</a:t>
            </a:r>
            <a:br>
              <a:rPr lang="en-US" sz="1200" b="1" dirty="0">
                <a:latin typeface="Perpetua"/>
              </a:rPr>
            </a:b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02"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51203"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51204"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51205"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6"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07"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51208"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51209"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51210"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51211"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2"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51213"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51214"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15"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16"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51217"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51218"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51219"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0"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51221"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51222"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51223"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51224"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25"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51226"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51227"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28"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51229"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51230"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51231"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51232"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LMSC</a:t>
            </a:r>
          </a:p>
          <a:p>
            <a:pPr algn="ctr"/>
            <a:r>
              <a:rPr lang="en-US" sz="1200" b="1" dirty="0">
                <a:latin typeface="Perpetua"/>
              </a:rPr>
              <a:t>Forward to</a:t>
            </a:r>
          </a:p>
          <a:p>
            <a:pPr algn="ctr"/>
            <a:r>
              <a:rPr lang="en-US" sz="1200" b="1" dirty="0">
                <a:latin typeface="Perpetua"/>
              </a:rPr>
              <a:t>RevCom</a:t>
            </a:r>
          </a:p>
        </p:txBody>
      </p:sp>
      <p:sp>
        <p:nvSpPr>
          <p:cNvPr id="51233"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51234"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35"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51236"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51237"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51238"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51239"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51240"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51241"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51242"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51243"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51244"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51245"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5124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52226"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52227"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52228"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52229"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52230"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52231"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52232"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52233"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52234"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52235"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52236"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52237"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52238"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52239"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52240"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52241"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52242"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52243"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52244"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52245"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52246"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A5281-9EF7-D035-4D6A-6D1864CD3A17}"/>
            </a:ext>
          </a:extLst>
        </p:cNvPr>
        <p:cNvGrpSpPr/>
        <p:nvPr/>
      </p:nvGrpSpPr>
      <p:grpSpPr>
        <a:xfrm>
          <a:off x="0" y="0"/>
          <a:ext cx="0" cy="0"/>
          <a:chOff x="0" y="0"/>
          <a:chExt cx="0" cy="0"/>
        </a:xfrm>
      </p:grpSpPr>
      <p:sp>
        <p:nvSpPr>
          <p:cNvPr id="30726" name="Rectangle 7">
            <a:extLst>
              <a:ext uri="{FF2B5EF4-FFF2-40B4-BE49-F238E27FC236}">
                <a16:creationId xmlns:a16="http://schemas.microsoft.com/office/drawing/2014/main" id="{B56FF963-5C66-EF1E-245D-0A0E67E3D55C}"/>
              </a:ext>
            </a:extLst>
          </p:cNvPr>
          <p:cNvSpPr>
            <a:spLocks noGrp="1" noChangeArrowheads="1"/>
          </p:cNvSpPr>
          <p:nvPr>
            <p:ph type="title"/>
          </p:nvPr>
        </p:nvSpPr>
        <p:spPr/>
        <p:txBody>
          <a:bodyPr/>
          <a:lstStyle/>
          <a:p>
            <a:pPr eaLnBrk="1" hangingPunct="1"/>
            <a:r>
              <a:rPr lang="en-US" dirty="0"/>
              <a:t>General Decorum</a:t>
            </a:r>
            <a:endParaRPr lang="en-GB" dirty="0"/>
          </a:p>
        </p:txBody>
      </p:sp>
      <p:sp>
        <p:nvSpPr>
          <p:cNvPr id="2" name="Content Placeholder 1">
            <a:extLst>
              <a:ext uri="{FF2B5EF4-FFF2-40B4-BE49-F238E27FC236}">
                <a16:creationId xmlns:a16="http://schemas.microsoft.com/office/drawing/2014/main" id="{E5BED7E5-8E3F-72EA-90C4-F723B7C52B63}"/>
              </a:ext>
            </a:extLst>
          </p:cNvPr>
          <p:cNvSpPr>
            <a:spLocks noGrp="1"/>
          </p:cNvSpPr>
          <p:nvPr>
            <p:ph idx="1"/>
          </p:nvPr>
        </p:nvSpPr>
        <p:spPr>
          <a:xfrm>
            <a:off x="725907" y="1756709"/>
            <a:ext cx="10972800" cy="2808313"/>
          </a:xfrm>
        </p:spPr>
        <p:txBody>
          <a:bodyPr/>
          <a:lstStyle/>
          <a:p>
            <a:pPr lvl="0">
              <a:lnSpc>
                <a:spcPct val="80000"/>
              </a:lnSpc>
              <a:defRPr/>
            </a:pPr>
            <a:r>
              <a:rPr lang="en-GB" sz="2400" dirty="0"/>
              <a:t>An officer of the Working Group or one of its subgroups, unless prohibited by the P &amp; P of the Standards Committee or Working Group, is permitted to record the proceedings of an IEEE standards development meeting for which they are responsible by making an audio or slideshow recording or by producing a transcript using software or an artificial intelligence (AI) application approved by IEEE.</a:t>
            </a:r>
            <a:r>
              <a:rPr lang="en-US" sz="2400" b="1" dirty="0">
                <a:solidFill>
                  <a:srgbClr val="000000"/>
                </a:solidFill>
                <a:sym typeface="Webdings" pitchFamily="18" charset="2"/>
              </a:rPr>
              <a:t> IEEE 802.3 meetings do not use this option. </a:t>
            </a:r>
            <a:r>
              <a:rPr lang="en-GB" sz="2400" dirty="0"/>
              <a:t>Recording of the proceedings by any other participant or observer, in part or in whole, via any means, is prohibited. Software or AI shall not be used if it enables persons other than the officer making the recording or authorized Standards Department staff to initiate or obtain the transcription or recording. </a:t>
            </a:r>
            <a:r>
              <a:rPr kumimoji="0" lang="en-GB" sz="2400" b="0" i="0" u="none" strike="noStrike" kern="0" cap="none" spc="0" normalizeH="0" baseline="0" noProof="0" dirty="0">
                <a:ln>
                  <a:noFill/>
                </a:ln>
                <a:solidFill>
                  <a:srgbClr val="000000"/>
                </a:solidFill>
                <a:effectLst/>
                <a:uLnTx/>
                <a:uFillTx/>
                <a:latin typeface="Arial"/>
                <a:sym typeface="Webdings" pitchFamily="18" charset="2"/>
              </a:rPr>
              <a:t>(March 2025 IEEE-SA Standards Board Operations Manual 5.3.3.2)</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GB" sz="2400" b="0" i="0" u="none" strike="noStrike" kern="0" cap="none" spc="0" normalizeH="0" baseline="0" noProof="0" dirty="0">
                <a:ln>
                  <a:noFill/>
                </a:ln>
                <a:solidFill>
                  <a:srgbClr val="000000"/>
                </a:solidFill>
                <a:effectLst/>
                <a:uLnTx/>
                <a:uFillTx/>
                <a:latin typeface="Arial"/>
                <a:sym typeface="Webdings" pitchFamily="18" charset="2"/>
              </a:rPr>
              <a:t>Press (i.e., anyone reporting publicly on this meeting) are to announce their presence (March 2025 IEEE-SA Standards Board Operations Manual 5.3.3.3)</a:t>
            </a:r>
          </a:p>
        </p:txBody>
      </p:sp>
    </p:spTree>
    <p:extLst>
      <p:ext uri="{BB962C8B-B14F-4D97-AF65-F5344CB8AC3E}">
        <p14:creationId xmlns:p14="http://schemas.microsoft.com/office/powerpoint/2010/main" val="4084026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53250" name="Rectangle 7"/>
          <p:cNvSpPr>
            <a:spLocks noGrp="1" noChangeArrowheads="1"/>
          </p:cNvSpPr>
          <p:nvPr>
            <p:ph type="body" idx="4294967295"/>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54274" name="Rectangle 6"/>
          <p:cNvSpPr>
            <a:spLocks noGrp="1" noChangeArrowheads="1"/>
          </p:cNvSpPr>
          <p:nvPr>
            <p:ph type="body" idx="4294967295"/>
          </p:nvPr>
        </p:nvSpPr>
        <p:spPr/>
        <p:txBody>
          <a:bodyPr/>
          <a:lstStyle/>
          <a:p>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Approved Project Documents</a:t>
            </a:r>
            <a:endParaRPr lang="en-US" sz="3400"/>
          </a:p>
        </p:txBody>
      </p:sp>
      <p:sp>
        <p:nvSpPr>
          <p:cNvPr id="55298" name="Rectangle 3"/>
          <p:cNvSpPr>
            <a:spLocks noGrp="1" noChangeArrowheads="1"/>
          </p:cNvSpPr>
          <p:nvPr>
            <p:ph type="body" idx="1"/>
          </p:nvPr>
        </p:nvSpPr>
        <p:spPr/>
        <p:txBody>
          <a:bodyPr/>
          <a:lstStyle/>
          <a:p>
            <a:r>
              <a:rPr lang="en-US"/>
              <a:t>PAR </a:t>
            </a:r>
          </a:p>
          <a:p>
            <a:pPr lvl="1"/>
            <a:r>
              <a:rPr lang="en-US" u="sng"/>
              <a:t>&lt;&lt;</a:t>
            </a:r>
            <a:r>
              <a:rPr lang="en-US" i="1" u="sng">
                <a:solidFill>
                  <a:srgbClr val="FF0000"/>
                </a:solidFill>
              </a:rPr>
              <a:t>PAR URL</a:t>
            </a:r>
            <a:r>
              <a:rPr lang="en-US" u="sng"/>
              <a:t>&gt;&gt;</a:t>
            </a:r>
          </a:p>
          <a:p>
            <a:r>
              <a:rPr lang="en-US"/>
              <a:t>5 Criteria  </a:t>
            </a:r>
          </a:p>
          <a:p>
            <a:pPr lvl="1"/>
            <a:r>
              <a:rPr lang="en-US" u="sng"/>
              <a:t>&lt;&lt;</a:t>
            </a:r>
            <a:r>
              <a:rPr lang="en-US" i="1" u="sng">
                <a:solidFill>
                  <a:srgbClr val="FF0000"/>
                </a:solidFill>
              </a:rPr>
              <a:t>5 Criteria URL</a:t>
            </a:r>
            <a:r>
              <a:rPr lang="en-US" u="sng"/>
              <a:t>&gt;&gt;</a:t>
            </a:r>
            <a:endParaRPr lang="en-US"/>
          </a:p>
          <a:p>
            <a:r>
              <a:rPr lang="en-US"/>
              <a:t>Objectives </a:t>
            </a:r>
          </a:p>
          <a:p>
            <a:pPr lvl="1"/>
            <a:r>
              <a:rPr lang="en-US" u="sng"/>
              <a:t>&lt;&lt;</a:t>
            </a:r>
            <a:r>
              <a:rPr lang="en-US" i="1" u="sng">
                <a:solidFill>
                  <a:srgbClr val="FF0000"/>
                </a:solidFill>
              </a:rPr>
              <a:t>Objectives URL</a:t>
            </a:r>
            <a:r>
              <a:rPr lang="en-US" u="sng"/>
              <a:t>&gt;&gt;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a:t>
            </a:r>
            <a:r>
              <a:rPr lang="en-GB" sz="3400"/>
              <a:t> Objectives</a:t>
            </a:r>
          </a:p>
        </p:txBody>
      </p:sp>
      <p:sp>
        <p:nvSpPr>
          <p:cNvPr id="56322" name="Rectangle 3"/>
          <p:cNvSpPr>
            <a:spLocks noGrp="1" noChangeArrowheads="1"/>
          </p:cNvSpPr>
          <p:nvPr>
            <p:ph type="body" idx="1"/>
          </p:nvPr>
        </p:nvSpPr>
        <p:spPr/>
        <p:txBody>
          <a:bodyPr/>
          <a:lstStyle/>
          <a:p>
            <a:r>
              <a:rPr lang="en-GB"/>
              <a:t>&lt;&lt;</a:t>
            </a:r>
            <a:r>
              <a:rPr lang="en-GB" i="1">
                <a:solidFill>
                  <a:srgbClr val="FF0000"/>
                </a:solidFill>
              </a:rPr>
              <a:t>Task Force Objectives</a:t>
            </a:r>
            <a:r>
              <a:rPr lang="en-GB"/>
              <a:t>&gt;&gt;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Timeline</a:t>
            </a:r>
            <a:endParaRPr lang="en-GB" sz="3400"/>
          </a:p>
        </p:txBody>
      </p:sp>
      <p:sp>
        <p:nvSpPr>
          <p:cNvPr id="57346" name="Rectangle 3"/>
          <p:cNvSpPr>
            <a:spLocks noGrp="1" noChangeArrowheads="1"/>
          </p:cNvSpPr>
          <p:nvPr>
            <p:ph idx="1"/>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02" name="Group 58"/>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Comments: &lt;&lt;</a:t>
                      </a:r>
                      <a:r>
                        <a:rPr kumimoji="0" lang="en-GB" sz="1800" b="0" i="1" u="none" strike="noStrike" cap="none" normalizeH="0" baseline="0">
                          <a:ln>
                            <a:noFill/>
                          </a:ln>
                          <a:solidFill>
                            <a:srgbClr val="FF0000"/>
                          </a:solidFill>
                          <a:effectLst/>
                          <a:latin typeface="Times New Roman" pitchFamily="18" charset="0"/>
                        </a:rPr>
                        <a:t>nn</a:t>
                      </a:r>
                      <a:r>
                        <a:rPr kumimoji="0" lang="en-GB" sz="1800" b="0" i="0" u="none" strike="noStrike" cap="none" normalizeH="0" baseline="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&gt; 50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8424" name="Rectangle 65"/>
          <p:cNvSpPr>
            <a:spLocks noGrp="1" noChangeArrowheads="1"/>
          </p:cNvSpPr>
          <p:nvPr>
            <p:ph type="title"/>
          </p:nvPr>
        </p:nvSpPr>
        <p:spPr>
          <a:xfrm>
            <a:off x="1524000" y="381001"/>
            <a:ext cx="9144000" cy="792163"/>
          </a:xfrm>
        </p:spPr>
        <p:txBody>
          <a:bodyPr/>
          <a:lstStyle/>
          <a:p>
            <a:r>
              <a:rPr lang="en-US" sz="3400"/>
              <a:t>IEEE P802.3&lt;&lt;</a:t>
            </a:r>
            <a:r>
              <a:rPr lang="en-US" sz="3400" i="1">
                <a:solidFill>
                  <a:srgbClr val="FF0000"/>
                </a:solidFill>
              </a:rPr>
              <a:t>xx</a:t>
            </a:r>
            <a:r>
              <a:rPr lang="en-US" sz="3400"/>
              <a:t>&gt; &lt;&lt;</a:t>
            </a:r>
            <a:r>
              <a:rPr lang="en-US" sz="3400" i="1">
                <a:solidFill>
                  <a:srgbClr val="FF0000"/>
                </a:solidFill>
              </a:rPr>
              <a:t>Task Force Name</a:t>
            </a:r>
            <a:r>
              <a:rPr lang="en-US" sz="3400"/>
              <a:t>&gt;&gt; Working Group ballot results</a:t>
            </a:r>
            <a:endParaRPr lang="en-GB" sz="3400"/>
          </a:p>
        </p:txBody>
      </p:sp>
      <p:sp>
        <p:nvSpPr>
          <p:cNvPr id="3" name="Text Placeholder 2">
            <a:extLst>
              <a:ext uri="{FF2B5EF4-FFF2-40B4-BE49-F238E27FC236}">
                <a16:creationId xmlns:a16="http://schemas.microsoft.com/office/drawing/2014/main" id="{1EBA9730-8E8F-4A3D-8075-4A81F3A13DA2}"/>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&gt;&gt; Working Group &lt;&lt;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AOE.</a:t>
            </a:r>
          </a:p>
          <a:p>
            <a:r>
              <a:rPr lang="en-US" sz="2800" dirty="0"/>
              <a:t>Item 2 - Vote tally:</a:t>
            </a:r>
          </a:p>
          <a:p>
            <a:pPr marL="0" indent="0">
              <a:buNone/>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Group 3"/>
          <p:cNvGraphicFramePr>
            <a:graphicFrameLocks noGrp="1"/>
          </p:cNvGraphicFramePr>
          <p:nvPr>
            <p:ph sz="half" idx="2"/>
          </p:nvPr>
        </p:nvGraphicFramePr>
        <p:xfrm>
          <a:off x="3352800" y="2895600"/>
          <a:ext cx="6991350" cy="3548958"/>
        </p:xfrm>
        <a:graphic>
          <a:graphicData uri="http://schemas.openxmlformats.org/drawingml/2006/table">
            <a:tbl>
              <a:tblPr/>
              <a:tblGrid>
                <a:gridCol w="3248025">
                  <a:extLst>
                    <a:ext uri="{9D8B030D-6E8A-4147-A177-3AD203B41FA5}">
                      <a16:colId xmlns:a16="http://schemas.microsoft.com/office/drawing/2014/main" val="20000"/>
                    </a:ext>
                  </a:extLst>
                </a:gridCol>
                <a:gridCol w="79057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gridCol w="865187">
                  <a:extLst>
                    <a:ext uri="{9D8B030D-6E8A-4147-A177-3AD203B41FA5}">
                      <a16:colId xmlns:a16="http://schemas.microsoft.com/office/drawing/2014/main" val="20004"/>
                    </a:ext>
                  </a:extLst>
                </a:gridCol>
              </a:tblGrid>
              <a:tr h="67786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br>
                        <a:rPr kumimoji="0" lang="en-GB" sz="1800" b="0" i="0" u="none" strike="noStrike" cap="none" normalizeH="0" baseline="0" dirty="0">
                          <a:ln>
                            <a:noFill/>
                          </a:ln>
                          <a:solidFill>
                            <a:schemeClr val="tx1"/>
                          </a:solidFill>
                          <a:effectLst/>
                          <a:latin typeface="Times New Roman" pitchFamily="18" charset="0"/>
                        </a:rPr>
                      </a:br>
                      <a:r>
                        <a:rPr kumimoji="0" lang="en-GB" sz="1800" b="0" i="0" u="none" strike="noStrike" cap="none" normalizeH="0" baseline="0" dirty="0">
                          <a:ln>
                            <a:noFill/>
                          </a:ln>
                          <a:solidFill>
                            <a:schemeClr val="tx1"/>
                          </a:solidFill>
                          <a:effectLst/>
                          <a:latin typeface="Times New Roman" pitchFamily="18" charset="0"/>
                        </a:rPr>
                        <a:t>Comments: &lt;&lt;</a:t>
                      </a:r>
                      <a:r>
                        <a:rPr kumimoji="0" lang="en-GB" sz="1800" b="0" i="1" u="none" strike="noStrike" cap="none" normalizeH="0" baseline="0" dirty="0" err="1">
                          <a:ln>
                            <a:noFill/>
                          </a:ln>
                          <a:solidFill>
                            <a:srgbClr val="FF0000"/>
                          </a:solidFill>
                          <a:effectLst/>
                          <a:latin typeface="Times New Roman" pitchFamily="18" charset="0"/>
                        </a:rPr>
                        <a:t>nn</a:t>
                      </a:r>
                      <a:r>
                        <a:rPr kumimoji="0" lang="en-GB" sz="1800" b="0" i="0" u="none" strike="noStrike" cap="none" normalizeH="0" baseline="0" dirty="0">
                          <a:ln>
                            <a:noFill/>
                          </a:ln>
                          <a:solidFill>
                            <a:schemeClr val="tx1"/>
                          </a:solidFill>
                          <a:effectLst/>
                          <a:latin typeface="Times New Roman" pitchFamily="18" charset="0"/>
                        </a:rPr>
                        <a:t>&gt;&gt;</a:t>
                      </a:r>
                    </a:p>
                  </a:txBody>
                  <a:tcPr anchorCtr="1" horzOverflow="overflow">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&lt;&lt; [</a:t>
                      </a:r>
                      <a:r>
                        <a:rPr kumimoji="0" lang="en-US" sz="1800" b="0" i="1" u="none" strike="noStrike" cap="none" normalizeH="0" baseline="0">
                          <a:ln>
                            <a:noFill/>
                          </a:ln>
                          <a:solidFill>
                            <a:srgbClr val="FF0000"/>
                          </a:solidFill>
                          <a:effectLst/>
                          <a:latin typeface="Times New Roman" pitchFamily="18" charset="0"/>
                        </a:rPr>
                        <a:t>Initial </a:t>
                      </a:r>
                      <a:r>
                        <a:rPr kumimoji="0" lang="en-US" sz="1800" b="0" i="0" u="none" strike="noStrike" cap="none" normalizeH="0" baseline="0">
                          <a:ln>
                            <a:noFill/>
                          </a:ln>
                          <a:solidFill>
                            <a:srgbClr val="FF0000"/>
                          </a:solidFill>
                          <a:effectLst/>
                          <a:latin typeface="Times New Roman" pitchFamily="18" charset="0"/>
                        </a:rPr>
                        <a:t>| </a:t>
                      </a:r>
                      <a:r>
                        <a:rPr kumimoji="0" lang="en-US" sz="1800" b="0" i="1" u="none" strike="noStrike" cap="none" normalizeH="0" baseline="0">
                          <a:ln>
                            <a:noFill/>
                          </a:ln>
                          <a:solidFill>
                            <a:srgbClr val="FF0000"/>
                          </a:solidFill>
                          <a:effectLst/>
                          <a:latin typeface="Times New Roman" pitchFamily="18" charset="0"/>
                        </a:rPr>
                        <a:t>X</a:t>
                      </a:r>
                      <a:r>
                        <a:rPr kumimoji="0" lang="en-US" sz="1800" b="0" i="1" u="none" strike="noStrike" cap="none" normalizeH="0" baseline="30000">
                          <a:ln>
                            <a:noFill/>
                          </a:ln>
                          <a:solidFill>
                            <a:srgbClr val="FF0000"/>
                          </a:solidFill>
                          <a:effectLst/>
                          <a:latin typeface="Times New Roman" pitchFamily="18" charset="0"/>
                        </a:rPr>
                        <a:t>xx </a:t>
                      </a:r>
                      <a:r>
                        <a:rPr kumimoji="0" lang="en-US" sz="1800" b="0" i="1" u="none" strike="noStrike" cap="none" normalizeH="0" baseline="0">
                          <a:ln>
                            <a:noFill/>
                          </a:ln>
                          <a:solidFill>
                            <a:srgbClr val="FF0000"/>
                          </a:solidFill>
                          <a:effectLst/>
                          <a:latin typeface="Times New Roman" pitchFamily="18" charset="0"/>
                        </a:rPr>
                        <a:t>recirculation</a:t>
                      </a:r>
                      <a:r>
                        <a:rPr kumimoji="0" lang="en-US" sz="1800" b="0" i="0" u="none" strike="noStrike" cap="none" normalizeH="0" baseline="0">
                          <a:ln>
                            <a:noFill/>
                          </a:ln>
                          <a:solidFill>
                            <a:schemeClr val="tx1"/>
                          </a:solidFill>
                          <a:effectLst/>
                          <a:latin typeface="Times New Roman" pitchFamily="18" charset="0"/>
                        </a:rPr>
                        <a:t>] &gt;&gt;</a:t>
                      </a:r>
                      <a:r>
                        <a:rPr kumimoji="0" lang="en-GB" sz="1800" b="0" i="0" u="none" strike="noStrike" cap="none" normalizeH="0" baseline="0">
                          <a:ln>
                            <a:noFill/>
                          </a:ln>
                          <a:solidFill>
                            <a:schemeClr val="tx1"/>
                          </a:solidFill>
                          <a:effectLst/>
                          <a:latin typeface="Times New Roman" pitchFamily="18" charset="0"/>
                        </a:rPr>
                        <a:t> Draft D </a:t>
                      </a:r>
                      <a:r>
                        <a:rPr kumimoji="0" lang="en-US" sz="1800" b="0" i="0" u="none" strike="noStrike" cap="none" normalizeH="0" baseline="0">
                          <a:ln>
                            <a:noFill/>
                          </a:ln>
                          <a:solidFill>
                            <a:schemeClr val="tx2"/>
                          </a:solidFill>
                          <a:effectLst/>
                          <a:latin typeface="Times New Roman" pitchFamily="18" charset="0"/>
                        </a:rPr>
                        <a:t>&lt;&lt;</a:t>
                      </a:r>
                      <a:r>
                        <a:rPr kumimoji="0" lang="en-US" sz="1800" b="0" i="1" u="none" strike="noStrike" cap="none" normalizeH="0" baseline="0">
                          <a:ln>
                            <a:noFill/>
                          </a:ln>
                          <a:solidFill>
                            <a:srgbClr val="FF0000"/>
                          </a:solidFill>
                          <a:effectLst/>
                          <a:latin typeface="Times New Roman" pitchFamily="18" charset="0"/>
                        </a:rPr>
                        <a:t>n.n</a:t>
                      </a:r>
                      <a:r>
                        <a:rPr kumimoji="0" lang="en-US" sz="1800" b="0" i="0" u="none" strike="noStrike" cap="none" normalizeH="0" baseline="0">
                          <a:ln>
                            <a:noFill/>
                          </a:ln>
                          <a:solidFill>
                            <a:schemeClr val="tx2"/>
                          </a:solidFill>
                          <a:effectLst/>
                          <a:latin typeface="Times New Roman" pitchFamily="18" charset="0"/>
                        </a:rPr>
                        <a:t>&gt;</a:t>
                      </a:r>
                      <a:endParaRPr kumimoji="0" lang="en-GB" sz="1800" b="0" i="0" u="none" strike="noStrike" cap="none" normalizeH="0" baseline="0">
                        <a:ln>
                          <a:noFill/>
                        </a:ln>
                        <a:solidFill>
                          <a:schemeClr val="tx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Req</a:t>
                      </a:r>
                      <a:br>
                        <a:rPr kumimoji="0" lang="en-GB" sz="1800" b="0" i="0" u="none" strike="noStrike" cap="none" normalizeH="0" baseline="0">
                          <a:ln>
                            <a:noFill/>
                          </a:ln>
                          <a:solidFill>
                            <a:schemeClr val="tx1"/>
                          </a:solidFill>
                          <a:effectLst/>
                          <a:latin typeface="Times New Roman" pitchFamily="18" charset="0"/>
                        </a:rPr>
                      </a:b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63575">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Status</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Abstain</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folHlink"/>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&lt; 30</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Disapprove without comment</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a:rPr>
                        <a:t> </a:t>
                      </a:r>
                      <a:r>
                        <a:rPr kumimoji="0" lang="en-US"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3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Approve</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Ballots returned</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PASS/FAIL</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66FF33"/>
                        </a:gs>
                        <a:gs pos="100000">
                          <a:srgbClr val="FF0000"/>
                        </a:gs>
                      </a:gsLst>
                      <a:lin ang="2700000" scaled="1"/>
                    </a:gra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 75</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Voters</a:t>
                      </a:r>
                    </a:p>
                  </a:txBody>
                  <a:tcPr marL="90000" marR="90000" marT="46800" marB="468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rgbClr val="FF0000"/>
                          </a:solidFill>
                          <a:effectLst/>
                          <a:latin typeface="Times New Roman" pitchFamily="18" charset="0"/>
                        </a:rPr>
                        <a:t>nn</a:t>
                      </a:r>
                    </a:p>
                  </a:txBody>
                  <a:tcPr marL="90000" marR="90000" marT="46800" marB="46800"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rPr>
                        <a:t>-</a:t>
                      </a:r>
                    </a:p>
                  </a:txBody>
                  <a:tcPr marL="90000" marR="90000" marT="46800" marB="46800"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Times New Roman" pitchFamily="18" charset="0"/>
                        </a:rPr>
                        <a:t>-</a:t>
                      </a:r>
                    </a:p>
                  </a:txBody>
                  <a:tcPr marL="90000" marR="90000" marT="46800" marB="46800"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9448" name="Rectangle 65"/>
          <p:cNvSpPr>
            <a:spLocks noGrp="1" noChangeArrowheads="1"/>
          </p:cNvSpPr>
          <p:nvPr>
            <p:ph type="title"/>
          </p:nvPr>
        </p:nvSpPr>
        <p:spPr>
          <a:xfrm>
            <a:off x="1524000" y="381001"/>
            <a:ext cx="9144000" cy="792163"/>
          </a:xfrm>
        </p:spPr>
        <p:txBody>
          <a:bodyPr/>
          <a:lstStyle/>
          <a:p>
            <a:r>
              <a:rPr lang="en-US" sz="3400" dirty="0"/>
              <a:t>IEEE P802.3&lt;&lt;</a:t>
            </a:r>
            <a:r>
              <a:rPr lang="en-US" sz="3400" i="1" dirty="0">
                <a:solidFill>
                  <a:srgbClr val="FF0000"/>
                </a:solidFill>
              </a:rPr>
              <a:t>xx</a:t>
            </a:r>
            <a:r>
              <a:rPr lang="en-US" sz="3400" dirty="0"/>
              <a:t>&gt; &lt;&lt;</a:t>
            </a:r>
            <a:r>
              <a:rPr lang="en-US" sz="3400" i="1" dirty="0">
                <a:solidFill>
                  <a:srgbClr val="FF0000"/>
                </a:solidFill>
              </a:rPr>
              <a:t>Task Force Name</a:t>
            </a:r>
            <a:r>
              <a:rPr lang="en-US" sz="3400" dirty="0"/>
              <a:t>&gt;&gt; Standards Association ballot results</a:t>
            </a:r>
            <a:endParaRPr lang="en-GB" sz="3400" dirty="0"/>
          </a:p>
        </p:txBody>
      </p:sp>
      <p:sp>
        <p:nvSpPr>
          <p:cNvPr id="3" name="Text Placeholder 2">
            <a:extLst>
              <a:ext uri="{FF2B5EF4-FFF2-40B4-BE49-F238E27FC236}">
                <a16:creationId xmlns:a16="http://schemas.microsoft.com/office/drawing/2014/main" id="{BE4C7BDF-47A6-46D8-8FC7-C607BFFAB64B}"/>
              </a:ext>
            </a:extLst>
          </p:cNvPr>
          <p:cNvSpPr>
            <a:spLocks noGrp="1"/>
          </p:cNvSpPr>
          <p:nvPr>
            <p:ph type="body" sz="half" idx="1"/>
          </p:nvPr>
        </p:nvSpPr>
        <p:spPr/>
        <p:txBody>
          <a:bodyPr/>
          <a:lstStyle/>
          <a:p>
            <a:r>
              <a:rPr lang="en-US" sz="2800" dirty="0"/>
              <a:t>Item 1 - Date the ballot closed:</a:t>
            </a:r>
          </a:p>
          <a:p>
            <a:pPr lvl="1"/>
            <a:r>
              <a:rPr lang="en-US" sz="2200" dirty="0"/>
              <a:t>The &lt;&lt; [</a:t>
            </a:r>
            <a:r>
              <a:rPr lang="en-US" sz="2200" i="1" dirty="0">
                <a:solidFill>
                  <a:srgbClr val="FF0000"/>
                </a:solidFill>
              </a:rPr>
              <a:t>Initial </a:t>
            </a:r>
            <a:r>
              <a:rPr lang="en-US" sz="2200" dirty="0">
                <a:solidFill>
                  <a:srgbClr val="FF0000"/>
                </a:solidFill>
              </a:rPr>
              <a:t>| </a:t>
            </a:r>
            <a:r>
              <a:rPr lang="en-US" sz="2200" i="1" dirty="0">
                <a:solidFill>
                  <a:srgbClr val="FF0000"/>
                </a:solidFill>
              </a:rPr>
              <a:t>X</a:t>
            </a:r>
            <a:r>
              <a:rPr lang="en-US" sz="2200" i="1" baseline="30000" dirty="0">
                <a:solidFill>
                  <a:srgbClr val="FF0000"/>
                </a:solidFill>
              </a:rPr>
              <a:t>xx</a:t>
            </a:r>
            <a:r>
              <a:rPr lang="en-US" sz="2200" dirty="0"/>
              <a:t>] </a:t>
            </a:r>
            <a:r>
              <a:rPr lang="en-US" sz="2200"/>
              <a:t>&gt;&gt; SA </a:t>
            </a:r>
            <a:r>
              <a:rPr lang="en-US" sz="2200" dirty="0"/>
              <a:t>&lt;&lt;</a:t>
            </a:r>
            <a:r>
              <a:rPr lang="en-US" sz="2200" i="1" dirty="0">
                <a:solidFill>
                  <a:srgbClr val="FF0000"/>
                </a:solidFill>
              </a:rPr>
              <a:t>recirculation</a:t>
            </a:r>
            <a:r>
              <a:rPr lang="en-US" sz="2200" dirty="0"/>
              <a:t>&gt;&gt; ballot on IEEE P802.3</a:t>
            </a:r>
            <a:r>
              <a:rPr lang="en-US" sz="2200" dirty="0">
                <a:solidFill>
                  <a:schemeClr val="tx2"/>
                </a:solidFill>
              </a:rPr>
              <a:t>&lt;&lt;</a:t>
            </a:r>
            <a:r>
              <a:rPr lang="en-US" sz="2200" i="1" dirty="0">
                <a:solidFill>
                  <a:srgbClr val="FF0000"/>
                </a:solidFill>
              </a:rPr>
              <a:t>xx</a:t>
            </a:r>
            <a:r>
              <a:rPr lang="en-US" sz="2200" dirty="0">
                <a:solidFill>
                  <a:schemeClr val="tx2"/>
                </a:solidFill>
              </a:rPr>
              <a:t>&gt;</a:t>
            </a:r>
            <a:r>
              <a:rPr lang="en-US" sz="2200" dirty="0"/>
              <a:t> draft D</a:t>
            </a:r>
            <a:r>
              <a:rPr lang="en-US" sz="2200" dirty="0">
                <a:solidFill>
                  <a:schemeClr val="tx2"/>
                </a:solidFill>
              </a:rPr>
              <a:t>&lt;&lt;</a:t>
            </a:r>
            <a:r>
              <a:rPr lang="en-US" sz="2200" i="1" dirty="0" err="1">
                <a:solidFill>
                  <a:srgbClr val="FF0000"/>
                </a:solidFill>
              </a:rPr>
              <a:t>n.n</a:t>
            </a:r>
            <a:r>
              <a:rPr lang="en-US" sz="2200" dirty="0">
                <a:solidFill>
                  <a:schemeClr val="tx2"/>
                </a:solidFill>
              </a:rPr>
              <a:t>&gt;</a:t>
            </a:r>
            <a:r>
              <a:rPr lang="en-US" sz="2200" dirty="0"/>
              <a:t> closed on &lt;&lt;</a:t>
            </a:r>
            <a:r>
              <a:rPr lang="en-US" sz="2200" i="1" dirty="0">
                <a:solidFill>
                  <a:srgbClr val="FF0000"/>
                </a:solidFill>
              </a:rPr>
              <a:t>date</a:t>
            </a:r>
            <a:r>
              <a:rPr lang="en-US" sz="2200" dirty="0"/>
              <a:t>&gt;&gt; at 11:59 PM &lt;&lt;</a:t>
            </a:r>
            <a:r>
              <a:rPr lang="en-US" sz="2200" i="1" dirty="0">
                <a:solidFill>
                  <a:srgbClr val="FF0000"/>
                </a:solidFill>
              </a:rPr>
              <a:t>EST/EDT</a:t>
            </a:r>
            <a:r>
              <a:rPr lang="en-US" sz="2200" dirty="0"/>
              <a:t>&gt;&gt;.</a:t>
            </a:r>
          </a:p>
          <a:p>
            <a:r>
              <a:rPr lang="en-US" sz="2800" dirty="0"/>
              <a:t>Item 2 - Vote tally: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60418" name="Rectangle 7"/>
          <p:cNvSpPr>
            <a:spLocks noGrp="1" noChangeArrowheads="1"/>
          </p:cNvSpPr>
          <p:nvPr>
            <p:ph idx="4294967295"/>
          </p:nvPr>
        </p:nvSpPr>
        <p:spPr/>
        <p:txBody>
          <a:bodyPr/>
          <a:lstStyle/>
          <a:p>
            <a:endParaRPr lang="en-GB"/>
          </a:p>
        </p:txBody>
      </p:sp>
      <p:sp>
        <p:nvSpPr>
          <p:cNvPr id="60419"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61442" name="Rectangle 7"/>
          <p:cNvSpPr>
            <a:spLocks noGrp="1" noChangeArrowheads="1"/>
          </p:cNvSpPr>
          <p:nvPr>
            <p:ph idx="4294967295"/>
          </p:nvPr>
        </p:nvSpPr>
        <p:spPr/>
        <p:txBody>
          <a:bodyPr/>
          <a:lstStyle/>
          <a:p>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F1F12620-A5A8-467C-A1B7-42F9CDA296D2}"/>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an interim meeting contact me or the IEEE 802.3 Executive Secretary </a:t>
            </a:r>
            <a:r>
              <a:rPr lang="en-US" sz="2000" dirty="0">
                <a:hlinkClick r:id="rId3"/>
              </a:rPr>
              <a:t>Chad Jones</a:t>
            </a:r>
            <a:r>
              <a:rPr 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imes New Roman" pitchFamily="18" charset="0"/>
                <a:ea typeface="+mn-ea"/>
                <a:cs typeface="+mn-cs"/>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In-Person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511617"/>
            <a:ext cx="11353800" cy="2808313"/>
          </a:xfrm>
        </p:spPr>
        <p:txBody>
          <a:bodyPr/>
          <a:lstStyle/>
          <a:p>
            <a:pPr>
              <a:lnSpc>
                <a:spcPct val="80000"/>
              </a:lnSpc>
            </a:pPr>
            <a:r>
              <a:rPr lang="en-US" sz="2400" dirty="0">
                <a:sym typeface="Webdings" pitchFamily="18" charset="2"/>
              </a:rPr>
              <a:t>Cell phone ringers off</a:t>
            </a:r>
          </a:p>
          <a:p>
            <a:pPr>
              <a:lnSpc>
                <a:spcPct val="80000"/>
              </a:lnSpc>
            </a:pPr>
            <a:r>
              <a:rPr lang="en-US" sz="2400" dirty="0">
                <a:sym typeface="Webdings" pitchFamily="18" charset="2"/>
              </a:rPr>
              <a:t>Wear your badges at all times in meeting areas</a:t>
            </a:r>
          </a:p>
          <a:p>
            <a:pPr lvl="1">
              <a:lnSpc>
                <a:spcPct val="80000"/>
              </a:lnSpc>
            </a:pPr>
            <a:r>
              <a:rPr lang="en-US" sz="1400" dirty="0">
                <a:sym typeface="Webdings" pitchFamily="18" charset="2"/>
              </a:rPr>
              <a:t>Help the hotel security staff improve the general security of the meeting rooms</a:t>
            </a:r>
          </a:p>
          <a:p>
            <a:pPr lvl="1">
              <a:lnSpc>
                <a:spcPct val="80000"/>
              </a:lnSpc>
            </a:pPr>
            <a:r>
              <a:rPr lang="en-US" sz="1400" b="1" dirty="0">
                <a:solidFill>
                  <a:srgbClr val="FF0000"/>
                </a:solidFill>
                <a:sym typeface="Webdings" pitchFamily="18" charset="2"/>
              </a:rPr>
              <a:t>PCs HAVE BEEN STOLEN</a:t>
            </a:r>
            <a:r>
              <a:rPr lang="en-US" sz="1400" dirty="0">
                <a:sym typeface="Webdings" pitchFamily="18" charset="2"/>
              </a:rPr>
              <a:t> at previous meetings</a:t>
            </a:r>
          </a:p>
          <a:p>
            <a:pPr lvl="1">
              <a:lnSpc>
                <a:spcPct val="80000"/>
              </a:lnSpc>
            </a:pPr>
            <a:r>
              <a:rPr lang="en-US" sz="1400" b="1" dirty="0">
                <a:solidFill>
                  <a:srgbClr val="FF0000"/>
                </a:solidFill>
                <a:sym typeface="Webdings" pitchFamily="18" charset="2"/>
              </a:rPr>
              <a:t>DO NOT</a:t>
            </a:r>
            <a:r>
              <a:rPr lang="en-US" sz="1400" dirty="0">
                <a:sym typeface="Webdings" pitchFamily="18" charset="2"/>
              </a:rPr>
              <a:t> assume that meeting areas are secure</a:t>
            </a:r>
          </a:p>
          <a:p>
            <a:pPr>
              <a:lnSpc>
                <a:spcPct val="80000"/>
              </a:lnSpc>
            </a:pPr>
            <a:r>
              <a:rPr lang="en-US" sz="2400" dirty="0">
                <a:sym typeface="Webdings" pitchFamily="18" charset="2"/>
              </a:rPr>
              <a:t>Please sign into the teleconference </a:t>
            </a:r>
            <a:r>
              <a:rPr lang="en-US" sz="2400" b="1" u="sng" dirty="0">
                <a:sym typeface="Webdings" pitchFamily="18" charset="2"/>
              </a:rPr>
              <a:t>without audio and video</a:t>
            </a:r>
          </a:p>
          <a:p>
            <a:pPr>
              <a:lnSpc>
                <a:spcPct val="80000"/>
              </a:lnSpc>
            </a:pPr>
            <a:r>
              <a:rPr lang="en-US" sz="2400" dirty="0">
                <a:sym typeface="Webdings" pitchFamily="18" charset="2"/>
              </a:rPr>
              <a:t>Please line up at the floor mic(s) to join the queue</a:t>
            </a:r>
          </a:p>
          <a:p>
            <a:pPr>
              <a:lnSpc>
                <a:spcPct val="80000"/>
              </a:lnSpc>
            </a:pPr>
            <a:r>
              <a:rPr lang="en-US" sz="2400" dirty="0">
                <a:sym typeface="Webdings" pitchFamily="18" charset="2"/>
              </a:rPr>
              <a:t>Please don’t speak from your seat—you won’t be heard on the teleconference </a:t>
            </a:r>
          </a:p>
          <a:p>
            <a:pPr>
              <a:lnSpc>
                <a:spcPct val="80000"/>
              </a:lnSpc>
            </a:pPr>
            <a:r>
              <a:rPr lang="en-US" sz="2400" dirty="0">
                <a:sym typeface="Webdings" pitchFamily="18" charset="2"/>
              </a:rPr>
              <a:t>Please observe proper decorum in meetings—no sidebar conversations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Tree>
    <p:extLst>
      <p:ext uri="{BB962C8B-B14F-4D97-AF65-F5344CB8AC3E}">
        <p14:creationId xmlns:p14="http://schemas.microsoft.com/office/powerpoint/2010/main" val="3329508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7"/>
          <p:cNvSpPr>
            <a:spLocks noGrp="1" noChangeArrowheads="1"/>
          </p:cNvSpPr>
          <p:nvPr>
            <p:ph type="title"/>
          </p:nvPr>
        </p:nvSpPr>
        <p:spPr/>
        <p:txBody>
          <a:bodyPr/>
          <a:lstStyle/>
          <a:p>
            <a:pPr eaLnBrk="1" hangingPunct="1"/>
            <a:r>
              <a:rPr lang="en-US" dirty="0"/>
              <a:t>Teleconference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899477"/>
            <a:ext cx="10972800" cy="1734705"/>
          </a:xfrm>
        </p:spPr>
        <p:txBody>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Please </a:t>
            </a:r>
            <a:r>
              <a:rPr kumimoji="0" lang="en-US" sz="2400" b="1" i="0" u="none" strike="noStrike" kern="0" cap="none" spc="0" normalizeH="0" baseline="0" noProof="0" dirty="0">
                <a:ln>
                  <a:noFill/>
                </a:ln>
                <a:solidFill>
                  <a:srgbClr val="000000"/>
                </a:solidFill>
                <a:effectLst/>
                <a:uLnTx/>
                <a:uFillTx/>
                <a:latin typeface="Arial"/>
                <a:ea typeface="+mn-ea"/>
                <a:cs typeface="+mn-cs"/>
                <a:sym typeface="Webdings" pitchFamily="18" charset="2"/>
              </a:rPr>
              <a:t>MUTE</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 unless called on</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&lt;&lt; </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Use the “</a:t>
            </a:r>
            <a:r>
              <a:rPr kumimoji="0" lang="en-US" sz="2400" b="1" i="0" u="none" strike="noStrike" kern="0" cap="none" spc="0" normalizeH="0" baseline="0" noProof="0" dirty="0">
                <a:ln>
                  <a:noFill/>
                </a:ln>
                <a:solidFill>
                  <a:srgbClr val="FF0000"/>
                </a:solidFill>
                <a:effectLst/>
                <a:uLnTx/>
                <a:uFillTx/>
                <a:latin typeface="Arial"/>
                <a:ea typeface="+mn-ea"/>
                <a:cs typeface="+mn-cs"/>
                <a:sym typeface="Webdings" pitchFamily="18" charset="2"/>
              </a:rPr>
              <a:t>Raise Hand</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 function to be placed into the queue </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&gt;&gt;</a:t>
            </a:r>
          </a:p>
          <a:p>
            <a:pPr lvl="1" indent="-342900">
              <a:lnSpc>
                <a:spcPct val="80000"/>
              </a:lnSpc>
              <a:buFontTx/>
              <a:buChar char="•"/>
              <a:defRPr/>
            </a:pPr>
            <a:r>
              <a:rPr lang="en-US" sz="2000" dirty="0">
                <a:solidFill>
                  <a:srgbClr val="000000"/>
                </a:solidFill>
                <a:latin typeface="Arial"/>
                <a:ea typeface="+mn-ea"/>
                <a:cs typeface="+mn-cs"/>
                <a:sym typeface="Webdings" pitchFamily="18" charset="2"/>
              </a:rPr>
              <a:t>&lt;&lt; </a:t>
            </a:r>
            <a:r>
              <a:rPr lang="en-US" sz="2000" dirty="0">
                <a:solidFill>
                  <a:srgbClr val="FF0000"/>
                </a:solidFill>
                <a:latin typeface="Arial"/>
                <a:ea typeface="+mn-ea"/>
                <a:cs typeface="+mn-cs"/>
                <a:sym typeface="Webdings" pitchFamily="18" charset="2"/>
              </a:rPr>
              <a:t>Don’t forget to lower your hand once recognized </a:t>
            </a:r>
            <a:r>
              <a:rPr lang="en-US" sz="2000" dirty="0">
                <a:solidFill>
                  <a:srgbClr val="000000"/>
                </a:solidFill>
                <a:latin typeface="Arial"/>
                <a:ea typeface="+mn-ea"/>
                <a:cs typeface="+mn-cs"/>
                <a:sym typeface="Webdings" pitchFamily="18" charset="2"/>
              </a:rPr>
              <a:t>&gt;&gt;</a:t>
            </a:r>
            <a:endParaRPr kumimoji="0" lang="en-US" sz="20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kern="0" dirty="0">
                <a:solidFill>
                  <a:srgbClr val="000000"/>
                </a:solidFill>
                <a:latin typeface="Arial"/>
                <a:sym typeface="Webdings" pitchFamily="18" charset="2"/>
              </a:rPr>
              <a:t>The chat can only send to “Everyone” or the officers</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dirty="0">
                <a:sym typeface="Webdings" pitchFamily="18" charset="2"/>
              </a:rPr>
              <a:t>Please observe proper decorum in meetings</a:t>
            </a:r>
            <a:endPar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p:txBody>
      </p:sp>
      <p:pic>
        <p:nvPicPr>
          <p:cNvPr id="11" name="Picture 10">
            <a:extLst>
              <a:ext uri="{FF2B5EF4-FFF2-40B4-BE49-F238E27FC236}">
                <a16:creationId xmlns:a16="http://schemas.microsoft.com/office/drawing/2014/main" id="{DC2F209F-F22B-969E-4D9C-AF5BDABCF9AD}"/>
              </a:ext>
            </a:extLst>
          </p:cNvPr>
          <p:cNvPicPr>
            <a:picLocks noChangeAspect="1"/>
          </p:cNvPicPr>
          <p:nvPr/>
        </p:nvPicPr>
        <p:blipFill>
          <a:blip r:embed="rId2"/>
          <a:stretch>
            <a:fillRect/>
          </a:stretch>
        </p:blipFill>
        <p:spPr>
          <a:xfrm>
            <a:off x="4696834" y="1424276"/>
            <a:ext cx="2428875" cy="2247900"/>
          </a:xfrm>
          <a:prstGeom prst="rect">
            <a:avLst/>
          </a:prstGeom>
        </p:spPr>
      </p:pic>
    </p:spTree>
    <p:extLst>
      <p:ext uri="{BB962C8B-B14F-4D97-AF65-F5344CB8AC3E}">
        <p14:creationId xmlns:p14="http://schemas.microsoft.com/office/powerpoint/2010/main" val="78137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31746"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Big ticket items</a:t>
            </a:r>
          </a:p>
        </p:txBody>
      </p:sp>
      <p:sp>
        <p:nvSpPr>
          <p:cNvPr id="32770"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245835EE-4962-435F-83FA-BD026D8A6778}"/>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Task Force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Task Force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Task Force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Task Force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Task Force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Task Force home page URL</a:t>
            </a:r>
            <a:r>
              <a:rPr lang="en-US" sz="2000" b="1" u="sng" dirty="0"/>
              <a:t>&gt;&gt;</a:t>
            </a:r>
            <a:endParaRPr lang="en-US" sz="2000" b="1" i="1" dirty="0">
              <a:solidFill>
                <a:srgbClr val="3399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Task Force Private Area</a:t>
            </a:r>
          </a:p>
        </p:txBody>
      </p:sp>
      <p:sp>
        <p:nvSpPr>
          <p:cNvPr id="34818" name="Rectangle 3"/>
          <p:cNvSpPr>
            <a:spLocks noGrp="1" noChangeArrowheads="1"/>
          </p:cNvSpPr>
          <p:nvPr>
            <p:ph type="body" idx="1"/>
          </p:nvPr>
        </p:nvSpPr>
        <p:spPr/>
        <p:txBody>
          <a:bodyPr/>
          <a:lstStyle/>
          <a:p>
            <a:pPr eaLnBrk="1" hangingPunct="1"/>
            <a:r>
              <a:rPr lang="en-US" sz="2700" dirty="0"/>
              <a:t>URL: &lt;&lt;</a:t>
            </a:r>
            <a:r>
              <a:rPr lang="en-US" sz="2700" i="1" dirty="0">
                <a:solidFill>
                  <a:srgbClr val="FF0000"/>
                </a:solidFill>
              </a:rPr>
              <a:t>Task Force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draft, and any other content, is posted for your review only, and neither the content nor access information should be copied or redistributed to others in violation of document copyrights.</a:t>
            </a:r>
          </a:p>
        </p:txBody>
      </p:sp>
      <p:sp>
        <p:nvSpPr>
          <p:cNvPr id="34819" name="Text Box 4"/>
          <p:cNvSpPr txBox="1">
            <a:spLocks noChangeArrowheads="1"/>
          </p:cNvSpPr>
          <p:nvPr/>
        </p:nvSpPr>
        <p:spPr bwMode="auto">
          <a:xfrm>
            <a:off x="6600826" y="2276476"/>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1890</TotalTime>
  <Words>3749</Words>
  <Application>Microsoft Office PowerPoint</Application>
  <PresentationFormat>Widescreen</PresentationFormat>
  <Paragraphs>536</Paragraphs>
  <Slides>40</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40</vt:i4>
      </vt:variant>
    </vt:vector>
  </HeadingPairs>
  <TitlesOfParts>
    <vt:vector size="52" baseType="lpstr">
      <vt:lpstr>Arial</vt:lpstr>
      <vt:lpstr>Calibri</vt:lpstr>
      <vt:lpstr>Lucida Grande</vt:lpstr>
      <vt:lpstr>Montserrat</vt:lpstr>
      <vt:lpstr>Montserrat ExtraBold</vt:lpstr>
      <vt:lpstr>Perpetua</vt:lpstr>
      <vt:lpstr>Times New Roman</vt:lpstr>
      <vt:lpstr>Webdings</vt:lpstr>
      <vt:lpstr>Wingdings</vt:lpstr>
      <vt:lpstr>1_EEE</vt:lpstr>
      <vt:lpstr>IEEE_template</vt:lpstr>
      <vt:lpstr>1_802-11-Submission</vt:lpstr>
      <vt:lpstr>Agenda and General Information</vt:lpstr>
      <vt:lpstr>Agenda</vt:lpstr>
      <vt:lpstr>General Decorum</vt:lpstr>
      <vt:lpstr>In-Person Decorum</vt:lpstr>
      <vt:lpstr>Teleconference Decorum</vt:lpstr>
      <vt:lpstr>Goals for the meeting</vt:lpstr>
      <vt:lpstr>Big ticket items</vt:lpstr>
      <vt:lpstr>Reflector and Web</vt:lpstr>
      <vt:lpstr>Task Force Private Area</vt:lpstr>
      <vt:lpstr>Ground Rules</vt:lpstr>
      <vt:lpstr>Attendance</vt:lpstr>
      <vt:lpstr>IEEE Structure</vt:lpstr>
      <vt:lpstr>Important Bylaws and Rules</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Liaisons and Communications</vt:lpstr>
      <vt:lpstr>Action Items</vt:lpstr>
      <vt:lpstr>IEEE P802.3&lt;&lt;xx&gt; &lt;&lt;Task Force Name&gt;&gt; Approved Project Documents</vt:lpstr>
      <vt:lpstr>IEEE P802.3&lt;&lt;xx&gt; &lt;&lt;Task Force Name&gt;&gt; Objectives</vt:lpstr>
      <vt:lpstr>IEEE P802.3&lt;&lt;xx&gt; &lt;&lt;Task Force Name&gt;&gt; Timeline</vt:lpstr>
      <vt:lpstr>IEEE P802.3&lt;&lt;xx&gt; &lt;&lt;Task Force Name&gt;&gt; Working Group ballot results</vt:lpstr>
      <vt:lpstr>IEEE P802.3&lt;&lt;xx&gt; &lt;&lt;Task Force Name&gt;&gt; Standards Association ballot results</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Task Force agenda template</dc:title>
  <dc:creator>Law, David</dc:creator>
  <cp:lastModifiedBy>Law, David</cp:lastModifiedBy>
  <cp:revision>116</cp:revision>
  <dcterms:created xsi:type="dcterms:W3CDTF">2011-08-10T17:21:09Z</dcterms:created>
  <dcterms:modified xsi:type="dcterms:W3CDTF">2025-07-02T15:14:32Z</dcterms:modified>
</cp:coreProperties>
</file>