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60" r:id="rId4"/>
    <p:sldId id="258"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p:restoredTop sz="94659"/>
  </p:normalViewPr>
  <p:slideViewPr>
    <p:cSldViewPr snapToGrid="0" snapToObjects="1">
      <p:cViewPr varScale="1">
        <p:scale>
          <a:sx n="131" d="100"/>
          <a:sy n="131" d="100"/>
        </p:scale>
        <p:origin x="192" y="5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80432-4A24-5945-8601-13C5CF58B202}" type="datetimeFigureOut">
              <a:rPr lang="en-US" smtClean="0"/>
              <a:t>12/5/18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C9FC0-0717-EF40-87FA-D407F99BDDEC}" type="slidenum">
              <a:rPr lang="en-US" smtClean="0"/>
              <a:t>‹#›</a:t>
            </a:fld>
            <a:endParaRPr lang="en-US"/>
          </a:p>
        </p:txBody>
      </p:sp>
    </p:spTree>
    <p:extLst>
      <p:ext uri="{BB962C8B-B14F-4D97-AF65-F5344CB8AC3E}">
        <p14:creationId xmlns:p14="http://schemas.microsoft.com/office/powerpoint/2010/main" val="337769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Icut</a:t>
            </a:r>
            <a:r>
              <a:rPr lang="en-US" dirty="0"/>
              <a:t> and </a:t>
            </a:r>
            <a:r>
              <a:rPr lang="en-US" dirty="0" err="1"/>
              <a:t>Ilim</a:t>
            </a:r>
            <a:r>
              <a:rPr lang="en-US" dirty="0"/>
              <a:t> boundaries were defined to give a minimum and maximum current limits and allow PSEs to design tolerance between the two (instead of having finite limits, which would be expensive). This is why the lower limit is MAY and the upper is SHALL. This does not preclude a PSE from having a lower limit closer to </a:t>
            </a:r>
            <a:r>
              <a:rPr lang="en-US" dirty="0" err="1"/>
              <a:t>Icut</a:t>
            </a:r>
            <a:r>
              <a:rPr lang="en-US" dirty="0"/>
              <a:t> (say via ‘sloppy’ SW) and a higher limit close to </a:t>
            </a:r>
            <a:r>
              <a:rPr lang="en-US" dirty="0" err="1"/>
              <a:t>Ilim</a:t>
            </a:r>
            <a:r>
              <a:rPr lang="en-US" dirty="0"/>
              <a:t> (via HW).</a:t>
            </a:r>
          </a:p>
        </p:txBody>
      </p:sp>
      <p:sp>
        <p:nvSpPr>
          <p:cNvPr id="4" name="Slide Number Placeholder 3"/>
          <p:cNvSpPr>
            <a:spLocks noGrp="1"/>
          </p:cNvSpPr>
          <p:nvPr>
            <p:ph type="sldNum" sz="quarter" idx="5"/>
          </p:nvPr>
        </p:nvSpPr>
        <p:spPr/>
        <p:txBody>
          <a:bodyPr/>
          <a:lstStyle/>
          <a:p>
            <a:fld id="{FE9C9FC0-0717-EF40-87FA-D407F99BDDEC}" type="slidenum">
              <a:rPr lang="en-US" smtClean="0"/>
              <a:t>2</a:t>
            </a:fld>
            <a:endParaRPr lang="en-US"/>
          </a:p>
        </p:txBody>
      </p:sp>
    </p:spTree>
    <p:extLst>
      <p:ext uri="{BB962C8B-B14F-4D97-AF65-F5344CB8AC3E}">
        <p14:creationId xmlns:p14="http://schemas.microsoft.com/office/powerpoint/2010/main" val="268732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3068D-88C8-124C-A849-BD49BD50DC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0DB7BC-9A82-2C4F-9E04-058F116CDB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E96093-899B-E147-AA1A-9F9A99B1EA89}"/>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5" name="Footer Placeholder 4">
            <a:extLst>
              <a:ext uri="{FF2B5EF4-FFF2-40B4-BE49-F238E27FC236}">
                <a16:creationId xmlns:a16="http://schemas.microsoft.com/office/drawing/2014/main" id="{9914BE40-30B2-2E43-AAF5-EADCE62C20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EFC133-8E8D-4548-A69D-26BDEDDC2F5C}"/>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360864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6271-E511-184A-A65C-5FB58FFFC7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E15CB0-7AC6-374A-B0D0-9B886A6541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BB226C-325F-B843-82F5-D39D8C18375D}"/>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5" name="Footer Placeholder 4">
            <a:extLst>
              <a:ext uri="{FF2B5EF4-FFF2-40B4-BE49-F238E27FC236}">
                <a16:creationId xmlns:a16="http://schemas.microsoft.com/office/drawing/2014/main" id="{2EE2F18F-CAD3-6E41-B9A5-FA57D6A064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899C8-4847-EB44-B9E7-DBF74691A99D}"/>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212223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0E93C5-BF50-B443-A286-9B35ED4A44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0F39D2-62AC-FF45-A755-1978F8D1E1D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E7A3B0-608A-1447-B251-26EB9FF76CF9}"/>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5" name="Footer Placeholder 4">
            <a:extLst>
              <a:ext uri="{FF2B5EF4-FFF2-40B4-BE49-F238E27FC236}">
                <a16:creationId xmlns:a16="http://schemas.microsoft.com/office/drawing/2014/main" id="{70C2921D-9C4C-124C-9A63-4D09C4E63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34DF4-C31D-B94A-9E74-55CC543E0A28}"/>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296231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37331-50F5-8042-AC22-037368D1FC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52E52E-21F1-B048-B4BA-E619CF694AE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5F8C5-190F-0444-BD60-567102E92F6C}"/>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5" name="Footer Placeholder 4">
            <a:extLst>
              <a:ext uri="{FF2B5EF4-FFF2-40B4-BE49-F238E27FC236}">
                <a16:creationId xmlns:a16="http://schemas.microsoft.com/office/drawing/2014/main" id="{BEA2E323-3F48-9242-AC13-30D056FAC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B09B76-2429-2345-9A06-0FE6707A6133}"/>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318375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A877D-90E5-894E-A493-C1CFED64ED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984363-2FCC-1A44-A28A-AAE240CBEC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905C75-C70B-6B49-A0E6-AD355D1BF962}"/>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5" name="Footer Placeholder 4">
            <a:extLst>
              <a:ext uri="{FF2B5EF4-FFF2-40B4-BE49-F238E27FC236}">
                <a16:creationId xmlns:a16="http://schemas.microsoft.com/office/drawing/2014/main" id="{2881F5AD-E7ED-144E-B308-55C390F83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BD744E-56DF-3648-AD33-8F85A0FEA770}"/>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283560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88541-722B-324F-B57E-5E6664ED02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40A89E-6529-D94C-80F9-FE22B50CFE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22EB88-B7B5-B74B-AEB6-F5683FC656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63DA22-A436-6F40-8400-1D36C1F6946C}"/>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6" name="Footer Placeholder 5">
            <a:extLst>
              <a:ext uri="{FF2B5EF4-FFF2-40B4-BE49-F238E27FC236}">
                <a16:creationId xmlns:a16="http://schemas.microsoft.com/office/drawing/2014/main" id="{770DD3AD-13E3-7E46-9859-032F5B7B38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09B84F-88CF-7148-85A1-2F9C52AA98BF}"/>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331529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1B453-82FB-9642-B3C8-BF055C2422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C62FAD-ED6E-6A47-9518-C7C00C5CC7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390803-5F9C-644C-BA75-E163E757E2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9EBF0A-0C62-2247-A2CC-B012E5A4A6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99251D-B890-2249-8EC0-2F1147CE4DF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698064-8B90-A44E-A3E1-3EC1006751CC}"/>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8" name="Footer Placeholder 7">
            <a:extLst>
              <a:ext uri="{FF2B5EF4-FFF2-40B4-BE49-F238E27FC236}">
                <a16:creationId xmlns:a16="http://schemas.microsoft.com/office/drawing/2014/main" id="{09BCBD31-E88C-4142-A456-C72265CBB5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C2849E-07CF-7142-BE91-E4141E6FBD9A}"/>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324361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C5127-47BD-9C48-88D7-FF5F3D797F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B8DE9B-B9C9-374C-A64F-CC690BFC69DF}"/>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4" name="Footer Placeholder 3">
            <a:extLst>
              <a:ext uri="{FF2B5EF4-FFF2-40B4-BE49-F238E27FC236}">
                <a16:creationId xmlns:a16="http://schemas.microsoft.com/office/drawing/2014/main" id="{CA4C9432-B62A-2C4A-A1A9-DB63F2A507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141368-71DE-F047-91CE-FE72B5B24139}"/>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115701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25F983-840F-3947-B3C3-D2194FCA237D}"/>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3" name="Footer Placeholder 2">
            <a:extLst>
              <a:ext uri="{FF2B5EF4-FFF2-40B4-BE49-F238E27FC236}">
                <a16:creationId xmlns:a16="http://schemas.microsoft.com/office/drawing/2014/main" id="{A86FC356-69D9-6C49-A1CF-7195308619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44A376-BF88-FC40-B270-77D21238EA3E}"/>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403709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F3679-66CB-CF41-9A08-A9E9FC197F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143830-D500-5D4C-A6BA-6B7A6E33F4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D01E9F-92DC-3D42-A02B-EB8331BE44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2B70C9-D15F-B24F-8AD9-67A17117B756}"/>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6" name="Footer Placeholder 5">
            <a:extLst>
              <a:ext uri="{FF2B5EF4-FFF2-40B4-BE49-F238E27FC236}">
                <a16:creationId xmlns:a16="http://schemas.microsoft.com/office/drawing/2014/main" id="{786D7CED-E215-DC40-A05D-A2DACD4604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769FD8-8BE6-6749-8B0A-BB6E01FBD51F}"/>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909784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96E39-9712-FD4B-B4B1-686634FA5C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D149CF-E9AF-1642-B003-24A58F993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5CF4EE-F01A-A24D-B296-1B239B202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0CA6A6-DFB6-F146-A56B-422419F1DE98}"/>
              </a:ext>
            </a:extLst>
          </p:cNvPr>
          <p:cNvSpPr>
            <a:spLocks noGrp="1"/>
          </p:cNvSpPr>
          <p:nvPr>
            <p:ph type="dt" sz="half" idx="10"/>
          </p:nvPr>
        </p:nvSpPr>
        <p:spPr/>
        <p:txBody>
          <a:bodyPr/>
          <a:lstStyle/>
          <a:p>
            <a:fld id="{AC8DA38A-86AA-BA4B-9162-D17F3E1DC172}" type="datetimeFigureOut">
              <a:rPr lang="en-US" smtClean="0"/>
              <a:t>12/5/18</a:t>
            </a:fld>
            <a:endParaRPr lang="en-US"/>
          </a:p>
        </p:txBody>
      </p:sp>
      <p:sp>
        <p:nvSpPr>
          <p:cNvPr id="6" name="Footer Placeholder 5">
            <a:extLst>
              <a:ext uri="{FF2B5EF4-FFF2-40B4-BE49-F238E27FC236}">
                <a16:creationId xmlns:a16="http://schemas.microsoft.com/office/drawing/2014/main" id="{E5CDE4F5-F120-6B4E-9EFE-0886976FC8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D78B10-B3AF-CB41-B293-D3C23623BCB0}"/>
              </a:ext>
            </a:extLst>
          </p:cNvPr>
          <p:cNvSpPr>
            <a:spLocks noGrp="1"/>
          </p:cNvSpPr>
          <p:nvPr>
            <p:ph type="sldNum" sz="quarter" idx="12"/>
          </p:nvPr>
        </p:nvSpPr>
        <p:spPr/>
        <p:txBody>
          <a:bodyPr/>
          <a:lstStyle/>
          <a:p>
            <a:fld id="{5BE3A188-728D-E34C-AA95-EC679DF57B6F}" type="slidenum">
              <a:rPr lang="en-US" smtClean="0"/>
              <a:t>‹#›</a:t>
            </a:fld>
            <a:endParaRPr lang="en-US"/>
          </a:p>
        </p:txBody>
      </p:sp>
    </p:spTree>
    <p:extLst>
      <p:ext uri="{BB962C8B-B14F-4D97-AF65-F5344CB8AC3E}">
        <p14:creationId xmlns:p14="http://schemas.microsoft.com/office/powerpoint/2010/main" val="94127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94EDE3-47E6-704A-969E-8A8CC4F129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255220-1349-2949-B5EA-FC0B461BFB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7D436-AA82-DD47-B705-D5C2CF4ABA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DA38A-86AA-BA4B-9162-D17F3E1DC172}" type="datetimeFigureOut">
              <a:rPr lang="en-US" smtClean="0"/>
              <a:t>12/5/18</a:t>
            </a:fld>
            <a:endParaRPr lang="en-US"/>
          </a:p>
        </p:txBody>
      </p:sp>
      <p:sp>
        <p:nvSpPr>
          <p:cNvPr id="5" name="Footer Placeholder 4">
            <a:extLst>
              <a:ext uri="{FF2B5EF4-FFF2-40B4-BE49-F238E27FC236}">
                <a16:creationId xmlns:a16="http://schemas.microsoft.com/office/drawing/2014/main" id="{1633F623-920E-3547-B2AB-96C98072F9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0ABA0A-072D-754E-A88B-18E145EC1E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3A188-728D-E34C-AA95-EC679DF57B6F}" type="slidenum">
              <a:rPr lang="en-US" smtClean="0"/>
              <a:t>‹#›</a:t>
            </a:fld>
            <a:endParaRPr lang="en-US"/>
          </a:p>
        </p:txBody>
      </p:sp>
    </p:spTree>
    <p:extLst>
      <p:ext uri="{BB962C8B-B14F-4D97-AF65-F5344CB8AC3E}">
        <p14:creationId xmlns:p14="http://schemas.microsoft.com/office/powerpoint/2010/main" val="2226632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thernetalliance.org/wp-content/uploads/2018/04/WP_EA_Overview8023bt_FINAL.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225B9-29C9-9C40-B6AF-2FA4E752003A}"/>
              </a:ext>
            </a:extLst>
          </p:cNvPr>
          <p:cNvSpPr>
            <a:spLocks noGrp="1"/>
          </p:cNvSpPr>
          <p:nvPr>
            <p:ph type="ctrTitle"/>
          </p:nvPr>
        </p:nvSpPr>
        <p:spPr/>
        <p:txBody>
          <a:bodyPr/>
          <a:lstStyle/>
          <a:p>
            <a:r>
              <a:rPr lang="en-US" dirty="0"/>
              <a:t>IEEE 802.3 PoE</a:t>
            </a:r>
          </a:p>
        </p:txBody>
      </p:sp>
      <p:sp>
        <p:nvSpPr>
          <p:cNvPr id="3" name="Subtitle 2">
            <a:extLst>
              <a:ext uri="{FF2B5EF4-FFF2-40B4-BE49-F238E27FC236}">
                <a16:creationId xmlns:a16="http://schemas.microsoft.com/office/drawing/2014/main" id="{51B98B41-5447-9945-8231-9ABE9075AA8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81174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9E3EB-1790-3944-8F27-4593907E7788}"/>
              </a:ext>
            </a:extLst>
          </p:cNvPr>
          <p:cNvSpPr>
            <a:spLocks noGrp="1"/>
          </p:cNvSpPr>
          <p:nvPr>
            <p:ph type="title"/>
          </p:nvPr>
        </p:nvSpPr>
        <p:spPr/>
        <p:txBody>
          <a:bodyPr/>
          <a:lstStyle/>
          <a:p>
            <a:r>
              <a:rPr lang="en-US" dirty="0"/>
              <a:t>The PoE System and Current </a:t>
            </a:r>
          </a:p>
        </p:txBody>
      </p:sp>
      <p:sp>
        <p:nvSpPr>
          <p:cNvPr id="3" name="Content Placeholder 2">
            <a:extLst>
              <a:ext uri="{FF2B5EF4-FFF2-40B4-BE49-F238E27FC236}">
                <a16:creationId xmlns:a16="http://schemas.microsoft.com/office/drawing/2014/main" id="{9FC346FF-7E60-814B-9809-8609B8CA8101}"/>
              </a:ext>
            </a:extLst>
          </p:cNvPr>
          <p:cNvSpPr>
            <a:spLocks noGrp="1"/>
          </p:cNvSpPr>
          <p:nvPr>
            <p:ph idx="1"/>
          </p:nvPr>
        </p:nvSpPr>
        <p:spPr/>
        <p:txBody>
          <a:bodyPr/>
          <a:lstStyle/>
          <a:p>
            <a:r>
              <a:rPr lang="en-US" dirty="0"/>
              <a:t>PSEs have two current limits, </a:t>
            </a:r>
            <a:r>
              <a:rPr lang="en-US" dirty="0" err="1"/>
              <a:t>Icut</a:t>
            </a:r>
            <a:r>
              <a:rPr lang="en-US" dirty="0"/>
              <a:t> and </a:t>
            </a:r>
            <a:r>
              <a:rPr lang="en-US" dirty="0" err="1"/>
              <a:t>Ilim</a:t>
            </a:r>
            <a:endParaRPr lang="en-US" dirty="0"/>
          </a:p>
          <a:p>
            <a:pPr lvl="1"/>
            <a:r>
              <a:rPr lang="en-US" dirty="0" err="1"/>
              <a:t>Icut</a:t>
            </a:r>
            <a:r>
              <a:rPr lang="en-US" dirty="0"/>
              <a:t> – PSE may shut power off</a:t>
            </a:r>
          </a:p>
          <a:p>
            <a:pPr lvl="2"/>
            <a:r>
              <a:rPr lang="en-US" dirty="0"/>
              <a:t>Reached when PD draws more than advertised class for more than 75ms</a:t>
            </a:r>
          </a:p>
          <a:p>
            <a:pPr lvl="1"/>
            <a:r>
              <a:rPr lang="en-US" dirty="0" err="1"/>
              <a:t>Ilim</a:t>
            </a:r>
            <a:r>
              <a:rPr lang="en-US" dirty="0"/>
              <a:t> – PSE shall shut power off</a:t>
            </a:r>
          </a:p>
          <a:p>
            <a:pPr lvl="2"/>
            <a:r>
              <a:rPr lang="en-US" dirty="0"/>
              <a:t>Reached when PD draws exceeds advertised class by a percentage for a duration</a:t>
            </a:r>
          </a:p>
          <a:p>
            <a:pPr lvl="2"/>
            <a:r>
              <a:rPr lang="en-US" dirty="0"/>
              <a:t>Percentage and duration varies by class (both get smaller as class increases)</a:t>
            </a:r>
          </a:p>
        </p:txBody>
      </p:sp>
    </p:spTree>
    <p:extLst>
      <p:ext uri="{BB962C8B-B14F-4D97-AF65-F5344CB8AC3E}">
        <p14:creationId xmlns:p14="http://schemas.microsoft.com/office/powerpoint/2010/main" val="820030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EDB13-AE81-4A44-A02B-DDB7AF811F21}"/>
              </a:ext>
            </a:extLst>
          </p:cNvPr>
          <p:cNvSpPr>
            <a:spLocks noGrp="1"/>
          </p:cNvSpPr>
          <p:nvPr>
            <p:ph type="title"/>
          </p:nvPr>
        </p:nvSpPr>
        <p:spPr/>
        <p:txBody>
          <a:bodyPr/>
          <a:lstStyle/>
          <a:p>
            <a:r>
              <a:rPr lang="en-US" dirty="0"/>
              <a:t>Limited Fault Power</a:t>
            </a:r>
          </a:p>
        </p:txBody>
      </p:sp>
      <p:sp>
        <p:nvSpPr>
          <p:cNvPr id="3" name="Content Placeholder 2">
            <a:extLst>
              <a:ext uri="{FF2B5EF4-FFF2-40B4-BE49-F238E27FC236}">
                <a16:creationId xmlns:a16="http://schemas.microsoft.com/office/drawing/2014/main" id="{273C4B25-5907-0248-96D4-11F781C65D7A}"/>
              </a:ext>
            </a:extLst>
          </p:cNvPr>
          <p:cNvSpPr>
            <a:spLocks noGrp="1"/>
          </p:cNvSpPr>
          <p:nvPr>
            <p:ph idx="1"/>
          </p:nvPr>
        </p:nvSpPr>
        <p:spPr/>
        <p:txBody>
          <a:bodyPr/>
          <a:lstStyle/>
          <a:p>
            <a:r>
              <a:rPr lang="en-US" dirty="0"/>
              <a:t>These current limits are chosen to ensure compliance to safety standards (60950 moving to 62368)</a:t>
            </a:r>
          </a:p>
          <a:p>
            <a:r>
              <a:rPr lang="en-US" dirty="0"/>
              <a:t>IEEE </a:t>
            </a:r>
            <a:r>
              <a:rPr lang="en-US" dirty="0" err="1"/>
              <a:t>Std</a:t>
            </a:r>
            <a:r>
              <a:rPr lang="en-US" dirty="0"/>
              <a:t> 802.3 attempts to simplify the comprehension of the limits by including an ‘</a:t>
            </a:r>
            <a:r>
              <a:rPr lang="en-US" dirty="0" err="1"/>
              <a:t>upperbound</a:t>
            </a:r>
            <a:r>
              <a:rPr lang="en-US" dirty="0"/>
              <a:t> template’</a:t>
            </a:r>
          </a:p>
        </p:txBody>
      </p:sp>
    </p:spTree>
    <p:extLst>
      <p:ext uri="{BB962C8B-B14F-4D97-AF65-F5344CB8AC3E}">
        <p14:creationId xmlns:p14="http://schemas.microsoft.com/office/powerpoint/2010/main" val="1376535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BB37-6468-014A-847A-8291E482E8F0}"/>
              </a:ext>
            </a:extLst>
          </p:cNvPr>
          <p:cNvSpPr>
            <a:spLocks noGrp="1"/>
          </p:cNvSpPr>
          <p:nvPr>
            <p:ph type="title"/>
          </p:nvPr>
        </p:nvSpPr>
        <p:spPr/>
        <p:txBody>
          <a:bodyPr/>
          <a:lstStyle/>
          <a:p>
            <a:r>
              <a:rPr lang="en-US" dirty="0" err="1"/>
              <a:t>Upperbound</a:t>
            </a:r>
            <a:r>
              <a:rPr lang="en-US" dirty="0"/>
              <a:t> Template</a:t>
            </a:r>
          </a:p>
        </p:txBody>
      </p:sp>
      <p:pic>
        <p:nvPicPr>
          <p:cNvPr id="4" name="Picture 3">
            <a:extLst>
              <a:ext uri="{FF2B5EF4-FFF2-40B4-BE49-F238E27FC236}">
                <a16:creationId xmlns:a16="http://schemas.microsoft.com/office/drawing/2014/main" id="{97012EF7-160E-0247-A756-1F4D92A5DF94}"/>
              </a:ext>
            </a:extLst>
          </p:cNvPr>
          <p:cNvPicPr>
            <a:picLocks noChangeAspect="1"/>
          </p:cNvPicPr>
          <p:nvPr/>
        </p:nvPicPr>
        <p:blipFill rotWithShape="1">
          <a:blip r:embed="rId2"/>
          <a:srcRect l="3881" t="2092" r="1935"/>
          <a:stretch/>
        </p:blipFill>
        <p:spPr>
          <a:xfrm>
            <a:off x="5521124" y="1462461"/>
            <a:ext cx="6447099" cy="4998584"/>
          </a:xfrm>
          <a:prstGeom prst="rect">
            <a:avLst/>
          </a:prstGeom>
        </p:spPr>
      </p:pic>
      <p:sp>
        <p:nvSpPr>
          <p:cNvPr id="5" name="Rectangle 4">
            <a:extLst>
              <a:ext uri="{FF2B5EF4-FFF2-40B4-BE49-F238E27FC236}">
                <a16:creationId xmlns:a16="http://schemas.microsoft.com/office/drawing/2014/main" id="{FAE58C4A-3735-A843-AA9C-6426BD797459}"/>
              </a:ext>
            </a:extLst>
          </p:cNvPr>
          <p:cNvSpPr/>
          <p:nvPr/>
        </p:nvSpPr>
        <p:spPr>
          <a:xfrm>
            <a:off x="838200" y="1859339"/>
            <a:ext cx="4432570" cy="2308324"/>
          </a:xfrm>
          <a:prstGeom prst="rect">
            <a:avLst/>
          </a:prstGeom>
        </p:spPr>
        <p:txBody>
          <a:bodyPr wrap="square">
            <a:spAutoFit/>
          </a:bodyPr>
          <a:lstStyle/>
          <a:p>
            <a:r>
              <a:rPr lang="en-US" dirty="0">
                <a:latin typeface="TrebuchetMS" panose="020B0603020202020204" pitchFamily="34" charset="0"/>
              </a:rPr>
              <a:t>The </a:t>
            </a:r>
            <a:r>
              <a:rPr lang="en-US" dirty="0" err="1">
                <a:latin typeface="TrebuchetMS" panose="020B0603020202020204" pitchFamily="34" charset="0"/>
              </a:rPr>
              <a:t>upperbound</a:t>
            </a:r>
            <a:r>
              <a:rPr lang="en-US" dirty="0">
                <a:latin typeface="TrebuchetMS" panose="020B0603020202020204" pitchFamily="34" charset="0"/>
              </a:rPr>
              <a:t> template is a graphical representation of the current limits. Green is operational area, white is may shut off and red is shall shut off.</a:t>
            </a:r>
          </a:p>
          <a:p>
            <a:r>
              <a:rPr lang="en-US" dirty="0">
                <a:latin typeface="TrebuchetMS" panose="020B0603020202020204" pitchFamily="34" charset="0"/>
              </a:rPr>
              <a:t>A Type 4 PSE may source up to 1</a:t>
            </a:r>
            <a:r>
              <a:rPr lang="en-US" dirty="0">
                <a:latin typeface="CMMI10"/>
              </a:rPr>
              <a:t>.</a:t>
            </a:r>
            <a:r>
              <a:rPr lang="en-US" dirty="0">
                <a:latin typeface="TrebuchetMS" panose="020B0603020202020204" pitchFamily="34" charset="0"/>
              </a:rPr>
              <a:t>75A for up to T</a:t>
            </a:r>
            <a:r>
              <a:rPr lang="en-US" sz="1100" dirty="0">
                <a:effectLst/>
                <a:latin typeface="TrebuchetMS" panose="020B0603020202020204" pitchFamily="34" charset="0"/>
              </a:rPr>
              <a:t>CUT </a:t>
            </a:r>
            <a:r>
              <a:rPr lang="en-US" dirty="0">
                <a:latin typeface="TrebuchetMS" panose="020B0603020202020204" pitchFamily="34" charset="0"/>
              </a:rPr>
              <a:t>max (75ms), with a 750ms error delay before the PSE can apply power.</a:t>
            </a:r>
            <a:endParaRPr lang="en-US" dirty="0"/>
          </a:p>
        </p:txBody>
      </p:sp>
      <p:sp>
        <p:nvSpPr>
          <p:cNvPr id="6" name="Rectangle 5">
            <a:extLst>
              <a:ext uri="{FF2B5EF4-FFF2-40B4-BE49-F238E27FC236}">
                <a16:creationId xmlns:a16="http://schemas.microsoft.com/office/drawing/2014/main" id="{F9767138-CA08-F044-B758-53352C041350}"/>
              </a:ext>
            </a:extLst>
          </p:cNvPr>
          <p:cNvSpPr/>
          <p:nvPr/>
        </p:nvSpPr>
        <p:spPr>
          <a:xfrm>
            <a:off x="0" y="6551868"/>
            <a:ext cx="12192000" cy="307777"/>
          </a:xfrm>
          <a:prstGeom prst="rect">
            <a:avLst/>
          </a:prstGeom>
        </p:spPr>
        <p:txBody>
          <a:bodyPr wrap="square">
            <a:spAutoFit/>
          </a:bodyPr>
          <a:lstStyle/>
          <a:p>
            <a:r>
              <a:rPr lang="en-US" sz="1400" dirty="0"/>
              <a:t>Picture Source: </a:t>
            </a:r>
            <a:r>
              <a:rPr lang="en-US" sz="1400" dirty="0">
                <a:hlinkClick r:id="rId3"/>
              </a:rPr>
              <a:t>https://ethernetalliance.org/wp-content/uploads/2018/04/WP_EA_Overview8023bt_FINAL.pdf</a:t>
            </a:r>
            <a:r>
              <a:rPr lang="en-US" sz="1400" dirty="0"/>
              <a:t> </a:t>
            </a:r>
          </a:p>
        </p:txBody>
      </p:sp>
      <p:cxnSp>
        <p:nvCxnSpPr>
          <p:cNvPr id="7" name="Straight Connector 6">
            <a:extLst>
              <a:ext uri="{FF2B5EF4-FFF2-40B4-BE49-F238E27FC236}">
                <a16:creationId xmlns:a16="http://schemas.microsoft.com/office/drawing/2014/main" id="{1AFD9EFA-82D0-AB47-A6B3-6CF65D75FA06}"/>
              </a:ext>
            </a:extLst>
          </p:cNvPr>
          <p:cNvCxnSpPr/>
          <p:nvPr/>
        </p:nvCxnSpPr>
        <p:spPr>
          <a:xfrm flipV="1">
            <a:off x="6106332" y="2700475"/>
            <a:ext cx="136187" cy="875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5718262-2A3B-7448-A4B7-276C538DF454}"/>
              </a:ext>
            </a:extLst>
          </p:cNvPr>
          <p:cNvCxnSpPr/>
          <p:nvPr/>
        </p:nvCxnSpPr>
        <p:spPr>
          <a:xfrm flipV="1">
            <a:off x="6121400" y="2763975"/>
            <a:ext cx="136187" cy="875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CDFC9E4-3340-AB45-A1B2-1F323628B551}"/>
              </a:ext>
            </a:extLst>
          </p:cNvPr>
          <p:cNvCxnSpPr>
            <a:cxnSpLocks/>
          </p:cNvCxnSpPr>
          <p:nvPr/>
        </p:nvCxnSpPr>
        <p:spPr>
          <a:xfrm flipV="1">
            <a:off x="6849728" y="5873858"/>
            <a:ext cx="98678" cy="1359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8922776-603A-5643-A9D4-264F3A45C8D8}"/>
              </a:ext>
            </a:extLst>
          </p:cNvPr>
          <p:cNvCxnSpPr>
            <a:cxnSpLocks/>
          </p:cNvCxnSpPr>
          <p:nvPr/>
        </p:nvCxnSpPr>
        <p:spPr>
          <a:xfrm flipV="1">
            <a:off x="6925259" y="5873858"/>
            <a:ext cx="98678" cy="1359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Freeform 20">
            <a:extLst>
              <a:ext uri="{FF2B5EF4-FFF2-40B4-BE49-F238E27FC236}">
                <a16:creationId xmlns:a16="http://schemas.microsoft.com/office/drawing/2014/main" id="{5C6F66B2-067B-8244-8130-63E584B6815C}"/>
              </a:ext>
            </a:extLst>
          </p:cNvPr>
          <p:cNvSpPr/>
          <p:nvPr/>
        </p:nvSpPr>
        <p:spPr>
          <a:xfrm>
            <a:off x="6498433" y="1611366"/>
            <a:ext cx="702589" cy="495946"/>
          </a:xfrm>
          <a:custGeom>
            <a:avLst/>
            <a:gdLst>
              <a:gd name="connsiteX0" fmla="*/ 87824 w 733586"/>
              <a:gd name="connsiteY0" fmla="*/ 273804 h 640597"/>
              <a:gd name="connsiteX1" fmla="*/ 129152 w 733586"/>
              <a:gd name="connsiteY1" fmla="*/ 201478 h 640597"/>
              <a:gd name="connsiteX2" fmla="*/ 154983 w 733586"/>
              <a:gd name="connsiteY2" fmla="*/ 170481 h 640597"/>
              <a:gd name="connsiteX3" fmla="*/ 170481 w 733586"/>
              <a:gd name="connsiteY3" fmla="*/ 149817 h 640597"/>
              <a:gd name="connsiteX4" fmla="*/ 185980 w 733586"/>
              <a:gd name="connsiteY4" fmla="*/ 134319 h 640597"/>
              <a:gd name="connsiteX5" fmla="*/ 222142 w 733586"/>
              <a:gd name="connsiteY5" fmla="*/ 92990 h 640597"/>
              <a:gd name="connsiteX6" fmla="*/ 247973 w 733586"/>
              <a:gd name="connsiteY6" fmla="*/ 82658 h 640597"/>
              <a:gd name="connsiteX7" fmla="*/ 273803 w 733586"/>
              <a:gd name="connsiteY7" fmla="*/ 67159 h 640597"/>
              <a:gd name="connsiteX8" fmla="*/ 335797 w 733586"/>
              <a:gd name="connsiteY8" fmla="*/ 56827 h 640597"/>
              <a:gd name="connsiteX9" fmla="*/ 640597 w 733586"/>
              <a:gd name="connsiteY9" fmla="*/ 72326 h 640597"/>
              <a:gd name="connsiteX10" fmla="*/ 681925 w 733586"/>
              <a:gd name="connsiteY10" fmla="*/ 103322 h 640597"/>
              <a:gd name="connsiteX11" fmla="*/ 707756 w 733586"/>
              <a:gd name="connsiteY11" fmla="*/ 154983 h 640597"/>
              <a:gd name="connsiteX12" fmla="*/ 733586 w 733586"/>
              <a:gd name="connsiteY12" fmla="*/ 237641 h 640597"/>
              <a:gd name="connsiteX13" fmla="*/ 728420 w 733586"/>
              <a:gd name="connsiteY13" fmla="*/ 387458 h 640597"/>
              <a:gd name="connsiteX14" fmla="*/ 707756 w 733586"/>
              <a:gd name="connsiteY14" fmla="*/ 433953 h 640597"/>
              <a:gd name="connsiteX15" fmla="*/ 671593 w 733586"/>
              <a:gd name="connsiteY15" fmla="*/ 490780 h 640597"/>
              <a:gd name="connsiteX16" fmla="*/ 630264 w 733586"/>
              <a:gd name="connsiteY16" fmla="*/ 537275 h 640597"/>
              <a:gd name="connsiteX17" fmla="*/ 526942 w 733586"/>
              <a:gd name="connsiteY17" fmla="*/ 614766 h 640597"/>
              <a:gd name="connsiteX18" fmla="*/ 480447 w 733586"/>
              <a:gd name="connsiteY18" fmla="*/ 625098 h 640597"/>
              <a:gd name="connsiteX19" fmla="*/ 459783 w 733586"/>
              <a:gd name="connsiteY19" fmla="*/ 630265 h 640597"/>
              <a:gd name="connsiteX20" fmla="*/ 294468 w 733586"/>
              <a:gd name="connsiteY20" fmla="*/ 640597 h 640597"/>
              <a:gd name="connsiteX21" fmla="*/ 196312 w 733586"/>
              <a:gd name="connsiteY21" fmla="*/ 635431 h 640597"/>
              <a:gd name="connsiteX22" fmla="*/ 160149 w 733586"/>
              <a:gd name="connsiteY22" fmla="*/ 619932 h 640597"/>
              <a:gd name="connsiteX23" fmla="*/ 139485 w 733586"/>
              <a:gd name="connsiteY23" fmla="*/ 614766 h 640597"/>
              <a:gd name="connsiteX24" fmla="*/ 123986 w 733586"/>
              <a:gd name="connsiteY24" fmla="*/ 609600 h 640597"/>
              <a:gd name="connsiteX25" fmla="*/ 103322 w 733586"/>
              <a:gd name="connsiteY25" fmla="*/ 594102 h 640597"/>
              <a:gd name="connsiteX26" fmla="*/ 51661 w 733586"/>
              <a:gd name="connsiteY26" fmla="*/ 557939 h 640597"/>
              <a:gd name="connsiteX27" fmla="*/ 30997 w 733586"/>
              <a:gd name="connsiteY27" fmla="*/ 537275 h 640597"/>
              <a:gd name="connsiteX28" fmla="*/ 15498 w 733586"/>
              <a:gd name="connsiteY28" fmla="*/ 506278 h 640597"/>
              <a:gd name="connsiteX29" fmla="*/ 0 w 733586"/>
              <a:gd name="connsiteY29" fmla="*/ 439119 h 640597"/>
              <a:gd name="connsiteX30" fmla="*/ 5166 w 733586"/>
              <a:gd name="connsiteY30" fmla="*/ 361627 h 640597"/>
              <a:gd name="connsiteX31" fmla="*/ 15498 w 733586"/>
              <a:gd name="connsiteY31" fmla="*/ 325465 h 640597"/>
              <a:gd name="connsiteX32" fmla="*/ 30997 w 733586"/>
              <a:gd name="connsiteY32" fmla="*/ 278970 h 640597"/>
              <a:gd name="connsiteX33" fmla="*/ 46495 w 733586"/>
              <a:gd name="connsiteY33" fmla="*/ 237641 h 640597"/>
              <a:gd name="connsiteX34" fmla="*/ 56827 w 733586"/>
              <a:gd name="connsiteY34" fmla="*/ 206644 h 640597"/>
              <a:gd name="connsiteX35" fmla="*/ 72325 w 733586"/>
              <a:gd name="connsiteY35" fmla="*/ 175648 h 640597"/>
              <a:gd name="connsiteX36" fmla="*/ 92990 w 733586"/>
              <a:gd name="connsiteY36" fmla="*/ 123987 h 640597"/>
              <a:gd name="connsiteX37" fmla="*/ 108488 w 733586"/>
              <a:gd name="connsiteY37" fmla="*/ 103322 h 640597"/>
              <a:gd name="connsiteX38" fmla="*/ 144651 w 733586"/>
              <a:gd name="connsiteY38" fmla="*/ 46495 h 640597"/>
              <a:gd name="connsiteX39" fmla="*/ 154983 w 733586"/>
              <a:gd name="connsiteY39" fmla="*/ 20665 h 640597"/>
              <a:gd name="connsiteX40" fmla="*/ 165315 w 733586"/>
              <a:gd name="connsiteY40" fmla="*/ 10332 h 640597"/>
              <a:gd name="connsiteX41" fmla="*/ 170481 w 733586"/>
              <a:gd name="connsiteY41" fmla="*/ 0 h 64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33586" h="640597">
                <a:moveTo>
                  <a:pt x="87824" y="273804"/>
                </a:moveTo>
                <a:cubicBezTo>
                  <a:pt x="101600" y="249695"/>
                  <a:pt x="112491" y="223691"/>
                  <a:pt x="129152" y="201478"/>
                </a:cubicBezTo>
                <a:cubicBezTo>
                  <a:pt x="191141" y="118832"/>
                  <a:pt x="113917" y="219762"/>
                  <a:pt x="154983" y="170481"/>
                </a:cubicBezTo>
                <a:cubicBezTo>
                  <a:pt x="160495" y="163867"/>
                  <a:pt x="164878" y="156354"/>
                  <a:pt x="170481" y="149817"/>
                </a:cubicBezTo>
                <a:cubicBezTo>
                  <a:pt x="175236" y="144270"/>
                  <a:pt x="181225" y="139866"/>
                  <a:pt x="185980" y="134319"/>
                </a:cubicBezTo>
                <a:cubicBezTo>
                  <a:pt x="198675" y="119509"/>
                  <a:pt x="205173" y="104302"/>
                  <a:pt x="222142" y="92990"/>
                </a:cubicBezTo>
                <a:cubicBezTo>
                  <a:pt x="229858" y="87846"/>
                  <a:pt x="239679" y="86805"/>
                  <a:pt x="247973" y="82658"/>
                </a:cubicBezTo>
                <a:cubicBezTo>
                  <a:pt x="256954" y="78167"/>
                  <a:pt x="264822" y="71650"/>
                  <a:pt x="273803" y="67159"/>
                </a:cubicBezTo>
                <a:cubicBezTo>
                  <a:pt x="291111" y="58505"/>
                  <a:pt x="321071" y="58463"/>
                  <a:pt x="335797" y="56827"/>
                </a:cubicBezTo>
                <a:cubicBezTo>
                  <a:pt x="437397" y="61993"/>
                  <a:pt x="539771" y="58782"/>
                  <a:pt x="640597" y="72326"/>
                </a:cubicBezTo>
                <a:cubicBezTo>
                  <a:pt x="657664" y="74619"/>
                  <a:pt x="681925" y="103322"/>
                  <a:pt x="681925" y="103322"/>
                </a:cubicBezTo>
                <a:cubicBezTo>
                  <a:pt x="690535" y="120542"/>
                  <a:pt x="701668" y="136718"/>
                  <a:pt x="707756" y="154983"/>
                </a:cubicBezTo>
                <a:cubicBezTo>
                  <a:pt x="730665" y="223712"/>
                  <a:pt x="723137" y="195844"/>
                  <a:pt x="733586" y="237641"/>
                </a:cubicBezTo>
                <a:cubicBezTo>
                  <a:pt x="731864" y="287580"/>
                  <a:pt x="734939" y="337916"/>
                  <a:pt x="728420" y="387458"/>
                </a:cubicBezTo>
                <a:cubicBezTo>
                  <a:pt x="726208" y="404273"/>
                  <a:pt x="714978" y="418607"/>
                  <a:pt x="707756" y="433953"/>
                </a:cubicBezTo>
                <a:cubicBezTo>
                  <a:pt x="668453" y="517470"/>
                  <a:pt x="705273" y="447477"/>
                  <a:pt x="671593" y="490780"/>
                </a:cubicBezTo>
                <a:cubicBezTo>
                  <a:pt x="627341" y="547677"/>
                  <a:pt x="673908" y="501333"/>
                  <a:pt x="630264" y="537275"/>
                </a:cubicBezTo>
                <a:cubicBezTo>
                  <a:pt x="575804" y="582125"/>
                  <a:pt x="577537" y="589469"/>
                  <a:pt x="526942" y="614766"/>
                </a:cubicBezTo>
                <a:cubicBezTo>
                  <a:pt x="513536" y="621469"/>
                  <a:pt x="493677" y="622452"/>
                  <a:pt x="480447" y="625098"/>
                </a:cubicBezTo>
                <a:cubicBezTo>
                  <a:pt x="473485" y="626491"/>
                  <a:pt x="466828" y="629384"/>
                  <a:pt x="459783" y="630265"/>
                </a:cubicBezTo>
                <a:cubicBezTo>
                  <a:pt x="416964" y="635618"/>
                  <a:pt x="329465" y="638847"/>
                  <a:pt x="294468" y="640597"/>
                </a:cubicBezTo>
                <a:cubicBezTo>
                  <a:pt x="261749" y="638875"/>
                  <a:pt x="228953" y="638269"/>
                  <a:pt x="196312" y="635431"/>
                </a:cubicBezTo>
                <a:cubicBezTo>
                  <a:pt x="165297" y="632734"/>
                  <a:pt x="185338" y="630728"/>
                  <a:pt x="160149" y="619932"/>
                </a:cubicBezTo>
                <a:cubicBezTo>
                  <a:pt x="153623" y="617135"/>
                  <a:pt x="146312" y="616716"/>
                  <a:pt x="139485" y="614766"/>
                </a:cubicBezTo>
                <a:cubicBezTo>
                  <a:pt x="134249" y="613270"/>
                  <a:pt x="129152" y="611322"/>
                  <a:pt x="123986" y="609600"/>
                </a:cubicBezTo>
                <a:cubicBezTo>
                  <a:pt x="117098" y="604434"/>
                  <a:pt x="110486" y="598878"/>
                  <a:pt x="103322" y="594102"/>
                </a:cubicBezTo>
                <a:cubicBezTo>
                  <a:pt x="69711" y="571695"/>
                  <a:pt x="83492" y="586234"/>
                  <a:pt x="51661" y="557939"/>
                </a:cubicBezTo>
                <a:cubicBezTo>
                  <a:pt x="44380" y="551467"/>
                  <a:pt x="36583" y="545255"/>
                  <a:pt x="30997" y="537275"/>
                </a:cubicBezTo>
                <a:cubicBezTo>
                  <a:pt x="24372" y="527811"/>
                  <a:pt x="19645" y="517060"/>
                  <a:pt x="15498" y="506278"/>
                </a:cubicBezTo>
                <a:cubicBezTo>
                  <a:pt x="5786" y="481026"/>
                  <a:pt x="4305" y="464950"/>
                  <a:pt x="0" y="439119"/>
                </a:cubicBezTo>
                <a:cubicBezTo>
                  <a:pt x="1722" y="413288"/>
                  <a:pt x="1668" y="387278"/>
                  <a:pt x="5166" y="361627"/>
                </a:cubicBezTo>
                <a:cubicBezTo>
                  <a:pt x="6860" y="349206"/>
                  <a:pt x="12458" y="337627"/>
                  <a:pt x="15498" y="325465"/>
                </a:cubicBezTo>
                <a:cubicBezTo>
                  <a:pt x="30413" y="265803"/>
                  <a:pt x="9511" y="330535"/>
                  <a:pt x="30997" y="278970"/>
                </a:cubicBezTo>
                <a:cubicBezTo>
                  <a:pt x="36656" y="265389"/>
                  <a:pt x="41547" y="251497"/>
                  <a:pt x="46495" y="237641"/>
                </a:cubicBezTo>
                <a:cubicBezTo>
                  <a:pt x="50158" y="227384"/>
                  <a:pt x="51956" y="216385"/>
                  <a:pt x="56827" y="206644"/>
                </a:cubicBezTo>
                <a:cubicBezTo>
                  <a:pt x="61993" y="196312"/>
                  <a:pt x="67695" y="186231"/>
                  <a:pt x="72325" y="175648"/>
                </a:cubicBezTo>
                <a:cubicBezTo>
                  <a:pt x="79759" y="158656"/>
                  <a:pt x="81862" y="138825"/>
                  <a:pt x="92990" y="123987"/>
                </a:cubicBezTo>
                <a:cubicBezTo>
                  <a:pt x="98156" y="117099"/>
                  <a:pt x="104150" y="110759"/>
                  <a:pt x="108488" y="103322"/>
                </a:cubicBezTo>
                <a:cubicBezTo>
                  <a:pt x="141990" y="45888"/>
                  <a:pt x="113721" y="77423"/>
                  <a:pt x="144651" y="46495"/>
                </a:cubicBezTo>
                <a:cubicBezTo>
                  <a:pt x="148095" y="37885"/>
                  <a:pt x="150382" y="28716"/>
                  <a:pt x="154983" y="20665"/>
                </a:cubicBezTo>
                <a:cubicBezTo>
                  <a:pt x="157400" y="16436"/>
                  <a:pt x="162393" y="14229"/>
                  <a:pt x="165315" y="10332"/>
                </a:cubicBezTo>
                <a:cubicBezTo>
                  <a:pt x="167625" y="7252"/>
                  <a:pt x="168759" y="3444"/>
                  <a:pt x="170481" y="0"/>
                </a:cubicBezTo>
              </a:path>
            </a:pathLst>
          </a:cu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012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E2F8F-769A-424A-9BC8-F9774606B5D2}"/>
              </a:ext>
            </a:extLst>
          </p:cNvPr>
          <p:cNvSpPr>
            <a:spLocks noGrp="1"/>
          </p:cNvSpPr>
          <p:nvPr>
            <p:ph type="title"/>
          </p:nvPr>
        </p:nvSpPr>
        <p:spPr/>
        <p:txBody>
          <a:bodyPr/>
          <a:lstStyle/>
          <a:p>
            <a:r>
              <a:rPr lang="en-US" dirty="0"/>
              <a:t>Auto Restart</a:t>
            </a:r>
          </a:p>
        </p:txBody>
      </p:sp>
      <p:sp>
        <p:nvSpPr>
          <p:cNvPr id="3" name="Content Placeholder 2">
            <a:extLst>
              <a:ext uri="{FF2B5EF4-FFF2-40B4-BE49-F238E27FC236}">
                <a16:creationId xmlns:a16="http://schemas.microsoft.com/office/drawing/2014/main" id="{6B267E7C-C735-4443-A1DD-2B68085AF7E3}"/>
              </a:ext>
            </a:extLst>
          </p:cNvPr>
          <p:cNvSpPr>
            <a:spLocks noGrp="1"/>
          </p:cNvSpPr>
          <p:nvPr>
            <p:ph idx="1"/>
          </p:nvPr>
        </p:nvSpPr>
        <p:spPr/>
        <p:txBody>
          <a:bodyPr>
            <a:normAutofit/>
          </a:bodyPr>
          <a:lstStyle/>
          <a:p>
            <a:r>
              <a:rPr lang="en-US" dirty="0">
                <a:ea typeface="SimSun" panose="02010600030101010101" pitchFamily="2" charset="-122"/>
                <a:cs typeface="Arial" panose="020B0604020202020204" pitchFamily="34" charset="0"/>
              </a:rPr>
              <a:t>The PSE moves back to detection after shutting off power to the port </a:t>
            </a:r>
          </a:p>
          <a:p>
            <a:r>
              <a:rPr lang="en-US" dirty="0">
                <a:ea typeface="SimSun" panose="02010600030101010101" pitchFamily="2" charset="-122"/>
                <a:cs typeface="Arial" panose="020B0604020202020204" pitchFamily="34" charset="0"/>
              </a:rPr>
              <a:t>If the PD presents valid detection and classification signatures and falls within the startup inrush current limits, power will be reapplied</a:t>
            </a:r>
          </a:p>
          <a:p>
            <a:r>
              <a:rPr lang="en-US" dirty="0">
                <a:ea typeface="SimSun" panose="02010600030101010101" pitchFamily="2" charset="-122"/>
                <a:cs typeface="Arial" panose="020B0604020202020204" pitchFamily="34" charset="0"/>
              </a:rPr>
              <a:t>The PSE has error delay timing that requires a 750ms delay before subsequent powering attempts, limiting the duty cycle of any error event to less than 10%</a:t>
            </a:r>
          </a:p>
          <a:p>
            <a:r>
              <a:rPr lang="en-US" dirty="0">
                <a:ea typeface="SimSun" panose="02010600030101010101" pitchFamily="2" charset="-122"/>
                <a:cs typeface="Arial" panose="020B0604020202020204" pitchFamily="34" charset="0"/>
              </a:rPr>
              <a:t>Customers do not want to manually intervene for overload</a:t>
            </a:r>
          </a:p>
          <a:p>
            <a:endParaRPr lang="en-US" dirty="0"/>
          </a:p>
        </p:txBody>
      </p:sp>
    </p:spTree>
    <p:extLst>
      <p:ext uri="{BB962C8B-B14F-4D97-AF65-F5344CB8AC3E}">
        <p14:creationId xmlns:p14="http://schemas.microsoft.com/office/powerpoint/2010/main" val="295665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7180-43F2-E349-8530-1A18E7B11123}"/>
              </a:ext>
            </a:extLst>
          </p:cNvPr>
          <p:cNvSpPr>
            <a:spLocks noGrp="1"/>
          </p:cNvSpPr>
          <p:nvPr>
            <p:ph type="title"/>
          </p:nvPr>
        </p:nvSpPr>
        <p:spPr/>
        <p:txBody>
          <a:bodyPr/>
          <a:lstStyle/>
          <a:p>
            <a:r>
              <a:rPr lang="en-US" dirty="0"/>
              <a:t>Intent of IEC 60364-7-716</a:t>
            </a:r>
          </a:p>
        </p:txBody>
      </p:sp>
      <p:sp>
        <p:nvSpPr>
          <p:cNvPr id="3" name="Content Placeholder 2">
            <a:extLst>
              <a:ext uri="{FF2B5EF4-FFF2-40B4-BE49-F238E27FC236}">
                <a16:creationId xmlns:a16="http://schemas.microsoft.com/office/drawing/2014/main" id="{8946E4CD-440D-3F43-9267-D9F754E8FC54}"/>
              </a:ext>
            </a:extLst>
          </p:cNvPr>
          <p:cNvSpPr>
            <a:spLocks noGrp="1"/>
          </p:cNvSpPr>
          <p:nvPr>
            <p:ph idx="1"/>
          </p:nvPr>
        </p:nvSpPr>
        <p:spPr>
          <a:xfrm>
            <a:off x="838200" y="1825625"/>
            <a:ext cx="10515600" cy="1808826"/>
          </a:xfrm>
        </p:spPr>
        <p:txBody>
          <a:bodyPr>
            <a:normAutofit/>
          </a:bodyPr>
          <a:lstStyle/>
          <a:p>
            <a:r>
              <a:rPr lang="en-US" dirty="0"/>
              <a:t>Is the intent to disallow lower current limits that can self reset even when a higher overcurrent protection (non-resettable) is present? </a:t>
            </a:r>
          </a:p>
          <a:p>
            <a:pPr lvl="1"/>
            <a:r>
              <a:rPr lang="en-US" dirty="0"/>
              <a:t>The current text can be read to disallow this</a:t>
            </a:r>
          </a:p>
          <a:p>
            <a:pPr lvl="1"/>
            <a:r>
              <a:rPr lang="en-US" dirty="0"/>
              <a:t>It can also be interpreted to allow this</a:t>
            </a:r>
          </a:p>
        </p:txBody>
      </p:sp>
      <p:sp>
        <p:nvSpPr>
          <p:cNvPr id="4" name="Rectangle 3">
            <a:extLst>
              <a:ext uri="{FF2B5EF4-FFF2-40B4-BE49-F238E27FC236}">
                <a16:creationId xmlns:a16="http://schemas.microsoft.com/office/drawing/2014/main" id="{8767AE44-F3E0-9246-B076-3F638A2661FA}"/>
              </a:ext>
            </a:extLst>
          </p:cNvPr>
          <p:cNvSpPr/>
          <p:nvPr/>
        </p:nvSpPr>
        <p:spPr>
          <a:xfrm>
            <a:off x="838200" y="3907552"/>
            <a:ext cx="10515600" cy="2585323"/>
          </a:xfrm>
          <a:prstGeom prst="rect">
            <a:avLst/>
          </a:prstGeom>
        </p:spPr>
        <p:txBody>
          <a:bodyPr wrap="square">
            <a:spAutoFit/>
          </a:bodyPr>
          <a:lstStyle/>
          <a:p>
            <a:r>
              <a:rPr lang="en-US" dirty="0">
                <a:latin typeface="ArialMT"/>
              </a:rPr>
              <a:t>The protection against thermal effects and </a:t>
            </a:r>
            <a:r>
              <a:rPr lang="en-US" dirty="0">
                <a:highlight>
                  <a:srgbClr val="FFFF00"/>
                </a:highlight>
                <a:latin typeface="ArialMT"/>
              </a:rPr>
              <a:t>overcurrent</a:t>
            </a:r>
            <a:r>
              <a:rPr lang="en-US" dirty="0">
                <a:latin typeface="ArialMT"/>
              </a:rPr>
              <a:t> shall be achieved by at least one of the three following principle measures: </a:t>
            </a:r>
            <a:endParaRPr lang="en-US" dirty="0">
              <a:effectLst/>
            </a:endParaRPr>
          </a:p>
          <a:p>
            <a:pPr lvl="1"/>
            <a:r>
              <a:rPr lang="en-US" dirty="0">
                <a:effectLst/>
                <a:latin typeface="ArialMT"/>
              </a:rPr>
              <a:t> </a:t>
            </a:r>
            <a:r>
              <a:rPr lang="en-US" dirty="0">
                <a:latin typeface="ArialMT"/>
              </a:rPr>
              <a:t>- use of a protective device to disconnect any </a:t>
            </a:r>
            <a:r>
              <a:rPr lang="en-US" dirty="0">
                <a:highlight>
                  <a:srgbClr val="FFFF00"/>
                </a:highlight>
                <a:latin typeface="ArialMT"/>
              </a:rPr>
              <a:t>overcurrent</a:t>
            </a:r>
            <a:r>
              <a:rPr lang="en-US" dirty="0">
                <a:latin typeface="ArialMT"/>
              </a:rPr>
              <a:t> in the circuit conductors </a:t>
            </a:r>
            <a:endParaRPr lang="en-US" dirty="0">
              <a:effectLst/>
            </a:endParaRPr>
          </a:p>
          <a:p>
            <a:pPr lvl="1"/>
            <a:r>
              <a:rPr lang="en-US" dirty="0">
                <a:effectLst/>
                <a:latin typeface="ArialMT"/>
              </a:rPr>
              <a:t> </a:t>
            </a:r>
            <a:r>
              <a:rPr lang="en-US" dirty="0">
                <a:latin typeface="ArialMT"/>
              </a:rPr>
              <a:t>- designing the circuit so as to prevent an </a:t>
            </a:r>
            <a:r>
              <a:rPr lang="en-US" dirty="0">
                <a:highlight>
                  <a:srgbClr val="FFFF00"/>
                </a:highlight>
                <a:latin typeface="ArialMT"/>
              </a:rPr>
              <a:t>overcurrent</a:t>
            </a:r>
            <a:r>
              <a:rPr lang="en-US" dirty="0">
                <a:latin typeface="ArialMT"/>
              </a:rPr>
              <a:t> to arise </a:t>
            </a:r>
            <a:endParaRPr lang="en-US" dirty="0">
              <a:effectLst/>
            </a:endParaRPr>
          </a:p>
          <a:p>
            <a:pPr lvl="1"/>
            <a:r>
              <a:rPr lang="en-US" dirty="0">
                <a:effectLst/>
                <a:latin typeface="ArialMT"/>
              </a:rPr>
              <a:t> </a:t>
            </a:r>
            <a:r>
              <a:rPr lang="en-US" dirty="0">
                <a:latin typeface="ArialMT"/>
              </a:rPr>
              <a:t>- limitation of </a:t>
            </a:r>
            <a:r>
              <a:rPr lang="en-US" dirty="0">
                <a:highlight>
                  <a:srgbClr val="FFFF00"/>
                </a:highlight>
                <a:latin typeface="ArialMT"/>
              </a:rPr>
              <a:t>overcurrent</a:t>
            </a:r>
            <a:r>
              <a:rPr lang="en-US" dirty="0">
                <a:latin typeface="ArialMT"/>
              </a:rPr>
              <a:t> by the characteristics of supply </a:t>
            </a:r>
          </a:p>
          <a:p>
            <a:pPr lvl="1"/>
            <a:endParaRPr lang="en-US" dirty="0">
              <a:effectLst/>
            </a:endParaRPr>
          </a:p>
          <a:p>
            <a:r>
              <a:rPr lang="en-US" dirty="0">
                <a:effectLst/>
                <a:latin typeface="ArialMT"/>
              </a:rPr>
              <a:t> </a:t>
            </a:r>
            <a:r>
              <a:rPr lang="en-US" dirty="0">
                <a:effectLst/>
                <a:highlight>
                  <a:srgbClr val="00FFFF"/>
                </a:highlight>
                <a:latin typeface="Calibri" panose="020F0502020204030204" pitchFamily="34" charset="0"/>
              </a:rPr>
              <a:t>Overload</a:t>
            </a:r>
            <a:r>
              <a:rPr lang="en-US" dirty="0">
                <a:effectLst/>
                <a:latin typeface="Calibri" panose="020F0502020204030204" pitchFamily="34" charset="0"/>
              </a:rPr>
              <a:t> protection shall be provided by limitation of the power supply for all parallel sources of the power supply devices. The disconnection in case of </a:t>
            </a:r>
            <a:r>
              <a:rPr lang="en-US" dirty="0">
                <a:effectLst/>
                <a:highlight>
                  <a:srgbClr val="00FFFF"/>
                </a:highlight>
                <a:latin typeface="Calibri" panose="020F0502020204030204" pitchFamily="34" charset="0"/>
              </a:rPr>
              <a:t>overload</a:t>
            </a:r>
            <a:r>
              <a:rPr lang="en-US" dirty="0">
                <a:effectLst/>
                <a:latin typeface="Calibri" panose="020F0502020204030204" pitchFamily="34" charset="0"/>
              </a:rPr>
              <a:t> shall be within 1 s. The circuit shall not</a:t>
            </a:r>
            <a:r>
              <a:rPr lang="en-US" dirty="0">
                <a:effectLst/>
                <a:latin typeface="ArialMT"/>
              </a:rPr>
              <a:t> </a:t>
            </a:r>
            <a:r>
              <a:rPr lang="en-US" dirty="0">
                <a:effectLst/>
                <a:latin typeface="Calibri" panose="020F0502020204030204" pitchFamily="34" charset="0"/>
              </a:rPr>
              <a:t>reset automatically. </a:t>
            </a:r>
            <a:endParaRPr lang="en-US" dirty="0">
              <a:effectLst/>
            </a:endParaRPr>
          </a:p>
        </p:txBody>
      </p:sp>
    </p:spTree>
    <p:extLst>
      <p:ext uri="{BB962C8B-B14F-4D97-AF65-F5344CB8AC3E}">
        <p14:creationId xmlns:p14="http://schemas.microsoft.com/office/powerpoint/2010/main" val="1274099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417</Words>
  <Application>Microsoft Macintosh PowerPoint</Application>
  <PresentationFormat>Widescreen</PresentationFormat>
  <Paragraphs>32</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ArialMT</vt:lpstr>
      <vt:lpstr>Calibri</vt:lpstr>
      <vt:lpstr>Calibri Light</vt:lpstr>
      <vt:lpstr>CMMI10</vt:lpstr>
      <vt:lpstr>TrebuchetMS</vt:lpstr>
      <vt:lpstr>Office Theme</vt:lpstr>
      <vt:lpstr>IEEE 802.3 PoE</vt:lpstr>
      <vt:lpstr>The PoE System and Current </vt:lpstr>
      <vt:lpstr>Limited Fault Power</vt:lpstr>
      <vt:lpstr>Upperbound Template</vt:lpstr>
      <vt:lpstr>Auto Restart</vt:lpstr>
      <vt:lpstr>Intent of IEC 60364-7-716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Jones (cmjones)</dc:creator>
  <cp:lastModifiedBy>Chad Jones (cmjones)</cp:lastModifiedBy>
  <cp:revision>13</cp:revision>
  <dcterms:created xsi:type="dcterms:W3CDTF">2018-11-28T18:44:53Z</dcterms:created>
  <dcterms:modified xsi:type="dcterms:W3CDTF">2018-12-05T22:57:48Z</dcterms:modified>
</cp:coreProperties>
</file>