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0" r:id="rId2"/>
    <p:sldId id="262" r:id="rId3"/>
    <p:sldId id="256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842" autoAdjust="0"/>
  </p:normalViewPr>
  <p:slideViewPr>
    <p:cSldViewPr snapToGrid="0" snapToObjects="1">
      <p:cViewPr varScale="1">
        <p:scale>
          <a:sx n="91" d="100"/>
          <a:sy n="91" d="100"/>
        </p:scale>
        <p:origin x="-104" y="-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ECC11-AE6B-6F4A-9019-D44E8CA61427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79302-81BA-4440-BDEC-653A9D9C3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20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0000"/>
                </a:solidFill>
              </a:rPr>
              <a:t>Get additional statements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05F57-F249-4DC8-BEE7-A4AA57C0110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0000"/>
                </a:solidFill>
              </a:rPr>
              <a:t>Get additional statements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05F57-F249-4DC8-BEE7-A4AA57C0110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91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12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42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93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5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17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61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33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47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7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98CD6-11D0-F944-9AB7-A541EECF6206}" type="datetimeFigureOut">
              <a:rPr lang="en-US" smtClean="0"/>
              <a:t>10/31/14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319DC-24AD-9A45-A72F-74BC0596E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8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Wavelength Plan Proposal for NGEPON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4028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Jorge Salinger, Comcast</a:t>
            </a:r>
          </a:p>
          <a:p>
            <a:r>
              <a:rPr lang="en-US" dirty="0" err="1" smtClean="0"/>
              <a:t>Saif</a:t>
            </a:r>
            <a:r>
              <a:rPr lang="en-US" dirty="0" smtClean="0"/>
              <a:t> </a:t>
            </a:r>
            <a:r>
              <a:rPr lang="en-US" dirty="0" err="1" smtClean="0"/>
              <a:t>Rahman</a:t>
            </a:r>
            <a:r>
              <a:rPr lang="en-US" dirty="0" smtClean="0"/>
              <a:t>, Comcast</a:t>
            </a:r>
          </a:p>
          <a:p>
            <a:endParaRPr lang="en-US" dirty="0" smtClean="0"/>
          </a:p>
          <a:p>
            <a:r>
              <a:rPr lang="en-US" dirty="0" smtClean="0"/>
              <a:t>NGEPON ICAID – San Antonio</a:t>
            </a:r>
          </a:p>
          <a:p>
            <a:r>
              <a:rPr lang="en-US" dirty="0" smtClean="0"/>
              <a:t>November,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17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190999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Phil </a:t>
            </a:r>
            <a:r>
              <a:rPr lang="en-US" dirty="0" err="1" smtClean="0"/>
              <a:t>Miguelez</a:t>
            </a:r>
            <a:r>
              <a:rPr lang="en-US" dirty="0" smtClean="0"/>
              <a:t>, Comcast</a:t>
            </a:r>
          </a:p>
          <a:p>
            <a:r>
              <a:rPr lang="en-US" dirty="0" err="1"/>
              <a:t>Hossam</a:t>
            </a:r>
            <a:r>
              <a:rPr lang="en-US" dirty="0"/>
              <a:t> </a:t>
            </a:r>
            <a:r>
              <a:rPr lang="en-US" dirty="0" err="1"/>
              <a:t>Salib</a:t>
            </a:r>
            <a:r>
              <a:rPr lang="en-US" dirty="0"/>
              <a:t>, Comcast</a:t>
            </a:r>
          </a:p>
          <a:p>
            <a:r>
              <a:rPr lang="en-US" dirty="0" smtClean="0"/>
              <a:t>Joe Solomon, Comcast</a:t>
            </a:r>
          </a:p>
          <a:p>
            <a:r>
              <a:rPr lang="en-US" dirty="0" smtClean="0"/>
              <a:t>Martin Carroll, Verizon</a:t>
            </a:r>
          </a:p>
          <a:p>
            <a:r>
              <a:rPr lang="en-US" dirty="0" smtClean="0"/>
              <a:t>Curtis </a:t>
            </a:r>
            <a:r>
              <a:rPr lang="en-US" dirty="0" err="1" smtClean="0"/>
              <a:t>Knittle</a:t>
            </a:r>
            <a:r>
              <a:rPr lang="en-US" dirty="0" smtClean="0"/>
              <a:t>, CableLabs</a:t>
            </a:r>
          </a:p>
          <a:p>
            <a:r>
              <a:rPr lang="en-US" dirty="0" smtClean="0"/>
              <a:t>Kevin Noll, TWC</a:t>
            </a:r>
          </a:p>
          <a:p>
            <a:r>
              <a:rPr lang="en-US" dirty="0"/>
              <a:t>Michael Peters, </a:t>
            </a:r>
            <a:r>
              <a:rPr lang="en-US" dirty="0" smtClean="0"/>
              <a:t>Sumitomo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495801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Bill Powell, ALU</a:t>
            </a:r>
          </a:p>
          <a:p>
            <a:r>
              <a:rPr lang="en-US" dirty="0" smtClean="0"/>
              <a:t>Ed </a:t>
            </a:r>
            <a:r>
              <a:rPr lang="en-US" dirty="0" err="1" smtClean="0"/>
              <a:t>Harstead</a:t>
            </a:r>
            <a:r>
              <a:rPr lang="en-US" dirty="0" smtClean="0"/>
              <a:t>, ALU</a:t>
            </a:r>
          </a:p>
          <a:p>
            <a:r>
              <a:rPr lang="en-US" dirty="0" smtClean="0"/>
              <a:t>Duane </a:t>
            </a:r>
            <a:r>
              <a:rPr lang="en-US" dirty="0" err="1" smtClean="0"/>
              <a:t>Ramein</a:t>
            </a:r>
            <a:r>
              <a:rPr lang="en-US" dirty="0" smtClean="0"/>
              <a:t>, Huawei</a:t>
            </a:r>
          </a:p>
          <a:p>
            <a:r>
              <a:rPr lang="en-US" dirty="0" err="1" smtClean="0"/>
              <a:t>Minghui</a:t>
            </a:r>
            <a:r>
              <a:rPr lang="en-US" dirty="0" smtClean="0"/>
              <a:t> Tao, Huawei</a:t>
            </a:r>
          </a:p>
          <a:p>
            <a:r>
              <a:rPr lang="en-US" altLang="zh-CN" dirty="0" err="1"/>
              <a:t>Qian</a:t>
            </a:r>
            <a:r>
              <a:rPr lang="en-US" altLang="zh-CN" dirty="0"/>
              <a:t> Liu, Research Institute of Telecommunication Transmission, China Academy of Telecom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9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65866" y="152400"/>
            <a:ext cx="8001000" cy="4800600"/>
            <a:chOff x="76200" y="152400"/>
            <a:chExt cx="8001000" cy="4800600"/>
          </a:xfrm>
        </p:grpSpPr>
        <p:grpSp>
          <p:nvGrpSpPr>
            <p:cNvPr id="9" name="Group 8"/>
            <p:cNvGrpSpPr/>
            <p:nvPr/>
          </p:nvGrpSpPr>
          <p:grpSpPr>
            <a:xfrm>
              <a:off x="76200" y="152400"/>
              <a:ext cx="8001000" cy="4800600"/>
              <a:chOff x="76200" y="152400"/>
              <a:chExt cx="8001000" cy="4800600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28600"/>
                <a:ext cx="7924800" cy="472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Rectangle 2"/>
              <p:cNvSpPr/>
              <p:nvPr/>
            </p:nvSpPr>
            <p:spPr>
              <a:xfrm>
                <a:off x="76200" y="152400"/>
                <a:ext cx="8001000" cy="1752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206279" y="1889606"/>
              <a:ext cx="7772400" cy="381000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924800" cy="1143000"/>
          </a:xfrm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chemeClr val="tx1"/>
                </a:solidFill>
                <a:cs typeface="Times New Roman" pitchFamily="18" charset="0"/>
              </a:rPr>
              <a:t>Existing Wavelength Plans</a:t>
            </a:r>
            <a:endParaRPr lang="en-US" sz="3600" b="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3</a:t>
            </a:fld>
            <a:endParaRPr kumimoji="0" lang="en-US"/>
          </a:p>
        </p:txBody>
      </p:sp>
      <p:sp>
        <p:nvSpPr>
          <p:cNvPr id="8" name="TextBox 7"/>
          <p:cNvSpPr txBox="1"/>
          <p:nvPr/>
        </p:nvSpPr>
        <p:spPr>
          <a:xfrm>
            <a:off x="391160" y="6306979"/>
            <a:ext cx="6766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i="1" dirty="0" smtClean="0">
                <a:latin typeface="Times New Roman" pitchFamily="18" charset="0"/>
                <a:cs typeface="Times New Roman" pitchFamily="18" charset="0"/>
              </a:rPr>
              <a:t>Wavelength allocation plans for 1G-EPON, 10G-EPON, ITU-T PON, SCTE RFOG, and NG-EPON; adapted from slide 4 from Wavelength Plan Analysis, </a:t>
            </a:r>
            <a:r>
              <a:rPr lang="en-US" altLang="zh-CN" sz="1000" i="1" dirty="0" err="1" smtClean="0">
                <a:latin typeface="Times New Roman" pitchFamily="18" charset="0"/>
                <a:cs typeface="Times New Roman" pitchFamily="18" charset="0"/>
              </a:rPr>
              <a:t>Minghui</a:t>
            </a:r>
            <a:r>
              <a:rPr lang="en-US" altLang="zh-CN" sz="1000" i="1" dirty="0" smtClean="0">
                <a:latin typeface="Times New Roman" pitchFamily="18" charset="0"/>
                <a:cs typeface="Times New Roman" pitchFamily="18" charset="0"/>
              </a:rPr>
              <a:t> Tao and </a:t>
            </a:r>
            <a:r>
              <a:rPr lang="en-US" altLang="zh-CN" sz="1000" i="1" dirty="0" err="1" smtClean="0">
                <a:latin typeface="Times New Roman" pitchFamily="18" charset="0"/>
                <a:cs typeface="Times New Roman" pitchFamily="18" charset="0"/>
              </a:rPr>
              <a:t>Quian</a:t>
            </a:r>
            <a:r>
              <a:rPr lang="en-US" altLang="zh-CN" sz="1000" i="1" dirty="0" smtClean="0">
                <a:latin typeface="Times New Roman" pitchFamily="18" charset="0"/>
                <a:cs typeface="Times New Roman" pitchFamily="18" charset="0"/>
              </a:rPr>
              <a:t> Liu, November 2014.</a:t>
            </a:r>
            <a:endParaRPr lang="zh-CN" altLang="en-US" sz="1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260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Times New Roman" pitchFamily="18" charset="0"/>
              </a:rPr>
              <a:t>C</a:t>
            </a:r>
            <a:r>
              <a:rPr lang="en-US" b="0" dirty="0" smtClean="0">
                <a:solidFill>
                  <a:schemeClr val="tx1"/>
                </a:solidFill>
                <a:cs typeface="Times New Roman" pitchFamily="18" charset="0"/>
              </a:rPr>
              <a:t>oexistence with Existing EPON</a:t>
            </a:r>
            <a:endParaRPr lang="en-US" b="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7772400" cy="204818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cs typeface="Times New Roman" pitchFamily="18" charset="0"/>
              </a:rPr>
              <a:t>1G EPON will continue playing a big role in future.</a:t>
            </a:r>
          </a:p>
          <a:p>
            <a:r>
              <a:rPr lang="en-US" dirty="0" smtClean="0">
                <a:cs typeface="Times New Roman" pitchFamily="18" charset="0"/>
              </a:rPr>
              <a:t>10G EPON is now being deployed and will be used for quite some time.</a:t>
            </a:r>
          </a:p>
          <a:p>
            <a:r>
              <a:rPr lang="en-US" dirty="0" smtClean="0">
                <a:cs typeface="Times New Roman" pitchFamily="18" charset="0"/>
              </a:rPr>
              <a:t>NGEPON should adopt coexistence with existing EPON standards.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75534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>
            <a:normAutofit/>
          </a:bodyPr>
          <a:lstStyle/>
          <a:p>
            <a:r>
              <a:rPr lang="en-US" sz="3400" b="0" dirty="0" smtClean="0">
                <a:solidFill>
                  <a:schemeClr val="tx1"/>
                </a:solidFill>
                <a:cs typeface="Times New Roman" pitchFamily="18" charset="0"/>
              </a:rPr>
              <a:t>Coexistence with </a:t>
            </a:r>
            <a:r>
              <a:rPr lang="en-US" sz="3400" b="0" dirty="0" err="1" smtClean="0">
                <a:solidFill>
                  <a:schemeClr val="tx1"/>
                </a:solidFill>
                <a:cs typeface="Times New Roman" pitchFamily="18" charset="0"/>
              </a:rPr>
              <a:t>RFoG</a:t>
            </a:r>
            <a:endParaRPr lang="en-US" sz="3400" b="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Times New Roman" pitchFamily="18" charset="0"/>
              </a:rPr>
              <a:t>RF overlay will provide services for many subscribers in the foreseeable future.</a:t>
            </a:r>
          </a:p>
          <a:p>
            <a:r>
              <a:rPr lang="en-US" dirty="0" smtClean="0">
                <a:cs typeface="Times New Roman" pitchFamily="18" charset="0"/>
              </a:rPr>
              <a:t>“Coexistence with current 1G-EPON and RF overlay will be necessary” is from KDDI’s view. “agata_ngepon_01_0314.pdf”</a:t>
            </a:r>
          </a:p>
          <a:p>
            <a:r>
              <a:rPr lang="en-US" dirty="0" smtClean="0">
                <a:cs typeface="Times New Roman" pitchFamily="18" charset="0"/>
              </a:rPr>
              <a:t>NGEPON should adopt coexistence with RFOG.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8227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b="0" dirty="0" smtClean="0">
                <a:solidFill>
                  <a:schemeClr val="tx1"/>
                </a:solidFill>
                <a:cs typeface="Times New Roman" pitchFamily="18" charset="0"/>
              </a:rPr>
              <a:t>Proposal to Add Recommendation to Report</a:t>
            </a:r>
            <a:endParaRPr lang="en-US" sz="3400" b="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cs typeface="Times New Roman" pitchFamily="18" charset="0"/>
              </a:rPr>
              <a:t>If the IEEE NGEPON Task Force chooses a multi-lambda approach, then recommend that the task force  consider adopting the wavelength plan used by the ITU NGPON2 for NGEPON</a:t>
            </a:r>
          </a:p>
          <a:p>
            <a:r>
              <a:rPr lang="en-US" dirty="0" smtClean="0">
                <a:cs typeface="Times New Roman" pitchFamily="18" charset="0"/>
              </a:rPr>
              <a:t>The </a:t>
            </a:r>
            <a:r>
              <a:rPr lang="en-US" dirty="0">
                <a:cs typeface="Times New Roman" pitchFamily="18" charset="0"/>
              </a:rPr>
              <a:t>main </a:t>
            </a:r>
            <a:r>
              <a:rPr lang="en-US" dirty="0" smtClean="0">
                <a:cs typeface="Times New Roman" pitchFamily="18" charset="0"/>
              </a:rPr>
              <a:t>benefits are: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Maintains coexistence with 1 and 10G EPON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Maintains coexistence with RFOG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Promotes the development </a:t>
            </a:r>
            <a:r>
              <a:rPr lang="en-US" dirty="0">
                <a:cs typeface="Times New Roman" pitchFamily="18" charset="0"/>
              </a:rPr>
              <a:t>of </a:t>
            </a:r>
            <a:r>
              <a:rPr lang="en-US" dirty="0" smtClean="0">
                <a:cs typeface="Times New Roman" pitchFamily="18" charset="0"/>
              </a:rPr>
              <a:t>common optical </a:t>
            </a:r>
            <a:r>
              <a:rPr lang="en-US" dirty="0">
                <a:cs typeface="Times New Roman" pitchFamily="18" charset="0"/>
              </a:rPr>
              <a:t>components and </a:t>
            </a:r>
            <a:r>
              <a:rPr lang="en-US" dirty="0" smtClean="0">
                <a:cs typeface="Times New Roman" pitchFamily="18" charset="0"/>
              </a:rPr>
              <a:t>lower cost </a:t>
            </a:r>
            <a:endParaRPr lang="en-US" dirty="0">
              <a:cs typeface="Times New Roman" pitchFamily="18" charset="0"/>
            </a:endParaRPr>
          </a:p>
          <a:p>
            <a:pPr lvl="1"/>
            <a:r>
              <a:rPr lang="en-US" dirty="0">
                <a:cs typeface="Times New Roman" pitchFamily="18" charset="0"/>
              </a:rPr>
              <a:t>NGPON2’s </a:t>
            </a:r>
            <a:r>
              <a:rPr lang="en-US" dirty="0" smtClean="0">
                <a:cs typeface="Times New Roman" pitchFamily="18" charset="0"/>
              </a:rPr>
              <a:t>optical devices </a:t>
            </a:r>
            <a:r>
              <a:rPr lang="en-US" dirty="0">
                <a:cs typeface="Times New Roman" pitchFamily="18" charset="0"/>
              </a:rPr>
              <a:t>are already </a:t>
            </a:r>
            <a:r>
              <a:rPr lang="en-US" dirty="0" smtClean="0">
                <a:cs typeface="Times New Roman" pitchFamily="18" charset="0"/>
              </a:rPr>
              <a:t>becoming commercially available, which will accelerate availability for NGEPON.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6612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305</Words>
  <Application>Microsoft Macintosh PowerPoint</Application>
  <PresentationFormat>On-screen Show (4:3)</PresentationFormat>
  <Paragraphs>44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Wavelength Plan Proposal for NGEPON</vt:lpstr>
      <vt:lpstr>Supporters</vt:lpstr>
      <vt:lpstr>Existing Wavelength Plans</vt:lpstr>
      <vt:lpstr>Coexistence with Existing EPON</vt:lpstr>
      <vt:lpstr>Coexistence with RFoG</vt:lpstr>
      <vt:lpstr>Proposal to Add Recommendation to Report</vt:lpstr>
    </vt:vector>
  </TitlesOfParts>
  <Company>Comcast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Wavelength Plans</dc:title>
  <dc:creator>Jorge Salinger</dc:creator>
  <cp:lastModifiedBy>Jorge Salinger</cp:lastModifiedBy>
  <cp:revision>11</cp:revision>
  <dcterms:created xsi:type="dcterms:W3CDTF">2014-10-16T21:49:20Z</dcterms:created>
  <dcterms:modified xsi:type="dcterms:W3CDTF">2014-11-01T04:07:13Z</dcterms:modified>
</cp:coreProperties>
</file>