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1"/>
    <p:sldMasterId id="2147483725" r:id="rId2"/>
  </p:sldMasterIdLst>
  <p:notesMasterIdLst>
    <p:notesMasterId r:id="rId30"/>
  </p:notesMasterIdLst>
  <p:handoutMasterIdLst>
    <p:handoutMasterId r:id="rId31"/>
  </p:handoutMasterIdLst>
  <p:sldIdLst>
    <p:sldId id="273" r:id="rId3"/>
    <p:sldId id="300" r:id="rId4"/>
    <p:sldId id="316" r:id="rId5"/>
    <p:sldId id="317" r:id="rId6"/>
    <p:sldId id="357" r:id="rId7"/>
    <p:sldId id="319" r:id="rId8"/>
    <p:sldId id="345" r:id="rId9"/>
    <p:sldId id="318" r:id="rId10"/>
    <p:sldId id="354" r:id="rId11"/>
    <p:sldId id="320" r:id="rId12"/>
    <p:sldId id="321" r:id="rId13"/>
    <p:sldId id="358" r:id="rId14"/>
    <p:sldId id="359" r:id="rId15"/>
    <p:sldId id="360" r:id="rId16"/>
    <p:sldId id="361" r:id="rId17"/>
    <p:sldId id="362" r:id="rId18"/>
    <p:sldId id="306" r:id="rId19"/>
    <p:sldId id="311" r:id="rId20"/>
    <p:sldId id="312" r:id="rId21"/>
    <p:sldId id="313" r:id="rId22"/>
    <p:sldId id="314" r:id="rId23"/>
    <p:sldId id="363" r:id="rId24"/>
    <p:sldId id="351" r:id="rId25"/>
    <p:sldId id="352" r:id="rId26"/>
    <p:sldId id="336" r:id="rId27"/>
    <p:sldId id="333" r:id="rId28"/>
    <p:sldId id="334" r:id="rId29"/>
  </p:sldIdLst>
  <p:sldSz cx="9144000" cy="6858000" type="screen4x3"/>
  <p:notesSz cx="7315200" cy="9601200"/>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ow, Bob" initials="" lastIdx="4" clrIdx="0"/>
  <p:cmAuthor id="1" name="David Law"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4713" autoAdjust="0"/>
  </p:normalViewPr>
  <p:slideViewPr>
    <p:cSldViewPr>
      <p:cViewPr varScale="1">
        <p:scale>
          <a:sx n="98" d="100"/>
          <a:sy n="98" d="100"/>
        </p:scale>
        <p:origin x="-1120" y="-104"/>
      </p:cViewPr>
      <p:guideLst>
        <p:guide orient="horz" pos="2205"/>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2706" y="-7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17BA86C-65F5-4CF3-B3E0-262C24A6192F}" type="datetimeFigureOut">
              <a:rPr lang="en-US"/>
              <a:pPr>
                <a:defRPr/>
              </a:pPr>
              <a:t>9/10/14</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8A8D477-3781-4FB6-B024-7E4A5E8576B7}" type="slidenum">
              <a:rPr lang="en-US"/>
              <a:pPr>
                <a:defRPr/>
              </a:pPr>
              <a:t>‹#›</a:t>
            </a:fld>
            <a:endParaRPr lang="en-US"/>
          </a:p>
        </p:txBody>
      </p:sp>
    </p:spTree>
    <p:extLst>
      <p:ext uri="{BB962C8B-B14F-4D97-AF65-F5344CB8AC3E}">
        <p14:creationId xmlns:p14="http://schemas.microsoft.com/office/powerpoint/2010/main" val="10975522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590AAE55-AC1F-40CD-88B6-F4E33C4F9407}" type="datetimeFigureOut">
              <a:rPr lang="en-US"/>
              <a:pPr>
                <a:defRPr/>
              </a:pPr>
              <a:t>9/10/14</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536C3E89-58A8-4CE9-BC88-C9655D56D518}" type="slidenum">
              <a:rPr lang="en-US"/>
              <a:pPr>
                <a:defRPr/>
              </a:pPr>
              <a:t>‹#›</a:t>
            </a:fld>
            <a:endParaRPr lang="en-US"/>
          </a:p>
        </p:txBody>
      </p:sp>
    </p:spTree>
    <p:extLst>
      <p:ext uri="{BB962C8B-B14F-4D97-AF65-F5344CB8AC3E}">
        <p14:creationId xmlns:p14="http://schemas.microsoft.com/office/powerpoint/2010/main" val="3910917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4143375" y="9120188"/>
            <a:ext cx="3170238" cy="479425"/>
          </a:xfrm>
          <a:prstGeom prst="rect">
            <a:avLst/>
          </a:prstGeom>
          <a:noFill/>
          <a:ln>
            <a:miter lim="800000"/>
            <a:headEnd/>
            <a:tailEnd/>
          </a:ln>
        </p:spPr>
        <p:txBody>
          <a:bodyPr lIns="96661" tIns="48331" rIns="96661" bIns="48331" anchor="b"/>
          <a:lstStyle/>
          <a:p>
            <a:pPr algn="r">
              <a:defRPr/>
            </a:pPr>
            <a:fld id="{751369F7-355C-4984-B0FA-966EF59F54F7}" type="slidenum">
              <a:rPr lang="en-US" sz="1300">
                <a:latin typeface="+mn-lt"/>
              </a:rPr>
              <a:pPr algn="r">
                <a:defRPr/>
              </a:pPr>
              <a:t>7</a:t>
            </a:fld>
            <a:endParaRPr lang="en-US" sz="1300">
              <a:latin typeface="+mn-lt"/>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ABAAD103-D2DA-4218-94BC-5A97DA61A365}" type="slidenum">
              <a:rPr lang="en-US" sz="1300">
                <a:solidFill>
                  <a:prstClr val="black"/>
                </a:solidFill>
              </a:rPr>
              <a:pPr/>
              <a:t>12</a:t>
            </a:fld>
            <a:endParaRPr lang="en-US" sz="1300">
              <a:solidFill>
                <a:prstClr val="black"/>
              </a:solidFill>
            </a:endParaRPr>
          </a:p>
        </p:txBody>
      </p:sp>
      <p:sp>
        <p:nvSpPr>
          <p:cNvPr id="9219"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smtClean="0"/>
          </a:p>
        </p:txBody>
      </p:sp>
      <p:sp>
        <p:nvSpPr>
          <p:cNvPr id="9220" name="Rectangle 1027"/>
          <p:cNvSpPr>
            <a:spLocks noGrp="1" noRot="1" noChangeAspect="1" noChangeArrowheads="1" noTextEdit="1"/>
          </p:cNvSpPr>
          <p:nvPr>
            <p:ph type="sldImg"/>
          </p:nvPr>
        </p:nvSpPr>
        <p:spPr>
          <a:ln w="12700" cap="flat">
            <a:solidFill>
              <a:schemeClr val="tx1"/>
            </a:solid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77707511-7400-4792-950B-00A807EAD8AB}" type="slidenum">
              <a:rPr lang="en-US" sz="1300">
                <a:solidFill>
                  <a:prstClr val="black"/>
                </a:solidFill>
              </a:rPr>
              <a:pPr/>
              <a:t>16</a:t>
            </a:fld>
            <a:endParaRPr lang="en-US" sz="1300">
              <a:solidFill>
                <a:prstClr val="black"/>
              </a:solidFill>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2050" y="6604000"/>
            <a:ext cx="9129713" cy="260350"/>
          </a:xfrm>
          <a:prstGeom prst="rect">
            <a:avLst/>
          </a:prstGeom>
          <a:solidFill>
            <a:srgbClr val="2FADDF"/>
          </a:solidFill>
          <a:ln w="9525">
            <a:solidFill>
              <a:srgbClr val="2FADDF"/>
            </a:solidFill>
            <a:miter lim="800000"/>
            <a:headEnd/>
            <a:tailEnd/>
          </a:ln>
          <a:effectLst/>
        </p:spPr>
        <p:txBody>
          <a:bodyPr wrap="none" anchor="ctr"/>
          <a:lstStyle/>
          <a:p>
            <a:pPr>
              <a:defRPr/>
            </a:pPr>
            <a:endParaRPr lang="en-US"/>
          </a:p>
        </p:txBody>
      </p:sp>
      <p:sp>
        <p:nvSpPr>
          <p:cNvPr id="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p:spPr>
        <p:txBody>
          <a:bodyPr wrap="none" anchor="ctr"/>
          <a:lstStyle/>
          <a:p>
            <a:pPr>
              <a:defRPr/>
            </a:pPr>
            <a:endParaRPr lang="en-US"/>
          </a:p>
        </p:txBody>
      </p:sp>
      <p:sp>
        <p:nvSpPr>
          <p:cNvPr id="6" name="Text Box 6"/>
          <p:cNvSpPr txBox="1">
            <a:spLocks noChangeArrowheads="1"/>
          </p:cNvSpPr>
          <p:nvPr/>
        </p:nvSpPr>
        <p:spPr bwMode="auto">
          <a:xfrm>
            <a:off x="7946563" y="6589713"/>
            <a:ext cx="1150937" cy="274637"/>
          </a:xfrm>
          <a:prstGeom prst="rect">
            <a:avLst/>
          </a:prstGeom>
          <a:noFill/>
          <a:ln w="9525">
            <a:noFill/>
            <a:miter lim="800000"/>
            <a:headEnd/>
            <a:tailEnd/>
          </a:ln>
          <a:effectLst/>
        </p:spPr>
        <p:txBody>
          <a:bodyPr>
            <a:spAutoFit/>
          </a:bodyPr>
          <a:lstStyle/>
          <a:p>
            <a:pPr algn="r">
              <a:spcBef>
                <a:spcPct val="50000"/>
              </a:spcBef>
              <a:defRPr/>
            </a:pPr>
            <a:r>
              <a:rPr lang="en-US" sz="1200">
                <a:solidFill>
                  <a:schemeClr val="bg1"/>
                </a:solidFill>
              </a:rPr>
              <a:t>Page </a:t>
            </a:r>
            <a:fld id="{493E4F6A-BA2B-490F-81CA-D73197DDEB50}" type="slidenum">
              <a:rPr lang="en-US" sz="1200">
                <a:solidFill>
                  <a:schemeClr val="bg1"/>
                </a:solidFill>
              </a:rPr>
              <a:pPr algn="r">
                <a:spcBef>
                  <a:spcPct val="50000"/>
                </a:spcBef>
                <a:defRPr/>
              </a:pPr>
              <a:t>‹#›</a:t>
            </a:fld>
            <a:endParaRPr lang="en-US" sz="1200">
              <a:solidFill>
                <a:schemeClr val="bg1"/>
              </a:solidFill>
            </a:endParaRPr>
          </a:p>
        </p:txBody>
      </p:sp>
      <p:sp>
        <p:nvSpPr>
          <p:cNvPr id="61444" name="Rectangle 4"/>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61445"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472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04813"/>
            <a:ext cx="6019800" cy="5472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04813"/>
            <a:ext cx="8229600" cy="792162"/>
          </a:xfrm>
        </p:spPr>
        <p:txBody>
          <a:bodyPr/>
          <a:lstStyle/>
          <a:p>
            <a:r>
              <a:rPr lang="en-US"/>
              <a:t>Click to edit Master title style</a:t>
            </a:r>
          </a:p>
        </p:txBody>
      </p:sp>
      <p:sp>
        <p:nvSpPr>
          <p:cNvPr id="3" name="Text Placeholder 2"/>
          <p:cNvSpPr>
            <a:spLocks noGrp="1"/>
          </p:cNvSpPr>
          <p:nvPr>
            <p:ph type="body" sz="half" idx="1"/>
          </p:nvPr>
        </p:nvSpPr>
        <p:spPr>
          <a:xfrm>
            <a:off x="457200" y="1350963"/>
            <a:ext cx="8229600" cy="2185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3689350"/>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3664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350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50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2.xml"/><Relationship Id="rId3"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263" y="6604000"/>
            <a:ext cx="9129713" cy="260350"/>
          </a:xfrm>
          <a:prstGeom prst="rect">
            <a:avLst/>
          </a:prstGeom>
          <a:solidFill>
            <a:srgbClr val="2FADDF"/>
          </a:solidFill>
          <a:ln w="9525">
            <a:solidFill>
              <a:srgbClr val="2FADDF"/>
            </a:solidFill>
            <a:miter lim="800000"/>
            <a:headEnd/>
            <a:tailEnd/>
          </a:ln>
          <a:effectLst/>
        </p:spPr>
        <p:txBody>
          <a:bodyPr wrap="none" anchor="ctr"/>
          <a:lstStyle/>
          <a:p>
            <a:pPr>
              <a:defRPr/>
            </a:pPr>
            <a:endParaRPr lang="en-US"/>
          </a:p>
        </p:txBody>
      </p:sp>
      <p:sp>
        <p:nvSpPr>
          <p:cNvPr id="60419"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p:spPr>
        <p:txBody>
          <a:bodyPr wrap="none" anchor="ctr"/>
          <a:lstStyle/>
          <a:p>
            <a:pPr>
              <a:defRPr/>
            </a:pPr>
            <a:endParaRPr lang="en-US"/>
          </a:p>
        </p:txBody>
      </p:sp>
      <p:sp>
        <p:nvSpPr>
          <p:cNvPr id="1028" name="Rectangle 4"/>
          <p:cNvSpPr>
            <a:spLocks noGrp="1" noChangeArrowheads="1"/>
          </p:cNvSpPr>
          <p:nvPr>
            <p:ph type="title"/>
          </p:nvPr>
        </p:nvSpPr>
        <p:spPr bwMode="auto">
          <a:xfrm>
            <a:off x="457200" y="404813"/>
            <a:ext cx="8229600"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5"/>
          <p:cNvSpPr>
            <a:spLocks noGrp="1" noChangeArrowheads="1"/>
          </p:cNvSpPr>
          <p:nvPr>
            <p:ph type="body" idx="1"/>
          </p:nvPr>
        </p:nvSpPr>
        <p:spPr bwMode="auto">
          <a:xfrm>
            <a:off x="457200" y="1350963"/>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0422" name="Line 6"/>
          <p:cNvSpPr>
            <a:spLocks noChangeShapeType="1"/>
          </p:cNvSpPr>
          <p:nvPr/>
        </p:nvSpPr>
        <p:spPr bwMode="auto">
          <a:xfrm>
            <a:off x="395288" y="1268413"/>
            <a:ext cx="8353425" cy="0"/>
          </a:xfrm>
          <a:prstGeom prst="line">
            <a:avLst/>
          </a:prstGeom>
          <a:noFill/>
          <a:ln w="9525">
            <a:solidFill>
              <a:srgbClr val="2FADDF"/>
            </a:solidFill>
            <a:round/>
            <a:headEnd/>
            <a:tailEnd/>
          </a:ln>
          <a:effectLst/>
        </p:spPr>
        <p:txBody>
          <a:bodyPr/>
          <a:lstStyle/>
          <a:p>
            <a:pPr>
              <a:defRPr/>
            </a:pPr>
            <a:endParaRPr lang="en-US"/>
          </a:p>
        </p:txBody>
      </p:sp>
      <p:sp>
        <p:nvSpPr>
          <p:cNvPr id="60423" name="Text Box 7"/>
          <p:cNvSpPr txBox="1">
            <a:spLocks noChangeArrowheads="1"/>
          </p:cNvSpPr>
          <p:nvPr/>
        </p:nvSpPr>
        <p:spPr bwMode="auto">
          <a:xfrm>
            <a:off x="7948350" y="6589713"/>
            <a:ext cx="1150937" cy="274637"/>
          </a:xfrm>
          <a:prstGeom prst="rect">
            <a:avLst/>
          </a:prstGeom>
          <a:noFill/>
          <a:ln w="9525">
            <a:noFill/>
            <a:miter lim="800000"/>
            <a:headEnd/>
            <a:tailEnd/>
          </a:ln>
          <a:effectLst/>
        </p:spPr>
        <p:txBody>
          <a:bodyPr>
            <a:spAutoFit/>
          </a:bodyPr>
          <a:lstStyle/>
          <a:p>
            <a:pPr algn="r">
              <a:spcBef>
                <a:spcPct val="50000"/>
              </a:spcBef>
              <a:defRPr/>
            </a:pPr>
            <a:r>
              <a:rPr lang="en-US" sz="1200">
                <a:solidFill>
                  <a:schemeClr val="bg1"/>
                </a:solidFill>
              </a:rPr>
              <a:t>Page </a:t>
            </a:r>
            <a:fld id="{C62FF8F1-61A8-4392-9E7C-730B2CB4B51A}" type="slidenum">
              <a:rPr lang="en-US" sz="1200">
                <a:solidFill>
                  <a:schemeClr val="bg1"/>
                </a:solidFill>
              </a:rPr>
              <a:pPr algn="r">
                <a:spcBef>
                  <a:spcPct val="50000"/>
                </a:spcBef>
                <a:defRPr/>
              </a:pPr>
              <a:t>‹#›</a:t>
            </a:fld>
            <a:endParaRPr lang="en-US" sz="1200">
              <a:solidFill>
                <a:schemeClr val="bg1"/>
              </a:solidFill>
            </a:endParaRPr>
          </a:p>
        </p:txBody>
      </p:sp>
      <p:sp>
        <p:nvSpPr>
          <p:cNvPr id="60425" name="Text Box 9"/>
          <p:cNvSpPr txBox="1">
            <a:spLocks noChangeArrowheads="1"/>
          </p:cNvSpPr>
          <p:nvPr userDrawn="1"/>
        </p:nvSpPr>
        <p:spPr bwMode="auto">
          <a:xfrm>
            <a:off x="-9788" y="6591300"/>
            <a:ext cx="9144000" cy="274638"/>
          </a:xfrm>
          <a:prstGeom prst="rect">
            <a:avLst/>
          </a:prstGeom>
          <a:noFill/>
          <a:ln w="9525">
            <a:noFill/>
            <a:miter lim="800000"/>
            <a:headEnd/>
            <a:tailEnd/>
          </a:ln>
          <a:effectLst/>
        </p:spPr>
        <p:txBody>
          <a:bodyPr>
            <a:spAutoFit/>
          </a:bodyPr>
          <a:lstStyle/>
          <a:p>
            <a:pPr algn="ctr">
              <a:defRPr/>
            </a:pPr>
            <a:r>
              <a:rPr lang="en-US" sz="1200" dirty="0">
                <a:solidFill>
                  <a:schemeClr val="bg1"/>
                </a:solidFill>
              </a:rPr>
              <a:t>IEEE </a:t>
            </a:r>
            <a:r>
              <a:rPr lang="en-US" sz="1200" dirty="0" smtClean="0">
                <a:solidFill>
                  <a:schemeClr val="bg1"/>
                </a:solidFill>
              </a:rPr>
              <a:t>P802.3bp 1PPoDL Task Force – September</a:t>
            </a:r>
            <a:r>
              <a:rPr lang="en-US" sz="1200" baseline="0" dirty="0" smtClean="0">
                <a:solidFill>
                  <a:schemeClr val="bg1"/>
                </a:solidFill>
              </a:rPr>
              <a:t> </a:t>
            </a:r>
            <a:r>
              <a:rPr lang="en-US" sz="1200" dirty="0" smtClean="0">
                <a:solidFill>
                  <a:schemeClr val="bg1"/>
                </a:solidFill>
              </a:rPr>
              <a:t>2014 Interim meeting</a:t>
            </a:r>
            <a:endParaRPr lang="en-US" sz="1200" dirty="0">
              <a:solidFill>
                <a:schemeClr val="bg1"/>
              </a:solidFill>
            </a:endParaRPr>
          </a:p>
        </p:txBody>
      </p:sp>
      <p:sp>
        <p:nvSpPr>
          <p:cNvPr id="60424" name="Text Box 8"/>
          <p:cNvSpPr txBox="1">
            <a:spLocks noChangeArrowheads="1"/>
          </p:cNvSpPr>
          <p:nvPr/>
        </p:nvSpPr>
        <p:spPr bwMode="auto">
          <a:xfrm>
            <a:off x="-9788" y="6589713"/>
            <a:ext cx="952056" cy="276999"/>
          </a:xfrm>
          <a:prstGeom prst="rect">
            <a:avLst/>
          </a:prstGeom>
          <a:noFill/>
          <a:ln w="9525" algn="ctr">
            <a:noFill/>
            <a:miter lim="800000"/>
            <a:headEnd/>
            <a:tailEnd/>
          </a:ln>
          <a:effectLst/>
        </p:spPr>
        <p:txBody>
          <a:bodyPr wrap="none">
            <a:spAutoFit/>
          </a:bodyPr>
          <a:lstStyle/>
          <a:p>
            <a:pPr>
              <a:defRPr/>
            </a:pPr>
            <a:r>
              <a:rPr lang="en-GB" sz="1200" dirty="0">
                <a:solidFill>
                  <a:schemeClr val="bg1"/>
                </a:solidFill>
              </a:rPr>
              <a:t>Version </a:t>
            </a:r>
            <a:r>
              <a:rPr lang="en-GB" sz="1200" dirty="0" smtClean="0">
                <a:solidFill>
                  <a:schemeClr val="bg1"/>
                </a:solidFill>
              </a:rPr>
              <a:t>2.4</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724" r:id="rId1"/>
    <p:sldLayoutId id="2147483712" r:id="rId2"/>
    <p:sldLayoutId id="2147483711" r:id="rId3"/>
    <p:sldLayoutId id="2147483710" r:id="rId4"/>
    <p:sldLayoutId id="2147483709" r:id="rId5"/>
    <p:sldLayoutId id="2147483708" r:id="rId6"/>
    <p:sldLayoutId id="2147483707" r:id="rId7"/>
    <p:sldLayoutId id="2147483706" r:id="rId8"/>
    <p:sldLayoutId id="2147483705" r:id="rId9"/>
    <p:sldLayoutId id="2147483704" r:id="rId10"/>
    <p:sldLayoutId id="2147483703" r:id="rId11"/>
    <p:sldLayoutId id="2147483702"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81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620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Line 8"/>
          <p:cNvSpPr>
            <a:spLocks noChangeShapeType="1"/>
          </p:cNvSpPr>
          <p:nvPr/>
        </p:nvSpPr>
        <p:spPr bwMode="auto">
          <a:xfrm flipV="1">
            <a:off x="533400" y="6400800"/>
            <a:ext cx="6746875" cy="6350"/>
          </a:xfrm>
          <a:prstGeom prst="line">
            <a:avLst/>
          </a:prstGeom>
          <a:noFill/>
          <a:ln w="50800">
            <a:solidFill>
              <a:srgbClr val="2944B7"/>
            </a:solidFill>
            <a:round/>
            <a:headEnd type="none" w="sm" len="sm"/>
            <a:tailEnd type="none" w="sm" len="sm"/>
          </a:ln>
          <a:effectLst/>
        </p:spPr>
        <p:txBody>
          <a:bodyPr wrap="none" anchor="ctr"/>
          <a:lstStyle/>
          <a:p>
            <a:pPr eaLnBrk="0" hangingPunct="0">
              <a:defRPr/>
            </a:pPr>
            <a:endParaRPr lang="en-US" sz="2400">
              <a:solidFill>
                <a:srgbClr val="000000"/>
              </a:solidFill>
              <a:latin typeface="Times New Roman" pitchFamily="18" charset="0"/>
            </a:endParaRPr>
          </a:p>
        </p:txBody>
      </p:sp>
      <p:pic>
        <p:nvPicPr>
          <p:cNvPr id="1029" name="Picture 12" descr="ieeebl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4113" y="6229350"/>
            <a:ext cx="1066800"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 name="Rectangle 20"/>
          <p:cNvSpPr>
            <a:spLocks noChangeArrowheads="1"/>
          </p:cNvSpPr>
          <p:nvPr userDrawn="1"/>
        </p:nvSpPr>
        <p:spPr bwMode="auto">
          <a:xfrm>
            <a:off x="0" y="6410325"/>
            <a:ext cx="9144000" cy="260350"/>
          </a:xfrm>
          <a:prstGeom prst="rect">
            <a:avLst/>
          </a:prstGeom>
          <a:noFill/>
          <a:ln w="9525">
            <a:noFill/>
            <a:miter lim="800000"/>
            <a:headEnd/>
            <a:tailEnd/>
          </a:ln>
          <a:effectLst/>
        </p:spPr>
        <p:txBody>
          <a:bodyPr>
            <a:spAutoFit/>
          </a:bodyPr>
          <a:lstStyle/>
          <a:p>
            <a:pPr algn="ctr">
              <a:defRPr/>
            </a:pPr>
            <a:r>
              <a:rPr lang="en-GB" sz="1100" b="1" dirty="0">
                <a:solidFill>
                  <a:srgbClr val="000099"/>
                </a:solidFill>
              </a:rPr>
              <a:t>25 March 2008 (updated January 2012)</a:t>
            </a:r>
            <a:endParaRPr lang="en-GB" sz="1100" b="1" dirty="0">
              <a:solidFill>
                <a:srgbClr val="000099"/>
              </a:solidFill>
              <a:cs typeface="Arial" charset="0"/>
            </a:endParaRPr>
          </a:p>
        </p:txBody>
      </p:sp>
    </p:spTree>
    <p:extLst>
      <p:ext uri="{BB962C8B-B14F-4D97-AF65-F5344CB8AC3E}">
        <p14:creationId xmlns:p14="http://schemas.microsoft.com/office/powerpoint/2010/main" val="1344726139"/>
      </p:ext>
    </p:extLst>
  </p:cSld>
  <p:clrMap bg1="lt1" tx1="dk1" bg2="lt2" tx2="dk2" accent1="accent1" accent2="accent2" accent3="accent3" accent4="accent4" accent5="accent5" accent6="accent6" hlink="hlink" folHlink="folHlink"/>
  <p:sldLayoutIdLst>
    <p:sldLayoutId id="2147483727" r:id="rId1"/>
  </p:sldLayoutIdLst>
  <p:txStyles>
    <p:titleStyle>
      <a:lvl1pPr algn="ctr" rtl="0" eaLnBrk="0" fontAlgn="base" hangingPunct="0">
        <a:spcBef>
          <a:spcPct val="0"/>
        </a:spcBef>
        <a:spcAft>
          <a:spcPct val="0"/>
        </a:spcAft>
        <a:defRPr sz="3600" b="1">
          <a:solidFill>
            <a:srgbClr val="000099"/>
          </a:solidFill>
          <a:latin typeface="+mj-lt"/>
          <a:ea typeface="+mj-ea"/>
          <a:cs typeface="+mj-cs"/>
        </a:defRPr>
      </a:lvl1pPr>
      <a:lvl2pPr algn="ctr" rtl="0" eaLnBrk="0" fontAlgn="base" hangingPunct="0">
        <a:spcBef>
          <a:spcPct val="0"/>
        </a:spcBef>
        <a:spcAft>
          <a:spcPct val="0"/>
        </a:spcAft>
        <a:defRPr sz="3600" b="1">
          <a:solidFill>
            <a:srgbClr val="000099"/>
          </a:solidFill>
          <a:latin typeface="Arial" charset="0"/>
        </a:defRPr>
      </a:lvl2pPr>
      <a:lvl3pPr algn="ctr" rtl="0" eaLnBrk="0" fontAlgn="base" hangingPunct="0">
        <a:spcBef>
          <a:spcPct val="0"/>
        </a:spcBef>
        <a:spcAft>
          <a:spcPct val="0"/>
        </a:spcAft>
        <a:defRPr sz="3600" b="1">
          <a:solidFill>
            <a:srgbClr val="000099"/>
          </a:solidFill>
          <a:latin typeface="Arial" charset="0"/>
        </a:defRPr>
      </a:lvl3pPr>
      <a:lvl4pPr algn="ctr" rtl="0" eaLnBrk="0" fontAlgn="base" hangingPunct="0">
        <a:spcBef>
          <a:spcPct val="0"/>
        </a:spcBef>
        <a:spcAft>
          <a:spcPct val="0"/>
        </a:spcAft>
        <a:defRPr sz="3600" b="1">
          <a:solidFill>
            <a:srgbClr val="000099"/>
          </a:solidFill>
          <a:latin typeface="Arial" charset="0"/>
        </a:defRPr>
      </a:lvl4pPr>
      <a:lvl5pPr algn="ctr" rtl="0" eaLnBrk="0" fontAlgn="base" hangingPunct="0">
        <a:spcBef>
          <a:spcPct val="0"/>
        </a:spcBef>
        <a:spcAft>
          <a:spcPct val="0"/>
        </a:spcAft>
        <a:defRPr sz="3600" b="1">
          <a:solidFill>
            <a:srgbClr val="000099"/>
          </a:solidFill>
          <a:latin typeface="Arial" charset="0"/>
        </a:defRPr>
      </a:lvl5pPr>
      <a:lvl6pPr marL="457200" algn="ctr" rtl="0" eaLnBrk="0" fontAlgn="base" hangingPunct="0">
        <a:spcBef>
          <a:spcPct val="0"/>
        </a:spcBef>
        <a:spcAft>
          <a:spcPct val="0"/>
        </a:spcAft>
        <a:defRPr sz="3600" b="1">
          <a:solidFill>
            <a:srgbClr val="000099"/>
          </a:solidFill>
          <a:latin typeface="Arial" charset="0"/>
        </a:defRPr>
      </a:lvl6pPr>
      <a:lvl7pPr marL="914400" algn="ctr" rtl="0" eaLnBrk="0" fontAlgn="base" hangingPunct="0">
        <a:spcBef>
          <a:spcPct val="0"/>
        </a:spcBef>
        <a:spcAft>
          <a:spcPct val="0"/>
        </a:spcAft>
        <a:defRPr sz="3600" b="1">
          <a:solidFill>
            <a:srgbClr val="000099"/>
          </a:solidFill>
          <a:latin typeface="Arial" charset="0"/>
        </a:defRPr>
      </a:lvl7pPr>
      <a:lvl8pPr marL="1371600" algn="ctr" rtl="0" eaLnBrk="0" fontAlgn="base" hangingPunct="0">
        <a:spcBef>
          <a:spcPct val="0"/>
        </a:spcBef>
        <a:spcAft>
          <a:spcPct val="0"/>
        </a:spcAft>
        <a:defRPr sz="3600" b="1">
          <a:solidFill>
            <a:srgbClr val="000099"/>
          </a:solidFill>
          <a:latin typeface="Arial" charset="0"/>
        </a:defRPr>
      </a:lvl8pPr>
      <a:lvl9pPr marL="1828800" algn="ctr" rtl="0" eaLnBrk="0" fontAlgn="base" hangingPunct="0">
        <a:spcBef>
          <a:spcPct val="0"/>
        </a:spcBef>
        <a:spcAft>
          <a:spcPct val="0"/>
        </a:spcAft>
        <a:defRPr sz="3600" b="1">
          <a:solidFill>
            <a:srgbClr val="000099"/>
          </a:solidFill>
          <a:latin typeface="Arial" charset="0"/>
        </a:defRPr>
      </a:lvl9pPr>
    </p:titleStyle>
    <p:bodyStyle>
      <a:lvl1pPr marL="342900" indent="-342900" algn="l" rtl="0" eaLnBrk="0" fontAlgn="base" hangingPunct="0">
        <a:spcBef>
          <a:spcPct val="20000"/>
        </a:spcBef>
        <a:spcAft>
          <a:spcPct val="0"/>
        </a:spcAft>
        <a:buClr>
          <a:srgbClr val="CC3300"/>
        </a:buClr>
        <a:buSzPct val="50000"/>
        <a:buFont typeface="Monotype Sorts" pitchFamily="2" charset="2"/>
        <a:buChar char="l"/>
        <a:defRPr sz="3200">
          <a:solidFill>
            <a:srgbClr val="000099"/>
          </a:solidFill>
          <a:latin typeface="+mn-lt"/>
          <a:ea typeface="+mn-ea"/>
          <a:cs typeface="+mn-cs"/>
        </a:defRPr>
      </a:lvl1pPr>
      <a:lvl2pPr marL="742950" indent="-285750" algn="l" rtl="0" eaLnBrk="0" fontAlgn="base" hangingPunct="0">
        <a:spcBef>
          <a:spcPct val="20000"/>
        </a:spcBef>
        <a:spcAft>
          <a:spcPct val="0"/>
        </a:spcAft>
        <a:buClr>
          <a:srgbClr val="CC3300"/>
        </a:buClr>
        <a:buSzPct val="50000"/>
        <a:buFont typeface="Monotype Sorts" pitchFamily="2" charset="2"/>
        <a:buChar char="l"/>
        <a:defRPr sz="2800">
          <a:solidFill>
            <a:srgbClr val="000099"/>
          </a:solidFill>
          <a:latin typeface="+mn-lt"/>
        </a:defRPr>
      </a:lvl2pPr>
      <a:lvl3pPr marL="1143000" indent="-228600" algn="l" rtl="0" eaLnBrk="0" fontAlgn="base" hangingPunct="0">
        <a:spcBef>
          <a:spcPct val="20000"/>
        </a:spcBef>
        <a:spcAft>
          <a:spcPct val="0"/>
        </a:spcAft>
        <a:buClr>
          <a:srgbClr val="CC3300"/>
        </a:buClr>
        <a:buSzPct val="50000"/>
        <a:buFont typeface="Monotype Sorts" pitchFamily="2" charset="2"/>
        <a:buChar char="l"/>
        <a:defRPr sz="2400">
          <a:solidFill>
            <a:srgbClr val="000099"/>
          </a:solidFill>
          <a:latin typeface="+mn-lt"/>
        </a:defRPr>
      </a:lvl3pPr>
      <a:lvl4pPr marL="16002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4pPr>
      <a:lvl5pPr marL="20574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5pPr>
      <a:lvl6pPr marL="25146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6pPr>
      <a:lvl7pPr marL="29718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7pPr>
      <a:lvl8pPr marL="34290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8pPr>
      <a:lvl9pPr marL="38862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develop/policies/bylaws/" TargetMode="External"/><Relationship Id="rId4" Type="http://schemas.openxmlformats.org/officeDocument/2006/relationships/hyperlink" Target="http://standards.ieee.org/develop/policies/opman/" TargetMode="External"/><Relationship Id="rId5" Type="http://schemas.openxmlformats.org/officeDocument/2006/relationships/hyperlink" Target="http://standards.ieee.org/about/sasb/audcom/pnp/LMSC.pdf" TargetMode="External"/><Relationship Id="rId6" Type="http://schemas.openxmlformats.org/officeDocument/2006/relationships/hyperlink" Target="http://www.ieee802.org/devdocs.shtml" TargetMode="External"/><Relationship Id="rId7" Type="http://schemas.openxmlformats.org/officeDocument/2006/relationships/hyperlink" Target="http://ieee802.org/3/rules/P802_3_rules.pdf" TargetMode="External"/><Relationship Id="rId1" Type="http://schemas.openxmlformats.org/officeDocument/2006/relationships/slideLayout" Target="../slideLayouts/slideLayout7.xml"/><Relationship Id="rId2" Type="http://schemas.openxmlformats.org/officeDocument/2006/relationships/hyperlink" Target="http://standards.ieee.org/develop/policies/sa_opman/"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www.ieee802.org/3/bu/P802d3bu_5C.pdf" TargetMode="External"/><Relationship Id="rId4" Type="http://schemas.openxmlformats.org/officeDocument/2006/relationships/hyperlink" Target="http://www.ieee802.org/3/bu/P802d3bu_Objectives.pdf" TargetMode="External"/><Relationship Id="rId1" Type="http://schemas.openxmlformats.org/officeDocument/2006/relationships/slideLayout" Target="../slideLayouts/slideLayout2.xml"/><Relationship Id="rId2" Type="http://schemas.openxmlformats.org/officeDocument/2006/relationships/hyperlink" Target="http://www.ieee802.org/3/bu/P802d3bu_PAR.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ieee802.org/3/interims/index.html" TargetMode="External"/><Relationship Id="rId3" Type="http://schemas.openxmlformats.org/officeDocument/2006/relationships/hyperlink" Target="mailto:scarlson@hspdesign.com"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4" Type="http://schemas.openxmlformats.org/officeDocument/2006/relationships/image" Target="../media/image4.wmf"/><Relationship Id="rId1" Type="http://schemas.openxmlformats.org/officeDocument/2006/relationships/slideLayout" Target="../slideLayouts/slideLayout2.xml"/><Relationship Id="rId2" Type="http://schemas.openxmlformats.org/officeDocument/2006/relationships/image" Target="../media/image2.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mailto:STDS-802-3-100GCU@listserv.ieee.org" TargetMode="External"/><Relationship Id="rId4" Type="http://schemas.openxmlformats.org/officeDocument/2006/relationships/hyperlink" Target="http://www.ieee802.org/3/bu/" TargetMode="External"/><Relationship Id="rId1" Type="http://schemas.openxmlformats.org/officeDocument/2006/relationships/slideLayout" Target="../slideLayouts/slideLayout7.xml"/><Relationship Id="rId2" Type="http://schemas.openxmlformats.org/officeDocument/2006/relationships/hyperlink" Target="mailto:ListServ@iee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www.ieee802.org/3/bu/private/index.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eee802.org/3/minutes/attendance_procedure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ctrTitle"/>
          </p:nvPr>
        </p:nvSpPr>
        <p:spPr>
          <a:xfrm>
            <a:off x="685800" y="1319213"/>
            <a:ext cx="7772400" cy="1470025"/>
          </a:xfrm>
        </p:spPr>
        <p:txBody>
          <a:bodyPr bIns="91440"/>
          <a:lstStyle/>
          <a:p>
            <a:pPr eaLnBrk="1" hangingPunct="1"/>
            <a:r>
              <a:rPr lang="en-US" smtClean="0">
                <a:solidFill>
                  <a:schemeClr val="tx1"/>
                </a:solidFill>
              </a:rPr>
              <a:t>Agenda and General Information</a:t>
            </a:r>
          </a:p>
        </p:txBody>
      </p:sp>
      <p:sp>
        <p:nvSpPr>
          <p:cNvPr id="28674" name="Rectangle 3"/>
          <p:cNvSpPr>
            <a:spLocks noGrp="1" noChangeArrowheads="1"/>
          </p:cNvSpPr>
          <p:nvPr>
            <p:ph type="subTitle" idx="1"/>
          </p:nvPr>
        </p:nvSpPr>
        <p:spPr>
          <a:xfrm>
            <a:off x="1042988" y="3074988"/>
            <a:ext cx="7129462" cy="1752600"/>
          </a:xfrm>
        </p:spPr>
        <p:txBody>
          <a:bodyPr/>
          <a:lstStyle/>
          <a:p>
            <a:pPr eaLnBrk="1" hangingPunct="1">
              <a:lnSpc>
                <a:spcPct val="80000"/>
              </a:lnSpc>
            </a:pPr>
            <a:endParaRPr lang="en-US" sz="2600" dirty="0" smtClean="0">
              <a:solidFill>
                <a:schemeClr val="tx2"/>
              </a:solidFill>
            </a:endParaRPr>
          </a:p>
          <a:p>
            <a:pPr eaLnBrk="1" hangingPunct="1">
              <a:lnSpc>
                <a:spcPct val="80000"/>
              </a:lnSpc>
            </a:pPr>
            <a:r>
              <a:rPr lang="en-US" sz="2600" dirty="0" smtClean="0">
                <a:solidFill>
                  <a:schemeClr val="tx2"/>
                </a:solidFill>
              </a:rPr>
              <a:t>IEEE P802.3bu 1-Pair Power over Data Lines Task Force</a:t>
            </a:r>
          </a:p>
          <a:p>
            <a:pPr eaLnBrk="1" hangingPunct="1">
              <a:lnSpc>
                <a:spcPct val="80000"/>
              </a:lnSpc>
            </a:pPr>
            <a:endParaRPr lang="en-US" sz="2600" dirty="0" smtClean="0">
              <a:solidFill>
                <a:schemeClr val="tx2"/>
              </a:solidFill>
            </a:endParaRPr>
          </a:p>
          <a:p>
            <a:pPr eaLnBrk="1" hangingPunct="1">
              <a:lnSpc>
                <a:spcPct val="80000"/>
              </a:lnSpc>
            </a:pPr>
            <a:r>
              <a:rPr lang="en-US" sz="2600" dirty="0" smtClean="0">
                <a:solidFill>
                  <a:schemeClr val="tx2"/>
                </a:solidFill>
              </a:rPr>
              <a:t>Dave Dwelley</a:t>
            </a:r>
          </a:p>
          <a:p>
            <a:pPr eaLnBrk="1" hangingPunct="1">
              <a:lnSpc>
                <a:spcPct val="80000"/>
              </a:lnSpc>
            </a:pPr>
            <a:r>
              <a:rPr lang="en-US" sz="2600" dirty="0" smtClean="0">
                <a:solidFill>
                  <a:schemeClr val="tx2"/>
                </a:solidFill>
              </a:rPr>
              <a:t>Linear Technology</a:t>
            </a:r>
          </a:p>
          <a:p>
            <a:pPr eaLnBrk="1" hangingPunct="1">
              <a:lnSpc>
                <a:spcPct val="80000"/>
              </a:lnSpc>
            </a:pPr>
            <a:r>
              <a:rPr lang="en-US" sz="2600" dirty="0" smtClean="0">
                <a:solidFill>
                  <a:schemeClr val="tx2"/>
                </a:solidFill>
              </a:rPr>
              <a:t>Ottawa, Canada	September 2014</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Line 14"/>
          <p:cNvSpPr>
            <a:spLocks noChangeShapeType="1"/>
          </p:cNvSpPr>
          <p:nvPr/>
        </p:nvSpPr>
        <p:spPr bwMode="auto">
          <a:xfrm>
            <a:off x="7239000" y="4416425"/>
            <a:ext cx="0" cy="304800"/>
          </a:xfrm>
          <a:prstGeom prst="line">
            <a:avLst/>
          </a:prstGeom>
          <a:noFill/>
          <a:ln w="9525">
            <a:solidFill>
              <a:schemeClr val="tx1"/>
            </a:solidFill>
            <a:round/>
            <a:headEnd/>
            <a:tailEnd/>
          </a:ln>
        </p:spPr>
        <p:txBody>
          <a:bodyPr wrap="none" anchor="ctr"/>
          <a:lstStyle/>
          <a:p>
            <a:endParaRPr lang="en-US"/>
          </a:p>
        </p:txBody>
      </p:sp>
      <p:sp>
        <p:nvSpPr>
          <p:cNvPr id="38914" name="Line 15"/>
          <p:cNvSpPr>
            <a:spLocks noChangeShapeType="1"/>
          </p:cNvSpPr>
          <p:nvPr/>
        </p:nvSpPr>
        <p:spPr bwMode="auto">
          <a:xfrm>
            <a:off x="7239000" y="5427663"/>
            <a:ext cx="0" cy="304800"/>
          </a:xfrm>
          <a:prstGeom prst="line">
            <a:avLst/>
          </a:prstGeom>
          <a:noFill/>
          <a:ln w="9525">
            <a:solidFill>
              <a:schemeClr val="tx1"/>
            </a:solidFill>
            <a:round/>
            <a:headEnd/>
            <a:tailEnd/>
          </a:ln>
        </p:spPr>
        <p:txBody>
          <a:bodyPr wrap="none" anchor="ctr"/>
          <a:lstStyle/>
          <a:p>
            <a:endParaRPr lang="en-US"/>
          </a:p>
        </p:txBody>
      </p:sp>
      <p:sp>
        <p:nvSpPr>
          <p:cNvPr id="38915" name="Title 2"/>
          <p:cNvSpPr>
            <a:spLocks noGrp="1"/>
          </p:cNvSpPr>
          <p:nvPr>
            <p:ph type="title" idx="4294967295"/>
          </p:nvPr>
        </p:nvSpPr>
        <p:spPr/>
        <p:txBody>
          <a:bodyPr bIns="91440" anchor="b"/>
          <a:lstStyle/>
          <a:p>
            <a:pPr eaLnBrk="1" hangingPunct="1"/>
            <a:r>
              <a:rPr lang="en-US" smtClean="0"/>
              <a:t>IEEE Structure</a:t>
            </a:r>
          </a:p>
        </p:txBody>
      </p:sp>
      <p:sp>
        <p:nvSpPr>
          <p:cNvPr id="38916" name="Line 2"/>
          <p:cNvSpPr>
            <a:spLocks noChangeShapeType="1"/>
          </p:cNvSpPr>
          <p:nvPr/>
        </p:nvSpPr>
        <p:spPr bwMode="auto">
          <a:xfrm>
            <a:off x="1828800" y="3425825"/>
            <a:ext cx="0" cy="304800"/>
          </a:xfrm>
          <a:prstGeom prst="line">
            <a:avLst/>
          </a:prstGeom>
          <a:noFill/>
          <a:ln w="9525">
            <a:solidFill>
              <a:schemeClr val="tx1"/>
            </a:solidFill>
            <a:round/>
            <a:headEnd/>
            <a:tailEnd/>
          </a:ln>
        </p:spPr>
        <p:txBody>
          <a:bodyPr wrap="none" anchor="ctr"/>
          <a:lstStyle/>
          <a:p>
            <a:endParaRPr lang="en-US"/>
          </a:p>
        </p:txBody>
      </p:sp>
      <p:sp>
        <p:nvSpPr>
          <p:cNvPr id="38917" name="Line 3"/>
          <p:cNvSpPr>
            <a:spLocks noChangeShapeType="1"/>
          </p:cNvSpPr>
          <p:nvPr/>
        </p:nvSpPr>
        <p:spPr bwMode="auto">
          <a:xfrm>
            <a:off x="4572000" y="3121025"/>
            <a:ext cx="0" cy="533400"/>
          </a:xfrm>
          <a:prstGeom prst="line">
            <a:avLst/>
          </a:prstGeom>
          <a:noFill/>
          <a:ln w="9525">
            <a:solidFill>
              <a:schemeClr val="tx1"/>
            </a:solidFill>
            <a:round/>
            <a:headEnd/>
            <a:tailEnd/>
          </a:ln>
        </p:spPr>
        <p:txBody>
          <a:bodyPr wrap="none" anchor="ctr"/>
          <a:lstStyle/>
          <a:p>
            <a:endParaRPr lang="en-US"/>
          </a:p>
        </p:txBody>
      </p:sp>
      <p:sp>
        <p:nvSpPr>
          <p:cNvPr id="9" name="Text Box 5"/>
          <p:cNvSpPr txBox="1">
            <a:spLocks noChangeArrowheads="1"/>
          </p:cNvSpPr>
          <p:nvPr/>
        </p:nvSpPr>
        <p:spPr bwMode="auto">
          <a:xfrm>
            <a:off x="3124200" y="2511425"/>
            <a:ext cx="2895600" cy="685800"/>
          </a:xfrm>
          <a:prstGeom prst="rect">
            <a:avLst/>
          </a:prstGeom>
          <a:solidFill>
            <a:srgbClr val="339966"/>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IEEE-SA</a:t>
            </a:r>
          </a:p>
          <a:p>
            <a:pPr algn="ctr" eaLnBrk="0" fontAlgn="auto" hangingPunct="0">
              <a:spcBef>
                <a:spcPts val="0"/>
              </a:spcBef>
              <a:spcAft>
                <a:spcPts val="0"/>
              </a:spcAft>
              <a:defRPr/>
            </a:pPr>
            <a:r>
              <a:rPr lang="en-US" sz="2000">
                <a:latin typeface="+mn-lt"/>
              </a:rPr>
              <a:t>Standards Board </a:t>
            </a:r>
          </a:p>
        </p:txBody>
      </p:sp>
      <p:sp>
        <p:nvSpPr>
          <p:cNvPr id="10" name="Text Box 6"/>
          <p:cNvSpPr txBox="1">
            <a:spLocks noChangeArrowheads="1"/>
          </p:cNvSpPr>
          <p:nvPr/>
        </p:nvSpPr>
        <p:spPr bwMode="auto">
          <a:xfrm>
            <a:off x="6096000" y="3654425"/>
            <a:ext cx="2286000" cy="762000"/>
          </a:xfrm>
          <a:prstGeom prst="rect">
            <a:avLst/>
          </a:prstGeom>
          <a:gradFill rotWithShape="1">
            <a:gsLst>
              <a:gs pos="0">
                <a:srgbClr val="008000"/>
              </a:gs>
              <a:gs pos="100000">
                <a:srgbClr val="FFCC00"/>
              </a:gs>
            </a:gsLst>
            <a:lin ang="5400000" scaled="1"/>
          </a:gra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IEEE 802</a:t>
            </a:r>
          </a:p>
          <a:p>
            <a:pPr algn="ctr" eaLnBrk="0" fontAlgn="auto" hangingPunct="0">
              <a:spcBef>
                <a:spcPts val="0"/>
              </a:spcBef>
              <a:spcAft>
                <a:spcPts val="0"/>
              </a:spcAft>
              <a:defRPr/>
            </a:pPr>
            <a:r>
              <a:rPr lang="en-US" sz="2000">
                <a:latin typeface="+mn-lt"/>
              </a:rPr>
              <a:t>Sponsor Group</a:t>
            </a:r>
          </a:p>
        </p:txBody>
      </p:sp>
      <p:sp>
        <p:nvSpPr>
          <p:cNvPr id="11" name="Text Box 7"/>
          <p:cNvSpPr txBox="1">
            <a:spLocks noChangeArrowheads="1"/>
          </p:cNvSpPr>
          <p:nvPr/>
        </p:nvSpPr>
        <p:spPr bwMode="auto">
          <a:xfrm>
            <a:off x="3200400" y="3654425"/>
            <a:ext cx="2590800" cy="762000"/>
          </a:xfrm>
          <a:prstGeom prst="rect">
            <a:avLst/>
          </a:prstGeom>
          <a:solidFill>
            <a:srgbClr val="3366FF"/>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NesCom</a:t>
            </a:r>
          </a:p>
          <a:p>
            <a:pPr algn="ctr" eaLnBrk="0" fontAlgn="auto" hangingPunct="0">
              <a:spcBef>
                <a:spcPts val="0"/>
              </a:spcBef>
              <a:spcAft>
                <a:spcPts val="0"/>
              </a:spcAft>
              <a:defRPr/>
            </a:pPr>
            <a:r>
              <a:rPr lang="en-US" sz="2000">
                <a:latin typeface="+mn-lt"/>
              </a:rPr>
              <a:t>New Stds. Committee</a:t>
            </a:r>
          </a:p>
        </p:txBody>
      </p:sp>
      <p:sp>
        <p:nvSpPr>
          <p:cNvPr id="12" name="Text Box 8"/>
          <p:cNvSpPr txBox="1">
            <a:spLocks noChangeArrowheads="1"/>
          </p:cNvSpPr>
          <p:nvPr/>
        </p:nvSpPr>
        <p:spPr bwMode="auto">
          <a:xfrm>
            <a:off x="685800" y="3654425"/>
            <a:ext cx="2286000" cy="762000"/>
          </a:xfrm>
          <a:prstGeom prst="rect">
            <a:avLst/>
          </a:prstGeom>
          <a:solidFill>
            <a:srgbClr val="3366FF"/>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RevCom</a:t>
            </a:r>
          </a:p>
          <a:p>
            <a:pPr algn="ctr" eaLnBrk="0" fontAlgn="auto" hangingPunct="0">
              <a:spcBef>
                <a:spcPts val="0"/>
              </a:spcBef>
              <a:spcAft>
                <a:spcPts val="0"/>
              </a:spcAft>
              <a:defRPr/>
            </a:pPr>
            <a:r>
              <a:rPr lang="en-US" sz="2000">
                <a:latin typeface="+mn-lt"/>
              </a:rPr>
              <a:t>Review Committee</a:t>
            </a:r>
          </a:p>
        </p:txBody>
      </p:sp>
      <p:sp>
        <p:nvSpPr>
          <p:cNvPr id="13" name="Text Box 9"/>
          <p:cNvSpPr txBox="1">
            <a:spLocks noChangeArrowheads="1"/>
          </p:cNvSpPr>
          <p:nvPr/>
        </p:nvSpPr>
        <p:spPr bwMode="auto">
          <a:xfrm>
            <a:off x="6096000" y="4665663"/>
            <a:ext cx="2286000" cy="762000"/>
          </a:xfrm>
          <a:prstGeom prst="rect">
            <a:avLst/>
          </a:prstGeom>
          <a:solidFill>
            <a:srgbClr val="FFCC00"/>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IEEE 802.3</a:t>
            </a:r>
          </a:p>
          <a:p>
            <a:pPr algn="ctr" eaLnBrk="0" fontAlgn="auto" hangingPunct="0">
              <a:spcBef>
                <a:spcPts val="0"/>
              </a:spcBef>
              <a:spcAft>
                <a:spcPts val="0"/>
              </a:spcAft>
              <a:defRPr/>
            </a:pPr>
            <a:r>
              <a:rPr lang="en-US" sz="2000">
                <a:latin typeface="+mn-lt"/>
              </a:rPr>
              <a:t>Working Group</a:t>
            </a:r>
          </a:p>
        </p:txBody>
      </p:sp>
      <p:sp>
        <p:nvSpPr>
          <p:cNvPr id="14" name="Text Box 10"/>
          <p:cNvSpPr txBox="1">
            <a:spLocks noChangeArrowheads="1"/>
          </p:cNvSpPr>
          <p:nvPr/>
        </p:nvSpPr>
        <p:spPr bwMode="auto">
          <a:xfrm>
            <a:off x="6096000" y="5665788"/>
            <a:ext cx="2286000" cy="762000"/>
          </a:xfrm>
          <a:prstGeom prst="rect">
            <a:avLst/>
          </a:prstGeom>
          <a:solidFill>
            <a:srgbClr val="FFCC00"/>
          </a:solidFill>
          <a:ln w="9525">
            <a:solidFill>
              <a:schemeClr val="tx1"/>
            </a:solidFill>
            <a:miter lim="800000"/>
            <a:headEnd/>
            <a:tailEnd/>
          </a:ln>
          <a:effectLst>
            <a:outerShdw dist="63500" dir="3187806" algn="ctr" rotWithShape="0">
              <a:srgbClr val="808080"/>
            </a:outerShdw>
          </a:effectLst>
        </p:spPr>
        <p:txBody>
          <a:bodyPr wrap="none"/>
          <a:lstStyle/>
          <a:p>
            <a:pPr algn="ctr" eaLnBrk="0" hangingPunct="0">
              <a:defRPr/>
            </a:pPr>
            <a:r>
              <a:rPr lang="en-US" sz="2000"/>
              <a:t>IEEE 802.3</a:t>
            </a:r>
          </a:p>
          <a:p>
            <a:pPr algn="ctr" eaLnBrk="0" hangingPunct="0">
              <a:defRPr/>
            </a:pPr>
            <a:r>
              <a:rPr lang="en-US" sz="2000"/>
              <a:t>Task Force</a:t>
            </a:r>
          </a:p>
        </p:txBody>
      </p:sp>
      <p:sp>
        <p:nvSpPr>
          <p:cNvPr id="38924" name="Line 11"/>
          <p:cNvSpPr>
            <a:spLocks noChangeShapeType="1"/>
          </p:cNvSpPr>
          <p:nvPr/>
        </p:nvSpPr>
        <p:spPr bwMode="auto">
          <a:xfrm>
            <a:off x="1828800" y="3425825"/>
            <a:ext cx="5410200" cy="0"/>
          </a:xfrm>
          <a:prstGeom prst="line">
            <a:avLst/>
          </a:prstGeom>
          <a:noFill/>
          <a:ln w="9525">
            <a:solidFill>
              <a:schemeClr val="tx1"/>
            </a:solidFill>
            <a:round/>
            <a:headEnd/>
            <a:tailEnd/>
          </a:ln>
        </p:spPr>
        <p:txBody>
          <a:bodyPr wrap="none" anchor="ctr"/>
          <a:lstStyle/>
          <a:p>
            <a:endParaRPr lang="en-US"/>
          </a:p>
        </p:txBody>
      </p:sp>
      <p:sp>
        <p:nvSpPr>
          <p:cNvPr id="38925" name="Line 12"/>
          <p:cNvSpPr>
            <a:spLocks noChangeShapeType="1"/>
          </p:cNvSpPr>
          <p:nvPr/>
        </p:nvSpPr>
        <p:spPr bwMode="auto">
          <a:xfrm>
            <a:off x="7239000" y="3425825"/>
            <a:ext cx="0" cy="228600"/>
          </a:xfrm>
          <a:prstGeom prst="line">
            <a:avLst/>
          </a:prstGeom>
          <a:noFill/>
          <a:ln w="9525">
            <a:solidFill>
              <a:schemeClr val="tx1"/>
            </a:solidFill>
            <a:round/>
            <a:headEnd/>
            <a:tailEnd/>
          </a:ln>
        </p:spPr>
        <p:txBody>
          <a:bodyPr wrap="none" anchor="ctr"/>
          <a:lstStyle/>
          <a:p>
            <a:endParaRPr lang="en-US"/>
          </a:p>
        </p:txBody>
      </p:sp>
      <p:sp>
        <p:nvSpPr>
          <p:cNvPr id="38926" name="Line 13"/>
          <p:cNvSpPr>
            <a:spLocks noChangeShapeType="1"/>
          </p:cNvSpPr>
          <p:nvPr/>
        </p:nvSpPr>
        <p:spPr bwMode="auto">
          <a:xfrm>
            <a:off x="4572000" y="1901825"/>
            <a:ext cx="0" cy="609600"/>
          </a:xfrm>
          <a:prstGeom prst="line">
            <a:avLst/>
          </a:prstGeom>
          <a:noFill/>
          <a:ln w="9525">
            <a:solidFill>
              <a:schemeClr val="tx1"/>
            </a:solidFill>
            <a:round/>
            <a:headEnd/>
            <a:tailEnd/>
          </a:ln>
        </p:spPr>
        <p:txBody>
          <a:bodyPr wrap="none" anchor="ctr"/>
          <a:lstStyle/>
          <a:p>
            <a:endParaRPr lang="en-US"/>
          </a:p>
        </p:txBody>
      </p:sp>
      <p:sp>
        <p:nvSpPr>
          <p:cNvPr id="38927" name="Text Box 16"/>
          <p:cNvSpPr txBox="1">
            <a:spLocks noChangeArrowheads="1"/>
          </p:cNvSpPr>
          <p:nvPr/>
        </p:nvSpPr>
        <p:spPr bwMode="auto">
          <a:xfrm>
            <a:off x="3124200" y="2130425"/>
            <a:ext cx="2895600" cy="336550"/>
          </a:xfrm>
          <a:prstGeom prst="rect">
            <a:avLst/>
          </a:prstGeom>
          <a:noFill/>
          <a:ln w="9525" algn="ctr">
            <a:noFill/>
            <a:miter lim="800000"/>
            <a:headEnd/>
            <a:tailEnd/>
          </a:ln>
        </p:spPr>
        <p:txBody>
          <a:bodyPr>
            <a:spAutoFit/>
          </a:bodyPr>
          <a:lstStyle/>
          <a:p>
            <a:pPr algn="ctr">
              <a:spcBef>
                <a:spcPct val="50000"/>
              </a:spcBef>
            </a:pPr>
            <a:r>
              <a:rPr lang="en-US">
                <a:latin typeface="Perpetua"/>
              </a:rPr>
              <a:t>Standards     Process</a:t>
            </a:r>
          </a:p>
        </p:txBody>
      </p:sp>
      <p:sp>
        <p:nvSpPr>
          <p:cNvPr id="38928" name="Text Box 17"/>
          <p:cNvSpPr txBox="1">
            <a:spLocks noChangeArrowheads="1"/>
          </p:cNvSpPr>
          <p:nvPr/>
        </p:nvSpPr>
        <p:spPr bwMode="auto">
          <a:xfrm>
            <a:off x="685800" y="5141913"/>
            <a:ext cx="2743200" cy="336550"/>
          </a:xfrm>
          <a:prstGeom prst="rect">
            <a:avLst/>
          </a:prstGeom>
          <a:solidFill>
            <a:srgbClr val="339966"/>
          </a:solidFill>
          <a:ln w="9525" algn="ctr">
            <a:noFill/>
            <a:miter lim="800000"/>
            <a:headEnd/>
            <a:tailEnd/>
          </a:ln>
        </p:spPr>
        <p:txBody>
          <a:bodyPr>
            <a:spAutoFit/>
          </a:bodyPr>
          <a:lstStyle/>
          <a:p>
            <a:pPr algn="ctr">
              <a:spcBef>
                <a:spcPct val="50000"/>
              </a:spcBef>
            </a:pPr>
            <a:r>
              <a:rPr lang="en-US" b="1">
                <a:latin typeface="Perpetua"/>
              </a:rPr>
              <a:t>Approval Process</a:t>
            </a:r>
          </a:p>
        </p:txBody>
      </p:sp>
      <p:sp>
        <p:nvSpPr>
          <p:cNvPr id="38929" name="Text Box 18"/>
          <p:cNvSpPr txBox="1">
            <a:spLocks noChangeArrowheads="1"/>
          </p:cNvSpPr>
          <p:nvPr/>
        </p:nvSpPr>
        <p:spPr bwMode="auto">
          <a:xfrm>
            <a:off x="685800" y="6056313"/>
            <a:ext cx="2743200" cy="336550"/>
          </a:xfrm>
          <a:prstGeom prst="rect">
            <a:avLst/>
          </a:prstGeom>
          <a:solidFill>
            <a:srgbClr val="FFCC00"/>
          </a:solidFill>
          <a:ln w="9525" algn="ctr">
            <a:noFill/>
            <a:miter lim="800000"/>
            <a:headEnd/>
            <a:tailEnd/>
          </a:ln>
        </p:spPr>
        <p:txBody>
          <a:bodyPr>
            <a:spAutoFit/>
          </a:bodyPr>
          <a:lstStyle/>
          <a:p>
            <a:pPr algn="ctr">
              <a:spcBef>
                <a:spcPct val="50000"/>
              </a:spcBef>
            </a:pPr>
            <a:r>
              <a:rPr lang="en-US" b="1">
                <a:latin typeface="Perpetua"/>
              </a:rPr>
              <a:t>Technical Activities</a:t>
            </a:r>
          </a:p>
        </p:txBody>
      </p:sp>
      <p:sp>
        <p:nvSpPr>
          <p:cNvPr id="38930" name="Text Box 19"/>
          <p:cNvSpPr txBox="1">
            <a:spLocks noChangeArrowheads="1"/>
          </p:cNvSpPr>
          <p:nvPr/>
        </p:nvSpPr>
        <p:spPr bwMode="auto">
          <a:xfrm>
            <a:off x="685800" y="5599113"/>
            <a:ext cx="2743200" cy="336550"/>
          </a:xfrm>
          <a:prstGeom prst="rect">
            <a:avLst/>
          </a:prstGeom>
          <a:solidFill>
            <a:srgbClr val="3366FF"/>
          </a:solidFill>
          <a:ln w="9525" algn="ctr">
            <a:noFill/>
            <a:miter lim="800000"/>
            <a:headEnd/>
            <a:tailEnd/>
          </a:ln>
        </p:spPr>
        <p:txBody>
          <a:bodyPr>
            <a:spAutoFit/>
          </a:bodyPr>
          <a:lstStyle/>
          <a:p>
            <a:pPr algn="ctr">
              <a:spcBef>
                <a:spcPct val="50000"/>
              </a:spcBef>
            </a:pPr>
            <a:r>
              <a:rPr lang="en-US" b="1">
                <a:latin typeface="Perpetua"/>
              </a:rPr>
              <a:t>Standards Process</a:t>
            </a:r>
          </a:p>
        </p:txBody>
      </p:sp>
      <p:sp>
        <p:nvSpPr>
          <p:cNvPr id="38931" name="Text Box 20"/>
          <p:cNvSpPr txBox="1">
            <a:spLocks noChangeArrowheads="1"/>
          </p:cNvSpPr>
          <p:nvPr/>
        </p:nvSpPr>
        <p:spPr bwMode="auto">
          <a:xfrm>
            <a:off x="3124200" y="1381125"/>
            <a:ext cx="2895600" cy="685800"/>
          </a:xfrm>
          <a:prstGeom prst="rect">
            <a:avLst/>
          </a:prstGeom>
          <a:solidFill>
            <a:schemeClr val="bg1"/>
          </a:solidFill>
          <a:ln w="9525">
            <a:solidFill>
              <a:schemeClr val="tx1"/>
            </a:solidFill>
            <a:miter lim="800000"/>
            <a:headEnd/>
            <a:tailEnd/>
          </a:ln>
        </p:spPr>
        <p:txBody>
          <a:bodyPr wrap="none"/>
          <a:lstStyle/>
          <a:p>
            <a:pPr algn="ctr" eaLnBrk="0" hangingPunct="0"/>
            <a:r>
              <a:rPr lang="en-US" sz="2000" b="1">
                <a:latin typeface="Perpetua"/>
              </a:rPr>
              <a:t>IEEE-SA</a:t>
            </a:r>
          </a:p>
          <a:p>
            <a:pPr algn="ctr" eaLnBrk="0" hangingPunct="0"/>
            <a:r>
              <a:rPr lang="en-US" sz="2000" b="1">
                <a:latin typeface="Perpetua"/>
              </a:rPr>
              <a:t>Standards Association</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2"/>
          <p:cNvSpPr>
            <a:spLocks noGrp="1"/>
          </p:cNvSpPr>
          <p:nvPr>
            <p:ph type="title" idx="4294967295"/>
          </p:nvPr>
        </p:nvSpPr>
        <p:spPr/>
        <p:txBody>
          <a:bodyPr bIns="91440" anchor="b"/>
          <a:lstStyle/>
          <a:p>
            <a:pPr eaLnBrk="1" hangingPunct="1"/>
            <a:r>
              <a:rPr lang="en-US" smtClean="0"/>
              <a:t>Important Bylaws and Rules</a:t>
            </a:r>
          </a:p>
        </p:txBody>
      </p:sp>
      <p:sp>
        <p:nvSpPr>
          <p:cNvPr id="39938" name="Rectangle 3"/>
          <p:cNvSpPr>
            <a:spLocks noGrp="1" noChangeArrowheads="1"/>
          </p:cNvSpPr>
          <p:nvPr>
            <p:ph type="body" idx="4294967295"/>
          </p:nvPr>
        </p:nvSpPr>
        <p:spPr>
          <a:xfrm>
            <a:off x="457200" y="1350963"/>
            <a:ext cx="8540750" cy="4525962"/>
          </a:xfrm>
        </p:spPr>
        <p:txBody>
          <a:bodyPr/>
          <a:lstStyle/>
          <a:p>
            <a:pPr eaLnBrk="1" hangingPunct="1">
              <a:lnSpc>
                <a:spcPct val="80000"/>
              </a:lnSpc>
              <a:tabLst>
                <a:tab pos="914400" algn="l"/>
              </a:tabLst>
            </a:pPr>
            <a:r>
              <a:rPr lang="en-US" sz="1900" b="1" dirty="0" smtClean="0"/>
              <a:t>IEEE-SA Operations Manual</a:t>
            </a:r>
          </a:p>
          <a:p>
            <a:pPr marL="917575" lvl="1" eaLnBrk="1" hangingPunct="1">
              <a:lnSpc>
                <a:spcPct val="80000"/>
              </a:lnSpc>
              <a:buFontTx/>
              <a:buNone/>
              <a:tabLst>
                <a:tab pos="914400" algn="l"/>
              </a:tabLst>
            </a:pPr>
            <a:r>
              <a:rPr lang="en-US" sz="1400" b="1" dirty="0" smtClean="0">
                <a:hlinkClick r:id="rId2"/>
              </a:rPr>
              <a:t>http</a:t>
            </a:r>
            <a:r>
              <a:rPr lang="en-US" sz="1400" b="1" dirty="0">
                <a:hlinkClick r:id="rId2"/>
              </a:rPr>
              <a:t>://standards.ieee.org/develop/policies/sa_opman</a:t>
            </a:r>
            <a:r>
              <a:rPr lang="en-US" sz="1400" b="1" dirty="0" smtClean="0">
                <a:hlinkClick r:id="rId2"/>
              </a:rPr>
              <a:t>/</a:t>
            </a:r>
            <a:endParaRPr lang="en-US" sz="1400" b="1" dirty="0" smtClean="0"/>
          </a:p>
          <a:p>
            <a:pPr marL="917575" lvl="1" eaLnBrk="1" hangingPunct="1">
              <a:lnSpc>
                <a:spcPct val="80000"/>
              </a:lnSpc>
              <a:buFontTx/>
              <a:buNone/>
              <a:tabLst>
                <a:tab pos="914400" algn="l"/>
              </a:tabLst>
            </a:pPr>
            <a:endParaRPr lang="en-US" sz="1300" b="1" dirty="0" smtClean="0"/>
          </a:p>
          <a:p>
            <a:pPr eaLnBrk="1" hangingPunct="1">
              <a:lnSpc>
                <a:spcPct val="80000"/>
              </a:lnSpc>
              <a:tabLst>
                <a:tab pos="914400" algn="l"/>
              </a:tabLst>
            </a:pPr>
            <a:r>
              <a:rPr lang="en-US" sz="1900" b="1" dirty="0" smtClean="0"/>
              <a:t>IEEE-SA Standards Board Bylaws</a:t>
            </a:r>
          </a:p>
          <a:p>
            <a:pPr marL="917575" lvl="1" eaLnBrk="1" hangingPunct="1">
              <a:lnSpc>
                <a:spcPct val="80000"/>
              </a:lnSpc>
              <a:buFontTx/>
              <a:buNone/>
              <a:tabLst>
                <a:tab pos="914400" algn="l"/>
              </a:tabLst>
            </a:pPr>
            <a:r>
              <a:rPr lang="en-US" sz="1400" b="1" dirty="0" smtClean="0">
                <a:hlinkClick r:id="rId3"/>
              </a:rPr>
              <a:t>http</a:t>
            </a:r>
            <a:r>
              <a:rPr lang="en-US" sz="1400" b="1" dirty="0">
                <a:hlinkClick r:id="rId3"/>
              </a:rPr>
              <a:t>://standards.ieee.org/develop/policies/bylaws</a:t>
            </a:r>
            <a:r>
              <a:rPr lang="en-US" sz="1400" b="1" dirty="0" smtClean="0">
                <a:hlinkClick r:id="rId3"/>
              </a:rPr>
              <a:t>/</a:t>
            </a:r>
            <a:endParaRPr lang="en-US" sz="1400" b="1" dirty="0" smtClean="0"/>
          </a:p>
          <a:p>
            <a:pPr marL="917575" lvl="1" eaLnBrk="1" hangingPunct="1">
              <a:lnSpc>
                <a:spcPct val="80000"/>
              </a:lnSpc>
              <a:buFontTx/>
              <a:buNone/>
              <a:tabLst>
                <a:tab pos="914400" algn="l"/>
              </a:tabLst>
            </a:pPr>
            <a:endParaRPr lang="en-US" sz="1300" b="1" dirty="0" smtClean="0"/>
          </a:p>
          <a:p>
            <a:pPr eaLnBrk="1" hangingPunct="1">
              <a:lnSpc>
                <a:spcPct val="80000"/>
              </a:lnSpc>
              <a:tabLst>
                <a:tab pos="914400" algn="l"/>
              </a:tabLst>
            </a:pPr>
            <a:r>
              <a:rPr lang="en-US" sz="1900" b="1" dirty="0" smtClean="0"/>
              <a:t>IEEE-SA Standards Board Operations Manual</a:t>
            </a:r>
          </a:p>
          <a:p>
            <a:pPr marL="917575" lvl="1" eaLnBrk="1" hangingPunct="1">
              <a:lnSpc>
                <a:spcPct val="80000"/>
              </a:lnSpc>
              <a:buFontTx/>
              <a:buNone/>
              <a:tabLst>
                <a:tab pos="914400" algn="l"/>
              </a:tabLst>
            </a:pPr>
            <a:r>
              <a:rPr lang="en-US" sz="1400" b="1" dirty="0" smtClean="0">
                <a:hlinkClick r:id="rId4"/>
              </a:rPr>
              <a:t>http</a:t>
            </a:r>
            <a:r>
              <a:rPr lang="en-US" sz="1400" b="1" dirty="0">
                <a:hlinkClick r:id="rId4"/>
              </a:rPr>
              <a:t>://standards.ieee.org/develop/policies/opman</a:t>
            </a:r>
            <a:r>
              <a:rPr lang="en-US" sz="1400" b="1" dirty="0" smtClean="0">
                <a:hlinkClick r:id="rId4"/>
              </a:rPr>
              <a:t>/</a:t>
            </a:r>
            <a:endParaRPr lang="en-US" sz="1400" b="1" dirty="0" smtClean="0"/>
          </a:p>
          <a:p>
            <a:pPr marL="917575" lvl="1" eaLnBrk="1" hangingPunct="1">
              <a:lnSpc>
                <a:spcPct val="80000"/>
              </a:lnSpc>
              <a:buFontTx/>
              <a:buNone/>
              <a:tabLst>
                <a:tab pos="914400" algn="l"/>
              </a:tabLst>
            </a:pPr>
            <a:endParaRPr lang="en-US" sz="1300" b="1" dirty="0" smtClean="0"/>
          </a:p>
          <a:p>
            <a:pPr eaLnBrk="1" hangingPunct="1">
              <a:lnSpc>
                <a:spcPct val="80000"/>
              </a:lnSpc>
              <a:tabLst>
                <a:tab pos="914400" algn="l"/>
              </a:tabLst>
            </a:pPr>
            <a:r>
              <a:rPr lang="en-US" sz="1900" b="1" dirty="0" smtClean="0"/>
              <a:t>IEEE 802 LAN/MAN Standards Committee (LMSC) Policies and Procedures</a:t>
            </a:r>
          </a:p>
          <a:p>
            <a:pPr marL="917575" lvl="1" eaLnBrk="1" hangingPunct="1">
              <a:lnSpc>
                <a:spcPct val="80000"/>
              </a:lnSpc>
              <a:buFontTx/>
              <a:buNone/>
              <a:tabLst>
                <a:tab pos="914400" algn="l"/>
              </a:tabLst>
            </a:pPr>
            <a:r>
              <a:rPr lang="en-US" sz="1400" b="1" dirty="0" smtClean="0">
                <a:hlinkClick r:id="rId5"/>
              </a:rPr>
              <a:t>http://standards.ieee.org/about/sasb/audcom/pnp/LMSC.pdf</a:t>
            </a:r>
            <a:endParaRPr lang="en-US" sz="1400" b="1" dirty="0" smtClean="0"/>
          </a:p>
          <a:p>
            <a:pPr marL="917575" lvl="1" eaLnBrk="1" hangingPunct="1">
              <a:lnSpc>
                <a:spcPct val="80000"/>
              </a:lnSpc>
              <a:buFontTx/>
              <a:buNone/>
              <a:tabLst>
                <a:tab pos="914400" algn="l"/>
              </a:tabLst>
            </a:pPr>
            <a:endParaRPr lang="en-US" sz="1300" b="1" dirty="0" smtClean="0"/>
          </a:p>
          <a:p>
            <a:pPr eaLnBrk="1" hangingPunct="1">
              <a:lnSpc>
                <a:spcPct val="80000"/>
              </a:lnSpc>
              <a:tabLst>
                <a:tab pos="914400" algn="l"/>
              </a:tabLst>
            </a:pPr>
            <a:r>
              <a:rPr lang="en-US" sz="1800" b="1" dirty="0" smtClean="0"/>
              <a:t>IEEE 802 LAN/MAN Standards Committee (LMSC) Operations Manual</a:t>
            </a:r>
          </a:p>
          <a:p>
            <a:pPr marL="917575" lvl="1" eaLnBrk="1" hangingPunct="1">
              <a:lnSpc>
                <a:spcPct val="80000"/>
              </a:lnSpc>
              <a:buFontTx/>
              <a:buNone/>
              <a:tabLst>
                <a:tab pos="914400" algn="l"/>
              </a:tabLst>
            </a:pPr>
            <a:r>
              <a:rPr lang="en-US" sz="1400" b="1" dirty="0" smtClean="0">
                <a:hlinkClick r:id="rId6"/>
              </a:rPr>
              <a:t>http</a:t>
            </a:r>
            <a:r>
              <a:rPr lang="en-US" sz="1400" b="1" dirty="0">
                <a:hlinkClick r:id="rId6"/>
              </a:rPr>
              <a:t>://</a:t>
            </a:r>
            <a:r>
              <a:rPr lang="en-US" sz="1400" b="1" dirty="0" smtClean="0">
                <a:hlinkClick r:id="rId6"/>
              </a:rPr>
              <a:t>www.ieee802.org/devdocs.shtml</a:t>
            </a:r>
            <a:endParaRPr lang="en-US" sz="1400" b="1" dirty="0" smtClean="0"/>
          </a:p>
          <a:p>
            <a:pPr marL="917575" lvl="1" eaLnBrk="1" hangingPunct="1">
              <a:lnSpc>
                <a:spcPct val="80000"/>
              </a:lnSpc>
              <a:buFontTx/>
              <a:buNone/>
              <a:tabLst>
                <a:tab pos="914400" algn="l"/>
              </a:tabLst>
            </a:pPr>
            <a:endParaRPr lang="en-US" sz="1400" b="1" dirty="0" smtClean="0"/>
          </a:p>
          <a:p>
            <a:pPr eaLnBrk="1" hangingPunct="1">
              <a:lnSpc>
                <a:spcPct val="80000"/>
              </a:lnSpc>
              <a:tabLst>
                <a:tab pos="914400" algn="l"/>
              </a:tabLst>
            </a:pPr>
            <a:r>
              <a:rPr lang="en-US" sz="1900" b="1" dirty="0" smtClean="0"/>
              <a:t>IEEE 802 LAN/MAN Standards Committee (LMSC) Working Group (WG) Policies and Procedures</a:t>
            </a:r>
          </a:p>
          <a:p>
            <a:pPr marL="917575" lvl="1" eaLnBrk="1" hangingPunct="1">
              <a:lnSpc>
                <a:spcPct val="80000"/>
              </a:lnSpc>
              <a:buNone/>
              <a:tabLst>
                <a:tab pos="914400" algn="l"/>
              </a:tabLst>
            </a:pPr>
            <a:r>
              <a:rPr lang="en-US" sz="1400" b="1" dirty="0">
                <a:hlinkClick r:id="rId6"/>
              </a:rPr>
              <a:t>http://www.ieee802.org/devdocs.shtml</a:t>
            </a:r>
            <a:endParaRPr lang="en-US" sz="1400" b="1" dirty="0"/>
          </a:p>
          <a:p>
            <a:pPr marL="917575" lvl="1" eaLnBrk="1" hangingPunct="1">
              <a:lnSpc>
                <a:spcPct val="80000"/>
              </a:lnSpc>
              <a:buFontTx/>
              <a:buNone/>
              <a:tabLst>
                <a:tab pos="914400" algn="l"/>
              </a:tabLst>
            </a:pPr>
            <a:endParaRPr lang="en-US" sz="1400" b="1" dirty="0" smtClean="0"/>
          </a:p>
          <a:p>
            <a:pPr eaLnBrk="1" hangingPunct="1">
              <a:lnSpc>
                <a:spcPct val="80000"/>
              </a:lnSpc>
              <a:tabLst>
                <a:tab pos="914400" algn="l"/>
              </a:tabLst>
            </a:pPr>
            <a:r>
              <a:rPr lang="en-US" sz="1900" b="1" dirty="0" smtClean="0"/>
              <a:t>IEEE 802.3 Working Group Operating Rules</a:t>
            </a:r>
          </a:p>
          <a:p>
            <a:pPr marL="917575" lvl="1" eaLnBrk="1" hangingPunct="1">
              <a:lnSpc>
                <a:spcPct val="80000"/>
              </a:lnSpc>
              <a:buFontTx/>
              <a:buNone/>
              <a:tabLst>
                <a:tab pos="914400" algn="l"/>
              </a:tabLst>
            </a:pPr>
            <a:r>
              <a:rPr lang="en-US" sz="1400" b="1" dirty="0" smtClean="0">
                <a:hlinkClick r:id="rId7"/>
              </a:rPr>
              <a:t>http://ieee802.org/3/rules/P802_3_rules.pdf</a:t>
            </a:r>
            <a:endParaRPr lang="en-US" sz="1400" b="1" dirty="0" smtClean="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27"/>
          <p:cNvSpPr>
            <a:spLocks noGrp="1" noChangeArrowheads="1"/>
          </p:cNvSpPr>
          <p:nvPr>
            <p:ph type="body" idx="1"/>
          </p:nvPr>
        </p:nvSpPr>
        <p:spPr>
          <a:xfrm>
            <a:off x="152400" y="533400"/>
            <a:ext cx="8763000" cy="5943600"/>
          </a:xfrm>
          <a:noFill/>
        </p:spPr>
        <p:txBody>
          <a:bodyPr lIns="90487" tIns="44450" rIns="90487" bIns="44450"/>
          <a:lstStyle/>
          <a:p>
            <a:pPr>
              <a:lnSpc>
                <a:spcPct val="80000"/>
              </a:lnSpc>
              <a:spcAft>
                <a:spcPct val="30000"/>
              </a:spcAft>
              <a:buFont typeface="Monotype Sorts" pitchFamily="2" charset="2"/>
              <a:buNone/>
            </a:pPr>
            <a:r>
              <a:rPr lang="en-US" sz="1800" b="1" smtClean="0"/>
              <a:t>	The IEEE-SA strongly recommends that at each WG meeting the chair or a designee:</a:t>
            </a:r>
            <a:endParaRPr lang="en-US" sz="1800" smtClean="0"/>
          </a:p>
          <a:p>
            <a:pPr lvl="1">
              <a:lnSpc>
                <a:spcPct val="80000"/>
              </a:lnSpc>
            </a:pPr>
            <a:r>
              <a:rPr lang="en-US" sz="1400" b="1" smtClean="0"/>
              <a:t>Show slides #1 through #4 of this presentation</a:t>
            </a:r>
          </a:p>
          <a:p>
            <a:pPr lvl="1">
              <a:lnSpc>
                <a:spcPct val="80000"/>
              </a:lnSpc>
            </a:pPr>
            <a:r>
              <a:rPr lang="en-US" sz="1400" b="1" smtClean="0"/>
              <a:t>Advise the WG attendees that:</a:t>
            </a:r>
            <a:r>
              <a:rPr lang="en-US" sz="1400" smtClean="0"/>
              <a:t> </a:t>
            </a:r>
          </a:p>
          <a:p>
            <a:pPr lvl="2">
              <a:lnSpc>
                <a:spcPct val="80000"/>
              </a:lnSpc>
            </a:pPr>
            <a:r>
              <a:rPr lang="en-US" sz="1400" smtClean="0"/>
              <a:t>The IEEE’s patent policy is described in Clause 6 of the </a:t>
            </a:r>
            <a:r>
              <a:rPr lang="en-US" sz="1400" i="1" smtClean="0"/>
              <a:t>IEEE-SA Standards Board Bylaws</a:t>
            </a:r>
            <a:r>
              <a:rPr lang="en-US" sz="1400" smtClean="0"/>
              <a:t>;</a:t>
            </a:r>
          </a:p>
          <a:p>
            <a:pPr lvl="2">
              <a:lnSpc>
                <a:spcPct val="80000"/>
              </a:lnSpc>
            </a:pPr>
            <a:r>
              <a:rPr lang="en-US" sz="1400" smtClean="0"/>
              <a:t>Early identification of patent claims which may be essential for the use of standards under development is strongly encouraged; </a:t>
            </a:r>
          </a:p>
          <a:p>
            <a:pPr lvl="2">
              <a:lnSpc>
                <a:spcPct val="80000"/>
              </a:lnSpc>
            </a:pPr>
            <a:r>
              <a:rPr lang="en-US" sz="1400" smtClean="0"/>
              <a:t>There may be Essential Patent Claims of which the IEEE is not aware. Additionally, neither the IEEE, the WG, nor the WG chair can ensure the accuracy or completeness of any assurance or whether any such assurance is, in fact, of a Patent Claim that is essential for the use of the standard under development.</a:t>
            </a:r>
            <a:br>
              <a:rPr lang="en-US" sz="1400" smtClean="0"/>
            </a:br>
            <a:endParaRPr lang="en-US" sz="1400" smtClean="0"/>
          </a:p>
          <a:p>
            <a:pPr lvl="1">
              <a:lnSpc>
                <a:spcPct val="20000"/>
              </a:lnSpc>
            </a:pPr>
            <a:r>
              <a:rPr lang="en-US" sz="1400" b="1" smtClean="0"/>
              <a:t>Instruct the WG Secretary to record in the minutes of the relevant WG meeting:</a:t>
            </a:r>
            <a:r>
              <a:rPr lang="en-US" sz="900" smtClean="0"/>
              <a:t> </a:t>
            </a:r>
          </a:p>
          <a:p>
            <a:pPr lvl="2">
              <a:lnSpc>
                <a:spcPct val="80000"/>
              </a:lnSpc>
            </a:pPr>
            <a:r>
              <a:rPr lang="en-US" sz="1400" smtClean="0"/>
              <a:t>That the foregoing information was provided and that slides 1 through 4 (and this slide 0, if applicable) were shown; </a:t>
            </a:r>
          </a:p>
          <a:p>
            <a:pPr lvl="2">
              <a:lnSpc>
                <a:spcPct val="80000"/>
              </a:lnSpc>
            </a:pPr>
            <a:r>
              <a:rPr lang="en-US" sz="1400" smtClean="0"/>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pPr>
            <a:r>
              <a:rPr lang="en-US" sz="1400" smtClean="0"/>
              <a:t>Any responses that were given, specifically the patent claim(s)/patent application claim(s) and/or the holder of the patent claim(s)/patent application claim(s) that were identified (if any) and by whom.</a:t>
            </a:r>
          </a:p>
          <a:p>
            <a:pPr lvl="2">
              <a:lnSpc>
                <a:spcPct val="80000"/>
              </a:lnSpc>
            </a:pPr>
            <a:endParaRPr lang="en-US" sz="800" smtClean="0"/>
          </a:p>
          <a:p>
            <a:pPr lvl="1">
              <a:lnSpc>
                <a:spcPct val="80000"/>
              </a:lnSpc>
              <a:spcBef>
                <a:spcPct val="5000"/>
              </a:spcBef>
            </a:pPr>
            <a:r>
              <a:rPr lang="en-US" sz="1400" smtClean="0"/>
              <a:t>The WG Chair shall ensure that a request is made to any identified holders of potential essential patent claim(s) to complete and submit a Letter of Assurance.</a:t>
            </a:r>
          </a:p>
          <a:p>
            <a:pPr lvl="1">
              <a:lnSpc>
                <a:spcPct val="80000"/>
              </a:lnSpc>
              <a:spcBef>
                <a:spcPct val="5000"/>
              </a:spcBef>
            </a:pPr>
            <a:r>
              <a:rPr lang="en-US" sz="1400" smtClean="0"/>
              <a:t>It is recommended that the WG chair review the guidance in </a:t>
            </a:r>
            <a:r>
              <a:rPr lang="en-US" sz="1400" i="1" smtClean="0"/>
              <a:t>IEEE-SA Standards Board Operations Manual</a:t>
            </a:r>
            <a:r>
              <a:rPr lang="en-US" sz="1400" smtClean="0"/>
              <a:t> 6.3.5 and in FAQs 12 and 12a on inclusion of potential Essential Patent Claims by incorporation or by reference.</a:t>
            </a:r>
            <a:r>
              <a:rPr lang="en-US" sz="1400" smtClean="0">
                <a:solidFill>
                  <a:srgbClr val="FF3300"/>
                </a:solidFill>
              </a:rPr>
              <a:t> </a:t>
            </a:r>
          </a:p>
          <a:p>
            <a:pPr lvl="1">
              <a:lnSpc>
                <a:spcPct val="80000"/>
              </a:lnSpc>
              <a:spcBef>
                <a:spcPct val="5000"/>
              </a:spcBef>
              <a:buFont typeface="Monotype Sorts" pitchFamily="2" charset="2"/>
              <a:buNone/>
            </a:pPr>
            <a:endParaRPr lang="en-US" sz="1200" smtClean="0"/>
          </a:p>
          <a:p>
            <a:pPr lvl="1">
              <a:lnSpc>
                <a:spcPct val="80000"/>
              </a:lnSpc>
              <a:spcBef>
                <a:spcPct val="5000"/>
              </a:spcBef>
              <a:buFont typeface="Monotype Sorts" pitchFamily="2" charset="2"/>
              <a:buNone/>
            </a:pPr>
            <a:r>
              <a:rPr lang="en-US" sz="1200" smtClean="0"/>
              <a:t>	Note: </a:t>
            </a:r>
            <a:r>
              <a:rPr lang="en-US" sz="1200" b="1" smtClean="0"/>
              <a:t>WG</a:t>
            </a:r>
            <a:r>
              <a:rPr lang="en-US" sz="1200" smtClean="0"/>
              <a:t> includes Working Groups, Task Groups, and other standards-developing committees with a PAR approved by the IEEE-SA Standards Board.</a:t>
            </a:r>
          </a:p>
        </p:txBody>
      </p:sp>
      <p:sp>
        <p:nvSpPr>
          <p:cNvPr id="3075" name="Rectangle 1026"/>
          <p:cNvSpPr>
            <a:spLocks noGrp="1" noChangeArrowheads="1"/>
          </p:cNvSpPr>
          <p:nvPr>
            <p:ph type="title"/>
          </p:nvPr>
        </p:nvSpPr>
        <p:spPr>
          <a:xfrm>
            <a:off x="685800" y="0"/>
            <a:ext cx="7772400" cy="609600"/>
          </a:xfrm>
          <a:noFill/>
        </p:spPr>
        <p:txBody>
          <a:bodyPr lIns="90487" tIns="44450" rIns="90487" bIns="44450"/>
          <a:lstStyle/>
          <a:p>
            <a:r>
              <a:rPr lang="en-US" sz="2800" u="sng" smtClean="0"/>
              <a:t>Instructions for the WG Chair</a:t>
            </a:r>
          </a:p>
        </p:txBody>
      </p:sp>
      <p:sp>
        <p:nvSpPr>
          <p:cNvPr id="3076" name="Rectangle 1028"/>
          <p:cNvSpPr>
            <a:spLocks noChangeArrowheads="1"/>
          </p:cNvSpPr>
          <p:nvPr/>
        </p:nvSpPr>
        <p:spPr bwMode="auto">
          <a:xfrm>
            <a:off x="685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en-GB" sz="3200" b="1" u="sng" smtClean="0">
              <a:solidFill>
                <a:srgbClr val="000099"/>
              </a:solidFill>
            </a:endParaRPr>
          </a:p>
        </p:txBody>
      </p:sp>
      <p:sp>
        <p:nvSpPr>
          <p:cNvPr id="3077" name="Rectangle 1029"/>
          <p:cNvSpPr>
            <a:spLocks noChangeArrowheads="1"/>
          </p:cNvSpPr>
          <p:nvPr/>
        </p:nvSpPr>
        <p:spPr bwMode="auto">
          <a:xfrm>
            <a:off x="381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3363" indent="-180975" eaLnBrk="0" hangingPunct="0">
              <a:spcBef>
                <a:spcPct val="20000"/>
              </a:spcBef>
              <a:buClr>
                <a:srgbClr val="CC3300"/>
              </a:buClr>
              <a:buSzPct val="50000"/>
              <a:buFont typeface="Monotype Sorts" pitchFamily="2" charset="2"/>
              <a:buChar char="l"/>
            </a:pPr>
            <a:endParaRPr lang="en-GB" sz="1800" smtClean="0">
              <a:solidFill>
                <a:srgbClr val="000099"/>
              </a:solidFill>
            </a:endParaRPr>
          </a:p>
        </p:txBody>
      </p:sp>
      <p:sp>
        <p:nvSpPr>
          <p:cNvPr id="3078" name="Text Box 1030"/>
          <p:cNvSpPr txBox="1">
            <a:spLocks noChangeArrowheads="1"/>
          </p:cNvSpPr>
          <p:nvPr/>
        </p:nvSpPr>
        <p:spPr bwMode="auto">
          <a:xfrm>
            <a:off x="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0" hangingPunct="0"/>
            <a:r>
              <a:rPr lang="en-US" sz="1400" b="1" smtClean="0">
                <a:solidFill>
                  <a:srgbClr val="000000"/>
                </a:solidFill>
              </a:rPr>
              <a:t>(Optional to be shown)</a:t>
            </a:r>
          </a:p>
        </p:txBody>
      </p:sp>
    </p:spTree>
    <p:extLst>
      <p:ext uri="{BB962C8B-B14F-4D97-AF65-F5344CB8AC3E}">
        <p14:creationId xmlns:p14="http://schemas.microsoft.com/office/powerpoint/2010/main" val="384292287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title"/>
          </p:nvPr>
        </p:nvSpPr>
        <p:spPr>
          <a:xfrm>
            <a:off x="304800" y="152400"/>
            <a:ext cx="8839200" cy="838200"/>
          </a:xfrm>
        </p:spPr>
        <p:txBody>
          <a:bodyPr/>
          <a:lstStyle/>
          <a:p>
            <a:r>
              <a:rPr lang="en-US" sz="3200" u="sng" smtClean="0"/>
              <a:t>Participants, Patents, and Duty to Inform</a:t>
            </a:r>
            <a:endParaRPr lang="en-US" sz="3200" smtClean="0"/>
          </a:p>
        </p:txBody>
      </p:sp>
      <p:sp>
        <p:nvSpPr>
          <p:cNvPr id="4099" name="Rectangle 1027"/>
          <p:cNvSpPr>
            <a:spLocks noGrp="1" noChangeArrowheads="1"/>
          </p:cNvSpPr>
          <p:nvPr>
            <p:ph type="body" idx="1"/>
          </p:nvPr>
        </p:nvSpPr>
        <p:spPr>
          <a:xfrm>
            <a:off x="0" y="914400"/>
            <a:ext cx="9144000" cy="4876800"/>
          </a:xfrm>
        </p:spPr>
        <p:txBody>
          <a:bodyPr/>
          <a:lstStyle/>
          <a:p>
            <a:pPr algn="ctr">
              <a:buFont typeface="Monotype Sorts" pitchFamily="2" charset="2"/>
              <a:buNone/>
            </a:pPr>
            <a:r>
              <a:rPr lang="en-US" sz="1600" b="1" smtClean="0"/>
              <a:t>All participants in this meeting have certain obligations under the IEEE-SA Patent Policy. </a:t>
            </a:r>
          </a:p>
          <a:p>
            <a:pPr lvl="1"/>
            <a:r>
              <a:rPr lang="en-US" sz="1600" b="1" smtClean="0">
                <a:solidFill>
                  <a:srgbClr val="003399"/>
                </a:solidFill>
              </a:rPr>
              <a:t>Participants [Note: </a:t>
            </a:r>
            <a:r>
              <a:rPr lang="en-GB" sz="1600" b="1" smtClean="0">
                <a:solidFill>
                  <a:srgbClr val="003399"/>
                </a:solidFill>
              </a:rPr>
              <a:t>Quoted text excerpted from IEEE-SA Standards Board Bylaws subclause 6.2</a:t>
            </a:r>
            <a:r>
              <a:rPr lang="en-US" sz="1600" b="1" smtClean="0">
                <a:solidFill>
                  <a:srgbClr val="003399"/>
                </a:solidFill>
              </a:rPr>
              <a:t>]:</a:t>
            </a:r>
          </a:p>
          <a:p>
            <a:pPr lvl="2"/>
            <a:r>
              <a:rPr lang="en-US" sz="1600" b="1"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sz="1600" smtClean="0"/>
          </a:p>
          <a:p>
            <a:pPr lvl="3"/>
            <a:r>
              <a:rPr lang="en-US" sz="1400" b="1" smtClean="0">
                <a:solidFill>
                  <a:srgbClr val="003399"/>
                </a:solidFill>
              </a:rPr>
              <a:t>“Personal awareness” means that the participant “is personally aware that the holder may have a potential Essential Patent Claim,” even if the participant is not personally aware of the specific patents or patent claims</a:t>
            </a:r>
          </a:p>
          <a:p>
            <a:pPr lvl="2"/>
            <a:r>
              <a:rPr lang="en-US" sz="1600" b="1" smtClean="0">
                <a:solidFill>
                  <a:srgbClr val="003399"/>
                </a:solidFill>
              </a:rPr>
              <a:t>“Should inform the IEEE (or cause the IEEE to be informed)” of the identity of “any other holders of such potential Essential Patent Claims” (that is, third parties that are not affiliated with the participant, with the participant’s employer, or with anyone else that the participant is from or otherwise represents)</a:t>
            </a:r>
          </a:p>
          <a:p>
            <a:pPr lvl="1"/>
            <a:r>
              <a:rPr lang="en-US" sz="1600" b="1" smtClean="0">
                <a:solidFill>
                  <a:srgbClr val="003399"/>
                </a:solidFill>
              </a:rPr>
              <a:t>The above does not apply if the patent claim is already the subject of an Accepted Letter of Assurance that applies to the proposed standard(s) under consideration by this group</a:t>
            </a:r>
          </a:p>
          <a:p>
            <a:pPr lvl="1"/>
            <a:r>
              <a:rPr lang="en-US" sz="1600" b="1" smtClean="0">
                <a:solidFill>
                  <a:srgbClr val="003399"/>
                </a:solidFill>
              </a:rPr>
              <a:t>Early identification of holders of potential Essential Patent Claims is strongly encouraged</a:t>
            </a:r>
          </a:p>
          <a:p>
            <a:pPr lvl="1"/>
            <a:r>
              <a:rPr lang="en-US" sz="1600" b="1" smtClean="0">
                <a:solidFill>
                  <a:srgbClr val="003399"/>
                </a:solidFill>
              </a:rPr>
              <a:t>No duty to perform a patent search</a:t>
            </a:r>
            <a:endParaRPr lang="en-US" sz="1600" smtClean="0"/>
          </a:p>
        </p:txBody>
      </p:sp>
      <p:sp>
        <p:nvSpPr>
          <p:cNvPr id="4100" name="Text Box 1028"/>
          <p:cNvSpPr txBox="1">
            <a:spLocks noChangeArrowheads="1"/>
          </p:cNvSpPr>
          <p:nvPr/>
        </p:nvSpPr>
        <p:spPr bwMode="auto">
          <a:xfrm>
            <a:off x="57150" y="64389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0" hangingPunct="0"/>
            <a:r>
              <a:rPr lang="en-US" sz="1800" b="1" u="sng" smtClean="0">
                <a:solidFill>
                  <a:srgbClr val="000000"/>
                </a:solidFill>
              </a:rPr>
              <a:t>Slide #1</a:t>
            </a:r>
          </a:p>
        </p:txBody>
      </p:sp>
    </p:spTree>
    <p:extLst>
      <p:ext uri="{BB962C8B-B14F-4D97-AF65-F5344CB8AC3E}">
        <p14:creationId xmlns:p14="http://schemas.microsoft.com/office/powerpoint/2010/main" val="157117621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152400"/>
            <a:ext cx="7772400" cy="1143000"/>
          </a:xfrm>
        </p:spPr>
        <p:txBody>
          <a:bodyPr/>
          <a:lstStyle/>
          <a:p>
            <a:r>
              <a:rPr lang="en-GB" u="sng" smtClean="0"/>
              <a:t>Patent Related Links</a:t>
            </a:r>
            <a:endParaRPr lang="en-US" u="sng" smtClean="0"/>
          </a:p>
        </p:txBody>
      </p:sp>
      <p:sp>
        <p:nvSpPr>
          <p:cNvPr id="5123" name="Rectangle 3"/>
          <p:cNvSpPr>
            <a:spLocks noGrp="1" noChangeArrowheads="1"/>
          </p:cNvSpPr>
          <p:nvPr>
            <p:ph type="body" idx="1"/>
          </p:nvPr>
        </p:nvSpPr>
        <p:spPr>
          <a:xfrm>
            <a:off x="0" y="1295400"/>
            <a:ext cx="8991600" cy="3886200"/>
          </a:xfrm>
        </p:spPr>
        <p:txBody>
          <a:bodyPr/>
          <a:lstStyle/>
          <a:p>
            <a:pPr lvl="1">
              <a:lnSpc>
                <a:spcPct val="90000"/>
              </a:lnSpc>
              <a:buFont typeface="Monotype Sorts" pitchFamily="2" charset="2"/>
              <a:buNone/>
            </a:pPr>
            <a:r>
              <a:rPr lang="en-US" sz="2400" smtClean="0">
                <a:cs typeface="Times New Roman" pitchFamily="18" charset="0"/>
              </a:rPr>
              <a:t>	All participants should be familiar with their obligations under the IEEE-SA Policies &amp; Procedures for standards development.</a:t>
            </a:r>
          </a:p>
          <a:p>
            <a:pPr lvl="1">
              <a:lnSpc>
                <a:spcPct val="90000"/>
              </a:lnSpc>
              <a:buFont typeface="Monotype Sorts" pitchFamily="2" charset="2"/>
              <a:buNone/>
            </a:pPr>
            <a:r>
              <a:rPr lang="en-US" sz="2400" smtClean="0">
                <a:cs typeface="Times New Roman" pitchFamily="18" charset="0"/>
              </a:rPr>
              <a:t>	Patent Policy is stated in these sources:</a:t>
            </a:r>
          </a:p>
          <a:p>
            <a:pPr lvl="1">
              <a:lnSpc>
                <a:spcPct val="90000"/>
              </a:lnSpc>
              <a:buFont typeface="Monotype Sorts" pitchFamily="2" charset="2"/>
              <a:buNone/>
            </a:pPr>
            <a:r>
              <a:rPr lang="en-GB" sz="2400" smtClean="0"/>
              <a:t>		IEEE-SA Standards Boards Bylaws</a:t>
            </a:r>
          </a:p>
          <a:p>
            <a:pPr lvl="1">
              <a:lnSpc>
                <a:spcPct val="90000"/>
              </a:lnSpc>
              <a:buFont typeface="Monotype Sorts" pitchFamily="2" charset="2"/>
              <a:buNone/>
            </a:pPr>
            <a:r>
              <a:rPr lang="en-US" sz="2100" smtClean="0"/>
              <a:t>		</a:t>
            </a:r>
            <a:r>
              <a:rPr lang="en-US" sz="2100" i="1" smtClean="0"/>
              <a:t>http://standards.ieee.org/develop/policies/bylaws/sect6-7.html#6</a:t>
            </a:r>
          </a:p>
          <a:p>
            <a:pPr lvl="1">
              <a:lnSpc>
                <a:spcPct val="90000"/>
              </a:lnSpc>
              <a:buFont typeface="Monotype Sorts" pitchFamily="2" charset="2"/>
              <a:buNone/>
            </a:pPr>
            <a:r>
              <a:rPr lang="en-GB" sz="2400" smtClean="0"/>
              <a:t>		IEEE-SA Standards Board Operations Manual</a:t>
            </a:r>
          </a:p>
          <a:p>
            <a:pPr lvl="1">
              <a:lnSpc>
                <a:spcPct val="90000"/>
              </a:lnSpc>
              <a:buFont typeface="Monotype Sorts" pitchFamily="2" charset="2"/>
              <a:buNone/>
            </a:pPr>
            <a:r>
              <a:rPr lang="en-US" sz="2400" smtClean="0"/>
              <a:t>		</a:t>
            </a:r>
            <a:r>
              <a:rPr lang="en-US" sz="2100" i="1" smtClean="0"/>
              <a:t>http://standards.ieee.org/develop/policies/opman/sect6.html#6.3</a:t>
            </a:r>
            <a:endParaRPr lang="en-US" sz="2400" smtClean="0"/>
          </a:p>
          <a:p>
            <a:pPr lvl="1">
              <a:lnSpc>
                <a:spcPct val="90000"/>
              </a:lnSpc>
              <a:buFont typeface="Monotype Sorts" pitchFamily="2" charset="2"/>
              <a:buNone/>
            </a:pPr>
            <a:r>
              <a:rPr lang="en-US" sz="2400" smtClean="0">
                <a:cs typeface="Times New Roman" pitchFamily="18" charset="0"/>
              </a:rPr>
              <a:t>	Material about the patent policy is available at</a:t>
            </a:r>
            <a:r>
              <a:rPr lang="en-US" sz="2400" smtClean="0"/>
              <a:t> </a:t>
            </a:r>
          </a:p>
          <a:p>
            <a:pPr lvl="1">
              <a:lnSpc>
                <a:spcPct val="90000"/>
              </a:lnSpc>
              <a:buFont typeface="Monotype Sorts" pitchFamily="2" charset="2"/>
              <a:buNone/>
            </a:pPr>
            <a:r>
              <a:rPr lang="en-US" sz="2400" smtClean="0"/>
              <a:t>		</a:t>
            </a:r>
            <a:r>
              <a:rPr lang="en-US" sz="2100" i="1" smtClean="0"/>
              <a:t>http://standards.ieee.org/about/sasb/patcom/materials.html</a:t>
            </a:r>
          </a:p>
        </p:txBody>
      </p:sp>
      <p:sp>
        <p:nvSpPr>
          <p:cNvPr id="5124" name="Text Box 6"/>
          <p:cNvSpPr txBox="1">
            <a:spLocks noChangeArrowheads="1"/>
          </p:cNvSpPr>
          <p:nvPr/>
        </p:nvSpPr>
        <p:spPr bwMode="auto">
          <a:xfrm>
            <a:off x="57150" y="64389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0" hangingPunct="0"/>
            <a:r>
              <a:rPr lang="en-US" sz="1800" b="1" u="sng" smtClean="0">
                <a:solidFill>
                  <a:srgbClr val="000000"/>
                </a:solidFill>
              </a:rPr>
              <a:t>Slide #2</a:t>
            </a:r>
            <a:endParaRPr lang="en-US" smtClean="0">
              <a:solidFill>
                <a:srgbClr val="000000"/>
              </a:solidFill>
            </a:endParaRPr>
          </a:p>
        </p:txBody>
      </p:sp>
      <p:sp>
        <p:nvSpPr>
          <p:cNvPr id="5125" name="Rectangle 7"/>
          <p:cNvSpPr>
            <a:spLocks noChangeArrowheads="1"/>
          </p:cNvSpPr>
          <p:nvPr/>
        </p:nvSpPr>
        <p:spPr bwMode="auto">
          <a:xfrm>
            <a:off x="1295400" y="5181600"/>
            <a:ext cx="678180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200" b="1" smtClean="0">
                <a:solidFill>
                  <a:srgbClr val="000099"/>
                </a:solidFill>
              </a:rPr>
              <a:t>If you have questions, contact the IEEE-SA Standards Board Patent Committee Administrator at patcom@ieee.org or visit http://standards.ieee.org/about/sasb/patcom/index.html</a:t>
            </a:r>
          </a:p>
          <a:p>
            <a:pPr algn="ctr" eaLnBrk="0" hangingPunct="0">
              <a:lnSpc>
                <a:spcPct val="80000"/>
              </a:lnSpc>
              <a:spcBef>
                <a:spcPct val="20000"/>
              </a:spcBef>
              <a:buClr>
                <a:srgbClr val="CC3300"/>
              </a:buClr>
              <a:buSzPct val="50000"/>
              <a:buFont typeface="Monotype Sorts" pitchFamily="2" charset="2"/>
              <a:buNone/>
            </a:pPr>
            <a:endParaRPr lang="en-US" sz="1200" b="1" smtClean="0">
              <a:solidFill>
                <a:srgbClr val="000099"/>
              </a:solidFill>
            </a:endParaRPr>
          </a:p>
          <a:p>
            <a:pPr algn="ctr" eaLnBrk="0" hangingPunct="0">
              <a:lnSpc>
                <a:spcPct val="80000"/>
              </a:lnSpc>
              <a:spcBef>
                <a:spcPct val="20000"/>
              </a:spcBef>
              <a:buClr>
                <a:srgbClr val="CC3300"/>
              </a:buClr>
              <a:buSzPct val="50000"/>
              <a:buFont typeface="Monotype Sorts" pitchFamily="2" charset="2"/>
              <a:buNone/>
            </a:pPr>
            <a:r>
              <a:rPr lang="en-US" sz="1200" b="1" smtClean="0">
                <a:solidFill>
                  <a:srgbClr val="000099"/>
                </a:solidFill>
              </a:rPr>
              <a:t>This slide set is available at https://development.standards.ieee.org/myproject/Public/mytools/mob/slideset.ppt</a:t>
            </a:r>
          </a:p>
        </p:txBody>
      </p:sp>
    </p:spTree>
    <p:extLst>
      <p:ext uri="{BB962C8B-B14F-4D97-AF65-F5344CB8AC3E}">
        <p14:creationId xmlns:p14="http://schemas.microsoft.com/office/powerpoint/2010/main" val="262607840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a:xfrm>
            <a:off x="304800" y="381000"/>
            <a:ext cx="8686800" cy="1143000"/>
          </a:xfrm>
        </p:spPr>
        <p:txBody>
          <a:bodyPr/>
          <a:lstStyle/>
          <a:p>
            <a:r>
              <a:rPr lang="en-US" smtClean="0"/>
              <a:t>Call for Potentially Essential Patents</a:t>
            </a:r>
          </a:p>
        </p:txBody>
      </p:sp>
      <p:sp>
        <p:nvSpPr>
          <p:cNvPr id="6147" name="Rectangle 1027"/>
          <p:cNvSpPr>
            <a:spLocks noGrp="1" noChangeArrowheads="1"/>
          </p:cNvSpPr>
          <p:nvPr>
            <p:ph type="body" idx="1"/>
          </p:nvPr>
        </p:nvSpPr>
        <p:spPr/>
        <p:txBody>
          <a:bodyPr/>
          <a:lstStyle/>
          <a:p>
            <a:r>
              <a:rPr lang="en-US" sz="280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r>
              <a:rPr lang="en-US" sz="2000" smtClean="0"/>
              <a:t>Either speak up now or</a:t>
            </a:r>
          </a:p>
          <a:p>
            <a:pPr lvl="1"/>
            <a:r>
              <a:rPr lang="en-US" sz="2000" smtClean="0"/>
              <a:t>Provide the chair of this group with the identity of the holder(s) of any and all such claims as soon as possible or</a:t>
            </a:r>
          </a:p>
          <a:p>
            <a:pPr lvl="1"/>
            <a:r>
              <a:rPr lang="en-US" sz="2000" smtClean="0"/>
              <a:t>Cause an LOA to be submitted</a:t>
            </a:r>
          </a:p>
        </p:txBody>
      </p:sp>
      <p:sp>
        <p:nvSpPr>
          <p:cNvPr id="6148" name="Text Box 1028"/>
          <p:cNvSpPr txBox="1">
            <a:spLocks noChangeArrowheads="1"/>
          </p:cNvSpPr>
          <p:nvPr/>
        </p:nvSpPr>
        <p:spPr bwMode="auto">
          <a:xfrm>
            <a:off x="57150" y="64389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0" hangingPunct="0"/>
            <a:r>
              <a:rPr lang="en-US" sz="1800" b="1" u="sng" smtClean="0">
                <a:solidFill>
                  <a:srgbClr val="000000"/>
                </a:solidFill>
              </a:rPr>
              <a:t>Slide #3</a:t>
            </a:r>
          </a:p>
        </p:txBody>
      </p:sp>
    </p:spTree>
    <p:extLst>
      <p:ext uri="{BB962C8B-B14F-4D97-AF65-F5344CB8AC3E}">
        <p14:creationId xmlns:p14="http://schemas.microsoft.com/office/powerpoint/2010/main" val="101169334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81000" y="304800"/>
            <a:ext cx="8458200" cy="609600"/>
          </a:xfrm>
        </p:spPr>
        <p:txBody>
          <a:bodyPr/>
          <a:lstStyle/>
          <a:p>
            <a:r>
              <a:rPr lang="en-US" sz="3200" u="sng" smtClean="0"/>
              <a:t>Other Guidelines for IEEE WG Meetings</a:t>
            </a:r>
          </a:p>
        </p:txBody>
      </p:sp>
      <p:sp>
        <p:nvSpPr>
          <p:cNvPr id="7171"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en-GB" sz="2400" b="1" u="sng" smtClean="0">
              <a:solidFill>
                <a:srgbClr val="000099"/>
              </a:solidFill>
              <a:latin typeface="Helvetica" pitchFamily="34" charset="0"/>
            </a:endParaRPr>
          </a:p>
        </p:txBody>
      </p:sp>
      <p:sp>
        <p:nvSpPr>
          <p:cNvPr id="7172" name="Rectangle 4"/>
          <p:cNvSpPr>
            <a:spLocks noChangeArrowheads="1"/>
          </p:cNvSpPr>
          <p:nvPr/>
        </p:nvSpPr>
        <p:spPr bwMode="auto">
          <a:xfrm>
            <a:off x="533400" y="1066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0188" indent="-230188" eaLnBrk="0" hangingPunct="0">
              <a:lnSpc>
                <a:spcPct val="80000"/>
              </a:lnSpc>
              <a:spcBef>
                <a:spcPct val="20000"/>
              </a:spcBef>
              <a:buClr>
                <a:srgbClr val="CC3300"/>
              </a:buClr>
              <a:buSzPct val="50000"/>
              <a:buFont typeface="Monotype Sorts" pitchFamily="2" charset="2"/>
              <a:buChar char="l"/>
            </a:pPr>
            <a:endParaRPr lang="en-US" sz="700" u="sng" smtClean="0">
              <a:solidFill>
                <a:srgbClr val="FF0000"/>
              </a:solidFill>
            </a:endParaRPr>
          </a:p>
          <a:p>
            <a:pPr marL="230188" indent="-230188" eaLnBrk="0" hangingPunct="0">
              <a:lnSpc>
                <a:spcPct val="80000"/>
              </a:lnSpc>
              <a:spcBef>
                <a:spcPct val="20000"/>
              </a:spcBef>
              <a:spcAft>
                <a:spcPct val="40000"/>
              </a:spcAft>
              <a:buClr>
                <a:srgbClr val="CC3300"/>
              </a:buClr>
              <a:buSzPct val="50000"/>
              <a:buFont typeface="Monotype Sorts" pitchFamily="2" charset="2"/>
              <a:buChar char="l"/>
            </a:pPr>
            <a:r>
              <a:rPr lang="en-US" sz="1800" b="1" smtClean="0">
                <a:solidFill>
                  <a:srgbClr val="000099"/>
                </a:solidFill>
              </a:rPr>
              <a:t>All IEEE-SA standards meetings shall be conducted in compliance with all applicable laws, including antitrust and competition laws. </a:t>
            </a:r>
          </a:p>
          <a:p>
            <a:pPr marL="630238" lvl="1" indent="-285750" eaLnBrk="0" hangingPunct="0">
              <a:lnSpc>
                <a:spcPct val="80000"/>
              </a:lnSpc>
              <a:spcBef>
                <a:spcPct val="20000"/>
              </a:spcBef>
              <a:spcAft>
                <a:spcPct val="40000"/>
              </a:spcAft>
              <a:buClr>
                <a:srgbClr val="CC3300"/>
              </a:buClr>
              <a:buSzPct val="50000"/>
              <a:buFont typeface="Monotype Sorts" pitchFamily="2" charset="2"/>
              <a:buChar char="l"/>
            </a:pPr>
            <a:r>
              <a:rPr lang="en-US" b="1" smtClean="0">
                <a:solidFill>
                  <a:srgbClr val="000099"/>
                </a:solidFill>
              </a:rPr>
              <a:t>Don’t discuss the interpretation, validity, or essentiality of patents/patent claims. </a:t>
            </a:r>
          </a:p>
          <a:p>
            <a:pPr marL="630238" lvl="1" indent="-285750" eaLnBrk="0" hangingPunct="0">
              <a:lnSpc>
                <a:spcPct val="80000"/>
              </a:lnSpc>
              <a:spcBef>
                <a:spcPct val="20000"/>
              </a:spcBef>
              <a:spcAft>
                <a:spcPct val="40000"/>
              </a:spcAft>
              <a:buClr>
                <a:srgbClr val="CC3300"/>
              </a:buClr>
              <a:buSzPct val="50000"/>
              <a:buFont typeface="Monotype Sorts" pitchFamily="2" charset="2"/>
              <a:buChar char="l"/>
            </a:pPr>
            <a:r>
              <a:rPr lang="en-US" b="1" smtClean="0">
                <a:solidFill>
                  <a:srgbClr val="000099"/>
                </a:solidFill>
              </a:rPr>
              <a:t>Don’t discuss specific license rates, terms, or conditions.</a:t>
            </a:r>
          </a:p>
          <a:p>
            <a:pPr marL="1143000" lvl="2" indent="-228600" eaLnBrk="0" hangingPunct="0">
              <a:lnSpc>
                <a:spcPct val="80000"/>
              </a:lnSpc>
              <a:spcBef>
                <a:spcPct val="20000"/>
              </a:spcBef>
              <a:spcAft>
                <a:spcPct val="40000"/>
              </a:spcAft>
              <a:buClr>
                <a:srgbClr val="CC3300"/>
              </a:buClr>
              <a:buSzPct val="50000"/>
              <a:buFont typeface="Monotype Sorts" pitchFamily="2" charset="2"/>
              <a:buChar char="l"/>
            </a:pPr>
            <a:r>
              <a:rPr lang="en-US" sz="1400" smtClean="0">
                <a:solidFill>
                  <a:srgbClr val="000099"/>
                </a:solidFill>
              </a:rPr>
              <a:t>Relative costs, including licensing costs of essential patent claims, of different technical approaches may be discussed in standards development meetings. </a:t>
            </a:r>
          </a:p>
          <a:p>
            <a:pPr marL="1600200" lvl="3" indent="-228600" eaLnBrk="0" hangingPunct="0">
              <a:lnSpc>
                <a:spcPct val="80000"/>
              </a:lnSpc>
              <a:spcBef>
                <a:spcPct val="20000"/>
              </a:spcBef>
              <a:spcAft>
                <a:spcPct val="40000"/>
              </a:spcAft>
              <a:buClr>
                <a:srgbClr val="CC3300"/>
              </a:buClr>
              <a:buSzPct val="50000"/>
              <a:buFont typeface="Monotype Sorts" pitchFamily="2" charset="2"/>
              <a:buChar char="l"/>
            </a:pPr>
            <a:r>
              <a:rPr lang="en-GB" sz="1400" smtClean="0">
                <a:solidFill>
                  <a:srgbClr val="000099"/>
                </a:solidFill>
              </a:rPr>
              <a:t>Technical considerations remain primary focus</a:t>
            </a:r>
            <a:endParaRPr lang="en-US" sz="1400" smtClean="0">
              <a:solidFill>
                <a:srgbClr val="000099"/>
              </a:solidFill>
            </a:endParaRPr>
          </a:p>
          <a:p>
            <a:pPr marL="630238" lvl="1" indent="-285750" eaLnBrk="0" hangingPunct="0">
              <a:lnSpc>
                <a:spcPct val="80000"/>
              </a:lnSpc>
              <a:spcBef>
                <a:spcPct val="20000"/>
              </a:spcBef>
              <a:spcAft>
                <a:spcPct val="40000"/>
              </a:spcAft>
              <a:buClr>
                <a:srgbClr val="CC3300"/>
              </a:buClr>
              <a:buSzPct val="50000"/>
              <a:buFont typeface="Monotype Sorts" pitchFamily="2" charset="2"/>
              <a:buChar char="l"/>
            </a:pPr>
            <a:r>
              <a:rPr lang="en-US" b="1" smtClean="0">
                <a:solidFill>
                  <a:srgbClr val="000099"/>
                </a:solidFill>
              </a:rPr>
              <a:t>Don’t discuss or engage in the fixing of product prices, allocation of customers, or division of sales markets.</a:t>
            </a:r>
          </a:p>
          <a:p>
            <a:pPr marL="630238" lvl="1" indent="-285750" eaLnBrk="0" hangingPunct="0">
              <a:lnSpc>
                <a:spcPct val="80000"/>
              </a:lnSpc>
              <a:spcBef>
                <a:spcPct val="20000"/>
              </a:spcBef>
              <a:spcAft>
                <a:spcPct val="40000"/>
              </a:spcAft>
              <a:buClr>
                <a:srgbClr val="CC3300"/>
              </a:buClr>
              <a:buSzPct val="50000"/>
              <a:buFont typeface="Monotype Sorts" pitchFamily="2" charset="2"/>
              <a:buChar char="l"/>
            </a:pPr>
            <a:r>
              <a:rPr lang="en-US" b="1" smtClean="0">
                <a:solidFill>
                  <a:srgbClr val="000099"/>
                </a:solidFill>
              </a:rPr>
              <a:t>Don’t discuss the status or substance of ongoing or threatened litigation.</a:t>
            </a:r>
          </a:p>
          <a:p>
            <a:pPr marL="630238" lvl="1" indent="-285750" eaLnBrk="0" hangingPunct="0">
              <a:lnSpc>
                <a:spcPct val="80000"/>
              </a:lnSpc>
              <a:spcBef>
                <a:spcPct val="20000"/>
              </a:spcBef>
              <a:spcAft>
                <a:spcPct val="40000"/>
              </a:spcAft>
              <a:buClr>
                <a:srgbClr val="CC3300"/>
              </a:buClr>
              <a:buSzPct val="50000"/>
              <a:buFont typeface="Monotype Sorts" pitchFamily="2" charset="2"/>
              <a:buChar char="l"/>
            </a:pPr>
            <a:r>
              <a:rPr lang="en-US" b="1" smtClean="0">
                <a:solidFill>
                  <a:srgbClr val="000099"/>
                </a:solidFill>
              </a:rPr>
              <a:t>Don’t be silent if inappropriate topics are discussed … do formally object.</a:t>
            </a:r>
          </a:p>
          <a:p>
            <a:pPr marL="230188" indent="-230188" algn="ctr" eaLnBrk="0" hangingPunct="0">
              <a:lnSpc>
                <a:spcPct val="80000"/>
              </a:lnSpc>
              <a:spcBef>
                <a:spcPct val="20000"/>
              </a:spcBef>
              <a:buClr>
                <a:srgbClr val="CC3300"/>
              </a:buClr>
              <a:buSzPct val="50000"/>
              <a:buFont typeface="Monotype Sorts" pitchFamily="2" charset="2"/>
              <a:buNone/>
            </a:pPr>
            <a:r>
              <a:rPr lang="en-US" sz="1000" b="1" smtClean="0">
                <a:solidFill>
                  <a:srgbClr val="000099"/>
                </a:solidFill>
              </a:rPr>
              <a:t>---------------------------------------------------------------   </a:t>
            </a:r>
            <a:endParaRPr lang="en-US" sz="1200" b="1" smtClean="0">
              <a:solidFill>
                <a:srgbClr val="000099"/>
              </a:solidFill>
            </a:endParaRPr>
          </a:p>
          <a:p>
            <a:pPr marL="230188" indent="-230188" algn="ctr" eaLnBrk="0" hangingPunct="0">
              <a:lnSpc>
                <a:spcPct val="80000"/>
              </a:lnSpc>
              <a:spcBef>
                <a:spcPct val="20000"/>
              </a:spcBef>
              <a:buClr>
                <a:srgbClr val="CC3300"/>
              </a:buClr>
              <a:buSzPct val="50000"/>
              <a:buFont typeface="Monotype Sorts" pitchFamily="2" charset="2"/>
              <a:buNone/>
            </a:pPr>
            <a:r>
              <a:rPr lang="en-US" sz="1200" b="1" smtClean="0">
                <a:solidFill>
                  <a:srgbClr val="000099"/>
                </a:solidFill>
              </a:rPr>
              <a:t>See </a:t>
            </a:r>
            <a:r>
              <a:rPr lang="en-US" sz="1200" b="1" i="1" smtClean="0">
                <a:solidFill>
                  <a:srgbClr val="000099"/>
                </a:solidFill>
              </a:rPr>
              <a:t>IEEE-SA Standards Board Operations Manual</a:t>
            </a:r>
            <a:r>
              <a:rPr lang="en-US" sz="1200" b="1" smtClean="0">
                <a:solidFill>
                  <a:srgbClr val="000099"/>
                </a:solidFill>
              </a:rPr>
              <a:t>, clause 5.3.10 and </a:t>
            </a:r>
            <a:r>
              <a:rPr lang="en-GB" sz="1200" b="1" smtClean="0">
                <a:solidFill>
                  <a:srgbClr val="000099"/>
                </a:solidFill>
              </a:rPr>
              <a:t>“Promoting Competition and Innovation: What You Need to Know about the IEEE Standards Association's Antitrust and Competition Policy”</a:t>
            </a:r>
            <a:r>
              <a:rPr lang="en-US" sz="1200" b="1" smtClean="0">
                <a:solidFill>
                  <a:srgbClr val="000099"/>
                </a:solidFill>
              </a:rPr>
              <a:t> for more details.</a:t>
            </a:r>
          </a:p>
        </p:txBody>
      </p:sp>
      <p:sp>
        <p:nvSpPr>
          <p:cNvPr id="7173" name="Text Box 7"/>
          <p:cNvSpPr txBox="1">
            <a:spLocks noChangeArrowheads="1"/>
          </p:cNvSpPr>
          <p:nvPr/>
        </p:nvSpPr>
        <p:spPr bwMode="auto">
          <a:xfrm>
            <a:off x="57150" y="6438900"/>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0" hangingPunct="0"/>
            <a:r>
              <a:rPr lang="en-US" sz="1800" b="1" u="sng" smtClean="0">
                <a:solidFill>
                  <a:srgbClr val="000000"/>
                </a:solidFill>
              </a:rPr>
              <a:t>Slide #4</a:t>
            </a:r>
            <a:endParaRPr lang="en-US" smtClean="0">
              <a:solidFill>
                <a:srgbClr val="000000"/>
              </a:solidFill>
            </a:endParaRPr>
          </a:p>
        </p:txBody>
      </p:sp>
    </p:spTree>
    <p:extLst>
      <p:ext uri="{BB962C8B-B14F-4D97-AF65-F5344CB8AC3E}">
        <p14:creationId xmlns:p14="http://schemas.microsoft.com/office/powerpoint/2010/main" val="294853265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Line 31"/>
          <p:cNvSpPr>
            <a:spLocks noChangeShapeType="1"/>
          </p:cNvSpPr>
          <p:nvPr/>
        </p:nvSpPr>
        <p:spPr bwMode="auto">
          <a:xfrm>
            <a:off x="6707188" y="4075113"/>
            <a:ext cx="0" cy="381000"/>
          </a:xfrm>
          <a:prstGeom prst="line">
            <a:avLst/>
          </a:prstGeom>
          <a:noFill/>
          <a:ln w="9525">
            <a:solidFill>
              <a:schemeClr val="tx1"/>
            </a:solidFill>
            <a:round/>
            <a:headEnd/>
            <a:tailEnd type="triangle" w="med" len="med"/>
          </a:ln>
        </p:spPr>
        <p:txBody>
          <a:bodyPr/>
          <a:lstStyle/>
          <a:p>
            <a:endParaRPr lang="en-US"/>
          </a:p>
        </p:txBody>
      </p:sp>
      <p:sp>
        <p:nvSpPr>
          <p:cNvPr id="48130" name="AutoShape 4"/>
          <p:cNvSpPr>
            <a:spLocks noChangeArrowheads="1"/>
          </p:cNvSpPr>
          <p:nvPr/>
        </p:nvSpPr>
        <p:spPr bwMode="auto">
          <a:xfrm>
            <a:off x="5940425" y="3181350"/>
            <a:ext cx="1511300" cy="935038"/>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
            </a:r>
            <a:br>
              <a:rPr lang="en-US" sz="1400" b="1">
                <a:latin typeface="Perpetua"/>
              </a:rPr>
            </a:br>
            <a:r>
              <a:rPr lang="en-US" sz="1400" b="1">
                <a:latin typeface="Perpetua"/>
              </a:rPr>
              <a:t>NesCom</a:t>
            </a:r>
            <a:br>
              <a:rPr lang="en-US" sz="1400" b="1">
                <a:latin typeface="Perpetua"/>
              </a:rPr>
            </a:br>
            <a:r>
              <a:rPr lang="en-US" sz="1400" b="1">
                <a:latin typeface="Perpetua"/>
              </a:rPr>
              <a:t>recommendation</a:t>
            </a:r>
          </a:p>
          <a:p>
            <a:pPr algn="ctr"/>
            <a:endParaRPr lang="en-US" sz="1400" b="1">
              <a:latin typeface="Perpetua"/>
            </a:endParaRPr>
          </a:p>
        </p:txBody>
      </p:sp>
      <p:sp>
        <p:nvSpPr>
          <p:cNvPr id="48131" name="Rectangle 2"/>
          <p:cNvSpPr>
            <a:spLocks noGrp="1" noChangeArrowheads="1"/>
          </p:cNvSpPr>
          <p:nvPr>
            <p:ph type="title" idx="4294967295"/>
          </p:nvPr>
        </p:nvSpPr>
        <p:spPr>
          <a:xfrm>
            <a:off x="457200" y="333375"/>
            <a:ext cx="8229600" cy="792163"/>
          </a:xfrm>
          <a:solidFill>
            <a:srgbClr val="FFFFFF"/>
          </a:solidFill>
        </p:spPr>
        <p:txBody>
          <a:bodyPr anchor="t"/>
          <a:lstStyle/>
          <a:p>
            <a:pPr eaLnBrk="1" hangingPunct="1"/>
            <a:r>
              <a:rPr lang="en-US" sz="2800" smtClean="0"/>
              <a:t>Overview of IEEE 802.3 Standards Process (1/5)- Study Group Phase</a:t>
            </a:r>
          </a:p>
        </p:txBody>
      </p:sp>
      <p:sp>
        <p:nvSpPr>
          <p:cNvPr id="48132" name="AutoShape 3"/>
          <p:cNvSpPr>
            <a:spLocks noChangeArrowheads="1"/>
          </p:cNvSpPr>
          <p:nvPr/>
        </p:nvSpPr>
        <p:spPr bwMode="auto">
          <a:xfrm>
            <a:off x="611188" y="1484313"/>
            <a:ext cx="1219200" cy="838200"/>
          </a:xfrm>
          <a:prstGeom prst="flowChartMerge">
            <a:avLst/>
          </a:prstGeom>
          <a:solidFill>
            <a:schemeClr val="accent1"/>
          </a:solidFill>
          <a:ln w="9525">
            <a:solidFill>
              <a:schemeClr val="tx1"/>
            </a:solidFill>
            <a:miter lim="800000"/>
            <a:headEnd/>
            <a:tailEnd/>
          </a:ln>
        </p:spPr>
        <p:txBody>
          <a:bodyPr wrap="none" anchor="ctr"/>
          <a:lstStyle/>
          <a:p>
            <a:pPr algn="ctr"/>
            <a:r>
              <a:rPr lang="en-US" sz="1400" b="1">
                <a:latin typeface="Perpetua"/>
              </a:rPr>
              <a:t>Idea</a:t>
            </a:r>
          </a:p>
        </p:txBody>
      </p:sp>
      <p:sp>
        <p:nvSpPr>
          <p:cNvPr id="48133" name="AutoShape 4"/>
          <p:cNvSpPr>
            <a:spLocks noChangeArrowheads="1"/>
          </p:cNvSpPr>
          <p:nvPr/>
        </p:nvSpPr>
        <p:spPr bwMode="auto">
          <a:xfrm>
            <a:off x="611188" y="2627313"/>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Call for</a:t>
            </a:r>
          </a:p>
          <a:p>
            <a:pPr algn="ctr"/>
            <a:r>
              <a:rPr lang="en-US" sz="1400" b="1">
                <a:latin typeface="Perpetua"/>
              </a:rPr>
              <a:t>Interest</a:t>
            </a:r>
          </a:p>
        </p:txBody>
      </p:sp>
      <p:sp>
        <p:nvSpPr>
          <p:cNvPr id="48134" name="AutoShape 5"/>
          <p:cNvSpPr>
            <a:spLocks noChangeArrowheads="1"/>
          </p:cNvSpPr>
          <p:nvPr/>
        </p:nvSpPr>
        <p:spPr bwMode="auto">
          <a:xfrm>
            <a:off x="611188" y="3770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802.3</a:t>
            </a:r>
            <a:br>
              <a:rPr lang="en-US" sz="1400" b="1">
                <a:latin typeface="Perpetua"/>
              </a:rPr>
            </a:br>
            <a:r>
              <a:rPr lang="en-US" sz="1400" b="1">
                <a:latin typeface="Perpetua"/>
              </a:rPr>
              <a:t>Form</a:t>
            </a:r>
          </a:p>
          <a:p>
            <a:pPr algn="ctr"/>
            <a:r>
              <a:rPr lang="en-US" sz="1400" b="1">
                <a:latin typeface="Perpetua"/>
              </a:rPr>
              <a:t>SG</a:t>
            </a:r>
          </a:p>
        </p:txBody>
      </p:sp>
      <p:sp>
        <p:nvSpPr>
          <p:cNvPr id="48135" name="AutoShape 6"/>
          <p:cNvSpPr>
            <a:spLocks noChangeArrowheads="1"/>
          </p:cNvSpPr>
          <p:nvPr/>
        </p:nvSpPr>
        <p:spPr bwMode="auto">
          <a:xfrm>
            <a:off x="3125788" y="1865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a:t>
            </a:r>
            <a:br>
              <a:rPr lang="en-US" sz="1400" b="1">
                <a:latin typeface="Perpetua"/>
              </a:rPr>
            </a:br>
            <a:r>
              <a:rPr lang="en-US" sz="1400" b="1">
                <a:latin typeface="Perpetua"/>
              </a:rPr>
              <a:t>EC Form</a:t>
            </a:r>
          </a:p>
          <a:p>
            <a:pPr algn="ctr"/>
            <a:r>
              <a:rPr lang="en-US" sz="1400" b="1">
                <a:latin typeface="Perpetua"/>
              </a:rPr>
              <a:t>SG</a:t>
            </a:r>
          </a:p>
        </p:txBody>
      </p:sp>
      <p:sp>
        <p:nvSpPr>
          <p:cNvPr id="48136" name="AutoShape 7"/>
          <p:cNvSpPr>
            <a:spLocks noChangeArrowheads="1"/>
          </p:cNvSpPr>
          <p:nvPr/>
        </p:nvSpPr>
        <p:spPr bwMode="auto">
          <a:xfrm>
            <a:off x="3125788" y="3160713"/>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Study Group</a:t>
            </a:r>
          </a:p>
          <a:p>
            <a:pPr algn="ctr"/>
            <a:r>
              <a:rPr lang="en-US" sz="1400" b="1">
                <a:latin typeface="Perpetua"/>
              </a:rPr>
              <a:t>Meetings</a:t>
            </a:r>
          </a:p>
        </p:txBody>
      </p:sp>
      <p:sp>
        <p:nvSpPr>
          <p:cNvPr id="48137" name="AutoShape 8"/>
          <p:cNvSpPr>
            <a:spLocks noChangeArrowheads="1"/>
          </p:cNvSpPr>
          <p:nvPr/>
        </p:nvSpPr>
        <p:spPr bwMode="auto">
          <a:xfrm>
            <a:off x="3125788" y="53705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802.3</a:t>
            </a:r>
            <a:br>
              <a:rPr lang="en-US" sz="1400" b="1">
                <a:latin typeface="Perpetua"/>
              </a:rPr>
            </a:br>
            <a:r>
              <a:rPr lang="en-US" sz="1400" b="1">
                <a:latin typeface="Perpetua"/>
              </a:rPr>
              <a:t>Approve</a:t>
            </a:r>
          </a:p>
        </p:txBody>
      </p:sp>
      <p:sp>
        <p:nvSpPr>
          <p:cNvPr id="48138" name="Text Box 9"/>
          <p:cNvSpPr txBox="1">
            <a:spLocks noChangeArrowheads="1"/>
          </p:cNvSpPr>
          <p:nvPr/>
        </p:nvSpPr>
        <p:spPr bwMode="auto">
          <a:xfrm>
            <a:off x="4305300" y="2017713"/>
            <a:ext cx="420688" cy="304800"/>
          </a:xfrm>
          <a:prstGeom prst="rect">
            <a:avLst/>
          </a:prstGeom>
          <a:noFill/>
          <a:ln w="9525">
            <a:noFill/>
            <a:miter lim="800000"/>
            <a:headEnd/>
            <a:tailEnd/>
          </a:ln>
        </p:spPr>
        <p:txBody>
          <a:bodyPr wrap="none">
            <a:spAutoFit/>
          </a:bodyPr>
          <a:lstStyle/>
          <a:p>
            <a:r>
              <a:rPr lang="en-US" sz="1400" b="1">
                <a:latin typeface="Perpetua"/>
              </a:rPr>
              <a:t>No</a:t>
            </a:r>
          </a:p>
        </p:txBody>
      </p:sp>
      <p:sp>
        <p:nvSpPr>
          <p:cNvPr id="48139" name="Text Box 10"/>
          <p:cNvSpPr txBox="1">
            <a:spLocks noChangeArrowheads="1"/>
          </p:cNvSpPr>
          <p:nvPr/>
        </p:nvSpPr>
        <p:spPr bwMode="auto">
          <a:xfrm>
            <a:off x="1754188" y="3922713"/>
            <a:ext cx="500062" cy="304800"/>
          </a:xfrm>
          <a:prstGeom prst="rect">
            <a:avLst/>
          </a:prstGeom>
          <a:noFill/>
          <a:ln w="9525">
            <a:noFill/>
            <a:miter lim="800000"/>
            <a:headEnd/>
            <a:tailEnd/>
          </a:ln>
        </p:spPr>
        <p:txBody>
          <a:bodyPr wrap="none">
            <a:spAutoFit/>
          </a:bodyPr>
          <a:lstStyle/>
          <a:p>
            <a:r>
              <a:rPr lang="en-US" sz="1400" b="1">
                <a:latin typeface="Perpetua"/>
              </a:rPr>
              <a:t>Yes</a:t>
            </a:r>
          </a:p>
        </p:txBody>
      </p:sp>
      <p:sp>
        <p:nvSpPr>
          <p:cNvPr id="48140" name="AutoShape 11"/>
          <p:cNvSpPr>
            <a:spLocks noChangeArrowheads="1"/>
          </p:cNvSpPr>
          <p:nvPr/>
        </p:nvSpPr>
        <p:spPr bwMode="auto">
          <a:xfrm>
            <a:off x="6097588" y="1865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 EC</a:t>
            </a:r>
            <a:br>
              <a:rPr lang="en-US" sz="1400" b="1">
                <a:latin typeface="Perpetua"/>
              </a:rPr>
            </a:br>
            <a:r>
              <a:rPr lang="en-US" sz="1400" b="1">
                <a:latin typeface="Perpetua"/>
              </a:rPr>
              <a:t>Approve</a:t>
            </a:r>
          </a:p>
        </p:txBody>
      </p:sp>
      <p:sp>
        <p:nvSpPr>
          <p:cNvPr id="48141" name="AutoShape 13"/>
          <p:cNvSpPr>
            <a:spLocks noChangeArrowheads="1"/>
          </p:cNvSpPr>
          <p:nvPr/>
        </p:nvSpPr>
        <p:spPr bwMode="auto">
          <a:xfrm>
            <a:off x="6097588" y="4456113"/>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300" b="1">
                <a:latin typeface="Perpetua"/>
              </a:rPr>
              <a:t>SASB</a:t>
            </a:r>
          </a:p>
          <a:p>
            <a:pPr algn="ctr"/>
            <a:r>
              <a:rPr lang="en-US" sz="1300" b="1">
                <a:latin typeface="Perpetua"/>
              </a:rPr>
              <a:t>Approve</a:t>
            </a:r>
          </a:p>
        </p:txBody>
      </p:sp>
      <p:sp>
        <p:nvSpPr>
          <p:cNvPr id="48142" name="AutoShape 14"/>
          <p:cNvSpPr>
            <a:spLocks noChangeArrowheads="1"/>
          </p:cNvSpPr>
          <p:nvPr/>
        </p:nvSpPr>
        <p:spPr bwMode="auto">
          <a:xfrm>
            <a:off x="7773988" y="4532313"/>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PAR</a:t>
            </a:r>
          </a:p>
        </p:txBody>
      </p:sp>
      <p:sp>
        <p:nvSpPr>
          <p:cNvPr id="48143" name="Text Box 15"/>
          <p:cNvSpPr txBox="1">
            <a:spLocks noChangeArrowheads="1"/>
          </p:cNvSpPr>
          <p:nvPr/>
        </p:nvSpPr>
        <p:spPr bwMode="auto">
          <a:xfrm>
            <a:off x="3735388" y="2779713"/>
            <a:ext cx="500062" cy="304800"/>
          </a:xfrm>
          <a:prstGeom prst="rect">
            <a:avLst/>
          </a:prstGeom>
          <a:noFill/>
          <a:ln w="9525">
            <a:noFill/>
            <a:miter lim="800000"/>
            <a:headEnd/>
            <a:tailEnd/>
          </a:ln>
        </p:spPr>
        <p:txBody>
          <a:bodyPr wrap="none">
            <a:spAutoFit/>
          </a:bodyPr>
          <a:lstStyle/>
          <a:p>
            <a:r>
              <a:rPr lang="en-US" sz="1400" b="1">
                <a:latin typeface="Perpetua"/>
              </a:rPr>
              <a:t>Yes</a:t>
            </a:r>
          </a:p>
        </p:txBody>
      </p:sp>
      <p:sp>
        <p:nvSpPr>
          <p:cNvPr id="48144" name="Text Box 16"/>
          <p:cNvSpPr txBox="1">
            <a:spLocks noChangeArrowheads="1"/>
          </p:cNvSpPr>
          <p:nvPr/>
        </p:nvSpPr>
        <p:spPr bwMode="auto">
          <a:xfrm>
            <a:off x="4268788" y="5522913"/>
            <a:ext cx="500062" cy="304800"/>
          </a:xfrm>
          <a:prstGeom prst="rect">
            <a:avLst/>
          </a:prstGeom>
          <a:noFill/>
          <a:ln w="9525">
            <a:noFill/>
            <a:miter lim="800000"/>
            <a:headEnd/>
            <a:tailEnd/>
          </a:ln>
        </p:spPr>
        <p:txBody>
          <a:bodyPr wrap="none">
            <a:spAutoFit/>
          </a:bodyPr>
          <a:lstStyle/>
          <a:p>
            <a:r>
              <a:rPr lang="en-US" sz="1400" b="1">
                <a:latin typeface="Perpetua"/>
              </a:rPr>
              <a:t>Yes</a:t>
            </a:r>
          </a:p>
        </p:txBody>
      </p:sp>
      <p:sp>
        <p:nvSpPr>
          <p:cNvPr id="48145" name="Text Box 17"/>
          <p:cNvSpPr txBox="1">
            <a:spLocks noChangeArrowheads="1"/>
          </p:cNvSpPr>
          <p:nvPr/>
        </p:nvSpPr>
        <p:spPr bwMode="auto">
          <a:xfrm>
            <a:off x="6740525" y="2779713"/>
            <a:ext cx="500063" cy="304800"/>
          </a:xfrm>
          <a:prstGeom prst="rect">
            <a:avLst/>
          </a:prstGeom>
          <a:noFill/>
          <a:ln w="9525">
            <a:noFill/>
            <a:miter lim="800000"/>
            <a:headEnd/>
            <a:tailEnd/>
          </a:ln>
        </p:spPr>
        <p:txBody>
          <a:bodyPr wrap="none">
            <a:spAutoFit/>
          </a:bodyPr>
          <a:lstStyle/>
          <a:p>
            <a:r>
              <a:rPr lang="en-US" sz="1400" b="1">
                <a:latin typeface="Perpetua"/>
              </a:rPr>
              <a:t>Yes</a:t>
            </a:r>
          </a:p>
        </p:txBody>
      </p:sp>
      <p:sp>
        <p:nvSpPr>
          <p:cNvPr id="48146" name="Text Box 19"/>
          <p:cNvSpPr txBox="1">
            <a:spLocks noChangeArrowheads="1"/>
          </p:cNvSpPr>
          <p:nvPr/>
        </p:nvSpPr>
        <p:spPr bwMode="auto">
          <a:xfrm>
            <a:off x="7273925" y="4608513"/>
            <a:ext cx="500063" cy="304800"/>
          </a:xfrm>
          <a:prstGeom prst="rect">
            <a:avLst/>
          </a:prstGeom>
          <a:noFill/>
          <a:ln w="9525">
            <a:noFill/>
            <a:miter lim="800000"/>
            <a:headEnd/>
            <a:tailEnd/>
          </a:ln>
        </p:spPr>
        <p:txBody>
          <a:bodyPr wrap="none">
            <a:spAutoFit/>
          </a:bodyPr>
          <a:lstStyle/>
          <a:p>
            <a:r>
              <a:rPr lang="en-US" sz="1400" b="1">
                <a:latin typeface="Perpetua"/>
              </a:rPr>
              <a:t>Yes</a:t>
            </a:r>
          </a:p>
        </p:txBody>
      </p:sp>
      <p:sp>
        <p:nvSpPr>
          <p:cNvPr id="48147" name="Text Box 20"/>
          <p:cNvSpPr txBox="1">
            <a:spLocks noChangeArrowheads="1"/>
          </p:cNvSpPr>
          <p:nvPr/>
        </p:nvSpPr>
        <p:spPr bwMode="auto">
          <a:xfrm>
            <a:off x="1257300" y="4684713"/>
            <a:ext cx="420688" cy="304800"/>
          </a:xfrm>
          <a:prstGeom prst="rect">
            <a:avLst/>
          </a:prstGeom>
          <a:noFill/>
          <a:ln w="9525">
            <a:noFill/>
            <a:miter lim="800000"/>
            <a:headEnd/>
            <a:tailEnd/>
          </a:ln>
        </p:spPr>
        <p:txBody>
          <a:bodyPr wrap="none">
            <a:spAutoFit/>
          </a:bodyPr>
          <a:lstStyle/>
          <a:p>
            <a:r>
              <a:rPr lang="en-US" sz="1400" b="1">
                <a:latin typeface="Perpetua"/>
              </a:rPr>
              <a:t>No</a:t>
            </a:r>
          </a:p>
        </p:txBody>
      </p:sp>
      <p:sp>
        <p:nvSpPr>
          <p:cNvPr id="48148" name="Text Box 21"/>
          <p:cNvSpPr txBox="1">
            <a:spLocks noChangeArrowheads="1"/>
          </p:cNvSpPr>
          <p:nvPr/>
        </p:nvSpPr>
        <p:spPr bwMode="auto">
          <a:xfrm>
            <a:off x="2744788" y="5522913"/>
            <a:ext cx="420687" cy="304800"/>
          </a:xfrm>
          <a:prstGeom prst="rect">
            <a:avLst/>
          </a:prstGeom>
          <a:noFill/>
          <a:ln w="9525">
            <a:noFill/>
            <a:miter lim="800000"/>
            <a:headEnd/>
            <a:tailEnd/>
          </a:ln>
        </p:spPr>
        <p:txBody>
          <a:bodyPr wrap="none">
            <a:spAutoFit/>
          </a:bodyPr>
          <a:lstStyle/>
          <a:p>
            <a:r>
              <a:rPr lang="en-US" sz="1400" b="1">
                <a:latin typeface="Perpetua"/>
              </a:rPr>
              <a:t>No</a:t>
            </a:r>
          </a:p>
        </p:txBody>
      </p:sp>
      <p:sp>
        <p:nvSpPr>
          <p:cNvPr id="48149" name="Text Box 22"/>
          <p:cNvSpPr txBox="1">
            <a:spLocks noChangeArrowheads="1"/>
          </p:cNvSpPr>
          <p:nvPr/>
        </p:nvSpPr>
        <p:spPr bwMode="auto">
          <a:xfrm>
            <a:off x="7277100" y="2017713"/>
            <a:ext cx="420688" cy="304800"/>
          </a:xfrm>
          <a:prstGeom prst="rect">
            <a:avLst/>
          </a:prstGeom>
          <a:noFill/>
          <a:ln w="9525">
            <a:noFill/>
            <a:miter lim="800000"/>
            <a:headEnd/>
            <a:tailEnd/>
          </a:ln>
        </p:spPr>
        <p:txBody>
          <a:bodyPr wrap="none">
            <a:spAutoFit/>
          </a:bodyPr>
          <a:lstStyle/>
          <a:p>
            <a:r>
              <a:rPr lang="en-US" sz="1400" b="1">
                <a:latin typeface="Perpetua"/>
              </a:rPr>
              <a:t>No</a:t>
            </a:r>
          </a:p>
        </p:txBody>
      </p:sp>
      <p:sp>
        <p:nvSpPr>
          <p:cNvPr id="48150" name="Text Box 24"/>
          <p:cNvSpPr txBox="1">
            <a:spLocks noChangeArrowheads="1"/>
          </p:cNvSpPr>
          <p:nvPr/>
        </p:nvSpPr>
        <p:spPr bwMode="auto">
          <a:xfrm>
            <a:off x="6743700" y="5370513"/>
            <a:ext cx="420688" cy="304800"/>
          </a:xfrm>
          <a:prstGeom prst="rect">
            <a:avLst/>
          </a:prstGeom>
          <a:noFill/>
          <a:ln w="9525">
            <a:noFill/>
            <a:miter lim="800000"/>
            <a:headEnd/>
            <a:tailEnd/>
          </a:ln>
        </p:spPr>
        <p:txBody>
          <a:bodyPr wrap="none">
            <a:spAutoFit/>
          </a:bodyPr>
          <a:lstStyle/>
          <a:p>
            <a:r>
              <a:rPr lang="en-US" sz="1400" b="1">
                <a:latin typeface="Perpetua"/>
              </a:rPr>
              <a:t>No</a:t>
            </a:r>
          </a:p>
        </p:txBody>
      </p:sp>
      <p:sp>
        <p:nvSpPr>
          <p:cNvPr id="48151" name="Line 25"/>
          <p:cNvSpPr>
            <a:spLocks noChangeShapeType="1"/>
          </p:cNvSpPr>
          <p:nvPr/>
        </p:nvSpPr>
        <p:spPr bwMode="auto">
          <a:xfrm>
            <a:off x="1220788" y="2322513"/>
            <a:ext cx="0" cy="304800"/>
          </a:xfrm>
          <a:prstGeom prst="line">
            <a:avLst/>
          </a:prstGeom>
          <a:noFill/>
          <a:ln w="9525">
            <a:solidFill>
              <a:schemeClr val="tx1"/>
            </a:solidFill>
            <a:round/>
            <a:headEnd/>
            <a:tailEnd type="triangle" w="med" len="med"/>
          </a:ln>
        </p:spPr>
        <p:txBody>
          <a:bodyPr/>
          <a:lstStyle/>
          <a:p>
            <a:endParaRPr lang="en-US"/>
          </a:p>
        </p:txBody>
      </p:sp>
      <p:sp>
        <p:nvSpPr>
          <p:cNvPr id="48152" name="Line 26"/>
          <p:cNvSpPr>
            <a:spLocks noChangeShapeType="1"/>
          </p:cNvSpPr>
          <p:nvPr/>
        </p:nvSpPr>
        <p:spPr bwMode="auto">
          <a:xfrm>
            <a:off x="1220788" y="3465513"/>
            <a:ext cx="0" cy="304800"/>
          </a:xfrm>
          <a:prstGeom prst="line">
            <a:avLst/>
          </a:prstGeom>
          <a:noFill/>
          <a:ln w="9525">
            <a:solidFill>
              <a:schemeClr val="tx1"/>
            </a:solidFill>
            <a:round/>
            <a:headEnd/>
            <a:tailEnd type="triangle" w="med" len="med"/>
          </a:ln>
        </p:spPr>
        <p:txBody>
          <a:bodyPr/>
          <a:lstStyle/>
          <a:p>
            <a:endParaRPr lang="en-US"/>
          </a:p>
        </p:txBody>
      </p:sp>
      <p:sp>
        <p:nvSpPr>
          <p:cNvPr id="48153" name="Line 27"/>
          <p:cNvSpPr>
            <a:spLocks noChangeShapeType="1"/>
          </p:cNvSpPr>
          <p:nvPr/>
        </p:nvSpPr>
        <p:spPr bwMode="auto">
          <a:xfrm>
            <a:off x="1220788" y="4684713"/>
            <a:ext cx="0" cy="381000"/>
          </a:xfrm>
          <a:prstGeom prst="line">
            <a:avLst/>
          </a:prstGeom>
          <a:noFill/>
          <a:ln w="9525">
            <a:solidFill>
              <a:schemeClr val="tx1"/>
            </a:solidFill>
            <a:round/>
            <a:headEnd/>
            <a:tailEnd type="triangle" w="med" len="med"/>
          </a:ln>
        </p:spPr>
        <p:txBody>
          <a:bodyPr/>
          <a:lstStyle/>
          <a:p>
            <a:endParaRPr lang="en-US"/>
          </a:p>
        </p:txBody>
      </p:sp>
      <p:sp>
        <p:nvSpPr>
          <p:cNvPr id="48154" name="Line 28"/>
          <p:cNvSpPr>
            <a:spLocks noChangeShapeType="1"/>
          </p:cNvSpPr>
          <p:nvPr/>
        </p:nvSpPr>
        <p:spPr bwMode="auto">
          <a:xfrm>
            <a:off x="3735388" y="1560513"/>
            <a:ext cx="0" cy="304800"/>
          </a:xfrm>
          <a:prstGeom prst="line">
            <a:avLst/>
          </a:prstGeom>
          <a:noFill/>
          <a:ln w="9525">
            <a:solidFill>
              <a:schemeClr val="tx1"/>
            </a:solidFill>
            <a:round/>
            <a:headEnd/>
            <a:tailEnd type="triangle" w="med" len="med"/>
          </a:ln>
        </p:spPr>
        <p:txBody>
          <a:bodyPr/>
          <a:lstStyle/>
          <a:p>
            <a:endParaRPr lang="en-US"/>
          </a:p>
        </p:txBody>
      </p:sp>
      <p:sp>
        <p:nvSpPr>
          <p:cNvPr id="48155" name="Line 29"/>
          <p:cNvSpPr>
            <a:spLocks noChangeShapeType="1"/>
          </p:cNvSpPr>
          <p:nvPr/>
        </p:nvSpPr>
        <p:spPr bwMode="auto">
          <a:xfrm>
            <a:off x="6707188" y="1560513"/>
            <a:ext cx="0" cy="304800"/>
          </a:xfrm>
          <a:prstGeom prst="line">
            <a:avLst/>
          </a:prstGeom>
          <a:noFill/>
          <a:ln w="9525">
            <a:solidFill>
              <a:schemeClr val="tx1"/>
            </a:solidFill>
            <a:round/>
            <a:headEnd/>
            <a:tailEnd type="triangle" w="med" len="med"/>
          </a:ln>
        </p:spPr>
        <p:txBody>
          <a:bodyPr/>
          <a:lstStyle/>
          <a:p>
            <a:endParaRPr lang="en-US"/>
          </a:p>
        </p:txBody>
      </p:sp>
      <p:sp>
        <p:nvSpPr>
          <p:cNvPr id="48156" name="Line 30"/>
          <p:cNvSpPr>
            <a:spLocks noChangeShapeType="1"/>
          </p:cNvSpPr>
          <p:nvPr/>
        </p:nvSpPr>
        <p:spPr bwMode="auto">
          <a:xfrm>
            <a:off x="6707188" y="2779713"/>
            <a:ext cx="0" cy="381000"/>
          </a:xfrm>
          <a:prstGeom prst="line">
            <a:avLst/>
          </a:prstGeom>
          <a:noFill/>
          <a:ln w="9525">
            <a:solidFill>
              <a:schemeClr val="tx1"/>
            </a:solidFill>
            <a:round/>
            <a:headEnd/>
            <a:tailEnd type="triangle" w="med" len="med"/>
          </a:ln>
        </p:spPr>
        <p:txBody>
          <a:bodyPr/>
          <a:lstStyle/>
          <a:p>
            <a:endParaRPr lang="en-US"/>
          </a:p>
        </p:txBody>
      </p:sp>
      <p:sp>
        <p:nvSpPr>
          <p:cNvPr id="48157" name="Line 32"/>
          <p:cNvSpPr>
            <a:spLocks noChangeShapeType="1"/>
          </p:cNvSpPr>
          <p:nvPr/>
        </p:nvSpPr>
        <p:spPr bwMode="auto">
          <a:xfrm>
            <a:off x="6707188" y="5370513"/>
            <a:ext cx="0" cy="381000"/>
          </a:xfrm>
          <a:prstGeom prst="line">
            <a:avLst/>
          </a:prstGeom>
          <a:noFill/>
          <a:ln w="9525">
            <a:solidFill>
              <a:schemeClr val="tx1"/>
            </a:solidFill>
            <a:round/>
            <a:headEnd/>
            <a:tailEnd type="triangle" w="med" len="med"/>
          </a:ln>
        </p:spPr>
        <p:txBody>
          <a:bodyPr/>
          <a:lstStyle/>
          <a:p>
            <a:endParaRPr lang="en-US"/>
          </a:p>
        </p:txBody>
      </p:sp>
      <p:sp>
        <p:nvSpPr>
          <p:cNvPr id="48158" name="Line 33"/>
          <p:cNvSpPr>
            <a:spLocks noChangeShapeType="1"/>
          </p:cNvSpPr>
          <p:nvPr/>
        </p:nvSpPr>
        <p:spPr bwMode="auto">
          <a:xfrm flipH="1">
            <a:off x="3049588" y="3998913"/>
            <a:ext cx="685800" cy="457200"/>
          </a:xfrm>
          <a:prstGeom prst="line">
            <a:avLst/>
          </a:prstGeom>
          <a:noFill/>
          <a:ln w="9525">
            <a:solidFill>
              <a:schemeClr val="tx1"/>
            </a:solidFill>
            <a:round/>
            <a:headEnd/>
            <a:tailEnd type="triangle" w="med" len="med"/>
          </a:ln>
        </p:spPr>
        <p:txBody>
          <a:bodyPr/>
          <a:lstStyle/>
          <a:p>
            <a:endParaRPr lang="en-US"/>
          </a:p>
        </p:txBody>
      </p:sp>
      <p:sp>
        <p:nvSpPr>
          <p:cNvPr id="48159" name="Line 34"/>
          <p:cNvSpPr>
            <a:spLocks noChangeShapeType="1"/>
          </p:cNvSpPr>
          <p:nvPr/>
        </p:nvSpPr>
        <p:spPr bwMode="auto">
          <a:xfrm>
            <a:off x="3049588" y="4989513"/>
            <a:ext cx="685800" cy="381000"/>
          </a:xfrm>
          <a:prstGeom prst="line">
            <a:avLst/>
          </a:prstGeom>
          <a:noFill/>
          <a:ln w="9525">
            <a:solidFill>
              <a:schemeClr val="tx1"/>
            </a:solidFill>
            <a:round/>
            <a:headEnd/>
            <a:tailEnd type="triangle" w="med" len="med"/>
          </a:ln>
        </p:spPr>
        <p:txBody>
          <a:bodyPr/>
          <a:lstStyle/>
          <a:p>
            <a:endParaRPr lang="en-US"/>
          </a:p>
        </p:txBody>
      </p:sp>
      <p:sp>
        <p:nvSpPr>
          <p:cNvPr id="48160" name="Line 35"/>
          <p:cNvSpPr>
            <a:spLocks noChangeShapeType="1"/>
          </p:cNvSpPr>
          <p:nvPr/>
        </p:nvSpPr>
        <p:spPr bwMode="auto">
          <a:xfrm flipH="1">
            <a:off x="3735388" y="4989513"/>
            <a:ext cx="533400" cy="381000"/>
          </a:xfrm>
          <a:prstGeom prst="line">
            <a:avLst/>
          </a:prstGeom>
          <a:noFill/>
          <a:ln w="9525">
            <a:solidFill>
              <a:schemeClr val="tx1"/>
            </a:solidFill>
            <a:round/>
            <a:headEnd/>
            <a:tailEnd type="triangle" w="med" len="med"/>
          </a:ln>
        </p:spPr>
        <p:txBody>
          <a:bodyPr/>
          <a:lstStyle/>
          <a:p>
            <a:endParaRPr lang="en-US"/>
          </a:p>
        </p:txBody>
      </p:sp>
      <p:sp>
        <p:nvSpPr>
          <p:cNvPr id="48161" name="Line 36"/>
          <p:cNvSpPr>
            <a:spLocks noChangeShapeType="1"/>
          </p:cNvSpPr>
          <p:nvPr/>
        </p:nvSpPr>
        <p:spPr bwMode="auto">
          <a:xfrm>
            <a:off x="3735388" y="3998913"/>
            <a:ext cx="609600" cy="304800"/>
          </a:xfrm>
          <a:prstGeom prst="line">
            <a:avLst/>
          </a:prstGeom>
          <a:noFill/>
          <a:ln w="9525">
            <a:solidFill>
              <a:schemeClr val="tx1"/>
            </a:solidFill>
            <a:round/>
            <a:headEnd/>
            <a:tailEnd type="triangle" w="med" len="med"/>
          </a:ln>
        </p:spPr>
        <p:txBody>
          <a:bodyPr/>
          <a:lstStyle/>
          <a:p>
            <a:endParaRPr lang="en-US"/>
          </a:p>
        </p:txBody>
      </p:sp>
      <p:sp>
        <p:nvSpPr>
          <p:cNvPr id="48162" name="AutoShape 37"/>
          <p:cNvSpPr>
            <a:spLocks noChangeArrowheads="1"/>
          </p:cNvSpPr>
          <p:nvPr/>
        </p:nvSpPr>
        <p:spPr bwMode="auto">
          <a:xfrm>
            <a:off x="2516188" y="4456113"/>
            <a:ext cx="1066800" cy="6096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PAR</a:t>
            </a:r>
          </a:p>
        </p:txBody>
      </p:sp>
      <p:sp>
        <p:nvSpPr>
          <p:cNvPr id="48163" name="AutoShape 38"/>
          <p:cNvSpPr>
            <a:spLocks noChangeArrowheads="1"/>
          </p:cNvSpPr>
          <p:nvPr/>
        </p:nvSpPr>
        <p:spPr bwMode="auto">
          <a:xfrm>
            <a:off x="3811588" y="4303713"/>
            <a:ext cx="1066800" cy="762000"/>
          </a:xfrm>
          <a:prstGeom prst="flowChartMultidocument">
            <a:avLst/>
          </a:prstGeom>
          <a:solidFill>
            <a:srgbClr val="66FF66"/>
          </a:solidFill>
          <a:ln w="9525">
            <a:solidFill>
              <a:schemeClr val="tx1"/>
            </a:solidFill>
            <a:miter lim="800000"/>
            <a:headEnd/>
            <a:tailEnd/>
          </a:ln>
        </p:spPr>
        <p:txBody>
          <a:bodyPr wrap="none" anchor="ctr"/>
          <a:lstStyle/>
          <a:p>
            <a:pPr algn="ctr"/>
            <a:r>
              <a:rPr lang="en-US" sz="1400" b="1">
                <a:latin typeface="Perpetua"/>
              </a:rPr>
              <a:t>5 Criteria</a:t>
            </a:r>
          </a:p>
        </p:txBody>
      </p:sp>
      <p:sp>
        <p:nvSpPr>
          <p:cNvPr id="48164" name="Line 39"/>
          <p:cNvSpPr>
            <a:spLocks noChangeShapeType="1"/>
          </p:cNvSpPr>
          <p:nvPr/>
        </p:nvSpPr>
        <p:spPr bwMode="auto">
          <a:xfrm>
            <a:off x="3735388" y="2779713"/>
            <a:ext cx="0" cy="381000"/>
          </a:xfrm>
          <a:prstGeom prst="line">
            <a:avLst/>
          </a:prstGeom>
          <a:noFill/>
          <a:ln w="9525">
            <a:solidFill>
              <a:schemeClr val="tx1"/>
            </a:solidFill>
            <a:round/>
            <a:headEnd/>
            <a:tailEnd type="triangle" w="med" len="med"/>
          </a:ln>
        </p:spPr>
        <p:txBody>
          <a:bodyPr/>
          <a:lstStyle/>
          <a:p>
            <a:endParaRPr lang="en-US"/>
          </a:p>
        </p:txBody>
      </p:sp>
      <p:sp>
        <p:nvSpPr>
          <p:cNvPr id="48165" name="Line 40"/>
          <p:cNvSpPr>
            <a:spLocks noChangeShapeType="1"/>
          </p:cNvSpPr>
          <p:nvPr/>
        </p:nvSpPr>
        <p:spPr bwMode="auto">
          <a:xfrm>
            <a:off x="4344988" y="2322513"/>
            <a:ext cx="381000" cy="0"/>
          </a:xfrm>
          <a:prstGeom prst="line">
            <a:avLst/>
          </a:prstGeom>
          <a:noFill/>
          <a:ln w="9525">
            <a:solidFill>
              <a:schemeClr val="tx1"/>
            </a:solidFill>
            <a:round/>
            <a:headEnd/>
            <a:tailEnd type="triangle" w="med" len="med"/>
          </a:ln>
        </p:spPr>
        <p:txBody>
          <a:bodyPr/>
          <a:lstStyle/>
          <a:p>
            <a:endParaRPr lang="en-US"/>
          </a:p>
        </p:txBody>
      </p:sp>
      <p:sp>
        <p:nvSpPr>
          <p:cNvPr id="48166" name="Line 41"/>
          <p:cNvSpPr>
            <a:spLocks noChangeShapeType="1"/>
          </p:cNvSpPr>
          <p:nvPr/>
        </p:nvSpPr>
        <p:spPr bwMode="auto">
          <a:xfrm>
            <a:off x="7316788" y="2322513"/>
            <a:ext cx="381000" cy="0"/>
          </a:xfrm>
          <a:prstGeom prst="line">
            <a:avLst/>
          </a:prstGeom>
          <a:noFill/>
          <a:ln w="9525">
            <a:solidFill>
              <a:schemeClr val="tx1"/>
            </a:solidFill>
            <a:round/>
            <a:headEnd/>
            <a:tailEnd type="triangle" w="med" len="med"/>
          </a:ln>
        </p:spPr>
        <p:txBody>
          <a:bodyPr/>
          <a:lstStyle/>
          <a:p>
            <a:endParaRPr lang="en-US"/>
          </a:p>
        </p:txBody>
      </p:sp>
      <p:sp>
        <p:nvSpPr>
          <p:cNvPr id="48167" name="Line 43"/>
          <p:cNvSpPr>
            <a:spLocks noChangeShapeType="1"/>
          </p:cNvSpPr>
          <p:nvPr/>
        </p:nvSpPr>
        <p:spPr bwMode="auto">
          <a:xfrm>
            <a:off x="1830388" y="4227513"/>
            <a:ext cx="457200" cy="0"/>
          </a:xfrm>
          <a:prstGeom prst="line">
            <a:avLst/>
          </a:prstGeom>
          <a:noFill/>
          <a:ln w="9525">
            <a:solidFill>
              <a:schemeClr val="tx1"/>
            </a:solidFill>
            <a:round/>
            <a:headEnd/>
            <a:tailEnd/>
          </a:ln>
        </p:spPr>
        <p:txBody>
          <a:bodyPr/>
          <a:lstStyle/>
          <a:p>
            <a:endParaRPr lang="en-US"/>
          </a:p>
        </p:txBody>
      </p:sp>
      <p:sp>
        <p:nvSpPr>
          <p:cNvPr id="48168" name="Line 44"/>
          <p:cNvSpPr>
            <a:spLocks noChangeShapeType="1"/>
          </p:cNvSpPr>
          <p:nvPr/>
        </p:nvSpPr>
        <p:spPr bwMode="auto">
          <a:xfrm flipV="1">
            <a:off x="2287588" y="1560513"/>
            <a:ext cx="0" cy="2667000"/>
          </a:xfrm>
          <a:prstGeom prst="line">
            <a:avLst/>
          </a:prstGeom>
          <a:noFill/>
          <a:ln w="9525">
            <a:solidFill>
              <a:schemeClr val="tx1"/>
            </a:solidFill>
            <a:round/>
            <a:headEnd/>
            <a:tailEnd/>
          </a:ln>
        </p:spPr>
        <p:txBody>
          <a:bodyPr/>
          <a:lstStyle/>
          <a:p>
            <a:endParaRPr lang="en-US"/>
          </a:p>
        </p:txBody>
      </p:sp>
      <p:sp>
        <p:nvSpPr>
          <p:cNvPr id="48169" name="Line 45"/>
          <p:cNvSpPr>
            <a:spLocks noChangeShapeType="1"/>
          </p:cNvSpPr>
          <p:nvPr/>
        </p:nvSpPr>
        <p:spPr bwMode="auto">
          <a:xfrm>
            <a:off x="2287588" y="1560513"/>
            <a:ext cx="1447800" cy="0"/>
          </a:xfrm>
          <a:prstGeom prst="line">
            <a:avLst/>
          </a:prstGeom>
          <a:noFill/>
          <a:ln w="9525">
            <a:solidFill>
              <a:schemeClr val="tx1"/>
            </a:solidFill>
            <a:round/>
            <a:headEnd/>
            <a:tailEnd/>
          </a:ln>
        </p:spPr>
        <p:txBody>
          <a:bodyPr/>
          <a:lstStyle/>
          <a:p>
            <a:endParaRPr lang="en-US"/>
          </a:p>
        </p:txBody>
      </p:sp>
      <p:sp>
        <p:nvSpPr>
          <p:cNvPr id="48170" name="Line 46"/>
          <p:cNvSpPr>
            <a:spLocks noChangeShapeType="1"/>
          </p:cNvSpPr>
          <p:nvPr/>
        </p:nvSpPr>
        <p:spPr bwMode="auto">
          <a:xfrm flipH="1">
            <a:off x="2744788" y="5827713"/>
            <a:ext cx="381000" cy="0"/>
          </a:xfrm>
          <a:prstGeom prst="line">
            <a:avLst/>
          </a:prstGeom>
          <a:noFill/>
          <a:ln w="9525">
            <a:solidFill>
              <a:schemeClr val="tx1"/>
            </a:solidFill>
            <a:round/>
            <a:headEnd/>
            <a:tailEnd type="triangle" w="med" len="med"/>
          </a:ln>
        </p:spPr>
        <p:txBody>
          <a:bodyPr/>
          <a:lstStyle/>
          <a:p>
            <a:endParaRPr lang="en-US"/>
          </a:p>
        </p:txBody>
      </p:sp>
      <p:sp>
        <p:nvSpPr>
          <p:cNvPr id="48171" name="Line 47"/>
          <p:cNvSpPr>
            <a:spLocks noChangeShapeType="1"/>
          </p:cNvSpPr>
          <p:nvPr/>
        </p:nvSpPr>
        <p:spPr bwMode="auto">
          <a:xfrm>
            <a:off x="4344988" y="5827713"/>
            <a:ext cx="1524000" cy="0"/>
          </a:xfrm>
          <a:prstGeom prst="line">
            <a:avLst/>
          </a:prstGeom>
          <a:noFill/>
          <a:ln w="9525">
            <a:solidFill>
              <a:schemeClr val="tx1"/>
            </a:solidFill>
            <a:round/>
            <a:headEnd/>
            <a:tailEnd/>
          </a:ln>
        </p:spPr>
        <p:txBody>
          <a:bodyPr/>
          <a:lstStyle/>
          <a:p>
            <a:endParaRPr lang="en-US"/>
          </a:p>
        </p:txBody>
      </p:sp>
      <p:sp>
        <p:nvSpPr>
          <p:cNvPr id="48172" name="Line 48"/>
          <p:cNvSpPr>
            <a:spLocks noChangeShapeType="1"/>
          </p:cNvSpPr>
          <p:nvPr/>
        </p:nvSpPr>
        <p:spPr bwMode="auto">
          <a:xfrm flipV="1">
            <a:off x="5868988" y="1560513"/>
            <a:ext cx="0" cy="4267200"/>
          </a:xfrm>
          <a:prstGeom prst="line">
            <a:avLst/>
          </a:prstGeom>
          <a:noFill/>
          <a:ln w="9525">
            <a:solidFill>
              <a:schemeClr val="tx1"/>
            </a:solidFill>
            <a:round/>
            <a:headEnd/>
            <a:tailEnd/>
          </a:ln>
        </p:spPr>
        <p:txBody>
          <a:bodyPr/>
          <a:lstStyle/>
          <a:p>
            <a:endParaRPr lang="en-US"/>
          </a:p>
        </p:txBody>
      </p:sp>
      <p:sp>
        <p:nvSpPr>
          <p:cNvPr id="48173" name="Line 49"/>
          <p:cNvSpPr>
            <a:spLocks noChangeShapeType="1"/>
          </p:cNvSpPr>
          <p:nvPr/>
        </p:nvSpPr>
        <p:spPr bwMode="auto">
          <a:xfrm>
            <a:off x="5868988" y="1560513"/>
            <a:ext cx="838200" cy="0"/>
          </a:xfrm>
          <a:prstGeom prst="line">
            <a:avLst/>
          </a:prstGeom>
          <a:noFill/>
          <a:ln w="9525">
            <a:solidFill>
              <a:schemeClr val="tx1"/>
            </a:solidFill>
            <a:round/>
            <a:headEnd/>
            <a:tailEnd/>
          </a:ln>
        </p:spPr>
        <p:txBody>
          <a:bodyPr/>
          <a:lstStyle/>
          <a:p>
            <a:endParaRPr lang="en-US"/>
          </a:p>
        </p:txBody>
      </p:sp>
      <p:sp>
        <p:nvSpPr>
          <p:cNvPr id="48174" name="Line 50"/>
          <p:cNvSpPr>
            <a:spLocks noChangeShapeType="1"/>
          </p:cNvSpPr>
          <p:nvPr/>
        </p:nvSpPr>
        <p:spPr bwMode="auto">
          <a:xfrm>
            <a:off x="7316788" y="4913313"/>
            <a:ext cx="457200" cy="0"/>
          </a:xfrm>
          <a:prstGeom prst="line">
            <a:avLst/>
          </a:prstGeom>
          <a:noFill/>
          <a:ln w="9525">
            <a:solidFill>
              <a:schemeClr val="tx1"/>
            </a:solidFill>
            <a:round/>
            <a:headEnd/>
            <a:tailEnd type="triangle" w="med" len="med"/>
          </a:ln>
        </p:spPr>
        <p:txBody>
          <a:bodyPr/>
          <a:lstStyle/>
          <a:p>
            <a:endParaRPr lang="en-US"/>
          </a:p>
        </p:txBody>
      </p:sp>
      <p:sp>
        <p:nvSpPr>
          <p:cNvPr id="48175" name="AutoShape 51"/>
          <p:cNvSpPr>
            <a:spLocks noChangeArrowheads="1"/>
          </p:cNvSpPr>
          <p:nvPr/>
        </p:nvSpPr>
        <p:spPr bwMode="auto">
          <a:xfrm>
            <a:off x="4497388" y="3617913"/>
            <a:ext cx="1066800" cy="609600"/>
          </a:xfrm>
          <a:prstGeom prst="flowChartDocument">
            <a:avLst/>
          </a:prstGeom>
          <a:solidFill>
            <a:srgbClr val="FFCC00"/>
          </a:solidFill>
          <a:ln w="9525">
            <a:solidFill>
              <a:schemeClr val="tx1"/>
            </a:solidFill>
            <a:miter lim="800000"/>
            <a:headEnd/>
            <a:tailEnd/>
          </a:ln>
        </p:spPr>
        <p:txBody>
          <a:bodyPr wrap="none" anchor="ctr"/>
          <a:lstStyle/>
          <a:p>
            <a:pPr algn="ctr"/>
            <a:r>
              <a:rPr lang="en-US" sz="1400" b="1">
                <a:latin typeface="Perpetua"/>
              </a:rPr>
              <a:t>Objectives</a:t>
            </a:r>
          </a:p>
        </p:txBody>
      </p:sp>
      <p:sp>
        <p:nvSpPr>
          <p:cNvPr id="48176" name="AutoShape 52"/>
          <p:cNvSpPr>
            <a:spLocks noChangeArrowheads="1"/>
          </p:cNvSpPr>
          <p:nvPr/>
        </p:nvSpPr>
        <p:spPr bwMode="auto">
          <a:xfrm>
            <a:off x="4725988" y="20939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48177" name="AutoShape 54"/>
          <p:cNvSpPr>
            <a:spLocks noChangeArrowheads="1"/>
          </p:cNvSpPr>
          <p:nvPr/>
        </p:nvSpPr>
        <p:spPr bwMode="auto">
          <a:xfrm>
            <a:off x="7697788" y="20939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48178" name="AutoShape 55"/>
          <p:cNvSpPr>
            <a:spLocks noChangeArrowheads="1"/>
          </p:cNvSpPr>
          <p:nvPr/>
        </p:nvSpPr>
        <p:spPr bwMode="auto">
          <a:xfrm>
            <a:off x="1830388" y="55991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48179" name="AutoShape 56"/>
          <p:cNvSpPr>
            <a:spLocks noChangeArrowheads="1"/>
          </p:cNvSpPr>
          <p:nvPr/>
        </p:nvSpPr>
        <p:spPr bwMode="auto">
          <a:xfrm>
            <a:off x="763588" y="50657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RIP</a:t>
            </a:r>
          </a:p>
        </p:txBody>
      </p:sp>
      <p:sp>
        <p:nvSpPr>
          <p:cNvPr id="48180" name="AutoShape 57"/>
          <p:cNvSpPr>
            <a:spLocks noChangeArrowheads="1"/>
          </p:cNvSpPr>
          <p:nvPr/>
        </p:nvSpPr>
        <p:spPr bwMode="auto">
          <a:xfrm>
            <a:off x="6249988" y="57515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48181" name="Text Box 58"/>
          <p:cNvSpPr txBox="1">
            <a:spLocks noChangeArrowheads="1"/>
          </p:cNvSpPr>
          <p:nvPr/>
        </p:nvSpPr>
        <p:spPr bwMode="auto">
          <a:xfrm>
            <a:off x="0" y="6291263"/>
            <a:ext cx="9144000" cy="244475"/>
          </a:xfrm>
          <a:prstGeom prst="rect">
            <a:avLst/>
          </a:prstGeom>
          <a:noFill/>
          <a:ln w="9525" algn="ctr">
            <a:noFill/>
            <a:miter lim="800000"/>
            <a:headEnd/>
            <a:tailEnd/>
          </a:ln>
        </p:spPr>
        <p:txBody>
          <a:bodyPr>
            <a:spAutoFit/>
          </a:bodyPr>
          <a:lstStyle/>
          <a:p>
            <a:pPr marL="457200" indent="-457200" algn="ctr">
              <a:spcBef>
                <a:spcPct val="50000"/>
              </a:spcBef>
              <a:tabLst>
                <a:tab pos="457200" algn="l"/>
              </a:tabLst>
            </a:pPr>
            <a:r>
              <a:rPr lang="en-US" sz="1000">
                <a:latin typeface="Perpetua"/>
              </a:rPr>
              <a:t>Note: At "Check Point", either the activity is ended, or there may be various options that would allow reconsideration of the approval.</a:t>
            </a:r>
          </a:p>
        </p:txBody>
      </p:sp>
      <p:sp>
        <p:nvSpPr>
          <p:cNvPr id="64" name="Rectangle 63"/>
          <p:cNvSpPr/>
          <p:nvPr/>
        </p:nvSpPr>
        <p:spPr>
          <a:xfrm>
            <a:off x="2370138" y="2820988"/>
            <a:ext cx="3357562" cy="2420937"/>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48183" name="TextBox 64"/>
          <p:cNvSpPr txBox="1">
            <a:spLocks noChangeArrowheads="1"/>
          </p:cNvSpPr>
          <p:nvPr/>
        </p:nvSpPr>
        <p:spPr bwMode="auto">
          <a:xfrm>
            <a:off x="4594225" y="2955925"/>
            <a:ext cx="1028700" cy="822325"/>
          </a:xfrm>
          <a:prstGeom prst="rect">
            <a:avLst/>
          </a:prstGeom>
          <a:noFill/>
          <a:ln w="9525">
            <a:noFill/>
            <a:miter lim="800000"/>
            <a:headEnd/>
            <a:tailEnd/>
          </a:ln>
        </p:spPr>
        <p:txBody>
          <a:bodyPr>
            <a:spAutoFit/>
          </a:bodyPr>
          <a:lstStyle/>
          <a:p>
            <a:pPr algn="ctr"/>
            <a:r>
              <a:rPr lang="en-US" sz="2400" b="1">
                <a:latin typeface="Perpetua"/>
              </a:rPr>
              <a:t>HERE</a:t>
            </a:r>
          </a:p>
        </p:txBody>
      </p:sp>
      <p:sp>
        <p:nvSpPr>
          <p:cNvPr id="48184" name="Text Box 65"/>
          <p:cNvSpPr txBox="1">
            <a:spLocks noChangeArrowheads="1"/>
          </p:cNvSpPr>
          <p:nvPr/>
        </p:nvSpPr>
        <p:spPr bwMode="auto">
          <a:xfrm rot="-1939948">
            <a:off x="1446213" y="2895600"/>
            <a:ext cx="6321425" cy="1708150"/>
          </a:xfrm>
          <a:prstGeom prst="rect">
            <a:avLst/>
          </a:prstGeom>
          <a:noFill/>
          <a:ln w="9525">
            <a:noFill/>
            <a:miter lim="800000"/>
            <a:headEnd/>
            <a:tailEnd/>
          </a:ln>
        </p:spPr>
        <p:txBody>
          <a:bodyPr wrap="none">
            <a:spAutoFit/>
          </a:bodyPr>
          <a:lstStyle/>
          <a:p>
            <a:r>
              <a:rPr lang="en-GB" sz="10600"/>
              <a:t>Complete!</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AutoShape 2"/>
          <p:cNvSpPr>
            <a:spLocks noChangeArrowheads="1"/>
          </p:cNvSpPr>
          <p:nvPr/>
        </p:nvSpPr>
        <p:spPr bwMode="auto">
          <a:xfrm>
            <a:off x="1712913" y="307657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Task Force</a:t>
            </a:r>
          </a:p>
          <a:p>
            <a:pPr algn="ctr"/>
            <a:r>
              <a:rPr lang="en-US" sz="1400" b="1">
                <a:latin typeface="Perpetua"/>
              </a:rPr>
              <a:t>Meetings</a:t>
            </a:r>
          </a:p>
        </p:txBody>
      </p:sp>
      <p:sp>
        <p:nvSpPr>
          <p:cNvPr id="49154" name="AutoShape 3"/>
          <p:cNvSpPr>
            <a:spLocks noChangeArrowheads="1"/>
          </p:cNvSpPr>
          <p:nvPr/>
        </p:nvSpPr>
        <p:spPr bwMode="auto">
          <a:xfrm>
            <a:off x="1712913" y="4752975"/>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Proposals</a:t>
            </a:r>
          </a:p>
          <a:p>
            <a:pPr algn="ctr"/>
            <a:r>
              <a:rPr lang="en-US" sz="1400" b="1">
                <a:latin typeface="Perpetua"/>
              </a:rPr>
              <a:t>Selected</a:t>
            </a:r>
          </a:p>
        </p:txBody>
      </p:sp>
      <p:sp>
        <p:nvSpPr>
          <p:cNvPr id="49155" name="AutoShape 4"/>
          <p:cNvSpPr>
            <a:spLocks noChangeArrowheads="1"/>
          </p:cNvSpPr>
          <p:nvPr/>
        </p:nvSpPr>
        <p:spPr bwMode="auto">
          <a:xfrm>
            <a:off x="4989513" y="315277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Task Force</a:t>
            </a:r>
          </a:p>
          <a:p>
            <a:pPr algn="ctr"/>
            <a:r>
              <a:rPr lang="en-US" sz="1400" b="1">
                <a:latin typeface="Perpetua"/>
              </a:rPr>
              <a:t>Review</a:t>
            </a:r>
          </a:p>
        </p:txBody>
      </p:sp>
      <p:sp>
        <p:nvSpPr>
          <p:cNvPr id="49156" name="AutoShape 5"/>
          <p:cNvSpPr>
            <a:spLocks noChangeArrowheads="1"/>
          </p:cNvSpPr>
          <p:nvPr/>
        </p:nvSpPr>
        <p:spPr bwMode="auto">
          <a:xfrm>
            <a:off x="4989513" y="5286375"/>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400" b="1">
                <a:latin typeface="Perpetua"/>
              </a:rPr>
              <a:t>TF</a:t>
            </a:r>
          </a:p>
          <a:p>
            <a:pPr algn="ctr"/>
            <a:r>
              <a:rPr lang="en-US" sz="1400" b="1">
                <a:latin typeface="Perpetua"/>
              </a:rPr>
              <a:t>Review</a:t>
            </a:r>
          </a:p>
          <a:p>
            <a:pPr algn="ctr"/>
            <a:r>
              <a:rPr lang="en-US" sz="1400" b="1">
                <a:latin typeface="Perpetua"/>
              </a:rPr>
              <a:t>Done</a:t>
            </a:r>
          </a:p>
        </p:txBody>
      </p:sp>
      <p:sp>
        <p:nvSpPr>
          <p:cNvPr id="49157" name="Text Box 6"/>
          <p:cNvSpPr txBox="1">
            <a:spLocks noChangeArrowheads="1"/>
          </p:cNvSpPr>
          <p:nvPr/>
        </p:nvSpPr>
        <p:spPr bwMode="auto">
          <a:xfrm>
            <a:off x="2855913" y="4905375"/>
            <a:ext cx="500062" cy="304800"/>
          </a:xfrm>
          <a:prstGeom prst="rect">
            <a:avLst/>
          </a:prstGeom>
          <a:noFill/>
          <a:ln w="9525">
            <a:noFill/>
            <a:miter lim="800000"/>
            <a:headEnd/>
            <a:tailEnd/>
          </a:ln>
        </p:spPr>
        <p:txBody>
          <a:bodyPr wrap="none">
            <a:spAutoFit/>
          </a:bodyPr>
          <a:lstStyle/>
          <a:p>
            <a:r>
              <a:rPr lang="en-US" sz="1400" b="1">
                <a:latin typeface="Perpetua"/>
              </a:rPr>
              <a:t>Yes</a:t>
            </a:r>
          </a:p>
        </p:txBody>
      </p:sp>
      <p:sp>
        <p:nvSpPr>
          <p:cNvPr id="49158" name="Text Box 7"/>
          <p:cNvSpPr txBox="1">
            <a:spLocks noChangeArrowheads="1"/>
          </p:cNvSpPr>
          <p:nvPr/>
        </p:nvSpPr>
        <p:spPr bwMode="auto">
          <a:xfrm>
            <a:off x="6132513" y="5438775"/>
            <a:ext cx="500062" cy="304800"/>
          </a:xfrm>
          <a:prstGeom prst="rect">
            <a:avLst/>
          </a:prstGeom>
          <a:noFill/>
          <a:ln w="9525">
            <a:noFill/>
            <a:miter lim="800000"/>
            <a:headEnd/>
            <a:tailEnd/>
          </a:ln>
        </p:spPr>
        <p:txBody>
          <a:bodyPr wrap="none">
            <a:spAutoFit/>
          </a:bodyPr>
          <a:lstStyle/>
          <a:p>
            <a:r>
              <a:rPr lang="en-US" sz="1400" b="1">
                <a:latin typeface="Perpetua"/>
              </a:rPr>
              <a:t>Yes</a:t>
            </a:r>
          </a:p>
        </p:txBody>
      </p:sp>
      <p:sp>
        <p:nvSpPr>
          <p:cNvPr id="49159" name="Line 8"/>
          <p:cNvSpPr>
            <a:spLocks noChangeShapeType="1"/>
          </p:cNvSpPr>
          <p:nvPr/>
        </p:nvSpPr>
        <p:spPr bwMode="auto">
          <a:xfrm>
            <a:off x="2322513" y="2314575"/>
            <a:ext cx="0" cy="762000"/>
          </a:xfrm>
          <a:prstGeom prst="line">
            <a:avLst/>
          </a:prstGeom>
          <a:noFill/>
          <a:ln w="9525">
            <a:solidFill>
              <a:schemeClr val="tx1"/>
            </a:solidFill>
            <a:round/>
            <a:headEnd/>
            <a:tailEnd type="triangle" w="med" len="med"/>
          </a:ln>
        </p:spPr>
        <p:txBody>
          <a:bodyPr/>
          <a:lstStyle/>
          <a:p>
            <a:endParaRPr lang="en-US"/>
          </a:p>
        </p:txBody>
      </p:sp>
      <p:sp>
        <p:nvSpPr>
          <p:cNvPr id="49160" name="Line 9"/>
          <p:cNvSpPr>
            <a:spLocks noChangeShapeType="1"/>
          </p:cNvSpPr>
          <p:nvPr/>
        </p:nvSpPr>
        <p:spPr bwMode="auto">
          <a:xfrm>
            <a:off x="2322513" y="3914775"/>
            <a:ext cx="0" cy="838200"/>
          </a:xfrm>
          <a:prstGeom prst="line">
            <a:avLst/>
          </a:prstGeom>
          <a:noFill/>
          <a:ln w="9525">
            <a:solidFill>
              <a:schemeClr val="tx1"/>
            </a:solidFill>
            <a:round/>
            <a:headEnd/>
            <a:tailEnd type="triangle" w="med" len="med"/>
          </a:ln>
        </p:spPr>
        <p:txBody>
          <a:bodyPr/>
          <a:lstStyle/>
          <a:p>
            <a:endParaRPr lang="en-US"/>
          </a:p>
        </p:txBody>
      </p:sp>
      <p:sp>
        <p:nvSpPr>
          <p:cNvPr id="49161" name="Line 10"/>
          <p:cNvSpPr>
            <a:spLocks noChangeShapeType="1"/>
          </p:cNvSpPr>
          <p:nvPr/>
        </p:nvSpPr>
        <p:spPr bwMode="auto">
          <a:xfrm>
            <a:off x="5599113" y="1704975"/>
            <a:ext cx="0" cy="304800"/>
          </a:xfrm>
          <a:prstGeom prst="line">
            <a:avLst/>
          </a:prstGeom>
          <a:noFill/>
          <a:ln w="9525">
            <a:solidFill>
              <a:schemeClr val="tx1"/>
            </a:solidFill>
            <a:round/>
            <a:headEnd/>
            <a:tailEnd type="triangle" w="med" len="med"/>
          </a:ln>
        </p:spPr>
        <p:txBody>
          <a:bodyPr/>
          <a:lstStyle/>
          <a:p>
            <a:endParaRPr lang="en-US"/>
          </a:p>
        </p:txBody>
      </p:sp>
      <p:sp>
        <p:nvSpPr>
          <p:cNvPr id="49162" name="Line 11"/>
          <p:cNvSpPr>
            <a:spLocks noChangeShapeType="1"/>
          </p:cNvSpPr>
          <p:nvPr/>
        </p:nvSpPr>
        <p:spPr bwMode="auto">
          <a:xfrm>
            <a:off x="5599113" y="2543175"/>
            <a:ext cx="0" cy="609600"/>
          </a:xfrm>
          <a:prstGeom prst="line">
            <a:avLst/>
          </a:prstGeom>
          <a:noFill/>
          <a:ln w="9525">
            <a:solidFill>
              <a:schemeClr val="tx1"/>
            </a:solidFill>
            <a:round/>
            <a:headEnd/>
            <a:tailEnd type="triangle" w="med" len="med"/>
          </a:ln>
        </p:spPr>
        <p:txBody>
          <a:bodyPr/>
          <a:lstStyle/>
          <a:p>
            <a:endParaRPr lang="en-US"/>
          </a:p>
        </p:txBody>
      </p:sp>
      <p:sp>
        <p:nvSpPr>
          <p:cNvPr id="49163" name="Line 12"/>
          <p:cNvSpPr>
            <a:spLocks noChangeShapeType="1"/>
          </p:cNvSpPr>
          <p:nvPr/>
        </p:nvSpPr>
        <p:spPr bwMode="auto">
          <a:xfrm>
            <a:off x="2932113" y="5210175"/>
            <a:ext cx="1066800" cy="0"/>
          </a:xfrm>
          <a:prstGeom prst="line">
            <a:avLst/>
          </a:prstGeom>
          <a:noFill/>
          <a:ln w="9525">
            <a:solidFill>
              <a:schemeClr val="tx1"/>
            </a:solidFill>
            <a:round/>
            <a:headEnd/>
            <a:tailEnd/>
          </a:ln>
        </p:spPr>
        <p:txBody>
          <a:bodyPr/>
          <a:lstStyle/>
          <a:p>
            <a:endParaRPr lang="en-US"/>
          </a:p>
        </p:txBody>
      </p:sp>
      <p:sp>
        <p:nvSpPr>
          <p:cNvPr id="49164" name="Line 13"/>
          <p:cNvSpPr>
            <a:spLocks noChangeShapeType="1"/>
          </p:cNvSpPr>
          <p:nvPr/>
        </p:nvSpPr>
        <p:spPr bwMode="auto">
          <a:xfrm flipV="1">
            <a:off x="3998913" y="1704975"/>
            <a:ext cx="0" cy="3505200"/>
          </a:xfrm>
          <a:prstGeom prst="line">
            <a:avLst/>
          </a:prstGeom>
          <a:noFill/>
          <a:ln w="9525">
            <a:solidFill>
              <a:schemeClr val="tx1"/>
            </a:solidFill>
            <a:round/>
            <a:headEnd/>
            <a:tailEnd/>
          </a:ln>
        </p:spPr>
        <p:txBody>
          <a:bodyPr/>
          <a:lstStyle/>
          <a:p>
            <a:endParaRPr lang="en-US"/>
          </a:p>
        </p:txBody>
      </p:sp>
      <p:sp>
        <p:nvSpPr>
          <p:cNvPr id="49165" name="Line 14"/>
          <p:cNvSpPr>
            <a:spLocks noChangeShapeType="1"/>
          </p:cNvSpPr>
          <p:nvPr/>
        </p:nvSpPr>
        <p:spPr bwMode="auto">
          <a:xfrm>
            <a:off x="3998913" y="1704975"/>
            <a:ext cx="1600200" cy="0"/>
          </a:xfrm>
          <a:prstGeom prst="line">
            <a:avLst/>
          </a:prstGeom>
          <a:noFill/>
          <a:ln w="9525">
            <a:solidFill>
              <a:schemeClr val="tx1"/>
            </a:solidFill>
            <a:round/>
            <a:headEnd/>
            <a:tailEnd/>
          </a:ln>
        </p:spPr>
        <p:txBody>
          <a:bodyPr/>
          <a:lstStyle/>
          <a:p>
            <a:endParaRPr lang="en-US"/>
          </a:p>
        </p:txBody>
      </p:sp>
      <p:sp>
        <p:nvSpPr>
          <p:cNvPr id="49166" name="Line 15"/>
          <p:cNvSpPr>
            <a:spLocks noChangeShapeType="1"/>
          </p:cNvSpPr>
          <p:nvPr/>
        </p:nvSpPr>
        <p:spPr bwMode="auto">
          <a:xfrm>
            <a:off x="6208713" y="5743575"/>
            <a:ext cx="533400" cy="0"/>
          </a:xfrm>
          <a:prstGeom prst="line">
            <a:avLst/>
          </a:prstGeom>
          <a:noFill/>
          <a:ln w="9525">
            <a:solidFill>
              <a:schemeClr val="tx1"/>
            </a:solidFill>
            <a:round/>
            <a:headEnd/>
            <a:tailEnd/>
          </a:ln>
        </p:spPr>
        <p:txBody>
          <a:bodyPr/>
          <a:lstStyle/>
          <a:p>
            <a:endParaRPr lang="en-US"/>
          </a:p>
        </p:txBody>
      </p:sp>
      <p:sp>
        <p:nvSpPr>
          <p:cNvPr id="49167" name="AutoShape 16"/>
          <p:cNvSpPr>
            <a:spLocks noChangeArrowheads="1"/>
          </p:cNvSpPr>
          <p:nvPr/>
        </p:nvSpPr>
        <p:spPr bwMode="auto">
          <a:xfrm>
            <a:off x="2551113" y="3990975"/>
            <a:ext cx="1066800" cy="609600"/>
          </a:xfrm>
          <a:prstGeom prst="flowChartDocument">
            <a:avLst/>
          </a:prstGeom>
          <a:solidFill>
            <a:srgbClr val="FFCC00"/>
          </a:solidFill>
          <a:ln w="9525">
            <a:solidFill>
              <a:schemeClr val="tx1"/>
            </a:solidFill>
            <a:miter lim="800000"/>
            <a:headEnd/>
            <a:tailEnd/>
          </a:ln>
        </p:spPr>
        <p:txBody>
          <a:bodyPr wrap="none" anchor="ctr"/>
          <a:lstStyle/>
          <a:p>
            <a:pPr algn="ctr"/>
            <a:r>
              <a:rPr lang="en-US" sz="1400" b="1">
                <a:latin typeface="Perpetua"/>
              </a:rPr>
              <a:t>Objectives</a:t>
            </a:r>
          </a:p>
        </p:txBody>
      </p:sp>
      <p:sp>
        <p:nvSpPr>
          <p:cNvPr id="49168" name="AutoShape 17"/>
          <p:cNvSpPr>
            <a:spLocks noChangeArrowheads="1"/>
          </p:cNvSpPr>
          <p:nvPr/>
        </p:nvSpPr>
        <p:spPr bwMode="auto">
          <a:xfrm>
            <a:off x="1789113" y="1628775"/>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PAR</a:t>
            </a:r>
          </a:p>
        </p:txBody>
      </p:sp>
      <p:sp>
        <p:nvSpPr>
          <p:cNvPr id="49169" name="Line 18"/>
          <p:cNvSpPr>
            <a:spLocks noChangeShapeType="1"/>
          </p:cNvSpPr>
          <p:nvPr/>
        </p:nvSpPr>
        <p:spPr bwMode="auto">
          <a:xfrm>
            <a:off x="2322513" y="5667375"/>
            <a:ext cx="0" cy="304800"/>
          </a:xfrm>
          <a:prstGeom prst="line">
            <a:avLst/>
          </a:prstGeom>
          <a:noFill/>
          <a:ln w="9525">
            <a:solidFill>
              <a:schemeClr val="tx1"/>
            </a:solidFill>
            <a:round/>
            <a:headEnd/>
            <a:tailEnd/>
          </a:ln>
        </p:spPr>
        <p:txBody>
          <a:bodyPr/>
          <a:lstStyle/>
          <a:p>
            <a:endParaRPr lang="en-US"/>
          </a:p>
        </p:txBody>
      </p:sp>
      <p:sp>
        <p:nvSpPr>
          <p:cNvPr id="49170" name="Line 19"/>
          <p:cNvSpPr>
            <a:spLocks noChangeShapeType="1"/>
          </p:cNvSpPr>
          <p:nvPr/>
        </p:nvSpPr>
        <p:spPr bwMode="auto">
          <a:xfrm flipH="1">
            <a:off x="1331913" y="5972175"/>
            <a:ext cx="990600" cy="0"/>
          </a:xfrm>
          <a:prstGeom prst="line">
            <a:avLst/>
          </a:prstGeom>
          <a:noFill/>
          <a:ln w="9525">
            <a:solidFill>
              <a:schemeClr val="tx1"/>
            </a:solidFill>
            <a:round/>
            <a:headEnd/>
            <a:tailEnd/>
          </a:ln>
        </p:spPr>
        <p:txBody>
          <a:bodyPr/>
          <a:lstStyle/>
          <a:p>
            <a:endParaRPr lang="en-US"/>
          </a:p>
        </p:txBody>
      </p:sp>
      <p:sp>
        <p:nvSpPr>
          <p:cNvPr id="49171" name="Line 20"/>
          <p:cNvSpPr>
            <a:spLocks noChangeShapeType="1"/>
          </p:cNvSpPr>
          <p:nvPr/>
        </p:nvSpPr>
        <p:spPr bwMode="auto">
          <a:xfrm flipV="1">
            <a:off x="1331913" y="2771775"/>
            <a:ext cx="0" cy="3200400"/>
          </a:xfrm>
          <a:prstGeom prst="line">
            <a:avLst/>
          </a:prstGeom>
          <a:noFill/>
          <a:ln w="9525">
            <a:solidFill>
              <a:schemeClr val="tx1"/>
            </a:solidFill>
            <a:round/>
            <a:headEnd/>
            <a:tailEnd/>
          </a:ln>
        </p:spPr>
        <p:txBody>
          <a:bodyPr/>
          <a:lstStyle/>
          <a:p>
            <a:endParaRPr lang="en-US"/>
          </a:p>
        </p:txBody>
      </p:sp>
      <p:sp>
        <p:nvSpPr>
          <p:cNvPr id="49172" name="Line 21"/>
          <p:cNvSpPr>
            <a:spLocks noChangeShapeType="1"/>
          </p:cNvSpPr>
          <p:nvPr/>
        </p:nvSpPr>
        <p:spPr bwMode="auto">
          <a:xfrm>
            <a:off x="1941513" y="2771775"/>
            <a:ext cx="0" cy="304800"/>
          </a:xfrm>
          <a:prstGeom prst="line">
            <a:avLst/>
          </a:prstGeom>
          <a:noFill/>
          <a:ln w="9525">
            <a:solidFill>
              <a:schemeClr val="tx1"/>
            </a:solidFill>
            <a:round/>
            <a:headEnd/>
            <a:tailEnd type="triangle" w="med" len="med"/>
          </a:ln>
        </p:spPr>
        <p:txBody>
          <a:bodyPr/>
          <a:lstStyle/>
          <a:p>
            <a:endParaRPr lang="en-US"/>
          </a:p>
        </p:txBody>
      </p:sp>
      <p:sp>
        <p:nvSpPr>
          <p:cNvPr id="49173" name="Line 22"/>
          <p:cNvSpPr>
            <a:spLocks noChangeShapeType="1"/>
          </p:cNvSpPr>
          <p:nvPr/>
        </p:nvSpPr>
        <p:spPr bwMode="auto">
          <a:xfrm flipH="1">
            <a:off x="1331913" y="2771775"/>
            <a:ext cx="609600" cy="0"/>
          </a:xfrm>
          <a:prstGeom prst="line">
            <a:avLst/>
          </a:prstGeom>
          <a:noFill/>
          <a:ln w="9525">
            <a:solidFill>
              <a:schemeClr val="tx1"/>
            </a:solidFill>
            <a:round/>
            <a:headEnd/>
            <a:tailEnd/>
          </a:ln>
        </p:spPr>
        <p:txBody>
          <a:bodyPr/>
          <a:lstStyle/>
          <a:p>
            <a:endParaRPr lang="en-US"/>
          </a:p>
        </p:txBody>
      </p:sp>
      <p:sp>
        <p:nvSpPr>
          <p:cNvPr id="49174" name="Text Box 23"/>
          <p:cNvSpPr txBox="1">
            <a:spLocks noChangeArrowheads="1"/>
          </p:cNvSpPr>
          <p:nvPr/>
        </p:nvSpPr>
        <p:spPr bwMode="auto">
          <a:xfrm>
            <a:off x="1941513" y="5667375"/>
            <a:ext cx="420687" cy="304800"/>
          </a:xfrm>
          <a:prstGeom prst="rect">
            <a:avLst/>
          </a:prstGeom>
          <a:noFill/>
          <a:ln w="9525">
            <a:noFill/>
            <a:miter lim="800000"/>
            <a:headEnd/>
            <a:tailEnd/>
          </a:ln>
        </p:spPr>
        <p:txBody>
          <a:bodyPr wrap="none">
            <a:spAutoFit/>
          </a:bodyPr>
          <a:lstStyle/>
          <a:p>
            <a:r>
              <a:rPr lang="en-US" sz="1400" b="1">
                <a:latin typeface="Perpetua"/>
              </a:rPr>
              <a:t>No</a:t>
            </a:r>
          </a:p>
        </p:txBody>
      </p:sp>
      <p:sp>
        <p:nvSpPr>
          <p:cNvPr id="49175" name="AutoShape 24"/>
          <p:cNvSpPr>
            <a:spLocks noChangeArrowheads="1"/>
          </p:cNvSpPr>
          <p:nvPr/>
        </p:nvSpPr>
        <p:spPr bwMode="auto">
          <a:xfrm>
            <a:off x="5065713" y="20097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D1.0</a:t>
            </a:r>
          </a:p>
        </p:txBody>
      </p:sp>
      <p:sp>
        <p:nvSpPr>
          <p:cNvPr id="49176" name="Line 25"/>
          <p:cNvSpPr>
            <a:spLocks noChangeShapeType="1"/>
          </p:cNvSpPr>
          <p:nvPr/>
        </p:nvSpPr>
        <p:spPr bwMode="auto">
          <a:xfrm>
            <a:off x="5599113" y="3990975"/>
            <a:ext cx="0" cy="381000"/>
          </a:xfrm>
          <a:prstGeom prst="line">
            <a:avLst/>
          </a:prstGeom>
          <a:noFill/>
          <a:ln w="9525">
            <a:solidFill>
              <a:schemeClr val="tx1"/>
            </a:solidFill>
            <a:round/>
            <a:headEnd/>
            <a:tailEnd type="triangle" w="med" len="med"/>
          </a:ln>
        </p:spPr>
        <p:txBody>
          <a:bodyPr/>
          <a:lstStyle/>
          <a:p>
            <a:endParaRPr lang="en-US"/>
          </a:p>
        </p:txBody>
      </p:sp>
      <p:sp>
        <p:nvSpPr>
          <p:cNvPr id="49177" name="Line 26"/>
          <p:cNvSpPr>
            <a:spLocks noChangeShapeType="1"/>
          </p:cNvSpPr>
          <p:nvPr/>
        </p:nvSpPr>
        <p:spPr bwMode="auto">
          <a:xfrm>
            <a:off x="5599113" y="4905375"/>
            <a:ext cx="0" cy="381000"/>
          </a:xfrm>
          <a:prstGeom prst="line">
            <a:avLst/>
          </a:prstGeom>
          <a:noFill/>
          <a:ln w="9525">
            <a:solidFill>
              <a:schemeClr val="tx1"/>
            </a:solidFill>
            <a:round/>
            <a:headEnd/>
            <a:tailEnd type="triangle" w="med" len="med"/>
          </a:ln>
        </p:spPr>
        <p:txBody>
          <a:bodyPr/>
          <a:lstStyle/>
          <a:p>
            <a:endParaRPr lang="en-US"/>
          </a:p>
        </p:txBody>
      </p:sp>
      <p:sp>
        <p:nvSpPr>
          <p:cNvPr id="49178" name="AutoShape 27"/>
          <p:cNvSpPr>
            <a:spLocks noChangeArrowheads="1"/>
          </p:cNvSpPr>
          <p:nvPr/>
        </p:nvSpPr>
        <p:spPr bwMode="auto">
          <a:xfrm>
            <a:off x="5065713" y="43719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D1.(n+1)</a:t>
            </a:r>
          </a:p>
        </p:txBody>
      </p:sp>
      <p:sp>
        <p:nvSpPr>
          <p:cNvPr id="49179" name="Text Box 28"/>
          <p:cNvSpPr txBox="1">
            <a:spLocks noChangeArrowheads="1"/>
          </p:cNvSpPr>
          <p:nvPr/>
        </p:nvSpPr>
        <p:spPr bwMode="auto">
          <a:xfrm>
            <a:off x="4608513" y="5438775"/>
            <a:ext cx="420687" cy="304800"/>
          </a:xfrm>
          <a:prstGeom prst="rect">
            <a:avLst/>
          </a:prstGeom>
          <a:noFill/>
          <a:ln w="9525">
            <a:noFill/>
            <a:miter lim="800000"/>
            <a:headEnd/>
            <a:tailEnd/>
          </a:ln>
        </p:spPr>
        <p:txBody>
          <a:bodyPr wrap="none">
            <a:spAutoFit/>
          </a:bodyPr>
          <a:lstStyle/>
          <a:p>
            <a:r>
              <a:rPr lang="en-US" sz="1400" b="1">
                <a:latin typeface="Perpetua"/>
              </a:rPr>
              <a:t>No</a:t>
            </a:r>
          </a:p>
        </p:txBody>
      </p:sp>
      <p:sp>
        <p:nvSpPr>
          <p:cNvPr id="49180" name="Line 29"/>
          <p:cNvSpPr>
            <a:spLocks noChangeShapeType="1"/>
          </p:cNvSpPr>
          <p:nvPr/>
        </p:nvSpPr>
        <p:spPr bwMode="auto">
          <a:xfrm flipV="1">
            <a:off x="4532313" y="2847975"/>
            <a:ext cx="0" cy="2895600"/>
          </a:xfrm>
          <a:prstGeom prst="line">
            <a:avLst/>
          </a:prstGeom>
          <a:noFill/>
          <a:ln w="9525">
            <a:solidFill>
              <a:schemeClr val="tx1"/>
            </a:solidFill>
            <a:round/>
            <a:headEnd/>
            <a:tailEnd/>
          </a:ln>
        </p:spPr>
        <p:txBody>
          <a:bodyPr/>
          <a:lstStyle/>
          <a:p>
            <a:endParaRPr lang="en-US"/>
          </a:p>
        </p:txBody>
      </p:sp>
      <p:sp>
        <p:nvSpPr>
          <p:cNvPr id="49181" name="Line 30"/>
          <p:cNvSpPr>
            <a:spLocks noChangeShapeType="1"/>
          </p:cNvSpPr>
          <p:nvPr/>
        </p:nvSpPr>
        <p:spPr bwMode="auto">
          <a:xfrm>
            <a:off x="5218113" y="2847975"/>
            <a:ext cx="0" cy="304800"/>
          </a:xfrm>
          <a:prstGeom prst="line">
            <a:avLst/>
          </a:prstGeom>
          <a:noFill/>
          <a:ln w="9525">
            <a:solidFill>
              <a:schemeClr val="tx1"/>
            </a:solidFill>
            <a:round/>
            <a:headEnd/>
            <a:tailEnd type="triangle" w="med" len="med"/>
          </a:ln>
        </p:spPr>
        <p:txBody>
          <a:bodyPr/>
          <a:lstStyle/>
          <a:p>
            <a:endParaRPr lang="en-US"/>
          </a:p>
        </p:txBody>
      </p:sp>
      <p:sp>
        <p:nvSpPr>
          <p:cNvPr id="49182" name="Line 31"/>
          <p:cNvSpPr>
            <a:spLocks noChangeShapeType="1"/>
          </p:cNvSpPr>
          <p:nvPr/>
        </p:nvSpPr>
        <p:spPr bwMode="auto">
          <a:xfrm flipH="1">
            <a:off x="4532313" y="2847975"/>
            <a:ext cx="685800" cy="0"/>
          </a:xfrm>
          <a:prstGeom prst="line">
            <a:avLst/>
          </a:prstGeom>
          <a:noFill/>
          <a:ln w="9525">
            <a:solidFill>
              <a:schemeClr val="tx1"/>
            </a:solidFill>
            <a:round/>
            <a:headEnd/>
            <a:tailEnd/>
          </a:ln>
        </p:spPr>
        <p:txBody>
          <a:bodyPr/>
          <a:lstStyle/>
          <a:p>
            <a:endParaRPr lang="en-US"/>
          </a:p>
        </p:txBody>
      </p:sp>
      <p:sp>
        <p:nvSpPr>
          <p:cNvPr id="49183" name="Line 32"/>
          <p:cNvSpPr>
            <a:spLocks noChangeShapeType="1"/>
          </p:cNvSpPr>
          <p:nvPr/>
        </p:nvSpPr>
        <p:spPr bwMode="auto">
          <a:xfrm flipH="1">
            <a:off x="4532313" y="5743575"/>
            <a:ext cx="457200" cy="0"/>
          </a:xfrm>
          <a:prstGeom prst="line">
            <a:avLst/>
          </a:prstGeom>
          <a:noFill/>
          <a:ln w="9525">
            <a:solidFill>
              <a:schemeClr val="tx1"/>
            </a:solidFill>
            <a:round/>
            <a:headEnd/>
            <a:tailEnd/>
          </a:ln>
        </p:spPr>
        <p:txBody>
          <a:bodyPr/>
          <a:lstStyle/>
          <a:p>
            <a:endParaRPr lang="en-US"/>
          </a:p>
        </p:txBody>
      </p:sp>
      <p:sp>
        <p:nvSpPr>
          <p:cNvPr id="49184" name="Line 33"/>
          <p:cNvSpPr>
            <a:spLocks noChangeShapeType="1"/>
          </p:cNvSpPr>
          <p:nvPr/>
        </p:nvSpPr>
        <p:spPr bwMode="auto">
          <a:xfrm>
            <a:off x="6742113" y="3609975"/>
            <a:ext cx="381000" cy="0"/>
          </a:xfrm>
          <a:prstGeom prst="line">
            <a:avLst/>
          </a:prstGeom>
          <a:noFill/>
          <a:ln w="9525">
            <a:solidFill>
              <a:schemeClr val="tx1"/>
            </a:solidFill>
            <a:round/>
            <a:headEnd/>
            <a:tailEnd type="triangle" w="med" len="med"/>
          </a:ln>
        </p:spPr>
        <p:txBody>
          <a:bodyPr/>
          <a:lstStyle/>
          <a:p>
            <a:endParaRPr lang="en-US"/>
          </a:p>
        </p:txBody>
      </p:sp>
      <p:sp>
        <p:nvSpPr>
          <p:cNvPr id="49185" name="Line 34"/>
          <p:cNvSpPr>
            <a:spLocks noChangeShapeType="1"/>
          </p:cNvSpPr>
          <p:nvPr/>
        </p:nvSpPr>
        <p:spPr bwMode="auto">
          <a:xfrm flipV="1">
            <a:off x="6742113" y="3609975"/>
            <a:ext cx="0" cy="2133600"/>
          </a:xfrm>
          <a:prstGeom prst="line">
            <a:avLst/>
          </a:prstGeom>
          <a:noFill/>
          <a:ln w="9525">
            <a:solidFill>
              <a:schemeClr val="tx1"/>
            </a:solidFill>
            <a:round/>
            <a:headEnd/>
            <a:tailEnd/>
          </a:ln>
        </p:spPr>
        <p:txBody>
          <a:bodyPr/>
          <a:lstStyle/>
          <a:p>
            <a:endParaRPr lang="en-US"/>
          </a:p>
        </p:txBody>
      </p:sp>
      <p:sp>
        <p:nvSpPr>
          <p:cNvPr id="49186" name="Line 35"/>
          <p:cNvSpPr>
            <a:spLocks noChangeShapeType="1"/>
          </p:cNvSpPr>
          <p:nvPr/>
        </p:nvSpPr>
        <p:spPr bwMode="auto">
          <a:xfrm>
            <a:off x="5980113" y="2847975"/>
            <a:ext cx="0" cy="304800"/>
          </a:xfrm>
          <a:prstGeom prst="line">
            <a:avLst/>
          </a:prstGeom>
          <a:noFill/>
          <a:ln w="9525">
            <a:solidFill>
              <a:schemeClr val="tx1"/>
            </a:solidFill>
            <a:round/>
            <a:headEnd/>
            <a:tailEnd type="triangle" w="med" len="med"/>
          </a:ln>
        </p:spPr>
        <p:txBody>
          <a:bodyPr/>
          <a:lstStyle/>
          <a:p>
            <a:endParaRPr lang="en-US"/>
          </a:p>
        </p:txBody>
      </p:sp>
      <p:sp>
        <p:nvSpPr>
          <p:cNvPr id="49187" name="Line 36"/>
          <p:cNvSpPr>
            <a:spLocks noChangeShapeType="1"/>
          </p:cNvSpPr>
          <p:nvPr/>
        </p:nvSpPr>
        <p:spPr bwMode="auto">
          <a:xfrm flipH="1">
            <a:off x="5980113" y="2847975"/>
            <a:ext cx="1752600" cy="0"/>
          </a:xfrm>
          <a:prstGeom prst="line">
            <a:avLst/>
          </a:prstGeom>
          <a:noFill/>
          <a:ln w="9525">
            <a:solidFill>
              <a:schemeClr val="tx1"/>
            </a:solidFill>
            <a:round/>
            <a:headEnd/>
            <a:tailEnd/>
          </a:ln>
        </p:spPr>
        <p:txBody>
          <a:bodyPr/>
          <a:lstStyle/>
          <a:p>
            <a:endParaRPr lang="en-US"/>
          </a:p>
        </p:txBody>
      </p:sp>
      <p:sp>
        <p:nvSpPr>
          <p:cNvPr id="49188" name="Text Box 37"/>
          <p:cNvSpPr txBox="1">
            <a:spLocks noChangeArrowheads="1"/>
          </p:cNvSpPr>
          <p:nvPr/>
        </p:nvSpPr>
        <p:spPr bwMode="auto">
          <a:xfrm>
            <a:off x="7693025" y="2847975"/>
            <a:ext cx="420688" cy="304800"/>
          </a:xfrm>
          <a:prstGeom prst="rect">
            <a:avLst/>
          </a:prstGeom>
          <a:noFill/>
          <a:ln w="9525">
            <a:noFill/>
            <a:miter lim="800000"/>
            <a:headEnd/>
            <a:tailEnd/>
          </a:ln>
        </p:spPr>
        <p:txBody>
          <a:bodyPr wrap="none">
            <a:spAutoFit/>
          </a:bodyPr>
          <a:lstStyle/>
          <a:p>
            <a:r>
              <a:rPr lang="en-US" sz="1400" b="1">
                <a:latin typeface="Perpetua"/>
              </a:rPr>
              <a:t>No</a:t>
            </a:r>
          </a:p>
        </p:txBody>
      </p:sp>
      <p:sp>
        <p:nvSpPr>
          <p:cNvPr id="49189" name="Line 38"/>
          <p:cNvSpPr>
            <a:spLocks noChangeShapeType="1"/>
          </p:cNvSpPr>
          <p:nvPr/>
        </p:nvSpPr>
        <p:spPr bwMode="auto">
          <a:xfrm flipV="1">
            <a:off x="7732713" y="2847975"/>
            <a:ext cx="0" cy="381000"/>
          </a:xfrm>
          <a:prstGeom prst="line">
            <a:avLst/>
          </a:prstGeom>
          <a:noFill/>
          <a:ln w="9525">
            <a:solidFill>
              <a:schemeClr val="tx1"/>
            </a:solidFill>
            <a:round/>
            <a:headEnd/>
            <a:tailEnd/>
          </a:ln>
        </p:spPr>
        <p:txBody>
          <a:bodyPr/>
          <a:lstStyle/>
          <a:p>
            <a:endParaRPr lang="en-US"/>
          </a:p>
        </p:txBody>
      </p:sp>
      <p:sp>
        <p:nvSpPr>
          <p:cNvPr id="49190" name="Line 39"/>
          <p:cNvSpPr>
            <a:spLocks noChangeShapeType="1"/>
          </p:cNvSpPr>
          <p:nvPr/>
        </p:nvSpPr>
        <p:spPr bwMode="auto">
          <a:xfrm>
            <a:off x="7732713" y="3990975"/>
            <a:ext cx="0" cy="381000"/>
          </a:xfrm>
          <a:prstGeom prst="line">
            <a:avLst/>
          </a:prstGeom>
          <a:noFill/>
          <a:ln w="9525">
            <a:solidFill>
              <a:schemeClr val="tx1"/>
            </a:solidFill>
            <a:round/>
            <a:headEnd/>
            <a:tailEnd type="triangle" w="med" len="med"/>
          </a:ln>
        </p:spPr>
        <p:txBody>
          <a:bodyPr/>
          <a:lstStyle/>
          <a:p>
            <a:endParaRPr lang="en-US"/>
          </a:p>
        </p:txBody>
      </p:sp>
      <p:sp>
        <p:nvSpPr>
          <p:cNvPr id="49191" name="Text Box 40"/>
          <p:cNvSpPr txBox="1">
            <a:spLocks noChangeArrowheads="1"/>
          </p:cNvSpPr>
          <p:nvPr/>
        </p:nvSpPr>
        <p:spPr bwMode="auto">
          <a:xfrm>
            <a:off x="7732713" y="4067175"/>
            <a:ext cx="500062" cy="304800"/>
          </a:xfrm>
          <a:prstGeom prst="rect">
            <a:avLst/>
          </a:prstGeom>
          <a:noFill/>
          <a:ln w="9525">
            <a:noFill/>
            <a:miter lim="800000"/>
            <a:headEnd/>
            <a:tailEnd/>
          </a:ln>
        </p:spPr>
        <p:txBody>
          <a:bodyPr wrap="none">
            <a:spAutoFit/>
          </a:bodyPr>
          <a:lstStyle/>
          <a:p>
            <a:r>
              <a:rPr lang="en-US" sz="1400" b="1">
                <a:latin typeface="Perpetua"/>
              </a:rPr>
              <a:t>Yes</a:t>
            </a:r>
          </a:p>
        </p:txBody>
      </p:sp>
      <p:sp>
        <p:nvSpPr>
          <p:cNvPr id="49192" name="AutoShape 41"/>
          <p:cNvSpPr>
            <a:spLocks noChangeArrowheads="1"/>
          </p:cNvSpPr>
          <p:nvPr/>
        </p:nvSpPr>
        <p:spPr bwMode="auto">
          <a:xfrm>
            <a:off x="7580313" y="53625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400" b="1">
                <a:latin typeface="Perpetua"/>
              </a:rPr>
              <a:t>A</a:t>
            </a:r>
          </a:p>
        </p:txBody>
      </p:sp>
      <p:sp>
        <p:nvSpPr>
          <p:cNvPr id="49193" name="Line 42"/>
          <p:cNvSpPr>
            <a:spLocks noChangeShapeType="1"/>
          </p:cNvSpPr>
          <p:nvPr/>
        </p:nvSpPr>
        <p:spPr bwMode="auto">
          <a:xfrm>
            <a:off x="7732713" y="4905375"/>
            <a:ext cx="0" cy="457200"/>
          </a:xfrm>
          <a:prstGeom prst="line">
            <a:avLst/>
          </a:prstGeom>
          <a:noFill/>
          <a:ln w="9525">
            <a:solidFill>
              <a:schemeClr val="tx1"/>
            </a:solidFill>
            <a:round/>
            <a:headEnd/>
            <a:tailEnd type="triangle" w="med" len="med"/>
          </a:ln>
        </p:spPr>
        <p:txBody>
          <a:bodyPr/>
          <a:lstStyle/>
          <a:p>
            <a:endParaRPr lang="en-US"/>
          </a:p>
        </p:txBody>
      </p:sp>
      <p:sp>
        <p:nvSpPr>
          <p:cNvPr id="49194" name="AutoShape 43"/>
          <p:cNvSpPr>
            <a:spLocks noChangeArrowheads="1"/>
          </p:cNvSpPr>
          <p:nvPr/>
        </p:nvSpPr>
        <p:spPr bwMode="auto">
          <a:xfrm>
            <a:off x="7199313" y="43719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D2.0</a:t>
            </a:r>
          </a:p>
        </p:txBody>
      </p:sp>
      <p:sp>
        <p:nvSpPr>
          <p:cNvPr id="49195" name="Rectangle 44"/>
          <p:cNvSpPr>
            <a:spLocks noGrp="1" noChangeArrowheads="1"/>
          </p:cNvSpPr>
          <p:nvPr>
            <p:ph type="title" idx="4294967295"/>
          </p:nvPr>
        </p:nvSpPr>
        <p:spPr/>
        <p:txBody>
          <a:bodyPr/>
          <a:lstStyle/>
          <a:p>
            <a:pPr eaLnBrk="1" hangingPunct="1"/>
            <a:r>
              <a:rPr lang="en-US" sz="2800" smtClean="0"/>
              <a:t>Overview of IEEE 802.3 Standards Process (2/5) – </a:t>
            </a:r>
            <a:br>
              <a:rPr lang="en-US" sz="2800" smtClean="0"/>
            </a:br>
            <a:r>
              <a:rPr lang="en-US" sz="2800" smtClean="0"/>
              <a:t>Task Force Comment Phase</a:t>
            </a:r>
          </a:p>
        </p:txBody>
      </p:sp>
      <p:sp>
        <p:nvSpPr>
          <p:cNvPr id="49196" name="AutoShape 45"/>
          <p:cNvSpPr>
            <a:spLocks noChangeArrowheads="1"/>
          </p:cNvSpPr>
          <p:nvPr/>
        </p:nvSpPr>
        <p:spPr bwMode="auto">
          <a:xfrm>
            <a:off x="7123113" y="3152775"/>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To</a:t>
            </a:r>
          </a:p>
          <a:p>
            <a:pPr algn="ctr"/>
            <a:r>
              <a:rPr lang="en-US" sz="1400" b="1">
                <a:latin typeface="Perpetua"/>
              </a:rPr>
              <a:t>802.3 WG</a:t>
            </a:r>
          </a:p>
          <a:p>
            <a:pPr algn="ctr"/>
            <a:r>
              <a:rPr lang="en-US" sz="1400" b="1">
                <a:latin typeface="Perpetua"/>
              </a:rPr>
              <a:t>Ballot</a:t>
            </a:r>
          </a:p>
        </p:txBody>
      </p:sp>
      <p:sp>
        <p:nvSpPr>
          <p:cNvPr id="4" name="Oval 3"/>
          <p:cNvSpPr/>
          <p:nvPr/>
        </p:nvSpPr>
        <p:spPr>
          <a:xfrm>
            <a:off x="827584" y="2420888"/>
            <a:ext cx="3024336" cy="2088232"/>
          </a:xfrm>
          <a:prstGeom prst="ellipse">
            <a:avLst/>
          </a:prstGeom>
          <a:noFill/>
          <a:ln w="444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smtClean="0">
                <a:solidFill>
                  <a:srgbClr val="FF0000"/>
                </a:solidFill>
              </a:rPr>
              <a:t>We’re here now</a:t>
            </a:r>
            <a:endParaRPr lang="en-US" sz="3600" b="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Line 18"/>
          <p:cNvSpPr>
            <a:spLocks noChangeShapeType="1"/>
          </p:cNvSpPr>
          <p:nvPr/>
        </p:nvSpPr>
        <p:spPr bwMode="auto">
          <a:xfrm>
            <a:off x="3048000" y="1362075"/>
            <a:ext cx="0" cy="414338"/>
          </a:xfrm>
          <a:prstGeom prst="line">
            <a:avLst/>
          </a:prstGeom>
          <a:noFill/>
          <a:ln w="9525">
            <a:solidFill>
              <a:schemeClr val="tx1"/>
            </a:solidFill>
            <a:round/>
            <a:headEnd/>
            <a:tailEnd type="triangle" w="med" len="med"/>
          </a:ln>
        </p:spPr>
        <p:txBody>
          <a:bodyPr/>
          <a:lstStyle/>
          <a:p>
            <a:endParaRPr lang="en-US"/>
          </a:p>
        </p:txBody>
      </p:sp>
      <p:sp>
        <p:nvSpPr>
          <p:cNvPr id="50178" name="Line 2"/>
          <p:cNvSpPr>
            <a:spLocks noChangeShapeType="1"/>
          </p:cNvSpPr>
          <p:nvPr/>
        </p:nvSpPr>
        <p:spPr bwMode="auto">
          <a:xfrm>
            <a:off x="7086600" y="3757613"/>
            <a:ext cx="533400" cy="3175"/>
          </a:xfrm>
          <a:prstGeom prst="line">
            <a:avLst/>
          </a:prstGeom>
          <a:noFill/>
          <a:ln w="9525">
            <a:solidFill>
              <a:schemeClr val="tx1"/>
            </a:solidFill>
            <a:round/>
            <a:headEnd/>
            <a:tailEnd type="triangle" w="med" len="med"/>
          </a:ln>
        </p:spPr>
        <p:txBody>
          <a:bodyPr/>
          <a:lstStyle/>
          <a:p>
            <a:endParaRPr lang="en-US"/>
          </a:p>
        </p:txBody>
      </p:sp>
      <p:sp>
        <p:nvSpPr>
          <p:cNvPr id="50179" name="AutoShape 3"/>
          <p:cNvSpPr>
            <a:spLocks noChangeArrowheads="1"/>
          </p:cNvSpPr>
          <p:nvPr/>
        </p:nvSpPr>
        <p:spPr bwMode="auto">
          <a:xfrm>
            <a:off x="2438400" y="1776413"/>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802.3 WG </a:t>
            </a:r>
          </a:p>
          <a:p>
            <a:pPr algn="ctr"/>
            <a:r>
              <a:rPr lang="en-US" sz="1200" b="1">
                <a:latin typeface="Perpetua"/>
              </a:rPr>
              <a:t>BALLOT</a:t>
            </a:r>
          </a:p>
        </p:txBody>
      </p:sp>
      <p:sp>
        <p:nvSpPr>
          <p:cNvPr id="50180" name="Text Box 4"/>
          <p:cNvSpPr txBox="1">
            <a:spLocks noChangeArrowheads="1"/>
          </p:cNvSpPr>
          <p:nvPr/>
        </p:nvSpPr>
        <p:spPr bwMode="auto">
          <a:xfrm>
            <a:off x="3733800" y="5434013"/>
            <a:ext cx="454025" cy="274637"/>
          </a:xfrm>
          <a:prstGeom prst="rect">
            <a:avLst/>
          </a:prstGeom>
          <a:noFill/>
          <a:ln w="9525">
            <a:noFill/>
            <a:miter lim="800000"/>
            <a:headEnd/>
            <a:tailEnd/>
          </a:ln>
        </p:spPr>
        <p:txBody>
          <a:bodyPr wrap="none">
            <a:spAutoFit/>
          </a:bodyPr>
          <a:lstStyle/>
          <a:p>
            <a:r>
              <a:rPr lang="en-US" sz="1200" b="1">
                <a:latin typeface="Perpetua"/>
              </a:rPr>
              <a:t>Yes</a:t>
            </a:r>
          </a:p>
        </p:txBody>
      </p:sp>
      <p:sp>
        <p:nvSpPr>
          <p:cNvPr id="50181" name="Text Box 5"/>
          <p:cNvSpPr txBox="1">
            <a:spLocks noChangeArrowheads="1"/>
          </p:cNvSpPr>
          <p:nvPr/>
        </p:nvSpPr>
        <p:spPr bwMode="auto">
          <a:xfrm>
            <a:off x="6477000" y="2941638"/>
            <a:ext cx="454025" cy="274637"/>
          </a:xfrm>
          <a:prstGeom prst="rect">
            <a:avLst/>
          </a:prstGeom>
          <a:noFill/>
          <a:ln w="9525">
            <a:noFill/>
            <a:miter lim="800000"/>
            <a:headEnd/>
            <a:tailEnd/>
          </a:ln>
        </p:spPr>
        <p:txBody>
          <a:bodyPr wrap="none">
            <a:spAutoFit/>
          </a:bodyPr>
          <a:lstStyle/>
          <a:p>
            <a:r>
              <a:rPr lang="en-US" sz="1200" b="1">
                <a:latin typeface="Perpetua"/>
              </a:rPr>
              <a:t>Yes</a:t>
            </a:r>
          </a:p>
        </p:txBody>
      </p:sp>
      <p:sp>
        <p:nvSpPr>
          <p:cNvPr id="50182" name="Line 6"/>
          <p:cNvSpPr>
            <a:spLocks noChangeShapeType="1"/>
          </p:cNvSpPr>
          <p:nvPr/>
        </p:nvSpPr>
        <p:spPr bwMode="auto">
          <a:xfrm>
            <a:off x="6477000" y="1395413"/>
            <a:ext cx="0" cy="304800"/>
          </a:xfrm>
          <a:prstGeom prst="line">
            <a:avLst/>
          </a:prstGeom>
          <a:noFill/>
          <a:ln w="9525">
            <a:solidFill>
              <a:schemeClr val="tx1"/>
            </a:solidFill>
            <a:round/>
            <a:headEnd/>
            <a:tailEnd type="triangle" w="med" len="med"/>
          </a:ln>
        </p:spPr>
        <p:txBody>
          <a:bodyPr/>
          <a:lstStyle/>
          <a:p>
            <a:endParaRPr lang="en-US"/>
          </a:p>
        </p:txBody>
      </p:sp>
      <p:sp>
        <p:nvSpPr>
          <p:cNvPr id="50183" name="Line 7"/>
          <p:cNvSpPr>
            <a:spLocks noChangeShapeType="1"/>
          </p:cNvSpPr>
          <p:nvPr/>
        </p:nvSpPr>
        <p:spPr bwMode="auto">
          <a:xfrm>
            <a:off x="6477000" y="5084763"/>
            <a:ext cx="0" cy="304800"/>
          </a:xfrm>
          <a:prstGeom prst="line">
            <a:avLst/>
          </a:prstGeom>
          <a:noFill/>
          <a:ln w="9525">
            <a:solidFill>
              <a:schemeClr val="tx1"/>
            </a:solidFill>
            <a:round/>
            <a:headEnd/>
            <a:tailEnd type="triangle" w="med" len="med"/>
          </a:ln>
        </p:spPr>
        <p:txBody>
          <a:bodyPr/>
          <a:lstStyle/>
          <a:p>
            <a:endParaRPr lang="en-US"/>
          </a:p>
        </p:txBody>
      </p:sp>
      <p:sp>
        <p:nvSpPr>
          <p:cNvPr id="50184" name="Line 8"/>
          <p:cNvSpPr>
            <a:spLocks noChangeShapeType="1"/>
          </p:cNvSpPr>
          <p:nvPr/>
        </p:nvSpPr>
        <p:spPr bwMode="auto">
          <a:xfrm>
            <a:off x="3657600" y="5738813"/>
            <a:ext cx="990600" cy="0"/>
          </a:xfrm>
          <a:prstGeom prst="line">
            <a:avLst/>
          </a:prstGeom>
          <a:noFill/>
          <a:ln w="9525">
            <a:solidFill>
              <a:schemeClr val="tx1"/>
            </a:solidFill>
            <a:round/>
            <a:headEnd/>
            <a:tailEnd/>
          </a:ln>
        </p:spPr>
        <p:txBody>
          <a:bodyPr/>
          <a:lstStyle/>
          <a:p>
            <a:endParaRPr lang="en-US"/>
          </a:p>
        </p:txBody>
      </p:sp>
      <p:sp>
        <p:nvSpPr>
          <p:cNvPr id="50185" name="Line 9"/>
          <p:cNvSpPr>
            <a:spLocks noChangeShapeType="1"/>
          </p:cNvSpPr>
          <p:nvPr/>
        </p:nvSpPr>
        <p:spPr bwMode="auto">
          <a:xfrm flipV="1">
            <a:off x="4648200" y="1395413"/>
            <a:ext cx="0" cy="4343400"/>
          </a:xfrm>
          <a:prstGeom prst="line">
            <a:avLst/>
          </a:prstGeom>
          <a:noFill/>
          <a:ln w="9525">
            <a:solidFill>
              <a:schemeClr val="tx1"/>
            </a:solidFill>
            <a:round/>
            <a:headEnd/>
            <a:tailEnd/>
          </a:ln>
        </p:spPr>
        <p:txBody>
          <a:bodyPr/>
          <a:lstStyle/>
          <a:p>
            <a:endParaRPr lang="en-US"/>
          </a:p>
        </p:txBody>
      </p:sp>
      <p:sp>
        <p:nvSpPr>
          <p:cNvPr id="50186" name="Line 10"/>
          <p:cNvSpPr>
            <a:spLocks noChangeShapeType="1"/>
          </p:cNvSpPr>
          <p:nvPr/>
        </p:nvSpPr>
        <p:spPr bwMode="auto">
          <a:xfrm>
            <a:off x="4648200" y="1395413"/>
            <a:ext cx="1828800" cy="0"/>
          </a:xfrm>
          <a:prstGeom prst="line">
            <a:avLst/>
          </a:prstGeom>
          <a:noFill/>
          <a:ln w="9525">
            <a:solidFill>
              <a:schemeClr val="tx1"/>
            </a:solidFill>
            <a:round/>
            <a:headEnd/>
            <a:tailEnd/>
          </a:ln>
        </p:spPr>
        <p:txBody>
          <a:bodyPr/>
          <a:lstStyle/>
          <a:p>
            <a:endParaRPr lang="en-US"/>
          </a:p>
        </p:txBody>
      </p:sp>
      <p:sp>
        <p:nvSpPr>
          <p:cNvPr id="50187" name="Text Box 11"/>
          <p:cNvSpPr txBox="1">
            <a:spLocks noChangeArrowheads="1"/>
          </p:cNvSpPr>
          <p:nvPr/>
        </p:nvSpPr>
        <p:spPr bwMode="auto">
          <a:xfrm>
            <a:off x="3048000" y="6218238"/>
            <a:ext cx="387350" cy="274637"/>
          </a:xfrm>
          <a:prstGeom prst="rect">
            <a:avLst/>
          </a:prstGeom>
          <a:noFill/>
          <a:ln w="9525">
            <a:noFill/>
            <a:miter lim="800000"/>
            <a:headEnd/>
            <a:tailEnd/>
          </a:ln>
        </p:spPr>
        <p:txBody>
          <a:bodyPr wrap="none">
            <a:spAutoFit/>
          </a:bodyPr>
          <a:lstStyle/>
          <a:p>
            <a:r>
              <a:rPr lang="en-US" sz="1200" b="1">
                <a:latin typeface="Perpetua"/>
              </a:rPr>
              <a:t>No</a:t>
            </a:r>
          </a:p>
        </p:txBody>
      </p:sp>
      <p:sp>
        <p:nvSpPr>
          <p:cNvPr id="50188" name="AutoShape 12"/>
          <p:cNvSpPr>
            <a:spLocks noChangeArrowheads="1"/>
          </p:cNvSpPr>
          <p:nvPr/>
        </p:nvSpPr>
        <p:spPr bwMode="auto">
          <a:xfrm>
            <a:off x="5943600" y="4595813"/>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D3.0</a:t>
            </a:r>
          </a:p>
        </p:txBody>
      </p:sp>
      <p:sp>
        <p:nvSpPr>
          <p:cNvPr id="50189" name="Line 13"/>
          <p:cNvSpPr>
            <a:spLocks noChangeShapeType="1"/>
          </p:cNvSpPr>
          <p:nvPr/>
        </p:nvSpPr>
        <p:spPr bwMode="auto">
          <a:xfrm>
            <a:off x="6477000" y="2919413"/>
            <a:ext cx="0" cy="228600"/>
          </a:xfrm>
          <a:prstGeom prst="line">
            <a:avLst/>
          </a:prstGeom>
          <a:noFill/>
          <a:ln w="9525">
            <a:solidFill>
              <a:schemeClr val="tx1"/>
            </a:solidFill>
            <a:round/>
            <a:headEnd/>
            <a:tailEnd type="triangle" w="med" len="med"/>
          </a:ln>
        </p:spPr>
        <p:txBody>
          <a:bodyPr/>
          <a:lstStyle/>
          <a:p>
            <a:endParaRPr lang="en-US"/>
          </a:p>
        </p:txBody>
      </p:sp>
      <p:sp>
        <p:nvSpPr>
          <p:cNvPr id="50190" name="Line 14"/>
          <p:cNvSpPr>
            <a:spLocks noChangeShapeType="1"/>
          </p:cNvSpPr>
          <p:nvPr/>
        </p:nvSpPr>
        <p:spPr bwMode="auto">
          <a:xfrm>
            <a:off x="7086600" y="2309813"/>
            <a:ext cx="533400" cy="3175"/>
          </a:xfrm>
          <a:prstGeom prst="line">
            <a:avLst/>
          </a:prstGeom>
          <a:noFill/>
          <a:ln w="9525">
            <a:solidFill>
              <a:schemeClr val="tx1"/>
            </a:solidFill>
            <a:round/>
            <a:headEnd/>
            <a:tailEnd type="triangle" w="med" len="med"/>
          </a:ln>
        </p:spPr>
        <p:txBody>
          <a:bodyPr/>
          <a:lstStyle/>
          <a:p>
            <a:endParaRPr lang="en-US"/>
          </a:p>
        </p:txBody>
      </p:sp>
      <p:sp>
        <p:nvSpPr>
          <p:cNvPr id="50191" name="Text Box 15"/>
          <p:cNvSpPr txBox="1">
            <a:spLocks noChangeArrowheads="1"/>
          </p:cNvSpPr>
          <p:nvPr/>
        </p:nvSpPr>
        <p:spPr bwMode="auto">
          <a:xfrm>
            <a:off x="7199313" y="2030413"/>
            <a:ext cx="387350" cy="274637"/>
          </a:xfrm>
          <a:prstGeom prst="rect">
            <a:avLst/>
          </a:prstGeom>
          <a:noFill/>
          <a:ln w="9525">
            <a:noFill/>
            <a:miter lim="800000"/>
            <a:headEnd/>
            <a:tailEnd/>
          </a:ln>
        </p:spPr>
        <p:txBody>
          <a:bodyPr wrap="none">
            <a:spAutoFit/>
          </a:bodyPr>
          <a:lstStyle/>
          <a:p>
            <a:r>
              <a:rPr lang="en-US" sz="1200" b="1">
                <a:latin typeface="Perpetua"/>
              </a:rPr>
              <a:t>No</a:t>
            </a:r>
          </a:p>
        </p:txBody>
      </p:sp>
      <p:sp>
        <p:nvSpPr>
          <p:cNvPr id="50192" name="AutoShape 16"/>
          <p:cNvSpPr>
            <a:spLocks noChangeArrowheads="1"/>
          </p:cNvSpPr>
          <p:nvPr/>
        </p:nvSpPr>
        <p:spPr bwMode="auto">
          <a:xfrm>
            <a:off x="7620000" y="360521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A</a:t>
            </a:r>
          </a:p>
        </p:txBody>
      </p:sp>
      <p:sp>
        <p:nvSpPr>
          <p:cNvPr id="50193" name="AutoShape 17"/>
          <p:cNvSpPr>
            <a:spLocks noChangeArrowheads="1"/>
          </p:cNvSpPr>
          <p:nvPr/>
        </p:nvSpPr>
        <p:spPr bwMode="auto">
          <a:xfrm>
            <a:off x="2895600" y="1301750"/>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200" b="1">
                <a:latin typeface="Perpetua"/>
              </a:rPr>
              <a:t>A</a:t>
            </a:r>
          </a:p>
        </p:txBody>
      </p:sp>
      <p:sp>
        <p:nvSpPr>
          <p:cNvPr id="50194" name="Line 19"/>
          <p:cNvSpPr>
            <a:spLocks noChangeShapeType="1"/>
          </p:cNvSpPr>
          <p:nvPr/>
        </p:nvSpPr>
        <p:spPr bwMode="auto">
          <a:xfrm>
            <a:off x="3048000" y="2157413"/>
            <a:ext cx="0" cy="228600"/>
          </a:xfrm>
          <a:prstGeom prst="line">
            <a:avLst/>
          </a:prstGeom>
          <a:noFill/>
          <a:ln w="9525">
            <a:solidFill>
              <a:schemeClr val="tx1"/>
            </a:solidFill>
            <a:round/>
            <a:headEnd/>
            <a:tailEnd type="triangle" w="med" len="med"/>
          </a:ln>
        </p:spPr>
        <p:txBody>
          <a:bodyPr/>
          <a:lstStyle/>
          <a:p>
            <a:endParaRPr lang="en-US"/>
          </a:p>
        </p:txBody>
      </p:sp>
      <p:sp>
        <p:nvSpPr>
          <p:cNvPr id="50195" name="Line 20"/>
          <p:cNvSpPr>
            <a:spLocks noChangeShapeType="1"/>
          </p:cNvSpPr>
          <p:nvPr/>
        </p:nvSpPr>
        <p:spPr bwMode="auto">
          <a:xfrm>
            <a:off x="3048000" y="4976813"/>
            <a:ext cx="0" cy="304800"/>
          </a:xfrm>
          <a:prstGeom prst="line">
            <a:avLst/>
          </a:prstGeom>
          <a:noFill/>
          <a:ln w="9525">
            <a:solidFill>
              <a:schemeClr val="tx1"/>
            </a:solidFill>
            <a:round/>
            <a:headEnd/>
            <a:tailEnd type="triangle" w="med" len="med"/>
          </a:ln>
        </p:spPr>
        <p:txBody>
          <a:bodyPr/>
          <a:lstStyle/>
          <a:p>
            <a:endParaRPr lang="en-US"/>
          </a:p>
        </p:txBody>
      </p:sp>
      <p:sp>
        <p:nvSpPr>
          <p:cNvPr id="50196" name="Line 21"/>
          <p:cNvSpPr>
            <a:spLocks noChangeShapeType="1"/>
          </p:cNvSpPr>
          <p:nvPr/>
        </p:nvSpPr>
        <p:spPr bwMode="auto">
          <a:xfrm>
            <a:off x="3048000" y="6165850"/>
            <a:ext cx="0" cy="152400"/>
          </a:xfrm>
          <a:prstGeom prst="line">
            <a:avLst/>
          </a:prstGeom>
          <a:noFill/>
          <a:ln w="9525">
            <a:solidFill>
              <a:schemeClr val="tx1"/>
            </a:solidFill>
            <a:round/>
            <a:headEnd/>
            <a:tailEnd/>
          </a:ln>
        </p:spPr>
        <p:txBody>
          <a:bodyPr/>
          <a:lstStyle/>
          <a:p>
            <a:endParaRPr lang="en-US"/>
          </a:p>
        </p:txBody>
      </p:sp>
      <p:sp>
        <p:nvSpPr>
          <p:cNvPr id="50197" name="Text Box 22"/>
          <p:cNvSpPr txBox="1">
            <a:spLocks noChangeArrowheads="1"/>
          </p:cNvSpPr>
          <p:nvPr/>
        </p:nvSpPr>
        <p:spPr bwMode="auto">
          <a:xfrm>
            <a:off x="1752600" y="3148013"/>
            <a:ext cx="454025" cy="274637"/>
          </a:xfrm>
          <a:prstGeom prst="rect">
            <a:avLst/>
          </a:prstGeom>
          <a:noFill/>
          <a:ln w="9525">
            <a:noFill/>
            <a:miter lim="800000"/>
            <a:headEnd/>
            <a:tailEnd/>
          </a:ln>
        </p:spPr>
        <p:txBody>
          <a:bodyPr wrap="none">
            <a:spAutoFit/>
          </a:bodyPr>
          <a:lstStyle/>
          <a:p>
            <a:r>
              <a:rPr lang="en-US" sz="1200" b="1">
                <a:latin typeface="Perpetua"/>
              </a:rPr>
              <a:t>Yes</a:t>
            </a:r>
          </a:p>
        </p:txBody>
      </p:sp>
      <p:sp>
        <p:nvSpPr>
          <p:cNvPr id="50198" name="AutoShape 23"/>
          <p:cNvSpPr>
            <a:spLocks noChangeArrowheads="1"/>
          </p:cNvSpPr>
          <p:nvPr/>
        </p:nvSpPr>
        <p:spPr bwMode="auto">
          <a:xfrm>
            <a:off x="685800" y="2157413"/>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D2.(n+1)</a:t>
            </a:r>
          </a:p>
        </p:txBody>
      </p:sp>
      <p:sp>
        <p:nvSpPr>
          <p:cNvPr id="50199" name="Line 24"/>
          <p:cNvSpPr>
            <a:spLocks noChangeShapeType="1"/>
          </p:cNvSpPr>
          <p:nvPr/>
        </p:nvSpPr>
        <p:spPr bwMode="auto">
          <a:xfrm>
            <a:off x="2667000" y="1547813"/>
            <a:ext cx="0" cy="228600"/>
          </a:xfrm>
          <a:prstGeom prst="line">
            <a:avLst/>
          </a:prstGeom>
          <a:noFill/>
          <a:ln w="9525">
            <a:solidFill>
              <a:schemeClr val="tx1"/>
            </a:solidFill>
            <a:round/>
            <a:headEnd/>
            <a:tailEnd type="triangle" w="med" len="med"/>
          </a:ln>
        </p:spPr>
        <p:txBody>
          <a:bodyPr/>
          <a:lstStyle/>
          <a:p>
            <a:endParaRPr lang="en-US"/>
          </a:p>
        </p:txBody>
      </p:sp>
      <p:sp>
        <p:nvSpPr>
          <p:cNvPr id="50200" name="Line 25"/>
          <p:cNvSpPr>
            <a:spLocks noChangeShapeType="1"/>
          </p:cNvSpPr>
          <p:nvPr/>
        </p:nvSpPr>
        <p:spPr bwMode="auto">
          <a:xfrm flipH="1">
            <a:off x="1219200" y="1547813"/>
            <a:ext cx="1447800" cy="0"/>
          </a:xfrm>
          <a:prstGeom prst="line">
            <a:avLst/>
          </a:prstGeom>
          <a:noFill/>
          <a:ln w="9525">
            <a:solidFill>
              <a:schemeClr val="tx1"/>
            </a:solidFill>
            <a:round/>
            <a:headEnd/>
            <a:tailEnd/>
          </a:ln>
        </p:spPr>
        <p:txBody>
          <a:bodyPr/>
          <a:lstStyle/>
          <a:p>
            <a:endParaRPr lang="en-US"/>
          </a:p>
        </p:txBody>
      </p:sp>
      <p:sp>
        <p:nvSpPr>
          <p:cNvPr id="50201" name="Line 26"/>
          <p:cNvSpPr>
            <a:spLocks noChangeShapeType="1"/>
          </p:cNvSpPr>
          <p:nvPr/>
        </p:nvSpPr>
        <p:spPr bwMode="auto">
          <a:xfrm>
            <a:off x="6477000" y="4291013"/>
            <a:ext cx="0" cy="304800"/>
          </a:xfrm>
          <a:prstGeom prst="line">
            <a:avLst/>
          </a:prstGeom>
          <a:noFill/>
          <a:ln w="9525">
            <a:solidFill>
              <a:schemeClr val="tx1"/>
            </a:solidFill>
            <a:round/>
            <a:headEnd/>
            <a:tailEnd type="triangle" w="med" len="med"/>
          </a:ln>
        </p:spPr>
        <p:txBody>
          <a:bodyPr/>
          <a:lstStyle/>
          <a:p>
            <a:endParaRPr lang="en-US"/>
          </a:p>
        </p:txBody>
      </p:sp>
      <p:sp>
        <p:nvSpPr>
          <p:cNvPr id="50202" name="Text Box 27"/>
          <p:cNvSpPr txBox="1">
            <a:spLocks noChangeArrowheads="1"/>
          </p:cNvSpPr>
          <p:nvPr/>
        </p:nvSpPr>
        <p:spPr bwMode="auto">
          <a:xfrm>
            <a:off x="6477000" y="4291013"/>
            <a:ext cx="454025" cy="274637"/>
          </a:xfrm>
          <a:prstGeom prst="rect">
            <a:avLst/>
          </a:prstGeom>
          <a:noFill/>
          <a:ln w="9525">
            <a:noFill/>
            <a:miter lim="800000"/>
            <a:headEnd/>
            <a:tailEnd/>
          </a:ln>
        </p:spPr>
        <p:txBody>
          <a:bodyPr wrap="none">
            <a:spAutoFit/>
          </a:bodyPr>
          <a:lstStyle/>
          <a:p>
            <a:r>
              <a:rPr lang="en-US" sz="1200" b="1">
                <a:latin typeface="Perpetua"/>
              </a:rPr>
              <a:t>Yes</a:t>
            </a:r>
          </a:p>
        </p:txBody>
      </p:sp>
      <p:sp>
        <p:nvSpPr>
          <p:cNvPr id="50203" name="AutoShape 28"/>
          <p:cNvSpPr>
            <a:spLocks noChangeArrowheads="1"/>
          </p:cNvSpPr>
          <p:nvPr/>
        </p:nvSpPr>
        <p:spPr bwMode="auto">
          <a:xfrm>
            <a:off x="6324600" y="538956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50204" name="AutoShape 29"/>
          <p:cNvSpPr>
            <a:spLocks noChangeArrowheads="1"/>
          </p:cNvSpPr>
          <p:nvPr/>
        </p:nvSpPr>
        <p:spPr bwMode="auto">
          <a:xfrm>
            <a:off x="7620000" y="215741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A</a:t>
            </a:r>
          </a:p>
        </p:txBody>
      </p:sp>
      <p:sp>
        <p:nvSpPr>
          <p:cNvPr id="50205" name="Text Box 30"/>
          <p:cNvSpPr txBox="1">
            <a:spLocks noChangeArrowheads="1"/>
          </p:cNvSpPr>
          <p:nvPr/>
        </p:nvSpPr>
        <p:spPr bwMode="auto">
          <a:xfrm>
            <a:off x="7162800" y="3452813"/>
            <a:ext cx="387350" cy="274637"/>
          </a:xfrm>
          <a:prstGeom prst="rect">
            <a:avLst/>
          </a:prstGeom>
          <a:noFill/>
          <a:ln w="9525">
            <a:noFill/>
            <a:miter lim="800000"/>
            <a:headEnd/>
            <a:tailEnd/>
          </a:ln>
        </p:spPr>
        <p:txBody>
          <a:bodyPr wrap="none">
            <a:spAutoFit/>
          </a:bodyPr>
          <a:lstStyle/>
          <a:p>
            <a:r>
              <a:rPr lang="en-US" sz="1200" b="1">
                <a:latin typeface="Perpetua"/>
              </a:rPr>
              <a:t>No</a:t>
            </a:r>
          </a:p>
        </p:txBody>
      </p:sp>
      <p:sp>
        <p:nvSpPr>
          <p:cNvPr id="50206" name="Line 31"/>
          <p:cNvSpPr>
            <a:spLocks noChangeShapeType="1"/>
          </p:cNvSpPr>
          <p:nvPr/>
        </p:nvSpPr>
        <p:spPr bwMode="auto">
          <a:xfrm flipH="1">
            <a:off x="1676400" y="6308725"/>
            <a:ext cx="1371600" cy="0"/>
          </a:xfrm>
          <a:prstGeom prst="line">
            <a:avLst/>
          </a:prstGeom>
          <a:noFill/>
          <a:ln w="9525">
            <a:solidFill>
              <a:schemeClr val="tx1"/>
            </a:solidFill>
            <a:round/>
            <a:headEnd/>
            <a:tailEnd type="triangle" w="med" len="med"/>
          </a:ln>
        </p:spPr>
        <p:txBody>
          <a:bodyPr/>
          <a:lstStyle/>
          <a:p>
            <a:endParaRPr lang="en-US"/>
          </a:p>
        </p:txBody>
      </p:sp>
      <p:sp>
        <p:nvSpPr>
          <p:cNvPr id="50207" name="Line 32"/>
          <p:cNvSpPr>
            <a:spLocks noChangeShapeType="1"/>
          </p:cNvSpPr>
          <p:nvPr/>
        </p:nvSpPr>
        <p:spPr bwMode="auto">
          <a:xfrm flipV="1">
            <a:off x="1219200" y="2767013"/>
            <a:ext cx="0" cy="3352800"/>
          </a:xfrm>
          <a:prstGeom prst="line">
            <a:avLst/>
          </a:prstGeom>
          <a:noFill/>
          <a:ln w="9525">
            <a:solidFill>
              <a:schemeClr val="tx1"/>
            </a:solidFill>
            <a:round/>
            <a:headEnd/>
            <a:tailEnd type="stealth" w="med" len="med"/>
          </a:ln>
        </p:spPr>
        <p:txBody>
          <a:bodyPr/>
          <a:lstStyle/>
          <a:p>
            <a:endParaRPr lang="en-US"/>
          </a:p>
        </p:txBody>
      </p:sp>
      <p:sp>
        <p:nvSpPr>
          <p:cNvPr id="50208" name="Line 33"/>
          <p:cNvSpPr>
            <a:spLocks noChangeShapeType="1"/>
          </p:cNvSpPr>
          <p:nvPr/>
        </p:nvSpPr>
        <p:spPr bwMode="auto">
          <a:xfrm flipV="1">
            <a:off x="1219200" y="1547813"/>
            <a:ext cx="0" cy="609600"/>
          </a:xfrm>
          <a:prstGeom prst="line">
            <a:avLst/>
          </a:prstGeom>
          <a:noFill/>
          <a:ln w="9525">
            <a:solidFill>
              <a:schemeClr val="tx1"/>
            </a:solidFill>
            <a:round/>
            <a:headEnd/>
            <a:tailEnd/>
          </a:ln>
        </p:spPr>
        <p:txBody>
          <a:bodyPr/>
          <a:lstStyle/>
          <a:p>
            <a:endParaRPr lang="en-US"/>
          </a:p>
        </p:txBody>
      </p:sp>
      <p:sp>
        <p:nvSpPr>
          <p:cNvPr id="50209" name="Line 34"/>
          <p:cNvSpPr>
            <a:spLocks noChangeShapeType="1"/>
          </p:cNvSpPr>
          <p:nvPr/>
        </p:nvSpPr>
        <p:spPr bwMode="auto">
          <a:xfrm flipH="1">
            <a:off x="1219200" y="3452813"/>
            <a:ext cx="1066800" cy="0"/>
          </a:xfrm>
          <a:prstGeom prst="line">
            <a:avLst/>
          </a:prstGeom>
          <a:noFill/>
          <a:ln w="9525">
            <a:solidFill>
              <a:schemeClr val="tx1"/>
            </a:solidFill>
            <a:round/>
            <a:headEnd/>
            <a:tailEnd type="triangle" w="med" len="med"/>
          </a:ln>
        </p:spPr>
        <p:txBody>
          <a:bodyPr/>
          <a:lstStyle/>
          <a:p>
            <a:endParaRPr lang="en-US"/>
          </a:p>
        </p:txBody>
      </p:sp>
      <p:sp>
        <p:nvSpPr>
          <p:cNvPr id="50210" name="AutoShape 35"/>
          <p:cNvSpPr>
            <a:spLocks noChangeArrowheads="1"/>
          </p:cNvSpPr>
          <p:nvPr/>
        </p:nvSpPr>
        <p:spPr bwMode="auto">
          <a:xfrm>
            <a:off x="5711825" y="3148013"/>
            <a:ext cx="1527175" cy="1219200"/>
          </a:xfrm>
          <a:prstGeom prst="flowChartDecision">
            <a:avLst/>
          </a:prstGeom>
          <a:solidFill>
            <a:srgbClr val="0099FF"/>
          </a:solidFill>
          <a:ln w="9525">
            <a:solidFill>
              <a:schemeClr val="tx1"/>
            </a:solidFill>
            <a:miter lim="800000"/>
            <a:headEnd/>
            <a:tailEnd/>
          </a:ln>
        </p:spPr>
        <p:txBody>
          <a:bodyPr wrap="none" anchor="ctr"/>
          <a:lstStyle/>
          <a:p>
            <a:pPr algn="ctr"/>
            <a:r>
              <a:rPr lang="en-US" sz="1200" b="1">
                <a:latin typeface="Perpetua"/>
              </a:rPr>
              <a:t>802 EC</a:t>
            </a:r>
          </a:p>
          <a:p>
            <a:pPr algn="ctr"/>
            <a:r>
              <a:rPr lang="en-US" sz="1200" b="1">
                <a:latin typeface="Perpetua"/>
              </a:rPr>
              <a:t>Forward to</a:t>
            </a:r>
          </a:p>
          <a:p>
            <a:pPr algn="ctr"/>
            <a:r>
              <a:rPr lang="en-US" sz="1200" b="1">
                <a:latin typeface="Perpetua"/>
              </a:rPr>
              <a:t>Sponsor</a:t>
            </a:r>
          </a:p>
          <a:p>
            <a:pPr algn="ctr"/>
            <a:r>
              <a:rPr lang="en-US" sz="1200" b="1">
                <a:latin typeface="Perpetua"/>
              </a:rPr>
              <a:t>Ballot</a:t>
            </a:r>
          </a:p>
        </p:txBody>
      </p:sp>
      <p:sp>
        <p:nvSpPr>
          <p:cNvPr id="50211" name="AutoShape 36"/>
          <p:cNvSpPr>
            <a:spLocks noChangeArrowheads="1"/>
          </p:cNvSpPr>
          <p:nvPr/>
        </p:nvSpPr>
        <p:spPr bwMode="auto">
          <a:xfrm>
            <a:off x="5711825" y="1703388"/>
            <a:ext cx="1527175" cy="1216025"/>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802.3</a:t>
            </a:r>
          </a:p>
          <a:p>
            <a:pPr algn="ctr"/>
            <a:r>
              <a:rPr lang="en-US" sz="1200" b="1">
                <a:latin typeface="Perpetua"/>
              </a:rPr>
              <a:t>Forward to</a:t>
            </a:r>
          </a:p>
          <a:p>
            <a:pPr algn="ctr"/>
            <a:r>
              <a:rPr lang="en-US" sz="1200" b="1">
                <a:latin typeface="Perpetua"/>
              </a:rPr>
              <a:t>Sponsor</a:t>
            </a:r>
          </a:p>
          <a:p>
            <a:pPr algn="ctr"/>
            <a:r>
              <a:rPr lang="en-US" sz="1200" b="1">
                <a:latin typeface="Perpetua"/>
              </a:rPr>
              <a:t>Ballot</a:t>
            </a:r>
          </a:p>
        </p:txBody>
      </p:sp>
      <p:sp>
        <p:nvSpPr>
          <p:cNvPr id="50212" name="Text Box 37"/>
          <p:cNvSpPr txBox="1">
            <a:spLocks noChangeArrowheads="1"/>
          </p:cNvSpPr>
          <p:nvPr/>
        </p:nvSpPr>
        <p:spPr bwMode="auto">
          <a:xfrm>
            <a:off x="3048000" y="3833813"/>
            <a:ext cx="387350" cy="274637"/>
          </a:xfrm>
          <a:prstGeom prst="rect">
            <a:avLst/>
          </a:prstGeom>
          <a:noFill/>
          <a:ln w="9525">
            <a:noFill/>
            <a:miter lim="800000"/>
            <a:headEnd/>
            <a:tailEnd/>
          </a:ln>
        </p:spPr>
        <p:txBody>
          <a:bodyPr wrap="none">
            <a:spAutoFit/>
          </a:bodyPr>
          <a:lstStyle/>
          <a:p>
            <a:r>
              <a:rPr lang="en-US" sz="1200" b="1">
                <a:latin typeface="Perpetua"/>
              </a:rPr>
              <a:t>No</a:t>
            </a:r>
          </a:p>
        </p:txBody>
      </p:sp>
      <p:sp>
        <p:nvSpPr>
          <p:cNvPr id="50213" name="AutoShape 38"/>
          <p:cNvSpPr>
            <a:spLocks noChangeArrowheads="1"/>
          </p:cNvSpPr>
          <p:nvPr/>
        </p:nvSpPr>
        <p:spPr bwMode="auto">
          <a:xfrm>
            <a:off x="2438400" y="2386013"/>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TF Resolves</a:t>
            </a:r>
          </a:p>
          <a:p>
            <a:pPr algn="ctr"/>
            <a:r>
              <a:rPr lang="en-US" sz="1200" b="1">
                <a:latin typeface="Perpetua"/>
              </a:rPr>
              <a:t>Comments</a:t>
            </a:r>
          </a:p>
        </p:txBody>
      </p:sp>
      <p:sp>
        <p:nvSpPr>
          <p:cNvPr id="50214" name="Line 39"/>
          <p:cNvSpPr>
            <a:spLocks noChangeShapeType="1"/>
          </p:cNvSpPr>
          <p:nvPr/>
        </p:nvSpPr>
        <p:spPr bwMode="auto">
          <a:xfrm>
            <a:off x="3048000" y="2767013"/>
            <a:ext cx="0" cy="228600"/>
          </a:xfrm>
          <a:prstGeom prst="line">
            <a:avLst/>
          </a:prstGeom>
          <a:noFill/>
          <a:ln w="9525">
            <a:solidFill>
              <a:schemeClr val="tx1"/>
            </a:solidFill>
            <a:round/>
            <a:headEnd/>
            <a:tailEnd type="triangle" w="med" len="med"/>
          </a:ln>
        </p:spPr>
        <p:txBody>
          <a:bodyPr/>
          <a:lstStyle/>
          <a:p>
            <a:endParaRPr lang="en-US"/>
          </a:p>
        </p:txBody>
      </p:sp>
      <p:sp>
        <p:nvSpPr>
          <p:cNvPr id="50215" name="AutoShape 40"/>
          <p:cNvSpPr>
            <a:spLocks noChangeArrowheads="1"/>
          </p:cNvSpPr>
          <p:nvPr/>
        </p:nvSpPr>
        <p:spPr bwMode="auto">
          <a:xfrm>
            <a:off x="2286000" y="2995613"/>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Substantive</a:t>
            </a:r>
          </a:p>
          <a:p>
            <a:pPr algn="ctr"/>
            <a:r>
              <a:rPr lang="en-US" sz="1200" b="1">
                <a:latin typeface="Perpetua"/>
              </a:rPr>
              <a:t>Changes</a:t>
            </a:r>
          </a:p>
        </p:txBody>
      </p:sp>
      <p:sp>
        <p:nvSpPr>
          <p:cNvPr id="50216" name="Line 41"/>
          <p:cNvSpPr>
            <a:spLocks noChangeShapeType="1"/>
          </p:cNvSpPr>
          <p:nvPr/>
        </p:nvSpPr>
        <p:spPr bwMode="auto">
          <a:xfrm>
            <a:off x="3048000" y="3910013"/>
            <a:ext cx="0" cy="228600"/>
          </a:xfrm>
          <a:prstGeom prst="line">
            <a:avLst/>
          </a:prstGeom>
          <a:noFill/>
          <a:ln w="9525">
            <a:solidFill>
              <a:schemeClr val="tx1"/>
            </a:solidFill>
            <a:round/>
            <a:headEnd/>
            <a:tailEnd type="triangle" w="med" len="med"/>
          </a:ln>
        </p:spPr>
        <p:txBody>
          <a:bodyPr/>
          <a:lstStyle/>
          <a:p>
            <a:endParaRPr lang="en-US"/>
          </a:p>
        </p:txBody>
      </p:sp>
      <p:sp>
        <p:nvSpPr>
          <p:cNvPr id="50217" name="AutoShape 42"/>
          <p:cNvSpPr>
            <a:spLocks noChangeArrowheads="1"/>
          </p:cNvSpPr>
          <p:nvPr/>
        </p:nvSpPr>
        <p:spPr bwMode="auto">
          <a:xfrm>
            <a:off x="2286000" y="5281613"/>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u="sng">
                <a:latin typeface="Perpetua"/>
              </a:rPr>
              <a:t>&gt;</a:t>
            </a:r>
            <a:r>
              <a:rPr lang="en-US" sz="1200" b="1">
                <a:latin typeface="Perpetua"/>
              </a:rPr>
              <a:t> 75%</a:t>
            </a:r>
            <a:endParaRPr lang="en-US" sz="1200" b="1" u="sng">
              <a:latin typeface="Perpetua"/>
            </a:endParaRPr>
          </a:p>
        </p:txBody>
      </p:sp>
      <p:sp>
        <p:nvSpPr>
          <p:cNvPr id="50218" name="Text Box 43"/>
          <p:cNvSpPr txBox="1">
            <a:spLocks noChangeArrowheads="1"/>
          </p:cNvSpPr>
          <p:nvPr/>
        </p:nvSpPr>
        <p:spPr bwMode="auto">
          <a:xfrm>
            <a:off x="1752600" y="4291013"/>
            <a:ext cx="454025" cy="274637"/>
          </a:xfrm>
          <a:prstGeom prst="rect">
            <a:avLst/>
          </a:prstGeom>
          <a:noFill/>
          <a:ln w="9525">
            <a:noFill/>
            <a:miter lim="800000"/>
            <a:headEnd/>
            <a:tailEnd/>
          </a:ln>
        </p:spPr>
        <p:txBody>
          <a:bodyPr wrap="none">
            <a:spAutoFit/>
          </a:bodyPr>
          <a:lstStyle/>
          <a:p>
            <a:r>
              <a:rPr lang="en-US" sz="1200" b="1">
                <a:latin typeface="Perpetua"/>
              </a:rPr>
              <a:t>Yes</a:t>
            </a:r>
          </a:p>
        </p:txBody>
      </p:sp>
      <p:sp>
        <p:nvSpPr>
          <p:cNvPr id="50219" name="Line 44"/>
          <p:cNvSpPr>
            <a:spLocks noChangeShapeType="1"/>
          </p:cNvSpPr>
          <p:nvPr/>
        </p:nvSpPr>
        <p:spPr bwMode="auto">
          <a:xfrm flipH="1">
            <a:off x="1219200" y="4595813"/>
            <a:ext cx="1066800" cy="0"/>
          </a:xfrm>
          <a:prstGeom prst="line">
            <a:avLst/>
          </a:prstGeom>
          <a:noFill/>
          <a:ln w="9525">
            <a:solidFill>
              <a:schemeClr val="tx1"/>
            </a:solidFill>
            <a:round/>
            <a:headEnd/>
            <a:tailEnd type="triangle" w="med" len="med"/>
          </a:ln>
        </p:spPr>
        <p:txBody>
          <a:bodyPr/>
          <a:lstStyle/>
          <a:p>
            <a:endParaRPr lang="en-US"/>
          </a:p>
        </p:txBody>
      </p:sp>
      <p:sp>
        <p:nvSpPr>
          <p:cNvPr id="50220" name="Text Box 45"/>
          <p:cNvSpPr txBox="1">
            <a:spLocks noChangeArrowheads="1"/>
          </p:cNvSpPr>
          <p:nvPr/>
        </p:nvSpPr>
        <p:spPr bwMode="auto">
          <a:xfrm>
            <a:off x="3048000" y="5006975"/>
            <a:ext cx="387350" cy="274638"/>
          </a:xfrm>
          <a:prstGeom prst="rect">
            <a:avLst/>
          </a:prstGeom>
          <a:noFill/>
          <a:ln w="9525">
            <a:noFill/>
            <a:miter lim="800000"/>
            <a:headEnd/>
            <a:tailEnd/>
          </a:ln>
        </p:spPr>
        <p:txBody>
          <a:bodyPr wrap="none">
            <a:spAutoFit/>
          </a:bodyPr>
          <a:lstStyle/>
          <a:p>
            <a:r>
              <a:rPr lang="en-US" sz="1200" b="1">
                <a:latin typeface="Perpetua"/>
              </a:rPr>
              <a:t>No</a:t>
            </a:r>
          </a:p>
        </p:txBody>
      </p:sp>
      <p:sp>
        <p:nvSpPr>
          <p:cNvPr id="50221" name="Rectangle 46"/>
          <p:cNvSpPr>
            <a:spLocks noGrp="1" noChangeArrowheads="1"/>
          </p:cNvSpPr>
          <p:nvPr>
            <p:ph type="title" idx="4294967295"/>
          </p:nvPr>
        </p:nvSpPr>
        <p:spPr/>
        <p:txBody>
          <a:bodyPr/>
          <a:lstStyle/>
          <a:p>
            <a:pPr eaLnBrk="1" hangingPunct="1"/>
            <a:r>
              <a:rPr lang="en-US" sz="2800" smtClean="0"/>
              <a:t>Overview of IEEE 802.3 Standards Process (3/5) – </a:t>
            </a:r>
            <a:br>
              <a:rPr lang="en-US" sz="2800" smtClean="0"/>
            </a:br>
            <a:r>
              <a:rPr lang="en-US" sz="2800" smtClean="0"/>
              <a:t>Working Group Ballot Phase</a:t>
            </a:r>
          </a:p>
        </p:txBody>
      </p:sp>
      <p:sp>
        <p:nvSpPr>
          <p:cNvPr id="50222" name="Text Box 47"/>
          <p:cNvSpPr txBox="1">
            <a:spLocks noChangeArrowheads="1"/>
          </p:cNvSpPr>
          <p:nvPr/>
        </p:nvSpPr>
        <p:spPr bwMode="auto">
          <a:xfrm>
            <a:off x="4724400" y="5805488"/>
            <a:ext cx="4343400" cy="777875"/>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a:latin typeface="Perpetua"/>
              </a:rPr>
              <a:t>Notes</a:t>
            </a:r>
            <a:r>
              <a:rPr lang="en-US" sz="1000">
                <a:latin typeface="Perpetua"/>
              </a:rPr>
              <a:t>:	At "Check Point", either the activity is ended, or there may be various options that would allow reconsideration of the approval.</a:t>
            </a:r>
          </a:p>
          <a:p>
            <a:pPr marL="457200" indent="-457200">
              <a:spcBef>
                <a:spcPct val="50000"/>
              </a:spcBef>
              <a:tabLst>
                <a:tab pos="457200" algn="l"/>
              </a:tabLst>
            </a:pPr>
            <a:r>
              <a:rPr lang="en-US" sz="1000">
                <a:latin typeface="Perpetua"/>
              </a:rPr>
              <a:t>	See 802.3 Operating Rules 7.1.4 and listed references for complete description</a:t>
            </a:r>
          </a:p>
        </p:txBody>
      </p:sp>
      <p:sp>
        <p:nvSpPr>
          <p:cNvPr id="50223" name="AutoShape 48"/>
          <p:cNvSpPr>
            <a:spLocks noChangeArrowheads="1"/>
          </p:cNvSpPr>
          <p:nvPr/>
        </p:nvSpPr>
        <p:spPr bwMode="auto">
          <a:xfrm>
            <a:off x="2286000" y="4138613"/>
            <a:ext cx="1524000" cy="914400"/>
          </a:xfrm>
          <a:prstGeom prst="flowChartDecision">
            <a:avLst/>
          </a:prstGeom>
          <a:solidFill>
            <a:srgbClr val="0099FF"/>
          </a:solidFill>
          <a:ln w="9525">
            <a:solidFill>
              <a:schemeClr val="tx1"/>
            </a:solidFill>
            <a:miter lim="800000"/>
            <a:headEnd/>
            <a:tailEnd/>
          </a:ln>
        </p:spPr>
        <p:txBody>
          <a:bodyPr wrap="none" tIns="0" bIns="0" anchor="ctr"/>
          <a:lstStyle/>
          <a:p>
            <a:pPr algn="ctr"/>
            <a:r>
              <a:rPr lang="en-US" sz="1200" b="1">
                <a:latin typeface="Perpetua"/>
              </a:rPr>
              <a:t>In Scope</a:t>
            </a:r>
          </a:p>
          <a:p>
            <a:pPr algn="ctr"/>
            <a:r>
              <a:rPr lang="en-US" sz="1200" b="1">
                <a:latin typeface="Perpetua"/>
              </a:rPr>
              <a:t>New</a:t>
            </a:r>
          </a:p>
          <a:p>
            <a:pPr algn="ctr"/>
            <a:r>
              <a:rPr lang="en-US" sz="1200" b="1">
                <a:latin typeface="Perpetua"/>
              </a:rPr>
              <a:t>Negatives</a:t>
            </a:r>
          </a:p>
        </p:txBody>
      </p:sp>
      <p:sp>
        <p:nvSpPr>
          <p:cNvPr id="50224" name="AutoShape 49"/>
          <p:cNvSpPr>
            <a:spLocks noChangeArrowheads="1"/>
          </p:cNvSpPr>
          <p:nvPr/>
        </p:nvSpPr>
        <p:spPr bwMode="auto">
          <a:xfrm>
            <a:off x="762000" y="60674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2"/>
          <p:cNvSpPr>
            <a:spLocks noGrp="1"/>
          </p:cNvSpPr>
          <p:nvPr>
            <p:ph type="title"/>
          </p:nvPr>
        </p:nvSpPr>
        <p:spPr/>
        <p:txBody>
          <a:bodyPr bIns="91440" anchor="b"/>
          <a:lstStyle/>
          <a:p>
            <a:pPr eaLnBrk="1" hangingPunct="1"/>
            <a:r>
              <a:rPr lang="en-US" dirty="0" smtClean="0"/>
              <a:t>Agenda</a:t>
            </a:r>
          </a:p>
        </p:txBody>
      </p:sp>
      <p:sp>
        <p:nvSpPr>
          <p:cNvPr id="29698" name="Content Placeholder 1"/>
          <p:cNvSpPr>
            <a:spLocks noGrp="1"/>
          </p:cNvSpPr>
          <p:nvPr>
            <p:ph type="body" idx="1"/>
          </p:nvPr>
        </p:nvSpPr>
        <p:spPr>
          <a:xfrm>
            <a:off x="457200" y="1350963"/>
            <a:ext cx="8229600" cy="5173662"/>
          </a:xfrm>
        </p:spPr>
        <p:txBody>
          <a:bodyPr/>
          <a:lstStyle/>
          <a:p>
            <a:pPr>
              <a:lnSpc>
                <a:spcPct val="90000"/>
              </a:lnSpc>
            </a:pPr>
            <a:r>
              <a:rPr lang="en-US" sz="1800" dirty="0" smtClean="0"/>
              <a:t>Welcome and Introductions</a:t>
            </a:r>
          </a:p>
          <a:p>
            <a:pPr>
              <a:lnSpc>
                <a:spcPct val="90000"/>
              </a:lnSpc>
            </a:pPr>
            <a:r>
              <a:rPr lang="en-US" sz="1800" dirty="0" smtClean="0"/>
              <a:t>Appoint Recording Secretary for this meeting</a:t>
            </a:r>
          </a:p>
          <a:p>
            <a:pPr eaLnBrk="1" hangingPunct="1">
              <a:lnSpc>
                <a:spcPct val="80000"/>
              </a:lnSpc>
            </a:pPr>
            <a:r>
              <a:rPr lang="en-US" sz="1800" dirty="0" smtClean="0"/>
              <a:t>Approve Agenda</a:t>
            </a:r>
          </a:p>
          <a:p>
            <a:pPr eaLnBrk="1" hangingPunct="1">
              <a:lnSpc>
                <a:spcPct val="80000"/>
              </a:lnSpc>
            </a:pPr>
            <a:r>
              <a:rPr lang="en-US" sz="1800" dirty="0" smtClean="0"/>
              <a:t>Approve July 2014 Task Force Minutes</a:t>
            </a:r>
          </a:p>
          <a:p>
            <a:pPr eaLnBrk="1" hangingPunct="1">
              <a:lnSpc>
                <a:spcPct val="80000"/>
              </a:lnSpc>
            </a:pPr>
            <a:r>
              <a:rPr lang="en-US" sz="1800" dirty="0" smtClean="0"/>
              <a:t>Goals for this meeting</a:t>
            </a:r>
          </a:p>
          <a:p>
            <a:pPr eaLnBrk="1" hangingPunct="1">
              <a:lnSpc>
                <a:spcPct val="80000"/>
              </a:lnSpc>
            </a:pPr>
            <a:r>
              <a:rPr lang="en-US" sz="1800" dirty="0" smtClean="0"/>
              <a:t>Big Ticket Items</a:t>
            </a:r>
          </a:p>
          <a:p>
            <a:pPr eaLnBrk="1" hangingPunct="1">
              <a:lnSpc>
                <a:spcPct val="80000"/>
              </a:lnSpc>
            </a:pPr>
            <a:r>
              <a:rPr lang="en-US" sz="1800" dirty="0" smtClean="0"/>
              <a:t>Reflector and Web</a:t>
            </a:r>
          </a:p>
          <a:p>
            <a:pPr eaLnBrk="1" hangingPunct="1">
              <a:lnSpc>
                <a:spcPct val="80000"/>
              </a:lnSpc>
            </a:pPr>
            <a:r>
              <a:rPr lang="en-US" sz="1800" dirty="0" smtClean="0"/>
              <a:t>Ground Rules</a:t>
            </a:r>
          </a:p>
          <a:p>
            <a:pPr eaLnBrk="1" hangingPunct="1">
              <a:lnSpc>
                <a:spcPct val="80000"/>
              </a:lnSpc>
            </a:pPr>
            <a:r>
              <a:rPr lang="en-US" sz="1800" dirty="0" smtClean="0"/>
              <a:t>IEEE</a:t>
            </a:r>
          </a:p>
          <a:p>
            <a:pPr lvl="1" eaLnBrk="1" hangingPunct="1">
              <a:lnSpc>
                <a:spcPct val="80000"/>
              </a:lnSpc>
            </a:pPr>
            <a:r>
              <a:rPr lang="en-US" sz="1400" dirty="0" smtClean="0"/>
              <a:t>Structure, Bylaws and Rules</a:t>
            </a:r>
          </a:p>
          <a:p>
            <a:pPr lvl="1" eaLnBrk="1" hangingPunct="1">
              <a:lnSpc>
                <a:spcPct val="80000"/>
              </a:lnSpc>
            </a:pPr>
            <a:r>
              <a:rPr lang="en-US" sz="1400" dirty="0" smtClean="0"/>
              <a:t>Call for Patents</a:t>
            </a:r>
          </a:p>
          <a:p>
            <a:pPr lvl="1" eaLnBrk="1" hangingPunct="1">
              <a:lnSpc>
                <a:spcPct val="80000"/>
              </a:lnSpc>
            </a:pPr>
            <a:r>
              <a:rPr lang="en-US" sz="1400" dirty="0" smtClean="0"/>
              <a:t>IEEE Standards Process</a:t>
            </a:r>
          </a:p>
          <a:p>
            <a:pPr eaLnBrk="1" hangingPunct="1">
              <a:lnSpc>
                <a:spcPct val="80000"/>
              </a:lnSpc>
            </a:pPr>
            <a:r>
              <a:rPr lang="en-US" sz="1800" dirty="0" smtClean="0"/>
              <a:t>Liaisons and Communications</a:t>
            </a:r>
          </a:p>
          <a:p>
            <a:pPr eaLnBrk="1" hangingPunct="1">
              <a:lnSpc>
                <a:spcPct val="80000"/>
              </a:lnSpc>
            </a:pPr>
            <a:r>
              <a:rPr lang="en-US" sz="1800" dirty="0" smtClean="0"/>
              <a:t>Presentations</a:t>
            </a:r>
          </a:p>
          <a:p>
            <a:pPr eaLnBrk="1" hangingPunct="1">
              <a:lnSpc>
                <a:spcPct val="80000"/>
              </a:lnSpc>
            </a:pPr>
            <a:r>
              <a:rPr lang="en-US" sz="1800" dirty="0" smtClean="0"/>
              <a:t>Motions and Closing Business</a:t>
            </a:r>
          </a:p>
          <a:p>
            <a:pPr eaLnBrk="1" hangingPunct="1">
              <a:lnSpc>
                <a:spcPct val="80000"/>
              </a:lnSpc>
            </a:pPr>
            <a:r>
              <a:rPr lang="en-US" sz="1800" dirty="0" smtClean="0"/>
              <a:t>Future Meetings</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Line 16"/>
          <p:cNvSpPr>
            <a:spLocks noChangeShapeType="1"/>
          </p:cNvSpPr>
          <p:nvPr/>
        </p:nvSpPr>
        <p:spPr bwMode="auto">
          <a:xfrm>
            <a:off x="3048000" y="1568450"/>
            <a:ext cx="0" cy="228600"/>
          </a:xfrm>
          <a:prstGeom prst="line">
            <a:avLst/>
          </a:prstGeom>
          <a:noFill/>
          <a:ln w="9525">
            <a:solidFill>
              <a:schemeClr val="tx1"/>
            </a:solidFill>
            <a:round/>
            <a:headEnd/>
            <a:tailEnd type="triangle" w="med" len="med"/>
          </a:ln>
        </p:spPr>
        <p:txBody>
          <a:bodyPr/>
          <a:lstStyle/>
          <a:p>
            <a:endParaRPr lang="en-US"/>
          </a:p>
        </p:txBody>
      </p:sp>
      <p:sp>
        <p:nvSpPr>
          <p:cNvPr id="51202" name="AutoShape 15"/>
          <p:cNvSpPr>
            <a:spLocks noChangeArrowheads="1"/>
          </p:cNvSpPr>
          <p:nvPr/>
        </p:nvSpPr>
        <p:spPr bwMode="auto">
          <a:xfrm>
            <a:off x="2895600" y="1312863"/>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200" b="1">
                <a:latin typeface="Perpetua"/>
              </a:rPr>
              <a:t>B</a:t>
            </a:r>
          </a:p>
        </p:txBody>
      </p:sp>
      <p:sp>
        <p:nvSpPr>
          <p:cNvPr id="51203" name="Line 2"/>
          <p:cNvSpPr>
            <a:spLocks noChangeShapeType="1"/>
          </p:cNvSpPr>
          <p:nvPr/>
        </p:nvSpPr>
        <p:spPr bwMode="auto">
          <a:xfrm>
            <a:off x="7086600" y="3851275"/>
            <a:ext cx="533400" cy="3175"/>
          </a:xfrm>
          <a:prstGeom prst="line">
            <a:avLst/>
          </a:prstGeom>
          <a:noFill/>
          <a:ln w="9525">
            <a:solidFill>
              <a:schemeClr val="tx1"/>
            </a:solidFill>
            <a:round/>
            <a:headEnd/>
            <a:tailEnd type="triangle" w="med" len="med"/>
          </a:ln>
        </p:spPr>
        <p:txBody>
          <a:bodyPr/>
          <a:lstStyle/>
          <a:p>
            <a:endParaRPr lang="en-US"/>
          </a:p>
        </p:txBody>
      </p:sp>
      <p:sp>
        <p:nvSpPr>
          <p:cNvPr id="51204" name="AutoShape 3"/>
          <p:cNvSpPr>
            <a:spLocks noChangeArrowheads="1"/>
          </p:cNvSpPr>
          <p:nvPr/>
        </p:nvSpPr>
        <p:spPr bwMode="auto">
          <a:xfrm>
            <a:off x="2438400" y="1797050"/>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LMSC Sponsor </a:t>
            </a:r>
          </a:p>
          <a:p>
            <a:pPr algn="ctr"/>
            <a:r>
              <a:rPr lang="en-US" sz="1200" b="1">
                <a:latin typeface="Perpetua"/>
              </a:rPr>
              <a:t>BALLOT</a:t>
            </a:r>
          </a:p>
        </p:txBody>
      </p:sp>
      <p:sp>
        <p:nvSpPr>
          <p:cNvPr id="51205" name="Text Box 4"/>
          <p:cNvSpPr txBox="1">
            <a:spLocks noChangeArrowheads="1"/>
          </p:cNvSpPr>
          <p:nvPr/>
        </p:nvSpPr>
        <p:spPr bwMode="auto">
          <a:xfrm>
            <a:off x="3733800" y="5454650"/>
            <a:ext cx="454025" cy="274638"/>
          </a:xfrm>
          <a:prstGeom prst="rect">
            <a:avLst/>
          </a:prstGeom>
          <a:noFill/>
          <a:ln w="9525">
            <a:noFill/>
            <a:miter lim="800000"/>
            <a:headEnd/>
            <a:tailEnd/>
          </a:ln>
        </p:spPr>
        <p:txBody>
          <a:bodyPr wrap="none">
            <a:spAutoFit/>
          </a:bodyPr>
          <a:lstStyle/>
          <a:p>
            <a:r>
              <a:rPr lang="en-US" sz="1200" b="1">
                <a:latin typeface="Perpetua"/>
              </a:rPr>
              <a:t>Yes</a:t>
            </a:r>
          </a:p>
        </p:txBody>
      </p:sp>
      <p:sp>
        <p:nvSpPr>
          <p:cNvPr id="51206" name="Text Box 5"/>
          <p:cNvSpPr txBox="1">
            <a:spLocks noChangeArrowheads="1"/>
          </p:cNvSpPr>
          <p:nvPr/>
        </p:nvSpPr>
        <p:spPr bwMode="auto">
          <a:xfrm>
            <a:off x="6477000" y="2959100"/>
            <a:ext cx="454025" cy="274638"/>
          </a:xfrm>
          <a:prstGeom prst="rect">
            <a:avLst/>
          </a:prstGeom>
          <a:noFill/>
          <a:ln w="9525">
            <a:noFill/>
            <a:miter lim="800000"/>
            <a:headEnd/>
            <a:tailEnd/>
          </a:ln>
        </p:spPr>
        <p:txBody>
          <a:bodyPr wrap="none">
            <a:spAutoFit/>
          </a:bodyPr>
          <a:lstStyle/>
          <a:p>
            <a:r>
              <a:rPr lang="en-US" sz="1200" b="1">
                <a:latin typeface="Perpetua"/>
              </a:rPr>
              <a:t>Yes</a:t>
            </a:r>
          </a:p>
        </p:txBody>
      </p:sp>
      <p:sp>
        <p:nvSpPr>
          <p:cNvPr id="51207" name="Line 6"/>
          <p:cNvSpPr>
            <a:spLocks noChangeShapeType="1"/>
          </p:cNvSpPr>
          <p:nvPr/>
        </p:nvSpPr>
        <p:spPr bwMode="auto">
          <a:xfrm>
            <a:off x="6477000" y="1416050"/>
            <a:ext cx="0" cy="304800"/>
          </a:xfrm>
          <a:prstGeom prst="line">
            <a:avLst/>
          </a:prstGeom>
          <a:noFill/>
          <a:ln w="9525">
            <a:solidFill>
              <a:schemeClr val="tx1"/>
            </a:solidFill>
            <a:round/>
            <a:headEnd/>
            <a:tailEnd type="triangle" w="med" len="med"/>
          </a:ln>
        </p:spPr>
        <p:txBody>
          <a:bodyPr/>
          <a:lstStyle/>
          <a:p>
            <a:endParaRPr lang="en-US"/>
          </a:p>
        </p:txBody>
      </p:sp>
      <p:sp>
        <p:nvSpPr>
          <p:cNvPr id="51208" name="Line 7"/>
          <p:cNvSpPr>
            <a:spLocks noChangeShapeType="1"/>
          </p:cNvSpPr>
          <p:nvPr/>
        </p:nvSpPr>
        <p:spPr bwMode="auto">
          <a:xfrm>
            <a:off x="3657600" y="5759450"/>
            <a:ext cx="914400" cy="0"/>
          </a:xfrm>
          <a:prstGeom prst="line">
            <a:avLst/>
          </a:prstGeom>
          <a:noFill/>
          <a:ln w="9525">
            <a:solidFill>
              <a:schemeClr val="tx1"/>
            </a:solidFill>
            <a:round/>
            <a:headEnd/>
            <a:tailEnd/>
          </a:ln>
        </p:spPr>
        <p:txBody>
          <a:bodyPr/>
          <a:lstStyle/>
          <a:p>
            <a:endParaRPr lang="en-US"/>
          </a:p>
        </p:txBody>
      </p:sp>
      <p:sp>
        <p:nvSpPr>
          <p:cNvPr id="51209" name="Line 8"/>
          <p:cNvSpPr>
            <a:spLocks noChangeShapeType="1"/>
          </p:cNvSpPr>
          <p:nvPr/>
        </p:nvSpPr>
        <p:spPr bwMode="auto">
          <a:xfrm flipV="1">
            <a:off x="4572000" y="1416050"/>
            <a:ext cx="0" cy="4343400"/>
          </a:xfrm>
          <a:prstGeom prst="line">
            <a:avLst/>
          </a:prstGeom>
          <a:noFill/>
          <a:ln w="9525">
            <a:solidFill>
              <a:schemeClr val="tx1"/>
            </a:solidFill>
            <a:round/>
            <a:headEnd/>
            <a:tailEnd/>
          </a:ln>
        </p:spPr>
        <p:txBody>
          <a:bodyPr/>
          <a:lstStyle/>
          <a:p>
            <a:endParaRPr lang="en-US"/>
          </a:p>
        </p:txBody>
      </p:sp>
      <p:sp>
        <p:nvSpPr>
          <p:cNvPr id="51210" name="Line 9"/>
          <p:cNvSpPr>
            <a:spLocks noChangeShapeType="1"/>
          </p:cNvSpPr>
          <p:nvPr/>
        </p:nvSpPr>
        <p:spPr bwMode="auto">
          <a:xfrm>
            <a:off x="4572000" y="1416050"/>
            <a:ext cx="1905000" cy="0"/>
          </a:xfrm>
          <a:prstGeom prst="line">
            <a:avLst/>
          </a:prstGeom>
          <a:noFill/>
          <a:ln w="9525">
            <a:solidFill>
              <a:schemeClr val="tx1"/>
            </a:solidFill>
            <a:round/>
            <a:headEnd/>
            <a:tailEnd/>
          </a:ln>
        </p:spPr>
        <p:txBody>
          <a:bodyPr/>
          <a:lstStyle/>
          <a:p>
            <a:endParaRPr lang="en-US"/>
          </a:p>
        </p:txBody>
      </p:sp>
      <p:sp>
        <p:nvSpPr>
          <p:cNvPr id="51211" name="Text Box 10"/>
          <p:cNvSpPr txBox="1">
            <a:spLocks noChangeArrowheads="1"/>
          </p:cNvSpPr>
          <p:nvPr/>
        </p:nvSpPr>
        <p:spPr bwMode="auto">
          <a:xfrm>
            <a:off x="3048000" y="6238875"/>
            <a:ext cx="387350" cy="274638"/>
          </a:xfrm>
          <a:prstGeom prst="rect">
            <a:avLst/>
          </a:prstGeom>
          <a:noFill/>
          <a:ln w="9525">
            <a:noFill/>
            <a:miter lim="800000"/>
            <a:headEnd/>
            <a:tailEnd/>
          </a:ln>
        </p:spPr>
        <p:txBody>
          <a:bodyPr wrap="none">
            <a:spAutoFit/>
          </a:bodyPr>
          <a:lstStyle/>
          <a:p>
            <a:r>
              <a:rPr lang="en-US" sz="1200" b="1">
                <a:latin typeface="Perpetua"/>
              </a:rPr>
              <a:t>No</a:t>
            </a:r>
          </a:p>
        </p:txBody>
      </p:sp>
      <p:sp>
        <p:nvSpPr>
          <p:cNvPr id="51212" name="Line 11"/>
          <p:cNvSpPr>
            <a:spLocks noChangeShapeType="1"/>
          </p:cNvSpPr>
          <p:nvPr/>
        </p:nvSpPr>
        <p:spPr bwMode="auto">
          <a:xfrm>
            <a:off x="6477000" y="2860675"/>
            <a:ext cx="0" cy="381000"/>
          </a:xfrm>
          <a:prstGeom prst="line">
            <a:avLst/>
          </a:prstGeom>
          <a:noFill/>
          <a:ln w="9525">
            <a:solidFill>
              <a:schemeClr val="tx1"/>
            </a:solidFill>
            <a:round/>
            <a:headEnd/>
            <a:tailEnd type="triangle" w="med" len="med"/>
          </a:ln>
        </p:spPr>
        <p:txBody>
          <a:bodyPr/>
          <a:lstStyle/>
          <a:p>
            <a:endParaRPr lang="en-US"/>
          </a:p>
        </p:txBody>
      </p:sp>
      <p:sp>
        <p:nvSpPr>
          <p:cNvPr id="51213" name="Line 12"/>
          <p:cNvSpPr>
            <a:spLocks noChangeShapeType="1"/>
          </p:cNvSpPr>
          <p:nvPr/>
        </p:nvSpPr>
        <p:spPr bwMode="auto">
          <a:xfrm>
            <a:off x="7086600" y="2327275"/>
            <a:ext cx="533400" cy="3175"/>
          </a:xfrm>
          <a:prstGeom prst="line">
            <a:avLst/>
          </a:prstGeom>
          <a:noFill/>
          <a:ln w="9525">
            <a:solidFill>
              <a:schemeClr val="tx1"/>
            </a:solidFill>
            <a:round/>
            <a:headEnd/>
            <a:tailEnd type="triangle" w="med" len="med"/>
          </a:ln>
        </p:spPr>
        <p:txBody>
          <a:bodyPr/>
          <a:lstStyle/>
          <a:p>
            <a:endParaRPr lang="en-US"/>
          </a:p>
        </p:txBody>
      </p:sp>
      <p:sp>
        <p:nvSpPr>
          <p:cNvPr id="51214" name="Text Box 13"/>
          <p:cNvSpPr txBox="1">
            <a:spLocks noChangeArrowheads="1"/>
          </p:cNvSpPr>
          <p:nvPr/>
        </p:nvSpPr>
        <p:spPr bwMode="auto">
          <a:xfrm>
            <a:off x="7199313" y="2047875"/>
            <a:ext cx="387350" cy="274638"/>
          </a:xfrm>
          <a:prstGeom prst="rect">
            <a:avLst/>
          </a:prstGeom>
          <a:noFill/>
          <a:ln w="9525">
            <a:noFill/>
            <a:miter lim="800000"/>
            <a:headEnd/>
            <a:tailEnd/>
          </a:ln>
        </p:spPr>
        <p:txBody>
          <a:bodyPr wrap="none">
            <a:spAutoFit/>
          </a:bodyPr>
          <a:lstStyle/>
          <a:p>
            <a:r>
              <a:rPr lang="en-US" sz="1200" b="1">
                <a:latin typeface="Perpetua"/>
              </a:rPr>
              <a:t>No</a:t>
            </a:r>
          </a:p>
        </p:txBody>
      </p:sp>
      <p:sp>
        <p:nvSpPr>
          <p:cNvPr id="51215" name="AutoShape 14"/>
          <p:cNvSpPr>
            <a:spLocks noChangeArrowheads="1"/>
          </p:cNvSpPr>
          <p:nvPr/>
        </p:nvSpPr>
        <p:spPr bwMode="auto">
          <a:xfrm>
            <a:off x="7620000" y="36988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51216" name="Line 17"/>
          <p:cNvSpPr>
            <a:spLocks noChangeShapeType="1"/>
          </p:cNvSpPr>
          <p:nvPr/>
        </p:nvSpPr>
        <p:spPr bwMode="auto">
          <a:xfrm>
            <a:off x="3048000" y="2178050"/>
            <a:ext cx="0" cy="228600"/>
          </a:xfrm>
          <a:prstGeom prst="line">
            <a:avLst/>
          </a:prstGeom>
          <a:noFill/>
          <a:ln w="9525">
            <a:solidFill>
              <a:schemeClr val="tx1"/>
            </a:solidFill>
            <a:round/>
            <a:headEnd/>
            <a:tailEnd type="triangle" w="med" len="med"/>
          </a:ln>
        </p:spPr>
        <p:txBody>
          <a:bodyPr/>
          <a:lstStyle/>
          <a:p>
            <a:endParaRPr lang="en-US"/>
          </a:p>
        </p:txBody>
      </p:sp>
      <p:sp>
        <p:nvSpPr>
          <p:cNvPr id="51217" name="Line 18"/>
          <p:cNvSpPr>
            <a:spLocks noChangeShapeType="1"/>
          </p:cNvSpPr>
          <p:nvPr/>
        </p:nvSpPr>
        <p:spPr bwMode="auto">
          <a:xfrm>
            <a:off x="3048000" y="4997450"/>
            <a:ext cx="0" cy="304800"/>
          </a:xfrm>
          <a:prstGeom prst="line">
            <a:avLst/>
          </a:prstGeom>
          <a:noFill/>
          <a:ln w="9525">
            <a:solidFill>
              <a:schemeClr val="tx1"/>
            </a:solidFill>
            <a:round/>
            <a:headEnd/>
            <a:tailEnd type="triangle" w="med" len="med"/>
          </a:ln>
        </p:spPr>
        <p:txBody>
          <a:bodyPr/>
          <a:lstStyle/>
          <a:p>
            <a:endParaRPr lang="en-US"/>
          </a:p>
        </p:txBody>
      </p:sp>
      <p:sp>
        <p:nvSpPr>
          <p:cNvPr id="51218" name="Line 19"/>
          <p:cNvSpPr>
            <a:spLocks noChangeShapeType="1"/>
          </p:cNvSpPr>
          <p:nvPr/>
        </p:nvSpPr>
        <p:spPr bwMode="auto">
          <a:xfrm>
            <a:off x="3048000" y="6092825"/>
            <a:ext cx="0" cy="228600"/>
          </a:xfrm>
          <a:prstGeom prst="line">
            <a:avLst/>
          </a:prstGeom>
          <a:noFill/>
          <a:ln w="9525">
            <a:solidFill>
              <a:schemeClr val="tx1"/>
            </a:solidFill>
            <a:round/>
            <a:headEnd/>
            <a:tailEnd/>
          </a:ln>
        </p:spPr>
        <p:txBody>
          <a:bodyPr/>
          <a:lstStyle/>
          <a:p>
            <a:endParaRPr lang="en-US"/>
          </a:p>
        </p:txBody>
      </p:sp>
      <p:sp>
        <p:nvSpPr>
          <p:cNvPr id="51219" name="Text Box 20"/>
          <p:cNvSpPr txBox="1">
            <a:spLocks noChangeArrowheads="1"/>
          </p:cNvSpPr>
          <p:nvPr/>
        </p:nvSpPr>
        <p:spPr bwMode="auto">
          <a:xfrm>
            <a:off x="1752600" y="3168650"/>
            <a:ext cx="454025" cy="274638"/>
          </a:xfrm>
          <a:prstGeom prst="rect">
            <a:avLst/>
          </a:prstGeom>
          <a:noFill/>
          <a:ln w="9525">
            <a:noFill/>
            <a:miter lim="800000"/>
            <a:headEnd/>
            <a:tailEnd/>
          </a:ln>
        </p:spPr>
        <p:txBody>
          <a:bodyPr wrap="none">
            <a:spAutoFit/>
          </a:bodyPr>
          <a:lstStyle/>
          <a:p>
            <a:r>
              <a:rPr lang="en-US" sz="1200" b="1">
                <a:latin typeface="Perpetua"/>
              </a:rPr>
              <a:t>Yes</a:t>
            </a:r>
          </a:p>
        </p:txBody>
      </p:sp>
      <p:sp>
        <p:nvSpPr>
          <p:cNvPr id="51220" name="AutoShape 21"/>
          <p:cNvSpPr>
            <a:spLocks noChangeArrowheads="1"/>
          </p:cNvSpPr>
          <p:nvPr/>
        </p:nvSpPr>
        <p:spPr bwMode="auto">
          <a:xfrm>
            <a:off x="685800" y="2178050"/>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D3.(n+1)</a:t>
            </a:r>
          </a:p>
        </p:txBody>
      </p:sp>
      <p:sp>
        <p:nvSpPr>
          <p:cNvPr id="51221" name="Line 22"/>
          <p:cNvSpPr>
            <a:spLocks noChangeShapeType="1"/>
          </p:cNvSpPr>
          <p:nvPr/>
        </p:nvSpPr>
        <p:spPr bwMode="auto">
          <a:xfrm>
            <a:off x="2667000" y="1568450"/>
            <a:ext cx="0" cy="228600"/>
          </a:xfrm>
          <a:prstGeom prst="line">
            <a:avLst/>
          </a:prstGeom>
          <a:noFill/>
          <a:ln w="9525">
            <a:solidFill>
              <a:schemeClr val="tx1"/>
            </a:solidFill>
            <a:round/>
            <a:headEnd/>
            <a:tailEnd type="triangle" w="med" len="med"/>
          </a:ln>
        </p:spPr>
        <p:txBody>
          <a:bodyPr/>
          <a:lstStyle/>
          <a:p>
            <a:endParaRPr lang="en-US"/>
          </a:p>
        </p:txBody>
      </p:sp>
      <p:sp>
        <p:nvSpPr>
          <p:cNvPr id="51222" name="Line 23"/>
          <p:cNvSpPr>
            <a:spLocks noChangeShapeType="1"/>
          </p:cNvSpPr>
          <p:nvPr/>
        </p:nvSpPr>
        <p:spPr bwMode="auto">
          <a:xfrm flipH="1">
            <a:off x="1219200" y="1568450"/>
            <a:ext cx="1447800" cy="0"/>
          </a:xfrm>
          <a:prstGeom prst="line">
            <a:avLst/>
          </a:prstGeom>
          <a:noFill/>
          <a:ln w="9525">
            <a:solidFill>
              <a:schemeClr val="tx1"/>
            </a:solidFill>
            <a:round/>
            <a:headEnd/>
            <a:tailEnd/>
          </a:ln>
        </p:spPr>
        <p:txBody>
          <a:bodyPr/>
          <a:lstStyle/>
          <a:p>
            <a:endParaRPr lang="en-US"/>
          </a:p>
        </p:txBody>
      </p:sp>
      <p:sp>
        <p:nvSpPr>
          <p:cNvPr id="51223" name="Line 24"/>
          <p:cNvSpPr>
            <a:spLocks noChangeShapeType="1"/>
          </p:cNvSpPr>
          <p:nvPr/>
        </p:nvSpPr>
        <p:spPr bwMode="auto">
          <a:xfrm>
            <a:off x="6477000" y="4308475"/>
            <a:ext cx="0" cy="457200"/>
          </a:xfrm>
          <a:prstGeom prst="line">
            <a:avLst/>
          </a:prstGeom>
          <a:noFill/>
          <a:ln w="9525">
            <a:solidFill>
              <a:schemeClr val="tx1"/>
            </a:solidFill>
            <a:round/>
            <a:headEnd/>
            <a:tailEnd type="triangle" w="med" len="med"/>
          </a:ln>
        </p:spPr>
        <p:txBody>
          <a:bodyPr/>
          <a:lstStyle/>
          <a:p>
            <a:endParaRPr lang="en-US"/>
          </a:p>
        </p:txBody>
      </p:sp>
      <p:sp>
        <p:nvSpPr>
          <p:cNvPr id="51224" name="Text Box 25"/>
          <p:cNvSpPr txBox="1">
            <a:spLocks noChangeArrowheads="1"/>
          </p:cNvSpPr>
          <p:nvPr/>
        </p:nvSpPr>
        <p:spPr bwMode="auto">
          <a:xfrm>
            <a:off x="6477000" y="4406900"/>
            <a:ext cx="454025" cy="274638"/>
          </a:xfrm>
          <a:prstGeom prst="rect">
            <a:avLst/>
          </a:prstGeom>
          <a:noFill/>
          <a:ln w="9525">
            <a:noFill/>
            <a:miter lim="800000"/>
            <a:headEnd/>
            <a:tailEnd/>
          </a:ln>
        </p:spPr>
        <p:txBody>
          <a:bodyPr wrap="none">
            <a:spAutoFit/>
          </a:bodyPr>
          <a:lstStyle/>
          <a:p>
            <a:r>
              <a:rPr lang="en-US" sz="1200" b="1">
                <a:latin typeface="Perpetua"/>
              </a:rPr>
              <a:t>Yes</a:t>
            </a:r>
          </a:p>
        </p:txBody>
      </p:sp>
      <p:sp>
        <p:nvSpPr>
          <p:cNvPr id="51225" name="AutoShape 26"/>
          <p:cNvSpPr>
            <a:spLocks noChangeArrowheads="1"/>
          </p:cNvSpPr>
          <p:nvPr/>
        </p:nvSpPr>
        <p:spPr bwMode="auto">
          <a:xfrm>
            <a:off x="6324600" y="47656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C</a:t>
            </a:r>
          </a:p>
        </p:txBody>
      </p:sp>
      <p:sp>
        <p:nvSpPr>
          <p:cNvPr id="51226" name="AutoShape 27"/>
          <p:cNvSpPr>
            <a:spLocks noChangeArrowheads="1"/>
          </p:cNvSpPr>
          <p:nvPr/>
        </p:nvSpPr>
        <p:spPr bwMode="auto">
          <a:xfrm>
            <a:off x="7620000" y="21748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51227" name="Text Box 28"/>
          <p:cNvSpPr txBox="1">
            <a:spLocks noChangeArrowheads="1"/>
          </p:cNvSpPr>
          <p:nvPr/>
        </p:nvSpPr>
        <p:spPr bwMode="auto">
          <a:xfrm>
            <a:off x="7162800" y="3571875"/>
            <a:ext cx="387350" cy="274638"/>
          </a:xfrm>
          <a:prstGeom prst="rect">
            <a:avLst/>
          </a:prstGeom>
          <a:noFill/>
          <a:ln w="9525">
            <a:noFill/>
            <a:miter lim="800000"/>
            <a:headEnd/>
            <a:tailEnd/>
          </a:ln>
        </p:spPr>
        <p:txBody>
          <a:bodyPr wrap="none">
            <a:spAutoFit/>
          </a:bodyPr>
          <a:lstStyle/>
          <a:p>
            <a:r>
              <a:rPr lang="en-US" sz="1200" b="1">
                <a:latin typeface="Perpetua"/>
              </a:rPr>
              <a:t>No</a:t>
            </a:r>
          </a:p>
        </p:txBody>
      </p:sp>
      <p:sp>
        <p:nvSpPr>
          <p:cNvPr id="51228" name="Line 29"/>
          <p:cNvSpPr>
            <a:spLocks noChangeShapeType="1"/>
          </p:cNvSpPr>
          <p:nvPr/>
        </p:nvSpPr>
        <p:spPr bwMode="auto">
          <a:xfrm flipH="1">
            <a:off x="1676400" y="6308725"/>
            <a:ext cx="1371600" cy="0"/>
          </a:xfrm>
          <a:prstGeom prst="line">
            <a:avLst/>
          </a:prstGeom>
          <a:noFill/>
          <a:ln w="9525">
            <a:solidFill>
              <a:schemeClr val="tx1"/>
            </a:solidFill>
            <a:round/>
            <a:headEnd/>
            <a:tailEnd type="triangle" w="med" len="med"/>
          </a:ln>
        </p:spPr>
        <p:txBody>
          <a:bodyPr/>
          <a:lstStyle/>
          <a:p>
            <a:endParaRPr lang="en-US"/>
          </a:p>
        </p:txBody>
      </p:sp>
      <p:sp>
        <p:nvSpPr>
          <p:cNvPr id="51229" name="Line 30"/>
          <p:cNvSpPr>
            <a:spLocks noChangeShapeType="1"/>
          </p:cNvSpPr>
          <p:nvPr/>
        </p:nvSpPr>
        <p:spPr bwMode="auto">
          <a:xfrm flipV="1">
            <a:off x="1219200" y="2787650"/>
            <a:ext cx="0" cy="3352800"/>
          </a:xfrm>
          <a:prstGeom prst="line">
            <a:avLst/>
          </a:prstGeom>
          <a:noFill/>
          <a:ln w="9525">
            <a:solidFill>
              <a:schemeClr val="tx1"/>
            </a:solidFill>
            <a:round/>
            <a:headEnd/>
            <a:tailEnd type="stealth" w="med" len="med"/>
          </a:ln>
        </p:spPr>
        <p:txBody>
          <a:bodyPr/>
          <a:lstStyle/>
          <a:p>
            <a:endParaRPr lang="en-US"/>
          </a:p>
        </p:txBody>
      </p:sp>
      <p:sp>
        <p:nvSpPr>
          <p:cNvPr id="51230" name="Line 31"/>
          <p:cNvSpPr>
            <a:spLocks noChangeShapeType="1"/>
          </p:cNvSpPr>
          <p:nvPr/>
        </p:nvSpPr>
        <p:spPr bwMode="auto">
          <a:xfrm flipV="1">
            <a:off x="1219200" y="1568450"/>
            <a:ext cx="0" cy="609600"/>
          </a:xfrm>
          <a:prstGeom prst="line">
            <a:avLst/>
          </a:prstGeom>
          <a:noFill/>
          <a:ln w="9525">
            <a:solidFill>
              <a:schemeClr val="tx1"/>
            </a:solidFill>
            <a:round/>
            <a:headEnd/>
            <a:tailEnd/>
          </a:ln>
        </p:spPr>
        <p:txBody>
          <a:bodyPr/>
          <a:lstStyle/>
          <a:p>
            <a:endParaRPr lang="en-US"/>
          </a:p>
        </p:txBody>
      </p:sp>
      <p:sp>
        <p:nvSpPr>
          <p:cNvPr id="51231" name="Line 32"/>
          <p:cNvSpPr>
            <a:spLocks noChangeShapeType="1"/>
          </p:cNvSpPr>
          <p:nvPr/>
        </p:nvSpPr>
        <p:spPr bwMode="auto">
          <a:xfrm flipH="1">
            <a:off x="1219200" y="3473450"/>
            <a:ext cx="1066800" cy="0"/>
          </a:xfrm>
          <a:prstGeom prst="line">
            <a:avLst/>
          </a:prstGeom>
          <a:noFill/>
          <a:ln w="9525">
            <a:solidFill>
              <a:schemeClr val="tx1"/>
            </a:solidFill>
            <a:round/>
            <a:headEnd/>
            <a:tailEnd type="triangle" w="med" len="med"/>
          </a:ln>
        </p:spPr>
        <p:txBody>
          <a:bodyPr/>
          <a:lstStyle/>
          <a:p>
            <a:endParaRPr lang="en-US"/>
          </a:p>
        </p:txBody>
      </p:sp>
      <p:sp>
        <p:nvSpPr>
          <p:cNvPr id="51232" name="AutoShape 33"/>
          <p:cNvSpPr>
            <a:spLocks noChangeArrowheads="1"/>
          </p:cNvSpPr>
          <p:nvPr/>
        </p:nvSpPr>
        <p:spPr bwMode="auto">
          <a:xfrm>
            <a:off x="5711825" y="3244850"/>
            <a:ext cx="1527175" cy="1216025"/>
          </a:xfrm>
          <a:prstGeom prst="flowChartDecision">
            <a:avLst/>
          </a:prstGeom>
          <a:solidFill>
            <a:srgbClr val="0099FF"/>
          </a:solidFill>
          <a:ln w="9525">
            <a:solidFill>
              <a:schemeClr val="tx1"/>
            </a:solidFill>
            <a:miter lim="800000"/>
            <a:headEnd/>
            <a:tailEnd/>
          </a:ln>
        </p:spPr>
        <p:txBody>
          <a:bodyPr wrap="none" anchor="ctr"/>
          <a:lstStyle/>
          <a:p>
            <a:pPr algn="ctr"/>
            <a:r>
              <a:rPr lang="en-US" sz="1200" b="1">
                <a:latin typeface="Perpetua"/>
              </a:rPr>
              <a:t>802 EC</a:t>
            </a:r>
          </a:p>
          <a:p>
            <a:pPr algn="ctr"/>
            <a:r>
              <a:rPr lang="en-US" sz="1200" b="1">
                <a:latin typeface="Perpetua"/>
              </a:rPr>
              <a:t>Forward to</a:t>
            </a:r>
          </a:p>
          <a:p>
            <a:pPr algn="ctr"/>
            <a:r>
              <a:rPr lang="en-US" sz="1200" b="1">
                <a:latin typeface="Perpetua"/>
              </a:rPr>
              <a:t>RevCom</a:t>
            </a:r>
          </a:p>
        </p:txBody>
      </p:sp>
      <p:sp>
        <p:nvSpPr>
          <p:cNvPr id="51233" name="AutoShape 34"/>
          <p:cNvSpPr>
            <a:spLocks noChangeArrowheads="1"/>
          </p:cNvSpPr>
          <p:nvPr/>
        </p:nvSpPr>
        <p:spPr bwMode="auto">
          <a:xfrm>
            <a:off x="5711825" y="1720850"/>
            <a:ext cx="1527175" cy="1216025"/>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802.3</a:t>
            </a:r>
          </a:p>
          <a:p>
            <a:pPr algn="ctr"/>
            <a:r>
              <a:rPr lang="en-US" sz="1200" b="1">
                <a:latin typeface="Perpetua"/>
              </a:rPr>
              <a:t>Forward to</a:t>
            </a:r>
          </a:p>
          <a:p>
            <a:pPr algn="ctr"/>
            <a:r>
              <a:rPr lang="en-US" sz="1200" b="1">
                <a:latin typeface="Perpetua"/>
              </a:rPr>
              <a:t>RevCom</a:t>
            </a:r>
          </a:p>
        </p:txBody>
      </p:sp>
      <p:sp>
        <p:nvSpPr>
          <p:cNvPr id="51234" name="Text Box 35"/>
          <p:cNvSpPr txBox="1">
            <a:spLocks noChangeArrowheads="1"/>
          </p:cNvSpPr>
          <p:nvPr/>
        </p:nvSpPr>
        <p:spPr bwMode="auto">
          <a:xfrm>
            <a:off x="3048000" y="3854450"/>
            <a:ext cx="387350" cy="274638"/>
          </a:xfrm>
          <a:prstGeom prst="rect">
            <a:avLst/>
          </a:prstGeom>
          <a:noFill/>
          <a:ln w="9525">
            <a:noFill/>
            <a:miter lim="800000"/>
            <a:headEnd/>
            <a:tailEnd/>
          </a:ln>
        </p:spPr>
        <p:txBody>
          <a:bodyPr wrap="none">
            <a:spAutoFit/>
          </a:bodyPr>
          <a:lstStyle/>
          <a:p>
            <a:r>
              <a:rPr lang="en-US" sz="1200" b="1">
                <a:latin typeface="Perpetua"/>
              </a:rPr>
              <a:t>No</a:t>
            </a:r>
          </a:p>
        </p:txBody>
      </p:sp>
      <p:sp>
        <p:nvSpPr>
          <p:cNvPr id="51235" name="AutoShape 36"/>
          <p:cNvSpPr>
            <a:spLocks noChangeArrowheads="1"/>
          </p:cNvSpPr>
          <p:nvPr/>
        </p:nvSpPr>
        <p:spPr bwMode="auto">
          <a:xfrm>
            <a:off x="2438400" y="2406650"/>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TF Resolves</a:t>
            </a:r>
          </a:p>
          <a:p>
            <a:pPr algn="ctr"/>
            <a:r>
              <a:rPr lang="en-US" sz="1200" b="1">
                <a:latin typeface="Perpetua"/>
              </a:rPr>
              <a:t>Comments</a:t>
            </a:r>
          </a:p>
        </p:txBody>
      </p:sp>
      <p:sp>
        <p:nvSpPr>
          <p:cNvPr id="51236" name="Line 37"/>
          <p:cNvSpPr>
            <a:spLocks noChangeShapeType="1"/>
          </p:cNvSpPr>
          <p:nvPr/>
        </p:nvSpPr>
        <p:spPr bwMode="auto">
          <a:xfrm>
            <a:off x="3048000" y="2787650"/>
            <a:ext cx="0" cy="228600"/>
          </a:xfrm>
          <a:prstGeom prst="line">
            <a:avLst/>
          </a:prstGeom>
          <a:noFill/>
          <a:ln w="9525">
            <a:solidFill>
              <a:schemeClr val="tx1"/>
            </a:solidFill>
            <a:round/>
            <a:headEnd/>
            <a:tailEnd type="triangle" w="med" len="med"/>
          </a:ln>
        </p:spPr>
        <p:txBody>
          <a:bodyPr/>
          <a:lstStyle/>
          <a:p>
            <a:endParaRPr lang="en-US"/>
          </a:p>
        </p:txBody>
      </p:sp>
      <p:sp>
        <p:nvSpPr>
          <p:cNvPr id="51237" name="AutoShape 38"/>
          <p:cNvSpPr>
            <a:spLocks noChangeArrowheads="1"/>
          </p:cNvSpPr>
          <p:nvPr/>
        </p:nvSpPr>
        <p:spPr bwMode="auto">
          <a:xfrm>
            <a:off x="2286000" y="3016250"/>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Substantive</a:t>
            </a:r>
          </a:p>
          <a:p>
            <a:pPr algn="ctr"/>
            <a:r>
              <a:rPr lang="en-US" sz="1200" b="1">
                <a:latin typeface="Perpetua"/>
              </a:rPr>
              <a:t>Changes</a:t>
            </a:r>
          </a:p>
        </p:txBody>
      </p:sp>
      <p:sp>
        <p:nvSpPr>
          <p:cNvPr id="51238" name="Line 39"/>
          <p:cNvSpPr>
            <a:spLocks noChangeShapeType="1"/>
          </p:cNvSpPr>
          <p:nvPr/>
        </p:nvSpPr>
        <p:spPr bwMode="auto">
          <a:xfrm>
            <a:off x="3048000" y="3930650"/>
            <a:ext cx="0" cy="228600"/>
          </a:xfrm>
          <a:prstGeom prst="line">
            <a:avLst/>
          </a:prstGeom>
          <a:noFill/>
          <a:ln w="9525">
            <a:solidFill>
              <a:schemeClr val="tx1"/>
            </a:solidFill>
            <a:round/>
            <a:headEnd/>
            <a:tailEnd type="triangle" w="med" len="med"/>
          </a:ln>
        </p:spPr>
        <p:txBody>
          <a:bodyPr/>
          <a:lstStyle/>
          <a:p>
            <a:endParaRPr lang="en-US"/>
          </a:p>
        </p:txBody>
      </p:sp>
      <p:sp>
        <p:nvSpPr>
          <p:cNvPr id="51239" name="AutoShape 40"/>
          <p:cNvSpPr>
            <a:spLocks noChangeArrowheads="1"/>
          </p:cNvSpPr>
          <p:nvPr/>
        </p:nvSpPr>
        <p:spPr bwMode="auto">
          <a:xfrm>
            <a:off x="2286000" y="5302250"/>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u="sng">
                <a:latin typeface="Perpetua"/>
              </a:rPr>
              <a:t>&gt;</a:t>
            </a:r>
            <a:r>
              <a:rPr lang="en-US" sz="1200" b="1">
                <a:latin typeface="Perpetua"/>
              </a:rPr>
              <a:t> 75%</a:t>
            </a:r>
            <a:endParaRPr lang="en-US" sz="1200" b="1" u="sng">
              <a:latin typeface="Perpetua"/>
            </a:endParaRPr>
          </a:p>
        </p:txBody>
      </p:sp>
      <p:sp>
        <p:nvSpPr>
          <p:cNvPr id="51240" name="Text Box 41"/>
          <p:cNvSpPr txBox="1">
            <a:spLocks noChangeArrowheads="1"/>
          </p:cNvSpPr>
          <p:nvPr/>
        </p:nvSpPr>
        <p:spPr bwMode="auto">
          <a:xfrm>
            <a:off x="1752600" y="4311650"/>
            <a:ext cx="454025" cy="274638"/>
          </a:xfrm>
          <a:prstGeom prst="rect">
            <a:avLst/>
          </a:prstGeom>
          <a:noFill/>
          <a:ln w="9525">
            <a:noFill/>
            <a:miter lim="800000"/>
            <a:headEnd/>
            <a:tailEnd/>
          </a:ln>
        </p:spPr>
        <p:txBody>
          <a:bodyPr wrap="none">
            <a:spAutoFit/>
          </a:bodyPr>
          <a:lstStyle/>
          <a:p>
            <a:r>
              <a:rPr lang="en-US" sz="1200" b="1">
                <a:latin typeface="Perpetua"/>
              </a:rPr>
              <a:t>Yes</a:t>
            </a:r>
          </a:p>
        </p:txBody>
      </p:sp>
      <p:sp>
        <p:nvSpPr>
          <p:cNvPr id="51241" name="Line 42"/>
          <p:cNvSpPr>
            <a:spLocks noChangeShapeType="1"/>
          </p:cNvSpPr>
          <p:nvPr/>
        </p:nvSpPr>
        <p:spPr bwMode="auto">
          <a:xfrm flipH="1">
            <a:off x="1219200" y="4616450"/>
            <a:ext cx="1066800" cy="0"/>
          </a:xfrm>
          <a:prstGeom prst="line">
            <a:avLst/>
          </a:prstGeom>
          <a:noFill/>
          <a:ln w="9525">
            <a:solidFill>
              <a:schemeClr val="tx1"/>
            </a:solidFill>
            <a:round/>
            <a:headEnd/>
            <a:tailEnd type="triangle" w="med" len="med"/>
          </a:ln>
        </p:spPr>
        <p:txBody>
          <a:bodyPr/>
          <a:lstStyle/>
          <a:p>
            <a:endParaRPr lang="en-US"/>
          </a:p>
        </p:txBody>
      </p:sp>
      <p:sp>
        <p:nvSpPr>
          <p:cNvPr id="51242" name="Text Box 43"/>
          <p:cNvSpPr txBox="1">
            <a:spLocks noChangeArrowheads="1"/>
          </p:cNvSpPr>
          <p:nvPr/>
        </p:nvSpPr>
        <p:spPr bwMode="auto">
          <a:xfrm>
            <a:off x="3048000" y="5027613"/>
            <a:ext cx="387350" cy="274637"/>
          </a:xfrm>
          <a:prstGeom prst="rect">
            <a:avLst/>
          </a:prstGeom>
          <a:noFill/>
          <a:ln w="9525">
            <a:noFill/>
            <a:miter lim="800000"/>
            <a:headEnd/>
            <a:tailEnd/>
          </a:ln>
        </p:spPr>
        <p:txBody>
          <a:bodyPr wrap="none">
            <a:spAutoFit/>
          </a:bodyPr>
          <a:lstStyle/>
          <a:p>
            <a:r>
              <a:rPr lang="en-US" sz="1200" b="1">
                <a:latin typeface="Perpetua"/>
              </a:rPr>
              <a:t>No</a:t>
            </a:r>
          </a:p>
        </p:txBody>
      </p:sp>
      <p:sp>
        <p:nvSpPr>
          <p:cNvPr id="51243" name="Rectangle 44"/>
          <p:cNvSpPr>
            <a:spLocks noGrp="1" noChangeArrowheads="1"/>
          </p:cNvSpPr>
          <p:nvPr>
            <p:ph type="title" idx="4294967295"/>
          </p:nvPr>
        </p:nvSpPr>
        <p:spPr/>
        <p:txBody>
          <a:bodyPr/>
          <a:lstStyle/>
          <a:p>
            <a:pPr eaLnBrk="1" hangingPunct="1"/>
            <a:r>
              <a:rPr lang="en-US" sz="2800" smtClean="0"/>
              <a:t>Overview of IEEE 802.3 Standards Process (4/5)- </a:t>
            </a:r>
            <a:br>
              <a:rPr lang="en-US" sz="2800" smtClean="0"/>
            </a:br>
            <a:r>
              <a:rPr lang="en-US" sz="2800" smtClean="0"/>
              <a:t>Sponsor Ballot Phase</a:t>
            </a:r>
          </a:p>
        </p:txBody>
      </p:sp>
      <p:sp>
        <p:nvSpPr>
          <p:cNvPr id="51244" name="Text Box 45"/>
          <p:cNvSpPr txBox="1">
            <a:spLocks noChangeArrowheads="1"/>
          </p:cNvSpPr>
          <p:nvPr/>
        </p:nvSpPr>
        <p:spPr bwMode="auto">
          <a:xfrm>
            <a:off x="4724400" y="5805488"/>
            <a:ext cx="4267200" cy="777875"/>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a:latin typeface="Perpetua"/>
              </a:rPr>
              <a:t>Notes:</a:t>
            </a:r>
            <a:r>
              <a:rPr lang="en-US" sz="1000">
                <a:latin typeface="Perpetua"/>
              </a:rPr>
              <a:t> 	At "Check Point", either the activity is ended, or there may be various options that would allow reconsideration of the approval. </a:t>
            </a:r>
          </a:p>
          <a:p>
            <a:pPr marL="457200" indent="-457200">
              <a:spcBef>
                <a:spcPct val="50000"/>
              </a:spcBef>
              <a:tabLst>
                <a:tab pos="457200" algn="l"/>
              </a:tabLst>
            </a:pPr>
            <a:r>
              <a:rPr lang="en-US" sz="1000">
                <a:latin typeface="Perpetua"/>
              </a:rPr>
              <a:t>	See 802.3 Operating Rules 7.1.5 and listed references for complete description</a:t>
            </a:r>
          </a:p>
        </p:txBody>
      </p:sp>
      <p:sp>
        <p:nvSpPr>
          <p:cNvPr id="51245" name="AutoShape 46"/>
          <p:cNvSpPr>
            <a:spLocks noChangeArrowheads="1"/>
          </p:cNvSpPr>
          <p:nvPr/>
        </p:nvSpPr>
        <p:spPr bwMode="auto">
          <a:xfrm>
            <a:off x="2286000" y="4159250"/>
            <a:ext cx="1524000" cy="914400"/>
          </a:xfrm>
          <a:prstGeom prst="flowChartDecision">
            <a:avLst/>
          </a:prstGeom>
          <a:solidFill>
            <a:srgbClr val="0099FF"/>
          </a:solidFill>
          <a:ln w="9525">
            <a:solidFill>
              <a:schemeClr val="tx1"/>
            </a:solidFill>
            <a:miter lim="800000"/>
            <a:headEnd/>
            <a:tailEnd/>
          </a:ln>
        </p:spPr>
        <p:txBody>
          <a:bodyPr wrap="none" tIns="0" bIns="0" anchor="ctr"/>
          <a:lstStyle/>
          <a:p>
            <a:pPr algn="ctr"/>
            <a:r>
              <a:rPr lang="en-US" sz="1200" b="1">
                <a:latin typeface="Perpetua"/>
              </a:rPr>
              <a:t>In Scope</a:t>
            </a:r>
          </a:p>
          <a:p>
            <a:pPr algn="ctr"/>
            <a:r>
              <a:rPr lang="en-US" sz="1200" b="1">
                <a:latin typeface="Perpetua"/>
              </a:rPr>
              <a:t>New</a:t>
            </a:r>
          </a:p>
          <a:p>
            <a:pPr algn="ctr"/>
            <a:r>
              <a:rPr lang="en-US" sz="1200" b="1">
                <a:latin typeface="Perpetua"/>
              </a:rPr>
              <a:t>Negatives</a:t>
            </a:r>
          </a:p>
        </p:txBody>
      </p:sp>
      <p:sp>
        <p:nvSpPr>
          <p:cNvPr id="51246" name="AutoShape 49"/>
          <p:cNvSpPr>
            <a:spLocks noChangeArrowheads="1"/>
          </p:cNvSpPr>
          <p:nvPr/>
        </p:nvSpPr>
        <p:spPr bwMode="auto">
          <a:xfrm>
            <a:off x="762000" y="60674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Line 3"/>
          <p:cNvSpPr>
            <a:spLocks noChangeShapeType="1"/>
          </p:cNvSpPr>
          <p:nvPr/>
        </p:nvSpPr>
        <p:spPr bwMode="auto">
          <a:xfrm flipH="1">
            <a:off x="2195513" y="2636838"/>
            <a:ext cx="0" cy="576262"/>
          </a:xfrm>
          <a:prstGeom prst="line">
            <a:avLst/>
          </a:prstGeom>
          <a:noFill/>
          <a:ln w="9525">
            <a:solidFill>
              <a:schemeClr val="tx1"/>
            </a:solidFill>
            <a:round/>
            <a:headEnd/>
            <a:tailEnd type="triangle" w="med" len="med"/>
          </a:ln>
        </p:spPr>
        <p:txBody>
          <a:bodyPr/>
          <a:lstStyle/>
          <a:p>
            <a:endParaRPr lang="en-US"/>
          </a:p>
        </p:txBody>
      </p:sp>
      <p:sp>
        <p:nvSpPr>
          <p:cNvPr id="52226" name="AutoShape 2"/>
          <p:cNvSpPr>
            <a:spLocks noChangeArrowheads="1"/>
          </p:cNvSpPr>
          <p:nvPr/>
        </p:nvSpPr>
        <p:spPr bwMode="auto">
          <a:xfrm>
            <a:off x="1600200" y="205422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RevCom</a:t>
            </a:r>
          </a:p>
          <a:p>
            <a:pPr algn="ctr"/>
            <a:r>
              <a:rPr lang="en-US" sz="1400" b="1">
                <a:latin typeface="Perpetua"/>
              </a:rPr>
              <a:t>Review</a:t>
            </a:r>
          </a:p>
        </p:txBody>
      </p:sp>
      <p:sp>
        <p:nvSpPr>
          <p:cNvPr id="52227" name="AutoShape 4"/>
          <p:cNvSpPr>
            <a:spLocks noChangeArrowheads="1"/>
          </p:cNvSpPr>
          <p:nvPr/>
        </p:nvSpPr>
        <p:spPr bwMode="auto">
          <a:xfrm>
            <a:off x="1584325" y="4416425"/>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400" b="1">
                <a:latin typeface="Perpetua"/>
              </a:rPr>
              <a:t>SASB</a:t>
            </a:r>
          </a:p>
          <a:p>
            <a:pPr algn="ctr"/>
            <a:r>
              <a:rPr lang="en-US" sz="1400" b="1">
                <a:latin typeface="Perpetua"/>
              </a:rPr>
              <a:t>Approval</a:t>
            </a:r>
          </a:p>
        </p:txBody>
      </p:sp>
      <p:sp>
        <p:nvSpPr>
          <p:cNvPr id="52228" name="Line 7"/>
          <p:cNvSpPr>
            <a:spLocks noChangeShapeType="1"/>
          </p:cNvSpPr>
          <p:nvPr/>
        </p:nvSpPr>
        <p:spPr bwMode="auto">
          <a:xfrm>
            <a:off x="2195513" y="3860800"/>
            <a:ext cx="0" cy="576263"/>
          </a:xfrm>
          <a:prstGeom prst="line">
            <a:avLst/>
          </a:prstGeom>
          <a:noFill/>
          <a:ln w="9525">
            <a:solidFill>
              <a:schemeClr val="tx1"/>
            </a:solidFill>
            <a:round/>
            <a:headEnd/>
            <a:tailEnd type="triangle" w="med" len="med"/>
          </a:ln>
        </p:spPr>
        <p:txBody>
          <a:bodyPr/>
          <a:lstStyle/>
          <a:p>
            <a:endParaRPr lang="en-US"/>
          </a:p>
        </p:txBody>
      </p:sp>
      <p:sp>
        <p:nvSpPr>
          <p:cNvPr id="52229" name="Line 10"/>
          <p:cNvSpPr>
            <a:spLocks noChangeShapeType="1"/>
          </p:cNvSpPr>
          <p:nvPr/>
        </p:nvSpPr>
        <p:spPr bwMode="auto">
          <a:xfrm>
            <a:off x="2193925" y="5330825"/>
            <a:ext cx="0" cy="304800"/>
          </a:xfrm>
          <a:prstGeom prst="line">
            <a:avLst/>
          </a:prstGeom>
          <a:noFill/>
          <a:ln w="9525">
            <a:solidFill>
              <a:schemeClr val="tx1"/>
            </a:solidFill>
            <a:round/>
            <a:headEnd/>
            <a:tailEnd type="triangle" w="med" len="med"/>
          </a:ln>
        </p:spPr>
        <p:txBody>
          <a:bodyPr/>
          <a:lstStyle/>
          <a:p>
            <a:endParaRPr lang="en-US"/>
          </a:p>
        </p:txBody>
      </p:sp>
      <p:sp>
        <p:nvSpPr>
          <p:cNvPr id="52230" name="Text Box 11"/>
          <p:cNvSpPr txBox="1">
            <a:spLocks noChangeArrowheads="1"/>
          </p:cNvSpPr>
          <p:nvPr/>
        </p:nvSpPr>
        <p:spPr bwMode="auto">
          <a:xfrm>
            <a:off x="2193925" y="5254625"/>
            <a:ext cx="420688" cy="304800"/>
          </a:xfrm>
          <a:prstGeom prst="rect">
            <a:avLst/>
          </a:prstGeom>
          <a:noFill/>
          <a:ln w="9525">
            <a:noFill/>
            <a:miter lim="800000"/>
            <a:headEnd/>
            <a:tailEnd/>
          </a:ln>
        </p:spPr>
        <p:txBody>
          <a:bodyPr wrap="none">
            <a:spAutoFit/>
          </a:bodyPr>
          <a:lstStyle/>
          <a:p>
            <a:r>
              <a:rPr lang="en-US" sz="1400" b="1">
                <a:latin typeface="Perpetua"/>
              </a:rPr>
              <a:t>No</a:t>
            </a:r>
          </a:p>
        </p:txBody>
      </p:sp>
      <p:sp>
        <p:nvSpPr>
          <p:cNvPr id="52231" name="Line 12"/>
          <p:cNvSpPr>
            <a:spLocks noChangeShapeType="1"/>
          </p:cNvSpPr>
          <p:nvPr/>
        </p:nvSpPr>
        <p:spPr bwMode="auto">
          <a:xfrm>
            <a:off x="2819400" y="4873625"/>
            <a:ext cx="1752600" cy="0"/>
          </a:xfrm>
          <a:prstGeom prst="line">
            <a:avLst/>
          </a:prstGeom>
          <a:noFill/>
          <a:ln w="9525">
            <a:solidFill>
              <a:schemeClr val="tx1"/>
            </a:solidFill>
            <a:round/>
            <a:headEnd/>
            <a:tailEnd/>
          </a:ln>
        </p:spPr>
        <p:txBody>
          <a:bodyPr/>
          <a:lstStyle/>
          <a:p>
            <a:endParaRPr lang="en-US"/>
          </a:p>
        </p:txBody>
      </p:sp>
      <p:sp>
        <p:nvSpPr>
          <p:cNvPr id="52232" name="Text Box 14"/>
          <p:cNvSpPr txBox="1">
            <a:spLocks noChangeArrowheads="1"/>
          </p:cNvSpPr>
          <p:nvPr/>
        </p:nvSpPr>
        <p:spPr bwMode="auto">
          <a:xfrm>
            <a:off x="2836863" y="4568825"/>
            <a:ext cx="500062" cy="304800"/>
          </a:xfrm>
          <a:prstGeom prst="rect">
            <a:avLst/>
          </a:prstGeom>
          <a:noFill/>
          <a:ln w="9525">
            <a:noFill/>
            <a:miter lim="800000"/>
            <a:headEnd/>
            <a:tailEnd/>
          </a:ln>
        </p:spPr>
        <p:txBody>
          <a:bodyPr wrap="none">
            <a:spAutoFit/>
          </a:bodyPr>
          <a:lstStyle/>
          <a:p>
            <a:r>
              <a:rPr lang="en-US" sz="1400" b="1">
                <a:latin typeface="Perpetua"/>
              </a:rPr>
              <a:t>Yes</a:t>
            </a:r>
          </a:p>
        </p:txBody>
      </p:sp>
      <p:sp>
        <p:nvSpPr>
          <p:cNvPr id="52233" name="AutoShape 15"/>
          <p:cNvSpPr>
            <a:spLocks noChangeArrowheads="1"/>
          </p:cNvSpPr>
          <p:nvPr/>
        </p:nvSpPr>
        <p:spPr bwMode="auto">
          <a:xfrm>
            <a:off x="6324600" y="4035425"/>
            <a:ext cx="1066800" cy="609600"/>
          </a:xfrm>
          <a:prstGeom prst="flowChartDocument">
            <a:avLst/>
          </a:prstGeom>
          <a:solidFill>
            <a:srgbClr val="00FF00"/>
          </a:solidFill>
          <a:ln w="9525">
            <a:solidFill>
              <a:schemeClr val="tx1"/>
            </a:solidFill>
            <a:miter lim="800000"/>
            <a:headEnd/>
            <a:tailEnd/>
          </a:ln>
        </p:spPr>
        <p:txBody>
          <a:bodyPr wrap="none" anchor="ctr"/>
          <a:lstStyle/>
          <a:p>
            <a:pPr algn="ctr"/>
            <a:r>
              <a:rPr lang="en-US" sz="1400" b="1">
                <a:latin typeface="Perpetua"/>
              </a:rPr>
              <a:t>Standard</a:t>
            </a:r>
          </a:p>
        </p:txBody>
      </p:sp>
      <p:sp>
        <p:nvSpPr>
          <p:cNvPr id="52234" name="AutoShape 16"/>
          <p:cNvSpPr>
            <a:spLocks noChangeArrowheads="1"/>
          </p:cNvSpPr>
          <p:nvPr/>
        </p:nvSpPr>
        <p:spPr bwMode="auto">
          <a:xfrm>
            <a:off x="1736725" y="56356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52235" name="AutoShape 17"/>
          <p:cNvSpPr>
            <a:spLocks noChangeArrowheads="1"/>
          </p:cNvSpPr>
          <p:nvPr/>
        </p:nvSpPr>
        <p:spPr bwMode="auto">
          <a:xfrm>
            <a:off x="2051050" y="1444625"/>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400" b="1">
                <a:latin typeface="Perpetua"/>
              </a:rPr>
              <a:t>C</a:t>
            </a:r>
          </a:p>
        </p:txBody>
      </p:sp>
      <p:sp>
        <p:nvSpPr>
          <p:cNvPr id="52236" name="Line 18"/>
          <p:cNvSpPr>
            <a:spLocks noChangeShapeType="1"/>
          </p:cNvSpPr>
          <p:nvPr/>
        </p:nvSpPr>
        <p:spPr bwMode="auto">
          <a:xfrm>
            <a:off x="2203450" y="1749425"/>
            <a:ext cx="0" cy="304800"/>
          </a:xfrm>
          <a:prstGeom prst="line">
            <a:avLst/>
          </a:prstGeom>
          <a:noFill/>
          <a:ln w="9525">
            <a:solidFill>
              <a:schemeClr val="tx1"/>
            </a:solidFill>
            <a:round/>
            <a:headEnd/>
            <a:tailEnd type="triangle" w="med" len="med"/>
          </a:ln>
        </p:spPr>
        <p:txBody>
          <a:bodyPr/>
          <a:lstStyle/>
          <a:p>
            <a:endParaRPr lang="en-US"/>
          </a:p>
        </p:txBody>
      </p:sp>
      <p:sp>
        <p:nvSpPr>
          <p:cNvPr id="52237" name="Line 20"/>
          <p:cNvSpPr>
            <a:spLocks noChangeShapeType="1"/>
          </p:cNvSpPr>
          <p:nvPr/>
        </p:nvSpPr>
        <p:spPr bwMode="auto">
          <a:xfrm flipV="1">
            <a:off x="4572000" y="1597025"/>
            <a:ext cx="0" cy="3276600"/>
          </a:xfrm>
          <a:prstGeom prst="line">
            <a:avLst/>
          </a:prstGeom>
          <a:noFill/>
          <a:ln w="9525">
            <a:solidFill>
              <a:schemeClr val="tx1"/>
            </a:solidFill>
            <a:round/>
            <a:headEnd/>
            <a:tailEnd/>
          </a:ln>
        </p:spPr>
        <p:txBody>
          <a:bodyPr/>
          <a:lstStyle/>
          <a:p>
            <a:endParaRPr lang="en-US"/>
          </a:p>
        </p:txBody>
      </p:sp>
      <p:sp>
        <p:nvSpPr>
          <p:cNvPr id="52238" name="Line 21"/>
          <p:cNvSpPr>
            <a:spLocks noChangeShapeType="1"/>
          </p:cNvSpPr>
          <p:nvPr/>
        </p:nvSpPr>
        <p:spPr bwMode="auto">
          <a:xfrm>
            <a:off x="6858000" y="2587625"/>
            <a:ext cx="0" cy="304800"/>
          </a:xfrm>
          <a:prstGeom prst="line">
            <a:avLst/>
          </a:prstGeom>
          <a:noFill/>
          <a:ln w="9525">
            <a:solidFill>
              <a:schemeClr val="tx1"/>
            </a:solidFill>
            <a:round/>
            <a:headEnd/>
            <a:tailEnd type="triangle" w="med" len="med"/>
          </a:ln>
        </p:spPr>
        <p:txBody>
          <a:bodyPr/>
          <a:lstStyle/>
          <a:p>
            <a:endParaRPr lang="en-US"/>
          </a:p>
        </p:txBody>
      </p:sp>
      <p:sp>
        <p:nvSpPr>
          <p:cNvPr id="52239" name="AutoShape 22"/>
          <p:cNvSpPr>
            <a:spLocks noChangeArrowheads="1"/>
          </p:cNvSpPr>
          <p:nvPr/>
        </p:nvSpPr>
        <p:spPr bwMode="auto">
          <a:xfrm>
            <a:off x="6248400" y="289242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Publication</a:t>
            </a:r>
          </a:p>
          <a:p>
            <a:pPr algn="ctr"/>
            <a:r>
              <a:rPr lang="en-US" sz="1400" b="1">
                <a:latin typeface="Perpetua"/>
              </a:rPr>
              <a:t>Preparation</a:t>
            </a:r>
          </a:p>
        </p:txBody>
      </p:sp>
      <p:sp>
        <p:nvSpPr>
          <p:cNvPr id="52240" name="AutoShape 23"/>
          <p:cNvSpPr>
            <a:spLocks noChangeArrowheads="1"/>
          </p:cNvSpPr>
          <p:nvPr/>
        </p:nvSpPr>
        <p:spPr bwMode="auto">
          <a:xfrm>
            <a:off x="6324600" y="1901825"/>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Draft</a:t>
            </a:r>
          </a:p>
        </p:txBody>
      </p:sp>
      <p:sp>
        <p:nvSpPr>
          <p:cNvPr id="52241" name="Line 24"/>
          <p:cNvSpPr>
            <a:spLocks noChangeShapeType="1"/>
          </p:cNvSpPr>
          <p:nvPr/>
        </p:nvSpPr>
        <p:spPr bwMode="auto">
          <a:xfrm>
            <a:off x="6858000" y="3730625"/>
            <a:ext cx="0" cy="304800"/>
          </a:xfrm>
          <a:prstGeom prst="line">
            <a:avLst/>
          </a:prstGeom>
          <a:noFill/>
          <a:ln w="9525">
            <a:solidFill>
              <a:schemeClr val="tx1"/>
            </a:solidFill>
            <a:round/>
            <a:headEnd/>
            <a:tailEnd type="triangle" w="med" len="med"/>
          </a:ln>
        </p:spPr>
        <p:txBody>
          <a:bodyPr/>
          <a:lstStyle/>
          <a:p>
            <a:endParaRPr lang="en-US"/>
          </a:p>
        </p:txBody>
      </p:sp>
      <p:sp>
        <p:nvSpPr>
          <p:cNvPr id="52242" name="Line 25"/>
          <p:cNvSpPr>
            <a:spLocks noChangeShapeType="1"/>
          </p:cNvSpPr>
          <p:nvPr/>
        </p:nvSpPr>
        <p:spPr bwMode="auto">
          <a:xfrm>
            <a:off x="4572000" y="1597025"/>
            <a:ext cx="2286000" cy="0"/>
          </a:xfrm>
          <a:prstGeom prst="line">
            <a:avLst/>
          </a:prstGeom>
          <a:noFill/>
          <a:ln w="9525">
            <a:solidFill>
              <a:schemeClr val="tx1"/>
            </a:solidFill>
            <a:round/>
            <a:headEnd/>
            <a:tailEnd/>
          </a:ln>
        </p:spPr>
        <p:txBody>
          <a:bodyPr/>
          <a:lstStyle/>
          <a:p>
            <a:endParaRPr lang="en-US"/>
          </a:p>
        </p:txBody>
      </p:sp>
      <p:sp>
        <p:nvSpPr>
          <p:cNvPr id="52243" name="Line 26"/>
          <p:cNvSpPr>
            <a:spLocks noChangeShapeType="1"/>
          </p:cNvSpPr>
          <p:nvPr/>
        </p:nvSpPr>
        <p:spPr bwMode="auto">
          <a:xfrm>
            <a:off x="6858000" y="1597025"/>
            <a:ext cx="0" cy="304800"/>
          </a:xfrm>
          <a:prstGeom prst="line">
            <a:avLst/>
          </a:prstGeom>
          <a:noFill/>
          <a:ln w="9525">
            <a:solidFill>
              <a:schemeClr val="tx1"/>
            </a:solidFill>
            <a:round/>
            <a:headEnd/>
            <a:tailEnd type="triangle" w="med" len="med"/>
          </a:ln>
        </p:spPr>
        <p:txBody>
          <a:bodyPr/>
          <a:lstStyle/>
          <a:p>
            <a:endParaRPr lang="en-US"/>
          </a:p>
        </p:txBody>
      </p:sp>
      <p:sp>
        <p:nvSpPr>
          <p:cNvPr id="52244" name="Text Box 27"/>
          <p:cNvSpPr txBox="1">
            <a:spLocks noChangeArrowheads="1"/>
          </p:cNvSpPr>
          <p:nvPr/>
        </p:nvSpPr>
        <p:spPr bwMode="auto">
          <a:xfrm>
            <a:off x="4495800" y="5467350"/>
            <a:ext cx="4343400" cy="396875"/>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a:latin typeface="Perpetua"/>
              </a:rPr>
              <a:t>Notes</a:t>
            </a:r>
            <a:r>
              <a:rPr lang="en-US" sz="1000">
                <a:latin typeface="Perpetua"/>
              </a:rPr>
              <a:t>:	At "Check Point", either the activity is ended, or there may be various options that would allow resubmission for approval.</a:t>
            </a:r>
          </a:p>
        </p:txBody>
      </p:sp>
      <p:sp>
        <p:nvSpPr>
          <p:cNvPr id="52245" name="Rectangle 19"/>
          <p:cNvSpPr>
            <a:spLocks noGrp="1" noChangeArrowheads="1"/>
          </p:cNvSpPr>
          <p:nvPr>
            <p:ph type="title" idx="4294967295"/>
          </p:nvPr>
        </p:nvSpPr>
        <p:spPr/>
        <p:txBody>
          <a:bodyPr/>
          <a:lstStyle/>
          <a:p>
            <a:pPr eaLnBrk="1" hangingPunct="1"/>
            <a:r>
              <a:rPr lang="en-US" sz="2800" smtClean="0"/>
              <a:t>Overview of IEEE 802.3 Standards Process (5/5) – </a:t>
            </a:r>
            <a:br>
              <a:rPr lang="en-US" sz="2800" smtClean="0"/>
            </a:br>
            <a:r>
              <a:rPr lang="en-US" sz="2800" smtClean="0"/>
              <a:t>Final Approvals / Standard Release</a:t>
            </a:r>
          </a:p>
        </p:txBody>
      </p:sp>
      <p:sp>
        <p:nvSpPr>
          <p:cNvPr id="52246" name="AutoShape 2"/>
          <p:cNvSpPr>
            <a:spLocks noChangeArrowheads="1"/>
          </p:cNvSpPr>
          <p:nvPr/>
        </p:nvSpPr>
        <p:spPr bwMode="auto">
          <a:xfrm>
            <a:off x="1403350" y="3213100"/>
            <a:ext cx="1584325" cy="758825"/>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RevCom</a:t>
            </a:r>
          </a:p>
          <a:p>
            <a:pPr algn="ctr"/>
            <a:r>
              <a:rPr lang="en-US" sz="1400" b="1">
                <a:latin typeface="Perpetua"/>
              </a:rPr>
              <a:t>recommendation</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42482" y="498998"/>
            <a:ext cx="8229600" cy="606948"/>
          </a:xfrm>
        </p:spPr>
        <p:txBody>
          <a:bodyPr>
            <a:noAutofit/>
          </a:bodyPr>
          <a:lstStyle/>
          <a:p>
            <a:r>
              <a:rPr lang="en-US" sz="3200" dirty="0" smtClean="0"/>
              <a:t>Proposed timeline</a:t>
            </a:r>
            <a:endParaRPr lang="en-US" sz="3200" dirty="0"/>
          </a:p>
        </p:txBody>
      </p:sp>
      <p:sp>
        <p:nvSpPr>
          <p:cNvPr id="7" name="Line 2"/>
          <p:cNvSpPr>
            <a:spLocks noChangeShapeType="1"/>
          </p:cNvSpPr>
          <p:nvPr/>
        </p:nvSpPr>
        <p:spPr bwMode="auto">
          <a:xfrm flipV="1">
            <a:off x="3200400" y="3877552"/>
            <a:ext cx="0" cy="1447800"/>
          </a:xfrm>
          <a:prstGeom prst="line">
            <a:avLst/>
          </a:prstGeom>
          <a:noFill/>
          <a:ln w="9525">
            <a:solidFill>
              <a:srgbClr val="000000"/>
            </a:solidFill>
            <a:round/>
            <a:headEnd/>
            <a:tailEnd type="triangle" w="med" len="med"/>
          </a:ln>
          <a:effectLst/>
        </p:spPr>
        <p:txBody>
          <a:bodyPr/>
          <a:lstStyle/>
          <a:p>
            <a:endParaRPr lang="en-US"/>
          </a:p>
        </p:txBody>
      </p:sp>
      <p:sp>
        <p:nvSpPr>
          <p:cNvPr id="8" name="Line 4"/>
          <p:cNvSpPr>
            <a:spLocks noChangeShapeType="1"/>
          </p:cNvSpPr>
          <p:nvPr/>
        </p:nvSpPr>
        <p:spPr bwMode="auto">
          <a:xfrm>
            <a:off x="344712" y="3115552"/>
            <a:ext cx="8305800" cy="0"/>
          </a:xfrm>
          <a:prstGeom prst="line">
            <a:avLst/>
          </a:prstGeom>
          <a:noFill/>
          <a:ln w="38100">
            <a:solidFill>
              <a:srgbClr val="000000"/>
            </a:solidFill>
            <a:round/>
            <a:headEnd/>
            <a:tailEnd/>
          </a:ln>
          <a:effectLst/>
        </p:spPr>
        <p:txBody>
          <a:bodyPr/>
          <a:lstStyle/>
          <a:p>
            <a:endParaRPr lang="en-US"/>
          </a:p>
        </p:txBody>
      </p:sp>
      <p:sp>
        <p:nvSpPr>
          <p:cNvPr id="9" name="Line 5"/>
          <p:cNvSpPr>
            <a:spLocks noChangeShapeType="1"/>
          </p:cNvSpPr>
          <p:nvPr/>
        </p:nvSpPr>
        <p:spPr bwMode="auto">
          <a:xfrm>
            <a:off x="573312" y="2963152"/>
            <a:ext cx="0" cy="304800"/>
          </a:xfrm>
          <a:prstGeom prst="line">
            <a:avLst/>
          </a:prstGeom>
          <a:noFill/>
          <a:ln w="9525">
            <a:solidFill>
              <a:srgbClr val="000000"/>
            </a:solidFill>
            <a:round/>
            <a:headEnd/>
            <a:tailEnd/>
          </a:ln>
          <a:effectLst/>
        </p:spPr>
        <p:txBody>
          <a:bodyPr/>
          <a:lstStyle/>
          <a:p>
            <a:endParaRPr lang="en-US"/>
          </a:p>
        </p:txBody>
      </p:sp>
      <p:sp>
        <p:nvSpPr>
          <p:cNvPr id="10" name="Line 6"/>
          <p:cNvSpPr>
            <a:spLocks noChangeShapeType="1"/>
          </p:cNvSpPr>
          <p:nvPr/>
        </p:nvSpPr>
        <p:spPr bwMode="auto">
          <a:xfrm>
            <a:off x="878112" y="2963152"/>
            <a:ext cx="0" cy="304800"/>
          </a:xfrm>
          <a:prstGeom prst="line">
            <a:avLst/>
          </a:prstGeom>
          <a:noFill/>
          <a:ln w="9525">
            <a:solidFill>
              <a:srgbClr val="000000"/>
            </a:solidFill>
            <a:round/>
            <a:headEnd/>
            <a:tailEnd/>
          </a:ln>
          <a:effectLst/>
        </p:spPr>
        <p:txBody>
          <a:bodyPr/>
          <a:lstStyle/>
          <a:p>
            <a:endParaRPr lang="en-US"/>
          </a:p>
        </p:txBody>
      </p:sp>
      <p:sp>
        <p:nvSpPr>
          <p:cNvPr id="11" name="Line 7"/>
          <p:cNvSpPr>
            <a:spLocks noChangeShapeType="1"/>
          </p:cNvSpPr>
          <p:nvPr/>
        </p:nvSpPr>
        <p:spPr bwMode="auto">
          <a:xfrm>
            <a:off x="1182912" y="2963152"/>
            <a:ext cx="0" cy="304800"/>
          </a:xfrm>
          <a:prstGeom prst="line">
            <a:avLst/>
          </a:prstGeom>
          <a:noFill/>
          <a:ln w="9525">
            <a:solidFill>
              <a:srgbClr val="000000"/>
            </a:solidFill>
            <a:round/>
            <a:headEnd/>
            <a:tailEnd/>
          </a:ln>
          <a:effectLst/>
        </p:spPr>
        <p:txBody>
          <a:bodyPr/>
          <a:lstStyle/>
          <a:p>
            <a:endParaRPr lang="en-US"/>
          </a:p>
        </p:txBody>
      </p:sp>
      <p:sp>
        <p:nvSpPr>
          <p:cNvPr id="12" name="Line 8"/>
          <p:cNvSpPr>
            <a:spLocks noChangeShapeType="1"/>
          </p:cNvSpPr>
          <p:nvPr/>
        </p:nvSpPr>
        <p:spPr bwMode="auto">
          <a:xfrm>
            <a:off x="1487712" y="2963152"/>
            <a:ext cx="0" cy="304800"/>
          </a:xfrm>
          <a:prstGeom prst="line">
            <a:avLst/>
          </a:prstGeom>
          <a:noFill/>
          <a:ln w="9525">
            <a:solidFill>
              <a:srgbClr val="000000"/>
            </a:solidFill>
            <a:round/>
            <a:headEnd/>
            <a:tailEnd/>
          </a:ln>
          <a:effectLst/>
        </p:spPr>
        <p:txBody>
          <a:bodyPr/>
          <a:lstStyle/>
          <a:p>
            <a:endParaRPr lang="en-US"/>
          </a:p>
        </p:txBody>
      </p:sp>
      <p:sp>
        <p:nvSpPr>
          <p:cNvPr id="13" name="Line 9"/>
          <p:cNvSpPr>
            <a:spLocks noChangeShapeType="1"/>
          </p:cNvSpPr>
          <p:nvPr/>
        </p:nvSpPr>
        <p:spPr bwMode="auto">
          <a:xfrm>
            <a:off x="1792512" y="2963152"/>
            <a:ext cx="0" cy="304800"/>
          </a:xfrm>
          <a:prstGeom prst="line">
            <a:avLst/>
          </a:prstGeom>
          <a:noFill/>
          <a:ln w="9525">
            <a:solidFill>
              <a:srgbClr val="000000"/>
            </a:solidFill>
            <a:round/>
            <a:headEnd/>
            <a:tailEnd/>
          </a:ln>
          <a:effectLst/>
        </p:spPr>
        <p:txBody>
          <a:bodyPr/>
          <a:lstStyle/>
          <a:p>
            <a:endParaRPr lang="en-US"/>
          </a:p>
        </p:txBody>
      </p:sp>
      <p:sp>
        <p:nvSpPr>
          <p:cNvPr id="14" name="Line 10"/>
          <p:cNvSpPr>
            <a:spLocks noChangeShapeType="1"/>
          </p:cNvSpPr>
          <p:nvPr/>
        </p:nvSpPr>
        <p:spPr bwMode="auto">
          <a:xfrm>
            <a:off x="2097312" y="2963152"/>
            <a:ext cx="0" cy="304800"/>
          </a:xfrm>
          <a:prstGeom prst="line">
            <a:avLst/>
          </a:prstGeom>
          <a:noFill/>
          <a:ln w="9525">
            <a:solidFill>
              <a:srgbClr val="000000"/>
            </a:solidFill>
            <a:round/>
            <a:headEnd/>
            <a:tailEnd/>
          </a:ln>
          <a:effectLst/>
        </p:spPr>
        <p:txBody>
          <a:bodyPr/>
          <a:lstStyle/>
          <a:p>
            <a:endParaRPr lang="en-US"/>
          </a:p>
        </p:txBody>
      </p:sp>
      <p:sp>
        <p:nvSpPr>
          <p:cNvPr id="15" name="Line 11"/>
          <p:cNvSpPr>
            <a:spLocks noChangeShapeType="1"/>
          </p:cNvSpPr>
          <p:nvPr/>
        </p:nvSpPr>
        <p:spPr bwMode="auto">
          <a:xfrm>
            <a:off x="2402112" y="2963152"/>
            <a:ext cx="0" cy="304800"/>
          </a:xfrm>
          <a:prstGeom prst="line">
            <a:avLst/>
          </a:prstGeom>
          <a:noFill/>
          <a:ln w="9525">
            <a:solidFill>
              <a:srgbClr val="000000"/>
            </a:solidFill>
            <a:round/>
            <a:headEnd/>
            <a:tailEnd/>
          </a:ln>
          <a:effectLst/>
        </p:spPr>
        <p:txBody>
          <a:bodyPr/>
          <a:lstStyle/>
          <a:p>
            <a:endParaRPr lang="en-US"/>
          </a:p>
        </p:txBody>
      </p:sp>
      <p:sp>
        <p:nvSpPr>
          <p:cNvPr id="16" name="Line 12"/>
          <p:cNvSpPr>
            <a:spLocks noChangeShapeType="1"/>
          </p:cNvSpPr>
          <p:nvPr/>
        </p:nvSpPr>
        <p:spPr bwMode="auto">
          <a:xfrm>
            <a:off x="2706912" y="2963152"/>
            <a:ext cx="0" cy="304800"/>
          </a:xfrm>
          <a:prstGeom prst="line">
            <a:avLst/>
          </a:prstGeom>
          <a:noFill/>
          <a:ln w="9525">
            <a:solidFill>
              <a:srgbClr val="000000"/>
            </a:solidFill>
            <a:round/>
            <a:headEnd/>
            <a:tailEnd/>
          </a:ln>
          <a:effectLst/>
        </p:spPr>
        <p:txBody>
          <a:bodyPr/>
          <a:lstStyle/>
          <a:p>
            <a:endParaRPr lang="en-US"/>
          </a:p>
        </p:txBody>
      </p:sp>
      <p:sp>
        <p:nvSpPr>
          <p:cNvPr id="17" name="Line 13"/>
          <p:cNvSpPr>
            <a:spLocks noChangeShapeType="1"/>
          </p:cNvSpPr>
          <p:nvPr/>
        </p:nvSpPr>
        <p:spPr bwMode="auto">
          <a:xfrm>
            <a:off x="3011712" y="2963152"/>
            <a:ext cx="0" cy="304800"/>
          </a:xfrm>
          <a:prstGeom prst="line">
            <a:avLst/>
          </a:prstGeom>
          <a:noFill/>
          <a:ln w="9525">
            <a:solidFill>
              <a:srgbClr val="000000"/>
            </a:solidFill>
            <a:round/>
            <a:headEnd/>
            <a:tailEnd/>
          </a:ln>
          <a:effectLst/>
        </p:spPr>
        <p:txBody>
          <a:bodyPr/>
          <a:lstStyle/>
          <a:p>
            <a:endParaRPr lang="en-US"/>
          </a:p>
        </p:txBody>
      </p:sp>
      <p:sp>
        <p:nvSpPr>
          <p:cNvPr id="18" name="Line 14"/>
          <p:cNvSpPr>
            <a:spLocks noChangeShapeType="1"/>
          </p:cNvSpPr>
          <p:nvPr/>
        </p:nvSpPr>
        <p:spPr bwMode="auto">
          <a:xfrm>
            <a:off x="3316512" y="2963152"/>
            <a:ext cx="0" cy="304800"/>
          </a:xfrm>
          <a:prstGeom prst="line">
            <a:avLst/>
          </a:prstGeom>
          <a:noFill/>
          <a:ln w="9525">
            <a:solidFill>
              <a:srgbClr val="000000"/>
            </a:solidFill>
            <a:round/>
            <a:headEnd/>
            <a:tailEnd/>
          </a:ln>
          <a:effectLst/>
        </p:spPr>
        <p:txBody>
          <a:bodyPr/>
          <a:lstStyle/>
          <a:p>
            <a:endParaRPr lang="en-US"/>
          </a:p>
        </p:txBody>
      </p:sp>
      <p:sp>
        <p:nvSpPr>
          <p:cNvPr id="19" name="Line 15"/>
          <p:cNvSpPr>
            <a:spLocks noChangeShapeType="1"/>
          </p:cNvSpPr>
          <p:nvPr/>
        </p:nvSpPr>
        <p:spPr bwMode="auto">
          <a:xfrm>
            <a:off x="3621312" y="2963152"/>
            <a:ext cx="0" cy="304800"/>
          </a:xfrm>
          <a:prstGeom prst="line">
            <a:avLst/>
          </a:prstGeom>
          <a:noFill/>
          <a:ln w="9525">
            <a:solidFill>
              <a:srgbClr val="000000"/>
            </a:solidFill>
            <a:round/>
            <a:headEnd/>
            <a:tailEnd/>
          </a:ln>
          <a:effectLst/>
        </p:spPr>
        <p:txBody>
          <a:bodyPr/>
          <a:lstStyle/>
          <a:p>
            <a:endParaRPr lang="en-US"/>
          </a:p>
        </p:txBody>
      </p:sp>
      <p:sp>
        <p:nvSpPr>
          <p:cNvPr id="20" name="Line 16"/>
          <p:cNvSpPr>
            <a:spLocks noChangeShapeType="1"/>
          </p:cNvSpPr>
          <p:nvPr/>
        </p:nvSpPr>
        <p:spPr bwMode="auto">
          <a:xfrm>
            <a:off x="3926112" y="2963152"/>
            <a:ext cx="0" cy="304800"/>
          </a:xfrm>
          <a:prstGeom prst="line">
            <a:avLst/>
          </a:prstGeom>
          <a:noFill/>
          <a:ln w="9525">
            <a:solidFill>
              <a:srgbClr val="000000"/>
            </a:solidFill>
            <a:round/>
            <a:headEnd/>
            <a:tailEnd/>
          </a:ln>
          <a:effectLst/>
        </p:spPr>
        <p:txBody>
          <a:bodyPr/>
          <a:lstStyle/>
          <a:p>
            <a:endParaRPr lang="en-US"/>
          </a:p>
        </p:txBody>
      </p:sp>
      <p:sp>
        <p:nvSpPr>
          <p:cNvPr id="21" name="Line 17"/>
          <p:cNvSpPr>
            <a:spLocks noChangeShapeType="1"/>
          </p:cNvSpPr>
          <p:nvPr/>
        </p:nvSpPr>
        <p:spPr bwMode="auto">
          <a:xfrm>
            <a:off x="4230912" y="2963152"/>
            <a:ext cx="0" cy="304800"/>
          </a:xfrm>
          <a:prstGeom prst="line">
            <a:avLst/>
          </a:prstGeom>
          <a:noFill/>
          <a:ln w="9525">
            <a:solidFill>
              <a:srgbClr val="000000"/>
            </a:solidFill>
            <a:round/>
            <a:headEnd/>
            <a:tailEnd/>
          </a:ln>
          <a:effectLst/>
        </p:spPr>
        <p:txBody>
          <a:bodyPr/>
          <a:lstStyle/>
          <a:p>
            <a:endParaRPr lang="en-US"/>
          </a:p>
        </p:txBody>
      </p:sp>
      <p:sp>
        <p:nvSpPr>
          <p:cNvPr id="22" name="Line 18"/>
          <p:cNvSpPr>
            <a:spLocks noChangeShapeType="1"/>
          </p:cNvSpPr>
          <p:nvPr/>
        </p:nvSpPr>
        <p:spPr bwMode="auto">
          <a:xfrm>
            <a:off x="4535712" y="2963152"/>
            <a:ext cx="0" cy="304800"/>
          </a:xfrm>
          <a:prstGeom prst="line">
            <a:avLst/>
          </a:prstGeom>
          <a:noFill/>
          <a:ln w="9525">
            <a:solidFill>
              <a:srgbClr val="000000"/>
            </a:solidFill>
            <a:round/>
            <a:headEnd/>
            <a:tailEnd/>
          </a:ln>
          <a:effectLst/>
        </p:spPr>
        <p:txBody>
          <a:bodyPr/>
          <a:lstStyle/>
          <a:p>
            <a:endParaRPr lang="en-US"/>
          </a:p>
        </p:txBody>
      </p:sp>
      <p:sp>
        <p:nvSpPr>
          <p:cNvPr id="23" name="Line 19"/>
          <p:cNvSpPr>
            <a:spLocks noChangeShapeType="1"/>
          </p:cNvSpPr>
          <p:nvPr/>
        </p:nvSpPr>
        <p:spPr bwMode="auto">
          <a:xfrm>
            <a:off x="4840512" y="2963152"/>
            <a:ext cx="0" cy="304800"/>
          </a:xfrm>
          <a:prstGeom prst="line">
            <a:avLst/>
          </a:prstGeom>
          <a:noFill/>
          <a:ln w="9525">
            <a:solidFill>
              <a:srgbClr val="000000"/>
            </a:solidFill>
            <a:round/>
            <a:headEnd/>
            <a:tailEnd/>
          </a:ln>
          <a:effectLst/>
        </p:spPr>
        <p:txBody>
          <a:bodyPr/>
          <a:lstStyle/>
          <a:p>
            <a:endParaRPr lang="en-US"/>
          </a:p>
        </p:txBody>
      </p:sp>
      <p:sp>
        <p:nvSpPr>
          <p:cNvPr id="24" name="Line 20"/>
          <p:cNvSpPr>
            <a:spLocks noChangeShapeType="1"/>
          </p:cNvSpPr>
          <p:nvPr/>
        </p:nvSpPr>
        <p:spPr bwMode="auto">
          <a:xfrm>
            <a:off x="5145312" y="2963152"/>
            <a:ext cx="0" cy="304800"/>
          </a:xfrm>
          <a:prstGeom prst="line">
            <a:avLst/>
          </a:prstGeom>
          <a:noFill/>
          <a:ln w="9525">
            <a:solidFill>
              <a:srgbClr val="000000"/>
            </a:solidFill>
            <a:round/>
            <a:headEnd/>
            <a:tailEnd/>
          </a:ln>
          <a:effectLst/>
        </p:spPr>
        <p:txBody>
          <a:bodyPr/>
          <a:lstStyle/>
          <a:p>
            <a:endParaRPr lang="en-US"/>
          </a:p>
        </p:txBody>
      </p:sp>
      <p:sp>
        <p:nvSpPr>
          <p:cNvPr id="25" name="Line 21"/>
          <p:cNvSpPr>
            <a:spLocks noChangeShapeType="1"/>
          </p:cNvSpPr>
          <p:nvPr/>
        </p:nvSpPr>
        <p:spPr bwMode="auto">
          <a:xfrm>
            <a:off x="5450112" y="2963152"/>
            <a:ext cx="0" cy="304800"/>
          </a:xfrm>
          <a:prstGeom prst="line">
            <a:avLst/>
          </a:prstGeom>
          <a:noFill/>
          <a:ln w="9525">
            <a:solidFill>
              <a:srgbClr val="000000"/>
            </a:solidFill>
            <a:round/>
            <a:headEnd/>
            <a:tailEnd/>
          </a:ln>
          <a:effectLst/>
        </p:spPr>
        <p:txBody>
          <a:bodyPr/>
          <a:lstStyle/>
          <a:p>
            <a:endParaRPr lang="en-US"/>
          </a:p>
        </p:txBody>
      </p:sp>
      <p:sp>
        <p:nvSpPr>
          <p:cNvPr id="26" name="Line 22"/>
          <p:cNvSpPr>
            <a:spLocks noChangeShapeType="1"/>
          </p:cNvSpPr>
          <p:nvPr/>
        </p:nvSpPr>
        <p:spPr bwMode="auto">
          <a:xfrm>
            <a:off x="5754912" y="2963152"/>
            <a:ext cx="0" cy="304800"/>
          </a:xfrm>
          <a:prstGeom prst="line">
            <a:avLst/>
          </a:prstGeom>
          <a:noFill/>
          <a:ln w="9525">
            <a:solidFill>
              <a:srgbClr val="000000"/>
            </a:solidFill>
            <a:round/>
            <a:headEnd/>
            <a:tailEnd/>
          </a:ln>
          <a:effectLst/>
        </p:spPr>
        <p:txBody>
          <a:bodyPr/>
          <a:lstStyle/>
          <a:p>
            <a:endParaRPr lang="en-US"/>
          </a:p>
        </p:txBody>
      </p:sp>
      <p:sp>
        <p:nvSpPr>
          <p:cNvPr id="27" name="Line 23"/>
          <p:cNvSpPr>
            <a:spLocks noChangeShapeType="1"/>
          </p:cNvSpPr>
          <p:nvPr/>
        </p:nvSpPr>
        <p:spPr bwMode="auto">
          <a:xfrm>
            <a:off x="6059712" y="2963152"/>
            <a:ext cx="0" cy="304800"/>
          </a:xfrm>
          <a:prstGeom prst="line">
            <a:avLst/>
          </a:prstGeom>
          <a:noFill/>
          <a:ln w="9525">
            <a:solidFill>
              <a:srgbClr val="000000"/>
            </a:solidFill>
            <a:round/>
            <a:headEnd/>
            <a:tailEnd/>
          </a:ln>
          <a:effectLst/>
        </p:spPr>
        <p:txBody>
          <a:bodyPr/>
          <a:lstStyle/>
          <a:p>
            <a:endParaRPr lang="en-US"/>
          </a:p>
        </p:txBody>
      </p:sp>
      <p:sp>
        <p:nvSpPr>
          <p:cNvPr id="28" name="Line 24"/>
          <p:cNvSpPr>
            <a:spLocks noChangeShapeType="1"/>
          </p:cNvSpPr>
          <p:nvPr/>
        </p:nvSpPr>
        <p:spPr bwMode="auto">
          <a:xfrm>
            <a:off x="6364512" y="2963152"/>
            <a:ext cx="0" cy="304800"/>
          </a:xfrm>
          <a:prstGeom prst="line">
            <a:avLst/>
          </a:prstGeom>
          <a:noFill/>
          <a:ln w="9525">
            <a:solidFill>
              <a:srgbClr val="000000"/>
            </a:solidFill>
            <a:round/>
            <a:headEnd/>
            <a:tailEnd/>
          </a:ln>
          <a:effectLst/>
        </p:spPr>
        <p:txBody>
          <a:bodyPr/>
          <a:lstStyle/>
          <a:p>
            <a:endParaRPr lang="en-US"/>
          </a:p>
        </p:txBody>
      </p:sp>
      <p:sp>
        <p:nvSpPr>
          <p:cNvPr id="29" name="Line 25"/>
          <p:cNvSpPr>
            <a:spLocks noChangeShapeType="1"/>
          </p:cNvSpPr>
          <p:nvPr/>
        </p:nvSpPr>
        <p:spPr bwMode="auto">
          <a:xfrm>
            <a:off x="6669312" y="2963152"/>
            <a:ext cx="0" cy="304800"/>
          </a:xfrm>
          <a:prstGeom prst="line">
            <a:avLst/>
          </a:prstGeom>
          <a:noFill/>
          <a:ln w="9525">
            <a:solidFill>
              <a:srgbClr val="000000"/>
            </a:solidFill>
            <a:round/>
            <a:headEnd/>
            <a:tailEnd/>
          </a:ln>
          <a:effectLst/>
        </p:spPr>
        <p:txBody>
          <a:bodyPr/>
          <a:lstStyle/>
          <a:p>
            <a:endParaRPr lang="en-US"/>
          </a:p>
        </p:txBody>
      </p:sp>
      <p:sp>
        <p:nvSpPr>
          <p:cNvPr id="30" name="Line 26"/>
          <p:cNvSpPr>
            <a:spLocks noChangeShapeType="1"/>
          </p:cNvSpPr>
          <p:nvPr/>
        </p:nvSpPr>
        <p:spPr bwMode="auto">
          <a:xfrm>
            <a:off x="6974112" y="2963152"/>
            <a:ext cx="0" cy="304800"/>
          </a:xfrm>
          <a:prstGeom prst="line">
            <a:avLst/>
          </a:prstGeom>
          <a:noFill/>
          <a:ln w="9525">
            <a:solidFill>
              <a:srgbClr val="000000"/>
            </a:solidFill>
            <a:round/>
            <a:headEnd/>
            <a:tailEnd/>
          </a:ln>
          <a:effectLst/>
        </p:spPr>
        <p:txBody>
          <a:bodyPr/>
          <a:lstStyle/>
          <a:p>
            <a:endParaRPr lang="en-US"/>
          </a:p>
        </p:txBody>
      </p:sp>
      <p:sp>
        <p:nvSpPr>
          <p:cNvPr id="31" name="Line 27"/>
          <p:cNvSpPr>
            <a:spLocks noChangeShapeType="1"/>
          </p:cNvSpPr>
          <p:nvPr/>
        </p:nvSpPr>
        <p:spPr bwMode="auto">
          <a:xfrm>
            <a:off x="7278912" y="2963152"/>
            <a:ext cx="0" cy="304800"/>
          </a:xfrm>
          <a:prstGeom prst="line">
            <a:avLst/>
          </a:prstGeom>
          <a:noFill/>
          <a:ln w="9525">
            <a:solidFill>
              <a:srgbClr val="000000"/>
            </a:solidFill>
            <a:round/>
            <a:headEnd/>
            <a:tailEnd/>
          </a:ln>
          <a:effectLst/>
        </p:spPr>
        <p:txBody>
          <a:bodyPr/>
          <a:lstStyle/>
          <a:p>
            <a:endParaRPr lang="en-US"/>
          </a:p>
        </p:txBody>
      </p:sp>
      <p:sp>
        <p:nvSpPr>
          <p:cNvPr id="32" name="Line 28"/>
          <p:cNvSpPr>
            <a:spLocks noChangeShapeType="1"/>
          </p:cNvSpPr>
          <p:nvPr/>
        </p:nvSpPr>
        <p:spPr bwMode="auto">
          <a:xfrm>
            <a:off x="7583712" y="2963152"/>
            <a:ext cx="0" cy="304800"/>
          </a:xfrm>
          <a:prstGeom prst="line">
            <a:avLst/>
          </a:prstGeom>
          <a:noFill/>
          <a:ln w="9525">
            <a:solidFill>
              <a:srgbClr val="000000"/>
            </a:solidFill>
            <a:round/>
            <a:headEnd/>
            <a:tailEnd/>
          </a:ln>
          <a:effectLst/>
        </p:spPr>
        <p:txBody>
          <a:bodyPr/>
          <a:lstStyle/>
          <a:p>
            <a:endParaRPr lang="en-US"/>
          </a:p>
        </p:txBody>
      </p:sp>
      <p:sp>
        <p:nvSpPr>
          <p:cNvPr id="33" name="Line 29"/>
          <p:cNvSpPr>
            <a:spLocks noChangeShapeType="1"/>
          </p:cNvSpPr>
          <p:nvPr/>
        </p:nvSpPr>
        <p:spPr bwMode="auto">
          <a:xfrm>
            <a:off x="7888512" y="2963152"/>
            <a:ext cx="0" cy="304800"/>
          </a:xfrm>
          <a:prstGeom prst="line">
            <a:avLst/>
          </a:prstGeom>
          <a:noFill/>
          <a:ln w="9525">
            <a:solidFill>
              <a:srgbClr val="000000"/>
            </a:solidFill>
            <a:round/>
            <a:headEnd/>
            <a:tailEnd/>
          </a:ln>
          <a:effectLst/>
        </p:spPr>
        <p:txBody>
          <a:bodyPr/>
          <a:lstStyle/>
          <a:p>
            <a:endParaRPr lang="en-US"/>
          </a:p>
        </p:txBody>
      </p:sp>
      <p:sp>
        <p:nvSpPr>
          <p:cNvPr id="34" name="Line 30"/>
          <p:cNvSpPr>
            <a:spLocks noChangeShapeType="1"/>
          </p:cNvSpPr>
          <p:nvPr/>
        </p:nvSpPr>
        <p:spPr bwMode="auto">
          <a:xfrm>
            <a:off x="8193312" y="2963152"/>
            <a:ext cx="0" cy="304800"/>
          </a:xfrm>
          <a:prstGeom prst="line">
            <a:avLst/>
          </a:prstGeom>
          <a:noFill/>
          <a:ln w="9525">
            <a:solidFill>
              <a:srgbClr val="000000"/>
            </a:solidFill>
            <a:round/>
            <a:headEnd/>
            <a:tailEnd/>
          </a:ln>
          <a:effectLst/>
        </p:spPr>
        <p:txBody>
          <a:bodyPr/>
          <a:lstStyle/>
          <a:p>
            <a:endParaRPr lang="en-US"/>
          </a:p>
        </p:txBody>
      </p:sp>
      <p:sp>
        <p:nvSpPr>
          <p:cNvPr id="35" name="Text Box 31"/>
          <p:cNvSpPr txBox="1">
            <a:spLocks noChangeArrowheads="1"/>
          </p:cNvSpPr>
          <p:nvPr/>
        </p:nvSpPr>
        <p:spPr bwMode="auto">
          <a:xfrm>
            <a:off x="540048" y="3344152"/>
            <a:ext cx="304800" cy="549275"/>
          </a:xfrm>
          <a:prstGeom prst="rect">
            <a:avLst/>
          </a:prstGeom>
          <a:noFill/>
          <a:ln w="9525" algn="ctr">
            <a:noFill/>
            <a:miter lim="800000"/>
            <a:headEnd/>
            <a:tailEnd/>
          </a:ln>
          <a:effectLst/>
        </p:spPr>
        <p:txBody>
          <a:bodyPr lIns="0" rIns="0">
            <a:spAutoFit/>
            <a:flatTx/>
          </a:bodyPr>
          <a:lstStyle/>
          <a:p>
            <a:r>
              <a:rPr lang="en-US" sz="1000"/>
              <a:t>J</a:t>
            </a:r>
          </a:p>
          <a:p>
            <a:r>
              <a:rPr lang="en-US" sz="1000"/>
              <a:t>U</a:t>
            </a:r>
          </a:p>
          <a:p>
            <a:r>
              <a:rPr lang="en-US" sz="1000"/>
              <a:t>L</a:t>
            </a:r>
          </a:p>
        </p:txBody>
      </p:sp>
      <p:sp>
        <p:nvSpPr>
          <p:cNvPr id="36" name="Text Box 32"/>
          <p:cNvSpPr txBox="1">
            <a:spLocks noChangeArrowheads="1"/>
          </p:cNvSpPr>
          <p:nvPr/>
        </p:nvSpPr>
        <p:spPr bwMode="auto">
          <a:xfrm>
            <a:off x="844848" y="3344152"/>
            <a:ext cx="304800" cy="549275"/>
          </a:xfrm>
          <a:prstGeom prst="rect">
            <a:avLst/>
          </a:prstGeom>
          <a:noFill/>
          <a:ln w="9525" algn="ctr">
            <a:noFill/>
            <a:miter lim="800000"/>
            <a:headEnd/>
            <a:tailEnd/>
          </a:ln>
          <a:effectLst/>
        </p:spPr>
        <p:txBody>
          <a:bodyPr lIns="0" rIns="0">
            <a:spAutoFit/>
            <a:flatTx/>
          </a:bodyPr>
          <a:lstStyle/>
          <a:p>
            <a:r>
              <a:rPr lang="en-US" sz="1000"/>
              <a:t>S</a:t>
            </a:r>
          </a:p>
          <a:p>
            <a:r>
              <a:rPr lang="en-US" sz="1000"/>
              <a:t>E</a:t>
            </a:r>
          </a:p>
          <a:p>
            <a:r>
              <a:rPr lang="en-US" sz="1000"/>
              <a:t>P</a:t>
            </a:r>
          </a:p>
        </p:txBody>
      </p:sp>
      <p:sp>
        <p:nvSpPr>
          <p:cNvPr id="37" name="Text Box 33"/>
          <p:cNvSpPr txBox="1">
            <a:spLocks noChangeArrowheads="1"/>
          </p:cNvSpPr>
          <p:nvPr/>
        </p:nvSpPr>
        <p:spPr bwMode="auto">
          <a:xfrm>
            <a:off x="1149648" y="3344152"/>
            <a:ext cx="304800" cy="549275"/>
          </a:xfrm>
          <a:prstGeom prst="rect">
            <a:avLst/>
          </a:prstGeom>
          <a:noFill/>
          <a:ln w="9525" algn="ctr">
            <a:noFill/>
            <a:miter lim="800000"/>
            <a:headEnd/>
            <a:tailEnd/>
          </a:ln>
          <a:effectLst/>
        </p:spPr>
        <p:txBody>
          <a:bodyPr lIns="0" rIns="0">
            <a:spAutoFit/>
            <a:flatTx/>
          </a:bodyPr>
          <a:lstStyle/>
          <a:p>
            <a:r>
              <a:rPr lang="en-US" sz="1000"/>
              <a:t>N</a:t>
            </a:r>
          </a:p>
          <a:p>
            <a:r>
              <a:rPr lang="en-US" sz="1000"/>
              <a:t>O</a:t>
            </a:r>
          </a:p>
          <a:p>
            <a:r>
              <a:rPr lang="en-US" sz="1000"/>
              <a:t>V</a:t>
            </a:r>
          </a:p>
        </p:txBody>
      </p:sp>
      <p:sp>
        <p:nvSpPr>
          <p:cNvPr id="38" name="Text Box 34"/>
          <p:cNvSpPr txBox="1">
            <a:spLocks noChangeArrowheads="1"/>
          </p:cNvSpPr>
          <p:nvPr/>
        </p:nvSpPr>
        <p:spPr bwMode="auto">
          <a:xfrm>
            <a:off x="1454448" y="3344152"/>
            <a:ext cx="304800" cy="549275"/>
          </a:xfrm>
          <a:prstGeom prst="rect">
            <a:avLst/>
          </a:prstGeom>
          <a:noFill/>
          <a:ln w="9525" algn="ctr">
            <a:noFill/>
            <a:miter lim="800000"/>
            <a:headEnd/>
            <a:tailEnd/>
          </a:ln>
          <a:effectLst/>
        </p:spPr>
        <p:txBody>
          <a:bodyPr lIns="0" rIns="0">
            <a:spAutoFit/>
            <a:flatTx/>
          </a:bodyPr>
          <a:lstStyle/>
          <a:p>
            <a:r>
              <a:rPr lang="en-US" sz="1000"/>
              <a:t>J</a:t>
            </a:r>
          </a:p>
          <a:p>
            <a:r>
              <a:rPr lang="en-US" sz="1000"/>
              <a:t>A</a:t>
            </a:r>
          </a:p>
          <a:p>
            <a:r>
              <a:rPr lang="en-US" sz="1000"/>
              <a:t>N</a:t>
            </a:r>
          </a:p>
        </p:txBody>
      </p:sp>
      <p:sp>
        <p:nvSpPr>
          <p:cNvPr id="39" name="Text Box 35"/>
          <p:cNvSpPr txBox="1">
            <a:spLocks noChangeArrowheads="1"/>
          </p:cNvSpPr>
          <p:nvPr/>
        </p:nvSpPr>
        <p:spPr bwMode="auto">
          <a:xfrm>
            <a:off x="1759248" y="3344152"/>
            <a:ext cx="304800" cy="549275"/>
          </a:xfrm>
          <a:prstGeom prst="rect">
            <a:avLst/>
          </a:prstGeom>
          <a:noFill/>
          <a:ln w="9525" algn="ctr">
            <a:noFill/>
            <a:miter lim="800000"/>
            <a:headEnd/>
            <a:tailEnd/>
          </a:ln>
          <a:effectLst/>
        </p:spPr>
        <p:txBody>
          <a:bodyPr lIns="0" rIns="0">
            <a:spAutoFit/>
            <a:flatTx/>
          </a:bodyPr>
          <a:lstStyle/>
          <a:p>
            <a:r>
              <a:rPr lang="en-US" sz="1000"/>
              <a:t>M</a:t>
            </a:r>
          </a:p>
          <a:p>
            <a:r>
              <a:rPr lang="en-US" sz="1000"/>
              <a:t>A</a:t>
            </a:r>
          </a:p>
          <a:p>
            <a:r>
              <a:rPr lang="en-US" sz="1000"/>
              <a:t>R</a:t>
            </a:r>
          </a:p>
        </p:txBody>
      </p:sp>
      <p:sp>
        <p:nvSpPr>
          <p:cNvPr id="40" name="Text Box 36"/>
          <p:cNvSpPr txBox="1">
            <a:spLocks noChangeArrowheads="1"/>
          </p:cNvSpPr>
          <p:nvPr/>
        </p:nvSpPr>
        <p:spPr bwMode="auto">
          <a:xfrm>
            <a:off x="2064048" y="3344152"/>
            <a:ext cx="304800" cy="549275"/>
          </a:xfrm>
          <a:prstGeom prst="rect">
            <a:avLst/>
          </a:prstGeom>
          <a:noFill/>
          <a:ln w="9525" algn="ctr">
            <a:noFill/>
            <a:miter lim="800000"/>
            <a:headEnd/>
            <a:tailEnd/>
          </a:ln>
          <a:effectLst/>
        </p:spPr>
        <p:txBody>
          <a:bodyPr lIns="0" rIns="0">
            <a:spAutoFit/>
            <a:flatTx/>
          </a:bodyPr>
          <a:lstStyle/>
          <a:p>
            <a:r>
              <a:rPr lang="en-US" sz="1000"/>
              <a:t>M</a:t>
            </a:r>
          </a:p>
          <a:p>
            <a:r>
              <a:rPr lang="en-US" sz="1000"/>
              <a:t>A</a:t>
            </a:r>
          </a:p>
          <a:p>
            <a:r>
              <a:rPr lang="en-US" sz="1000"/>
              <a:t>Y</a:t>
            </a:r>
          </a:p>
        </p:txBody>
      </p:sp>
      <p:sp>
        <p:nvSpPr>
          <p:cNvPr id="41" name="Text Box 37"/>
          <p:cNvSpPr txBox="1">
            <a:spLocks noChangeArrowheads="1"/>
          </p:cNvSpPr>
          <p:nvPr/>
        </p:nvSpPr>
        <p:spPr bwMode="auto">
          <a:xfrm>
            <a:off x="2368848" y="3344152"/>
            <a:ext cx="304800" cy="549275"/>
          </a:xfrm>
          <a:prstGeom prst="rect">
            <a:avLst/>
          </a:prstGeom>
          <a:noFill/>
          <a:ln w="9525" algn="ctr">
            <a:noFill/>
            <a:miter lim="800000"/>
            <a:headEnd/>
            <a:tailEnd/>
          </a:ln>
          <a:effectLst/>
        </p:spPr>
        <p:txBody>
          <a:bodyPr lIns="0" rIns="0">
            <a:spAutoFit/>
            <a:flatTx/>
          </a:bodyPr>
          <a:lstStyle/>
          <a:p>
            <a:r>
              <a:rPr lang="en-US" sz="1000"/>
              <a:t>J</a:t>
            </a:r>
          </a:p>
          <a:p>
            <a:r>
              <a:rPr lang="en-US" sz="1000"/>
              <a:t>U</a:t>
            </a:r>
          </a:p>
          <a:p>
            <a:r>
              <a:rPr lang="en-US" sz="1000"/>
              <a:t>L</a:t>
            </a:r>
          </a:p>
        </p:txBody>
      </p:sp>
      <p:sp>
        <p:nvSpPr>
          <p:cNvPr id="42" name="Text Box 38"/>
          <p:cNvSpPr txBox="1">
            <a:spLocks noChangeArrowheads="1"/>
          </p:cNvSpPr>
          <p:nvPr/>
        </p:nvSpPr>
        <p:spPr bwMode="auto">
          <a:xfrm>
            <a:off x="2673648" y="3344152"/>
            <a:ext cx="304800" cy="549275"/>
          </a:xfrm>
          <a:prstGeom prst="rect">
            <a:avLst/>
          </a:prstGeom>
          <a:noFill/>
          <a:ln w="9525" algn="ctr">
            <a:noFill/>
            <a:miter lim="800000"/>
            <a:headEnd/>
            <a:tailEnd/>
          </a:ln>
          <a:effectLst/>
        </p:spPr>
        <p:txBody>
          <a:bodyPr lIns="0" rIns="0">
            <a:spAutoFit/>
            <a:flatTx/>
          </a:bodyPr>
          <a:lstStyle/>
          <a:p>
            <a:r>
              <a:rPr lang="en-US" sz="1000"/>
              <a:t>S</a:t>
            </a:r>
          </a:p>
          <a:p>
            <a:r>
              <a:rPr lang="en-US" sz="1000"/>
              <a:t>E</a:t>
            </a:r>
          </a:p>
          <a:p>
            <a:r>
              <a:rPr lang="en-US" sz="1000"/>
              <a:t>P</a:t>
            </a:r>
          </a:p>
        </p:txBody>
      </p:sp>
      <p:sp>
        <p:nvSpPr>
          <p:cNvPr id="43" name="Text Box 39"/>
          <p:cNvSpPr txBox="1">
            <a:spLocks noChangeArrowheads="1"/>
          </p:cNvSpPr>
          <p:nvPr/>
        </p:nvSpPr>
        <p:spPr bwMode="auto">
          <a:xfrm>
            <a:off x="2978448" y="3344152"/>
            <a:ext cx="304800" cy="549275"/>
          </a:xfrm>
          <a:prstGeom prst="rect">
            <a:avLst/>
          </a:prstGeom>
          <a:noFill/>
          <a:ln w="9525" algn="ctr">
            <a:noFill/>
            <a:miter lim="800000"/>
            <a:headEnd/>
            <a:tailEnd/>
          </a:ln>
          <a:effectLst/>
        </p:spPr>
        <p:txBody>
          <a:bodyPr lIns="0" rIns="0">
            <a:spAutoFit/>
            <a:flatTx/>
          </a:bodyPr>
          <a:lstStyle/>
          <a:p>
            <a:r>
              <a:rPr lang="en-US" sz="1000"/>
              <a:t>N</a:t>
            </a:r>
          </a:p>
          <a:p>
            <a:r>
              <a:rPr lang="en-US" sz="1000"/>
              <a:t>O</a:t>
            </a:r>
          </a:p>
          <a:p>
            <a:r>
              <a:rPr lang="en-US" sz="1000"/>
              <a:t>V</a:t>
            </a:r>
          </a:p>
        </p:txBody>
      </p:sp>
      <p:sp>
        <p:nvSpPr>
          <p:cNvPr id="44" name="Text Box 40"/>
          <p:cNvSpPr txBox="1">
            <a:spLocks noChangeArrowheads="1"/>
          </p:cNvSpPr>
          <p:nvPr/>
        </p:nvSpPr>
        <p:spPr bwMode="auto">
          <a:xfrm>
            <a:off x="3283248" y="3344152"/>
            <a:ext cx="304800" cy="549275"/>
          </a:xfrm>
          <a:prstGeom prst="rect">
            <a:avLst/>
          </a:prstGeom>
          <a:noFill/>
          <a:ln w="9525" algn="ctr">
            <a:noFill/>
            <a:miter lim="800000"/>
            <a:headEnd/>
            <a:tailEnd/>
          </a:ln>
          <a:effectLst/>
        </p:spPr>
        <p:txBody>
          <a:bodyPr lIns="0" rIns="0">
            <a:spAutoFit/>
            <a:flatTx/>
          </a:bodyPr>
          <a:lstStyle/>
          <a:p>
            <a:r>
              <a:rPr lang="en-US" sz="1000"/>
              <a:t>J</a:t>
            </a:r>
          </a:p>
          <a:p>
            <a:r>
              <a:rPr lang="en-US" sz="1000"/>
              <a:t>A</a:t>
            </a:r>
          </a:p>
          <a:p>
            <a:r>
              <a:rPr lang="en-US" sz="1000"/>
              <a:t>N</a:t>
            </a:r>
          </a:p>
        </p:txBody>
      </p:sp>
      <p:sp>
        <p:nvSpPr>
          <p:cNvPr id="45" name="Text Box 41"/>
          <p:cNvSpPr txBox="1">
            <a:spLocks noChangeArrowheads="1"/>
          </p:cNvSpPr>
          <p:nvPr/>
        </p:nvSpPr>
        <p:spPr bwMode="auto">
          <a:xfrm>
            <a:off x="3588048" y="3344152"/>
            <a:ext cx="304800" cy="549275"/>
          </a:xfrm>
          <a:prstGeom prst="rect">
            <a:avLst/>
          </a:prstGeom>
          <a:noFill/>
          <a:ln w="9525" algn="ctr">
            <a:noFill/>
            <a:miter lim="800000"/>
            <a:headEnd/>
            <a:tailEnd/>
          </a:ln>
          <a:effectLst/>
        </p:spPr>
        <p:txBody>
          <a:bodyPr lIns="0" rIns="0">
            <a:spAutoFit/>
            <a:flatTx/>
          </a:bodyPr>
          <a:lstStyle/>
          <a:p>
            <a:r>
              <a:rPr lang="en-US" sz="1000"/>
              <a:t>M</a:t>
            </a:r>
          </a:p>
          <a:p>
            <a:r>
              <a:rPr lang="en-US" sz="1000"/>
              <a:t>A</a:t>
            </a:r>
          </a:p>
          <a:p>
            <a:r>
              <a:rPr lang="en-US" sz="1000"/>
              <a:t>R</a:t>
            </a:r>
          </a:p>
        </p:txBody>
      </p:sp>
      <p:sp>
        <p:nvSpPr>
          <p:cNvPr id="46" name="Text Box 42"/>
          <p:cNvSpPr txBox="1">
            <a:spLocks noChangeArrowheads="1"/>
          </p:cNvSpPr>
          <p:nvPr/>
        </p:nvSpPr>
        <p:spPr bwMode="auto">
          <a:xfrm>
            <a:off x="3892848" y="3344152"/>
            <a:ext cx="304800" cy="549275"/>
          </a:xfrm>
          <a:prstGeom prst="rect">
            <a:avLst/>
          </a:prstGeom>
          <a:noFill/>
          <a:ln w="9525" algn="ctr">
            <a:noFill/>
            <a:miter lim="800000"/>
            <a:headEnd/>
            <a:tailEnd/>
          </a:ln>
          <a:effectLst/>
        </p:spPr>
        <p:txBody>
          <a:bodyPr lIns="0" rIns="0">
            <a:spAutoFit/>
            <a:flatTx/>
          </a:bodyPr>
          <a:lstStyle/>
          <a:p>
            <a:r>
              <a:rPr lang="en-US" sz="1000"/>
              <a:t>M</a:t>
            </a:r>
          </a:p>
          <a:p>
            <a:r>
              <a:rPr lang="en-US" sz="1000"/>
              <a:t>A</a:t>
            </a:r>
          </a:p>
          <a:p>
            <a:r>
              <a:rPr lang="en-US" sz="1000"/>
              <a:t>Y</a:t>
            </a:r>
          </a:p>
        </p:txBody>
      </p:sp>
      <p:sp>
        <p:nvSpPr>
          <p:cNvPr id="47" name="Text Box 43"/>
          <p:cNvSpPr txBox="1">
            <a:spLocks noChangeArrowheads="1"/>
          </p:cNvSpPr>
          <p:nvPr/>
        </p:nvSpPr>
        <p:spPr bwMode="auto">
          <a:xfrm>
            <a:off x="4197648" y="3344152"/>
            <a:ext cx="304800" cy="549275"/>
          </a:xfrm>
          <a:prstGeom prst="rect">
            <a:avLst/>
          </a:prstGeom>
          <a:noFill/>
          <a:ln w="9525" algn="ctr">
            <a:noFill/>
            <a:miter lim="800000"/>
            <a:headEnd/>
            <a:tailEnd/>
          </a:ln>
          <a:effectLst/>
        </p:spPr>
        <p:txBody>
          <a:bodyPr lIns="0" rIns="0">
            <a:spAutoFit/>
            <a:flatTx/>
          </a:bodyPr>
          <a:lstStyle/>
          <a:p>
            <a:r>
              <a:rPr lang="en-US" sz="1000"/>
              <a:t>J</a:t>
            </a:r>
          </a:p>
          <a:p>
            <a:r>
              <a:rPr lang="en-US" sz="1000"/>
              <a:t>U</a:t>
            </a:r>
          </a:p>
          <a:p>
            <a:r>
              <a:rPr lang="en-US" sz="1000"/>
              <a:t>L</a:t>
            </a:r>
          </a:p>
        </p:txBody>
      </p:sp>
      <p:sp>
        <p:nvSpPr>
          <p:cNvPr id="48" name="Text Box 44"/>
          <p:cNvSpPr txBox="1">
            <a:spLocks noChangeArrowheads="1"/>
          </p:cNvSpPr>
          <p:nvPr/>
        </p:nvSpPr>
        <p:spPr bwMode="auto">
          <a:xfrm>
            <a:off x="4502448" y="3344152"/>
            <a:ext cx="304800" cy="549275"/>
          </a:xfrm>
          <a:prstGeom prst="rect">
            <a:avLst/>
          </a:prstGeom>
          <a:noFill/>
          <a:ln w="9525" algn="ctr">
            <a:noFill/>
            <a:miter lim="800000"/>
            <a:headEnd/>
            <a:tailEnd/>
          </a:ln>
          <a:effectLst/>
        </p:spPr>
        <p:txBody>
          <a:bodyPr lIns="0" rIns="0">
            <a:spAutoFit/>
            <a:flatTx/>
          </a:bodyPr>
          <a:lstStyle/>
          <a:p>
            <a:r>
              <a:rPr lang="en-US" sz="1000"/>
              <a:t>S</a:t>
            </a:r>
          </a:p>
          <a:p>
            <a:r>
              <a:rPr lang="en-US" sz="1000"/>
              <a:t>E</a:t>
            </a:r>
          </a:p>
          <a:p>
            <a:r>
              <a:rPr lang="en-US" sz="1000"/>
              <a:t>P</a:t>
            </a:r>
          </a:p>
        </p:txBody>
      </p:sp>
      <p:sp>
        <p:nvSpPr>
          <p:cNvPr id="49" name="Text Box 45"/>
          <p:cNvSpPr txBox="1">
            <a:spLocks noChangeArrowheads="1"/>
          </p:cNvSpPr>
          <p:nvPr/>
        </p:nvSpPr>
        <p:spPr bwMode="auto">
          <a:xfrm>
            <a:off x="4807248" y="3344152"/>
            <a:ext cx="304800" cy="549275"/>
          </a:xfrm>
          <a:prstGeom prst="rect">
            <a:avLst/>
          </a:prstGeom>
          <a:noFill/>
          <a:ln w="9525" algn="ctr">
            <a:noFill/>
            <a:miter lim="800000"/>
            <a:headEnd/>
            <a:tailEnd/>
          </a:ln>
          <a:effectLst/>
        </p:spPr>
        <p:txBody>
          <a:bodyPr lIns="0" rIns="0">
            <a:spAutoFit/>
            <a:flatTx/>
          </a:bodyPr>
          <a:lstStyle/>
          <a:p>
            <a:r>
              <a:rPr lang="en-US" sz="1000"/>
              <a:t>N</a:t>
            </a:r>
          </a:p>
          <a:p>
            <a:r>
              <a:rPr lang="en-US" sz="1000"/>
              <a:t>O</a:t>
            </a:r>
          </a:p>
          <a:p>
            <a:r>
              <a:rPr lang="en-US" sz="1000"/>
              <a:t>V</a:t>
            </a:r>
          </a:p>
        </p:txBody>
      </p:sp>
      <p:sp>
        <p:nvSpPr>
          <p:cNvPr id="50" name="Text Box 46"/>
          <p:cNvSpPr txBox="1">
            <a:spLocks noChangeArrowheads="1"/>
          </p:cNvSpPr>
          <p:nvPr/>
        </p:nvSpPr>
        <p:spPr bwMode="auto">
          <a:xfrm>
            <a:off x="5112048" y="3344152"/>
            <a:ext cx="304800" cy="549275"/>
          </a:xfrm>
          <a:prstGeom prst="rect">
            <a:avLst/>
          </a:prstGeom>
          <a:noFill/>
          <a:ln w="9525" algn="ctr">
            <a:noFill/>
            <a:miter lim="800000"/>
            <a:headEnd/>
            <a:tailEnd/>
          </a:ln>
          <a:effectLst/>
        </p:spPr>
        <p:txBody>
          <a:bodyPr lIns="0" rIns="0">
            <a:spAutoFit/>
            <a:flatTx/>
          </a:bodyPr>
          <a:lstStyle/>
          <a:p>
            <a:r>
              <a:rPr lang="en-US" sz="1000"/>
              <a:t>J</a:t>
            </a:r>
          </a:p>
          <a:p>
            <a:r>
              <a:rPr lang="en-US" sz="1000"/>
              <a:t>A</a:t>
            </a:r>
          </a:p>
          <a:p>
            <a:r>
              <a:rPr lang="en-US" sz="1000"/>
              <a:t>N</a:t>
            </a:r>
          </a:p>
        </p:txBody>
      </p:sp>
      <p:sp>
        <p:nvSpPr>
          <p:cNvPr id="51" name="Text Box 47"/>
          <p:cNvSpPr txBox="1">
            <a:spLocks noChangeArrowheads="1"/>
          </p:cNvSpPr>
          <p:nvPr/>
        </p:nvSpPr>
        <p:spPr bwMode="auto">
          <a:xfrm>
            <a:off x="5416848" y="3344152"/>
            <a:ext cx="304800" cy="549275"/>
          </a:xfrm>
          <a:prstGeom prst="rect">
            <a:avLst/>
          </a:prstGeom>
          <a:noFill/>
          <a:ln w="9525" algn="ctr">
            <a:noFill/>
            <a:miter lim="800000"/>
            <a:headEnd/>
            <a:tailEnd/>
          </a:ln>
          <a:effectLst/>
        </p:spPr>
        <p:txBody>
          <a:bodyPr lIns="0" rIns="0">
            <a:spAutoFit/>
            <a:flatTx/>
          </a:bodyPr>
          <a:lstStyle/>
          <a:p>
            <a:r>
              <a:rPr lang="en-US" sz="1000"/>
              <a:t>M</a:t>
            </a:r>
          </a:p>
          <a:p>
            <a:r>
              <a:rPr lang="en-US" sz="1000"/>
              <a:t>A</a:t>
            </a:r>
          </a:p>
          <a:p>
            <a:r>
              <a:rPr lang="en-US" sz="1000"/>
              <a:t>R</a:t>
            </a:r>
          </a:p>
        </p:txBody>
      </p:sp>
      <p:sp>
        <p:nvSpPr>
          <p:cNvPr id="52" name="Text Box 48"/>
          <p:cNvSpPr txBox="1">
            <a:spLocks noChangeArrowheads="1"/>
          </p:cNvSpPr>
          <p:nvPr/>
        </p:nvSpPr>
        <p:spPr bwMode="auto">
          <a:xfrm>
            <a:off x="5721648" y="3344152"/>
            <a:ext cx="304800" cy="549275"/>
          </a:xfrm>
          <a:prstGeom prst="rect">
            <a:avLst/>
          </a:prstGeom>
          <a:noFill/>
          <a:ln w="9525" algn="ctr">
            <a:noFill/>
            <a:miter lim="800000"/>
            <a:headEnd/>
            <a:tailEnd/>
          </a:ln>
          <a:effectLst/>
        </p:spPr>
        <p:txBody>
          <a:bodyPr lIns="0" rIns="0">
            <a:spAutoFit/>
            <a:flatTx/>
          </a:bodyPr>
          <a:lstStyle/>
          <a:p>
            <a:r>
              <a:rPr lang="en-US" sz="1000"/>
              <a:t>M</a:t>
            </a:r>
          </a:p>
          <a:p>
            <a:r>
              <a:rPr lang="en-US" sz="1000"/>
              <a:t>A</a:t>
            </a:r>
          </a:p>
          <a:p>
            <a:r>
              <a:rPr lang="en-US" sz="1000"/>
              <a:t>Y</a:t>
            </a:r>
          </a:p>
        </p:txBody>
      </p:sp>
      <p:sp>
        <p:nvSpPr>
          <p:cNvPr id="53" name="Text Box 49"/>
          <p:cNvSpPr txBox="1">
            <a:spLocks noChangeArrowheads="1"/>
          </p:cNvSpPr>
          <p:nvPr/>
        </p:nvSpPr>
        <p:spPr bwMode="auto">
          <a:xfrm>
            <a:off x="6026448" y="3344152"/>
            <a:ext cx="304800" cy="549275"/>
          </a:xfrm>
          <a:prstGeom prst="rect">
            <a:avLst/>
          </a:prstGeom>
          <a:noFill/>
          <a:ln w="9525" algn="ctr">
            <a:noFill/>
            <a:miter lim="800000"/>
            <a:headEnd/>
            <a:tailEnd/>
          </a:ln>
          <a:effectLst/>
        </p:spPr>
        <p:txBody>
          <a:bodyPr lIns="0" rIns="0">
            <a:spAutoFit/>
            <a:flatTx/>
          </a:bodyPr>
          <a:lstStyle/>
          <a:p>
            <a:r>
              <a:rPr lang="en-US" sz="1000"/>
              <a:t>J</a:t>
            </a:r>
          </a:p>
          <a:p>
            <a:r>
              <a:rPr lang="en-US" sz="1000"/>
              <a:t>U</a:t>
            </a:r>
          </a:p>
          <a:p>
            <a:r>
              <a:rPr lang="en-US" sz="1000"/>
              <a:t>L</a:t>
            </a:r>
          </a:p>
        </p:txBody>
      </p:sp>
      <p:sp>
        <p:nvSpPr>
          <p:cNvPr id="54" name="Text Box 50"/>
          <p:cNvSpPr txBox="1">
            <a:spLocks noChangeArrowheads="1"/>
          </p:cNvSpPr>
          <p:nvPr/>
        </p:nvSpPr>
        <p:spPr bwMode="auto">
          <a:xfrm>
            <a:off x="6331248" y="3344152"/>
            <a:ext cx="304800" cy="549275"/>
          </a:xfrm>
          <a:prstGeom prst="rect">
            <a:avLst/>
          </a:prstGeom>
          <a:noFill/>
          <a:ln w="9525" algn="ctr">
            <a:noFill/>
            <a:miter lim="800000"/>
            <a:headEnd/>
            <a:tailEnd/>
          </a:ln>
          <a:effectLst/>
        </p:spPr>
        <p:txBody>
          <a:bodyPr lIns="0" rIns="0">
            <a:spAutoFit/>
            <a:flatTx/>
          </a:bodyPr>
          <a:lstStyle/>
          <a:p>
            <a:r>
              <a:rPr lang="en-US" sz="1000"/>
              <a:t>S</a:t>
            </a:r>
          </a:p>
          <a:p>
            <a:r>
              <a:rPr lang="en-US" sz="1000"/>
              <a:t>E</a:t>
            </a:r>
          </a:p>
          <a:p>
            <a:r>
              <a:rPr lang="en-US" sz="1000"/>
              <a:t>P</a:t>
            </a:r>
          </a:p>
        </p:txBody>
      </p:sp>
      <p:sp>
        <p:nvSpPr>
          <p:cNvPr id="55" name="Text Box 51"/>
          <p:cNvSpPr txBox="1">
            <a:spLocks noChangeArrowheads="1"/>
          </p:cNvSpPr>
          <p:nvPr/>
        </p:nvSpPr>
        <p:spPr bwMode="auto">
          <a:xfrm>
            <a:off x="6636048" y="3344152"/>
            <a:ext cx="304800" cy="549275"/>
          </a:xfrm>
          <a:prstGeom prst="rect">
            <a:avLst/>
          </a:prstGeom>
          <a:noFill/>
          <a:ln w="9525" algn="ctr">
            <a:noFill/>
            <a:miter lim="800000"/>
            <a:headEnd/>
            <a:tailEnd/>
          </a:ln>
          <a:effectLst/>
        </p:spPr>
        <p:txBody>
          <a:bodyPr lIns="0" rIns="0">
            <a:spAutoFit/>
            <a:flatTx/>
          </a:bodyPr>
          <a:lstStyle/>
          <a:p>
            <a:r>
              <a:rPr lang="en-US" sz="1000"/>
              <a:t>N</a:t>
            </a:r>
          </a:p>
          <a:p>
            <a:r>
              <a:rPr lang="en-US" sz="1000"/>
              <a:t>O</a:t>
            </a:r>
          </a:p>
          <a:p>
            <a:r>
              <a:rPr lang="en-US" sz="1000"/>
              <a:t>V</a:t>
            </a:r>
          </a:p>
        </p:txBody>
      </p:sp>
      <p:sp>
        <p:nvSpPr>
          <p:cNvPr id="56" name="Text Box 52"/>
          <p:cNvSpPr txBox="1">
            <a:spLocks noChangeArrowheads="1"/>
          </p:cNvSpPr>
          <p:nvPr/>
        </p:nvSpPr>
        <p:spPr bwMode="auto">
          <a:xfrm>
            <a:off x="6940848" y="3344152"/>
            <a:ext cx="304800" cy="549275"/>
          </a:xfrm>
          <a:prstGeom prst="rect">
            <a:avLst/>
          </a:prstGeom>
          <a:noFill/>
          <a:ln w="9525" algn="ctr">
            <a:noFill/>
            <a:miter lim="800000"/>
            <a:headEnd/>
            <a:tailEnd/>
          </a:ln>
          <a:effectLst/>
        </p:spPr>
        <p:txBody>
          <a:bodyPr lIns="0" rIns="0">
            <a:spAutoFit/>
            <a:flatTx/>
          </a:bodyPr>
          <a:lstStyle/>
          <a:p>
            <a:r>
              <a:rPr lang="en-US" sz="1000"/>
              <a:t>J</a:t>
            </a:r>
          </a:p>
          <a:p>
            <a:r>
              <a:rPr lang="en-US" sz="1000"/>
              <a:t>A</a:t>
            </a:r>
          </a:p>
          <a:p>
            <a:r>
              <a:rPr lang="en-US" sz="1000"/>
              <a:t>N</a:t>
            </a:r>
          </a:p>
        </p:txBody>
      </p:sp>
      <p:sp>
        <p:nvSpPr>
          <p:cNvPr id="57" name="Text Box 53"/>
          <p:cNvSpPr txBox="1">
            <a:spLocks noChangeArrowheads="1"/>
          </p:cNvSpPr>
          <p:nvPr/>
        </p:nvSpPr>
        <p:spPr bwMode="auto">
          <a:xfrm>
            <a:off x="7245648" y="3344152"/>
            <a:ext cx="304800" cy="549275"/>
          </a:xfrm>
          <a:prstGeom prst="rect">
            <a:avLst/>
          </a:prstGeom>
          <a:noFill/>
          <a:ln w="9525" algn="ctr">
            <a:noFill/>
            <a:miter lim="800000"/>
            <a:headEnd/>
            <a:tailEnd/>
          </a:ln>
          <a:effectLst/>
        </p:spPr>
        <p:txBody>
          <a:bodyPr lIns="0" rIns="0">
            <a:spAutoFit/>
            <a:flatTx/>
          </a:bodyPr>
          <a:lstStyle/>
          <a:p>
            <a:r>
              <a:rPr lang="en-US" sz="1000"/>
              <a:t>M</a:t>
            </a:r>
          </a:p>
          <a:p>
            <a:r>
              <a:rPr lang="en-US" sz="1000"/>
              <a:t>A</a:t>
            </a:r>
          </a:p>
          <a:p>
            <a:r>
              <a:rPr lang="en-US" sz="1000"/>
              <a:t>R</a:t>
            </a:r>
          </a:p>
        </p:txBody>
      </p:sp>
      <p:sp>
        <p:nvSpPr>
          <p:cNvPr id="58" name="Text Box 54"/>
          <p:cNvSpPr txBox="1">
            <a:spLocks noChangeArrowheads="1"/>
          </p:cNvSpPr>
          <p:nvPr/>
        </p:nvSpPr>
        <p:spPr bwMode="auto">
          <a:xfrm>
            <a:off x="7550448" y="3344152"/>
            <a:ext cx="304800" cy="549275"/>
          </a:xfrm>
          <a:prstGeom prst="rect">
            <a:avLst/>
          </a:prstGeom>
          <a:noFill/>
          <a:ln w="9525" algn="ctr">
            <a:noFill/>
            <a:miter lim="800000"/>
            <a:headEnd/>
            <a:tailEnd/>
          </a:ln>
          <a:effectLst/>
        </p:spPr>
        <p:txBody>
          <a:bodyPr lIns="0" rIns="0">
            <a:spAutoFit/>
            <a:flatTx/>
          </a:bodyPr>
          <a:lstStyle/>
          <a:p>
            <a:r>
              <a:rPr lang="en-US" sz="1000"/>
              <a:t>M</a:t>
            </a:r>
          </a:p>
          <a:p>
            <a:r>
              <a:rPr lang="en-US" sz="1000"/>
              <a:t>A</a:t>
            </a:r>
          </a:p>
          <a:p>
            <a:r>
              <a:rPr lang="en-US" sz="1000"/>
              <a:t>Y</a:t>
            </a:r>
          </a:p>
        </p:txBody>
      </p:sp>
      <p:sp>
        <p:nvSpPr>
          <p:cNvPr id="59" name="Text Box 55"/>
          <p:cNvSpPr txBox="1">
            <a:spLocks noChangeArrowheads="1"/>
          </p:cNvSpPr>
          <p:nvPr/>
        </p:nvSpPr>
        <p:spPr bwMode="auto">
          <a:xfrm>
            <a:off x="7855248" y="3344152"/>
            <a:ext cx="304800" cy="549275"/>
          </a:xfrm>
          <a:prstGeom prst="rect">
            <a:avLst/>
          </a:prstGeom>
          <a:noFill/>
          <a:ln w="9525" algn="ctr">
            <a:noFill/>
            <a:miter lim="800000"/>
            <a:headEnd/>
            <a:tailEnd/>
          </a:ln>
          <a:effectLst/>
        </p:spPr>
        <p:txBody>
          <a:bodyPr lIns="0" rIns="0">
            <a:spAutoFit/>
            <a:flatTx/>
          </a:bodyPr>
          <a:lstStyle/>
          <a:p>
            <a:r>
              <a:rPr lang="en-US" sz="1000"/>
              <a:t>J</a:t>
            </a:r>
          </a:p>
          <a:p>
            <a:r>
              <a:rPr lang="en-US" sz="1000"/>
              <a:t>U</a:t>
            </a:r>
          </a:p>
          <a:p>
            <a:r>
              <a:rPr lang="en-US" sz="1000"/>
              <a:t>L</a:t>
            </a:r>
          </a:p>
        </p:txBody>
      </p:sp>
      <p:sp>
        <p:nvSpPr>
          <p:cNvPr id="60" name="Text Box 56"/>
          <p:cNvSpPr txBox="1">
            <a:spLocks noChangeArrowheads="1"/>
          </p:cNvSpPr>
          <p:nvPr/>
        </p:nvSpPr>
        <p:spPr bwMode="auto">
          <a:xfrm>
            <a:off x="8160048" y="3344152"/>
            <a:ext cx="304800" cy="549275"/>
          </a:xfrm>
          <a:prstGeom prst="rect">
            <a:avLst/>
          </a:prstGeom>
          <a:noFill/>
          <a:ln w="9525" algn="ctr">
            <a:noFill/>
            <a:miter lim="800000"/>
            <a:headEnd/>
            <a:tailEnd/>
          </a:ln>
          <a:effectLst/>
        </p:spPr>
        <p:txBody>
          <a:bodyPr lIns="0" rIns="0">
            <a:spAutoFit/>
            <a:flatTx/>
          </a:bodyPr>
          <a:lstStyle/>
          <a:p>
            <a:r>
              <a:rPr lang="en-US" sz="1000"/>
              <a:t>S</a:t>
            </a:r>
          </a:p>
          <a:p>
            <a:r>
              <a:rPr lang="en-US" sz="1000"/>
              <a:t>E</a:t>
            </a:r>
          </a:p>
          <a:p>
            <a:r>
              <a:rPr lang="en-US" sz="1000"/>
              <a:t>P</a:t>
            </a:r>
          </a:p>
        </p:txBody>
      </p:sp>
      <p:sp>
        <p:nvSpPr>
          <p:cNvPr id="61" name="Text Box 57"/>
          <p:cNvSpPr txBox="1">
            <a:spLocks noChangeArrowheads="1"/>
          </p:cNvSpPr>
          <p:nvPr/>
        </p:nvSpPr>
        <p:spPr bwMode="auto">
          <a:xfrm>
            <a:off x="8464848" y="3344152"/>
            <a:ext cx="304800" cy="549275"/>
          </a:xfrm>
          <a:prstGeom prst="rect">
            <a:avLst/>
          </a:prstGeom>
          <a:noFill/>
          <a:ln w="9525" algn="ctr">
            <a:noFill/>
            <a:miter lim="800000"/>
            <a:headEnd/>
            <a:tailEnd/>
          </a:ln>
          <a:effectLst/>
        </p:spPr>
        <p:txBody>
          <a:bodyPr lIns="0" rIns="0">
            <a:spAutoFit/>
            <a:flatTx/>
          </a:bodyPr>
          <a:lstStyle/>
          <a:p>
            <a:r>
              <a:rPr lang="en-US" sz="1000"/>
              <a:t>N</a:t>
            </a:r>
          </a:p>
          <a:p>
            <a:r>
              <a:rPr lang="en-US" sz="1000"/>
              <a:t>O</a:t>
            </a:r>
          </a:p>
          <a:p>
            <a:r>
              <a:rPr lang="en-US" sz="1000"/>
              <a:t>V</a:t>
            </a:r>
          </a:p>
        </p:txBody>
      </p:sp>
      <p:sp>
        <p:nvSpPr>
          <p:cNvPr id="62" name="Line 58"/>
          <p:cNvSpPr>
            <a:spLocks noChangeShapeType="1"/>
          </p:cNvSpPr>
          <p:nvPr/>
        </p:nvSpPr>
        <p:spPr bwMode="auto">
          <a:xfrm>
            <a:off x="8498112" y="2963152"/>
            <a:ext cx="0" cy="304800"/>
          </a:xfrm>
          <a:prstGeom prst="line">
            <a:avLst/>
          </a:prstGeom>
          <a:noFill/>
          <a:ln w="9525">
            <a:solidFill>
              <a:srgbClr val="000000"/>
            </a:solidFill>
            <a:round/>
            <a:headEnd/>
            <a:tailEnd/>
          </a:ln>
          <a:effectLst/>
        </p:spPr>
        <p:txBody>
          <a:bodyPr/>
          <a:lstStyle/>
          <a:p>
            <a:endParaRPr lang="en-US"/>
          </a:p>
        </p:txBody>
      </p:sp>
      <p:sp>
        <p:nvSpPr>
          <p:cNvPr id="63" name="Line 59"/>
          <p:cNvSpPr>
            <a:spLocks noChangeShapeType="1"/>
          </p:cNvSpPr>
          <p:nvPr/>
        </p:nvSpPr>
        <p:spPr bwMode="auto">
          <a:xfrm flipV="1">
            <a:off x="1352824" y="2658352"/>
            <a:ext cx="0" cy="457200"/>
          </a:xfrm>
          <a:prstGeom prst="line">
            <a:avLst/>
          </a:prstGeom>
          <a:noFill/>
          <a:ln w="38100">
            <a:solidFill>
              <a:srgbClr val="000000"/>
            </a:solidFill>
            <a:round/>
            <a:headEnd/>
            <a:tailEnd/>
          </a:ln>
          <a:effectLst/>
        </p:spPr>
        <p:txBody>
          <a:bodyPr/>
          <a:lstStyle/>
          <a:p>
            <a:endParaRPr lang="en-US"/>
          </a:p>
        </p:txBody>
      </p:sp>
      <p:sp>
        <p:nvSpPr>
          <p:cNvPr id="64" name="Line 60"/>
          <p:cNvSpPr>
            <a:spLocks noChangeShapeType="1"/>
          </p:cNvSpPr>
          <p:nvPr/>
        </p:nvSpPr>
        <p:spPr bwMode="auto">
          <a:xfrm flipV="1">
            <a:off x="3316512" y="2658352"/>
            <a:ext cx="0" cy="457200"/>
          </a:xfrm>
          <a:prstGeom prst="line">
            <a:avLst/>
          </a:prstGeom>
          <a:noFill/>
          <a:ln w="38100">
            <a:solidFill>
              <a:srgbClr val="000000"/>
            </a:solidFill>
            <a:round/>
            <a:headEnd/>
            <a:tailEnd/>
          </a:ln>
          <a:effectLst/>
        </p:spPr>
        <p:txBody>
          <a:bodyPr/>
          <a:lstStyle/>
          <a:p>
            <a:endParaRPr lang="en-US"/>
          </a:p>
        </p:txBody>
      </p:sp>
      <p:sp>
        <p:nvSpPr>
          <p:cNvPr id="65" name="Line 61"/>
          <p:cNvSpPr>
            <a:spLocks noChangeShapeType="1"/>
          </p:cNvSpPr>
          <p:nvPr/>
        </p:nvSpPr>
        <p:spPr bwMode="auto">
          <a:xfrm flipV="1">
            <a:off x="5145312" y="2658352"/>
            <a:ext cx="0" cy="457200"/>
          </a:xfrm>
          <a:prstGeom prst="line">
            <a:avLst/>
          </a:prstGeom>
          <a:noFill/>
          <a:ln w="38100">
            <a:solidFill>
              <a:srgbClr val="000000"/>
            </a:solidFill>
            <a:round/>
            <a:headEnd/>
            <a:tailEnd/>
          </a:ln>
          <a:effectLst/>
        </p:spPr>
        <p:txBody>
          <a:bodyPr/>
          <a:lstStyle/>
          <a:p>
            <a:endParaRPr lang="en-US"/>
          </a:p>
        </p:txBody>
      </p:sp>
      <p:sp>
        <p:nvSpPr>
          <p:cNvPr id="66" name="Line 62"/>
          <p:cNvSpPr>
            <a:spLocks noChangeShapeType="1"/>
          </p:cNvSpPr>
          <p:nvPr/>
        </p:nvSpPr>
        <p:spPr bwMode="auto">
          <a:xfrm flipV="1">
            <a:off x="6974112" y="2658352"/>
            <a:ext cx="0" cy="457200"/>
          </a:xfrm>
          <a:prstGeom prst="line">
            <a:avLst/>
          </a:prstGeom>
          <a:noFill/>
          <a:ln w="38100">
            <a:solidFill>
              <a:srgbClr val="000000"/>
            </a:solidFill>
            <a:round/>
            <a:headEnd/>
            <a:tailEnd/>
          </a:ln>
          <a:effectLst/>
        </p:spPr>
        <p:txBody>
          <a:bodyPr/>
          <a:lstStyle/>
          <a:p>
            <a:endParaRPr lang="en-US"/>
          </a:p>
        </p:txBody>
      </p:sp>
      <p:sp>
        <p:nvSpPr>
          <p:cNvPr id="67" name="Text Box 63"/>
          <p:cNvSpPr txBox="1">
            <a:spLocks noChangeArrowheads="1"/>
          </p:cNvSpPr>
          <p:nvPr/>
        </p:nvSpPr>
        <p:spPr bwMode="auto">
          <a:xfrm>
            <a:off x="420912" y="2582152"/>
            <a:ext cx="838200" cy="304800"/>
          </a:xfrm>
          <a:prstGeom prst="rect">
            <a:avLst/>
          </a:prstGeom>
          <a:noFill/>
          <a:ln w="9525" algn="ctr">
            <a:noFill/>
            <a:miter lim="800000"/>
            <a:headEnd/>
            <a:tailEnd/>
          </a:ln>
          <a:effectLst/>
        </p:spPr>
        <p:txBody>
          <a:bodyPr>
            <a:spAutoFit/>
            <a:flatTx/>
          </a:bodyPr>
          <a:lstStyle/>
          <a:p>
            <a:pPr>
              <a:spcBef>
                <a:spcPct val="50000"/>
              </a:spcBef>
            </a:pPr>
            <a:r>
              <a:rPr lang="en-US" sz="1400" dirty="0" smtClean="0"/>
              <a:t>2012</a:t>
            </a:r>
            <a:endParaRPr lang="en-US" sz="1400" dirty="0"/>
          </a:p>
        </p:txBody>
      </p:sp>
      <p:sp>
        <p:nvSpPr>
          <p:cNvPr id="68" name="Text Box 64"/>
          <p:cNvSpPr txBox="1">
            <a:spLocks noChangeArrowheads="1"/>
          </p:cNvSpPr>
          <p:nvPr/>
        </p:nvSpPr>
        <p:spPr bwMode="auto">
          <a:xfrm>
            <a:off x="1352824" y="2582152"/>
            <a:ext cx="1963688" cy="304800"/>
          </a:xfrm>
          <a:prstGeom prst="rect">
            <a:avLst/>
          </a:prstGeom>
          <a:noFill/>
          <a:ln w="9525" algn="ctr">
            <a:noFill/>
            <a:miter lim="800000"/>
            <a:headEnd/>
            <a:tailEnd/>
          </a:ln>
          <a:effectLst/>
        </p:spPr>
        <p:txBody>
          <a:bodyPr wrap="square">
            <a:spAutoFit/>
            <a:flatTx/>
          </a:bodyPr>
          <a:lstStyle/>
          <a:p>
            <a:pPr>
              <a:spcBef>
                <a:spcPct val="50000"/>
              </a:spcBef>
            </a:pPr>
            <a:r>
              <a:rPr lang="en-US" sz="1400" dirty="0" smtClean="0"/>
              <a:t>2013</a:t>
            </a:r>
            <a:endParaRPr lang="en-US" sz="1400" dirty="0"/>
          </a:p>
        </p:txBody>
      </p:sp>
      <p:sp>
        <p:nvSpPr>
          <p:cNvPr id="69" name="Text Box 65"/>
          <p:cNvSpPr txBox="1">
            <a:spLocks noChangeArrowheads="1"/>
          </p:cNvSpPr>
          <p:nvPr/>
        </p:nvSpPr>
        <p:spPr bwMode="auto">
          <a:xfrm>
            <a:off x="3316512" y="2582152"/>
            <a:ext cx="1828800" cy="304800"/>
          </a:xfrm>
          <a:prstGeom prst="rect">
            <a:avLst/>
          </a:prstGeom>
          <a:noFill/>
          <a:ln w="9525" algn="ctr">
            <a:noFill/>
            <a:miter lim="800000"/>
            <a:headEnd/>
            <a:tailEnd/>
          </a:ln>
          <a:effectLst/>
        </p:spPr>
        <p:txBody>
          <a:bodyPr wrap="square">
            <a:spAutoFit/>
            <a:flatTx/>
          </a:bodyPr>
          <a:lstStyle/>
          <a:p>
            <a:pPr>
              <a:spcBef>
                <a:spcPct val="50000"/>
              </a:spcBef>
            </a:pPr>
            <a:r>
              <a:rPr lang="en-US" sz="1400" dirty="0" smtClean="0"/>
              <a:t>2014</a:t>
            </a:r>
            <a:endParaRPr lang="en-US" sz="1400" dirty="0"/>
          </a:p>
        </p:txBody>
      </p:sp>
      <p:sp>
        <p:nvSpPr>
          <p:cNvPr id="70" name="Text Box 66"/>
          <p:cNvSpPr txBox="1">
            <a:spLocks noChangeArrowheads="1"/>
          </p:cNvSpPr>
          <p:nvPr/>
        </p:nvSpPr>
        <p:spPr bwMode="auto">
          <a:xfrm>
            <a:off x="5145312" y="2582152"/>
            <a:ext cx="1828800" cy="304800"/>
          </a:xfrm>
          <a:prstGeom prst="rect">
            <a:avLst/>
          </a:prstGeom>
          <a:noFill/>
          <a:ln w="9525" algn="ctr">
            <a:noFill/>
            <a:miter lim="800000"/>
            <a:headEnd/>
            <a:tailEnd/>
          </a:ln>
          <a:effectLst/>
        </p:spPr>
        <p:txBody>
          <a:bodyPr wrap="square">
            <a:spAutoFit/>
            <a:flatTx/>
          </a:bodyPr>
          <a:lstStyle/>
          <a:p>
            <a:pPr algn="ctr">
              <a:spcBef>
                <a:spcPct val="50000"/>
              </a:spcBef>
            </a:pPr>
            <a:r>
              <a:rPr lang="en-US" sz="1400" dirty="0" smtClean="0"/>
              <a:t>2015</a:t>
            </a:r>
            <a:endParaRPr lang="en-US" sz="1400" dirty="0"/>
          </a:p>
        </p:txBody>
      </p:sp>
      <p:sp>
        <p:nvSpPr>
          <p:cNvPr id="71" name="Text Box 67"/>
          <p:cNvSpPr txBox="1">
            <a:spLocks noChangeArrowheads="1"/>
          </p:cNvSpPr>
          <p:nvPr/>
        </p:nvSpPr>
        <p:spPr bwMode="auto">
          <a:xfrm>
            <a:off x="7126512" y="2582152"/>
            <a:ext cx="1560288" cy="304800"/>
          </a:xfrm>
          <a:prstGeom prst="rect">
            <a:avLst/>
          </a:prstGeom>
          <a:noFill/>
          <a:ln w="9525" algn="ctr">
            <a:noFill/>
            <a:miter lim="800000"/>
            <a:headEnd/>
            <a:tailEnd/>
          </a:ln>
          <a:effectLst/>
        </p:spPr>
        <p:txBody>
          <a:bodyPr wrap="square">
            <a:spAutoFit/>
            <a:flatTx/>
          </a:bodyPr>
          <a:lstStyle/>
          <a:p>
            <a:pPr>
              <a:spcBef>
                <a:spcPct val="50000"/>
              </a:spcBef>
            </a:pPr>
            <a:r>
              <a:rPr lang="en-US" sz="1400" dirty="0" smtClean="0"/>
              <a:t>2016</a:t>
            </a:r>
            <a:endParaRPr lang="en-US" sz="1400" dirty="0"/>
          </a:p>
        </p:txBody>
      </p:sp>
      <p:sp>
        <p:nvSpPr>
          <p:cNvPr id="72" name="Rectangle 68"/>
          <p:cNvSpPr>
            <a:spLocks noChangeArrowheads="1"/>
          </p:cNvSpPr>
          <p:nvPr/>
        </p:nvSpPr>
        <p:spPr bwMode="auto">
          <a:xfrm>
            <a:off x="1524000" y="4800600"/>
            <a:ext cx="1600200" cy="228600"/>
          </a:xfrm>
          <a:prstGeom prst="rect">
            <a:avLst/>
          </a:prstGeom>
          <a:gradFill rotWithShape="0">
            <a:gsLst>
              <a:gs pos="0">
                <a:srgbClr val="FFE701"/>
              </a:gs>
              <a:gs pos="100000">
                <a:srgbClr val="FE3E02"/>
              </a:gs>
            </a:gsLst>
            <a:lin ang="5400000" scaled="1"/>
          </a:gradFill>
          <a:ln w="9525" algn="ctr">
            <a:solidFill>
              <a:srgbClr val="000000"/>
            </a:solidFill>
            <a:miter lim="800000"/>
            <a:headEnd/>
            <a:tailEnd/>
          </a:ln>
          <a:effectLst/>
        </p:spPr>
        <p:txBody>
          <a:bodyPr wrap="none" anchor="ctr"/>
          <a:lstStyle/>
          <a:p>
            <a:pPr algn="ctr"/>
            <a:r>
              <a:rPr lang="en-US" sz="1200" dirty="0"/>
              <a:t>PAR Approved 802.3</a:t>
            </a:r>
          </a:p>
        </p:txBody>
      </p:sp>
      <p:sp>
        <p:nvSpPr>
          <p:cNvPr id="73" name="Line 69"/>
          <p:cNvSpPr>
            <a:spLocks noChangeShapeType="1"/>
          </p:cNvSpPr>
          <p:nvPr/>
        </p:nvSpPr>
        <p:spPr bwMode="auto">
          <a:xfrm flipV="1">
            <a:off x="3048000" y="3877552"/>
            <a:ext cx="0" cy="838200"/>
          </a:xfrm>
          <a:prstGeom prst="line">
            <a:avLst/>
          </a:prstGeom>
          <a:noFill/>
          <a:ln w="9525">
            <a:solidFill>
              <a:srgbClr val="000000"/>
            </a:solidFill>
            <a:round/>
            <a:headEnd/>
            <a:tailEnd type="triangle" w="med" len="med"/>
          </a:ln>
          <a:effectLst/>
        </p:spPr>
        <p:txBody>
          <a:bodyPr/>
          <a:lstStyle/>
          <a:p>
            <a:endParaRPr lang="en-US"/>
          </a:p>
        </p:txBody>
      </p:sp>
      <p:sp>
        <p:nvSpPr>
          <p:cNvPr id="74" name="Rectangle 70"/>
          <p:cNvSpPr>
            <a:spLocks noChangeArrowheads="1"/>
          </p:cNvSpPr>
          <p:nvPr/>
        </p:nvSpPr>
        <p:spPr bwMode="auto">
          <a:xfrm>
            <a:off x="1716312" y="1459210"/>
            <a:ext cx="914400" cy="304800"/>
          </a:xfrm>
          <a:prstGeom prst="rect">
            <a:avLst/>
          </a:prstGeom>
          <a:solidFill>
            <a:srgbClr val="C0C0C0"/>
          </a:solidFill>
          <a:ln w="9525" algn="ctr">
            <a:solidFill>
              <a:srgbClr val="000000"/>
            </a:solidFill>
            <a:miter lim="800000"/>
            <a:headEnd/>
            <a:tailEnd/>
          </a:ln>
          <a:effectLst/>
        </p:spPr>
        <p:txBody>
          <a:bodyPr wrap="none" anchor="ctr"/>
          <a:lstStyle/>
          <a:p>
            <a:pPr algn="ctr"/>
            <a:r>
              <a:rPr lang="en-US" sz="1000" dirty="0" smtClean="0"/>
              <a:t>SG </a:t>
            </a:r>
            <a:endParaRPr lang="en-US" sz="1000" dirty="0"/>
          </a:p>
          <a:p>
            <a:pPr algn="ctr"/>
            <a:r>
              <a:rPr lang="en-US" sz="1000" dirty="0"/>
              <a:t>Formed</a:t>
            </a:r>
          </a:p>
        </p:txBody>
      </p:sp>
      <p:sp>
        <p:nvSpPr>
          <p:cNvPr id="75" name="Rectangle 71"/>
          <p:cNvSpPr>
            <a:spLocks noChangeArrowheads="1"/>
          </p:cNvSpPr>
          <p:nvPr/>
        </p:nvSpPr>
        <p:spPr bwMode="auto">
          <a:xfrm>
            <a:off x="2534736" y="1974196"/>
            <a:ext cx="476976" cy="323213"/>
          </a:xfrm>
          <a:prstGeom prst="rect">
            <a:avLst/>
          </a:prstGeom>
          <a:solidFill>
            <a:srgbClr val="C0C0C0"/>
          </a:solidFill>
          <a:ln w="9525" algn="ctr">
            <a:solidFill>
              <a:srgbClr val="000000"/>
            </a:solidFill>
            <a:miter lim="800000"/>
            <a:headEnd/>
            <a:tailEnd/>
          </a:ln>
          <a:effectLst/>
        </p:spPr>
        <p:txBody>
          <a:bodyPr wrap="none" tIns="91440" bIns="91440" anchor="ctr"/>
          <a:lstStyle/>
          <a:p>
            <a:pPr algn="ctr"/>
            <a:r>
              <a:rPr lang="en-US" sz="1000" dirty="0" smtClean="0"/>
              <a:t>PAR</a:t>
            </a:r>
            <a:endParaRPr lang="en-US" sz="1000" dirty="0"/>
          </a:p>
        </p:txBody>
      </p:sp>
      <p:sp>
        <p:nvSpPr>
          <p:cNvPr id="76" name="Rectangle 72"/>
          <p:cNvSpPr>
            <a:spLocks noChangeArrowheads="1"/>
          </p:cNvSpPr>
          <p:nvPr/>
        </p:nvSpPr>
        <p:spPr bwMode="auto">
          <a:xfrm>
            <a:off x="2858391" y="1463534"/>
            <a:ext cx="914400" cy="304800"/>
          </a:xfrm>
          <a:prstGeom prst="rect">
            <a:avLst/>
          </a:prstGeom>
          <a:solidFill>
            <a:srgbClr val="C0C0C0"/>
          </a:solidFill>
          <a:ln w="9525" algn="ctr">
            <a:solidFill>
              <a:srgbClr val="000000"/>
            </a:solidFill>
            <a:miter lim="800000"/>
            <a:headEnd/>
            <a:tailEnd/>
          </a:ln>
          <a:effectLst/>
        </p:spPr>
        <p:txBody>
          <a:bodyPr wrap="none" anchor="ctr"/>
          <a:lstStyle/>
          <a:p>
            <a:pPr algn="ctr"/>
            <a:r>
              <a:rPr lang="en-US" sz="1000" dirty="0"/>
              <a:t>TASK FORCE</a:t>
            </a:r>
          </a:p>
          <a:p>
            <a:pPr algn="ctr"/>
            <a:r>
              <a:rPr lang="en-US" sz="1000" dirty="0"/>
              <a:t>Formed</a:t>
            </a:r>
          </a:p>
        </p:txBody>
      </p:sp>
      <p:sp>
        <p:nvSpPr>
          <p:cNvPr id="77" name="Line 73"/>
          <p:cNvSpPr>
            <a:spLocks noChangeShapeType="1"/>
          </p:cNvSpPr>
          <p:nvPr/>
        </p:nvSpPr>
        <p:spPr bwMode="auto">
          <a:xfrm>
            <a:off x="2478312" y="1820152"/>
            <a:ext cx="0" cy="1058152"/>
          </a:xfrm>
          <a:prstGeom prst="line">
            <a:avLst/>
          </a:prstGeom>
          <a:noFill/>
          <a:ln w="9525">
            <a:solidFill>
              <a:srgbClr val="000000"/>
            </a:solidFill>
            <a:round/>
            <a:headEnd/>
            <a:tailEnd type="triangle" w="med" len="med"/>
          </a:ln>
          <a:effectLst/>
        </p:spPr>
        <p:txBody>
          <a:bodyPr/>
          <a:lstStyle/>
          <a:p>
            <a:endParaRPr lang="en-US"/>
          </a:p>
        </p:txBody>
      </p:sp>
      <p:sp>
        <p:nvSpPr>
          <p:cNvPr id="78" name="Line 74"/>
          <p:cNvSpPr>
            <a:spLocks noChangeShapeType="1"/>
          </p:cNvSpPr>
          <p:nvPr/>
        </p:nvSpPr>
        <p:spPr bwMode="auto">
          <a:xfrm>
            <a:off x="2743473" y="2353552"/>
            <a:ext cx="0" cy="533400"/>
          </a:xfrm>
          <a:prstGeom prst="line">
            <a:avLst/>
          </a:prstGeom>
          <a:noFill/>
          <a:ln w="9525">
            <a:solidFill>
              <a:srgbClr val="000000"/>
            </a:solidFill>
            <a:round/>
            <a:headEnd/>
            <a:tailEnd type="triangle" w="med" len="med"/>
          </a:ln>
          <a:effectLst/>
        </p:spPr>
        <p:txBody>
          <a:bodyPr/>
          <a:lstStyle/>
          <a:p>
            <a:endParaRPr lang="en-US"/>
          </a:p>
        </p:txBody>
      </p:sp>
      <p:sp>
        <p:nvSpPr>
          <p:cNvPr id="79" name="Line 75"/>
          <p:cNvSpPr>
            <a:spLocks noChangeShapeType="1"/>
          </p:cNvSpPr>
          <p:nvPr/>
        </p:nvSpPr>
        <p:spPr bwMode="auto">
          <a:xfrm>
            <a:off x="3087912" y="1833124"/>
            <a:ext cx="0" cy="1066800"/>
          </a:xfrm>
          <a:prstGeom prst="line">
            <a:avLst/>
          </a:prstGeom>
          <a:noFill/>
          <a:ln w="9525">
            <a:solidFill>
              <a:srgbClr val="000000"/>
            </a:solidFill>
            <a:round/>
            <a:headEnd/>
            <a:tailEnd type="triangle" w="med" len="med"/>
          </a:ln>
          <a:effectLst/>
        </p:spPr>
        <p:txBody>
          <a:bodyPr/>
          <a:lstStyle/>
          <a:p>
            <a:endParaRPr lang="en-US"/>
          </a:p>
        </p:txBody>
      </p:sp>
      <p:sp>
        <p:nvSpPr>
          <p:cNvPr id="80" name="Rectangle 79"/>
          <p:cNvSpPr>
            <a:spLocks noChangeArrowheads="1"/>
          </p:cNvSpPr>
          <p:nvPr/>
        </p:nvSpPr>
        <p:spPr bwMode="auto">
          <a:xfrm>
            <a:off x="4572000" y="4715752"/>
            <a:ext cx="1066800" cy="685800"/>
          </a:xfrm>
          <a:prstGeom prst="rect">
            <a:avLst/>
          </a:prstGeom>
          <a:gradFill rotWithShape="0">
            <a:gsLst>
              <a:gs pos="0">
                <a:srgbClr val="FFE701"/>
              </a:gs>
              <a:gs pos="100000">
                <a:srgbClr val="FE3E02"/>
              </a:gs>
            </a:gsLst>
            <a:lin ang="5400000" scaled="1"/>
          </a:gradFill>
          <a:ln w="9525" algn="ctr">
            <a:solidFill>
              <a:srgbClr val="000000"/>
            </a:solidFill>
            <a:miter lim="800000"/>
            <a:headEnd/>
            <a:tailEnd/>
          </a:ln>
          <a:effectLst/>
        </p:spPr>
        <p:txBody>
          <a:bodyPr wrap="none" anchor="ctr"/>
          <a:lstStyle/>
          <a:p>
            <a:pPr algn="ctr"/>
            <a:r>
              <a:rPr lang="en-US" sz="1200" dirty="0"/>
              <a:t>Last New</a:t>
            </a:r>
          </a:p>
          <a:p>
            <a:pPr algn="ctr"/>
            <a:r>
              <a:rPr lang="en-US" sz="1200" dirty="0" smtClean="0"/>
              <a:t>Proposal</a:t>
            </a:r>
          </a:p>
          <a:p>
            <a:pPr algn="ctr"/>
            <a:r>
              <a:rPr lang="en-US" sz="1200" dirty="0" smtClean="0"/>
              <a:t>Mod. Choice</a:t>
            </a:r>
            <a:endParaRPr lang="en-US" sz="1200" dirty="0"/>
          </a:p>
        </p:txBody>
      </p:sp>
      <p:sp>
        <p:nvSpPr>
          <p:cNvPr id="81" name="Line 78"/>
          <p:cNvSpPr>
            <a:spLocks noChangeShapeType="1"/>
          </p:cNvSpPr>
          <p:nvPr/>
        </p:nvSpPr>
        <p:spPr bwMode="auto">
          <a:xfrm flipV="1">
            <a:off x="5257800" y="3877552"/>
            <a:ext cx="0" cy="762000"/>
          </a:xfrm>
          <a:prstGeom prst="line">
            <a:avLst/>
          </a:prstGeom>
          <a:noFill/>
          <a:ln w="9525">
            <a:solidFill>
              <a:srgbClr val="000000"/>
            </a:solidFill>
            <a:round/>
            <a:headEnd/>
            <a:tailEnd type="triangle" w="med" len="med"/>
          </a:ln>
          <a:effectLst/>
        </p:spPr>
        <p:txBody>
          <a:bodyPr/>
          <a:lstStyle/>
          <a:p>
            <a:endParaRPr lang="en-US"/>
          </a:p>
        </p:txBody>
      </p:sp>
      <p:sp>
        <p:nvSpPr>
          <p:cNvPr id="82" name="Text Box 79"/>
          <p:cNvSpPr txBox="1">
            <a:spLocks noChangeArrowheads="1"/>
          </p:cNvSpPr>
          <p:nvPr/>
        </p:nvSpPr>
        <p:spPr bwMode="auto">
          <a:xfrm>
            <a:off x="6629400" y="4029952"/>
            <a:ext cx="304800" cy="396875"/>
          </a:xfrm>
          <a:prstGeom prst="rect">
            <a:avLst/>
          </a:prstGeom>
          <a:noFill/>
          <a:ln w="9525" algn="ctr">
            <a:noFill/>
            <a:miter lim="800000"/>
            <a:headEnd/>
            <a:tailEnd/>
          </a:ln>
          <a:effectLst/>
        </p:spPr>
        <p:txBody>
          <a:bodyPr lIns="0" rIns="0">
            <a:spAutoFit/>
            <a:flatTx/>
          </a:bodyPr>
          <a:lstStyle/>
          <a:p>
            <a:r>
              <a:rPr lang="en-US" sz="1000" dirty="0"/>
              <a:t>D</a:t>
            </a:r>
          </a:p>
          <a:p>
            <a:r>
              <a:rPr lang="en-US" sz="1000" dirty="0"/>
              <a:t>2</a:t>
            </a:r>
          </a:p>
        </p:txBody>
      </p:sp>
      <p:sp>
        <p:nvSpPr>
          <p:cNvPr id="83" name="Text Box 80"/>
          <p:cNvSpPr txBox="1">
            <a:spLocks noChangeArrowheads="1"/>
          </p:cNvSpPr>
          <p:nvPr/>
        </p:nvSpPr>
        <p:spPr bwMode="auto">
          <a:xfrm>
            <a:off x="7848600" y="4029952"/>
            <a:ext cx="304800" cy="396875"/>
          </a:xfrm>
          <a:prstGeom prst="rect">
            <a:avLst/>
          </a:prstGeom>
          <a:noFill/>
          <a:ln w="9525" algn="ctr">
            <a:noFill/>
            <a:miter lim="800000"/>
            <a:headEnd/>
            <a:tailEnd/>
          </a:ln>
          <a:effectLst/>
        </p:spPr>
        <p:txBody>
          <a:bodyPr lIns="0" rIns="0">
            <a:spAutoFit/>
            <a:flatTx/>
          </a:bodyPr>
          <a:lstStyle/>
          <a:p>
            <a:r>
              <a:rPr lang="en-US" sz="1000" dirty="0"/>
              <a:t>D</a:t>
            </a:r>
          </a:p>
          <a:p>
            <a:r>
              <a:rPr lang="en-US" sz="1000" dirty="0"/>
              <a:t>3</a:t>
            </a:r>
          </a:p>
        </p:txBody>
      </p:sp>
      <p:grpSp>
        <p:nvGrpSpPr>
          <p:cNvPr id="84" name="Group 81"/>
          <p:cNvGrpSpPr>
            <a:grpSpLocks/>
          </p:cNvGrpSpPr>
          <p:nvPr/>
        </p:nvGrpSpPr>
        <p:grpSpPr bwMode="auto">
          <a:xfrm>
            <a:off x="4764520" y="1972552"/>
            <a:ext cx="914400" cy="914400"/>
            <a:chOff x="2448" y="1440"/>
            <a:chExt cx="576" cy="576"/>
          </a:xfrm>
        </p:grpSpPr>
        <p:sp>
          <p:nvSpPr>
            <p:cNvPr id="131" name="Rectangle 130"/>
            <p:cNvSpPr>
              <a:spLocks noChangeArrowheads="1"/>
            </p:cNvSpPr>
            <p:nvPr/>
          </p:nvSpPr>
          <p:spPr bwMode="auto">
            <a:xfrm>
              <a:off x="2448" y="1440"/>
              <a:ext cx="576" cy="192"/>
            </a:xfrm>
            <a:prstGeom prst="rect">
              <a:avLst/>
            </a:prstGeom>
            <a:solidFill>
              <a:srgbClr val="C0C0C0"/>
            </a:solidFill>
            <a:ln w="9525" algn="ctr">
              <a:solidFill>
                <a:srgbClr val="000000"/>
              </a:solidFill>
              <a:miter lim="800000"/>
              <a:headEnd/>
              <a:tailEnd/>
            </a:ln>
            <a:effectLst/>
          </p:spPr>
          <p:txBody>
            <a:bodyPr wrap="none" anchor="ctr"/>
            <a:lstStyle/>
            <a:p>
              <a:pPr algn="ctr"/>
              <a:r>
                <a:rPr lang="en-US" sz="1000" dirty="0"/>
                <a:t>TF Review</a:t>
              </a:r>
            </a:p>
          </p:txBody>
        </p:sp>
        <p:sp>
          <p:nvSpPr>
            <p:cNvPr id="132" name="Line 83"/>
            <p:cNvSpPr>
              <a:spLocks noChangeShapeType="1"/>
            </p:cNvSpPr>
            <p:nvPr/>
          </p:nvSpPr>
          <p:spPr bwMode="auto">
            <a:xfrm>
              <a:off x="2736" y="1680"/>
              <a:ext cx="0" cy="336"/>
            </a:xfrm>
            <a:prstGeom prst="line">
              <a:avLst/>
            </a:prstGeom>
            <a:noFill/>
            <a:ln w="9525">
              <a:solidFill>
                <a:srgbClr val="000000"/>
              </a:solidFill>
              <a:round/>
              <a:headEnd/>
              <a:tailEnd type="triangle" w="med" len="med"/>
            </a:ln>
            <a:effectLst/>
          </p:spPr>
          <p:txBody>
            <a:bodyPr/>
            <a:lstStyle/>
            <a:p>
              <a:pPr algn="ctr"/>
              <a:endParaRPr lang="en-US"/>
            </a:p>
          </p:txBody>
        </p:sp>
      </p:grpSp>
      <p:sp>
        <p:nvSpPr>
          <p:cNvPr id="85" name="Text Box 85"/>
          <p:cNvSpPr txBox="1">
            <a:spLocks noChangeArrowheads="1"/>
          </p:cNvSpPr>
          <p:nvPr/>
        </p:nvSpPr>
        <p:spPr bwMode="auto">
          <a:xfrm>
            <a:off x="5029200" y="4029952"/>
            <a:ext cx="304800" cy="396875"/>
          </a:xfrm>
          <a:prstGeom prst="rect">
            <a:avLst/>
          </a:prstGeom>
          <a:noFill/>
          <a:ln w="9525" algn="ctr">
            <a:noFill/>
            <a:miter lim="800000"/>
            <a:headEnd/>
            <a:tailEnd/>
          </a:ln>
          <a:effectLst/>
        </p:spPr>
        <p:txBody>
          <a:bodyPr lIns="0" rIns="0">
            <a:spAutoFit/>
            <a:flatTx/>
          </a:bodyPr>
          <a:lstStyle/>
          <a:p>
            <a:pPr algn="ctr"/>
            <a:r>
              <a:rPr lang="en-US" sz="1000" dirty="0"/>
              <a:t>D</a:t>
            </a:r>
          </a:p>
          <a:p>
            <a:pPr algn="ctr"/>
            <a:r>
              <a:rPr lang="en-US" sz="1000" dirty="0"/>
              <a:t>1</a:t>
            </a:r>
          </a:p>
        </p:txBody>
      </p:sp>
      <p:grpSp>
        <p:nvGrpSpPr>
          <p:cNvPr id="86" name="Group 86"/>
          <p:cNvGrpSpPr>
            <a:grpSpLocks/>
          </p:cNvGrpSpPr>
          <p:nvPr/>
        </p:nvGrpSpPr>
        <p:grpSpPr bwMode="auto">
          <a:xfrm>
            <a:off x="5791200" y="4410952"/>
            <a:ext cx="609600" cy="685800"/>
            <a:chOff x="2736" y="2976"/>
            <a:chExt cx="384" cy="432"/>
          </a:xfrm>
        </p:grpSpPr>
        <p:sp>
          <p:nvSpPr>
            <p:cNvPr id="129" name="Rectangle 128"/>
            <p:cNvSpPr>
              <a:spLocks noChangeArrowheads="1"/>
            </p:cNvSpPr>
            <p:nvPr/>
          </p:nvSpPr>
          <p:spPr bwMode="auto">
            <a:xfrm>
              <a:off x="2736" y="3168"/>
              <a:ext cx="384" cy="240"/>
            </a:xfrm>
            <a:prstGeom prst="rect">
              <a:avLst/>
            </a:prstGeom>
            <a:gradFill rotWithShape="0">
              <a:gsLst>
                <a:gs pos="0">
                  <a:srgbClr val="FFE701"/>
                </a:gs>
                <a:gs pos="100000">
                  <a:srgbClr val="FE3E02"/>
                </a:gs>
              </a:gsLst>
              <a:lin ang="5400000" scaled="1"/>
            </a:gradFill>
            <a:ln w="9525" algn="ctr">
              <a:solidFill>
                <a:srgbClr val="000000"/>
              </a:solidFill>
              <a:miter lim="800000"/>
              <a:headEnd/>
              <a:tailEnd/>
            </a:ln>
            <a:effectLst/>
          </p:spPr>
          <p:txBody>
            <a:bodyPr wrap="none" anchor="ctr"/>
            <a:lstStyle/>
            <a:p>
              <a:pPr algn="ctr"/>
              <a:r>
                <a:rPr lang="en-US" sz="1200" dirty="0"/>
                <a:t>Last </a:t>
              </a:r>
            </a:p>
            <a:p>
              <a:pPr algn="ctr"/>
              <a:r>
                <a:rPr lang="en-US" sz="1200" dirty="0" smtClean="0"/>
                <a:t>Feature</a:t>
              </a:r>
              <a:endParaRPr lang="en-US" sz="1200" dirty="0"/>
            </a:p>
          </p:txBody>
        </p:sp>
        <p:sp>
          <p:nvSpPr>
            <p:cNvPr id="130" name="Line 88"/>
            <p:cNvSpPr>
              <a:spLocks noChangeShapeType="1"/>
            </p:cNvSpPr>
            <p:nvPr/>
          </p:nvSpPr>
          <p:spPr bwMode="auto">
            <a:xfrm flipV="1">
              <a:off x="2928" y="2976"/>
              <a:ext cx="0" cy="144"/>
            </a:xfrm>
            <a:prstGeom prst="line">
              <a:avLst/>
            </a:prstGeom>
            <a:noFill/>
            <a:ln w="9525">
              <a:solidFill>
                <a:srgbClr val="000000"/>
              </a:solidFill>
              <a:round/>
              <a:headEnd/>
              <a:tailEnd type="triangle" w="med" len="med"/>
            </a:ln>
            <a:effectLst/>
          </p:spPr>
          <p:txBody>
            <a:bodyPr/>
            <a:lstStyle/>
            <a:p>
              <a:pPr algn="ctr"/>
              <a:endParaRPr lang="en-US"/>
            </a:p>
          </p:txBody>
        </p:sp>
      </p:grpSp>
      <p:sp>
        <p:nvSpPr>
          <p:cNvPr id="127" name="Rectangle 126"/>
          <p:cNvSpPr>
            <a:spLocks noChangeArrowheads="1"/>
          </p:cNvSpPr>
          <p:nvPr/>
        </p:nvSpPr>
        <p:spPr bwMode="auto">
          <a:xfrm>
            <a:off x="6324600" y="1828800"/>
            <a:ext cx="728537" cy="352185"/>
          </a:xfrm>
          <a:prstGeom prst="rect">
            <a:avLst/>
          </a:prstGeom>
          <a:solidFill>
            <a:srgbClr val="C0C0C0"/>
          </a:solidFill>
          <a:ln w="9525" algn="ctr">
            <a:solidFill>
              <a:srgbClr val="000000"/>
            </a:solidFill>
            <a:miter lim="800000"/>
            <a:headEnd/>
            <a:tailEnd/>
          </a:ln>
          <a:effectLst/>
        </p:spPr>
        <p:txBody>
          <a:bodyPr wrap="none" anchor="ctr"/>
          <a:lstStyle/>
          <a:p>
            <a:pPr algn="ctr"/>
            <a:r>
              <a:rPr lang="en-US" sz="1000" dirty="0"/>
              <a:t>WG </a:t>
            </a:r>
          </a:p>
          <a:p>
            <a:pPr algn="ctr"/>
            <a:r>
              <a:rPr lang="en-US" sz="1000" dirty="0"/>
              <a:t>Ballot</a:t>
            </a:r>
          </a:p>
        </p:txBody>
      </p:sp>
      <p:sp>
        <p:nvSpPr>
          <p:cNvPr id="128" name="Line 91"/>
          <p:cNvSpPr>
            <a:spLocks noChangeShapeType="1"/>
          </p:cNvSpPr>
          <p:nvPr/>
        </p:nvSpPr>
        <p:spPr bwMode="auto">
          <a:xfrm>
            <a:off x="6704688" y="2277352"/>
            <a:ext cx="0" cy="609600"/>
          </a:xfrm>
          <a:prstGeom prst="line">
            <a:avLst/>
          </a:prstGeom>
          <a:noFill/>
          <a:ln w="9525">
            <a:solidFill>
              <a:srgbClr val="000000"/>
            </a:solidFill>
            <a:round/>
            <a:headEnd/>
            <a:tailEnd type="triangle" w="med" len="med"/>
          </a:ln>
          <a:effectLst/>
        </p:spPr>
        <p:txBody>
          <a:bodyPr/>
          <a:lstStyle/>
          <a:p>
            <a:pPr algn="ctr"/>
            <a:endParaRPr lang="en-US"/>
          </a:p>
        </p:txBody>
      </p:sp>
      <p:grpSp>
        <p:nvGrpSpPr>
          <p:cNvPr id="88" name="Group 92"/>
          <p:cNvGrpSpPr>
            <a:grpSpLocks/>
          </p:cNvGrpSpPr>
          <p:nvPr/>
        </p:nvGrpSpPr>
        <p:grpSpPr bwMode="auto">
          <a:xfrm>
            <a:off x="7210136" y="3877552"/>
            <a:ext cx="990600" cy="1219200"/>
            <a:chOff x="3216" y="2640"/>
            <a:chExt cx="624" cy="768"/>
          </a:xfrm>
        </p:grpSpPr>
        <p:sp>
          <p:nvSpPr>
            <p:cNvPr id="125" name="Rectangle 124"/>
            <p:cNvSpPr>
              <a:spLocks noChangeArrowheads="1"/>
            </p:cNvSpPr>
            <p:nvPr/>
          </p:nvSpPr>
          <p:spPr bwMode="auto">
            <a:xfrm>
              <a:off x="3216" y="3168"/>
              <a:ext cx="624" cy="240"/>
            </a:xfrm>
            <a:prstGeom prst="rect">
              <a:avLst/>
            </a:prstGeom>
            <a:gradFill rotWithShape="0">
              <a:gsLst>
                <a:gs pos="0">
                  <a:srgbClr val="FFE701"/>
                </a:gs>
                <a:gs pos="100000">
                  <a:srgbClr val="FE3E02"/>
                </a:gs>
              </a:gsLst>
              <a:lin ang="5400000" scaled="1"/>
            </a:gradFill>
            <a:ln w="9525" algn="ctr">
              <a:solidFill>
                <a:srgbClr val="000000"/>
              </a:solidFill>
              <a:miter lim="800000"/>
              <a:headEnd/>
              <a:tailEnd/>
            </a:ln>
            <a:effectLst/>
          </p:spPr>
          <p:txBody>
            <a:bodyPr wrap="none" anchor="ctr"/>
            <a:lstStyle/>
            <a:p>
              <a:pPr algn="ctr"/>
              <a:r>
                <a:rPr lang="en-US" sz="1200"/>
                <a:t>Last Technical</a:t>
              </a:r>
            </a:p>
            <a:p>
              <a:pPr algn="ctr"/>
              <a:r>
                <a:rPr lang="en-US" sz="1200"/>
                <a:t>Change</a:t>
              </a:r>
            </a:p>
          </p:txBody>
        </p:sp>
        <p:sp>
          <p:nvSpPr>
            <p:cNvPr id="126" name="Line 94"/>
            <p:cNvSpPr>
              <a:spLocks noChangeShapeType="1"/>
            </p:cNvSpPr>
            <p:nvPr/>
          </p:nvSpPr>
          <p:spPr bwMode="auto">
            <a:xfrm flipV="1">
              <a:off x="3504" y="2640"/>
              <a:ext cx="0" cy="480"/>
            </a:xfrm>
            <a:prstGeom prst="line">
              <a:avLst/>
            </a:prstGeom>
            <a:noFill/>
            <a:ln w="9525">
              <a:solidFill>
                <a:srgbClr val="000000"/>
              </a:solidFill>
              <a:round/>
              <a:headEnd/>
              <a:tailEnd type="triangle" w="med" len="med"/>
            </a:ln>
            <a:effectLst/>
          </p:spPr>
          <p:txBody>
            <a:bodyPr/>
            <a:lstStyle/>
            <a:p>
              <a:pPr algn="ctr"/>
              <a:endParaRPr lang="en-US"/>
            </a:p>
          </p:txBody>
        </p:sp>
      </p:grpSp>
      <p:sp>
        <p:nvSpPr>
          <p:cNvPr id="123" name="Rectangle 122"/>
          <p:cNvSpPr>
            <a:spLocks noChangeArrowheads="1"/>
          </p:cNvSpPr>
          <p:nvPr/>
        </p:nvSpPr>
        <p:spPr bwMode="auto">
          <a:xfrm>
            <a:off x="7508776" y="1820152"/>
            <a:ext cx="720824" cy="362587"/>
          </a:xfrm>
          <a:prstGeom prst="rect">
            <a:avLst/>
          </a:prstGeom>
          <a:solidFill>
            <a:srgbClr val="C0C0C0"/>
          </a:solidFill>
          <a:ln w="9525" algn="ctr">
            <a:solidFill>
              <a:srgbClr val="000000"/>
            </a:solidFill>
            <a:miter lim="800000"/>
            <a:headEnd/>
            <a:tailEnd/>
          </a:ln>
          <a:effectLst/>
        </p:spPr>
        <p:txBody>
          <a:bodyPr wrap="none" anchor="ctr"/>
          <a:lstStyle/>
          <a:p>
            <a:pPr algn="ctr"/>
            <a:r>
              <a:rPr lang="en-US" sz="1000" dirty="0"/>
              <a:t>Sponsor</a:t>
            </a:r>
          </a:p>
          <a:p>
            <a:pPr algn="ctr"/>
            <a:r>
              <a:rPr lang="en-US" sz="1000" dirty="0"/>
              <a:t>Ballot</a:t>
            </a:r>
          </a:p>
        </p:txBody>
      </p:sp>
      <p:sp>
        <p:nvSpPr>
          <p:cNvPr id="124" name="Line 97"/>
          <p:cNvSpPr>
            <a:spLocks noChangeShapeType="1"/>
          </p:cNvSpPr>
          <p:nvPr/>
        </p:nvSpPr>
        <p:spPr bwMode="auto">
          <a:xfrm>
            <a:off x="7920675" y="2252425"/>
            <a:ext cx="0" cy="634527"/>
          </a:xfrm>
          <a:prstGeom prst="line">
            <a:avLst/>
          </a:prstGeom>
          <a:noFill/>
          <a:ln w="9525">
            <a:solidFill>
              <a:srgbClr val="000000"/>
            </a:solidFill>
            <a:round/>
            <a:headEnd/>
            <a:tailEnd type="triangle" w="med" len="med"/>
          </a:ln>
          <a:effectLst/>
        </p:spPr>
        <p:txBody>
          <a:bodyPr/>
          <a:lstStyle/>
          <a:p>
            <a:pPr algn="ctr"/>
            <a:endParaRPr lang="en-US"/>
          </a:p>
        </p:txBody>
      </p:sp>
      <p:sp>
        <p:nvSpPr>
          <p:cNvPr id="121" name="Rectangle 120"/>
          <p:cNvSpPr>
            <a:spLocks noChangeArrowheads="1"/>
          </p:cNvSpPr>
          <p:nvPr/>
        </p:nvSpPr>
        <p:spPr bwMode="auto">
          <a:xfrm>
            <a:off x="8346976" y="1828800"/>
            <a:ext cx="720824" cy="362587"/>
          </a:xfrm>
          <a:prstGeom prst="rect">
            <a:avLst/>
          </a:prstGeom>
          <a:solidFill>
            <a:srgbClr val="C0C0C0"/>
          </a:solidFill>
          <a:ln w="9525" algn="ctr">
            <a:solidFill>
              <a:srgbClr val="000000"/>
            </a:solidFill>
            <a:miter lim="800000"/>
            <a:headEnd/>
            <a:tailEnd/>
          </a:ln>
          <a:effectLst/>
        </p:spPr>
        <p:txBody>
          <a:bodyPr wrap="none" anchor="ctr"/>
          <a:lstStyle/>
          <a:p>
            <a:pPr algn="ctr"/>
            <a:r>
              <a:rPr lang="en-US" sz="1000" dirty="0"/>
              <a:t>STD!!!</a:t>
            </a:r>
          </a:p>
        </p:txBody>
      </p:sp>
      <p:sp>
        <p:nvSpPr>
          <p:cNvPr id="122" name="Line 100"/>
          <p:cNvSpPr>
            <a:spLocks noChangeShapeType="1"/>
          </p:cNvSpPr>
          <p:nvPr/>
        </p:nvSpPr>
        <p:spPr bwMode="auto">
          <a:xfrm>
            <a:off x="8706386" y="2273385"/>
            <a:ext cx="0" cy="613567"/>
          </a:xfrm>
          <a:prstGeom prst="line">
            <a:avLst/>
          </a:prstGeom>
          <a:noFill/>
          <a:ln w="9525">
            <a:solidFill>
              <a:srgbClr val="000000"/>
            </a:solidFill>
            <a:round/>
            <a:headEnd/>
            <a:tailEnd type="triangle" w="med" len="med"/>
          </a:ln>
          <a:effectLst/>
        </p:spPr>
        <p:txBody>
          <a:bodyPr/>
          <a:lstStyle/>
          <a:p>
            <a:pPr algn="ctr"/>
            <a:endParaRPr lang="en-US"/>
          </a:p>
        </p:txBody>
      </p:sp>
      <p:sp>
        <p:nvSpPr>
          <p:cNvPr id="91" name="Rectangle 102"/>
          <p:cNvSpPr>
            <a:spLocks noChangeArrowheads="1"/>
          </p:cNvSpPr>
          <p:nvPr/>
        </p:nvSpPr>
        <p:spPr bwMode="auto">
          <a:xfrm flipH="1">
            <a:off x="7498061" y="5172952"/>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92" name="AutoShape 103"/>
          <p:cNvSpPr>
            <a:spLocks noChangeArrowheads="1"/>
          </p:cNvSpPr>
          <p:nvPr/>
        </p:nvSpPr>
        <p:spPr bwMode="auto">
          <a:xfrm>
            <a:off x="7469486" y="5477752"/>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93" name="Text Box 104"/>
          <p:cNvSpPr txBox="1">
            <a:spLocks noChangeArrowheads="1"/>
          </p:cNvSpPr>
          <p:nvPr/>
        </p:nvSpPr>
        <p:spPr bwMode="auto">
          <a:xfrm>
            <a:off x="7755236" y="5107865"/>
            <a:ext cx="785812" cy="304800"/>
          </a:xfrm>
          <a:prstGeom prst="rect">
            <a:avLst/>
          </a:prstGeom>
          <a:noFill/>
          <a:ln w="9525">
            <a:noFill/>
            <a:miter lim="800000"/>
            <a:headEnd/>
            <a:tailEnd/>
          </a:ln>
          <a:effectLst/>
        </p:spPr>
        <p:txBody>
          <a:bodyPr wrap="none">
            <a:spAutoFit/>
          </a:bodyPr>
          <a:lstStyle/>
          <a:p>
            <a:pPr algn="l"/>
            <a:r>
              <a:rPr lang="en-US" sz="1400"/>
              <a:t>Plenary</a:t>
            </a:r>
          </a:p>
        </p:txBody>
      </p:sp>
      <p:sp>
        <p:nvSpPr>
          <p:cNvPr id="94" name="Text Box 105"/>
          <p:cNvSpPr txBox="1">
            <a:spLocks noChangeArrowheads="1"/>
          </p:cNvSpPr>
          <p:nvPr/>
        </p:nvSpPr>
        <p:spPr bwMode="auto">
          <a:xfrm>
            <a:off x="7739361" y="5401552"/>
            <a:ext cx="725487" cy="304800"/>
          </a:xfrm>
          <a:prstGeom prst="rect">
            <a:avLst/>
          </a:prstGeom>
          <a:noFill/>
          <a:ln w="9525">
            <a:noFill/>
            <a:miter lim="800000"/>
            <a:headEnd/>
            <a:tailEnd/>
          </a:ln>
          <a:effectLst/>
        </p:spPr>
        <p:txBody>
          <a:bodyPr wrap="none">
            <a:spAutoFit/>
          </a:bodyPr>
          <a:lstStyle/>
          <a:p>
            <a:pPr algn="l"/>
            <a:r>
              <a:rPr lang="en-US" sz="1400"/>
              <a:t>Interim</a:t>
            </a:r>
          </a:p>
        </p:txBody>
      </p:sp>
      <p:sp>
        <p:nvSpPr>
          <p:cNvPr id="95" name="Rectangle 106"/>
          <p:cNvSpPr>
            <a:spLocks noChangeArrowheads="1"/>
          </p:cNvSpPr>
          <p:nvPr/>
        </p:nvSpPr>
        <p:spPr bwMode="auto">
          <a:xfrm flipH="1">
            <a:off x="1792512" y="3048877"/>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96" name="Rectangle 107"/>
          <p:cNvSpPr>
            <a:spLocks noChangeArrowheads="1"/>
          </p:cNvSpPr>
          <p:nvPr/>
        </p:nvSpPr>
        <p:spPr bwMode="auto">
          <a:xfrm flipH="1">
            <a:off x="2402112" y="3048877"/>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97" name="Rectangle 108"/>
          <p:cNvSpPr>
            <a:spLocks noChangeArrowheads="1"/>
          </p:cNvSpPr>
          <p:nvPr/>
        </p:nvSpPr>
        <p:spPr bwMode="auto">
          <a:xfrm flipH="1">
            <a:off x="3011712" y="3048877"/>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98" name="Rectangle 109"/>
          <p:cNvSpPr>
            <a:spLocks noChangeArrowheads="1"/>
          </p:cNvSpPr>
          <p:nvPr/>
        </p:nvSpPr>
        <p:spPr bwMode="auto">
          <a:xfrm flipH="1">
            <a:off x="3621312" y="3048877"/>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99" name="Rectangle 110"/>
          <p:cNvSpPr>
            <a:spLocks noChangeArrowheads="1"/>
          </p:cNvSpPr>
          <p:nvPr/>
        </p:nvSpPr>
        <p:spPr bwMode="auto">
          <a:xfrm flipH="1">
            <a:off x="4230912" y="3048877"/>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00" name="Rectangle 111"/>
          <p:cNvSpPr>
            <a:spLocks noChangeArrowheads="1"/>
          </p:cNvSpPr>
          <p:nvPr/>
        </p:nvSpPr>
        <p:spPr bwMode="auto">
          <a:xfrm flipH="1">
            <a:off x="4840512" y="3048877"/>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01" name="Rectangle 112"/>
          <p:cNvSpPr>
            <a:spLocks noChangeArrowheads="1"/>
          </p:cNvSpPr>
          <p:nvPr/>
        </p:nvSpPr>
        <p:spPr bwMode="auto">
          <a:xfrm flipH="1">
            <a:off x="5450112" y="3048877"/>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02" name="Rectangle 113"/>
          <p:cNvSpPr>
            <a:spLocks noChangeArrowheads="1"/>
          </p:cNvSpPr>
          <p:nvPr/>
        </p:nvSpPr>
        <p:spPr bwMode="auto">
          <a:xfrm flipH="1">
            <a:off x="6059712" y="3048877"/>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03" name="Rectangle 114"/>
          <p:cNvSpPr>
            <a:spLocks noChangeArrowheads="1"/>
          </p:cNvSpPr>
          <p:nvPr/>
        </p:nvSpPr>
        <p:spPr bwMode="auto">
          <a:xfrm flipH="1">
            <a:off x="6669312" y="3039352"/>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04" name="Rectangle 115"/>
          <p:cNvSpPr>
            <a:spLocks noChangeArrowheads="1"/>
          </p:cNvSpPr>
          <p:nvPr/>
        </p:nvSpPr>
        <p:spPr bwMode="auto">
          <a:xfrm flipH="1">
            <a:off x="7278912" y="3039352"/>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05" name="Rectangle 116"/>
          <p:cNvSpPr>
            <a:spLocks noChangeArrowheads="1"/>
          </p:cNvSpPr>
          <p:nvPr/>
        </p:nvSpPr>
        <p:spPr bwMode="auto">
          <a:xfrm flipH="1">
            <a:off x="7888512" y="3039352"/>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06" name="Rectangle 117"/>
          <p:cNvSpPr>
            <a:spLocks noChangeArrowheads="1"/>
          </p:cNvSpPr>
          <p:nvPr/>
        </p:nvSpPr>
        <p:spPr bwMode="auto">
          <a:xfrm flipH="1">
            <a:off x="1182912" y="3048877"/>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07" name="AutoShape 118"/>
          <p:cNvSpPr>
            <a:spLocks noChangeArrowheads="1"/>
          </p:cNvSpPr>
          <p:nvPr/>
        </p:nvSpPr>
        <p:spPr bwMode="auto">
          <a:xfrm>
            <a:off x="912392" y="3048877"/>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08" name="AutoShape 119"/>
          <p:cNvSpPr>
            <a:spLocks noChangeArrowheads="1"/>
          </p:cNvSpPr>
          <p:nvPr/>
        </p:nvSpPr>
        <p:spPr bwMode="auto">
          <a:xfrm>
            <a:off x="1487712" y="3048877"/>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09" name="AutoShape 120"/>
          <p:cNvSpPr>
            <a:spLocks noChangeArrowheads="1"/>
          </p:cNvSpPr>
          <p:nvPr/>
        </p:nvSpPr>
        <p:spPr bwMode="auto">
          <a:xfrm>
            <a:off x="2097312" y="3048877"/>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0" name="AutoShape 122"/>
          <p:cNvSpPr>
            <a:spLocks noChangeArrowheads="1"/>
          </p:cNvSpPr>
          <p:nvPr/>
        </p:nvSpPr>
        <p:spPr bwMode="auto">
          <a:xfrm>
            <a:off x="2706912" y="3048877"/>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1" name="AutoShape 123"/>
          <p:cNvSpPr>
            <a:spLocks noChangeArrowheads="1"/>
          </p:cNvSpPr>
          <p:nvPr/>
        </p:nvSpPr>
        <p:spPr bwMode="auto">
          <a:xfrm>
            <a:off x="3316512" y="3048877"/>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2" name="AutoShape 124"/>
          <p:cNvSpPr>
            <a:spLocks noChangeArrowheads="1"/>
          </p:cNvSpPr>
          <p:nvPr/>
        </p:nvSpPr>
        <p:spPr bwMode="auto">
          <a:xfrm>
            <a:off x="3926112" y="3048877"/>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3" name="AutoShape 125"/>
          <p:cNvSpPr>
            <a:spLocks noChangeArrowheads="1"/>
          </p:cNvSpPr>
          <p:nvPr/>
        </p:nvSpPr>
        <p:spPr bwMode="auto">
          <a:xfrm>
            <a:off x="4535712" y="3048877"/>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4" name="AutoShape 126"/>
          <p:cNvSpPr>
            <a:spLocks noChangeArrowheads="1"/>
          </p:cNvSpPr>
          <p:nvPr/>
        </p:nvSpPr>
        <p:spPr bwMode="auto">
          <a:xfrm>
            <a:off x="5145312" y="3048877"/>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5" name="AutoShape 127"/>
          <p:cNvSpPr>
            <a:spLocks noChangeArrowheads="1"/>
          </p:cNvSpPr>
          <p:nvPr/>
        </p:nvSpPr>
        <p:spPr bwMode="auto">
          <a:xfrm>
            <a:off x="5754912" y="3048877"/>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6" name="AutoShape 128"/>
          <p:cNvSpPr>
            <a:spLocks noChangeArrowheads="1"/>
          </p:cNvSpPr>
          <p:nvPr/>
        </p:nvSpPr>
        <p:spPr bwMode="auto">
          <a:xfrm>
            <a:off x="6364512" y="3039352"/>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7" name="AutoShape 129"/>
          <p:cNvSpPr>
            <a:spLocks noChangeArrowheads="1"/>
          </p:cNvSpPr>
          <p:nvPr/>
        </p:nvSpPr>
        <p:spPr bwMode="auto">
          <a:xfrm>
            <a:off x="6974112" y="3039352"/>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8" name="AutoShape 130"/>
          <p:cNvSpPr>
            <a:spLocks noChangeArrowheads="1"/>
          </p:cNvSpPr>
          <p:nvPr/>
        </p:nvSpPr>
        <p:spPr bwMode="auto">
          <a:xfrm>
            <a:off x="7583712" y="3039352"/>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19" name="Rectangle 133"/>
          <p:cNvSpPr>
            <a:spLocks noChangeArrowheads="1"/>
          </p:cNvSpPr>
          <p:nvPr/>
        </p:nvSpPr>
        <p:spPr bwMode="auto">
          <a:xfrm>
            <a:off x="2362200" y="5401552"/>
            <a:ext cx="1600200" cy="228600"/>
          </a:xfrm>
          <a:prstGeom prst="rect">
            <a:avLst/>
          </a:prstGeom>
          <a:gradFill rotWithShape="0">
            <a:gsLst>
              <a:gs pos="0">
                <a:srgbClr val="FFE701"/>
              </a:gs>
              <a:gs pos="100000">
                <a:srgbClr val="FE3E02"/>
              </a:gs>
            </a:gsLst>
            <a:lin ang="5400000" scaled="1"/>
          </a:gradFill>
          <a:ln w="9525" algn="ctr">
            <a:solidFill>
              <a:srgbClr val="000000"/>
            </a:solidFill>
            <a:miter lim="800000"/>
            <a:headEnd/>
            <a:tailEnd/>
          </a:ln>
          <a:effectLst/>
        </p:spPr>
        <p:txBody>
          <a:bodyPr wrap="none" anchor="ctr"/>
          <a:lstStyle/>
          <a:p>
            <a:pPr algn="ctr"/>
            <a:r>
              <a:rPr lang="en-US" sz="1200" dirty="0"/>
              <a:t>PAR Approved </a:t>
            </a:r>
            <a:r>
              <a:rPr lang="en-US" sz="1200" dirty="0" smtClean="0"/>
              <a:t>LMSC</a:t>
            </a:r>
            <a:endParaRPr lang="en-US" sz="1200" dirty="0"/>
          </a:p>
        </p:txBody>
      </p:sp>
      <p:sp>
        <p:nvSpPr>
          <p:cNvPr id="133" name="Rectangle 132"/>
          <p:cNvSpPr/>
          <p:nvPr/>
        </p:nvSpPr>
        <p:spPr bwMode="auto">
          <a:xfrm>
            <a:off x="3506341" y="1844824"/>
            <a:ext cx="1209675" cy="641350"/>
          </a:xfrm>
          <a:prstGeom prst="rect">
            <a:avLst/>
          </a:prstGeom>
          <a:solidFill>
            <a:schemeClr val="bg1"/>
          </a:solidFill>
          <a:ln w="12700" cap="flat" cmpd="sng" algn="ctr">
            <a:no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accent4"/>
                </a:solidFill>
                <a:effectLst/>
                <a:latin typeface="Arial" charset="0"/>
                <a:cs typeface="Arial" charset="0"/>
              </a:rPr>
              <a:t>You</a:t>
            </a:r>
            <a:r>
              <a:rPr kumimoji="0" lang="en-US" sz="2000" b="1" i="0" u="none" strike="noStrike" cap="none" normalizeH="0" dirty="0" smtClean="0">
                <a:ln>
                  <a:noFill/>
                </a:ln>
                <a:solidFill>
                  <a:schemeClr val="accent4"/>
                </a:solidFill>
                <a:effectLst/>
                <a:latin typeface="Arial" charset="0"/>
                <a:cs typeface="Arial" charset="0"/>
              </a:rPr>
              <a:t> are here</a:t>
            </a:r>
            <a:endParaRPr kumimoji="0" lang="en-US" sz="2000" b="1" i="0" u="none" strike="noStrike" cap="none" normalizeH="0" baseline="0" dirty="0" smtClean="0">
              <a:ln>
                <a:noFill/>
              </a:ln>
              <a:solidFill>
                <a:schemeClr val="accent4"/>
              </a:solidFill>
              <a:effectLst/>
              <a:latin typeface="Arial" charset="0"/>
              <a:cs typeface="Arial" charset="0"/>
            </a:endParaRPr>
          </a:p>
        </p:txBody>
      </p:sp>
      <p:cxnSp>
        <p:nvCxnSpPr>
          <p:cNvPr id="3" name="Straight Arrow Connector 2"/>
          <p:cNvCxnSpPr>
            <a:endCxn id="22" idx="0"/>
          </p:cNvCxnSpPr>
          <p:nvPr/>
        </p:nvCxnSpPr>
        <p:spPr bwMode="auto">
          <a:xfrm>
            <a:off x="4355976" y="2492896"/>
            <a:ext cx="179736" cy="470256"/>
          </a:xfrm>
          <a:prstGeom prst="straightConnector1">
            <a:avLst/>
          </a:prstGeom>
          <a:solidFill>
            <a:schemeClr val="tx2">
              <a:alpha val="80000"/>
            </a:schemeClr>
          </a:solidFill>
          <a:ln w="38100" cap="flat" cmpd="sng" algn="ctr">
            <a:solidFill>
              <a:schemeClr val="accent4"/>
            </a:solidFill>
            <a:prstDash val="solid"/>
            <a:round/>
            <a:headEnd type="none" w="med" len="med"/>
            <a:tailEnd type="arrow"/>
          </a:ln>
          <a:effectLst/>
        </p:spPr>
      </p:cxnSp>
      <p:sp>
        <p:nvSpPr>
          <p:cNvPr id="134" name="Rectangle 117"/>
          <p:cNvSpPr>
            <a:spLocks noChangeArrowheads="1"/>
          </p:cNvSpPr>
          <p:nvPr/>
        </p:nvSpPr>
        <p:spPr bwMode="auto">
          <a:xfrm flipH="1">
            <a:off x="580736" y="3048000"/>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35" name="Rectangle 116"/>
          <p:cNvSpPr>
            <a:spLocks noChangeArrowheads="1"/>
          </p:cNvSpPr>
          <p:nvPr/>
        </p:nvSpPr>
        <p:spPr bwMode="auto">
          <a:xfrm flipH="1">
            <a:off x="8505536" y="3048000"/>
            <a:ext cx="76200" cy="152400"/>
          </a:xfrm>
          <a:prstGeom prst="rect">
            <a:avLst/>
          </a:prstGeom>
          <a:solidFill>
            <a:srgbClr val="FF3300"/>
          </a:solidFill>
          <a:ln w="9525">
            <a:solidFill>
              <a:srgbClr val="FF3300"/>
            </a:solidFill>
            <a:miter lim="800000"/>
            <a:headEnd/>
            <a:tailEnd/>
          </a:ln>
          <a:effectLst/>
        </p:spPr>
        <p:txBody>
          <a:bodyPr wrap="none" anchor="ctr"/>
          <a:lstStyle/>
          <a:p>
            <a:endParaRPr lang="en-US"/>
          </a:p>
        </p:txBody>
      </p:sp>
      <p:sp>
        <p:nvSpPr>
          <p:cNvPr id="136" name="AutoShape 130"/>
          <p:cNvSpPr>
            <a:spLocks noChangeArrowheads="1"/>
          </p:cNvSpPr>
          <p:nvPr/>
        </p:nvSpPr>
        <p:spPr bwMode="auto">
          <a:xfrm>
            <a:off x="8200736" y="3048000"/>
            <a:ext cx="152400" cy="152400"/>
          </a:xfrm>
          <a:prstGeom prst="diamond">
            <a:avLst/>
          </a:prstGeom>
          <a:solidFill>
            <a:srgbClr val="FF3300"/>
          </a:solidFill>
          <a:ln w="9525">
            <a:solidFill>
              <a:srgbClr val="FF3300"/>
            </a:solidFill>
            <a:miter lim="800000"/>
            <a:headEnd/>
            <a:tailEnd/>
          </a:ln>
          <a:effectLst/>
        </p:spPr>
        <p:txBody>
          <a:bodyPr wrap="none" anchor="ctr"/>
          <a:lstStyle/>
          <a:p>
            <a:endParaRPr lang="en-US"/>
          </a:p>
        </p:txBody>
      </p:sp>
      <p:sp>
        <p:nvSpPr>
          <p:cNvPr id="137" name="Text Box 79"/>
          <p:cNvSpPr txBox="1">
            <a:spLocks noChangeArrowheads="1"/>
          </p:cNvSpPr>
          <p:nvPr/>
        </p:nvSpPr>
        <p:spPr bwMode="auto">
          <a:xfrm>
            <a:off x="8763000" y="2362200"/>
            <a:ext cx="457200" cy="400110"/>
          </a:xfrm>
          <a:prstGeom prst="rect">
            <a:avLst/>
          </a:prstGeom>
          <a:noFill/>
          <a:ln w="9525" algn="ctr">
            <a:noFill/>
            <a:miter lim="800000"/>
            <a:headEnd/>
            <a:tailEnd/>
          </a:ln>
          <a:effectLst/>
        </p:spPr>
        <p:txBody>
          <a:bodyPr wrap="square" lIns="0" rIns="0">
            <a:spAutoFit/>
            <a:flatTx/>
          </a:bodyPr>
          <a:lstStyle/>
          <a:p>
            <a:r>
              <a:rPr lang="en-US" sz="1000" dirty="0" smtClean="0"/>
              <a:t>Early</a:t>
            </a:r>
          </a:p>
          <a:p>
            <a:r>
              <a:rPr lang="en-US" sz="1000" dirty="0" smtClean="0"/>
              <a:t>2017</a:t>
            </a:r>
          </a:p>
        </p:txBody>
      </p:sp>
    </p:spTree>
    <p:extLst>
      <p:ext uri="{BB962C8B-B14F-4D97-AF65-F5344CB8AC3E}">
        <p14:creationId xmlns:p14="http://schemas.microsoft.com/office/powerpoint/2010/main" val="373752056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sz="3400" dirty="0" smtClean="0"/>
              <a:t>IEEE P802.3bu</a:t>
            </a:r>
            <a:r>
              <a:rPr lang="en-GB" sz="3400" dirty="0" smtClean="0"/>
              <a:t> Approved Project Documents</a:t>
            </a:r>
            <a:endParaRPr lang="en-US" sz="3400" dirty="0" smtClean="0"/>
          </a:p>
        </p:txBody>
      </p:sp>
      <p:sp>
        <p:nvSpPr>
          <p:cNvPr id="55298" name="Rectangle 3"/>
          <p:cNvSpPr>
            <a:spLocks noGrp="1" noChangeArrowheads="1"/>
          </p:cNvSpPr>
          <p:nvPr>
            <p:ph type="body" idx="1"/>
          </p:nvPr>
        </p:nvSpPr>
        <p:spPr/>
        <p:txBody>
          <a:bodyPr/>
          <a:lstStyle/>
          <a:p>
            <a:r>
              <a:rPr lang="en-US" dirty="0" smtClean="0"/>
              <a:t>PAR </a:t>
            </a:r>
          </a:p>
          <a:p>
            <a:pPr lvl="1"/>
            <a:r>
              <a:rPr lang="en-US" sz="2000" u="sng" dirty="0">
                <a:hlinkClick r:id="rId2"/>
              </a:rPr>
              <a:t>http://www.ieee802.org/3/bu/</a:t>
            </a:r>
            <a:r>
              <a:rPr lang="en-US" sz="2000" u="sng" dirty="0" smtClean="0">
                <a:hlinkClick r:id="rId2"/>
              </a:rPr>
              <a:t>P802d3bu_PAR.pdf</a:t>
            </a:r>
            <a:endParaRPr lang="en-US" sz="2000" u="sng" dirty="0"/>
          </a:p>
          <a:p>
            <a:r>
              <a:rPr lang="en-US" dirty="0" smtClean="0"/>
              <a:t>5 Criteria  </a:t>
            </a:r>
          </a:p>
          <a:p>
            <a:pPr lvl="1"/>
            <a:r>
              <a:rPr lang="en-US" sz="2000" dirty="0">
                <a:hlinkClick r:id="rId3"/>
              </a:rPr>
              <a:t>http://www.ieee802.org/3/</a:t>
            </a:r>
            <a:r>
              <a:rPr lang="en-US" sz="2000" dirty="0" err="1">
                <a:hlinkClick r:id="rId3"/>
              </a:rPr>
              <a:t>bu</a:t>
            </a:r>
            <a:r>
              <a:rPr lang="en-US" sz="2000" dirty="0">
                <a:hlinkClick r:id="rId3"/>
              </a:rPr>
              <a:t>/P802d3bu_5C.pdf</a:t>
            </a:r>
            <a:endParaRPr lang="en-US" sz="2000" dirty="0" smtClean="0"/>
          </a:p>
          <a:p>
            <a:r>
              <a:rPr lang="en-US" dirty="0" smtClean="0"/>
              <a:t>Objectives </a:t>
            </a:r>
          </a:p>
          <a:p>
            <a:pPr lvl="1"/>
            <a:r>
              <a:rPr lang="en-US" sz="2000" dirty="0">
                <a:hlinkClick r:id="rId4"/>
              </a:rPr>
              <a:t>http://www.ieee802.org/3/</a:t>
            </a:r>
            <a:r>
              <a:rPr lang="en-US" sz="2000" dirty="0" err="1">
                <a:hlinkClick r:id="rId4"/>
              </a:rPr>
              <a:t>bu</a:t>
            </a:r>
            <a:r>
              <a:rPr lang="en-US" sz="2000" dirty="0">
                <a:hlinkClick r:id="rId4"/>
              </a:rPr>
              <a:t>/P802d3bu_Objectives.pdf</a:t>
            </a:r>
            <a:endParaRPr lang="en-US" sz="2000" dirty="0" smtClean="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sz="3400" dirty="0" smtClean="0"/>
              <a:t>IEEE P802.3bu 1PPoDL</a:t>
            </a:r>
            <a:r>
              <a:rPr lang="en-GB" sz="3400" dirty="0" smtClean="0"/>
              <a:t> Objectives</a:t>
            </a:r>
          </a:p>
        </p:txBody>
      </p:sp>
      <p:sp>
        <p:nvSpPr>
          <p:cNvPr id="56322" name="Rectangle 3"/>
          <p:cNvSpPr>
            <a:spLocks noGrp="1" noChangeArrowheads="1"/>
          </p:cNvSpPr>
          <p:nvPr>
            <p:ph type="body" idx="1"/>
          </p:nvPr>
        </p:nvSpPr>
        <p:spPr/>
        <p:txBody>
          <a:bodyPr/>
          <a:lstStyle/>
          <a:p>
            <a:r>
              <a:rPr lang="en-US" sz="2000" dirty="0"/>
              <a:t>Specify a power distribution technique for use over a single twisted pair link segment. </a:t>
            </a:r>
          </a:p>
          <a:p>
            <a:r>
              <a:rPr lang="en-US" sz="2000" dirty="0"/>
              <a:t>Allow for operation if data is not present. </a:t>
            </a:r>
          </a:p>
          <a:p>
            <a:r>
              <a:rPr lang="en-US" sz="2000" dirty="0"/>
              <a:t>Support voltage and current levels for the automotive, transportation, and industrial control industries. </a:t>
            </a:r>
          </a:p>
          <a:p>
            <a:r>
              <a:rPr lang="en-US" sz="2000" dirty="0"/>
              <a:t>Do not preclude compliance with standards used in automotive, transportation, and industrial control industries when applicable. </a:t>
            </a:r>
          </a:p>
          <a:p>
            <a:r>
              <a:rPr lang="en-US" sz="2000" dirty="0"/>
              <a:t>Support fast-startup operation using predetermined voltage/current configurations and optional operation with run-time voltage/current configuration. </a:t>
            </a:r>
          </a:p>
          <a:p>
            <a:r>
              <a:rPr lang="en-US" sz="2000" dirty="0"/>
              <a:t>Ensure compatibility with IEEE P802.3bp (e.g., EMI, channel definition, noise requirements). </a:t>
            </a:r>
          </a:p>
          <a:p>
            <a:endParaRPr lang="en-GB" sz="2000" dirty="0"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2"/>
          <p:cNvSpPr>
            <a:spLocks noGrp="1"/>
          </p:cNvSpPr>
          <p:nvPr>
            <p:ph type="title" idx="4294967295"/>
          </p:nvPr>
        </p:nvSpPr>
        <p:spPr/>
        <p:txBody>
          <a:bodyPr bIns="91440" anchor="b"/>
          <a:lstStyle/>
          <a:p>
            <a:pPr eaLnBrk="1" hangingPunct="1"/>
            <a:r>
              <a:rPr lang="en-US" smtClean="0"/>
              <a:t>Liaisons and Communications</a:t>
            </a:r>
          </a:p>
        </p:txBody>
      </p:sp>
      <p:sp>
        <p:nvSpPr>
          <p:cNvPr id="53250" name="Rectangle 7"/>
          <p:cNvSpPr>
            <a:spLocks noGrp="1" noChangeArrowheads="1"/>
          </p:cNvSpPr>
          <p:nvPr>
            <p:ph type="body" idx="4294967295"/>
          </p:nvPr>
        </p:nvSpPr>
        <p:spPr/>
        <p:txBody>
          <a:bodyPr/>
          <a:lstStyle/>
          <a:p>
            <a:r>
              <a:rPr lang="en-GB" dirty="0" smtClean="0"/>
              <a:t>Generate </a:t>
            </a:r>
            <a:r>
              <a:rPr lang="en-GB" dirty="0" err="1" smtClean="0"/>
              <a:t>t</a:t>
            </a:r>
            <a:r>
              <a:rPr lang="en-GB" baseline="-25000" dirty="0" err="1" smtClean="0"/>
              <a:t>DROOP</a:t>
            </a:r>
            <a:r>
              <a:rPr lang="en-GB" dirty="0" smtClean="0"/>
              <a:t> and fault current liaison information for 1000Base-T1 and 1TPCE groups</a:t>
            </a:r>
          </a:p>
          <a:p>
            <a:r>
              <a:rPr lang="en-GB" dirty="0" smtClean="0"/>
              <a:t>Receive any feedback from those groups</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2"/>
          <p:cNvSpPr>
            <a:spLocks noGrp="1"/>
          </p:cNvSpPr>
          <p:nvPr>
            <p:ph type="title" idx="4294967295"/>
          </p:nvPr>
        </p:nvSpPr>
        <p:spPr/>
        <p:txBody>
          <a:bodyPr bIns="91440" anchor="b"/>
          <a:lstStyle/>
          <a:p>
            <a:pPr eaLnBrk="1" hangingPunct="1"/>
            <a:r>
              <a:rPr lang="en-US" smtClean="0"/>
              <a:t>Future Meetings</a:t>
            </a:r>
          </a:p>
        </p:txBody>
      </p:sp>
      <p:sp>
        <p:nvSpPr>
          <p:cNvPr id="62466" name="Content Placeholder 1"/>
          <p:cNvSpPr>
            <a:spLocks noGrp="1"/>
          </p:cNvSpPr>
          <p:nvPr>
            <p:ph type="body" idx="4294967295"/>
          </p:nvPr>
        </p:nvSpPr>
        <p:spPr>
          <a:xfrm>
            <a:off x="457200" y="1350963"/>
            <a:ext cx="8229600" cy="4598987"/>
          </a:xfrm>
        </p:spPr>
        <p:txBody>
          <a:bodyPr/>
          <a:lstStyle/>
          <a:p>
            <a:pPr eaLnBrk="1" hangingPunct="1">
              <a:lnSpc>
                <a:spcPct val="80000"/>
              </a:lnSpc>
              <a:spcBef>
                <a:spcPts val="600"/>
              </a:spcBef>
            </a:pPr>
            <a:r>
              <a:rPr lang="en-US" sz="2000" dirty="0" smtClean="0"/>
              <a:t>See: </a:t>
            </a:r>
            <a:r>
              <a:rPr lang="en-US" sz="2000" dirty="0" smtClean="0">
                <a:hlinkClick r:id="rId2"/>
              </a:rPr>
              <a:t>http://www.ieee802.org/3/interims/index.html</a:t>
            </a:r>
            <a:endParaRPr lang="en-US" sz="2000" dirty="0" smtClean="0"/>
          </a:p>
          <a:p>
            <a:pPr lvl="2" eaLnBrk="1" hangingPunct="1">
              <a:lnSpc>
                <a:spcPct val="80000"/>
              </a:lnSpc>
              <a:spcBef>
                <a:spcPts val="1200"/>
              </a:spcBef>
              <a:buFontTx/>
              <a:buNone/>
            </a:pPr>
            <a:endParaRPr lang="en-US" sz="1600" dirty="0" smtClean="0"/>
          </a:p>
          <a:p>
            <a:pPr eaLnBrk="1" hangingPunct="1">
              <a:lnSpc>
                <a:spcPct val="80000"/>
              </a:lnSpc>
              <a:spcBef>
                <a:spcPts val="600"/>
              </a:spcBef>
            </a:pPr>
            <a:r>
              <a:rPr lang="en-US" sz="2200" dirty="0" smtClean="0"/>
              <a:t>November 2014 Plenary</a:t>
            </a:r>
          </a:p>
          <a:p>
            <a:pPr lvl="1" eaLnBrk="1" hangingPunct="1">
              <a:lnSpc>
                <a:spcPct val="80000"/>
              </a:lnSpc>
              <a:spcBef>
                <a:spcPts val="600"/>
              </a:spcBef>
            </a:pPr>
            <a:r>
              <a:rPr lang="en-US" sz="1800" dirty="0" smtClean="0"/>
              <a:t>San Antonio, TX, USA</a:t>
            </a:r>
          </a:p>
          <a:p>
            <a:pPr lvl="1" eaLnBrk="1" hangingPunct="1">
              <a:lnSpc>
                <a:spcPct val="80000"/>
              </a:lnSpc>
              <a:spcBef>
                <a:spcPts val="600"/>
              </a:spcBef>
            </a:pPr>
            <a:r>
              <a:rPr lang="en-US" sz="1800" dirty="0" smtClean="0"/>
              <a:t>November 2-7</a:t>
            </a:r>
          </a:p>
          <a:p>
            <a:pPr eaLnBrk="1" hangingPunct="1">
              <a:lnSpc>
                <a:spcPct val="80000"/>
              </a:lnSpc>
              <a:spcBef>
                <a:spcPts val="600"/>
              </a:spcBef>
            </a:pPr>
            <a:r>
              <a:rPr lang="en-US" sz="2200" dirty="0" smtClean="0"/>
              <a:t>January 2015 Interim</a:t>
            </a:r>
            <a:endParaRPr lang="en-US" sz="2200" dirty="0"/>
          </a:p>
          <a:p>
            <a:pPr lvl="1" eaLnBrk="1" hangingPunct="1">
              <a:lnSpc>
                <a:spcPct val="80000"/>
              </a:lnSpc>
              <a:spcBef>
                <a:spcPts val="600"/>
              </a:spcBef>
            </a:pPr>
            <a:r>
              <a:rPr lang="en-US" sz="1800" dirty="0" smtClean="0"/>
              <a:t>Atlanta, GA, USA</a:t>
            </a:r>
          </a:p>
          <a:p>
            <a:pPr lvl="1" eaLnBrk="1" hangingPunct="1">
              <a:lnSpc>
                <a:spcPct val="80000"/>
              </a:lnSpc>
              <a:spcBef>
                <a:spcPts val="600"/>
              </a:spcBef>
            </a:pPr>
            <a:r>
              <a:rPr lang="en-US" sz="1800" dirty="0" smtClean="0"/>
              <a:t>January 12-16</a:t>
            </a:r>
          </a:p>
          <a:p>
            <a:pPr eaLnBrk="1" hangingPunct="1">
              <a:lnSpc>
                <a:spcPct val="80000"/>
              </a:lnSpc>
              <a:spcBef>
                <a:spcPts val="600"/>
              </a:spcBef>
            </a:pPr>
            <a:r>
              <a:rPr lang="en-US" sz="2200" dirty="0" smtClean="0"/>
              <a:t>March 2015 Plenary</a:t>
            </a:r>
            <a:endParaRPr lang="en-US" sz="2200" dirty="0"/>
          </a:p>
          <a:p>
            <a:pPr lvl="1" eaLnBrk="1" hangingPunct="1">
              <a:lnSpc>
                <a:spcPct val="80000"/>
              </a:lnSpc>
              <a:spcBef>
                <a:spcPts val="600"/>
              </a:spcBef>
            </a:pPr>
            <a:r>
              <a:rPr lang="en-US" sz="1800" dirty="0" smtClean="0"/>
              <a:t>Berlin, Germany</a:t>
            </a:r>
            <a:endParaRPr lang="en-US" sz="1800" dirty="0"/>
          </a:p>
          <a:p>
            <a:pPr lvl="1" eaLnBrk="1" hangingPunct="1">
              <a:lnSpc>
                <a:spcPct val="80000"/>
              </a:lnSpc>
              <a:spcBef>
                <a:spcPts val="600"/>
              </a:spcBef>
            </a:pPr>
            <a:r>
              <a:rPr lang="en-US" sz="1800" dirty="0" smtClean="0"/>
              <a:t>March 9-12</a:t>
            </a:r>
            <a:endParaRPr lang="en-US" sz="2200" dirty="0"/>
          </a:p>
          <a:p>
            <a:pPr eaLnBrk="1" hangingPunct="1">
              <a:lnSpc>
                <a:spcPct val="80000"/>
              </a:lnSpc>
              <a:spcBef>
                <a:spcPts val="600"/>
              </a:spcBef>
              <a:buFontTx/>
              <a:buNone/>
            </a:pPr>
            <a:endParaRPr lang="en-US" sz="2000" dirty="0" smtClean="0"/>
          </a:p>
          <a:p>
            <a:pPr eaLnBrk="1" hangingPunct="1">
              <a:lnSpc>
                <a:spcPct val="80000"/>
              </a:lnSpc>
              <a:spcBef>
                <a:spcPts val="600"/>
              </a:spcBef>
            </a:pPr>
            <a:r>
              <a:rPr lang="en-US" sz="2000" dirty="0" smtClean="0"/>
              <a:t>Anyone interested in hosting a interim meeting contact me or the IEEE 802.3 Executive Secretary </a:t>
            </a:r>
            <a:r>
              <a:rPr lang="en-US" sz="2000" dirty="0" smtClean="0">
                <a:hlinkClick r:id="rId3"/>
              </a:rPr>
              <a:t>Steve Carlson</a:t>
            </a:r>
            <a:r>
              <a:rPr lang="en-US" sz="2000" dirty="0" smtClean="0"/>
              <a:t>.</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Content Placeholder 1"/>
          <p:cNvSpPr>
            <a:spLocks noGrp="1"/>
          </p:cNvSpPr>
          <p:nvPr>
            <p:ph type="subTitle" idx="4294967295"/>
          </p:nvPr>
        </p:nvSpPr>
        <p:spPr>
          <a:xfrm>
            <a:off x="1371600" y="2540000"/>
            <a:ext cx="6400800" cy="1752600"/>
          </a:xfrm>
        </p:spPr>
        <p:txBody>
          <a:bodyPr/>
          <a:lstStyle/>
          <a:p>
            <a:pPr marL="0" indent="0" algn="ctr" eaLnBrk="1" hangingPunct="1">
              <a:buFontTx/>
              <a:buNone/>
            </a:pPr>
            <a:r>
              <a:rPr lang="en-US" sz="8800" smtClean="0"/>
              <a:t>Thank You!</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5" descr="j0296192[1]"/>
          <p:cNvPicPr>
            <a:picLocks noChangeAspect="1" noChangeArrowheads="1"/>
          </p:cNvPicPr>
          <p:nvPr/>
        </p:nvPicPr>
        <p:blipFill>
          <a:blip r:embed="rId2"/>
          <a:srcRect/>
          <a:stretch>
            <a:fillRect/>
          </a:stretch>
        </p:blipFill>
        <p:spPr bwMode="auto">
          <a:xfrm flipH="1">
            <a:off x="3962400" y="1574800"/>
            <a:ext cx="1368425" cy="2387600"/>
          </a:xfrm>
          <a:prstGeom prst="rect">
            <a:avLst/>
          </a:prstGeom>
          <a:noFill/>
          <a:ln w="9525">
            <a:noFill/>
            <a:miter lim="800000"/>
            <a:headEnd/>
            <a:tailEnd/>
          </a:ln>
        </p:spPr>
      </p:pic>
      <p:sp>
        <p:nvSpPr>
          <p:cNvPr id="30722" name="Rectangle 7"/>
          <p:cNvSpPr>
            <a:spLocks noChangeArrowheads="1"/>
          </p:cNvSpPr>
          <p:nvPr/>
        </p:nvSpPr>
        <p:spPr bwMode="auto">
          <a:xfrm>
            <a:off x="3962400" y="1600200"/>
            <a:ext cx="638175" cy="701675"/>
          </a:xfrm>
          <a:prstGeom prst="rect">
            <a:avLst/>
          </a:prstGeom>
          <a:noFill/>
          <a:ln w="9525">
            <a:noFill/>
            <a:miter lim="800000"/>
            <a:headEnd/>
            <a:tailEnd/>
          </a:ln>
        </p:spPr>
        <p:txBody>
          <a:bodyPr wrap="none">
            <a:spAutoFit/>
          </a:bodyPr>
          <a:lstStyle/>
          <a:p>
            <a:r>
              <a:rPr lang="en-US" sz="4000" b="1">
                <a:latin typeface="Times New Roman" pitchFamily="18" charset="0"/>
                <a:sym typeface="Wingdings" pitchFamily="2" charset="2"/>
              </a:rPr>
              <a:t></a:t>
            </a:r>
          </a:p>
        </p:txBody>
      </p:sp>
      <p:sp>
        <p:nvSpPr>
          <p:cNvPr id="30723" name="Rectangle 9"/>
          <p:cNvSpPr>
            <a:spLocks noChangeArrowheads="1"/>
          </p:cNvSpPr>
          <p:nvPr/>
        </p:nvSpPr>
        <p:spPr bwMode="auto">
          <a:xfrm>
            <a:off x="2895600" y="563563"/>
            <a:ext cx="3384550" cy="3932237"/>
          </a:xfrm>
          <a:prstGeom prst="rect">
            <a:avLst/>
          </a:prstGeom>
          <a:noFill/>
          <a:ln w="9525">
            <a:noFill/>
            <a:miter lim="800000"/>
            <a:headEnd/>
            <a:tailEnd/>
          </a:ln>
        </p:spPr>
        <p:txBody>
          <a:bodyPr wrap="none">
            <a:spAutoFit/>
          </a:bodyPr>
          <a:lstStyle/>
          <a:p>
            <a:r>
              <a:rPr lang="en-US" sz="25200">
                <a:solidFill>
                  <a:srgbClr val="FF0000"/>
                </a:solidFill>
                <a:latin typeface="Times New Roman" pitchFamily="18" charset="0"/>
                <a:sym typeface="Webdings" pitchFamily="18" charset="2"/>
              </a:rPr>
              <a:t></a:t>
            </a:r>
          </a:p>
        </p:txBody>
      </p:sp>
      <p:pic>
        <p:nvPicPr>
          <p:cNvPr id="30724" name="Picture 6" descr="HH00090_[1]"/>
          <p:cNvPicPr>
            <a:picLocks noChangeAspect="1" noChangeArrowheads="1"/>
          </p:cNvPicPr>
          <p:nvPr/>
        </p:nvPicPr>
        <p:blipFill>
          <a:blip r:embed="rId3"/>
          <a:srcRect/>
          <a:stretch>
            <a:fillRect/>
          </a:stretch>
        </p:blipFill>
        <p:spPr bwMode="auto">
          <a:xfrm>
            <a:off x="914400" y="1981200"/>
            <a:ext cx="1911350" cy="1277938"/>
          </a:xfrm>
          <a:prstGeom prst="rect">
            <a:avLst/>
          </a:prstGeom>
          <a:noFill/>
          <a:ln w="9525">
            <a:noFill/>
            <a:miter lim="800000"/>
            <a:headEnd/>
            <a:tailEnd/>
          </a:ln>
        </p:spPr>
      </p:pic>
      <p:sp>
        <p:nvSpPr>
          <p:cNvPr id="30725" name="Rectangle 10"/>
          <p:cNvSpPr>
            <a:spLocks noChangeArrowheads="1"/>
          </p:cNvSpPr>
          <p:nvPr/>
        </p:nvSpPr>
        <p:spPr bwMode="auto">
          <a:xfrm>
            <a:off x="152400" y="563563"/>
            <a:ext cx="3384550" cy="3932237"/>
          </a:xfrm>
          <a:prstGeom prst="rect">
            <a:avLst/>
          </a:prstGeom>
          <a:noFill/>
          <a:ln w="9525">
            <a:noFill/>
            <a:miter lim="800000"/>
            <a:headEnd/>
            <a:tailEnd/>
          </a:ln>
        </p:spPr>
        <p:txBody>
          <a:bodyPr wrap="none">
            <a:spAutoFit/>
          </a:bodyPr>
          <a:lstStyle/>
          <a:p>
            <a:r>
              <a:rPr lang="en-US" sz="25200">
                <a:solidFill>
                  <a:srgbClr val="FF0000"/>
                </a:solidFill>
                <a:latin typeface="Times New Roman" pitchFamily="18" charset="0"/>
                <a:sym typeface="Webdings" pitchFamily="18" charset="2"/>
              </a:rPr>
              <a:t></a:t>
            </a:r>
          </a:p>
        </p:txBody>
      </p:sp>
      <p:sp>
        <p:nvSpPr>
          <p:cNvPr id="30726" name="Rectangle 7"/>
          <p:cNvSpPr>
            <a:spLocks noGrp="1" noChangeArrowheads="1"/>
          </p:cNvSpPr>
          <p:nvPr>
            <p:ph type="title"/>
          </p:nvPr>
        </p:nvSpPr>
        <p:spPr/>
        <p:txBody>
          <a:bodyPr/>
          <a:lstStyle/>
          <a:p>
            <a:pPr eaLnBrk="1" hangingPunct="1"/>
            <a:r>
              <a:rPr lang="en-US" smtClean="0"/>
              <a:t>Task Force Decorum</a:t>
            </a:r>
            <a:endParaRPr lang="en-GB" smtClean="0"/>
          </a:p>
        </p:txBody>
      </p:sp>
      <p:sp>
        <p:nvSpPr>
          <p:cNvPr id="30727" name="Rectangle 3"/>
          <p:cNvSpPr>
            <a:spLocks noChangeArrowheads="1"/>
          </p:cNvSpPr>
          <p:nvPr/>
        </p:nvSpPr>
        <p:spPr bwMode="auto">
          <a:xfrm>
            <a:off x="228600" y="4191000"/>
            <a:ext cx="8534400" cy="2438400"/>
          </a:xfrm>
          <a:prstGeom prst="rect">
            <a:avLst/>
          </a:prstGeom>
          <a:noFill/>
          <a:ln w="9525">
            <a:noFill/>
            <a:miter lim="800000"/>
            <a:headEnd/>
            <a:tailEnd/>
          </a:ln>
        </p:spPr>
        <p:txBody>
          <a:bodyPr/>
          <a:lstStyle/>
          <a:p>
            <a:pPr marL="342900" indent="-342900">
              <a:lnSpc>
                <a:spcPct val="80000"/>
              </a:lnSpc>
              <a:spcBef>
                <a:spcPct val="20000"/>
              </a:spcBef>
              <a:buFontTx/>
              <a:buChar char="•"/>
            </a:pPr>
            <a:r>
              <a:rPr lang="en-US" sz="1800">
                <a:sym typeface="Webdings" pitchFamily="18" charset="2"/>
              </a:rPr>
              <a:t>Photography or recording by permission only (2010 SASB Op Manual 5.3.3.4)</a:t>
            </a:r>
          </a:p>
          <a:p>
            <a:pPr marL="342900" indent="-342900">
              <a:lnSpc>
                <a:spcPct val="80000"/>
              </a:lnSpc>
              <a:spcBef>
                <a:spcPct val="20000"/>
              </a:spcBef>
              <a:buFontTx/>
              <a:buChar char="•"/>
            </a:pPr>
            <a:r>
              <a:rPr lang="en-US" sz="1800">
                <a:sym typeface="Webdings" pitchFamily="18" charset="2"/>
              </a:rPr>
              <a:t>Cell phone ringers off</a:t>
            </a:r>
          </a:p>
          <a:p>
            <a:pPr marL="342900" indent="-342900">
              <a:lnSpc>
                <a:spcPct val="80000"/>
              </a:lnSpc>
              <a:spcBef>
                <a:spcPct val="20000"/>
              </a:spcBef>
              <a:buFontTx/>
              <a:buChar char="•"/>
            </a:pPr>
            <a:r>
              <a:rPr lang="en-US" sz="1800">
                <a:sym typeface="Webdings" pitchFamily="18" charset="2"/>
              </a:rPr>
              <a:t>Press (i.e., anyone reporting publicly on this meeting) are to announce their presence (5.3.3.5)</a:t>
            </a:r>
          </a:p>
          <a:p>
            <a:pPr marL="342900" indent="-342900">
              <a:lnSpc>
                <a:spcPct val="80000"/>
              </a:lnSpc>
              <a:spcBef>
                <a:spcPct val="20000"/>
              </a:spcBef>
              <a:buFontTx/>
              <a:buChar char="•"/>
            </a:pPr>
            <a:r>
              <a:rPr lang="en-US" sz="1800">
                <a:sym typeface="Webdings" pitchFamily="18" charset="2"/>
              </a:rPr>
              <a:t>Wear your badges at all times in meeting areas</a:t>
            </a:r>
          </a:p>
          <a:p>
            <a:pPr marL="742950" lvl="1" indent="-285750">
              <a:lnSpc>
                <a:spcPct val="80000"/>
              </a:lnSpc>
              <a:spcBef>
                <a:spcPct val="20000"/>
              </a:spcBef>
              <a:buFontTx/>
              <a:buChar char="–"/>
            </a:pPr>
            <a:r>
              <a:rPr lang="en-US" sz="1500">
                <a:sym typeface="Webdings" pitchFamily="18" charset="2"/>
              </a:rPr>
              <a:t>Help the hotel security staff improve the general security of the meeting rooms</a:t>
            </a:r>
          </a:p>
          <a:p>
            <a:pPr marL="742950" lvl="1" indent="-285750">
              <a:lnSpc>
                <a:spcPct val="80000"/>
              </a:lnSpc>
              <a:spcBef>
                <a:spcPct val="20000"/>
              </a:spcBef>
              <a:buFontTx/>
              <a:buChar char="–"/>
            </a:pPr>
            <a:r>
              <a:rPr lang="en-US" b="1">
                <a:solidFill>
                  <a:srgbClr val="FF0000"/>
                </a:solidFill>
                <a:sym typeface="Webdings" pitchFamily="18" charset="2"/>
              </a:rPr>
              <a:t>PCs HAVE BEEN STOLEN</a:t>
            </a:r>
            <a:r>
              <a:rPr lang="en-US">
                <a:sym typeface="Webdings" pitchFamily="18" charset="2"/>
              </a:rPr>
              <a:t> at previous meetings</a:t>
            </a:r>
          </a:p>
          <a:p>
            <a:pPr marL="742950" lvl="1" indent="-285750">
              <a:lnSpc>
                <a:spcPct val="80000"/>
              </a:lnSpc>
              <a:spcBef>
                <a:spcPct val="20000"/>
              </a:spcBef>
              <a:buFontTx/>
              <a:buChar char="–"/>
            </a:pPr>
            <a:r>
              <a:rPr lang="en-US" b="1">
                <a:solidFill>
                  <a:srgbClr val="FF0000"/>
                </a:solidFill>
                <a:sym typeface="Webdings" pitchFamily="18" charset="2"/>
              </a:rPr>
              <a:t>DO NOT</a:t>
            </a:r>
            <a:r>
              <a:rPr lang="en-US">
                <a:sym typeface="Webdings" pitchFamily="18" charset="2"/>
              </a:rPr>
              <a:t> assume that meeting areas are secure</a:t>
            </a:r>
          </a:p>
          <a:p>
            <a:pPr marL="342900" indent="-342900">
              <a:lnSpc>
                <a:spcPct val="80000"/>
              </a:lnSpc>
              <a:spcBef>
                <a:spcPct val="20000"/>
              </a:spcBef>
              <a:buFontTx/>
              <a:buChar char="•"/>
            </a:pPr>
            <a:r>
              <a:rPr lang="en-US" sz="1800">
                <a:sym typeface="Webdings" pitchFamily="18" charset="2"/>
              </a:rPr>
              <a:t>Please observe proper decorum in meetings</a:t>
            </a:r>
          </a:p>
        </p:txBody>
      </p:sp>
      <p:pic>
        <p:nvPicPr>
          <p:cNvPr id="30728" name="Picture 4" descr="j0307829[1]"/>
          <p:cNvPicPr>
            <a:picLocks noChangeAspect="1" noChangeArrowheads="1"/>
          </p:cNvPicPr>
          <p:nvPr/>
        </p:nvPicPr>
        <p:blipFill>
          <a:blip r:embed="rId4"/>
          <a:srcRect/>
          <a:stretch>
            <a:fillRect/>
          </a:stretch>
        </p:blipFill>
        <p:spPr bwMode="auto">
          <a:xfrm flipH="1">
            <a:off x="6248400" y="1828800"/>
            <a:ext cx="1828800" cy="1638300"/>
          </a:xfrm>
          <a:prstGeom prst="rect">
            <a:avLst/>
          </a:prstGeom>
          <a:noFill/>
          <a:ln w="9525">
            <a:noFill/>
            <a:miter lim="800000"/>
            <a:headEnd/>
            <a:tailEnd/>
          </a:ln>
        </p:spPr>
      </p:pic>
      <p:sp>
        <p:nvSpPr>
          <p:cNvPr id="30729" name="Rectangle 8"/>
          <p:cNvSpPr>
            <a:spLocks noChangeArrowheads="1"/>
          </p:cNvSpPr>
          <p:nvPr/>
        </p:nvSpPr>
        <p:spPr bwMode="auto">
          <a:xfrm>
            <a:off x="5607050" y="517525"/>
            <a:ext cx="3384550" cy="3932238"/>
          </a:xfrm>
          <a:prstGeom prst="rect">
            <a:avLst/>
          </a:prstGeom>
          <a:noFill/>
          <a:ln w="9525">
            <a:noFill/>
            <a:miter lim="800000"/>
            <a:headEnd/>
            <a:tailEnd/>
          </a:ln>
        </p:spPr>
        <p:txBody>
          <a:bodyPr wrap="none">
            <a:spAutoFit/>
          </a:bodyPr>
          <a:lstStyle/>
          <a:p>
            <a:r>
              <a:rPr lang="en-US" sz="25200">
                <a:solidFill>
                  <a:srgbClr val="FF0000"/>
                </a:solidFill>
                <a:latin typeface="Times New Roman" pitchFamily="18" charset="0"/>
                <a:sym typeface="Webdings" pitchFamily="18" charset="2"/>
              </a:rPr>
              <a:t></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2"/>
          <p:cNvSpPr>
            <a:spLocks noGrp="1"/>
          </p:cNvSpPr>
          <p:nvPr>
            <p:ph type="title"/>
          </p:nvPr>
        </p:nvSpPr>
        <p:spPr/>
        <p:txBody>
          <a:bodyPr bIns="91440" anchor="b"/>
          <a:lstStyle/>
          <a:p>
            <a:pPr eaLnBrk="1" hangingPunct="1"/>
            <a:r>
              <a:rPr lang="en-US" smtClean="0"/>
              <a:t>Goals for the meeting</a:t>
            </a:r>
          </a:p>
        </p:txBody>
      </p:sp>
      <p:sp>
        <p:nvSpPr>
          <p:cNvPr id="31746" name="Content Placeholder 1"/>
          <p:cNvSpPr>
            <a:spLocks noGrp="1"/>
          </p:cNvSpPr>
          <p:nvPr>
            <p:ph type="body" idx="1"/>
          </p:nvPr>
        </p:nvSpPr>
        <p:spPr/>
        <p:txBody>
          <a:bodyPr/>
          <a:lstStyle/>
          <a:p>
            <a:pPr eaLnBrk="1" hangingPunct="1">
              <a:lnSpc>
                <a:spcPct val="90000"/>
              </a:lnSpc>
            </a:pPr>
            <a:r>
              <a:rPr lang="en-US" sz="2800" dirty="0" smtClean="0"/>
              <a:t>Review liaison work</a:t>
            </a:r>
          </a:p>
          <a:p>
            <a:pPr eaLnBrk="1" hangingPunct="1">
              <a:lnSpc>
                <a:spcPct val="90000"/>
              </a:lnSpc>
            </a:pPr>
            <a:r>
              <a:rPr lang="en-US" sz="2800" dirty="0" smtClean="0"/>
              <a:t>Review presentations </a:t>
            </a:r>
          </a:p>
          <a:p>
            <a:pPr eaLnBrk="1" hangingPunct="1">
              <a:lnSpc>
                <a:spcPct val="90000"/>
              </a:lnSpc>
            </a:pPr>
            <a:r>
              <a:rPr lang="en-US" sz="2800" dirty="0" smtClean="0"/>
              <a:t>Adopt Timeline</a:t>
            </a:r>
          </a:p>
          <a:p>
            <a:pPr eaLnBrk="1" hangingPunct="1">
              <a:lnSpc>
                <a:spcPct val="90000"/>
              </a:lnSpc>
            </a:pPr>
            <a:r>
              <a:rPr lang="en-US" sz="2800" dirty="0" smtClean="0"/>
              <a:t>Create liaison presentations for RTPGE and 1TPCE groups</a:t>
            </a:r>
          </a:p>
          <a:p>
            <a:pPr eaLnBrk="1" hangingPunct="1">
              <a:lnSpc>
                <a:spcPct val="90000"/>
              </a:lnSpc>
            </a:pPr>
            <a:endParaRPr lang="en-US" sz="2800" dirty="0"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2"/>
          <p:cNvSpPr>
            <a:spLocks noGrp="1"/>
          </p:cNvSpPr>
          <p:nvPr>
            <p:ph type="title" idx="4294967295"/>
          </p:nvPr>
        </p:nvSpPr>
        <p:spPr/>
        <p:txBody>
          <a:bodyPr bIns="91440" anchor="b"/>
          <a:lstStyle/>
          <a:p>
            <a:pPr eaLnBrk="1" hangingPunct="1"/>
            <a:r>
              <a:rPr lang="en-US" smtClean="0"/>
              <a:t>Big ticket items</a:t>
            </a:r>
          </a:p>
        </p:txBody>
      </p:sp>
      <p:sp>
        <p:nvSpPr>
          <p:cNvPr id="32770" name="Content Placeholder 1"/>
          <p:cNvSpPr>
            <a:spLocks noGrp="1"/>
          </p:cNvSpPr>
          <p:nvPr>
            <p:ph type="body" idx="4294967295"/>
          </p:nvPr>
        </p:nvSpPr>
        <p:spPr/>
        <p:txBody>
          <a:bodyPr/>
          <a:lstStyle/>
          <a:p>
            <a:pPr eaLnBrk="1" hangingPunct="1">
              <a:lnSpc>
                <a:spcPct val="90000"/>
              </a:lnSpc>
            </a:pPr>
            <a:r>
              <a:rPr lang="en-US" sz="2800" dirty="0" smtClean="0"/>
              <a:t>Begin creating baseline text</a:t>
            </a:r>
          </a:p>
          <a:p>
            <a:pPr eaLnBrk="1" hangingPunct="1">
              <a:lnSpc>
                <a:spcPct val="90000"/>
              </a:lnSpc>
            </a:pPr>
            <a:endParaRPr lang="en-US" sz="2800" dirty="0"/>
          </a:p>
          <a:p>
            <a:pPr eaLnBrk="1" hangingPunct="1">
              <a:lnSpc>
                <a:spcPct val="90000"/>
              </a:lnSpc>
            </a:pPr>
            <a:r>
              <a:rPr lang="en-US" sz="2800" dirty="0" smtClean="0"/>
              <a:t>Generate roadmap to standard completion</a:t>
            </a:r>
          </a:p>
          <a:p>
            <a:pPr eaLnBrk="1" hangingPunct="1">
              <a:lnSpc>
                <a:spcPct val="90000"/>
              </a:lnSpc>
            </a:pPr>
            <a:endParaRPr lang="en-US" sz="2800" dirty="0" smtClean="0"/>
          </a:p>
          <a:p>
            <a:pPr eaLnBrk="1" hangingPunct="1">
              <a:lnSpc>
                <a:spcPct val="90000"/>
              </a:lnSpc>
            </a:pPr>
            <a:r>
              <a:rPr lang="en-US" sz="2800" dirty="0" smtClean="0"/>
              <a:t>Lay the ground work for the next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2"/>
          <p:cNvSpPr>
            <a:spLocks noGrp="1"/>
          </p:cNvSpPr>
          <p:nvPr>
            <p:ph type="title" idx="4294967295"/>
          </p:nvPr>
        </p:nvSpPr>
        <p:spPr/>
        <p:txBody>
          <a:bodyPr bIns="91440" anchor="b"/>
          <a:lstStyle/>
          <a:p>
            <a:pPr eaLnBrk="1" hangingPunct="1"/>
            <a:r>
              <a:rPr lang="en-US" smtClean="0"/>
              <a:t>Reflector and Web</a:t>
            </a:r>
          </a:p>
        </p:txBody>
      </p:sp>
      <p:sp>
        <p:nvSpPr>
          <p:cNvPr id="33794" name="Content Placeholder 1"/>
          <p:cNvSpPr>
            <a:spLocks noGrp="1"/>
          </p:cNvSpPr>
          <p:nvPr>
            <p:ph type="body" idx="4294967295"/>
          </p:nvPr>
        </p:nvSpPr>
        <p:spPr/>
        <p:txBody>
          <a:bodyPr/>
          <a:lstStyle/>
          <a:p>
            <a:pPr marL="352425" indent="-273050" eaLnBrk="1" hangingPunct="1">
              <a:lnSpc>
                <a:spcPct val="90000"/>
              </a:lnSpc>
            </a:pPr>
            <a:endParaRPr lang="en-US" sz="1800" dirty="0" smtClean="0"/>
          </a:p>
          <a:p>
            <a:pPr marL="352425" indent="-273050" eaLnBrk="1" hangingPunct="1">
              <a:lnSpc>
                <a:spcPct val="90000"/>
              </a:lnSpc>
            </a:pPr>
            <a:r>
              <a:rPr lang="en-US" sz="1800" dirty="0" smtClean="0"/>
              <a:t>To subscribe to the P802.3bu reflector, send an email to:</a:t>
            </a:r>
          </a:p>
          <a:p>
            <a:pPr marL="962025" lvl="1" indent="-47625" eaLnBrk="1" hangingPunct="1">
              <a:lnSpc>
                <a:spcPct val="90000"/>
              </a:lnSpc>
              <a:buFont typeface="Wingdings" pitchFamily="2" charset="2"/>
              <a:buNone/>
            </a:pPr>
            <a:r>
              <a:rPr lang="en-US" sz="1800" b="1" i="1" dirty="0" smtClean="0">
                <a:solidFill>
                  <a:srgbClr val="3399FF"/>
                </a:solidFill>
                <a:hlinkClick r:id="rId2"/>
              </a:rPr>
              <a:t>ListServ@ieee.org</a:t>
            </a:r>
            <a:r>
              <a:rPr lang="en-US" sz="1800" b="1" i="1" dirty="0" smtClean="0">
                <a:solidFill>
                  <a:srgbClr val="3399FF"/>
                </a:solidFill>
              </a:rPr>
              <a:t> </a:t>
            </a:r>
          </a:p>
          <a:p>
            <a:pPr marL="962025" lvl="1" indent="-47625" eaLnBrk="1" hangingPunct="1">
              <a:lnSpc>
                <a:spcPct val="90000"/>
              </a:lnSpc>
              <a:buFont typeface="Wingdings" pitchFamily="2" charset="2"/>
              <a:buNone/>
            </a:pPr>
            <a:endParaRPr lang="en-US" sz="2100" b="1" i="1" dirty="0" smtClean="0">
              <a:solidFill>
                <a:srgbClr val="3399FF"/>
              </a:solidFill>
            </a:endParaRPr>
          </a:p>
          <a:p>
            <a:pPr marL="352425" indent="-273050" eaLnBrk="1" hangingPunct="1">
              <a:lnSpc>
                <a:spcPct val="90000"/>
              </a:lnSpc>
              <a:buFont typeface="Wingdings" pitchFamily="2" charset="2"/>
              <a:buNone/>
            </a:pPr>
            <a:r>
              <a:rPr lang="en-US" sz="1800" dirty="0" smtClean="0"/>
              <a:t>	with the following in the body of the message (do not include “&lt;&gt;”):</a:t>
            </a:r>
          </a:p>
          <a:p>
            <a:pPr marL="352425" indent="-273050" eaLnBrk="1" hangingPunct="1">
              <a:lnSpc>
                <a:spcPct val="90000"/>
              </a:lnSpc>
              <a:buNone/>
            </a:pPr>
            <a:r>
              <a:rPr lang="en-US" sz="1800" b="1" i="1" dirty="0" smtClean="0"/>
              <a:t>		</a:t>
            </a:r>
            <a:r>
              <a:rPr lang="en-US" sz="1400" b="1" i="1" dirty="0" smtClean="0">
                <a:solidFill>
                  <a:srgbClr val="3399FF"/>
                </a:solidFill>
              </a:rPr>
              <a:t>subscribe </a:t>
            </a:r>
            <a:r>
              <a:rPr lang="en-US" sz="1400" b="1" dirty="0"/>
              <a:t>stds-802-3-1PPODL </a:t>
            </a:r>
            <a:r>
              <a:rPr lang="en-US" sz="1400" b="1" i="1" dirty="0" smtClean="0">
                <a:solidFill>
                  <a:srgbClr val="3399FF"/>
                </a:solidFill>
              </a:rPr>
              <a:t> &lt;</a:t>
            </a:r>
            <a:r>
              <a:rPr lang="en-US" sz="1400" b="1" i="1" dirty="0" err="1" smtClean="0">
                <a:solidFill>
                  <a:srgbClr val="3399FF"/>
                </a:solidFill>
              </a:rPr>
              <a:t>yourfirstname</a:t>
            </a:r>
            <a:r>
              <a:rPr lang="en-US" sz="1400" b="1" i="1" dirty="0" smtClean="0">
                <a:solidFill>
                  <a:srgbClr val="3399FF"/>
                </a:solidFill>
              </a:rPr>
              <a:t>&gt; &lt;</a:t>
            </a:r>
            <a:r>
              <a:rPr lang="en-US" sz="1400" b="1" i="1" dirty="0" err="1" smtClean="0">
                <a:solidFill>
                  <a:srgbClr val="3399FF"/>
                </a:solidFill>
              </a:rPr>
              <a:t>yourlastname</a:t>
            </a:r>
            <a:r>
              <a:rPr lang="en-US" sz="1400" b="1" i="1" dirty="0" smtClean="0">
                <a:solidFill>
                  <a:srgbClr val="3399FF"/>
                </a:solidFill>
              </a:rPr>
              <a:t>&gt;</a:t>
            </a:r>
            <a:endParaRPr lang="en-US" sz="1800" b="1" i="1" dirty="0" smtClean="0">
              <a:solidFill>
                <a:srgbClr val="3399FF"/>
              </a:solidFill>
            </a:endParaRPr>
          </a:p>
          <a:p>
            <a:pPr marL="352425" indent="-273050" eaLnBrk="1" hangingPunct="1">
              <a:lnSpc>
                <a:spcPct val="90000"/>
              </a:lnSpc>
              <a:buFont typeface="Wingdings" pitchFamily="2" charset="2"/>
              <a:buNone/>
            </a:pPr>
            <a:r>
              <a:rPr lang="en-US" sz="1800" b="1" i="1" dirty="0" smtClean="0">
                <a:solidFill>
                  <a:srgbClr val="3399FF"/>
                </a:solidFill>
              </a:rPr>
              <a:t>		</a:t>
            </a:r>
            <a:r>
              <a:rPr lang="en-US" sz="1400" b="1" i="1" dirty="0" smtClean="0">
                <a:solidFill>
                  <a:srgbClr val="3399FF"/>
                </a:solidFill>
              </a:rPr>
              <a:t>end</a:t>
            </a:r>
            <a:endParaRPr lang="en-US" sz="1800" b="1" i="1" dirty="0" smtClean="0">
              <a:solidFill>
                <a:srgbClr val="3399FF"/>
              </a:solidFill>
            </a:endParaRPr>
          </a:p>
          <a:p>
            <a:pPr marL="352425" indent="-273050" eaLnBrk="1" hangingPunct="1">
              <a:lnSpc>
                <a:spcPct val="90000"/>
              </a:lnSpc>
              <a:buFont typeface="Wingdings" pitchFamily="2" charset="2"/>
              <a:buNone/>
            </a:pPr>
            <a:endParaRPr lang="en-US" sz="1800" b="1" i="1" dirty="0" smtClean="0">
              <a:solidFill>
                <a:srgbClr val="3399FF"/>
              </a:solidFill>
            </a:endParaRPr>
          </a:p>
          <a:p>
            <a:pPr marL="352425" indent="-273050" eaLnBrk="1" hangingPunct="1">
              <a:lnSpc>
                <a:spcPct val="90000"/>
              </a:lnSpc>
            </a:pPr>
            <a:r>
              <a:rPr lang="en-US" sz="1800" dirty="0" smtClean="0"/>
              <a:t>Send P802.3bu reflector messages to:</a:t>
            </a:r>
          </a:p>
          <a:p>
            <a:pPr marL="352425" indent="-273050" eaLnBrk="1" hangingPunct="1">
              <a:lnSpc>
                <a:spcPct val="90000"/>
              </a:lnSpc>
              <a:buFont typeface="Wingdings" pitchFamily="2" charset="2"/>
              <a:buNone/>
            </a:pPr>
            <a:r>
              <a:rPr lang="en-US" sz="1800" b="1" i="1" dirty="0" smtClean="0">
                <a:solidFill>
                  <a:srgbClr val="3399FF"/>
                </a:solidFill>
              </a:rPr>
              <a:t>		 </a:t>
            </a:r>
            <a:r>
              <a:rPr lang="en-US" sz="1800" b="1" i="1" u="sng" dirty="0" smtClean="0">
                <a:solidFill>
                  <a:srgbClr val="3399FF"/>
                </a:solidFill>
                <a:hlinkClick r:id="rId3"/>
              </a:rPr>
              <a:t>stds-802-3-1ppodl@listserv.ieee.org</a:t>
            </a:r>
            <a:r>
              <a:rPr lang="en-US" sz="1800" b="1" i="1" dirty="0" smtClean="0">
                <a:solidFill>
                  <a:srgbClr val="3399FF"/>
                </a:solidFill>
              </a:rPr>
              <a:t> </a:t>
            </a:r>
          </a:p>
          <a:p>
            <a:pPr marL="352425" indent="-273050" eaLnBrk="1" hangingPunct="1">
              <a:lnSpc>
                <a:spcPct val="90000"/>
              </a:lnSpc>
            </a:pPr>
            <a:endParaRPr lang="en-US" sz="1800" dirty="0" smtClean="0">
              <a:solidFill>
                <a:srgbClr val="3399FF"/>
              </a:solidFill>
            </a:endParaRPr>
          </a:p>
          <a:p>
            <a:pPr marL="352425" indent="-273050" eaLnBrk="1" hangingPunct="1">
              <a:lnSpc>
                <a:spcPct val="90000"/>
              </a:lnSpc>
            </a:pPr>
            <a:r>
              <a:rPr lang="en-US" sz="1800" dirty="0" smtClean="0"/>
              <a:t>Task Force web page URL:</a:t>
            </a:r>
            <a:endParaRPr lang="en-US" sz="1000" dirty="0" smtClean="0"/>
          </a:p>
          <a:p>
            <a:pPr marL="352425" indent="-273050" eaLnBrk="1" hangingPunct="1">
              <a:lnSpc>
                <a:spcPct val="90000"/>
              </a:lnSpc>
              <a:buFont typeface="Wingdings" pitchFamily="2" charset="2"/>
              <a:buNone/>
            </a:pPr>
            <a:r>
              <a:rPr lang="en-US" sz="1800" b="1" dirty="0"/>
              <a:t>	</a:t>
            </a:r>
            <a:r>
              <a:rPr lang="en-US" sz="1800" b="1" dirty="0" smtClean="0"/>
              <a:t>	</a:t>
            </a:r>
            <a:r>
              <a:rPr lang="en-US" sz="1800" b="1" i="1" dirty="0" smtClean="0">
                <a:hlinkClick r:id="rId4"/>
              </a:rPr>
              <a:t>http://www.ieee802.org/3/bu/</a:t>
            </a:r>
            <a:endParaRPr lang="en-US" sz="1800" b="1" i="1" dirty="0" smtClean="0">
              <a:solidFill>
                <a:srgbClr val="3399FF"/>
              </a:solidFill>
            </a:endParaRPr>
          </a:p>
          <a:p>
            <a:pPr marL="352425" indent="-273050" eaLnBrk="1" hangingPunct="1"/>
            <a:endParaRPr lang="en-US" sz="2000"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bIns="91440" anchor="b"/>
          <a:lstStyle/>
          <a:p>
            <a:pPr eaLnBrk="1" hangingPunct="1"/>
            <a:r>
              <a:rPr lang="en-US" smtClean="0"/>
              <a:t>Task Force Private Area</a:t>
            </a:r>
          </a:p>
        </p:txBody>
      </p:sp>
      <p:sp>
        <p:nvSpPr>
          <p:cNvPr id="34818" name="Rectangle 3"/>
          <p:cNvSpPr>
            <a:spLocks noGrp="1" noChangeArrowheads="1"/>
          </p:cNvSpPr>
          <p:nvPr>
            <p:ph type="body" idx="1"/>
          </p:nvPr>
        </p:nvSpPr>
        <p:spPr/>
        <p:txBody>
          <a:bodyPr/>
          <a:lstStyle/>
          <a:p>
            <a:pPr eaLnBrk="1" hangingPunct="1"/>
            <a:r>
              <a:rPr lang="en-US" sz="2700" dirty="0" smtClean="0"/>
              <a:t>URL: </a:t>
            </a:r>
            <a:r>
              <a:rPr lang="en-US" sz="2400" dirty="0">
                <a:hlinkClick r:id="rId3"/>
              </a:rPr>
              <a:t>http://www.ieee802.org/3/</a:t>
            </a:r>
            <a:r>
              <a:rPr lang="en-US" sz="2400" dirty="0" err="1">
                <a:hlinkClick r:id="rId3"/>
              </a:rPr>
              <a:t>bu</a:t>
            </a:r>
            <a:r>
              <a:rPr lang="en-US" sz="2400" dirty="0" smtClean="0">
                <a:hlinkClick r:id="rId3"/>
              </a:rPr>
              <a:t>/private/</a:t>
            </a:r>
            <a:r>
              <a:rPr lang="en-US" sz="2400" dirty="0" err="1">
                <a:hlinkClick r:id="rId3"/>
              </a:rPr>
              <a:t>index.html</a:t>
            </a:r>
            <a:endParaRPr lang="en-US" sz="1800" dirty="0" smtClean="0"/>
          </a:p>
          <a:p>
            <a:pPr lvl="1" eaLnBrk="1" hangingPunct="1"/>
            <a:r>
              <a:rPr lang="en-US" sz="2300" dirty="0" smtClean="0"/>
              <a:t>Username: 802.3bu</a:t>
            </a:r>
          </a:p>
          <a:p>
            <a:pPr lvl="1" eaLnBrk="1" hangingPunct="1"/>
            <a:r>
              <a:rPr lang="en-US" sz="2300" dirty="0" smtClean="0"/>
              <a:t>Password</a:t>
            </a:r>
            <a:r>
              <a:rPr lang="en-US" sz="2300" smtClean="0"/>
              <a:t>: Gone2Dogs</a:t>
            </a:r>
            <a:endParaRPr lang="en-US" sz="2300" dirty="0" smtClean="0"/>
          </a:p>
          <a:p>
            <a:pPr lvl="1" eaLnBrk="1" hangingPunct="1"/>
            <a:endParaRPr lang="en-US" sz="2300" dirty="0" smtClean="0"/>
          </a:p>
          <a:p>
            <a:pPr eaLnBrk="1" hangingPunct="1"/>
            <a:r>
              <a:rPr lang="en-US" sz="2700" dirty="0" smtClean="0"/>
              <a:t>Write it down…</a:t>
            </a:r>
          </a:p>
          <a:p>
            <a:pPr eaLnBrk="1" hangingPunct="1"/>
            <a:r>
              <a:rPr lang="en-US" sz="2700" dirty="0" smtClean="0"/>
              <a:t>All private content, including the draft standard, is kept here</a:t>
            </a:r>
          </a:p>
          <a:p>
            <a:pPr lvl="1" eaLnBrk="1" hangingPunct="1"/>
            <a:r>
              <a:rPr lang="en-US" sz="2300" dirty="0" smtClean="0"/>
              <a:t>Note - The draft, and any other content, is posted for your review only, and neither the content nor access information should be copied or redistributed to others in violation of document copyrights.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2"/>
          <p:cNvSpPr>
            <a:spLocks noGrp="1"/>
          </p:cNvSpPr>
          <p:nvPr>
            <p:ph type="title" idx="4294967295"/>
          </p:nvPr>
        </p:nvSpPr>
        <p:spPr/>
        <p:txBody>
          <a:bodyPr bIns="91440" anchor="b"/>
          <a:lstStyle/>
          <a:p>
            <a:pPr eaLnBrk="1" hangingPunct="1"/>
            <a:r>
              <a:rPr lang="en-US" smtClean="0"/>
              <a:t>Ground Rules</a:t>
            </a:r>
          </a:p>
        </p:txBody>
      </p:sp>
      <p:sp>
        <p:nvSpPr>
          <p:cNvPr id="36866" name="Content Placeholder 1"/>
          <p:cNvSpPr>
            <a:spLocks noGrp="1"/>
          </p:cNvSpPr>
          <p:nvPr>
            <p:ph type="body" idx="4294967295"/>
          </p:nvPr>
        </p:nvSpPr>
        <p:spPr/>
        <p:txBody>
          <a:bodyPr/>
          <a:lstStyle/>
          <a:p>
            <a:pPr eaLnBrk="1" hangingPunct="1"/>
            <a:r>
              <a:rPr lang="en-US" sz="2600" dirty="0" smtClean="0"/>
              <a:t>Based upon IEEE 802.3 Rules</a:t>
            </a:r>
          </a:p>
          <a:p>
            <a:pPr lvl="1" eaLnBrk="1" hangingPunct="1"/>
            <a:r>
              <a:rPr lang="en-US" sz="2200" dirty="0" smtClean="0"/>
              <a:t>Foundation based upon Robert’s Rules of Order</a:t>
            </a:r>
          </a:p>
          <a:p>
            <a:pPr lvl="1" eaLnBrk="1" hangingPunct="1"/>
            <a:r>
              <a:rPr lang="en-US" sz="2200" dirty="0" smtClean="0"/>
              <a:t>Anyone in the room may speak</a:t>
            </a:r>
          </a:p>
          <a:p>
            <a:pPr lvl="1" eaLnBrk="1" hangingPunct="1"/>
            <a:r>
              <a:rPr lang="en-US" sz="2200" dirty="0" smtClean="0"/>
              <a:t>Anyone in the room may vote</a:t>
            </a:r>
          </a:p>
          <a:p>
            <a:pPr eaLnBrk="1" hangingPunct="1"/>
            <a:r>
              <a:rPr lang="en-US" sz="2600" b="1" dirty="0" smtClean="0">
                <a:solidFill>
                  <a:srgbClr val="3399FF"/>
                </a:solidFill>
              </a:rPr>
              <a:t>RESPECT</a:t>
            </a:r>
            <a:r>
              <a:rPr lang="en-US" sz="2600" dirty="0" smtClean="0"/>
              <a:t>… we don’t make progress without it</a:t>
            </a:r>
          </a:p>
          <a:p>
            <a:pPr eaLnBrk="1" hangingPunct="1"/>
            <a:r>
              <a:rPr lang="en-US" sz="2600" dirty="0" smtClean="0"/>
              <a:t>NO product pitches</a:t>
            </a:r>
          </a:p>
          <a:p>
            <a:pPr eaLnBrk="1" hangingPunct="1"/>
            <a:r>
              <a:rPr lang="en-US" sz="2600" dirty="0" smtClean="0"/>
              <a:t>NO corporate pitches</a:t>
            </a:r>
          </a:p>
          <a:p>
            <a:pPr eaLnBrk="1" hangingPunct="1"/>
            <a:r>
              <a:rPr lang="en-US" sz="2600" dirty="0" smtClean="0"/>
              <a:t>NO prices!!!</a:t>
            </a:r>
          </a:p>
          <a:p>
            <a:pPr lvl="1" eaLnBrk="1" hangingPunct="1"/>
            <a:r>
              <a:rPr lang="en-US" sz="2200" dirty="0" smtClean="0"/>
              <a:t>This includes costs, ASPs, etc. no matter what the currency</a:t>
            </a:r>
          </a:p>
          <a:p>
            <a:pPr eaLnBrk="1" hangingPunct="1"/>
            <a:r>
              <a:rPr lang="en-US" sz="2600" dirty="0" smtClean="0"/>
              <a:t>NO restrictive notices</a:t>
            </a:r>
          </a:p>
          <a:p>
            <a:pPr eaLnBrk="1" hangingPunct="1"/>
            <a:endParaRPr lang="en-US" sz="2400" dirty="0" smtClean="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2"/>
          <p:cNvSpPr>
            <a:spLocks noGrp="1"/>
          </p:cNvSpPr>
          <p:nvPr>
            <p:ph type="title"/>
          </p:nvPr>
        </p:nvSpPr>
        <p:spPr/>
        <p:txBody>
          <a:bodyPr bIns="91440" anchor="b"/>
          <a:lstStyle/>
          <a:p>
            <a:pPr eaLnBrk="1" hangingPunct="1"/>
            <a:r>
              <a:rPr lang="en-US" smtClean="0"/>
              <a:t>Attendance</a:t>
            </a:r>
          </a:p>
        </p:txBody>
      </p:sp>
      <p:sp>
        <p:nvSpPr>
          <p:cNvPr id="37890" name="Content Placeholder 1"/>
          <p:cNvSpPr>
            <a:spLocks noGrp="1"/>
          </p:cNvSpPr>
          <p:nvPr>
            <p:ph type="body" idx="1"/>
          </p:nvPr>
        </p:nvSpPr>
        <p:spPr/>
        <p:txBody>
          <a:bodyPr/>
          <a:lstStyle/>
          <a:p>
            <a:pPr eaLnBrk="1" hangingPunct="1"/>
            <a:r>
              <a:rPr lang="en-US" sz="2800" dirty="0" smtClean="0"/>
              <a:t>Tutorial Material on attendance tool:</a:t>
            </a:r>
          </a:p>
          <a:p>
            <a:pPr eaLnBrk="1" hangingPunct="1"/>
            <a:endParaRPr lang="en-US" dirty="0"/>
          </a:p>
          <a:p>
            <a:pPr lvl="1"/>
            <a:r>
              <a:rPr lang="en-US" sz="2000" u="sng" dirty="0">
                <a:hlinkClick r:id="rId2"/>
              </a:rPr>
              <a:t>http://www.ieee802.org/3/minutes/</a:t>
            </a:r>
            <a:r>
              <a:rPr lang="en-US" sz="2000" u="sng" dirty="0" smtClean="0">
                <a:hlinkClick r:id="rId2"/>
              </a:rPr>
              <a:t>attendance_procedures.pdf</a:t>
            </a:r>
            <a:endParaRPr lang="en-US" sz="2000" u="sng" dirty="0" smtClean="0"/>
          </a:p>
          <a:p>
            <a:pPr lvl="1"/>
            <a:endParaRPr lang="en-US" sz="3200" dirty="0" smtClean="0"/>
          </a:p>
          <a:p>
            <a:pPr eaLnBrk="1" hangingPunct="1"/>
            <a:r>
              <a:rPr lang="en-US" sz="2800" dirty="0" smtClean="0"/>
              <a:t>URL (Valid for this meeting only)</a:t>
            </a:r>
          </a:p>
          <a:p>
            <a:pPr lvl="1" eaLnBrk="1" hangingPunct="1"/>
            <a:r>
              <a:rPr lang="en-US" sz="2400" dirty="0" smtClean="0"/>
              <a:t>URL: https://</a:t>
            </a:r>
            <a:r>
              <a:rPr lang="en-US" sz="2400" dirty="0" err="1" smtClean="0"/>
              <a:t>imat.ieee.org</a:t>
            </a:r>
            <a:endParaRPr lang="en-US" sz="2400" dirty="0" smtClean="0"/>
          </a:p>
          <a:p>
            <a:pPr lvl="1" eaLnBrk="1" hangingPunct="1"/>
            <a:r>
              <a:rPr lang="en-US" sz="2400" smtClean="0"/>
              <a:t>Password </a:t>
            </a:r>
            <a:r>
              <a:rPr lang="en-US" sz="2400" smtClean="0"/>
              <a:t>Rideau</a:t>
            </a:r>
            <a:endParaRPr lang="en-US" sz="2400" dirty="0" smtClean="0"/>
          </a:p>
          <a:p>
            <a:pPr eaLnBrk="1" hangingPunct="1"/>
            <a:endParaRPr lang="en-US" sz="2800" dirty="0" smtClean="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EEE">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agenda</Template>
  <TotalTime>2152</TotalTime>
  <Words>1915</Words>
  <Application>Microsoft Macintosh PowerPoint</Application>
  <PresentationFormat>On-screen Show (4:3)</PresentationFormat>
  <Paragraphs>503</Paragraphs>
  <Slides>27</Slides>
  <Notes>3</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1_EEE</vt:lpstr>
      <vt:lpstr>Default Design</vt:lpstr>
      <vt:lpstr>Agenda and General Information</vt:lpstr>
      <vt:lpstr>Agenda</vt:lpstr>
      <vt:lpstr>Task Force Decorum</vt:lpstr>
      <vt:lpstr>Goals for the meeting</vt:lpstr>
      <vt:lpstr>Big ticket items</vt:lpstr>
      <vt:lpstr>Reflector and Web</vt:lpstr>
      <vt:lpstr>Task Force Private Area</vt:lpstr>
      <vt:lpstr>Ground Rules</vt:lpstr>
      <vt:lpstr>Attendance</vt:lpstr>
      <vt:lpstr>IEEE Structure</vt:lpstr>
      <vt:lpstr>Important Bylaws and Rules</vt:lpstr>
      <vt:lpstr>Instructions for the WG Chair</vt:lpstr>
      <vt:lpstr>Participants, Patents, and Duty to Inform</vt:lpstr>
      <vt:lpstr>Patent Related Links</vt:lpstr>
      <vt:lpstr>Call for Potentially Essential Patents</vt:lpstr>
      <vt:lpstr>Other Guidelines for IEEE WG Meetings</vt:lpstr>
      <vt:lpstr>Overview of IEEE 802.3 Standards Process (1/5)- Study Group Phase</vt:lpstr>
      <vt:lpstr>Overview of IEEE 802.3 Standards Process (2/5) –  Task Force Comment Phase</vt:lpstr>
      <vt:lpstr>Overview of IEEE 802.3 Standards Process (3/5) –  Working Group Ballot Phase</vt:lpstr>
      <vt:lpstr>Overview of IEEE 802.3 Standards Process (4/5)-  Sponsor Ballot Phase</vt:lpstr>
      <vt:lpstr>Overview of IEEE 802.3 Standards Process (5/5) –  Final Approvals / Standard Release</vt:lpstr>
      <vt:lpstr>Proposed timeline</vt:lpstr>
      <vt:lpstr>IEEE P802.3bu Approved Project Documents</vt:lpstr>
      <vt:lpstr>IEEE P802.3bu 1PPoDL Objectives</vt:lpstr>
      <vt:lpstr>Liaisons and Communications</vt:lpstr>
      <vt:lpstr>Future Meetings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802.3 Task Force agenda template</dc:title>
  <dc:creator>Law, David</dc:creator>
  <cp:lastModifiedBy>Dave Dwelley</cp:lastModifiedBy>
  <cp:revision>140</cp:revision>
  <cp:lastPrinted>2014-09-06T04:26:17Z</cp:lastPrinted>
  <dcterms:created xsi:type="dcterms:W3CDTF">2011-08-10T17:21:09Z</dcterms:created>
  <dcterms:modified xsi:type="dcterms:W3CDTF">2014-09-10T12:20:14Z</dcterms:modified>
</cp:coreProperties>
</file>