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29"/>
  </p:notesMasterIdLst>
  <p:handoutMasterIdLst>
    <p:handoutMasterId r:id="rId30"/>
  </p:handoutMasterIdLst>
  <p:sldIdLst>
    <p:sldId id="273" r:id="rId2"/>
    <p:sldId id="359" r:id="rId3"/>
    <p:sldId id="360" r:id="rId4"/>
    <p:sldId id="409" r:id="rId5"/>
    <p:sldId id="383" r:id="rId6"/>
    <p:sldId id="401" r:id="rId7"/>
    <p:sldId id="402" r:id="rId8"/>
    <p:sldId id="403" r:id="rId9"/>
    <p:sldId id="404" r:id="rId10"/>
    <p:sldId id="405" r:id="rId11"/>
    <p:sldId id="406" r:id="rId12"/>
    <p:sldId id="419" r:id="rId13"/>
    <p:sldId id="410" r:id="rId14"/>
    <p:sldId id="411" r:id="rId15"/>
    <p:sldId id="412" r:id="rId16"/>
    <p:sldId id="413" r:id="rId17"/>
    <p:sldId id="414" r:id="rId18"/>
    <p:sldId id="415" r:id="rId19"/>
    <p:sldId id="416" r:id="rId20"/>
    <p:sldId id="417" r:id="rId21"/>
    <p:sldId id="420" r:id="rId22"/>
    <p:sldId id="418" r:id="rId23"/>
    <p:sldId id="407" r:id="rId24"/>
    <p:sldId id="408" r:id="rId25"/>
    <p:sldId id="398" r:id="rId26"/>
    <p:sldId id="400" r:id="rId27"/>
    <p:sldId id="334" r:id="rId2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row, Bob" initials="" lastIdx="4" clrIdx="0"/>
  <p:cmAuthor id="1" name="David Law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35" autoAdjust="0"/>
    <p:restoredTop sz="84713" autoAdjust="0"/>
  </p:normalViewPr>
  <p:slideViewPr>
    <p:cSldViewPr>
      <p:cViewPr varScale="1">
        <p:scale>
          <a:sx n="74" d="100"/>
          <a:sy n="74" d="100"/>
        </p:scale>
        <p:origin x="1512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034"/>
    </p:cViewPr>
  </p:sorterViewPr>
  <p:notesViewPr>
    <p:cSldViewPr>
      <p:cViewPr varScale="1">
        <p:scale>
          <a:sx n="85" d="100"/>
          <a:sy n="85" d="100"/>
        </p:scale>
        <p:origin x="-2706" y="-7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46957A-77E9-4067-B9A8-C75BCBC731A3}" type="datetimeFigureOut">
              <a:rPr lang="en-US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41793F-992B-4A16-A261-238B1C815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75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C6BA5148-46AD-40FD-940D-973AAFCD728F}" type="datetimeFigureOut">
              <a:rPr lang="en-US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3CEE3C7B-4350-4749-9C1E-FD77C9836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389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777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89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031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150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1945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8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671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909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871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632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38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27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62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13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EE3C7B-4350-4749-9C1E-FD77C98368D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050" y="6604000"/>
            <a:ext cx="912971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946563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3D8AC436-2B80-4D39-B037-C92BE8FA3027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813"/>
            <a:ext cx="20574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198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0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0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-2050" y="6604000"/>
            <a:ext cx="912971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175" y="3175"/>
            <a:ext cx="9136063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5096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>
            <a:off x="395288" y="1268413"/>
            <a:ext cx="8353425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7946563" y="6589713"/>
            <a:ext cx="115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200">
                <a:solidFill>
                  <a:schemeClr val="bg1"/>
                </a:solidFill>
              </a:rPr>
              <a:t>Page </a:t>
            </a:r>
            <a:fld id="{4A0747BE-94DD-4C14-901B-5A76391C6A9B}" type="slidenum">
              <a:rPr lang="en-US" sz="1200">
                <a:solidFill>
                  <a:schemeClr val="bg1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0425" name="Text Box 9"/>
          <p:cNvSpPr txBox="1">
            <a:spLocks noChangeArrowheads="1"/>
          </p:cNvSpPr>
          <p:nvPr userDrawn="1"/>
        </p:nvSpPr>
        <p:spPr bwMode="auto">
          <a:xfrm>
            <a:off x="-11575" y="65913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IEEE P802.3cg 10Mbps</a:t>
            </a:r>
            <a:r>
              <a:rPr lang="en-US" sz="1200" baseline="0" dirty="0">
                <a:solidFill>
                  <a:schemeClr val="bg1"/>
                </a:solidFill>
              </a:rPr>
              <a:t> Single Pair Ethernet Task Force </a:t>
            </a:r>
            <a:r>
              <a:rPr lang="en-US" sz="1200" dirty="0">
                <a:solidFill>
                  <a:schemeClr val="bg1"/>
                </a:solidFill>
              </a:rPr>
              <a:t>– November</a:t>
            </a:r>
            <a:r>
              <a:rPr lang="en-US" sz="1200" baseline="0" dirty="0">
                <a:solidFill>
                  <a:schemeClr val="bg1"/>
                </a:solidFill>
              </a:rPr>
              <a:t> 2017 Orlando, FL USA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-11575" y="6589713"/>
            <a:ext cx="95205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schemeClr val="bg1"/>
                </a:solidFill>
              </a:rPr>
              <a:t>Version 2.6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" name="fl"/>
          <p:cNvSpPr txBox="1"/>
          <p:nvPr userDrawn="1"/>
        </p:nvSpPr>
        <p:spPr>
          <a:xfrm>
            <a:off x="0" y="6423660"/>
            <a:ext cx="9144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9" r:id="rId2"/>
    <p:sldLayoutId id="2147483708" r:id="rId3"/>
    <p:sldLayoutId id="2147483707" r:id="rId4"/>
    <p:sldLayoutId id="2147483706" r:id="rId5"/>
    <p:sldLayoutId id="2147483705" r:id="rId6"/>
    <p:sldLayoutId id="2147483704" r:id="rId7"/>
    <p:sldLayoutId id="2147483703" r:id="rId8"/>
    <p:sldLayoutId id="2147483702" r:id="rId9"/>
    <p:sldLayoutId id="2147483701" r:id="rId10"/>
    <p:sldLayoutId id="21474837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Graber_3cg_18_1117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../Sept2017/10BASE-T1L%20Clause%20164%20Rev.%20F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beruto_3cg_01a_117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beruto_3cg_01a_117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beruto_3cg_01a_117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beruto_3cg_01a_117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8023cg_D0p3_T1S_revB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gzimmerman\Documents\Local_webimages\10SPE_web\cg\public\Nov2017\beruto_3cg_01a_117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beruto_3cg_02a_117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beruto_3cg_01a_117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ieee802d3_to_IECSC65JWG10_TF_final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agenda_3cg_01_1117.pdf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IEEE_802d3_to_TIA_TR42_TF_final.pd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IEEE_802d3_to_ISOIEC_SC25_WG3_11_2017_TF_Final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../Sept2017/Unconfirmed_minutes_3cg_0917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Graber_3cg_16a_1017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Graber_3cg_19_1117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Graber_3cg_20_1117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stewart_3cg_02_1117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3812" y="764704"/>
            <a:ext cx="7772400" cy="1470025"/>
          </a:xfrm>
        </p:spPr>
        <p:txBody>
          <a:bodyPr bIns="91440"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Motions and Straw Polls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1824" y="2228851"/>
            <a:ext cx="7956376" cy="3864446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tx2"/>
                </a:solidFill>
              </a:rPr>
              <a:t>IEEE P802.3cg 10 Mbps Single Pair Ethernet Task Force</a:t>
            </a:r>
            <a:endParaRPr lang="en-US" sz="2600" dirty="0">
              <a:solidFill>
                <a:schemeClr val="tx2"/>
              </a:solidFill>
            </a:endParaRPr>
          </a:p>
          <a:p>
            <a:pPr eaLnBrk="1" hangingPunct="1"/>
            <a:r>
              <a:rPr lang="en-US" sz="2000" dirty="0">
                <a:solidFill>
                  <a:schemeClr val="tx2"/>
                </a:solidFill>
              </a:rPr>
              <a:t>George Zimmerman (Chair P802.3cg) - CME Consulting, Inc.</a:t>
            </a:r>
          </a:p>
          <a:p>
            <a:pPr eaLnBrk="1" hangingPunct="1"/>
            <a:endParaRPr lang="en-US" sz="2000" dirty="0">
              <a:solidFill>
                <a:schemeClr val="tx2"/>
              </a:solidFill>
            </a:endParaRPr>
          </a:p>
          <a:p>
            <a:pPr eaLnBrk="1" hangingPunct="1"/>
            <a:r>
              <a:rPr lang="en-US" sz="2600" dirty="0">
                <a:solidFill>
                  <a:schemeClr val="tx2"/>
                </a:solidFill>
              </a:rPr>
              <a:t>Orlando, FL USA November 6-8, 2017</a:t>
            </a:r>
          </a:p>
        </p:txBody>
      </p:sp>
      <p:sp>
        <p:nvSpPr>
          <p:cNvPr id="2" name="flFirstPage"/>
          <p:cNvSpPr txBox="1"/>
          <p:nvPr/>
        </p:nvSpPr>
        <p:spPr>
          <a:xfrm>
            <a:off x="0" y="6423660"/>
            <a:ext cx="184731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#8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 to adopt the link monitor state machine as proposed in </a:t>
            </a:r>
            <a:r>
              <a:rPr lang="en-US" b="1" dirty="0">
                <a:hlinkClick r:id="rId3" action="ppaction://hlinkfile"/>
              </a:rPr>
              <a:t>Graber_3cg_18_1117.pdf</a:t>
            </a:r>
            <a:r>
              <a:rPr lang="en-US" b="1" dirty="0"/>
              <a:t>, slide 7.</a:t>
            </a:r>
          </a:p>
          <a:p>
            <a:r>
              <a:rPr lang="en-US" b="1" dirty="0"/>
              <a:t>M:	S. Graber	S: 	M. McCarthy</a:t>
            </a:r>
          </a:p>
          <a:p>
            <a:r>
              <a:rPr lang="en-US" b="1" dirty="0"/>
              <a:t>Y:	43	N:0	A:19</a:t>
            </a:r>
          </a:p>
          <a:p>
            <a:r>
              <a:rPr lang="en-US" b="1" dirty="0"/>
              <a:t>(Technical &gt;= 75%)</a:t>
            </a:r>
          </a:p>
          <a:p>
            <a:r>
              <a:rPr lang="en-US" b="1" dirty="0"/>
              <a:t>Motion Passes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476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#9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 to adopt the informative annex A.1 as described in document </a:t>
            </a:r>
            <a:r>
              <a:rPr lang="en-US" b="1" dirty="0">
                <a:hlinkClick r:id="rId3" action="ppaction://hlinkfile"/>
              </a:rPr>
              <a:t>10BASE-T1L Clause 164 Rev. F.pdf</a:t>
            </a:r>
            <a:r>
              <a:rPr lang="en-US" b="1" dirty="0"/>
              <a:t> with editorial license.</a:t>
            </a:r>
          </a:p>
          <a:p>
            <a:r>
              <a:rPr lang="en-US" b="1" dirty="0"/>
              <a:t>M:	S. Graber	S: 	B. Voss</a:t>
            </a:r>
          </a:p>
          <a:p>
            <a:r>
              <a:rPr lang="en-US" b="1" dirty="0"/>
              <a:t>Y:	43	N:0	A:17</a:t>
            </a:r>
          </a:p>
          <a:p>
            <a:r>
              <a:rPr lang="en-US" b="1" dirty="0"/>
              <a:t>(Technical &gt;= 75%)</a:t>
            </a:r>
          </a:p>
          <a:p>
            <a:r>
              <a:rPr lang="en-US" b="1" dirty="0"/>
              <a:t>Motion Passes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040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#10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Move to adopt the PCS specification, including TX / RX state machines, 4B5B coding and PCS loopback function, as described in </a:t>
            </a:r>
            <a:r>
              <a:rPr lang="en-US" sz="2800" b="1" dirty="0">
                <a:hlinkClick r:id="rId3" action="ppaction://hlinkfile"/>
              </a:rPr>
              <a:t>beruto_3cg_01a_1117.pdf</a:t>
            </a:r>
            <a:r>
              <a:rPr lang="en-US" sz="2800" b="1" dirty="0"/>
              <a:t>, with editorial license, to integrate into clause 147.</a:t>
            </a:r>
          </a:p>
          <a:p>
            <a:r>
              <a:rPr lang="en-US" sz="2800" b="1" dirty="0"/>
              <a:t>M:	P. Beruto	S: K. Matheus	</a:t>
            </a:r>
          </a:p>
          <a:p>
            <a:r>
              <a:rPr lang="en-US" sz="2800" b="1" dirty="0"/>
              <a:t>Y:	30	N:2	A:35</a:t>
            </a:r>
          </a:p>
          <a:p>
            <a:r>
              <a:rPr lang="en-US" sz="2800" b="1" dirty="0"/>
              <a:t>(Technical &gt;= 75%)</a:t>
            </a:r>
          </a:p>
          <a:p>
            <a:r>
              <a:rPr lang="en-US" sz="2800" b="1" dirty="0"/>
              <a:t>Motion Passes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60116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#11 – to amend motion #10 as shown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Move to adopt the PCS specification, including TX / RX state machines, </a:t>
            </a:r>
            <a:r>
              <a:rPr lang="en-US" sz="2800" b="1" strike="sngStrike" dirty="0"/>
              <a:t>4B5B</a:t>
            </a:r>
            <a:r>
              <a:rPr lang="en-US" sz="2800" b="1" u="sng" dirty="0"/>
              <a:t> a TBD 4 bit to 5 bit en</a:t>
            </a:r>
            <a:r>
              <a:rPr lang="en-US" sz="2800" b="1" dirty="0"/>
              <a:t>coding and PCS loopback function, as described in </a:t>
            </a:r>
            <a:r>
              <a:rPr lang="en-US" sz="2800" b="1" dirty="0">
                <a:hlinkClick r:id="rId3" action="ppaction://hlinkfile"/>
              </a:rPr>
              <a:t>beruto_3cg_01a_1117.pdf</a:t>
            </a:r>
            <a:r>
              <a:rPr lang="en-US" sz="2800" b="1" dirty="0"/>
              <a:t>, with editorial license, to integrate into clause 147.</a:t>
            </a:r>
          </a:p>
          <a:p>
            <a:r>
              <a:rPr lang="en-US" sz="2800" b="1" dirty="0"/>
              <a:t>M:	G. Den </a:t>
            </a:r>
            <a:r>
              <a:rPr lang="en-US" sz="2800" b="1" dirty="0" err="1"/>
              <a:t>Besten</a:t>
            </a:r>
            <a:r>
              <a:rPr lang="en-US" sz="2800" b="1" dirty="0"/>
              <a:t>	S: M. Shariff	</a:t>
            </a:r>
          </a:p>
          <a:p>
            <a:r>
              <a:rPr lang="en-US" sz="2800" b="1" dirty="0"/>
              <a:t>Y:	11	N:13	A:41</a:t>
            </a:r>
          </a:p>
          <a:p>
            <a:r>
              <a:rPr lang="en-US" sz="2800" b="1" dirty="0"/>
              <a:t>(Technical &gt;= 75%)</a:t>
            </a:r>
          </a:p>
          <a:p>
            <a:r>
              <a:rPr lang="en-US" sz="2800" b="1" dirty="0"/>
              <a:t>Motion to Amend Fails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12630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#12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Move to adopt the Differential Manchester Coding (DME), as described in </a:t>
            </a:r>
            <a:r>
              <a:rPr lang="en-US" sz="2800" b="1" dirty="0">
                <a:hlinkClick r:id="rId3" action="ppaction://hlinkfile"/>
              </a:rPr>
              <a:t>beruto_3cg_01a_1117.pdf</a:t>
            </a:r>
            <a:r>
              <a:rPr lang="en-US" sz="2800" b="1" dirty="0"/>
              <a:t>, with editorial license, to integrate into clause 147, marking TBD the items in the relevant sections of 8023cg_D0p3_T1S_revB.PDF.</a:t>
            </a:r>
          </a:p>
          <a:p>
            <a:r>
              <a:rPr lang="en-US" sz="2800" b="1" dirty="0"/>
              <a:t>M:	P. Beruto		S: G. Huszak</a:t>
            </a:r>
          </a:p>
          <a:p>
            <a:r>
              <a:rPr lang="en-US" sz="2800" b="1" dirty="0"/>
              <a:t>Y:	34	N:0	A:27</a:t>
            </a:r>
          </a:p>
          <a:p>
            <a:r>
              <a:rPr lang="en-US" sz="2800" b="1" dirty="0"/>
              <a:t>(Technical &gt;= 75%)</a:t>
            </a:r>
          </a:p>
          <a:p>
            <a:r>
              <a:rPr lang="en-US" sz="2800" b="1" dirty="0"/>
              <a:t>Motion Passes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9470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#13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Move to adopt the PMD electrical specifications for the point-to-point and multidrop operating modes, as described in </a:t>
            </a:r>
            <a:r>
              <a:rPr lang="en-US" sz="2400" b="1" dirty="0">
                <a:hlinkClick r:id="rId3" action="ppaction://hlinkfile"/>
              </a:rPr>
              <a:t>beruto_3cg_01a_1117.pdf</a:t>
            </a:r>
            <a:r>
              <a:rPr lang="en-US" sz="2400" b="1" dirty="0"/>
              <a:t>, with editorial license, to integrate into clause 147 marking TBD the items in the relevant sections of </a:t>
            </a:r>
            <a:r>
              <a:rPr lang="en-US" sz="2400" b="1" dirty="0">
                <a:hlinkClick r:id="rId4" action="ppaction://hlinkfile"/>
              </a:rPr>
              <a:t>8023cg_D0p3_T1S_revB.PDF</a:t>
            </a:r>
            <a:r>
              <a:rPr lang="en-US" sz="2400" b="1" dirty="0"/>
              <a:t>.</a:t>
            </a:r>
          </a:p>
          <a:p>
            <a:r>
              <a:rPr lang="en-US" sz="2400" b="1" dirty="0"/>
              <a:t>M:	P. Beruto	S: C. Zerna	</a:t>
            </a:r>
          </a:p>
          <a:p>
            <a:r>
              <a:rPr lang="en-US" sz="2400" b="1" dirty="0"/>
              <a:t>Y:	31	N:0	A:23</a:t>
            </a:r>
          </a:p>
          <a:p>
            <a:r>
              <a:rPr lang="en-US" sz="2400" b="1" dirty="0"/>
              <a:t>(Technical &gt;= 75%)</a:t>
            </a:r>
          </a:p>
          <a:p>
            <a:r>
              <a:rPr lang="en-US" sz="2400" b="1" dirty="0"/>
              <a:t>Motion Passes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1407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#14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 to adopt the PMA test modes, as described in </a:t>
            </a:r>
            <a:r>
              <a:rPr lang="en-US" dirty="0">
                <a:hlinkClick r:id="rId3" action="ppaction://hlinkfile"/>
              </a:rPr>
              <a:t>beruto_3cg_01a_1117.pdf</a:t>
            </a:r>
            <a:r>
              <a:rPr lang="en-US" b="1" dirty="0"/>
              <a:t>, with editorial license, to integrate into clause 147.</a:t>
            </a:r>
          </a:p>
          <a:p>
            <a:r>
              <a:rPr lang="en-US" b="1" dirty="0"/>
              <a:t>M:	P. Beruto		S: 	C. Zerna</a:t>
            </a:r>
          </a:p>
          <a:p>
            <a:r>
              <a:rPr lang="en-US" b="1" dirty="0"/>
              <a:t>Y:	34	N:0	A:19</a:t>
            </a:r>
          </a:p>
          <a:p>
            <a:r>
              <a:rPr lang="en-US" b="1" dirty="0"/>
              <a:t>(Technical &gt;= 75%)</a:t>
            </a:r>
          </a:p>
          <a:p>
            <a:r>
              <a:rPr lang="en-US" b="1" dirty="0"/>
              <a:t>Motion Passes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373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#15 (Withdrawn)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Move to adopt the PMA electrical specifications, including PSD mask equations and voltage levels, as described in </a:t>
            </a:r>
            <a:r>
              <a:rPr lang="en-US" sz="2800" b="1" dirty="0">
                <a:hlinkClick r:id="rId3" action="ppaction://hlinkfile"/>
              </a:rPr>
              <a:t>beruto_3cg_02a_1117.pdf</a:t>
            </a:r>
            <a:r>
              <a:rPr lang="en-US" sz="2800" b="1" dirty="0"/>
              <a:t>, with editorial license, to integrate into clause 147.</a:t>
            </a:r>
          </a:p>
          <a:p>
            <a:r>
              <a:rPr lang="en-US" sz="2800" b="1" dirty="0"/>
              <a:t>M: P. Beruto		S: 	</a:t>
            </a:r>
          </a:p>
          <a:p>
            <a:r>
              <a:rPr lang="en-US" sz="2800" b="1" dirty="0"/>
              <a:t>Y:		N:	A:</a:t>
            </a:r>
          </a:p>
          <a:p>
            <a:r>
              <a:rPr lang="en-US" sz="2800" b="1" dirty="0"/>
              <a:t>(Technical &gt;= 75%)</a:t>
            </a:r>
          </a:p>
          <a:p>
            <a:r>
              <a:rPr lang="en-US" sz="2800" b="1" dirty="0"/>
              <a:t>Motion Withdrawn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79371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#16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/>
              <a:t>Move to adopt the PLCA specification, as a baseline to go into the Reconciliation Sublayer as an option as described in </a:t>
            </a:r>
            <a:r>
              <a:rPr lang="en-US" sz="2800" b="1" dirty="0">
                <a:hlinkClick r:id="rId3" action="ppaction://hlinkfile"/>
              </a:rPr>
              <a:t>beruto_3cg_01a_1117.pdf</a:t>
            </a:r>
            <a:r>
              <a:rPr lang="en-US" sz="2800" b="1" dirty="0"/>
              <a:t>.</a:t>
            </a:r>
          </a:p>
          <a:p>
            <a:r>
              <a:rPr lang="en-US" sz="2800" b="1" dirty="0"/>
              <a:t>M: P. Beruto		S: G. Huszak	</a:t>
            </a:r>
          </a:p>
          <a:p>
            <a:r>
              <a:rPr lang="en-US" sz="2800" b="1" dirty="0"/>
              <a:t>Y:22	N:2	A:14</a:t>
            </a:r>
          </a:p>
          <a:p>
            <a:r>
              <a:rPr lang="en-US" sz="2800" b="1" dirty="0"/>
              <a:t>(Technical &gt;= 75%)</a:t>
            </a:r>
          </a:p>
          <a:p>
            <a:r>
              <a:rPr lang="en-US" sz="2800" b="1" dirty="0"/>
              <a:t>Motion Passes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719491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31AD5-F346-4F0D-8A45-234B7FEE6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3E2B6-C86A-459A-B2BA-10CCE2C05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approve draft liaison to IEC SC65 </a:t>
            </a:r>
            <a:r>
              <a:rPr lang="en-US" dirty="0">
                <a:hlinkClick r:id="rId2" action="ppaction://hlinkfile"/>
              </a:rPr>
              <a:t>ieee802d3_to_IECSC65JWG10_d3</a:t>
            </a:r>
            <a:endParaRPr lang="en-US" dirty="0"/>
          </a:p>
          <a:p>
            <a:r>
              <a:rPr lang="en-US" dirty="0"/>
              <a:t>M:B. Voss		S: A. Flatman</a:t>
            </a:r>
          </a:p>
          <a:p>
            <a:r>
              <a:rPr lang="en-US" dirty="0"/>
              <a:t>Procedural (50%)</a:t>
            </a:r>
          </a:p>
          <a:p>
            <a:r>
              <a:rPr lang="en-US" dirty="0"/>
              <a:t>Approved by voice without opposition</a:t>
            </a:r>
          </a:p>
        </p:txBody>
      </p:sp>
    </p:spTree>
    <p:extLst>
      <p:ext uri="{BB962C8B-B14F-4D97-AF65-F5344CB8AC3E}">
        <p14:creationId xmlns:p14="http://schemas.microsoft.com/office/powerpoint/2010/main" val="220896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Motion #1:</a:t>
            </a:r>
            <a:r>
              <a:rPr lang="en-US" b="1" dirty="0"/>
              <a:t>	Move to approve the agenda as shown in </a:t>
            </a:r>
            <a:r>
              <a:rPr lang="en-US" b="1" dirty="0">
                <a:hlinkClick r:id="rId2" action="ppaction://hlinkfile"/>
              </a:rPr>
              <a:t>agenda_3cg_01_1117.pdf</a:t>
            </a:r>
            <a:r>
              <a:rPr lang="en-US" b="1" dirty="0"/>
              <a:t>.</a:t>
            </a:r>
          </a:p>
          <a:p>
            <a:r>
              <a:rPr lang="en-US" b="1" dirty="0"/>
              <a:t>M:	M. Wendt		S: J. Withey	</a:t>
            </a:r>
          </a:p>
          <a:p>
            <a:r>
              <a:rPr lang="en-US" b="1" dirty="0"/>
              <a:t>Approved by voice without opposition (Procedural &gt; 50%)</a:t>
            </a:r>
            <a:endParaRPr lang="en-US" dirty="0"/>
          </a:p>
          <a:p>
            <a:r>
              <a:rPr lang="en-US" b="1" dirty="0"/>
              <a:t>Motion Passes</a:t>
            </a: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729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31AD5-F346-4F0D-8A45-234B7FEE6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3E2B6-C86A-459A-B2BA-10CCE2C05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approve draft liaison to TIA TR42 </a:t>
            </a:r>
            <a:r>
              <a:rPr lang="en-US" dirty="0">
                <a:hlinkClick r:id="rId2" action="ppaction://hlinkfile"/>
              </a:rPr>
              <a:t>IEEE_802d3_to_TIA_TR42_d1</a:t>
            </a:r>
            <a:r>
              <a:rPr lang="en-US" dirty="0"/>
              <a:t> </a:t>
            </a:r>
          </a:p>
          <a:p>
            <a:r>
              <a:rPr lang="en-US" dirty="0"/>
              <a:t>M: C. Diminico		S: A. Flatman</a:t>
            </a:r>
          </a:p>
          <a:p>
            <a:r>
              <a:rPr lang="en-US" dirty="0"/>
              <a:t>Procedural (50%)</a:t>
            </a:r>
          </a:p>
          <a:p>
            <a:r>
              <a:rPr lang="en-US" dirty="0"/>
              <a:t>Approved by voice without opposition</a:t>
            </a:r>
          </a:p>
        </p:txBody>
      </p:sp>
    </p:spTree>
    <p:extLst>
      <p:ext uri="{BB962C8B-B14F-4D97-AF65-F5344CB8AC3E}">
        <p14:creationId xmlns:p14="http://schemas.microsoft.com/office/powerpoint/2010/main" val="19716462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31AD5-F346-4F0D-8A45-234B7FEE6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3E2B6-C86A-459A-B2BA-10CCE2C05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approve draft liaison to ISO/IEC SC25 WG3 </a:t>
            </a:r>
            <a:r>
              <a:rPr lang="en-US" dirty="0">
                <a:hlinkClick r:id="rId2" action="ppaction://hlinkfile"/>
              </a:rPr>
              <a:t>IEEE_802d3_to_ISOIEC_SC25_WG3_11_2017_draft 2 </a:t>
            </a:r>
            <a:endParaRPr lang="en-US" dirty="0"/>
          </a:p>
          <a:p>
            <a:r>
              <a:rPr lang="en-US" dirty="0"/>
              <a:t>M: B. Voss		S: J. Withey</a:t>
            </a:r>
          </a:p>
          <a:p>
            <a:r>
              <a:rPr lang="en-US" dirty="0"/>
              <a:t>Procedural (50%)</a:t>
            </a:r>
          </a:p>
          <a:p>
            <a:r>
              <a:rPr lang="en-US" dirty="0"/>
              <a:t>Approved by voice without opposition</a:t>
            </a:r>
          </a:p>
        </p:txBody>
      </p:sp>
    </p:spTree>
    <p:extLst>
      <p:ext uri="{BB962C8B-B14F-4D97-AF65-F5344CB8AC3E}">
        <p14:creationId xmlns:p14="http://schemas.microsoft.com/office/powerpoint/2010/main" val="2922451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31AD5-F346-4F0D-8A45-234B7FEE6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3E2B6-C86A-459A-B2BA-10CCE2C05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 to instruct the Chair to postpone presentation of the new multidrop objective in Motion #16 from the September 2017 meeting until the January Working Group meeting.</a:t>
            </a:r>
          </a:p>
          <a:p>
            <a:r>
              <a:rPr lang="en-US" dirty="0"/>
              <a:t>M: P. Jones		S: G. Huszak</a:t>
            </a:r>
          </a:p>
          <a:p>
            <a:r>
              <a:rPr lang="en-US" dirty="0"/>
              <a:t>Procedural (50%)</a:t>
            </a:r>
          </a:p>
          <a:p>
            <a:r>
              <a:rPr lang="en-US" dirty="0"/>
              <a:t>Y:9 N:6 A: 25</a:t>
            </a:r>
          </a:p>
          <a:p>
            <a:r>
              <a:rPr lang="en-US" dirty="0"/>
              <a:t>Motion Passes</a:t>
            </a:r>
          </a:p>
        </p:txBody>
      </p:sp>
    </p:spTree>
    <p:extLst>
      <p:ext uri="{BB962C8B-B14F-4D97-AF65-F5344CB8AC3E}">
        <p14:creationId xmlns:p14="http://schemas.microsoft.com/office/powerpoint/2010/main" val="48668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648F0-F1A7-4611-8A57-C242E651A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#1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AB51C-1012-43D0-81E7-C3498098A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support adding a power mode supporting a power budget of 32W at 24VDC</a:t>
            </a:r>
          </a:p>
          <a:p>
            <a:r>
              <a:rPr lang="en-US" dirty="0"/>
              <a:t>Y:15</a:t>
            </a:r>
          </a:p>
          <a:p>
            <a:r>
              <a:rPr lang="en-US" dirty="0"/>
              <a:t>N:0</a:t>
            </a:r>
          </a:p>
          <a:p>
            <a:r>
              <a:rPr lang="en-US" dirty="0"/>
              <a:t>A:18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8146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648F0-F1A7-4611-8A57-C242E651A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#2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AB51C-1012-43D0-81E7-C3498098A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support adding objective to support at least 32 nodes on the multidrop mixing segment</a:t>
            </a:r>
          </a:p>
          <a:p>
            <a:r>
              <a:rPr lang="en-US" dirty="0"/>
              <a:t>Y:17</a:t>
            </a:r>
          </a:p>
          <a:p>
            <a:r>
              <a:rPr lang="en-US" dirty="0"/>
              <a:t>N:0</a:t>
            </a:r>
          </a:p>
          <a:p>
            <a:r>
              <a:rPr lang="en-US" dirty="0"/>
              <a:t>A:16</a:t>
            </a:r>
          </a:p>
        </p:txBody>
      </p:sp>
    </p:spTree>
    <p:extLst>
      <p:ext uri="{BB962C8B-B14F-4D97-AF65-F5344CB8AC3E}">
        <p14:creationId xmlns:p14="http://schemas.microsoft.com/office/powerpoint/2010/main" val="22538398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#21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 to approve draft 0.3 text as presented and instruct editor to implement changes agreed to during online discussion and motions to generate draft 1.0.</a:t>
            </a:r>
          </a:p>
          <a:p>
            <a:r>
              <a:rPr lang="en-US" b="1" dirty="0"/>
              <a:t>M: V. Maguire	S: S. Graber</a:t>
            </a:r>
          </a:p>
          <a:p>
            <a:r>
              <a:rPr lang="en-US" b="1" dirty="0"/>
              <a:t>Y: 35	N: 0	A: 1	</a:t>
            </a:r>
          </a:p>
          <a:p>
            <a:r>
              <a:rPr lang="en-US" b="1" dirty="0"/>
              <a:t>Motion Passes (Technical)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102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Adjournment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(no motion – meeting adjourned by exhausting the agenda)</a:t>
            </a:r>
          </a:p>
        </p:txBody>
      </p:sp>
    </p:spTree>
    <p:extLst>
      <p:ext uri="{BB962C8B-B14F-4D97-AF65-F5344CB8AC3E}">
        <p14:creationId xmlns:p14="http://schemas.microsoft.com/office/powerpoint/2010/main" val="6875557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Content Placeholder 1"/>
          <p:cNvSpPr>
            <a:spLocks noGrp="1"/>
          </p:cNvSpPr>
          <p:nvPr>
            <p:ph type="subTitle" idx="4294967295"/>
          </p:nvPr>
        </p:nvSpPr>
        <p:spPr>
          <a:xfrm>
            <a:off x="1371600" y="2540000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8800"/>
              <a:t>Thank You!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#2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Motion #2:</a:t>
            </a:r>
            <a:r>
              <a:rPr lang="en-US" b="1" dirty="0"/>
              <a:t>	Move to approve minutes of IEEE P802.3cg 10 Mbps Single Twisted Pair Ethernet Task Force from </a:t>
            </a:r>
            <a:r>
              <a:rPr lang="en-US" b="1" dirty="0">
                <a:hlinkClick r:id="rId2" action="ppaction://hlinkfile"/>
              </a:rPr>
              <a:t>September 2017 as posted</a:t>
            </a:r>
            <a:r>
              <a:rPr lang="en-US" b="1" dirty="0"/>
              <a:t>.</a:t>
            </a:r>
          </a:p>
          <a:p>
            <a:r>
              <a:rPr lang="en-US" b="1" dirty="0"/>
              <a:t>M:	V. Maguire	S: P. Jones	</a:t>
            </a:r>
          </a:p>
          <a:p>
            <a:r>
              <a:rPr lang="en-US" b="1" dirty="0"/>
              <a:t>Approved by voice without opposition (Procedural &gt; 50%)</a:t>
            </a:r>
          </a:p>
          <a:p>
            <a:r>
              <a:rPr lang="en-US" b="1" dirty="0"/>
              <a:t>Motion Passes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067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Meetings Straw Poll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 am likely to attend 802.3cg at:</a:t>
            </a:r>
          </a:p>
          <a:p>
            <a:pPr lvl="0"/>
            <a:r>
              <a:rPr lang="en-US" dirty="0"/>
              <a:t>January Interim (ITU Geneva, CH)</a:t>
            </a:r>
          </a:p>
          <a:p>
            <a:pPr lvl="1"/>
            <a:r>
              <a:rPr lang="en-US" dirty="0"/>
              <a:t>Y: 30	N:14 	M: 22</a:t>
            </a:r>
          </a:p>
          <a:p>
            <a:pPr lvl="0"/>
            <a:r>
              <a:rPr lang="en-US" dirty="0"/>
              <a:t>March plenary (Rosemont, IL, USA):</a:t>
            </a:r>
          </a:p>
          <a:p>
            <a:pPr lvl="1"/>
            <a:r>
              <a:rPr lang="en-US" dirty="0"/>
              <a:t>Y: 41	N:2 	M:23 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81347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#3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 to adopt Clause 98 with modifications to support an optional 625 </a:t>
            </a:r>
            <a:r>
              <a:rPr lang="en-US" b="1" dirty="0" err="1"/>
              <a:t>kbit</a:t>
            </a:r>
            <a:r>
              <a:rPr lang="en-US" b="1" dirty="0"/>
              <a:t>/s baud rate as proposed in </a:t>
            </a:r>
            <a:r>
              <a:rPr lang="en-US" b="1" dirty="0">
                <a:hlinkClick r:id="rId3" action="ppaction://hlinkfile"/>
              </a:rPr>
              <a:t>Graber_3cg_16a_1017.pdf</a:t>
            </a:r>
            <a:r>
              <a:rPr lang="en-US" b="1" dirty="0"/>
              <a:t>, Slides 8 to 10.</a:t>
            </a:r>
          </a:p>
          <a:p>
            <a:r>
              <a:rPr lang="en-US" b="1" dirty="0"/>
              <a:t>M:	S. Graber	S: 	L. Winkel</a:t>
            </a:r>
          </a:p>
          <a:p>
            <a:r>
              <a:rPr lang="en-US" b="1" dirty="0"/>
              <a:t>Y:	38	N:0	A:19</a:t>
            </a:r>
          </a:p>
          <a:p>
            <a:r>
              <a:rPr lang="en-US" b="1" dirty="0"/>
              <a:t>(Technical &gt;= 75%)</a:t>
            </a:r>
          </a:p>
          <a:p>
            <a:r>
              <a:rPr lang="en-US" b="1" dirty="0"/>
              <a:t>Motion Passes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46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#4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 to adopt auto negotiation rate procedure as defined in Clause 98 as shown in </a:t>
            </a:r>
            <a:r>
              <a:rPr lang="en-US" b="1" dirty="0">
                <a:hlinkClick r:id="rId3" action="ppaction://hlinkfile"/>
              </a:rPr>
              <a:t>Graber_3cg_19_1117.pdf</a:t>
            </a:r>
            <a:r>
              <a:rPr lang="en-US" b="1" dirty="0"/>
              <a:t>.</a:t>
            </a:r>
          </a:p>
          <a:p>
            <a:r>
              <a:rPr lang="en-US" b="1" dirty="0"/>
              <a:t>M:	S. Graber	S: 	M. </a:t>
            </a:r>
            <a:r>
              <a:rPr lang="en-US" b="1" dirty="0" err="1"/>
              <a:t>Wucher</a:t>
            </a:r>
            <a:endParaRPr lang="en-US" b="1" dirty="0"/>
          </a:p>
          <a:p>
            <a:r>
              <a:rPr lang="en-US" b="1" dirty="0"/>
              <a:t>Y:	48	N:0	A:10</a:t>
            </a:r>
          </a:p>
          <a:p>
            <a:r>
              <a:rPr lang="en-US" b="1" dirty="0"/>
              <a:t>(Technical &gt;= 75%)</a:t>
            </a:r>
          </a:p>
          <a:p>
            <a:r>
              <a:rPr lang="en-US" b="1" dirty="0"/>
              <a:t>Motion Passes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419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#5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 to add an additional type to Clause 104 supporting the 10BASE-T1L PHY.</a:t>
            </a:r>
          </a:p>
          <a:p>
            <a:r>
              <a:rPr lang="en-US" b="1" dirty="0"/>
              <a:t>M:	S. Graber	S: B. Voss	</a:t>
            </a:r>
          </a:p>
          <a:p>
            <a:r>
              <a:rPr lang="en-US" b="1" dirty="0"/>
              <a:t>Y:	44	N:0	A:17</a:t>
            </a:r>
          </a:p>
          <a:p>
            <a:r>
              <a:rPr lang="en-US" b="1" dirty="0"/>
              <a:t>(Technical &gt;= 75%)</a:t>
            </a:r>
          </a:p>
          <a:p>
            <a:r>
              <a:rPr lang="en-US" b="1" dirty="0"/>
              <a:t>Motion Passes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953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#6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 to include the parameters specified in </a:t>
            </a:r>
            <a:r>
              <a:rPr lang="en-US" b="1" dirty="0">
                <a:hlinkClick r:id="rId3" action="ppaction://hlinkfile"/>
              </a:rPr>
              <a:t>Graber_3cg_20_1117.pdf</a:t>
            </a:r>
            <a:r>
              <a:rPr lang="en-US" b="1" dirty="0"/>
              <a:t> into the new Clause 104 Type.</a:t>
            </a:r>
          </a:p>
          <a:p>
            <a:r>
              <a:rPr lang="en-US" b="1" dirty="0"/>
              <a:t>M:	S. Graber	S: H. Mueller	</a:t>
            </a:r>
          </a:p>
          <a:p>
            <a:r>
              <a:rPr lang="en-US" b="1" dirty="0"/>
              <a:t>Y:	42	N:0	A:20</a:t>
            </a:r>
          </a:p>
          <a:p>
            <a:r>
              <a:rPr lang="en-US" b="1" dirty="0"/>
              <a:t>(Technical &gt;= 75%)</a:t>
            </a:r>
          </a:p>
          <a:p>
            <a:r>
              <a:rPr lang="en-US" b="1" dirty="0"/>
              <a:t>Motion Passes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17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Motion #7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 to include the timing parameters and capacitor values specified in </a:t>
            </a:r>
            <a:r>
              <a:rPr lang="en-US" b="1" dirty="0">
                <a:hlinkClick r:id="rId3" action="ppaction://hlinkfile"/>
              </a:rPr>
              <a:t>stewart_3cg_02_1117.pdf </a:t>
            </a:r>
            <a:r>
              <a:rPr lang="en-US" b="1" dirty="0"/>
              <a:t>into the new Clause 104 Type (detailed text will come from Heath Stewart).</a:t>
            </a:r>
          </a:p>
          <a:p>
            <a:r>
              <a:rPr lang="en-US" b="1" dirty="0"/>
              <a:t>M:	S. Graber	S: J. Gottron	</a:t>
            </a:r>
          </a:p>
          <a:p>
            <a:r>
              <a:rPr lang="en-US" b="1" dirty="0"/>
              <a:t>Y:	40	N:0	A:20</a:t>
            </a:r>
          </a:p>
          <a:p>
            <a:r>
              <a:rPr lang="en-US" b="1" dirty="0"/>
              <a:t>(Technical &gt;= 75%)</a:t>
            </a:r>
          </a:p>
          <a:p>
            <a:r>
              <a:rPr lang="en-US" b="1" dirty="0"/>
              <a:t>Motion Passes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308931"/>
      </p:ext>
    </p:extLst>
  </p:cSld>
  <p:clrMapOvr>
    <a:masterClrMapping/>
  </p:clrMapOvr>
</p:sld>
</file>

<file path=ppt/theme/theme1.xml><?xml version="1.0" encoding="utf-8"?>
<a:theme xmlns:a="http://schemas.openxmlformats.org/drawingml/2006/main" name="1_EEE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agenda</Template>
  <TotalTime>4086</TotalTime>
  <Words>874</Words>
  <Application>Microsoft Office PowerPoint</Application>
  <PresentationFormat>On-screen Show (4:3)</PresentationFormat>
  <Paragraphs>159</Paragraphs>
  <Slides>27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1_EEE</vt:lpstr>
      <vt:lpstr>Motions and Straw Polls</vt:lpstr>
      <vt:lpstr>Motion #1</vt:lpstr>
      <vt:lpstr>Motion #2</vt:lpstr>
      <vt:lpstr>Future Meetings Straw Poll</vt:lpstr>
      <vt:lpstr>Motion #3</vt:lpstr>
      <vt:lpstr>Motion #4</vt:lpstr>
      <vt:lpstr>Motion #5</vt:lpstr>
      <vt:lpstr>Motion #6</vt:lpstr>
      <vt:lpstr>Motion #7</vt:lpstr>
      <vt:lpstr>Motion #8</vt:lpstr>
      <vt:lpstr>Motion #9</vt:lpstr>
      <vt:lpstr>Motion #10</vt:lpstr>
      <vt:lpstr>Motion #11 – to amend motion #10 as shown</vt:lpstr>
      <vt:lpstr>Motion #12</vt:lpstr>
      <vt:lpstr>Motion #13</vt:lpstr>
      <vt:lpstr>Motion #14</vt:lpstr>
      <vt:lpstr>Motion #15 (Withdrawn)</vt:lpstr>
      <vt:lpstr>Motion #16</vt:lpstr>
      <vt:lpstr>Motion #17</vt:lpstr>
      <vt:lpstr>Motion #18</vt:lpstr>
      <vt:lpstr>Motion #19</vt:lpstr>
      <vt:lpstr>Motion #20</vt:lpstr>
      <vt:lpstr>Straw Poll #1</vt:lpstr>
      <vt:lpstr>Straw Poll #2</vt:lpstr>
      <vt:lpstr>Motion #21</vt:lpstr>
      <vt:lpstr>Adjournment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Motions and Straw Polls</dc:title>
  <dc:creator>george@cmephyconsulting.com</dc:creator>
  <cp:keywords>No Restrictions</cp:keywords>
  <cp:lastModifiedBy>gzimmerman</cp:lastModifiedBy>
  <cp:revision>209</cp:revision>
  <dcterms:created xsi:type="dcterms:W3CDTF">2011-08-10T17:21:09Z</dcterms:created>
  <dcterms:modified xsi:type="dcterms:W3CDTF">2017-11-08T21:16:15Z</dcterms:modified>
  <cp:category>IEEE P802.3cg Task Force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fd8813db-19fa-44c8-bd16-4d845f85a271</vt:lpwstr>
  </property>
  <property fmtid="{D5CDD505-2E9C-101B-9397-08002B2CF9AE}" pid="3" name="DellClassification">
    <vt:lpwstr>No Restrictions</vt:lpwstr>
  </property>
  <property fmtid="{D5CDD505-2E9C-101B-9397-08002B2CF9AE}" pid="4" name="DellSubLabels">
    <vt:lpwstr/>
  </property>
  <property fmtid="{D5CDD505-2E9C-101B-9397-08002B2CF9AE}" pid="5" name="Document Creator">
    <vt:lpwstr/>
  </property>
  <property fmtid="{D5CDD505-2E9C-101B-9397-08002B2CF9AE}" pid="6" name="Document Editor">
    <vt:lpwstr/>
  </property>
  <property fmtid="{D5CDD505-2E9C-101B-9397-08002B2CF9AE}" pid="7" name="Classification">
    <vt:lpwstr>No Restrictions</vt:lpwstr>
  </property>
  <property fmtid="{D5CDD505-2E9C-101B-9397-08002B2CF9AE}" pid="8" name="Sublabels">
    <vt:lpwstr/>
  </property>
</Properties>
</file>