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theme/theme3.xml" ContentType="application/vnd.openxmlformats-officedocument.theme+xml"/>
  <Override PartName="/ppt/slideLayouts/slideLayout1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8" r:id="rId1"/>
    <p:sldMasterId id="2147483717" r:id="rId2"/>
    <p:sldMasterId id="2147483719" r:id="rId3"/>
    <p:sldMasterId id="2147483721" r:id="rId4"/>
  </p:sldMasterIdLst>
  <p:notesMasterIdLst>
    <p:notesMasterId r:id="rId36"/>
  </p:notesMasterIdLst>
  <p:handoutMasterIdLst>
    <p:handoutMasterId r:id="rId37"/>
  </p:handoutMasterIdLst>
  <p:sldIdLst>
    <p:sldId id="273" r:id="rId5"/>
    <p:sldId id="300" r:id="rId6"/>
    <p:sldId id="348" r:id="rId7"/>
    <p:sldId id="319" r:id="rId8"/>
    <p:sldId id="318" r:id="rId9"/>
    <p:sldId id="392" r:id="rId10"/>
    <p:sldId id="320" r:id="rId11"/>
    <p:sldId id="321" r:id="rId12"/>
    <p:sldId id="379" r:id="rId13"/>
    <p:sldId id="380" r:id="rId14"/>
    <p:sldId id="381" r:id="rId15"/>
    <p:sldId id="382" r:id="rId16"/>
    <p:sldId id="354" r:id="rId17"/>
    <p:sldId id="355" r:id="rId18"/>
    <p:sldId id="356" r:id="rId19"/>
    <p:sldId id="357" r:id="rId20"/>
    <p:sldId id="358" r:id="rId21"/>
    <p:sldId id="359" r:id="rId22"/>
    <p:sldId id="306" r:id="rId23"/>
    <p:sldId id="311" r:id="rId24"/>
    <p:sldId id="312" r:id="rId25"/>
    <p:sldId id="313" r:id="rId26"/>
    <p:sldId id="314" r:id="rId27"/>
    <p:sldId id="383" r:id="rId28"/>
    <p:sldId id="343" r:id="rId29"/>
    <p:sldId id="387" r:id="rId30"/>
    <p:sldId id="367" r:id="rId31"/>
    <p:sldId id="384" r:id="rId32"/>
    <p:sldId id="388" r:id="rId33"/>
    <p:sldId id="390" r:id="rId34"/>
    <p:sldId id="334" r:id="rId35"/>
  </p:sldIdLst>
  <p:sldSz cx="12192000" cy="6858000"/>
  <p:notesSz cx="7315200" cy="9601200"/>
  <p:defaultTextStyle>
    <a:defPPr>
      <a:defRPr lang="en-US"/>
    </a:defPPr>
    <a:lvl1pPr algn="l" rtl="0" fontAlgn="base">
      <a:spcBef>
        <a:spcPct val="0"/>
      </a:spcBef>
      <a:spcAft>
        <a:spcPct val="0"/>
      </a:spcAft>
      <a:defRPr sz="1600" kern="1200">
        <a:solidFill>
          <a:schemeClr val="tx1"/>
        </a:solidFill>
        <a:latin typeface="Arial" charset="0"/>
        <a:ea typeface="+mn-ea"/>
        <a:cs typeface="+mn-cs"/>
      </a:defRPr>
    </a:lvl1pPr>
    <a:lvl2pPr marL="457200" algn="l" rtl="0" fontAlgn="base">
      <a:spcBef>
        <a:spcPct val="0"/>
      </a:spcBef>
      <a:spcAft>
        <a:spcPct val="0"/>
      </a:spcAft>
      <a:defRPr sz="1600" kern="1200">
        <a:solidFill>
          <a:schemeClr val="tx1"/>
        </a:solidFill>
        <a:latin typeface="Arial" charset="0"/>
        <a:ea typeface="+mn-ea"/>
        <a:cs typeface="+mn-cs"/>
      </a:defRPr>
    </a:lvl2pPr>
    <a:lvl3pPr marL="914400" algn="l" rtl="0" fontAlgn="base">
      <a:spcBef>
        <a:spcPct val="0"/>
      </a:spcBef>
      <a:spcAft>
        <a:spcPct val="0"/>
      </a:spcAft>
      <a:defRPr sz="1600" kern="1200">
        <a:solidFill>
          <a:schemeClr val="tx1"/>
        </a:solidFill>
        <a:latin typeface="Arial" charset="0"/>
        <a:ea typeface="+mn-ea"/>
        <a:cs typeface="+mn-cs"/>
      </a:defRPr>
    </a:lvl3pPr>
    <a:lvl4pPr marL="1371600" algn="l" rtl="0" fontAlgn="base">
      <a:spcBef>
        <a:spcPct val="0"/>
      </a:spcBef>
      <a:spcAft>
        <a:spcPct val="0"/>
      </a:spcAft>
      <a:defRPr sz="1600" kern="1200">
        <a:solidFill>
          <a:schemeClr val="tx1"/>
        </a:solidFill>
        <a:latin typeface="Arial" charset="0"/>
        <a:ea typeface="+mn-ea"/>
        <a:cs typeface="+mn-cs"/>
      </a:defRPr>
    </a:lvl4pPr>
    <a:lvl5pPr marL="1828800" algn="l" rtl="0" fontAlgn="base">
      <a:spcBef>
        <a:spcPct val="0"/>
      </a:spcBef>
      <a:spcAft>
        <a:spcPct val="0"/>
      </a:spcAft>
      <a:defRPr sz="1600" kern="1200">
        <a:solidFill>
          <a:schemeClr val="tx1"/>
        </a:solidFill>
        <a:latin typeface="Arial" charset="0"/>
        <a:ea typeface="+mn-ea"/>
        <a:cs typeface="+mn-cs"/>
      </a:defRPr>
    </a:lvl5pPr>
    <a:lvl6pPr marL="2286000" algn="l" defTabSz="914400" rtl="0" eaLnBrk="1" latinLnBrk="0" hangingPunct="1">
      <a:defRPr sz="1600" kern="1200">
        <a:solidFill>
          <a:schemeClr val="tx1"/>
        </a:solidFill>
        <a:latin typeface="Arial" charset="0"/>
        <a:ea typeface="+mn-ea"/>
        <a:cs typeface="+mn-cs"/>
      </a:defRPr>
    </a:lvl6pPr>
    <a:lvl7pPr marL="2743200" algn="l" defTabSz="914400" rtl="0" eaLnBrk="1" latinLnBrk="0" hangingPunct="1">
      <a:defRPr sz="1600" kern="1200">
        <a:solidFill>
          <a:schemeClr val="tx1"/>
        </a:solidFill>
        <a:latin typeface="Arial" charset="0"/>
        <a:ea typeface="+mn-ea"/>
        <a:cs typeface="+mn-cs"/>
      </a:defRPr>
    </a:lvl7pPr>
    <a:lvl8pPr marL="3200400" algn="l" defTabSz="914400" rtl="0" eaLnBrk="1" latinLnBrk="0" hangingPunct="1">
      <a:defRPr sz="1600" kern="1200">
        <a:solidFill>
          <a:schemeClr val="tx1"/>
        </a:solidFill>
        <a:latin typeface="Arial" charset="0"/>
        <a:ea typeface="+mn-ea"/>
        <a:cs typeface="+mn-cs"/>
      </a:defRPr>
    </a:lvl8pPr>
    <a:lvl9pPr marL="3657600" algn="l" defTabSz="914400" rtl="0" eaLnBrk="1" latinLnBrk="0" hangingPunct="1">
      <a:defRPr sz="16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row, Bob" initials="" lastIdx="4" clrIdx="0"/>
  <p:cmAuthor id="1" name="David Law" initials="" lastIdx="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304" autoAdjust="0"/>
    <p:restoredTop sz="86418" autoAdjust="0"/>
  </p:normalViewPr>
  <p:slideViewPr>
    <p:cSldViewPr>
      <p:cViewPr varScale="1">
        <p:scale>
          <a:sx n="106" d="100"/>
          <a:sy n="106" d="100"/>
        </p:scale>
        <p:origin x="216" y="312"/>
      </p:cViewPr>
      <p:guideLst>
        <p:guide orient="horz" pos="2160"/>
        <p:guide pos="3840"/>
      </p:guideLst>
    </p:cSldViewPr>
  </p:slideViewPr>
  <p:outlineViewPr>
    <p:cViewPr>
      <p:scale>
        <a:sx n="33" d="100"/>
        <a:sy n="33" d="100"/>
      </p:scale>
      <p:origin x="0" y="-3793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5" d="100"/>
          <a:sy n="85" d="100"/>
        </p:scale>
        <p:origin x="-2706" y="-78"/>
      </p:cViewPr>
      <p:guideLst>
        <p:guide orient="horz" pos="3024"/>
        <p:guide pos="2304"/>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8" Type="http://schemas.openxmlformats.org/officeDocument/2006/relationships/slide" Target="slides/slide4.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4143375" y="0"/>
            <a:ext cx="3170238" cy="479425"/>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0746957A-77E9-4067-B9A8-C75BCBC731A3}" type="datetimeFigureOut">
              <a:rPr lang="en-US"/>
              <a:pPr>
                <a:defRPr/>
              </a:pPr>
              <a:t>12/9/20</a:t>
            </a:fld>
            <a:endParaRPr lang="en-US"/>
          </a:p>
        </p:txBody>
      </p:sp>
      <p:sp>
        <p:nvSpPr>
          <p:cNvPr id="4" name="Footer Placeholder 3"/>
          <p:cNvSpPr>
            <a:spLocks noGrp="1"/>
          </p:cNvSpPr>
          <p:nvPr>
            <p:ph type="ftr" sz="quarter" idx="2"/>
          </p:nvPr>
        </p:nvSpPr>
        <p:spPr>
          <a:xfrm>
            <a:off x="0" y="9120188"/>
            <a:ext cx="3170238" cy="479425"/>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6641793F-992B-4A16-A261-238B1C815D3D}" type="slidenum">
              <a:rPr lang="en-US"/>
              <a:pPr>
                <a:defRPr/>
              </a:pPr>
              <a:t>‹#›</a:t>
            </a:fld>
            <a:endParaRPr lang="en-US"/>
          </a:p>
        </p:txBody>
      </p:sp>
    </p:spTree>
    <p:extLst>
      <p:ext uri="{BB962C8B-B14F-4D97-AF65-F5344CB8AC3E}">
        <p14:creationId xmlns:p14="http://schemas.microsoft.com/office/powerpoint/2010/main" val="35204750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6661" tIns="48331" rIns="96661" bIns="48331" rtlCol="0"/>
          <a:lstStyle>
            <a:lvl1pPr algn="l" fontAlgn="auto">
              <a:spcBef>
                <a:spcPts val="0"/>
              </a:spcBef>
              <a:spcAft>
                <a:spcPts val="0"/>
              </a:spcAft>
              <a:defRPr sz="1300">
                <a:latin typeface="+mn-lt"/>
              </a:defRPr>
            </a:lvl1pPr>
          </a:lstStyle>
          <a:p>
            <a:pPr>
              <a:defRPr/>
            </a:pPr>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6661" tIns="48331" rIns="96661" bIns="48331" rtlCol="0"/>
          <a:lstStyle>
            <a:lvl1pPr algn="r" fontAlgn="auto">
              <a:spcBef>
                <a:spcPts val="0"/>
              </a:spcBef>
              <a:spcAft>
                <a:spcPts val="0"/>
              </a:spcAft>
              <a:defRPr sz="1300">
                <a:latin typeface="+mn-lt"/>
              </a:defRPr>
            </a:lvl1pPr>
          </a:lstStyle>
          <a:p>
            <a:pPr>
              <a:defRPr/>
            </a:pPr>
            <a:fld id="{C6BA5148-46AD-40FD-940D-973AAFCD728F}" type="datetimeFigureOut">
              <a:rPr lang="en-US"/>
              <a:pPr>
                <a:defRPr/>
              </a:pPr>
              <a:t>12/9/20</a:t>
            </a:fld>
            <a:endParaRPr lang="en-US"/>
          </a:p>
        </p:txBody>
      </p:sp>
      <p:sp>
        <p:nvSpPr>
          <p:cNvPr id="4" name="Slide Image Placeholder 3"/>
          <p:cNvSpPr>
            <a:spLocks noGrp="1" noRot="1" noChangeAspect="1"/>
          </p:cNvSpPr>
          <p:nvPr>
            <p:ph type="sldImg" idx="2"/>
          </p:nvPr>
        </p:nvSpPr>
        <p:spPr>
          <a:xfrm>
            <a:off x="457200" y="720725"/>
            <a:ext cx="6400800" cy="3600450"/>
          </a:xfrm>
          <a:prstGeom prst="rect">
            <a:avLst/>
          </a:prstGeom>
          <a:noFill/>
          <a:ln w="12700">
            <a:solidFill>
              <a:prstClr val="black"/>
            </a:solidFill>
          </a:ln>
        </p:spPr>
        <p:txBody>
          <a:bodyPr vert="horz" lIns="96661" tIns="48331" rIns="96661" bIns="48331" rtlCol="0" anchor="ctr"/>
          <a:lstStyle/>
          <a:p>
            <a:pPr lvl="0"/>
            <a:endParaRPr lang="en-US" noProof="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6661" tIns="48331" rIns="96661" bIns="48331"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20188"/>
            <a:ext cx="3170238" cy="479425"/>
          </a:xfrm>
          <a:prstGeom prst="rect">
            <a:avLst/>
          </a:prstGeom>
        </p:spPr>
        <p:txBody>
          <a:bodyPr vert="horz" lIns="96661" tIns="48331" rIns="96661" bIns="48331" rtlCol="0" anchor="b"/>
          <a:lstStyle>
            <a:lvl1pPr algn="l" fontAlgn="auto">
              <a:spcBef>
                <a:spcPts val="0"/>
              </a:spcBef>
              <a:spcAft>
                <a:spcPts val="0"/>
              </a:spcAft>
              <a:defRPr sz="1300">
                <a:latin typeface="+mn-lt"/>
              </a:defRPr>
            </a:lvl1pPr>
          </a:lstStyle>
          <a:p>
            <a:pPr>
              <a:defRPr/>
            </a:pPr>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6661" tIns="48331" rIns="96661" bIns="48331" rtlCol="0" anchor="b"/>
          <a:lstStyle>
            <a:lvl1pPr algn="r" fontAlgn="auto">
              <a:spcBef>
                <a:spcPts val="0"/>
              </a:spcBef>
              <a:spcAft>
                <a:spcPts val="0"/>
              </a:spcAft>
              <a:defRPr sz="1300">
                <a:latin typeface="+mn-lt"/>
              </a:defRPr>
            </a:lvl1pPr>
          </a:lstStyle>
          <a:p>
            <a:pPr>
              <a:defRPr/>
            </a:pPr>
            <a:fld id="{3CEE3C7B-4350-4749-9C1E-FD77C98368D4}" type="slidenum">
              <a:rPr lang="en-US"/>
              <a:pPr>
                <a:defRPr/>
              </a:pPr>
              <a:t>‹#›</a:t>
            </a:fld>
            <a:endParaRPr lang="en-US"/>
          </a:p>
        </p:txBody>
      </p:sp>
    </p:spTree>
    <p:extLst>
      <p:ext uri="{BB962C8B-B14F-4D97-AF65-F5344CB8AC3E}">
        <p14:creationId xmlns:p14="http://schemas.microsoft.com/office/powerpoint/2010/main" val="64113893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6F5FE5D6-900A-48DE-ABAB-CFFDDC137EFE}" type="slidenum">
              <a:rPr lang="en-US" altLang="en-US" sz="1300">
                <a:solidFill>
                  <a:srgbClr val="000000"/>
                </a:solidFill>
              </a:rPr>
              <a:pPr>
                <a:spcBef>
                  <a:spcPct val="0"/>
                </a:spcBef>
              </a:pPr>
              <a:t>9</a:t>
            </a:fld>
            <a:endParaRPr lang="en-US" altLang="en-US" sz="1300">
              <a:solidFill>
                <a:srgbClr val="000000"/>
              </a:solidFill>
            </a:endParaRPr>
          </a:p>
        </p:txBody>
      </p:sp>
      <p:sp>
        <p:nvSpPr>
          <p:cNvPr id="13315" name="Rectangle 1026"/>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47" tIns="46985" rIns="95647" bIns="46985"/>
          <a:lstStyle/>
          <a:p>
            <a:endParaRPr lang="en-GB" altLang="en-US" dirty="0"/>
          </a:p>
        </p:txBody>
      </p:sp>
      <p:sp>
        <p:nvSpPr>
          <p:cNvPr id="13316" name="Rectangle 1027"/>
          <p:cNvSpPr>
            <a:spLocks noGrp="1" noRot="1" noChangeAspect="1" noChangeArrowheads="1" noTextEdit="1"/>
          </p:cNvSpPr>
          <p:nvPr>
            <p:ph type="sldImg"/>
          </p:nvPr>
        </p:nvSpPr>
        <p:spPr>
          <a:ln w="12700" cap="flat">
            <a:solidFill>
              <a:schemeClr val="tx1"/>
            </a:solidFill>
          </a:ln>
        </p:spPr>
      </p:sp>
    </p:spTree>
    <p:extLst>
      <p:ext uri="{BB962C8B-B14F-4D97-AF65-F5344CB8AC3E}">
        <p14:creationId xmlns:p14="http://schemas.microsoft.com/office/powerpoint/2010/main" val="39932332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xfrm>
            <a:off x="384175" y="701675"/>
            <a:ext cx="6165850" cy="3468688"/>
          </a:xfrm>
          <a:ln/>
        </p:spPr>
      </p:sp>
      <p:sp>
        <p:nvSpPr>
          <p:cNvPr id="71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7172"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solidFill>
                  <a:srgbClr val="000000"/>
                </a:solidFill>
                <a:latin typeface="Arial" panose="020B0604020202020204" pitchFamily="34" charset="0"/>
              </a:rPr>
              <a:t>doc.: IEEE 802.11-15/0245r1</a:t>
            </a:r>
          </a:p>
        </p:txBody>
      </p:sp>
      <p:sp>
        <p:nvSpPr>
          <p:cNvPr id="7173"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solidFill>
                  <a:srgbClr val="000000"/>
                </a:solidFill>
                <a:latin typeface="Arial" panose="020B0604020202020204" pitchFamily="34" charset="0"/>
              </a:rPr>
              <a:t>Mar 2015</a:t>
            </a:r>
          </a:p>
        </p:txBody>
      </p:sp>
      <p:sp>
        <p:nvSpPr>
          <p:cNvPr id="6" name="Footer Placeholder 5"/>
          <p:cNvSpPr>
            <a:spLocks noGrp="1"/>
          </p:cNvSpPr>
          <p:nvPr>
            <p:ph type="ftr" sz="quarter" idx="4"/>
          </p:nvPr>
        </p:nvSpPr>
        <p:spPr/>
        <p:txBody>
          <a:bodyPr/>
          <a:lstStyle/>
          <a:p>
            <a:pPr lvl="4">
              <a:defRPr/>
            </a:pPr>
            <a:r>
              <a:rPr lang="en-US">
                <a:solidFill>
                  <a:srgbClr val="000000"/>
                </a:solidFill>
              </a:rPr>
              <a:t>Andrew Myles, Cisco</a:t>
            </a:r>
          </a:p>
        </p:txBody>
      </p:sp>
      <p:sp>
        <p:nvSpPr>
          <p:cNvPr id="7" name="Slide Number Placeholder 6"/>
          <p:cNvSpPr>
            <a:spLocks noGrp="1"/>
          </p:cNvSpPr>
          <p:nvPr>
            <p:ph type="sldNum" sz="quarter" idx="5"/>
          </p:nvPr>
        </p:nvSpPr>
        <p:spPr/>
        <p:txBody>
          <a:bodyPr/>
          <a:lstStyle/>
          <a:p>
            <a:pPr>
              <a:defRPr/>
            </a:pPr>
            <a:r>
              <a:rPr lang="en-US">
                <a:solidFill>
                  <a:srgbClr val="000000"/>
                </a:solidFill>
              </a:rPr>
              <a:t>Page </a:t>
            </a:r>
            <a:fld id="{711CED88-2EBA-480B-BC25-F8BE94D75BC0}" type="slidenum">
              <a:rPr lang="en-US" smtClean="0">
                <a:solidFill>
                  <a:srgbClr val="000000"/>
                </a:solidFill>
              </a:rPr>
              <a:pPr>
                <a:defRPr/>
              </a:pPr>
              <a:t>16</a:t>
            </a:fld>
            <a:endParaRPr lang="en-US">
              <a:solidFill>
                <a:srgbClr val="000000"/>
              </a:solidFill>
            </a:endParaRPr>
          </a:p>
        </p:txBody>
      </p:sp>
    </p:spTree>
    <p:extLst>
      <p:ext uri="{BB962C8B-B14F-4D97-AF65-F5344CB8AC3E}">
        <p14:creationId xmlns:p14="http://schemas.microsoft.com/office/powerpoint/2010/main" val="20534081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a:xfrm>
            <a:off x="384175" y="701675"/>
            <a:ext cx="6165850" cy="3468688"/>
          </a:xfrm>
          <a:ln/>
        </p:spPr>
      </p:sp>
      <p:sp>
        <p:nvSpPr>
          <p:cNvPr id="92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9220"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solidFill>
                  <a:srgbClr val="000000"/>
                </a:solidFill>
                <a:latin typeface="Arial" panose="020B0604020202020204" pitchFamily="34" charset="0"/>
              </a:rPr>
              <a:t>doc.: IEEE 802.11-15/0245r1</a:t>
            </a:r>
          </a:p>
        </p:txBody>
      </p:sp>
      <p:sp>
        <p:nvSpPr>
          <p:cNvPr id="9221"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solidFill>
                  <a:srgbClr val="000000"/>
                </a:solidFill>
                <a:latin typeface="Arial" panose="020B0604020202020204" pitchFamily="34" charset="0"/>
              </a:rPr>
              <a:t>Mar 2015</a:t>
            </a:r>
          </a:p>
        </p:txBody>
      </p:sp>
      <p:sp>
        <p:nvSpPr>
          <p:cNvPr id="6" name="Footer Placeholder 5"/>
          <p:cNvSpPr>
            <a:spLocks noGrp="1"/>
          </p:cNvSpPr>
          <p:nvPr>
            <p:ph type="ftr" sz="quarter" idx="4"/>
          </p:nvPr>
        </p:nvSpPr>
        <p:spPr/>
        <p:txBody>
          <a:bodyPr/>
          <a:lstStyle/>
          <a:p>
            <a:pPr lvl="4">
              <a:defRPr/>
            </a:pPr>
            <a:r>
              <a:rPr lang="en-US">
                <a:solidFill>
                  <a:srgbClr val="000000"/>
                </a:solidFill>
              </a:rPr>
              <a:t>Andrew Myles, Cisco</a:t>
            </a:r>
          </a:p>
        </p:txBody>
      </p:sp>
      <p:sp>
        <p:nvSpPr>
          <p:cNvPr id="7" name="Slide Number Placeholder 6"/>
          <p:cNvSpPr>
            <a:spLocks noGrp="1"/>
          </p:cNvSpPr>
          <p:nvPr>
            <p:ph type="sldNum" sz="quarter" idx="5"/>
          </p:nvPr>
        </p:nvSpPr>
        <p:spPr/>
        <p:txBody>
          <a:bodyPr/>
          <a:lstStyle/>
          <a:p>
            <a:pPr>
              <a:defRPr/>
            </a:pPr>
            <a:r>
              <a:rPr lang="en-US">
                <a:solidFill>
                  <a:srgbClr val="000000"/>
                </a:solidFill>
              </a:rPr>
              <a:t>Page </a:t>
            </a:r>
            <a:fld id="{CAF5E058-E197-4F90-8543-8AE1FCA5C224}" type="slidenum">
              <a:rPr lang="en-US" smtClean="0">
                <a:solidFill>
                  <a:srgbClr val="000000"/>
                </a:solidFill>
              </a:rPr>
              <a:pPr>
                <a:defRPr/>
              </a:pPr>
              <a:t>17</a:t>
            </a:fld>
            <a:endParaRPr lang="en-US">
              <a:solidFill>
                <a:srgbClr val="000000"/>
              </a:solidFill>
            </a:endParaRPr>
          </a:p>
        </p:txBody>
      </p:sp>
    </p:spTree>
    <p:extLst>
      <p:ext uri="{BB962C8B-B14F-4D97-AF65-F5344CB8AC3E}">
        <p14:creationId xmlns:p14="http://schemas.microsoft.com/office/powerpoint/2010/main" val="3228295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a:xfrm>
            <a:off x="384175" y="701675"/>
            <a:ext cx="6165850" cy="3468688"/>
          </a:xfrm>
          <a:ln/>
        </p:spPr>
      </p:sp>
      <p:sp>
        <p:nvSpPr>
          <p:cNvPr id="112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1268"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solidFill>
                  <a:srgbClr val="000000"/>
                </a:solidFill>
                <a:latin typeface="Arial" panose="020B0604020202020204" pitchFamily="34" charset="0"/>
              </a:rPr>
              <a:t>doc.: IEEE 802.11-15/0245r1</a:t>
            </a:r>
          </a:p>
        </p:txBody>
      </p:sp>
      <p:sp>
        <p:nvSpPr>
          <p:cNvPr id="11269"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a:solidFill>
                  <a:srgbClr val="000000"/>
                </a:solidFill>
                <a:latin typeface="Arial" panose="020B0604020202020204" pitchFamily="34" charset="0"/>
              </a:rPr>
              <a:t>Mar 2015</a:t>
            </a:r>
          </a:p>
        </p:txBody>
      </p:sp>
      <p:sp>
        <p:nvSpPr>
          <p:cNvPr id="6" name="Footer Placeholder 5"/>
          <p:cNvSpPr>
            <a:spLocks noGrp="1"/>
          </p:cNvSpPr>
          <p:nvPr>
            <p:ph type="ftr" sz="quarter" idx="4"/>
          </p:nvPr>
        </p:nvSpPr>
        <p:spPr/>
        <p:txBody>
          <a:bodyPr/>
          <a:lstStyle/>
          <a:p>
            <a:pPr lvl="4">
              <a:defRPr/>
            </a:pPr>
            <a:r>
              <a:rPr lang="en-US">
                <a:solidFill>
                  <a:srgbClr val="000000"/>
                </a:solidFill>
              </a:rPr>
              <a:t>Andrew Myles, Cisco</a:t>
            </a:r>
          </a:p>
        </p:txBody>
      </p:sp>
      <p:sp>
        <p:nvSpPr>
          <p:cNvPr id="7" name="Slide Number Placeholder 6"/>
          <p:cNvSpPr>
            <a:spLocks noGrp="1"/>
          </p:cNvSpPr>
          <p:nvPr>
            <p:ph type="sldNum" sz="quarter" idx="5"/>
          </p:nvPr>
        </p:nvSpPr>
        <p:spPr/>
        <p:txBody>
          <a:bodyPr/>
          <a:lstStyle/>
          <a:p>
            <a:pPr>
              <a:defRPr/>
            </a:pPr>
            <a:r>
              <a:rPr lang="en-US">
                <a:solidFill>
                  <a:srgbClr val="000000"/>
                </a:solidFill>
              </a:rPr>
              <a:t>Page </a:t>
            </a:r>
            <a:fld id="{3316D854-8087-4685-9223-95A571712357}" type="slidenum">
              <a:rPr lang="en-US" smtClean="0">
                <a:solidFill>
                  <a:srgbClr val="000000"/>
                </a:solidFill>
              </a:rPr>
              <a:pPr>
                <a:defRPr/>
              </a:pPr>
              <a:t>18</a:t>
            </a:fld>
            <a:endParaRPr lang="en-US">
              <a:solidFill>
                <a:srgbClr val="000000"/>
              </a:solidFill>
            </a:endParaRPr>
          </a:p>
        </p:txBody>
      </p:sp>
    </p:spTree>
    <p:extLst>
      <p:ext uri="{BB962C8B-B14F-4D97-AF65-F5344CB8AC3E}">
        <p14:creationId xmlns:p14="http://schemas.microsoft.com/office/powerpoint/2010/main" val="207613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3CEE3C7B-4350-4749-9C1E-FD77C98368D4}" type="slidenum">
              <a:rPr lang="en-US" smtClean="0"/>
              <a:pPr>
                <a:defRPr/>
              </a:pPr>
              <a:t>24</a:t>
            </a:fld>
            <a:endParaRPr lang="en-US"/>
          </a:p>
        </p:txBody>
      </p:sp>
    </p:spTree>
    <p:extLst>
      <p:ext uri="{BB962C8B-B14F-4D97-AF65-F5344CB8AC3E}">
        <p14:creationId xmlns:p14="http://schemas.microsoft.com/office/powerpoint/2010/main" val="28169804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3CEE3C7B-4350-4749-9C1E-FD77C98368D4}" type="slidenum">
              <a:rPr lang="en-US" smtClean="0"/>
              <a:pPr>
                <a:defRPr/>
              </a:pPr>
              <a:t>28</a:t>
            </a:fld>
            <a:endParaRPr lang="en-US"/>
          </a:p>
        </p:txBody>
      </p:sp>
    </p:spTree>
    <p:extLst>
      <p:ext uri="{BB962C8B-B14F-4D97-AF65-F5344CB8AC3E}">
        <p14:creationId xmlns:p14="http://schemas.microsoft.com/office/powerpoint/2010/main" val="27508103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3CEE3C7B-4350-4749-9C1E-FD77C98368D4}" type="slidenum">
              <a:rPr lang="en-US" smtClean="0"/>
              <a:pPr>
                <a:defRPr/>
              </a:pPr>
              <a:t>29</a:t>
            </a:fld>
            <a:endParaRPr lang="en-US"/>
          </a:p>
        </p:txBody>
      </p:sp>
    </p:spTree>
    <p:extLst>
      <p:ext uri="{BB962C8B-B14F-4D97-AF65-F5344CB8AC3E}">
        <p14:creationId xmlns:p14="http://schemas.microsoft.com/office/powerpoint/2010/main" val="6990437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3CEE3C7B-4350-4749-9C1E-FD77C98368D4}" type="slidenum">
              <a:rPr lang="en-US" smtClean="0"/>
              <a:pPr>
                <a:defRPr/>
              </a:pPr>
              <a:t>30</a:t>
            </a:fld>
            <a:endParaRPr lang="en-US"/>
          </a:p>
        </p:txBody>
      </p:sp>
    </p:spTree>
    <p:extLst>
      <p:ext uri="{BB962C8B-B14F-4D97-AF65-F5344CB8AC3E}">
        <p14:creationId xmlns:p14="http://schemas.microsoft.com/office/powerpoint/2010/main" val="38766567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3CEE3C7B-4350-4749-9C1E-FD77C98368D4}" type="slidenum">
              <a:rPr lang="en-US" smtClean="0"/>
              <a:pPr>
                <a:defRPr/>
              </a:pPr>
              <a:t>31</a:t>
            </a:fld>
            <a:endParaRPr lang="en-US"/>
          </a:p>
        </p:txBody>
      </p:sp>
    </p:spTree>
    <p:extLst>
      <p:ext uri="{BB962C8B-B14F-4D97-AF65-F5344CB8AC3E}">
        <p14:creationId xmlns:p14="http://schemas.microsoft.com/office/powerpoint/2010/main" val="25433846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2733" y="6604000"/>
            <a:ext cx="12172951" cy="260350"/>
          </a:xfrm>
          <a:prstGeom prst="rect">
            <a:avLst/>
          </a:prstGeom>
          <a:solidFill>
            <a:srgbClr val="FF0000"/>
          </a:solidFill>
          <a:ln w="9525">
            <a:solidFill>
              <a:srgbClr val="2FADDF"/>
            </a:solidFill>
            <a:miter lim="800000"/>
            <a:headEnd/>
            <a:tailEnd/>
          </a:ln>
          <a:effectLst/>
        </p:spPr>
        <p:txBody>
          <a:bodyPr wrap="none" anchor="ctr"/>
          <a:lstStyle/>
          <a:p>
            <a:pPr algn="ctr">
              <a:defRPr/>
            </a:pPr>
            <a:r>
              <a:rPr lang="en-US" sz="1200" baseline="0" dirty="0">
                <a:solidFill>
                  <a:schemeClr val="bg1"/>
                </a:solidFill>
              </a:rPr>
              <a:t>IEEE 802.3cz Multi-Gigabit Optical  Automotive Ethernet Task Force – 15 Dec 2020 ad hoc teleconference</a:t>
            </a:r>
          </a:p>
        </p:txBody>
      </p:sp>
      <p:sp>
        <p:nvSpPr>
          <p:cNvPr id="5" name="Rectangle 3"/>
          <p:cNvSpPr>
            <a:spLocks noChangeArrowheads="1"/>
          </p:cNvSpPr>
          <p:nvPr/>
        </p:nvSpPr>
        <p:spPr bwMode="auto">
          <a:xfrm>
            <a:off x="4234" y="3175"/>
            <a:ext cx="12181417" cy="260350"/>
          </a:xfrm>
          <a:prstGeom prst="rect">
            <a:avLst/>
          </a:prstGeom>
          <a:solidFill>
            <a:srgbClr val="FF0000"/>
          </a:solidFill>
          <a:ln w="9525">
            <a:solidFill>
              <a:srgbClr val="2FADDF"/>
            </a:solidFill>
            <a:miter lim="800000"/>
            <a:headEnd/>
            <a:tailEnd/>
          </a:ln>
          <a:effectLst/>
        </p:spPr>
        <p:txBody>
          <a:bodyPr wrap="none" anchor="ctr"/>
          <a:lstStyle/>
          <a:p>
            <a:pPr>
              <a:defRPr/>
            </a:pPr>
            <a:endParaRPr lang="en-US" sz="1600"/>
          </a:p>
        </p:txBody>
      </p:sp>
      <p:sp>
        <p:nvSpPr>
          <p:cNvPr id="6" name="Text Box 6"/>
          <p:cNvSpPr txBox="1">
            <a:spLocks noChangeArrowheads="1"/>
          </p:cNvSpPr>
          <p:nvPr/>
        </p:nvSpPr>
        <p:spPr bwMode="auto">
          <a:xfrm>
            <a:off x="10595418" y="6589714"/>
            <a:ext cx="1534583" cy="274637"/>
          </a:xfrm>
          <a:prstGeom prst="rect">
            <a:avLst/>
          </a:prstGeom>
          <a:noFill/>
          <a:ln w="9525">
            <a:noFill/>
            <a:miter lim="800000"/>
            <a:headEnd/>
            <a:tailEnd/>
          </a:ln>
          <a:effectLst/>
        </p:spPr>
        <p:txBody>
          <a:bodyPr>
            <a:spAutoFit/>
          </a:bodyPr>
          <a:lstStyle/>
          <a:p>
            <a:pPr algn="r">
              <a:spcBef>
                <a:spcPct val="50000"/>
              </a:spcBef>
              <a:defRPr/>
            </a:pPr>
            <a:r>
              <a:rPr lang="en-US" sz="1200">
                <a:solidFill>
                  <a:schemeClr val="bg1"/>
                </a:solidFill>
              </a:rPr>
              <a:t>Page </a:t>
            </a:r>
            <a:fld id="{3D8AC436-2B80-4D39-B037-C92BE8FA3027}" type="slidenum">
              <a:rPr lang="en-US" sz="1200">
                <a:solidFill>
                  <a:schemeClr val="bg1"/>
                </a:solidFill>
              </a:rPr>
              <a:pPr algn="r">
                <a:spcBef>
                  <a:spcPct val="50000"/>
                </a:spcBef>
                <a:defRPr/>
              </a:pPr>
              <a:t>‹#›</a:t>
            </a:fld>
            <a:endParaRPr lang="en-US" sz="1200">
              <a:solidFill>
                <a:schemeClr val="bg1"/>
              </a:solidFill>
            </a:endParaRPr>
          </a:p>
        </p:txBody>
      </p:sp>
      <p:sp>
        <p:nvSpPr>
          <p:cNvPr id="61444" name="Rectangle 4"/>
          <p:cNvSpPr>
            <a:spLocks noGrp="1" noChangeArrowheads="1"/>
          </p:cNvSpPr>
          <p:nvPr>
            <p:ph type="ctrTitle"/>
          </p:nvPr>
        </p:nvSpPr>
        <p:spPr>
          <a:xfrm>
            <a:off x="914400" y="2130426"/>
            <a:ext cx="10363200" cy="1470025"/>
          </a:xfrm>
        </p:spPr>
        <p:txBody>
          <a:bodyPr/>
          <a:lstStyle>
            <a:lvl1pPr>
              <a:defRPr/>
            </a:lvl1pPr>
          </a:lstStyle>
          <a:p>
            <a:r>
              <a:rPr lang="en-US"/>
              <a:t>Click to edit Master title style</a:t>
            </a:r>
          </a:p>
        </p:txBody>
      </p:sp>
      <p:sp>
        <p:nvSpPr>
          <p:cNvPr id="61445" name="Rectangle 5"/>
          <p:cNvSpPr>
            <a:spLocks noGrp="1" noChangeArrowheads="1"/>
          </p:cNvSpPr>
          <p:nvPr>
            <p:ph type="subTitle" idx="1"/>
          </p:nvPr>
        </p:nvSpPr>
        <p:spPr>
          <a:xfrm>
            <a:off x="1828800" y="3886200"/>
            <a:ext cx="8534400" cy="1752600"/>
          </a:xfrm>
        </p:spPr>
        <p:txBody>
          <a:bodyPr/>
          <a:lstStyle>
            <a:lvl1pPr marL="0" indent="0" algn="ctr">
              <a:buFontTx/>
              <a:buNone/>
              <a:defRPr/>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404813"/>
            <a:ext cx="2743200" cy="547211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404813"/>
            <a:ext cx="8026400" cy="54721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828800" y="1676400"/>
            <a:ext cx="8534400" cy="41148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
        <p:nvSpPr>
          <p:cNvPr id="4" name="Rectangle 3"/>
          <p:cNvSpPr/>
          <p:nvPr userDrawn="1"/>
        </p:nvSpPr>
        <p:spPr bwMode="auto">
          <a:xfrm>
            <a:off x="1828800" y="76200"/>
            <a:ext cx="8763000" cy="67056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lang="en-GB" sz="2400">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35660994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Headline Bluebar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1" cap="none" baseline="0">
                <a:solidFill>
                  <a:schemeClr val="tx1"/>
                </a:solidFill>
              </a:defRPr>
            </a:lvl1pPr>
            <a:lvl2pPr>
              <a:spcBef>
                <a:spcPts val="600"/>
              </a:spcBef>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marL="285744" indent="-171446">
              <a:buFont typeface="Lucida Grande"/>
              <a:buChar char="﹣"/>
              <a:defRPr>
                <a:latin typeface="Calibri" panose="020F0502020204030204" pitchFamily="34" charset="0"/>
                <a:cs typeface="Calibri" panose="020F0502020204030204" pitchFamily="34" charset="0"/>
              </a:defRPr>
            </a:lvl4pPr>
            <a:lvl5pPr marL="398453" indent="-109536" defTabSz="684196">
              <a:buFont typeface="Lucida Grande"/>
              <a:buChar char="･"/>
              <a:tabLst/>
              <a:defRPr>
                <a:latin typeface="Calibri" panose="020F0502020204030204" pitchFamily="34" charset="0"/>
                <a:cs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itle 1"/>
          <p:cNvSpPr>
            <a:spLocks noGrp="1"/>
          </p:cNvSpPr>
          <p:nvPr>
            <p:ph type="title"/>
          </p:nvPr>
        </p:nvSpPr>
        <p:spPr>
          <a:xfrm>
            <a:off x="1981200" y="274639"/>
            <a:ext cx="8229600" cy="371475"/>
          </a:xfrm>
        </p:spPr>
        <p:txBody>
          <a:bodyPr/>
          <a:lstStyle/>
          <a:p>
            <a:r>
              <a:rPr lang="en-US"/>
              <a:t>Click to edit Master title style</a:t>
            </a:r>
            <a:endParaRPr lang="en-US" dirty="0"/>
          </a:p>
        </p:txBody>
      </p:sp>
      <p:pic>
        <p:nvPicPr>
          <p:cNvPr id="12" name="Picture 11">
            <a:extLst>
              <a:ext uri="{FF2B5EF4-FFF2-40B4-BE49-F238E27FC236}">
                <a16:creationId xmlns:a16="http://schemas.microsoft.com/office/drawing/2014/main" id="{FDDB1747-FC43-43A9-9309-44FED6084D88}"/>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bwMode="auto">
          <a:xfrm>
            <a:off x="1981200" y="6248400"/>
            <a:ext cx="1659616"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6">
            <a:extLst>
              <a:ext uri="{FF2B5EF4-FFF2-40B4-BE49-F238E27FC236}">
                <a16:creationId xmlns:a16="http://schemas.microsoft.com/office/drawing/2014/main" id="{ED3407E6-7882-40C3-8350-8BC5F1D49CFA}"/>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bwMode="auto">
          <a:xfrm>
            <a:off x="9077493" y="6299769"/>
            <a:ext cx="868274" cy="253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085171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Tree>
    <p:extLst>
      <p:ext uri="{BB962C8B-B14F-4D97-AF65-F5344CB8AC3E}">
        <p14:creationId xmlns:p14="http://schemas.microsoft.com/office/powerpoint/2010/main" val="34581311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350963"/>
            <a:ext cx="53848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350963"/>
            <a:ext cx="53848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12.xml"/><Relationship Id="rId4" Type="http://schemas.openxmlformats.org/officeDocument/2006/relationships/image" Target="../media/image2.jpe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13.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4.xml"/><Relationship Id="rId1"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0418" name="Rectangle 2"/>
          <p:cNvSpPr>
            <a:spLocks noChangeArrowheads="1"/>
          </p:cNvSpPr>
          <p:nvPr/>
        </p:nvSpPr>
        <p:spPr bwMode="auto">
          <a:xfrm>
            <a:off x="-2733" y="6604000"/>
            <a:ext cx="12172951" cy="260350"/>
          </a:xfrm>
          <a:prstGeom prst="rect">
            <a:avLst/>
          </a:prstGeom>
          <a:solidFill>
            <a:srgbClr val="2FADDF"/>
          </a:solidFill>
          <a:ln w="9525">
            <a:solidFill>
              <a:srgbClr val="2FADDF"/>
            </a:solidFill>
            <a:miter lim="800000"/>
            <a:headEnd/>
            <a:tailEnd/>
          </a:ln>
          <a:effectLst/>
        </p:spPr>
        <p:txBody>
          <a:bodyPr wrap="none" anchor="ctr"/>
          <a:lstStyle/>
          <a:p>
            <a:pPr>
              <a:defRPr/>
            </a:pPr>
            <a:endParaRPr lang="en-US" sz="1600"/>
          </a:p>
        </p:txBody>
      </p:sp>
      <p:sp>
        <p:nvSpPr>
          <p:cNvPr id="60419" name="Rectangle 3"/>
          <p:cNvSpPr>
            <a:spLocks noChangeArrowheads="1"/>
          </p:cNvSpPr>
          <p:nvPr/>
        </p:nvSpPr>
        <p:spPr bwMode="auto">
          <a:xfrm>
            <a:off x="5291" y="7938"/>
            <a:ext cx="12181417" cy="260350"/>
          </a:xfrm>
          <a:prstGeom prst="rect">
            <a:avLst/>
          </a:prstGeom>
          <a:solidFill>
            <a:srgbClr val="FF0000"/>
          </a:solidFill>
          <a:ln w="9525">
            <a:solidFill>
              <a:srgbClr val="2FADDF"/>
            </a:solidFill>
            <a:miter lim="800000"/>
            <a:headEnd/>
            <a:tailEnd/>
          </a:ln>
          <a:effectLst/>
        </p:spPr>
        <p:txBody>
          <a:bodyPr wrap="none" anchor="ctr"/>
          <a:lstStyle/>
          <a:p>
            <a:pPr>
              <a:defRPr/>
            </a:pPr>
            <a:endParaRPr lang="en-US" sz="1600"/>
          </a:p>
        </p:txBody>
      </p:sp>
      <p:sp>
        <p:nvSpPr>
          <p:cNvPr id="1028" name="Rectangle 4"/>
          <p:cNvSpPr>
            <a:spLocks noGrp="1" noChangeArrowheads="1"/>
          </p:cNvSpPr>
          <p:nvPr>
            <p:ph type="title"/>
          </p:nvPr>
        </p:nvSpPr>
        <p:spPr bwMode="auto">
          <a:xfrm>
            <a:off x="609600" y="404813"/>
            <a:ext cx="10972800" cy="7921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9" name="Rectangle 5"/>
          <p:cNvSpPr>
            <a:spLocks noGrp="1" noChangeArrowheads="1"/>
          </p:cNvSpPr>
          <p:nvPr>
            <p:ph type="body" idx="1"/>
          </p:nvPr>
        </p:nvSpPr>
        <p:spPr bwMode="auto">
          <a:xfrm>
            <a:off x="609600" y="1350963"/>
            <a:ext cx="109728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0422" name="Line 6"/>
          <p:cNvSpPr>
            <a:spLocks noChangeShapeType="1"/>
          </p:cNvSpPr>
          <p:nvPr/>
        </p:nvSpPr>
        <p:spPr bwMode="auto">
          <a:xfrm>
            <a:off x="527051" y="1268413"/>
            <a:ext cx="11137900" cy="0"/>
          </a:xfrm>
          <a:prstGeom prst="line">
            <a:avLst/>
          </a:prstGeom>
          <a:ln>
            <a:headEnd/>
            <a:tailEnd/>
          </a:ln>
        </p:spPr>
        <p:style>
          <a:lnRef idx="1">
            <a:schemeClr val="accent1"/>
          </a:lnRef>
          <a:fillRef idx="0">
            <a:schemeClr val="accent1"/>
          </a:fillRef>
          <a:effectRef idx="0">
            <a:schemeClr val="accent1"/>
          </a:effectRef>
          <a:fontRef idx="minor">
            <a:schemeClr val="tx1"/>
          </a:fontRef>
        </p:style>
        <p:txBody>
          <a:bodyPr/>
          <a:lstStyle/>
          <a:p>
            <a:pPr>
              <a:defRPr/>
            </a:pPr>
            <a:endParaRPr lang="en-US" sz="1600"/>
          </a:p>
        </p:txBody>
      </p:sp>
      <p:sp>
        <p:nvSpPr>
          <p:cNvPr id="60423" name="Text Box 7"/>
          <p:cNvSpPr txBox="1">
            <a:spLocks noChangeArrowheads="1"/>
          </p:cNvSpPr>
          <p:nvPr/>
        </p:nvSpPr>
        <p:spPr bwMode="auto">
          <a:xfrm>
            <a:off x="10595418" y="6589714"/>
            <a:ext cx="1534583" cy="274637"/>
          </a:xfrm>
          <a:prstGeom prst="rect">
            <a:avLst/>
          </a:prstGeom>
          <a:noFill/>
          <a:ln w="9525">
            <a:noFill/>
            <a:miter lim="800000"/>
            <a:headEnd/>
            <a:tailEnd/>
          </a:ln>
          <a:effectLst/>
        </p:spPr>
        <p:txBody>
          <a:bodyPr>
            <a:spAutoFit/>
          </a:bodyPr>
          <a:lstStyle/>
          <a:p>
            <a:pPr algn="r">
              <a:spcBef>
                <a:spcPct val="50000"/>
              </a:spcBef>
              <a:defRPr/>
            </a:pPr>
            <a:r>
              <a:rPr lang="en-US" sz="1200">
                <a:solidFill>
                  <a:schemeClr val="bg1"/>
                </a:solidFill>
              </a:rPr>
              <a:t>Page </a:t>
            </a:r>
            <a:fld id="{4A0747BE-94DD-4C14-901B-5A76391C6A9B}" type="slidenum">
              <a:rPr lang="en-US" sz="1200">
                <a:solidFill>
                  <a:schemeClr val="bg1"/>
                </a:solidFill>
              </a:rPr>
              <a:pPr algn="r">
                <a:spcBef>
                  <a:spcPct val="50000"/>
                </a:spcBef>
                <a:defRPr/>
              </a:pPr>
              <a:t>‹#›</a:t>
            </a:fld>
            <a:endParaRPr lang="en-US" sz="1200">
              <a:solidFill>
                <a:schemeClr val="bg1"/>
              </a:solidFill>
            </a:endParaRPr>
          </a:p>
        </p:txBody>
      </p:sp>
      <p:sp>
        <p:nvSpPr>
          <p:cNvPr id="60425" name="Text Box 9"/>
          <p:cNvSpPr txBox="1">
            <a:spLocks noChangeArrowheads="1"/>
          </p:cNvSpPr>
          <p:nvPr userDrawn="1"/>
        </p:nvSpPr>
        <p:spPr bwMode="auto">
          <a:xfrm>
            <a:off x="-15433" y="6591300"/>
            <a:ext cx="12192000" cy="461665"/>
          </a:xfrm>
          <a:prstGeom prst="rect">
            <a:avLst/>
          </a:prstGeom>
          <a:solidFill>
            <a:srgbClr val="FF0000"/>
          </a:solidFill>
          <a:ln w="9525">
            <a:noFill/>
            <a:miter lim="800000"/>
            <a:headEnd/>
            <a:tailEnd/>
          </a:ln>
          <a:effectLst/>
        </p:spPr>
        <p:txBody>
          <a:bodyPr>
            <a:spAutoFit/>
          </a:bodyPr>
          <a:lstStyle/>
          <a:p>
            <a:pPr algn="ctr">
              <a:defRPr/>
            </a:pPr>
            <a:r>
              <a:rPr lang="en-US" sz="1200" baseline="0" dirty="0">
                <a:solidFill>
                  <a:schemeClr val="bg1"/>
                </a:solidFill>
              </a:rPr>
              <a:t>IEEE 802.3cz Multi-Gigabit Optical  Automotive Ethernet Task Force – 15 Dec 2020 ad hoc teleconference</a:t>
            </a:r>
          </a:p>
          <a:p>
            <a:pPr algn="ctr">
              <a:defRPr/>
            </a:pPr>
            <a:endParaRPr lang="en-US" sz="1200" baseline="0" dirty="0">
              <a:solidFill>
                <a:schemeClr val="bg1"/>
              </a:solidFill>
            </a:endParaRPr>
          </a:p>
        </p:txBody>
      </p:sp>
      <p:sp>
        <p:nvSpPr>
          <p:cNvPr id="60424" name="Text Box 8"/>
          <p:cNvSpPr txBox="1">
            <a:spLocks noChangeArrowheads="1"/>
          </p:cNvSpPr>
          <p:nvPr/>
        </p:nvSpPr>
        <p:spPr bwMode="auto">
          <a:xfrm>
            <a:off x="-15433" y="6589714"/>
            <a:ext cx="952056" cy="276999"/>
          </a:xfrm>
          <a:prstGeom prst="rect">
            <a:avLst/>
          </a:prstGeom>
          <a:noFill/>
          <a:ln w="9525" algn="ctr">
            <a:noFill/>
            <a:miter lim="800000"/>
            <a:headEnd/>
            <a:tailEnd/>
          </a:ln>
          <a:effectLst/>
        </p:spPr>
        <p:txBody>
          <a:bodyPr wrap="none">
            <a:spAutoFit/>
          </a:bodyPr>
          <a:lstStyle/>
          <a:p>
            <a:pPr>
              <a:defRPr/>
            </a:pPr>
            <a:r>
              <a:rPr lang="en-GB" sz="1200" dirty="0">
                <a:solidFill>
                  <a:schemeClr val="bg1"/>
                </a:solidFill>
              </a:rPr>
              <a:t>Version 3.8</a:t>
            </a:r>
            <a:endParaRPr lang="en-US" sz="1200" dirty="0">
              <a:solidFill>
                <a:schemeClr val="bg1"/>
              </a:solidFill>
            </a:endParaRPr>
          </a:p>
        </p:txBody>
      </p:sp>
      <p:sp>
        <p:nvSpPr>
          <p:cNvPr id="10" name="Text Box 6">
            <a:extLst>
              <a:ext uri="{FF2B5EF4-FFF2-40B4-BE49-F238E27FC236}">
                <a16:creationId xmlns:a16="http://schemas.microsoft.com/office/drawing/2014/main" id="{A65277C7-D9C8-2641-9EF7-B41F39FE954F}"/>
              </a:ext>
            </a:extLst>
          </p:cNvPr>
          <p:cNvSpPr txBox="1">
            <a:spLocks noChangeArrowheads="1"/>
          </p:cNvSpPr>
          <p:nvPr userDrawn="1"/>
        </p:nvSpPr>
        <p:spPr bwMode="auto">
          <a:xfrm>
            <a:off x="10608118" y="6583363"/>
            <a:ext cx="1534583" cy="274637"/>
          </a:xfrm>
          <a:prstGeom prst="rect">
            <a:avLst/>
          </a:prstGeom>
          <a:noFill/>
          <a:ln w="9525">
            <a:noFill/>
            <a:miter lim="800000"/>
            <a:headEnd/>
            <a:tailEnd/>
          </a:ln>
          <a:effectLst/>
        </p:spPr>
        <p:txBody>
          <a:bodyPr>
            <a:spAutoFit/>
          </a:bodyPr>
          <a:lstStyle/>
          <a:p>
            <a:pPr algn="r">
              <a:spcBef>
                <a:spcPct val="50000"/>
              </a:spcBef>
              <a:defRPr/>
            </a:pPr>
            <a:r>
              <a:rPr lang="en-US" sz="1200" dirty="0">
                <a:solidFill>
                  <a:schemeClr val="bg1"/>
                </a:solidFill>
              </a:rPr>
              <a:t>Page </a:t>
            </a:r>
            <a:fld id="{3D8AC436-2B80-4D39-B037-C92BE8FA3027}" type="slidenum">
              <a:rPr lang="en-US" sz="1200">
                <a:solidFill>
                  <a:schemeClr val="bg1"/>
                </a:solidFill>
              </a:rPr>
              <a:pPr algn="r">
                <a:spcBef>
                  <a:spcPct val="50000"/>
                </a:spcBef>
                <a:defRPr/>
              </a:pPr>
              <a:t>‹#›</a:t>
            </a:fld>
            <a:endParaRPr lang="en-US" sz="1200"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711" r:id="rId1"/>
    <p:sldLayoutId id="2147483709" r:id="rId2"/>
    <p:sldLayoutId id="2147483708" r:id="rId3"/>
    <p:sldLayoutId id="2147483707" r:id="rId4"/>
    <p:sldLayoutId id="2147483706" r:id="rId5"/>
    <p:sldLayoutId id="2147483705" r:id="rId6"/>
    <p:sldLayoutId id="2147483704" r:id="rId7"/>
    <p:sldLayoutId id="2147483703" r:id="rId8"/>
    <p:sldLayoutId id="2147483702" r:id="rId9"/>
    <p:sldLayoutId id="2147483701" r:id="rId10"/>
    <p:sldLayoutId id="2147483700"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3"/>
          <a:stretch>
            <a:fillRect/>
          </a:stretch>
        </p:blipFill>
        <p:spPr>
          <a:xfrm>
            <a:off x="1600200" y="85164"/>
            <a:ext cx="8991600" cy="6705601"/>
          </a:xfrm>
          <a:prstGeom prst="rect">
            <a:avLst/>
          </a:prstGeom>
          <a:ln>
            <a:solidFill>
              <a:schemeClr val="tx1"/>
            </a:solidFill>
          </a:ln>
          <a:effectLst>
            <a:outerShdw blurRad="292100" dist="139700" dir="2700000" algn="tl" rotWithShape="0">
              <a:srgbClr val="333333">
                <a:alpha val="65000"/>
              </a:srgbClr>
            </a:outerShdw>
          </a:effectLst>
        </p:spPr>
      </p:pic>
      <p:sp>
        <p:nvSpPr>
          <p:cNvPr id="1026" name="Rectangle 2"/>
          <p:cNvSpPr>
            <a:spLocks noGrp="1" noChangeArrowheads="1"/>
          </p:cNvSpPr>
          <p:nvPr>
            <p:ph type="title"/>
          </p:nvPr>
        </p:nvSpPr>
        <p:spPr bwMode="auto">
          <a:xfrm>
            <a:off x="1828800" y="381000"/>
            <a:ext cx="8534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1828800" y="1676400"/>
            <a:ext cx="8534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grpSp>
        <p:nvGrpSpPr>
          <p:cNvPr id="2" name="Group 1"/>
          <p:cNvGrpSpPr/>
          <p:nvPr userDrawn="1"/>
        </p:nvGrpSpPr>
        <p:grpSpPr>
          <a:xfrm>
            <a:off x="1828800" y="6229350"/>
            <a:ext cx="8534400" cy="325438"/>
            <a:chOff x="711201" y="6229350"/>
            <a:chExt cx="10716683" cy="325438"/>
          </a:xfrm>
        </p:grpSpPr>
        <p:sp>
          <p:nvSpPr>
            <p:cNvPr id="1028" name="Line 8"/>
            <p:cNvSpPr>
              <a:spLocks noChangeShapeType="1"/>
            </p:cNvSpPr>
            <p:nvPr/>
          </p:nvSpPr>
          <p:spPr bwMode="auto">
            <a:xfrm flipV="1">
              <a:off x="711201" y="6400800"/>
              <a:ext cx="8995833" cy="6350"/>
            </a:xfrm>
            <a:prstGeom prst="line">
              <a:avLst/>
            </a:prstGeom>
            <a:noFill/>
            <a:ln w="50800">
              <a:solidFill>
                <a:srgbClr val="2944B7"/>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sz="2400">
                <a:solidFill>
                  <a:srgbClr val="000000"/>
                </a:solidFill>
                <a:latin typeface="Times New Roman" panose="02020603050405020304" pitchFamily="18" charset="0"/>
                <a:cs typeface="Arial" panose="020B0604020202020204" pitchFamily="34" charset="0"/>
              </a:endParaRPr>
            </a:p>
          </p:txBody>
        </p:sp>
        <p:pic>
          <p:nvPicPr>
            <p:cNvPr id="1029" name="Picture 12" descr="ieeeblu"/>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05484" y="6229350"/>
              <a:ext cx="1422400" cy="32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30" name="Rectangle 20"/>
          <p:cNvSpPr>
            <a:spLocks noChangeArrowheads="1"/>
          </p:cNvSpPr>
          <p:nvPr userDrawn="1"/>
        </p:nvSpPr>
        <p:spPr bwMode="auto">
          <a:xfrm>
            <a:off x="0" y="6410325"/>
            <a:ext cx="121920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defRPr/>
            </a:pPr>
            <a:r>
              <a:rPr lang="en-GB" altLang="en-US" sz="1100" b="1" dirty="0">
                <a:solidFill>
                  <a:srgbClr val="000099"/>
                </a:solidFill>
                <a:latin typeface="Arial" charset="0"/>
                <a:cs typeface="Arial" panose="020B0604020202020204" pitchFamily="34" charset="0"/>
              </a:rPr>
              <a:t>02 January 2018</a:t>
            </a:r>
            <a:endParaRPr lang="en-GB" altLang="en-US" sz="1100" b="1" dirty="0">
              <a:solidFill>
                <a:srgbClr val="000099"/>
              </a:solidFill>
              <a:latin typeface="Arial" charset="0"/>
              <a:cs typeface="Arial" charset="0"/>
            </a:endParaRPr>
          </a:p>
        </p:txBody>
      </p:sp>
      <p:sp>
        <p:nvSpPr>
          <p:cNvPr id="7" name="Rectangle 6"/>
          <p:cNvSpPr/>
          <p:nvPr userDrawn="1"/>
        </p:nvSpPr>
        <p:spPr bwMode="auto">
          <a:xfrm>
            <a:off x="1828800" y="76200"/>
            <a:ext cx="8763000" cy="67056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lang="en-GB" sz="2400">
              <a:solidFill>
                <a:srgbClr val="000000"/>
              </a:solidFill>
              <a:latin typeface="Times New Roman" panose="02020603050405020304" pitchFamily="18" charset="0"/>
            </a:endParaRPr>
          </a:p>
        </p:txBody>
      </p:sp>
      <p:sp>
        <p:nvSpPr>
          <p:cNvPr id="11" name="Rectangle 10"/>
          <p:cNvSpPr/>
          <p:nvPr userDrawn="1"/>
        </p:nvSpPr>
        <p:spPr bwMode="auto">
          <a:xfrm>
            <a:off x="1715145" y="61992"/>
            <a:ext cx="8763000" cy="67056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lang="en-GB" sz="2400">
              <a:solidFill>
                <a:srgbClr val="000000"/>
              </a:solidFill>
              <a:latin typeface="Times New Roman" panose="02020603050405020304" pitchFamily="18" charset="0"/>
            </a:endParaRPr>
          </a:p>
        </p:txBody>
      </p:sp>
      <p:sp>
        <p:nvSpPr>
          <p:cNvPr id="14" name="Text Box 7"/>
          <p:cNvSpPr txBox="1">
            <a:spLocks noChangeArrowheads="1"/>
          </p:cNvSpPr>
          <p:nvPr userDrawn="1"/>
        </p:nvSpPr>
        <p:spPr bwMode="auto">
          <a:xfrm>
            <a:off x="10610853" y="6589716"/>
            <a:ext cx="153458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Times New Roman" panose="02020603050405020304" pitchFamily="18" charset="0"/>
              </a:defRPr>
            </a:lvl1pPr>
            <a:lvl2pPr marL="742950" indent="-285750" eaLnBrk="0" hangingPunct="0">
              <a:defRPr sz="2000">
                <a:solidFill>
                  <a:schemeClr val="tx1"/>
                </a:solidFill>
                <a:latin typeface="Times New Roman" panose="02020603050405020304" pitchFamily="18" charset="0"/>
              </a:defRPr>
            </a:lvl2pPr>
            <a:lvl3pPr marL="1143000" indent="-228600" eaLnBrk="0" hangingPunct="0">
              <a:defRPr sz="2000">
                <a:solidFill>
                  <a:schemeClr val="tx1"/>
                </a:solidFill>
                <a:latin typeface="Times New Roman" panose="02020603050405020304" pitchFamily="18" charset="0"/>
              </a:defRPr>
            </a:lvl3pPr>
            <a:lvl4pPr marL="1600200" indent="-228600" eaLnBrk="0" hangingPunct="0">
              <a:defRPr sz="2000">
                <a:solidFill>
                  <a:schemeClr val="tx1"/>
                </a:solidFill>
                <a:latin typeface="Times New Roman" panose="02020603050405020304" pitchFamily="18" charset="0"/>
              </a:defRPr>
            </a:lvl4pPr>
            <a:lvl5pPr marL="2057400" indent="-228600" eaLnBrk="0" hangingPunct="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algn="r" eaLnBrk="1" hangingPunct="1">
              <a:spcBef>
                <a:spcPct val="50000"/>
              </a:spcBef>
              <a:defRPr/>
            </a:pPr>
            <a:r>
              <a:rPr lang="en-US" sz="1200">
                <a:solidFill>
                  <a:srgbClr val="000000"/>
                </a:solidFill>
                <a:latin typeface="Arial" panose="020B0604020202020204" pitchFamily="34" charset="0"/>
              </a:rPr>
              <a:t>Page </a:t>
            </a:r>
            <a:fld id="{C267E54B-A7D3-479B-B201-BF1FFE6185E6}" type="slidenum">
              <a:rPr lang="en-US" sz="1200" smtClean="0">
                <a:solidFill>
                  <a:srgbClr val="000000"/>
                </a:solidFill>
                <a:latin typeface="Arial" panose="020B0604020202020204" pitchFamily="34" charset="0"/>
              </a:rPr>
              <a:pPr algn="r" eaLnBrk="1" hangingPunct="1">
                <a:spcBef>
                  <a:spcPct val="50000"/>
                </a:spcBef>
                <a:defRPr/>
              </a:pPr>
              <a:t>‹#›</a:t>
            </a:fld>
            <a:endParaRPr lang="en-US" sz="1200">
              <a:solidFill>
                <a:srgbClr val="000000"/>
              </a:solidFill>
              <a:latin typeface="Arial" panose="020B0604020202020204" pitchFamily="34" charset="0"/>
            </a:endParaRPr>
          </a:p>
        </p:txBody>
      </p:sp>
    </p:spTree>
    <p:extLst>
      <p:ext uri="{BB962C8B-B14F-4D97-AF65-F5344CB8AC3E}">
        <p14:creationId xmlns:p14="http://schemas.microsoft.com/office/powerpoint/2010/main" val="1915302924"/>
      </p:ext>
    </p:extLst>
  </p:cSld>
  <p:clrMap bg1="lt1" tx1="dk1" bg2="lt2" tx2="dk2" accent1="accent1" accent2="accent2" accent3="accent3" accent4="accent4" accent5="accent5" accent6="accent6" hlink="hlink" folHlink="folHlink"/>
  <p:sldLayoutIdLst>
    <p:sldLayoutId id="2147483718" r:id="rId1"/>
  </p:sldLayoutIdLst>
  <p:hf hdr="0" ftr="0" dt="0"/>
  <p:txStyles>
    <p:titleStyle>
      <a:lvl1pPr algn="ctr" rtl="0" eaLnBrk="0" fontAlgn="base" hangingPunct="0">
        <a:spcBef>
          <a:spcPct val="0"/>
        </a:spcBef>
        <a:spcAft>
          <a:spcPct val="0"/>
        </a:spcAft>
        <a:defRPr sz="3600" b="1">
          <a:solidFill>
            <a:srgbClr val="000099"/>
          </a:solidFill>
          <a:latin typeface="+mj-lt"/>
          <a:ea typeface="+mj-ea"/>
          <a:cs typeface="+mj-cs"/>
        </a:defRPr>
      </a:lvl1pPr>
      <a:lvl2pPr algn="ctr" rtl="0" eaLnBrk="0" fontAlgn="base" hangingPunct="0">
        <a:spcBef>
          <a:spcPct val="0"/>
        </a:spcBef>
        <a:spcAft>
          <a:spcPct val="0"/>
        </a:spcAft>
        <a:defRPr sz="3600" b="1">
          <a:solidFill>
            <a:srgbClr val="000099"/>
          </a:solidFill>
          <a:latin typeface="Arial" charset="0"/>
        </a:defRPr>
      </a:lvl2pPr>
      <a:lvl3pPr algn="ctr" rtl="0" eaLnBrk="0" fontAlgn="base" hangingPunct="0">
        <a:spcBef>
          <a:spcPct val="0"/>
        </a:spcBef>
        <a:spcAft>
          <a:spcPct val="0"/>
        </a:spcAft>
        <a:defRPr sz="3600" b="1">
          <a:solidFill>
            <a:srgbClr val="000099"/>
          </a:solidFill>
          <a:latin typeface="Arial" charset="0"/>
        </a:defRPr>
      </a:lvl3pPr>
      <a:lvl4pPr algn="ctr" rtl="0" eaLnBrk="0" fontAlgn="base" hangingPunct="0">
        <a:spcBef>
          <a:spcPct val="0"/>
        </a:spcBef>
        <a:spcAft>
          <a:spcPct val="0"/>
        </a:spcAft>
        <a:defRPr sz="3600" b="1">
          <a:solidFill>
            <a:srgbClr val="000099"/>
          </a:solidFill>
          <a:latin typeface="Arial" charset="0"/>
        </a:defRPr>
      </a:lvl4pPr>
      <a:lvl5pPr algn="ctr" rtl="0" eaLnBrk="0" fontAlgn="base" hangingPunct="0">
        <a:spcBef>
          <a:spcPct val="0"/>
        </a:spcBef>
        <a:spcAft>
          <a:spcPct val="0"/>
        </a:spcAft>
        <a:defRPr sz="3600" b="1">
          <a:solidFill>
            <a:srgbClr val="000099"/>
          </a:solidFill>
          <a:latin typeface="Arial" charset="0"/>
        </a:defRPr>
      </a:lvl5pPr>
      <a:lvl6pPr marL="457200" algn="ctr" rtl="0" eaLnBrk="0" fontAlgn="base" hangingPunct="0">
        <a:spcBef>
          <a:spcPct val="0"/>
        </a:spcBef>
        <a:spcAft>
          <a:spcPct val="0"/>
        </a:spcAft>
        <a:defRPr sz="3600" b="1">
          <a:solidFill>
            <a:srgbClr val="000099"/>
          </a:solidFill>
          <a:latin typeface="Arial" charset="0"/>
        </a:defRPr>
      </a:lvl6pPr>
      <a:lvl7pPr marL="914400" algn="ctr" rtl="0" eaLnBrk="0" fontAlgn="base" hangingPunct="0">
        <a:spcBef>
          <a:spcPct val="0"/>
        </a:spcBef>
        <a:spcAft>
          <a:spcPct val="0"/>
        </a:spcAft>
        <a:defRPr sz="3600" b="1">
          <a:solidFill>
            <a:srgbClr val="000099"/>
          </a:solidFill>
          <a:latin typeface="Arial" charset="0"/>
        </a:defRPr>
      </a:lvl7pPr>
      <a:lvl8pPr marL="1371600" algn="ctr" rtl="0" eaLnBrk="0" fontAlgn="base" hangingPunct="0">
        <a:spcBef>
          <a:spcPct val="0"/>
        </a:spcBef>
        <a:spcAft>
          <a:spcPct val="0"/>
        </a:spcAft>
        <a:defRPr sz="3600" b="1">
          <a:solidFill>
            <a:srgbClr val="000099"/>
          </a:solidFill>
          <a:latin typeface="Arial" charset="0"/>
        </a:defRPr>
      </a:lvl8pPr>
      <a:lvl9pPr marL="1828800" algn="ctr" rtl="0" eaLnBrk="0" fontAlgn="base" hangingPunct="0">
        <a:spcBef>
          <a:spcPct val="0"/>
        </a:spcBef>
        <a:spcAft>
          <a:spcPct val="0"/>
        </a:spcAft>
        <a:defRPr sz="3600" b="1">
          <a:solidFill>
            <a:srgbClr val="000099"/>
          </a:solidFill>
          <a:latin typeface="Arial" charset="0"/>
        </a:defRPr>
      </a:lvl9pPr>
    </p:titleStyle>
    <p:bodyStyle>
      <a:lvl1pPr marL="342900" indent="-342900" algn="l" rtl="0" eaLnBrk="0" fontAlgn="base" hangingPunct="0">
        <a:spcBef>
          <a:spcPct val="20000"/>
        </a:spcBef>
        <a:spcAft>
          <a:spcPct val="0"/>
        </a:spcAft>
        <a:buClr>
          <a:srgbClr val="CC3300"/>
        </a:buClr>
        <a:buSzPct val="50000"/>
        <a:buFont typeface="Monotype Sorts"/>
        <a:buChar char="l"/>
        <a:defRPr sz="3200">
          <a:solidFill>
            <a:srgbClr val="000099"/>
          </a:solidFill>
          <a:latin typeface="+mn-lt"/>
          <a:ea typeface="+mn-ea"/>
          <a:cs typeface="+mn-cs"/>
        </a:defRPr>
      </a:lvl1pPr>
      <a:lvl2pPr marL="742950" indent="-285750" algn="l" rtl="0" eaLnBrk="0" fontAlgn="base" hangingPunct="0">
        <a:spcBef>
          <a:spcPct val="20000"/>
        </a:spcBef>
        <a:spcAft>
          <a:spcPct val="0"/>
        </a:spcAft>
        <a:buClr>
          <a:srgbClr val="CC3300"/>
        </a:buClr>
        <a:buSzPct val="50000"/>
        <a:buFont typeface="Monotype Sorts"/>
        <a:buChar char="l"/>
        <a:defRPr sz="2800">
          <a:solidFill>
            <a:srgbClr val="000099"/>
          </a:solidFill>
          <a:latin typeface="+mn-lt"/>
        </a:defRPr>
      </a:lvl2pPr>
      <a:lvl3pPr marL="1143000" indent="-228600" algn="l" rtl="0" eaLnBrk="0" fontAlgn="base" hangingPunct="0">
        <a:spcBef>
          <a:spcPct val="20000"/>
        </a:spcBef>
        <a:spcAft>
          <a:spcPct val="0"/>
        </a:spcAft>
        <a:buClr>
          <a:srgbClr val="CC3300"/>
        </a:buClr>
        <a:buSzPct val="50000"/>
        <a:buFont typeface="Monotype Sorts"/>
        <a:buChar char="l"/>
        <a:defRPr sz="2400">
          <a:solidFill>
            <a:srgbClr val="000099"/>
          </a:solidFill>
          <a:latin typeface="+mn-lt"/>
        </a:defRPr>
      </a:lvl3pPr>
      <a:lvl4pPr marL="1600200" indent="-228600" algn="l" rtl="0" eaLnBrk="0" fontAlgn="base" hangingPunct="0">
        <a:spcBef>
          <a:spcPct val="20000"/>
        </a:spcBef>
        <a:spcAft>
          <a:spcPct val="0"/>
        </a:spcAft>
        <a:buClr>
          <a:srgbClr val="CC3300"/>
        </a:buClr>
        <a:buSzPct val="50000"/>
        <a:buFont typeface="Monotype Sorts"/>
        <a:buChar char="l"/>
        <a:defRPr sz="2000">
          <a:solidFill>
            <a:srgbClr val="000099"/>
          </a:solidFill>
          <a:latin typeface="+mn-lt"/>
        </a:defRPr>
      </a:lvl4pPr>
      <a:lvl5pPr marL="2057400" indent="-228600" algn="l" rtl="0" eaLnBrk="0" fontAlgn="base" hangingPunct="0">
        <a:spcBef>
          <a:spcPct val="20000"/>
        </a:spcBef>
        <a:spcAft>
          <a:spcPct val="0"/>
        </a:spcAft>
        <a:buClr>
          <a:srgbClr val="CC3300"/>
        </a:buClr>
        <a:buSzPct val="50000"/>
        <a:buFont typeface="Monotype Sorts"/>
        <a:buChar char="l"/>
        <a:defRPr sz="2000">
          <a:solidFill>
            <a:srgbClr val="000099"/>
          </a:solidFill>
          <a:latin typeface="+mn-lt"/>
        </a:defRPr>
      </a:lvl5pPr>
      <a:lvl6pPr marL="2514600" indent="-228600" algn="l" rtl="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mn-lt"/>
        </a:defRPr>
      </a:lvl6pPr>
      <a:lvl7pPr marL="2971800" indent="-228600" algn="l" rtl="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mn-lt"/>
        </a:defRPr>
      </a:lvl7pPr>
      <a:lvl8pPr marL="3429000" indent="-228600" algn="l" rtl="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mn-lt"/>
        </a:defRPr>
      </a:lvl8pPr>
      <a:lvl9pPr marL="3886200" indent="-228600" algn="l" rtl="0" eaLnBrk="0" fontAlgn="base" hangingPunct="0">
        <a:spcBef>
          <a:spcPct val="20000"/>
        </a:spcBef>
        <a:spcAft>
          <a:spcPct val="0"/>
        </a:spcAft>
        <a:buClr>
          <a:srgbClr val="CC3300"/>
        </a:buClr>
        <a:buSzPct val="50000"/>
        <a:buFont typeface="Monotype Sorts" pitchFamily="2" charset="2"/>
        <a:buChar char="l"/>
        <a:defRPr sz="2000">
          <a:solidFill>
            <a:srgbClr val="00009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3"/>
          <a:stretch>
            <a:fillRect/>
          </a:stretch>
        </p:blipFill>
        <p:spPr>
          <a:xfrm>
            <a:off x="1600200" y="85164"/>
            <a:ext cx="8991600" cy="6705601"/>
          </a:xfrm>
          <a:prstGeom prst="rect">
            <a:avLst/>
          </a:prstGeom>
          <a:ln>
            <a:solidFill>
              <a:schemeClr val="tx1"/>
            </a:solidFill>
          </a:ln>
          <a:effectLst>
            <a:outerShdw blurRad="292100" dist="139700" dir="2700000" algn="tl" rotWithShape="0">
              <a:srgbClr val="333333">
                <a:alpha val="65000"/>
              </a:srgbClr>
            </a:outerShdw>
          </a:effectLst>
        </p:spPr>
      </p:pic>
      <p:sp>
        <p:nvSpPr>
          <p:cNvPr id="2" name="Title Placeholder 1">
            <a:extLst>
              <a:ext uri="{FF2B5EF4-FFF2-40B4-BE49-F238E27FC236}">
                <a16:creationId xmlns:a16="http://schemas.microsoft.com/office/drawing/2014/main" id="{FDF22FF3-E587-455E-8A2B-9F74DBCD940C}"/>
              </a:ext>
            </a:extLst>
          </p:cNvPr>
          <p:cNvSpPr>
            <a:spLocks noGrp="1"/>
          </p:cNvSpPr>
          <p:nvPr>
            <p:ph type="title"/>
          </p:nvPr>
        </p:nvSpPr>
        <p:spPr>
          <a:xfrm>
            <a:off x="1981200" y="366186"/>
            <a:ext cx="8229600" cy="495300"/>
          </a:xfrm>
          <a:prstGeom prst="rect">
            <a:avLst/>
          </a:prstGeom>
        </p:spPr>
        <p:txBody>
          <a:bodyPr vert="horz" lIns="0" tIns="0" rIns="0" bIns="0" rtlCol="0" anchor="t" anchorCtr="0">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5C9D899-9142-4688-9076-8F6D4D1E730B}"/>
              </a:ext>
            </a:extLst>
          </p:cNvPr>
          <p:cNvSpPr>
            <a:spLocks noGrp="1"/>
          </p:cNvSpPr>
          <p:nvPr>
            <p:ph type="body" idx="1"/>
          </p:nvPr>
        </p:nvSpPr>
        <p:spPr>
          <a:xfrm>
            <a:off x="1981200" y="1826684"/>
            <a:ext cx="8229600" cy="4349749"/>
          </a:xfrm>
          <a:prstGeom prst="rect">
            <a:avLst/>
          </a:prstGeom>
        </p:spPr>
        <p:txBody>
          <a:bodyPr vert="horz" lIns="0" tIns="0" rIns="0" bIns="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a:extLst>
              <a:ext uri="{FF2B5EF4-FFF2-40B4-BE49-F238E27FC236}">
                <a16:creationId xmlns:a16="http://schemas.microsoft.com/office/drawing/2014/main" id="{FF87ABBB-8493-4657-AF76-3FB0E8D54470}"/>
              </a:ext>
            </a:extLst>
          </p:cNvPr>
          <p:cNvSpPr/>
          <p:nvPr userDrawn="1"/>
        </p:nvSpPr>
        <p:spPr>
          <a:xfrm>
            <a:off x="1984772" y="838577"/>
            <a:ext cx="1206500" cy="60325"/>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algn="ctr" eaLnBrk="0" fontAlgn="auto" hangingPunct="0">
              <a:spcBef>
                <a:spcPts val="0"/>
              </a:spcBef>
              <a:spcAft>
                <a:spcPts val="0"/>
              </a:spcAft>
              <a:defRPr/>
            </a:pPr>
            <a:endParaRPr lang="en-US" sz="1050">
              <a:solidFill>
                <a:prstClr val="white"/>
              </a:solidFill>
            </a:endParaRPr>
          </a:p>
        </p:txBody>
      </p:sp>
      <p:sp>
        <p:nvSpPr>
          <p:cNvPr id="8" name="Text Box 7"/>
          <p:cNvSpPr txBox="1">
            <a:spLocks noChangeArrowheads="1"/>
          </p:cNvSpPr>
          <p:nvPr userDrawn="1"/>
        </p:nvSpPr>
        <p:spPr bwMode="auto">
          <a:xfrm>
            <a:off x="10610853" y="6589716"/>
            <a:ext cx="153458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Times New Roman" panose="02020603050405020304" pitchFamily="18" charset="0"/>
              </a:defRPr>
            </a:lvl1pPr>
            <a:lvl2pPr marL="742950" indent="-285750" eaLnBrk="0" hangingPunct="0">
              <a:defRPr sz="2000">
                <a:solidFill>
                  <a:schemeClr val="tx1"/>
                </a:solidFill>
                <a:latin typeface="Times New Roman" panose="02020603050405020304" pitchFamily="18" charset="0"/>
              </a:defRPr>
            </a:lvl2pPr>
            <a:lvl3pPr marL="1143000" indent="-228600" eaLnBrk="0" hangingPunct="0">
              <a:defRPr sz="2000">
                <a:solidFill>
                  <a:schemeClr val="tx1"/>
                </a:solidFill>
                <a:latin typeface="Times New Roman" panose="02020603050405020304" pitchFamily="18" charset="0"/>
              </a:defRPr>
            </a:lvl3pPr>
            <a:lvl4pPr marL="1600200" indent="-228600" eaLnBrk="0" hangingPunct="0">
              <a:defRPr sz="2000">
                <a:solidFill>
                  <a:schemeClr val="tx1"/>
                </a:solidFill>
                <a:latin typeface="Times New Roman" panose="02020603050405020304" pitchFamily="18" charset="0"/>
              </a:defRPr>
            </a:lvl4pPr>
            <a:lvl5pPr marL="2057400" indent="-228600" eaLnBrk="0" hangingPunct="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algn="r" eaLnBrk="1" hangingPunct="1">
              <a:spcBef>
                <a:spcPct val="50000"/>
              </a:spcBef>
              <a:defRPr/>
            </a:pPr>
            <a:r>
              <a:rPr lang="en-US" sz="1200" dirty="0">
                <a:solidFill>
                  <a:prstClr val="black"/>
                </a:solidFill>
                <a:latin typeface="Arial" panose="020B0604020202020204" pitchFamily="34" charset="0"/>
              </a:rPr>
              <a:t>Page </a:t>
            </a:r>
            <a:fld id="{C267E54B-A7D3-479B-B201-BF1FFE6185E6}" type="slidenum">
              <a:rPr lang="en-US" sz="1200" smtClean="0">
                <a:solidFill>
                  <a:prstClr val="black"/>
                </a:solidFill>
                <a:latin typeface="Arial" panose="020B0604020202020204" pitchFamily="34" charset="0"/>
              </a:rPr>
              <a:pPr algn="r" eaLnBrk="1" hangingPunct="1">
                <a:spcBef>
                  <a:spcPct val="50000"/>
                </a:spcBef>
                <a:defRPr/>
              </a:pPr>
              <a:t>‹#›</a:t>
            </a:fld>
            <a:endParaRPr lang="en-US" sz="1200" dirty="0">
              <a:solidFill>
                <a:prstClr val="black"/>
              </a:solidFill>
              <a:latin typeface="Arial" panose="020B0604020202020204" pitchFamily="34" charset="0"/>
            </a:endParaRPr>
          </a:p>
        </p:txBody>
      </p:sp>
    </p:spTree>
    <p:extLst>
      <p:ext uri="{BB962C8B-B14F-4D97-AF65-F5344CB8AC3E}">
        <p14:creationId xmlns:p14="http://schemas.microsoft.com/office/powerpoint/2010/main" val="2770304423"/>
      </p:ext>
    </p:extLst>
  </p:cSld>
  <p:clrMap bg1="lt1" tx1="dk1" bg2="lt2" tx2="dk2" accent1="accent1" accent2="accent2" accent3="accent3" accent4="accent4" accent5="accent5" accent6="accent6" hlink="hlink" folHlink="folHlink"/>
  <p:sldLayoutIdLst>
    <p:sldLayoutId id="2147483720" r:id="rId1"/>
  </p:sldLayoutIdLst>
  <p:hf hdr="0" ftr="0" dt="0"/>
  <p:txStyles>
    <p:titleStyle>
      <a:lvl1pPr algn="l" defTabSz="685783" rtl="0" eaLnBrk="1" fontAlgn="base" hangingPunct="1">
        <a:lnSpc>
          <a:spcPct val="90000"/>
        </a:lnSpc>
        <a:spcBef>
          <a:spcPct val="0"/>
        </a:spcBef>
        <a:spcAft>
          <a:spcPct val="0"/>
        </a:spcAft>
        <a:defRPr sz="2667" b="1" i="0" kern="1200" cap="all">
          <a:solidFill>
            <a:schemeClr val="tx1"/>
          </a:solidFill>
          <a:latin typeface="Montserrat ExtraBold" pitchFamily="2" charset="77"/>
          <a:ea typeface="MS PGothic" panose="020B0600070205080204" pitchFamily="34" charset="-128"/>
          <a:cs typeface="Montserrat ExtraBold" pitchFamily="2" charset="77"/>
        </a:defRPr>
      </a:lvl1pPr>
      <a:lvl2pPr algn="l" defTabSz="685783" rtl="0" eaLnBrk="1" fontAlgn="base" hangingPunct="1">
        <a:lnSpc>
          <a:spcPct val="90000"/>
        </a:lnSpc>
        <a:spcBef>
          <a:spcPct val="0"/>
        </a:spcBef>
        <a:spcAft>
          <a:spcPct val="0"/>
        </a:spcAft>
        <a:defRPr sz="2400">
          <a:solidFill>
            <a:schemeClr val="tx1"/>
          </a:solidFill>
          <a:latin typeface="Montserrat ExtraBold" charset="0"/>
          <a:ea typeface="MS PGothic" panose="020B0600070205080204" pitchFamily="34" charset="-128"/>
          <a:cs typeface="ＭＳ Ｐゴシック" charset="0"/>
        </a:defRPr>
      </a:lvl2pPr>
      <a:lvl3pPr algn="l" defTabSz="685783" rtl="0" eaLnBrk="1" fontAlgn="base" hangingPunct="1">
        <a:lnSpc>
          <a:spcPct val="90000"/>
        </a:lnSpc>
        <a:spcBef>
          <a:spcPct val="0"/>
        </a:spcBef>
        <a:spcAft>
          <a:spcPct val="0"/>
        </a:spcAft>
        <a:defRPr sz="2400">
          <a:solidFill>
            <a:schemeClr val="tx1"/>
          </a:solidFill>
          <a:latin typeface="Montserrat ExtraBold" charset="0"/>
          <a:ea typeface="MS PGothic" panose="020B0600070205080204" pitchFamily="34" charset="-128"/>
          <a:cs typeface="ＭＳ Ｐゴシック" charset="0"/>
        </a:defRPr>
      </a:lvl3pPr>
      <a:lvl4pPr algn="l" defTabSz="685783" rtl="0" eaLnBrk="1" fontAlgn="base" hangingPunct="1">
        <a:lnSpc>
          <a:spcPct val="90000"/>
        </a:lnSpc>
        <a:spcBef>
          <a:spcPct val="0"/>
        </a:spcBef>
        <a:spcAft>
          <a:spcPct val="0"/>
        </a:spcAft>
        <a:defRPr sz="2400">
          <a:solidFill>
            <a:schemeClr val="tx1"/>
          </a:solidFill>
          <a:latin typeface="Montserrat ExtraBold" charset="0"/>
          <a:ea typeface="MS PGothic" panose="020B0600070205080204" pitchFamily="34" charset="-128"/>
          <a:cs typeface="ＭＳ Ｐゴシック" charset="0"/>
        </a:defRPr>
      </a:lvl4pPr>
      <a:lvl5pPr algn="l" defTabSz="685783" rtl="0" eaLnBrk="1" fontAlgn="base" hangingPunct="1">
        <a:lnSpc>
          <a:spcPct val="90000"/>
        </a:lnSpc>
        <a:spcBef>
          <a:spcPct val="0"/>
        </a:spcBef>
        <a:spcAft>
          <a:spcPct val="0"/>
        </a:spcAft>
        <a:defRPr sz="2400">
          <a:solidFill>
            <a:schemeClr val="tx1"/>
          </a:solidFill>
          <a:latin typeface="Montserrat ExtraBold" charset="0"/>
          <a:ea typeface="MS PGothic" panose="020B0600070205080204" pitchFamily="34" charset="-128"/>
          <a:cs typeface="ＭＳ Ｐゴシック" charset="0"/>
        </a:defRPr>
      </a:lvl5pPr>
      <a:lvl6pPr marL="457189" algn="l" defTabSz="685783" rtl="0" eaLnBrk="1" fontAlgn="base" hangingPunct="1">
        <a:lnSpc>
          <a:spcPct val="90000"/>
        </a:lnSpc>
        <a:spcBef>
          <a:spcPct val="0"/>
        </a:spcBef>
        <a:spcAft>
          <a:spcPct val="0"/>
        </a:spcAft>
        <a:defRPr sz="2400">
          <a:solidFill>
            <a:schemeClr val="tx1"/>
          </a:solidFill>
          <a:latin typeface="Montserrat ExtraBold" charset="0"/>
          <a:ea typeface="ＭＳ Ｐゴシック" charset="0"/>
          <a:cs typeface="ＭＳ Ｐゴシック" charset="0"/>
        </a:defRPr>
      </a:lvl6pPr>
      <a:lvl7pPr marL="914377" algn="l" defTabSz="685783" rtl="0" eaLnBrk="1" fontAlgn="base" hangingPunct="1">
        <a:lnSpc>
          <a:spcPct val="90000"/>
        </a:lnSpc>
        <a:spcBef>
          <a:spcPct val="0"/>
        </a:spcBef>
        <a:spcAft>
          <a:spcPct val="0"/>
        </a:spcAft>
        <a:defRPr sz="2400">
          <a:solidFill>
            <a:schemeClr val="tx1"/>
          </a:solidFill>
          <a:latin typeface="Montserrat ExtraBold" charset="0"/>
          <a:ea typeface="ＭＳ Ｐゴシック" charset="0"/>
          <a:cs typeface="ＭＳ Ｐゴシック" charset="0"/>
        </a:defRPr>
      </a:lvl7pPr>
      <a:lvl8pPr marL="1371566" algn="l" defTabSz="685783" rtl="0" eaLnBrk="1" fontAlgn="base" hangingPunct="1">
        <a:lnSpc>
          <a:spcPct val="90000"/>
        </a:lnSpc>
        <a:spcBef>
          <a:spcPct val="0"/>
        </a:spcBef>
        <a:spcAft>
          <a:spcPct val="0"/>
        </a:spcAft>
        <a:defRPr sz="2400">
          <a:solidFill>
            <a:schemeClr val="tx1"/>
          </a:solidFill>
          <a:latin typeface="Montserrat ExtraBold" charset="0"/>
          <a:ea typeface="ＭＳ Ｐゴシック" charset="0"/>
          <a:cs typeface="ＭＳ Ｐゴシック" charset="0"/>
        </a:defRPr>
      </a:lvl8pPr>
      <a:lvl9pPr marL="1828754" algn="l" defTabSz="685783" rtl="0" eaLnBrk="1" fontAlgn="base" hangingPunct="1">
        <a:lnSpc>
          <a:spcPct val="90000"/>
        </a:lnSpc>
        <a:spcBef>
          <a:spcPct val="0"/>
        </a:spcBef>
        <a:spcAft>
          <a:spcPct val="0"/>
        </a:spcAft>
        <a:defRPr sz="2400">
          <a:solidFill>
            <a:schemeClr val="tx1"/>
          </a:solidFill>
          <a:latin typeface="Montserrat ExtraBold" charset="0"/>
          <a:ea typeface="ＭＳ Ｐゴシック" charset="0"/>
          <a:cs typeface="ＭＳ Ｐゴシック" charset="0"/>
        </a:defRPr>
      </a:lvl9pPr>
    </p:titleStyle>
    <p:bodyStyle>
      <a:lvl1pPr marL="0" indent="0" algn="l" defTabSz="685783" rtl="0" eaLnBrk="1" fontAlgn="base" hangingPunct="1">
        <a:lnSpc>
          <a:spcPct val="90000"/>
        </a:lnSpc>
        <a:spcBef>
          <a:spcPts val="751"/>
        </a:spcBef>
        <a:spcAft>
          <a:spcPct val="0"/>
        </a:spcAft>
        <a:defRPr sz="1600" b="1" i="0" kern="1200" cap="none" baseline="0">
          <a:solidFill>
            <a:schemeClr val="tx1"/>
          </a:solidFill>
          <a:latin typeface="Montserrat" pitchFamily="2" charset="77"/>
          <a:ea typeface="MS PGothic" panose="020B0600070205080204" pitchFamily="34" charset="-128"/>
          <a:cs typeface="Montserrat" pitchFamily="2" charset="77"/>
        </a:defRPr>
      </a:lvl1pPr>
      <a:lvl2pPr marL="3175" indent="-3175" algn="l" defTabSz="685783" rtl="0" eaLnBrk="1" fontAlgn="base" hangingPunct="1">
        <a:lnSpc>
          <a:spcPct val="90000"/>
        </a:lnSpc>
        <a:spcBef>
          <a:spcPts val="600"/>
        </a:spcBef>
        <a:spcAft>
          <a:spcPct val="0"/>
        </a:spcAft>
        <a:defRPr sz="1467" kern="1200">
          <a:solidFill>
            <a:schemeClr val="tx1"/>
          </a:solidFill>
          <a:latin typeface="Calibri" panose="020F0502020204030204" pitchFamily="34" charset="0"/>
          <a:ea typeface="MS PGothic" panose="020B0600070205080204" pitchFamily="34" charset="-128"/>
          <a:cs typeface="Calibri" panose="020F0502020204030204" pitchFamily="34" charset="0"/>
        </a:defRPr>
      </a:lvl2pPr>
      <a:lvl3pPr marL="112711" indent="-111123" algn="l" defTabSz="685783" rtl="0" eaLnBrk="1" fontAlgn="base" hangingPunct="1">
        <a:spcBef>
          <a:spcPts val="400"/>
        </a:spcBef>
        <a:spcAft>
          <a:spcPct val="0"/>
        </a:spcAft>
        <a:buClr>
          <a:srgbClr val="4AC9E3"/>
        </a:buClr>
        <a:buFont typeface="Wingdings" panose="05000000000000000000" pitchFamily="2" charset="2"/>
        <a:buChar char="§"/>
        <a:defRPr sz="1333" kern="1200">
          <a:solidFill>
            <a:schemeClr val="tx1"/>
          </a:solidFill>
          <a:latin typeface="Calibri" panose="020F0502020204030204" pitchFamily="34" charset="0"/>
          <a:ea typeface="MS PGothic" panose="020B0600070205080204" pitchFamily="34" charset="-128"/>
          <a:cs typeface="Calibri" panose="020F0502020204030204" pitchFamily="34" charset="0"/>
        </a:defRPr>
      </a:lvl3pPr>
      <a:lvl4pPr marL="304792" indent="-190495" algn="l" defTabSz="685783" rtl="0" eaLnBrk="1" fontAlgn="base" hangingPunct="1">
        <a:spcBef>
          <a:spcPts val="200"/>
        </a:spcBef>
        <a:spcAft>
          <a:spcPct val="0"/>
        </a:spcAft>
        <a:buFont typeface="Lucida Grande" pitchFamily="1" charset="0"/>
        <a:buChar char="﹣"/>
        <a:defRPr sz="1200" kern="1200">
          <a:solidFill>
            <a:schemeClr val="tx1"/>
          </a:solidFill>
          <a:latin typeface="Calibri" panose="020F0502020204030204" pitchFamily="34" charset="0"/>
          <a:ea typeface="MS PGothic" panose="020B0600070205080204" pitchFamily="34" charset="-128"/>
          <a:cs typeface="Calibri" panose="020F0502020204030204" pitchFamily="34" charset="0"/>
        </a:defRPr>
      </a:lvl4pPr>
      <a:lvl5pPr marL="457189" indent="-152396" algn="l" defTabSz="684196" rtl="0" eaLnBrk="1" fontAlgn="base" hangingPunct="1">
        <a:spcBef>
          <a:spcPts val="200"/>
        </a:spcBef>
        <a:spcAft>
          <a:spcPct val="0"/>
        </a:spcAft>
        <a:buClr>
          <a:srgbClr val="4AC9E3"/>
        </a:buClr>
        <a:buFont typeface="Lucida Grande" pitchFamily="1" charset="0"/>
        <a:buChar char="･"/>
        <a:defRPr sz="1200" kern="1200">
          <a:solidFill>
            <a:schemeClr val="tx1"/>
          </a:solidFill>
          <a:latin typeface="Calibri" panose="020F0502020204030204" pitchFamily="34" charset="0"/>
          <a:ea typeface="MS PGothic" panose="020B0600070205080204" pitchFamily="34" charset="-128"/>
          <a:cs typeface="Calibri" panose="020F0502020204030204" pitchFamily="34" charset="0"/>
        </a:defRPr>
      </a:lvl5pPr>
      <a:lvl6pPr marL="1885904"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578" indent="-171446" algn="l" defTabSz="68578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685783" rtl="0" eaLnBrk="1" latinLnBrk="0" hangingPunct="1">
        <a:defRPr sz="1400" kern="1200">
          <a:solidFill>
            <a:schemeClr val="tx1"/>
          </a:solidFill>
          <a:latin typeface="+mn-lt"/>
          <a:ea typeface="+mn-ea"/>
          <a:cs typeface="+mn-cs"/>
        </a:defRPr>
      </a:lvl1pPr>
      <a:lvl2pPr marL="342891" algn="l" defTabSz="685783" rtl="0" eaLnBrk="1" latinLnBrk="0" hangingPunct="1">
        <a:defRPr sz="1400" kern="1200">
          <a:solidFill>
            <a:schemeClr val="tx1"/>
          </a:solidFill>
          <a:latin typeface="+mn-lt"/>
          <a:ea typeface="+mn-ea"/>
          <a:cs typeface="+mn-cs"/>
        </a:defRPr>
      </a:lvl2pPr>
      <a:lvl3pPr marL="685783" algn="l" defTabSz="685783" rtl="0" eaLnBrk="1" latinLnBrk="0" hangingPunct="1">
        <a:defRPr sz="1400" kern="1200">
          <a:solidFill>
            <a:schemeClr val="tx1"/>
          </a:solidFill>
          <a:latin typeface="+mn-lt"/>
          <a:ea typeface="+mn-ea"/>
          <a:cs typeface="+mn-cs"/>
        </a:defRPr>
      </a:lvl3pPr>
      <a:lvl4pPr marL="1028674" algn="l" defTabSz="685783" rtl="0" eaLnBrk="1" latinLnBrk="0" hangingPunct="1">
        <a:defRPr sz="1400" kern="1200">
          <a:solidFill>
            <a:schemeClr val="tx1"/>
          </a:solidFill>
          <a:latin typeface="+mn-lt"/>
          <a:ea typeface="+mn-ea"/>
          <a:cs typeface="+mn-cs"/>
        </a:defRPr>
      </a:lvl4pPr>
      <a:lvl5pPr marL="1371566" algn="l" defTabSz="685783" rtl="0" eaLnBrk="1" latinLnBrk="0" hangingPunct="1">
        <a:defRPr sz="1400" kern="1200">
          <a:solidFill>
            <a:schemeClr val="tx1"/>
          </a:solidFill>
          <a:latin typeface="+mn-lt"/>
          <a:ea typeface="+mn-ea"/>
          <a:cs typeface="+mn-cs"/>
        </a:defRPr>
      </a:lvl5pPr>
      <a:lvl6pPr marL="1714457" algn="l" defTabSz="685783" rtl="0" eaLnBrk="1" latinLnBrk="0" hangingPunct="1">
        <a:defRPr sz="1400" kern="1200">
          <a:solidFill>
            <a:schemeClr val="tx1"/>
          </a:solidFill>
          <a:latin typeface="+mn-lt"/>
          <a:ea typeface="+mn-ea"/>
          <a:cs typeface="+mn-cs"/>
        </a:defRPr>
      </a:lvl6pPr>
      <a:lvl7pPr marL="2057349" algn="l" defTabSz="685783" rtl="0" eaLnBrk="1" latinLnBrk="0" hangingPunct="1">
        <a:defRPr sz="1400" kern="1200">
          <a:solidFill>
            <a:schemeClr val="tx1"/>
          </a:solidFill>
          <a:latin typeface="+mn-lt"/>
          <a:ea typeface="+mn-ea"/>
          <a:cs typeface="+mn-cs"/>
        </a:defRPr>
      </a:lvl7pPr>
      <a:lvl8pPr marL="2400240" algn="l" defTabSz="685783" rtl="0" eaLnBrk="1" latinLnBrk="0" hangingPunct="1">
        <a:defRPr sz="1400" kern="1200">
          <a:solidFill>
            <a:schemeClr val="tx1"/>
          </a:solidFill>
          <a:latin typeface="+mn-lt"/>
          <a:ea typeface="+mn-ea"/>
          <a:cs typeface="+mn-cs"/>
        </a:defRPr>
      </a:lvl8pPr>
      <a:lvl9pPr marL="2743131" algn="l" defTabSz="685783"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16">
          <p15:clr>
            <a:srgbClr val="F26B43"/>
          </p15:clr>
        </p15:guide>
        <p15:guide id="2" pos="4104">
          <p15:clr>
            <a:srgbClr val="F26B43"/>
          </p15:clr>
        </p15:guide>
        <p15:guide id="3" pos="774">
          <p15:clr>
            <a:srgbClr val="F26B43"/>
          </p15:clr>
        </p15:guide>
        <p15:guide id="4" pos="882">
          <p15:clr>
            <a:srgbClr val="F26B43"/>
          </p15:clr>
        </p15:guide>
        <p15:guide id="5" pos="1440">
          <p15:clr>
            <a:srgbClr val="F26B43"/>
          </p15:clr>
        </p15:guide>
        <p15:guide id="6" pos="1548">
          <p15:clr>
            <a:srgbClr val="F26B43"/>
          </p15:clr>
        </p15:guide>
        <p15:guide id="7" pos="2106">
          <p15:clr>
            <a:srgbClr val="F26B43"/>
          </p15:clr>
        </p15:guide>
        <p15:guide id="8" pos="2214">
          <p15:clr>
            <a:srgbClr val="F26B43"/>
          </p15:clr>
        </p15:guide>
        <p15:guide id="9" pos="2772">
          <p15:clr>
            <a:srgbClr val="F26B43"/>
          </p15:clr>
        </p15:guide>
        <p15:guide id="10" pos="2880">
          <p15:clr>
            <a:srgbClr val="F26B43"/>
          </p15:clr>
        </p15:guide>
        <p15:guide id="11" pos="3438">
          <p15:clr>
            <a:srgbClr val="F26B43"/>
          </p15:clr>
        </p15:guide>
        <p15:guide id="12" pos="354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3"/>
          <a:stretch>
            <a:fillRect/>
          </a:stretch>
        </p:blipFill>
        <p:spPr>
          <a:xfrm>
            <a:off x="1600200" y="85164"/>
            <a:ext cx="8991600" cy="6705601"/>
          </a:xfrm>
          <a:prstGeom prst="rect">
            <a:avLst/>
          </a:prstGeom>
          <a:ln>
            <a:solidFill>
              <a:schemeClr val="tx1"/>
            </a:solidFill>
          </a:ln>
          <a:effectLst>
            <a:outerShdw blurRad="292100" dist="139700" dir="2700000" algn="tl" rotWithShape="0">
              <a:srgbClr val="333333">
                <a:alpha val="65000"/>
              </a:srgbClr>
            </a:outerShdw>
          </a:effectLst>
        </p:spPr>
      </p:pic>
      <p:sp>
        <p:nvSpPr>
          <p:cNvPr id="1026" name="Rectangle 2"/>
          <p:cNvSpPr>
            <a:spLocks noGrp="1" noChangeArrowheads="1"/>
          </p:cNvSpPr>
          <p:nvPr>
            <p:ph type="title"/>
          </p:nvPr>
        </p:nvSpPr>
        <p:spPr bwMode="auto">
          <a:xfrm>
            <a:off x="1981200" y="685800"/>
            <a:ext cx="8229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1981200" y="1981200"/>
            <a:ext cx="82296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p:txBody>
      </p:sp>
      <p:sp>
        <p:nvSpPr>
          <p:cNvPr id="1029" name="Line 8"/>
          <p:cNvSpPr>
            <a:spLocks noChangeShapeType="1"/>
          </p:cNvSpPr>
          <p:nvPr/>
        </p:nvSpPr>
        <p:spPr bwMode="auto">
          <a:xfrm>
            <a:off x="1981200" y="609600"/>
            <a:ext cx="8229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eaLnBrk="0" hangingPunct="0"/>
            <a:endParaRPr lang="en-GB" sz="1200">
              <a:solidFill>
                <a:srgbClr val="000000"/>
              </a:solidFill>
              <a:latin typeface="Times New Roman" panose="02020603050405020304" pitchFamily="18" charset="0"/>
              <a:cs typeface="Arial" panose="020B0604020202020204" pitchFamily="34" charset="0"/>
            </a:endParaRPr>
          </a:p>
        </p:txBody>
      </p:sp>
      <p:sp>
        <p:nvSpPr>
          <p:cNvPr id="2" name="Line 10"/>
          <p:cNvSpPr>
            <a:spLocks noChangeShapeType="1"/>
          </p:cNvSpPr>
          <p:nvPr/>
        </p:nvSpPr>
        <p:spPr bwMode="auto">
          <a:xfrm>
            <a:off x="1981200" y="6400801"/>
            <a:ext cx="8229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eaLnBrk="0" hangingPunct="0"/>
            <a:endParaRPr lang="en-GB" sz="1200">
              <a:solidFill>
                <a:srgbClr val="000000"/>
              </a:solidFill>
              <a:latin typeface="Times New Roman" panose="02020603050405020304" pitchFamily="18" charset="0"/>
              <a:cs typeface="Arial" panose="020B0604020202020204" pitchFamily="34" charset="0"/>
            </a:endParaRPr>
          </a:p>
        </p:txBody>
      </p:sp>
      <p:sp>
        <p:nvSpPr>
          <p:cNvPr id="1031" name="TextBox 2"/>
          <p:cNvSpPr txBox="1">
            <a:spLocks noChangeArrowheads="1"/>
          </p:cNvSpPr>
          <p:nvPr userDrawn="1"/>
        </p:nvSpPr>
        <p:spPr bwMode="auto">
          <a:xfrm>
            <a:off x="1981200" y="6378576"/>
            <a:ext cx="36576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Times New Roman" panose="02020603050405020304" pitchFamily="18" charset="0"/>
                <a:cs typeface="Arial" panose="020B0604020202020204" pitchFamily="34" charset="0"/>
              </a:defRPr>
            </a:lvl1pPr>
            <a:lvl2pPr marL="742950" indent="-285750">
              <a:defRPr sz="1200">
                <a:solidFill>
                  <a:schemeClr val="tx1"/>
                </a:solidFill>
                <a:latin typeface="Times New Roman" panose="02020603050405020304" pitchFamily="18" charset="0"/>
                <a:cs typeface="Arial" panose="020B0604020202020204" pitchFamily="34" charset="0"/>
              </a:defRPr>
            </a:lvl2pPr>
            <a:lvl3pPr marL="1143000" indent="-228600">
              <a:defRPr sz="1200">
                <a:solidFill>
                  <a:schemeClr val="tx1"/>
                </a:solidFill>
                <a:latin typeface="Times New Roman" panose="02020603050405020304" pitchFamily="18" charset="0"/>
                <a:cs typeface="Arial" panose="020B0604020202020204" pitchFamily="34" charset="0"/>
              </a:defRPr>
            </a:lvl3pPr>
            <a:lvl4pPr marL="1600200" indent="-228600">
              <a:defRPr sz="1200">
                <a:solidFill>
                  <a:schemeClr val="tx1"/>
                </a:solidFill>
                <a:latin typeface="Times New Roman" panose="02020603050405020304" pitchFamily="18" charset="0"/>
                <a:cs typeface="Arial" panose="020B0604020202020204" pitchFamily="34" charset="0"/>
              </a:defRPr>
            </a:lvl4pPr>
            <a:lvl5pPr marL="2057400" indent="-228600">
              <a:defRPr sz="12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cs typeface="Arial" panose="020B0604020202020204" pitchFamily="34" charset="0"/>
              </a:defRPr>
            </a:lvl9pPr>
          </a:lstStyle>
          <a:p>
            <a:pPr eaLnBrk="0" hangingPunct="0">
              <a:defRPr/>
            </a:pPr>
            <a:r>
              <a:rPr lang="en-US" altLang="en-US" dirty="0">
                <a:solidFill>
                  <a:srgbClr val="000000"/>
                </a:solidFill>
              </a:rPr>
              <a:t>Approved by </a:t>
            </a:r>
            <a:r>
              <a:rPr lang="en-US" altLang="en-US" dirty="0" err="1">
                <a:solidFill>
                  <a:srgbClr val="000000"/>
                </a:solidFill>
              </a:rPr>
              <a:t>SASB</a:t>
            </a:r>
            <a:r>
              <a:rPr lang="en-US" altLang="en-US" dirty="0">
                <a:solidFill>
                  <a:srgbClr val="000000"/>
                </a:solidFill>
              </a:rPr>
              <a:t> in June 2019</a:t>
            </a:r>
          </a:p>
        </p:txBody>
      </p:sp>
      <p:sp>
        <p:nvSpPr>
          <p:cNvPr id="9" name="Text Box 7"/>
          <p:cNvSpPr txBox="1">
            <a:spLocks noChangeArrowheads="1"/>
          </p:cNvSpPr>
          <p:nvPr userDrawn="1"/>
        </p:nvSpPr>
        <p:spPr bwMode="auto">
          <a:xfrm>
            <a:off x="10610853" y="6589716"/>
            <a:ext cx="153458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Times New Roman" panose="02020603050405020304" pitchFamily="18" charset="0"/>
              </a:defRPr>
            </a:lvl1pPr>
            <a:lvl2pPr marL="742950" indent="-285750" eaLnBrk="0" hangingPunct="0">
              <a:defRPr sz="2000">
                <a:solidFill>
                  <a:schemeClr val="tx1"/>
                </a:solidFill>
                <a:latin typeface="Times New Roman" panose="02020603050405020304" pitchFamily="18" charset="0"/>
              </a:defRPr>
            </a:lvl2pPr>
            <a:lvl3pPr marL="1143000" indent="-228600" eaLnBrk="0" hangingPunct="0">
              <a:defRPr sz="2000">
                <a:solidFill>
                  <a:schemeClr val="tx1"/>
                </a:solidFill>
                <a:latin typeface="Times New Roman" panose="02020603050405020304" pitchFamily="18" charset="0"/>
              </a:defRPr>
            </a:lvl3pPr>
            <a:lvl4pPr marL="1600200" indent="-228600" eaLnBrk="0" hangingPunct="0">
              <a:defRPr sz="2000">
                <a:solidFill>
                  <a:schemeClr val="tx1"/>
                </a:solidFill>
                <a:latin typeface="Times New Roman" panose="02020603050405020304" pitchFamily="18" charset="0"/>
              </a:defRPr>
            </a:lvl4pPr>
            <a:lvl5pPr marL="2057400" indent="-228600" eaLnBrk="0" hangingPunct="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algn="r" eaLnBrk="1" hangingPunct="1">
              <a:spcBef>
                <a:spcPct val="50000"/>
              </a:spcBef>
              <a:defRPr/>
            </a:pPr>
            <a:r>
              <a:rPr lang="en-US" sz="1200" dirty="0">
                <a:solidFill>
                  <a:srgbClr val="000000"/>
                </a:solidFill>
                <a:latin typeface="Arial" panose="020B0604020202020204" pitchFamily="34" charset="0"/>
              </a:rPr>
              <a:t>Page </a:t>
            </a:r>
            <a:fld id="{C267E54B-A7D3-479B-B201-BF1FFE6185E6}" type="slidenum">
              <a:rPr lang="en-US" sz="1200" smtClean="0">
                <a:solidFill>
                  <a:srgbClr val="000000"/>
                </a:solidFill>
                <a:latin typeface="Arial" panose="020B0604020202020204" pitchFamily="34" charset="0"/>
              </a:rPr>
              <a:pPr algn="r" eaLnBrk="1" hangingPunct="1">
                <a:spcBef>
                  <a:spcPct val="50000"/>
                </a:spcBef>
                <a:defRPr/>
              </a:pPr>
              <a:t>‹#›</a:t>
            </a:fld>
            <a:endParaRPr lang="en-US" sz="1200" dirty="0">
              <a:solidFill>
                <a:srgbClr val="000000"/>
              </a:solidFill>
              <a:latin typeface="Arial" panose="020B0604020202020204" pitchFamily="34" charset="0"/>
            </a:endParaRPr>
          </a:p>
        </p:txBody>
      </p:sp>
    </p:spTree>
    <p:extLst>
      <p:ext uri="{BB962C8B-B14F-4D97-AF65-F5344CB8AC3E}">
        <p14:creationId xmlns:p14="http://schemas.microsoft.com/office/powerpoint/2010/main" val="2275697799"/>
      </p:ext>
    </p:extLst>
  </p:cSld>
  <p:clrMap bg1="lt1" tx1="dk1" bg2="lt2" tx2="dk2" accent1="accent1" accent2="accent2" accent3="accent3" accent4="accent4" accent5="accent5" accent6="accent6" hlink="hlink" folHlink="folHlink"/>
  <p:sldLayoutIdLst>
    <p:sldLayoutId id="2147483722" r:id="rId1"/>
  </p:sldLayoutIdLst>
  <p:hf hdr="0" ftr="0" dt="0"/>
  <p:txStyles>
    <p:titleStyle>
      <a:lvl1pPr algn="l" rtl="0" eaLnBrk="0" fontAlgn="base" hangingPunct="0">
        <a:spcBef>
          <a:spcPct val="0"/>
        </a:spcBef>
        <a:spcAft>
          <a:spcPct val="0"/>
        </a:spcAft>
        <a:defRPr sz="2400" b="1">
          <a:solidFill>
            <a:schemeClr val="accent2"/>
          </a:solidFill>
          <a:latin typeface="+mj-lt"/>
          <a:ea typeface="+mj-ea"/>
          <a:cs typeface="+mj-cs"/>
        </a:defRPr>
      </a:lvl1pPr>
      <a:lvl2pPr algn="l" rtl="0" eaLnBrk="0" fontAlgn="base" hangingPunct="0">
        <a:spcBef>
          <a:spcPct val="0"/>
        </a:spcBef>
        <a:spcAft>
          <a:spcPct val="0"/>
        </a:spcAft>
        <a:defRPr sz="2400" b="1">
          <a:solidFill>
            <a:schemeClr val="accent2"/>
          </a:solidFill>
          <a:latin typeface="Arial" charset="0"/>
        </a:defRPr>
      </a:lvl2pPr>
      <a:lvl3pPr algn="l" rtl="0" eaLnBrk="0" fontAlgn="base" hangingPunct="0">
        <a:spcBef>
          <a:spcPct val="0"/>
        </a:spcBef>
        <a:spcAft>
          <a:spcPct val="0"/>
        </a:spcAft>
        <a:defRPr sz="2400" b="1">
          <a:solidFill>
            <a:schemeClr val="accent2"/>
          </a:solidFill>
          <a:latin typeface="Arial" charset="0"/>
        </a:defRPr>
      </a:lvl3pPr>
      <a:lvl4pPr algn="l" rtl="0" eaLnBrk="0" fontAlgn="base" hangingPunct="0">
        <a:spcBef>
          <a:spcPct val="0"/>
        </a:spcBef>
        <a:spcAft>
          <a:spcPct val="0"/>
        </a:spcAft>
        <a:defRPr sz="2400" b="1">
          <a:solidFill>
            <a:schemeClr val="accent2"/>
          </a:solidFill>
          <a:latin typeface="Arial" charset="0"/>
        </a:defRPr>
      </a:lvl4pPr>
      <a:lvl5pPr algn="l" rtl="0" eaLnBrk="0" fontAlgn="base" hangingPunct="0">
        <a:spcBef>
          <a:spcPct val="0"/>
        </a:spcBef>
        <a:spcAft>
          <a:spcPct val="0"/>
        </a:spcAft>
        <a:defRPr sz="2400" b="1">
          <a:solidFill>
            <a:schemeClr val="accent2"/>
          </a:solidFill>
          <a:latin typeface="Arial" charset="0"/>
        </a:defRPr>
      </a:lvl5pPr>
      <a:lvl6pPr marL="457200" algn="l" rtl="0" eaLnBrk="0" fontAlgn="base" hangingPunct="0">
        <a:spcBef>
          <a:spcPct val="0"/>
        </a:spcBef>
        <a:spcAft>
          <a:spcPct val="0"/>
        </a:spcAft>
        <a:defRPr sz="2400" b="1">
          <a:solidFill>
            <a:schemeClr val="accent2"/>
          </a:solidFill>
          <a:latin typeface="Arial" charset="0"/>
        </a:defRPr>
      </a:lvl6pPr>
      <a:lvl7pPr marL="914400" algn="l" rtl="0" eaLnBrk="0" fontAlgn="base" hangingPunct="0">
        <a:spcBef>
          <a:spcPct val="0"/>
        </a:spcBef>
        <a:spcAft>
          <a:spcPct val="0"/>
        </a:spcAft>
        <a:defRPr sz="2400" b="1">
          <a:solidFill>
            <a:schemeClr val="accent2"/>
          </a:solidFill>
          <a:latin typeface="Arial" charset="0"/>
        </a:defRPr>
      </a:lvl7pPr>
      <a:lvl8pPr marL="1371600" algn="l" rtl="0" eaLnBrk="0" fontAlgn="base" hangingPunct="0">
        <a:spcBef>
          <a:spcPct val="0"/>
        </a:spcBef>
        <a:spcAft>
          <a:spcPct val="0"/>
        </a:spcAft>
        <a:defRPr sz="2400" b="1">
          <a:solidFill>
            <a:schemeClr val="accent2"/>
          </a:solidFill>
          <a:latin typeface="Arial" charset="0"/>
        </a:defRPr>
      </a:lvl8pPr>
      <a:lvl9pPr marL="1828800" algn="l" rtl="0" eaLnBrk="0" fontAlgn="base" hangingPunct="0">
        <a:spcBef>
          <a:spcPct val="0"/>
        </a:spcBef>
        <a:spcAft>
          <a:spcPct val="0"/>
        </a:spcAft>
        <a:defRPr sz="2400" b="1">
          <a:solidFill>
            <a:schemeClr val="accent2"/>
          </a:solidFill>
          <a:latin typeface="Arial" charset="0"/>
        </a:defRPr>
      </a:lvl9pPr>
    </p:titleStyle>
    <p:bodyStyle>
      <a:lvl1pPr marL="342900" indent="-342900" algn="l" rtl="0" eaLnBrk="0" fontAlgn="base" hangingPunct="0">
        <a:spcBef>
          <a:spcPct val="50000"/>
        </a:spcBef>
        <a:spcAft>
          <a:spcPct val="0"/>
        </a:spcAft>
        <a:defRPr b="1">
          <a:solidFill>
            <a:schemeClr val="tx1"/>
          </a:solidFill>
          <a:latin typeface="+mn-lt"/>
          <a:ea typeface="+mn-ea"/>
          <a:cs typeface="+mn-cs"/>
        </a:defRPr>
      </a:lvl1pPr>
      <a:lvl2pPr marL="182563" indent="-180975" algn="l" rtl="0" eaLnBrk="0" fontAlgn="base" hangingPunct="0">
        <a:spcBef>
          <a:spcPct val="50000"/>
        </a:spcBef>
        <a:spcAft>
          <a:spcPct val="0"/>
        </a:spcAft>
        <a:buChar char="•"/>
        <a:defRPr>
          <a:solidFill>
            <a:schemeClr val="tx1"/>
          </a:solidFill>
          <a:latin typeface="+mn-lt"/>
        </a:defRPr>
      </a:lvl2pPr>
      <a:lvl3pPr marL="365125" indent="-180975" algn="l" rtl="0" eaLnBrk="0" fontAlgn="base" hangingPunct="0">
        <a:spcBef>
          <a:spcPct val="25000"/>
        </a:spcBef>
        <a:spcAft>
          <a:spcPct val="0"/>
        </a:spcAft>
        <a:buFont typeface="Arial" panose="020B0604020202020204" pitchFamily="34" charset="0"/>
        <a:buChar char="–"/>
        <a:defRPr sz="1600">
          <a:solidFill>
            <a:schemeClr val="tx1"/>
          </a:solidFill>
          <a:latin typeface="+mn-lt"/>
        </a:defRPr>
      </a:lvl3pPr>
      <a:lvl4pPr marL="711200" indent="-344488" algn="l" rtl="0" eaLnBrk="0" fontAlgn="base" hangingPunct="0">
        <a:spcBef>
          <a:spcPct val="10000"/>
        </a:spcBef>
        <a:spcAft>
          <a:spcPct val="0"/>
        </a:spcAft>
        <a:buFont typeface="Times New Roman" panose="02020603050405020304" pitchFamily="18" charset="0"/>
        <a:buChar char="—"/>
        <a:defRPr sz="1400">
          <a:solidFill>
            <a:schemeClr val="tx1"/>
          </a:solidFill>
          <a:latin typeface="+mn-lt"/>
        </a:defRPr>
      </a:lvl4pPr>
      <a:lvl5pPr marL="969963" indent="-165100" algn="l" rtl="0" eaLnBrk="0" fontAlgn="base" hangingPunct="0">
        <a:spcBef>
          <a:spcPct val="20000"/>
        </a:spcBef>
        <a:spcAft>
          <a:spcPct val="0"/>
        </a:spcAft>
        <a:buChar char="•"/>
        <a:defRPr sz="1600">
          <a:solidFill>
            <a:schemeClr val="tx1"/>
          </a:solidFill>
          <a:latin typeface="+mn-lt"/>
        </a:defRPr>
      </a:lvl5pPr>
      <a:lvl6pPr marL="1427163" indent="-165100" algn="l" rtl="0" eaLnBrk="0" fontAlgn="base" hangingPunct="0">
        <a:spcBef>
          <a:spcPct val="20000"/>
        </a:spcBef>
        <a:spcAft>
          <a:spcPct val="0"/>
        </a:spcAft>
        <a:buChar char="•"/>
        <a:defRPr sz="1600">
          <a:solidFill>
            <a:schemeClr val="tx1"/>
          </a:solidFill>
          <a:latin typeface="+mn-lt"/>
        </a:defRPr>
      </a:lvl6pPr>
      <a:lvl7pPr marL="1884363" indent="-165100" algn="l" rtl="0" eaLnBrk="0" fontAlgn="base" hangingPunct="0">
        <a:spcBef>
          <a:spcPct val="20000"/>
        </a:spcBef>
        <a:spcAft>
          <a:spcPct val="0"/>
        </a:spcAft>
        <a:buChar char="•"/>
        <a:defRPr sz="1600">
          <a:solidFill>
            <a:schemeClr val="tx1"/>
          </a:solidFill>
          <a:latin typeface="+mn-lt"/>
        </a:defRPr>
      </a:lvl7pPr>
      <a:lvl8pPr marL="2341563" indent="-165100" algn="l" rtl="0" eaLnBrk="0" fontAlgn="base" hangingPunct="0">
        <a:spcBef>
          <a:spcPct val="20000"/>
        </a:spcBef>
        <a:spcAft>
          <a:spcPct val="0"/>
        </a:spcAft>
        <a:buChar char="•"/>
        <a:defRPr sz="1600">
          <a:solidFill>
            <a:schemeClr val="tx1"/>
          </a:solidFill>
          <a:latin typeface="+mn-lt"/>
        </a:defRPr>
      </a:lvl8pPr>
      <a:lvl9pPr marL="2798763" indent="-1651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hyperlink" Target="mailto:patcom@ieee.org" TargetMode="Externa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hyperlink" Target="http://standards.ieee.org/develop/policies/antitrust.pdf" TargetMode="Externa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hyperlink" Target="https://standards.ieee.org/about/policies/opman/sect6.html" TargetMode="External"/><Relationship Id="rId2" Type="http://schemas.openxmlformats.org/officeDocument/2006/relationships/hyperlink" Target="https://standards.ieee.org/about/policies/bylaws/sect6-7.html#7" TargetMode="External"/><Relationship Id="rId1" Type="http://schemas.openxmlformats.org/officeDocument/2006/relationships/slideLayout" Target="../slideLayouts/slideLayout13.xml"/><Relationship Id="rId6" Type="http://schemas.openxmlformats.org/officeDocument/2006/relationships/hyperlink" Target="http://standards.ieee.org/develop/policies/best_practices_for_ieee_standards_development_051215.pdf" TargetMode="External"/><Relationship Id="rId5" Type="http://schemas.openxmlformats.org/officeDocument/2006/relationships/hyperlink" Target="http://standards.ieee.org/faqs/copyrights.html/" TargetMode="External"/><Relationship Id="rId4" Type="http://schemas.openxmlformats.org/officeDocument/2006/relationships/hyperlink" Target="https://standards.ieee.org/content/dam/ieee-standards/standards/web/documents/other/permissionltrs.zip"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www.ieee.org/about/corporate/governance/p7-8.html" TargetMode="External"/><Relationship Id="rId2" Type="http://schemas.openxmlformats.org/officeDocument/2006/relationships/notesSlide" Target="../notesSlides/notesSlide2.xml"/><Relationship Id="rId1" Type="http://schemas.openxmlformats.org/officeDocument/2006/relationships/slideLayout" Target="../slideLayouts/slideLayout14.xml"/><Relationship Id="rId5" Type="http://schemas.openxmlformats.org/officeDocument/2006/relationships/hyperlink" Target="http://www.ieee.org/about/corporate/governance" TargetMode="External"/><Relationship Id="rId4" Type="http://schemas.openxmlformats.org/officeDocument/2006/relationships/hyperlink" Target="https://www.ieee.org/content/dam/ieee-org/ieee/web/org/about/ieee_code_of_conduct.pdf"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standards.ieee.org/develop/policies/bylaws/sb_bylaws.pdf" TargetMode="External"/><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hyperlink" Target="https://standards.ieee.org/develop/policies/bylaws/sb_bylaws.pdf" TargetMode="External"/><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hyperlink" Target="https://mentor.ieee.org/802-ec/dcn/20/ec-20-0008-07-00EC-ieee-p802-3cy-draft-par-response.pdf"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www.ieee802.org/3/cz/P802d3cz_objectives_01_0520.pdf" TargetMode="External"/><Relationship Id="rId4" Type="http://schemas.openxmlformats.org/officeDocument/2006/relationships/hyperlink" Target="https://mentor.ieee.org/802-ec/dcn/20/ec-20-0095-00-ACSD-p802-3cz.pdf"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6.emf"/><Relationship Id="rId4" Type="http://schemas.openxmlformats.org/officeDocument/2006/relationships/package" Target="../embeddings/Microsoft_Excel_Worksheet.xlsx"/></Relationships>
</file>

<file path=ppt/slides/_rels/slide3.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mailto:STDS-802-3-100GCU@listserv.ieee.org" TargetMode="External"/><Relationship Id="rId2" Type="http://schemas.openxmlformats.org/officeDocument/2006/relationships/hyperlink" Target="mailto:ListServ@ieee.org" TargetMode="External"/><Relationship Id="rId1" Type="http://schemas.openxmlformats.org/officeDocument/2006/relationships/slideLayout" Target="../slideLayouts/slideLayout2.xml"/><Relationship Id="rId4" Type="http://schemas.openxmlformats.org/officeDocument/2006/relationships/hyperlink" Target="http://www.ieee802.org/3/OMEGA/index.html"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imat.iee.org/" TargetMode="External"/><Relationship Id="rId2" Type="http://schemas.openxmlformats.org/officeDocument/2006/relationships/hyperlink" Target="http://ieee802.org/3/minutes/attendance_procedures.pdf"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standards.ieee.org/develop/policies/bylaws/" TargetMode="External"/><Relationship Id="rId7" Type="http://schemas.openxmlformats.org/officeDocument/2006/relationships/hyperlink" Target="http://ieee802.org/3/rules/P802_3_rules.pdf" TargetMode="External"/><Relationship Id="rId2" Type="http://schemas.openxmlformats.org/officeDocument/2006/relationships/hyperlink" Target="http://standards.ieee.org/develop/policies/sa_opman/" TargetMode="External"/><Relationship Id="rId1" Type="http://schemas.openxmlformats.org/officeDocument/2006/relationships/slideLayout" Target="../slideLayouts/slideLayout2.xml"/><Relationship Id="rId6" Type="http://schemas.openxmlformats.org/officeDocument/2006/relationships/hyperlink" Target="http://www.ieee802.org/devdocs.shtml" TargetMode="External"/><Relationship Id="rId5" Type="http://schemas.openxmlformats.org/officeDocument/2006/relationships/hyperlink" Target="https://ieee.app.box.com/v/PandP-LMSC" TargetMode="External"/><Relationship Id="rId4" Type="http://schemas.openxmlformats.org/officeDocument/2006/relationships/hyperlink" Target="http://standards.ieee.org/develop/policies/opman/"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ctrTitle"/>
          </p:nvPr>
        </p:nvSpPr>
        <p:spPr>
          <a:xfrm>
            <a:off x="914400" y="1340768"/>
            <a:ext cx="10363200" cy="1470025"/>
          </a:xfrm>
        </p:spPr>
        <p:txBody>
          <a:bodyPr vert="horz" wrap="square" lIns="91440" tIns="45720" rIns="91440" bIns="91440" numCol="1" anchor="ctr" anchorCtr="0" compatLnSpc="1">
            <a:prstTxWarp prst="textNoShape">
              <a:avLst/>
            </a:prstTxWarp>
          </a:bodyPr>
          <a:lstStyle/>
          <a:p>
            <a:pPr eaLnBrk="1" hangingPunct="1"/>
            <a:r>
              <a:rPr lang="en-US" dirty="0">
                <a:solidFill>
                  <a:schemeClr val="tx1"/>
                </a:solidFill>
              </a:rPr>
              <a:t>Agenda and General Information</a:t>
            </a:r>
          </a:p>
        </p:txBody>
      </p:sp>
      <p:sp>
        <p:nvSpPr>
          <p:cNvPr id="17410" name="Rectangle 3"/>
          <p:cNvSpPr>
            <a:spLocks noGrp="1" noChangeArrowheads="1"/>
          </p:cNvSpPr>
          <p:nvPr>
            <p:ph type="subTitle" idx="1"/>
          </p:nvPr>
        </p:nvSpPr>
        <p:spPr>
          <a:xfrm>
            <a:off x="1828800" y="3096542"/>
            <a:ext cx="8534400" cy="1752600"/>
          </a:xfrm>
        </p:spPr>
        <p:txBody>
          <a:bodyPr/>
          <a:lstStyle/>
          <a:p>
            <a:pPr eaLnBrk="1" hangingPunct="1"/>
            <a:r>
              <a:rPr lang="en-US" sz="2600" dirty="0">
                <a:solidFill>
                  <a:schemeClr val="tx2"/>
                </a:solidFill>
              </a:rPr>
              <a:t>IEEE 802.3 </a:t>
            </a:r>
          </a:p>
          <a:p>
            <a:pPr eaLnBrk="1" hangingPunct="1"/>
            <a:r>
              <a:rPr lang="en-US" sz="2600" dirty="0">
                <a:solidFill>
                  <a:schemeClr val="tx2"/>
                </a:solidFill>
              </a:rPr>
              <a:t>P802.3cz Multi-Gigabit Optical Automotive Ethernet</a:t>
            </a:r>
            <a:br>
              <a:rPr lang="en-US" sz="2600" dirty="0">
                <a:solidFill>
                  <a:schemeClr val="tx2"/>
                </a:solidFill>
              </a:rPr>
            </a:br>
            <a:r>
              <a:rPr lang="en-US" sz="2600" dirty="0">
                <a:solidFill>
                  <a:schemeClr val="tx2"/>
                </a:solidFill>
              </a:rPr>
              <a:t>Task Force</a:t>
            </a:r>
          </a:p>
          <a:p>
            <a:pPr eaLnBrk="1" hangingPunct="1"/>
            <a:endParaRPr lang="en-US" sz="2600" dirty="0">
              <a:solidFill>
                <a:schemeClr val="tx2"/>
              </a:solidFill>
            </a:endParaRPr>
          </a:p>
          <a:p>
            <a:pPr eaLnBrk="1" hangingPunct="1"/>
            <a:r>
              <a:rPr lang="en-US" sz="2600" dirty="0">
                <a:solidFill>
                  <a:schemeClr val="tx2"/>
                </a:solidFill>
              </a:rPr>
              <a:t>Robert M. (Bob) Grow</a:t>
            </a:r>
          </a:p>
          <a:p>
            <a:pPr eaLnBrk="1" hangingPunct="1"/>
            <a:r>
              <a:rPr lang="en-US" sz="2600" dirty="0">
                <a:solidFill>
                  <a:schemeClr val="tx2"/>
                </a:solidFill>
              </a:rPr>
              <a:t>RMG Consulting / KDPOF </a:t>
            </a:r>
          </a:p>
          <a:p>
            <a:pPr eaLnBrk="1" hangingPunct="1"/>
            <a:r>
              <a:rPr lang="en-US" sz="2600" dirty="0">
                <a:solidFill>
                  <a:schemeClr val="tx2"/>
                </a:solidFill>
              </a:rPr>
              <a:t>Task Force teleconferences, 10, 17, 18 November 2020</a:t>
            </a:r>
          </a:p>
          <a:p>
            <a:pPr eaLnBrk="1" hangingPunct="1"/>
            <a:endParaRPr lang="en-US" sz="2600" dirty="0">
              <a:solidFill>
                <a:schemeClr val="tx2"/>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a:xfrm>
            <a:off x="1828800" y="152400"/>
            <a:ext cx="8839200" cy="685800"/>
          </a:xfrm>
        </p:spPr>
        <p:txBody>
          <a:bodyPr/>
          <a:lstStyle/>
          <a:p>
            <a:r>
              <a:rPr lang="en-US" altLang="en-US" sz="3200" u="sng">
                <a:solidFill>
                  <a:schemeClr val="tx1"/>
                </a:solidFill>
                <a:latin typeface="Calibri" panose="020F0502020204030204" pitchFamily="34" charset="0"/>
                <a:cs typeface="Calibri" panose="020F0502020204030204" pitchFamily="34" charset="0"/>
              </a:rPr>
              <a:t>Participants have a duty to inform the IEEE</a:t>
            </a:r>
            <a:endParaRPr lang="en-US" altLang="en-US" sz="3200"/>
          </a:p>
        </p:txBody>
      </p:sp>
      <p:sp>
        <p:nvSpPr>
          <p:cNvPr id="8195" name="Rectangle 1027"/>
          <p:cNvSpPr>
            <a:spLocks noGrp="1" noChangeArrowheads="1"/>
          </p:cNvSpPr>
          <p:nvPr>
            <p:ph type="body" idx="1"/>
          </p:nvPr>
        </p:nvSpPr>
        <p:spPr>
          <a:xfrm>
            <a:off x="1371600" y="1066800"/>
            <a:ext cx="9067801" cy="4876800"/>
          </a:xfrm>
        </p:spPr>
        <p:txBody>
          <a:bodyPr/>
          <a:lstStyle/>
          <a:p>
            <a:pPr lvl="1">
              <a:buSzPct val="150000"/>
              <a:buFont typeface="Arial" panose="020B0604020202020204" pitchFamily="34" charset="0"/>
              <a:buChar char="•"/>
              <a:defRPr/>
            </a:pPr>
            <a:r>
              <a:rPr lang="en-US" altLang="en-US" sz="2000" b="1" dirty="0">
                <a:solidFill>
                  <a:schemeClr val="tx1"/>
                </a:solidFill>
                <a:latin typeface="Calibri" panose="020F0502020204030204" pitchFamily="34" charset="0"/>
                <a:cs typeface="Calibri" panose="020F0502020204030204" pitchFamily="34" charset="0"/>
              </a:rPr>
              <a:t>Participants </a:t>
            </a:r>
            <a:r>
              <a:rPr lang="en-US" altLang="en-US" sz="2000" b="1" u="sng" dirty="0">
                <a:solidFill>
                  <a:schemeClr val="tx1"/>
                </a:solidFill>
                <a:latin typeface="Calibri" panose="020F0502020204030204" pitchFamily="34" charset="0"/>
                <a:cs typeface="Calibri" panose="020F0502020204030204" pitchFamily="34" charset="0"/>
              </a:rPr>
              <a:t>shall</a:t>
            </a:r>
            <a:r>
              <a:rPr lang="en-US" altLang="en-US" sz="2000" b="1" dirty="0">
                <a:solidFill>
                  <a:schemeClr val="tx1"/>
                </a:solidFill>
                <a:latin typeface="Calibri" panose="020F0502020204030204" pitchFamily="34" charset="0"/>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p>
          <a:p>
            <a:pPr lvl="1">
              <a:buSzPct val="150000"/>
              <a:buFont typeface="Arial" panose="020B0604020202020204" pitchFamily="34" charset="0"/>
              <a:buChar char="•"/>
              <a:defRPr/>
            </a:pPr>
            <a:endParaRPr lang="en-US" altLang="en-US" sz="2000" b="1" dirty="0">
              <a:solidFill>
                <a:schemeClr val="tx1"/>
              </a:solidFill>
              <a:latin typeface="Calibri" panose="020F0502020204030204" pitchFamily="34" charset="0"/>
              <a:cs typeface="Calibri" panose="020F0502020204030204" pitchFamily="34" charset="0"/>
            </a:endParaRPr>
          </a:p>
          <a:p>
            <a:pPr lvl="1">
              <a:buSzPct val="150000"/>
              <a:buFont typeface="Arial" panose="020B0604020202020204" pitchFamily="34" charset="0"/>
              <a:buChar char="•"/>
              <a:defRPr/>
            </a:pPr>
            <a:r>
              <a:rPr lang="en-US" altLang="en-US" sz="2000" b="1" dirty="0">
                <a:solidFill>
                  <a:schemeClr val="tx1"/>
                </a:solidFill>
                <a:latin typeface="Calibri" panose="020F0502020204030204" pitchFamily="34" charset="0"/>
                <a:cs typeface="Calibri" panose="020F0502020204030204" pitchFamily="34" charset="0"/>
              </a:rPr>
              <a:t>Participants </a:t>
            </a:r>
            <a:r>
              <a:rPr lang="en-US" altLang="en-US" sz="2000" b="1" u="sng" dirty="0">
                <a:solidFill>
                  <a:schemeClr val="tx1"/>
                </a:solidFill>
                <a:latin typeface="Calibri" panose="020F0502020204030204" pitchFamily="34" charset="0"/>
                <a:cs typeface="Calibri" panose="020F0502020204030204" pitchFamily="34" charset="0"/>
              </a:rPr>
              <a:t>should </a:t>
            </a:r>
            <a:r>
              <a:rPr lang="en-US" altLang="en-US" sz="2000" b="1" dirty="0">
                <a:solidFill>
                  <a:schemeClr val="tx1"/>
                </a:solidFill>
                <a:latin typeface="Calibri" panose="020F0502020204030204" pitchFamily="34" charset="0"/>
                <a:cs typeface="Calibri" panose="020F0502020204030204" pitchFamily="34" charset="0"/>
              </a:rPr>
              <a:t>inform the IEEE (or cause the IEEE to be informed) of the identity of any other holders of potential Essential Patent Claims</a:t>
            </a:r>
          </a:p>
          <a:p>
            <a:pPr lvl="1">
              <a:buSzPct val="150000"/>
              <a:buFont typeface="Arial" panose="020B0604020202020204" pitchFamily="34" charset="0"/>
              <a:buChar char="•"/>
              <a:defRPr/>
            </a:pPr>
            <a:endParaRPr lang="en-US" altLang="en-US" sz="2000" b="1" dirty="0">
              <a:solidFill>
                <a:schemeClr val="tx1"/>
              </a:solidFill>
              <a:latin typeface="Calibri" panose="020F0502020204030204" pitchFamily="34" charset="0"/>
              <a:cs typeface="Calibri" panose="020F0502020204030204" pitchFamily="34" charset="0"/>
            </a:endParaRPr>
          </a:p>
          <a:p>
            <a:pPr marL="457200" lvl="1" indent="0" algn="ctr">
              <a:buNone/>
              <a:defRPr/>
            </a:pPr>
            <a:r>
              <a:rPr lang="en-US" altLang="en-US" sz="3200" b="1" dirty="0">
                <a:solidFill>
                  <a:schemeClr val="tx1"/>
                </a:solidFill>
                <a:latin typeface="Calibri" panose="020F0502020204030204" pitchFamily="34" charset="0"/>
                <a:cs typeface="Calibri" panose="020F0502020204030204" pitchFamily="34" charset="0"/>
              </a:rPr>
              <a:t>Early identification of holders of potential Essential Patent Claims is encouraged</a:t>
            </a:r>
          </a:p>
        </p:txBody>
      </p:sp>
      <p:sp>
        <p:nvSpPr>
          <p:cNvPr id="8196" name="Text Box 1028"/>
          <p:cNvSpPr txBox="1">
            <a:spLocks noChangeArrowheads="1"/>
          </p:cNvSpPr>
          <p:nvPr/>
        </p:nvSpPr>
        <p:spPr bwMode="auto">
          <a:xfrm>
            <a:off x="1782762" y="64389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a:solidFill>
                  <a:srgbClr val="000000"/>
                </a:solidFill>
                <a:latin typeface="Times New Roman" panose="02020603050405020304" pitchFamily="18" charset="0"/>
                <a:cs typeface="Arial" panose="020B0604020202020204" pitchFamily="34" charset="0"/>
              </a:rPr>
              <a:t>Slide #1</a:t>
            </a:r>
          </a:p>
        </p:txBody>
      </p:sp>
    </p:spTree>
    <p:extLst>
      <p:ext uri="{BB962C8B-B14F-4D97-AF65-F5344CB8AC3E}">
        <p14:creationId xmlns:p14="http://schemas.microsoft.com/office/powerpoint/2010/main" val="14570247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209800" y="152400"/>
            <a:ext cx="7772400" cy="990600"/>
          </a:xfrm>
        </p:spPr>
        <p:txBody>
          <a:bodyPr/>
          <a:lstStyle/>
          <a:p>
            <a:r>
              <a:rPr lang="en-US" altLang="en-US" sz="3200" u="sng">
                <a:solidFill>
                  <a:schemeClr val="tx1"/>
                </a:solidFill>
                <a:latin typeface="Calibri" panose="020F0502020204030204" pitchFamily="34" charset="0"/>
                <a:cs typeface="Calibri" panose="020F0502020204030204" pitchFamily="34" charset="0"/>
              </a:rPr>
              <a:t>Ways to inform IEEE</a:t>
            </a:r>
            <a:endParaRPr lang="en-US" altLang="en-US" sz="3200" u="sng"/>
          </a:p>
        </p:txBody>
      </p:sp>
      <p:sp>
        <p:nvSpPr>
          <p:cNvPr id="9219" name="Rectangle 3"/>
          <p:cNvSpPr>
            <a:spLocks noGrp="1" noChangeArrowheads="1"/>
          </p:cNvSpPr>
          <p:nvPr>
            <p:ph type="body" idx="1"/>
          </p:nvPr>
        </p:nvSpPr>
        <p:spPr>
          <a:xfrm>
            <a:off x="1828800" y="1295400"/>
            <a:ext cx="8610600" cy="3886200"/>
          </a:xfrm>
        </p:spPr>
        <p:txBody>
          <a:bodyPr/>
          <a:lstStyle/>
          <a:p>
            <a:pPr>
              <a:buSzPct val="150000"/>
              <a:buFont typeface="Arial" panose="020B0604020202020204" pitchFamily="34" charset="0"/>
              <a:buChar char="•"/>
              <a:defRPr/>
            </a:pPr>
            <a:r>
              <a:rPr lang="en-US" altLang="en-US" sz="2000" b="1" dirty="0">
                <a:solidFill>
                  <a:schemeClr val="tx1"/>
                </a:solidFill>
                <a:latin typeface="Calibri" pitchFamily="34" charset="0"/>
                <a:cs typeface="Calibri" pitchFamily="34" charset="0"/>
              </a:rPr>
              <a:t>Cause an LOA to be submitted to the IEEE-SA (</a:t>
            </a:r>
            <a:r>
              <a:rPr lang="en-US" altLang="en-US" sz="2000" b="1" dirty="0">
                <a:solidFill>
                  <a:schemeClr val="tx1"/>
                </a:solidFill>
                <a:latin typeface="Calibri" pitchFamily="34" charset="0"/>
                <a:cs typeface="Calibri" pitchFamily="34" charset="0"/>
                <a:hlinkClick r:id="rId2"/>
              </a:rPr>
              <a:t>patcom@ieee.org</a:t>
            </a:r>
            <a:r>
              <a:rPr lang="en-US" altLang="en-US" sz="2000" b="1" dirty="0">
                <a:solidFill>
                  <a:schemeClr val="tx1"/>
                </a:solidFill>
                <a:latin typeface="Calibri" pitchFamily="34" charset="0"/>
                <a:cs typeface="Calibri" pitchFamily="34" charset="0"/>
              </a:rPr>
              <a:t>); or</a:t>
            </a:r>
          </a:p>
          <a:p>
            <a:pPr marL="0" indent="0">
              <a:buSzPct val="150000"/>
              <a:buNone/>
              <a:defRPr/>
            </a:pPr>
            <a:endParaRPr lang="en-US" altLang="en-US" sz="2000" b="1"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b="1" dirty="0">
                <a:solidFill>
                  <a:schemeClr val="tx1"/>
                </a:solidFill>
                <a:latin typeface="Calibri" pitchFamily="34" charset="0"/>
                <a:cs typeface="Calibri" pitchFamily="34" charset="0"/>
              </a:rPr>
              <a:t>Provide the chair of this group with the identity of the holder(s) of any and all such claims as soon as possible; or</a:t>
            </a:r>
          </a:p>
          <a:p>
            <a:pPr marL="0" indent="0">
              <a:buSzPct val="150000"/>
              <a:buNone/>
              <a:defRPr/>
            </a:pPr>
            <a:endParaRPr lang="en-US" altLang="en-US" sz="2000" b="1" dirty="0">
              <a:solidFill>
                <a:schemeClr val="tx1"/>
              </a:solidFill>
              <a:latin typeface="Calibri" pitchFamily="34" charset="0"/>
              <a:cs typeface="Calibri" pitchFamily="34" charset="0"/>
            </a:endParaRPr>
          </a:p>
          <a:p>
            <a:pPr>
              <a:buSzPct val="150000"/>
              <a:buFont typeface="Arial" panose="020B0604020202020204" pitchFamily="34" charset="0"/>
              <a:buChar char="•"/>
              <a:defRPr/>
            </a:pPr>
            <a:r>
              <a:rPr lang="en-US" altLang="en-US" sz="2000" b="1" dirty="0">
                <a:solidFill>
                  <a:schemeClr val="tx1"/>
                </a:solidFill>
                <a:latin typeface="Calibri" pitchFamily="34" charset="0"/>
                <a:cs typeface="Calibri" pitchFamily="34" charset="0"/>
              </a:rPr>
              <a:t>Speak up now and respond to this Call for Potentially Essential Patents</a:t>
            </a:r>
          </a:p>
          <a:p>
            <a:pPr marL="0" indent="0">
              <a:buNone/>
              <a:defRPr/>
            </a:pPr>
            <a:r>
              <a:rPr lang="en-US" altLang="en-US" sz="2000" dirty="0">
                <a:solidFill>
                  <a:schemeClr val="tx1"/>
                </a:solidFill>
                <a:latin typeface="Calibri" pitchFamily="34" charset="0"/>
                <a:cs typeface="Calibri"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br>
              <a:rPr lang="en-US" altLang="en-US" sz="2000" dirty="0">
                <a:solidFill>
                  <a:schemeClr val="tx1"/>
                </a:solidFill>
                <a:latin typeface="Calibri" pitchFamily="34" charset="0"/>
                <a:cs typeface="Calibri" pitchFamily="34" charset="0"/>
              </a:rPr>
            </a:br>
            <a:endParaRPr lang="en-US" altLang="en-US" sz="2000" b="1" dirty="0">
              <a:solidFill>
                <a:schemeClr val="tx1"/>
              </a:solidFill>
              <a:latin typeface="Calibri" pitchFamily="34" charset="0"/>
              <a:cs typeface="Calibri" pitchFamily="34" charset="0"/>
            </a:endParaRPr>
          </a:p>
        </p:txBody>
      </p:sp>
      <p:sp>
        <p:nvSpPr>
          <p:cNvPr id="9220" name="Text Box 6"/>
          <p:cNvSpPr txBox="1">
            <a:spLocks noChangeArrowheads="1"/>
          </p:cNvSpPr>
          <p:nvPr/>
        </p:nvSpPr>
        <p:spPr bwMode="auto">
          <a:xfrm>
            <a:off x="1790700" y="6438901"/>
            <a:ext cx="95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rgbClr val="000000"/>
                </a:solidFill>
                <a:latin typeface="Times New Roman" panose="02020603050405020304" pitchFamily="18" charset="0"/>
                <a:cs typeface="Arial" panose="020B0604020202020204" pitchFamily="34" charset="0"/>
              </a:rPr>
              <a:t>Slide #2</a:t>
            </a:r>
            <a:endParaRPr lang="en-US" altLang="en-US" sz="2400" dirty="0">
              <a:solidFill>
                <a:srgbClr val="000000"/>
              </a:solidFill>
              <a:latin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9743239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a:xfrm>
            <a:off x="1752600" y="26988"/>
            <a:ext cx="8686800" cy="1143000"/>
          </a:xfrm>
        </p:spPr>
        <p:txBody>
          <a:bodyPr/>
          <a:lstStyle/>
          <a:p>
            <a:r>
              <a:rPr lang="en-US" altLang="en-US" sz="3200" u="sng">
                <a:solidFill>
                  <a:schemeClr val="tx1"/>
                </a:solidFill>
                <a:latin typeface="Calibri" panose="020F0502020204030204" pitchFamily="34" charset="0"/>
                <a:cs typeface="Calibri" panose="020F0502020204030204" pitchFamily="34" charset="0"/>
              </a:rPr>
              <a:t>Other guidelines for IEEE WG meetings</a:t>
            </a:r>
            <a:endParaRPr lang="en-US" altLang="en-US" sz="3200"/>
          </a:p>
        </p:txBody>
      </p:sp>
      <p:sp>
        <p:nvSpPr>
          <p:cNvPr id="10243" name="Rectangle 1027"/>
          <p:cNvSpPr>
            <a:spLocks noGrp="1" noChangeArrowheads="1"/>
          </p:cNvSpPr>
          <p:nvPr>
            <p:ph type="body" idx="1"/>
          </p:nvPr>
        </p:nvSpPr>
        <p:spPr>
          <a:xfrm>
            <a:off x="2209800" y="1143000"/>
            <a:ext cx="7772400" cy="4114800"/>
          </a:xfrm>
        </p:spPr>
        <p:txBody>
          <a:bodyPr/>
          <a:lstStyle/>
          <a:p>
            <a:pPr>
              <a:lnSpc>
                <a:spcPct val="80000"/>
              </a:lnSpc>
              <a:spcAft>
                <a:spcPct val="40000"/>
              </a:spcAft>
              <a:buSzPct val="150000"/>
              <a:buFont typeface="Arial" panose="020B0604020202020204" pitchFamily="34" charset="0"/>
              <a:buChar char="•"/>
              <a:defRPr/>
            </a:pPr>
            <a:r>
              <a:rPr lang="en-US" altLang="en-US" sz="2000" b="1" dirty="0">
                <a:solidFill>
                  <a:schemeClr val="tx1"/>
                </a:solidFill>
                <a:latin typeface="Calibri" panose="020F0502020204030204" pitchFamily="34" charset="0"/>
                <a:cs typeface="Calibri" panose="020F0502020204030204" pitchFamily="34" charset="0"/>
              </a:rPr>
              <a:t>All IEEE-SA standards meetings shall be conducted in compliance with all applicable laws, including antitrust and competition laws.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interpretation, validity, or essentiality of patents/patent claims. </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specific license rates, terms, or conditions.</a:t>
            </a:r>
          </a:p>
          <a:p>
            <a:pPr lvl="2">
              <a:lnSpc>
                <a:spcPct val="80000"/>
              </a:lnSpc>
              <a:spcAft>
                <a:spcPct val="40000"/>
              </a:spcAft>
              <a:buSzPct val="150000"/>
              <a:buFont typeface="Arial" panose="020B0604020202020204" pitchFamily="34" charset="0"/>
              <a:buChar char="•"/>
              <a:defRPr/>
            </a:pPr>
            <a:r>
              <a:rPr lang="en-US" altLang="en-US" sz="1600" dirty="0">
                <a:solidFill>
                  <a:schemeClr val="tx1"/>
                </a:solidFill>
                <a:latin typeface="Calibri" panose="020F0502020204030204" pitchFamily="34" charset="0"/>
                <a:cs typeface="Calibri" panose="020F0502020204030204" pitchFamily="34" charset="0"/>
              </a:rPr>
              <a:t>Relative costs of different technical approaches that include relative costs of patent licensing terms may be discussed in standards development meetings. </a:t>
            </a:r>
          </a:p>
          <a:p>
            <a:pPr lvl="3">
              <a:lnSpc>
                <a:spcPct val="80000"/>
              </a:lnSpc>
              <a:spcAft>
                <a:spcPct val="40000"/>
              </a:spcAft>
              <a:buSzPct val="150000"/>
              <a:buFont typeface="Arial" panose="020B0604020202020204" pitchFamily="34" charset="0"/>
              <a:buChar char="•"/>
              <a:defRPr/>
            </a:pPr>
            <a:r>
              <a:rPr lang="en-GB" altLang="en-US" sz="1600" b="1" dirty="0">
                <a:solidFill>
                  <a:schemeClr val="tx1"/>
                </a:solidFill>
                <a:latin typeface="Calibri" panose="020F0502020204030204" pitchFamily="34" charset="0"/>
                <a:cs typeface="Calibri" panose="020F0502020204030204" pitchFamily="34" charset="0"/>
              </a:rPr>
              <a:t>Technical considerations remain the primary focus</a:t>
            </a:r>
            <a:endParaRPr lang="en-US" altLang="en-US" sz="1600" b="1" dirty="0">
              <a:solidFill>
                <a:schemeClr val="tx1"/>
              </a:solidFill>
              <a:latin typeface="Calibri" panose="020F0502020204030204" pitchFamily="34" charset="0"/>
              <a:cs typeface="Calibri" panose="020F0502020204030204" pitchFamily="34" charset="0"/>
            </a:endParaRP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or engage in the fixing of product prices, allocation of customers, or division of sales markets.</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discuss the status or substance of ongoing or threatened litigation.</a:t>
            </a:r>
          </a:p>
          <a:p>
            <a:pPr lvl="1">
              <a:lnSpc>
                <a:spcPct val="80000"/>
              </a:lnSpc>
              <a:spcAft>
                <a:spcPct val="40000"/>
              </a:spcAft>
              <a:buSzPct val="150000"/>
              <a:buFont typeface="Arial" panose="020B0604020202020204" pitchFamily="34" charset="0"/>
              <a:buChar char="•"/>
              <a:defRPr/>
            </a:pPr>
            <a:r>
              <a:rPr lang="en-US" altLang="en-US" sz="1800" b="1" dirty="0">
                <a:solidFill>
                  <a:schemeClr val="tx1"/>
                </a:solidFill>
                <a:latin typeface="Calibri" panose="020F0502020204030204" pitchFamily="34" charset="0"/>
                <a:cs typeface="Calibri" panose="020F0502020204030204" pitchFamily="34" charset="0"/>
              </a:rPr>
              <a:t>Don’t be silent if inappropriate topics are discussed … do formally object.</a:t>
            </a:r>
          </a:p>
          <a:p>
            <a:pPr algn="ctr">
              <a:lnSpc>
                <a:spcPct val="80000"/>
              </a:lnSpc>
              <a:buFont typeface="Monotype Sorts"/>
              <a:buNone/>
              <a:defRPr/>
            </a:pPr>
            <a:r>
              <a:rPr lang="en-US" altLang="en-US" sz="1050" b="1" dirty="0">
                <a:solidFill>
                  <a:schemeClr val="tx1"/>
                </a:solidFill>
                <a:latin typeface="Calibri" panose="020F0502020204030204" pitchFamily="34" charset="0"/>
                <a:cs typeface="Calibri" panose="020F0502020204030204" pitchFamily="34" charset="0"/>
              </a:rPr>
              <a:t>---------------------------------------------------------------   </a:t>
            </a:r>
            <a:endParaRPr lang="en-US" altLang="en-US" sz="1400" b="1" dirty="0">
              <a:solidFill>
                <a:schemeClr val="tx1"/>
              </a:solidFill>
              <a:latin typeface="Calibri" panose="020F0502020204030204" pitchFamily="34" charset="0"/>
              <a:cs typeface="Calibri" panose="020F0502020204030204" pitchFamily="34" charset="0"/>
            </a:endParaRPr>
          </a:p>
          <a:p>
            <a:pPr algn="ctr">
              <a:lnSpc>
                <a:spcPct val="80000"/>
              </a:lnSpc>
              <a:buFont typeface="Monotype Sorts"/>
              <a:buNone/>
              <a:defRPr/>
            </a:pPr>
            <a:r>
              <a:rPr lang="en-US" altLang="en-US" sz="1400" b="1" dirty="0">
                <a:solidFill>
                  <a:schemeClr val="tx1"/>
                </a:solidFill>
                <a:latin typeface="Calibri" panose="020F0502020204030204" pitchFamily="34" charset="0"/>
                <a:cs typeface="Calibri" panose="020F0502020204030204" pitchFamily="34" charset="0"/>
              </a:rPr>
              <a:t>For more details, see </a:t>
            </a:r>
            <a:r>
              <a:rPr lang="en-US" altLang="en-US" sz="1400" b="1"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b="1" dirty="0">
                <a:solidFill>
                  <a:schemeClr val="tx1"/>
                </a:solidFill>
                <a:latin typeface="Calibri" panose="020F0502020204030204" pitchFamily="34" charset="0"/>
                <a:cs typeface="Calibri" panose="020F0502020204030204" pitchFamily="34" charset="0"/>
              </a:rPr>
              <a:t>, clause 5.3.10 and </a:t>
            </a:r>
            <a:br>
              <a:rPr lang="en-US" altLang="en-US" sz="1400" b="1" dirty="0">
                <a:solidFill>
                  <a:schemeClr val="tx1"/>
                </a:solidFill>
                <a:latin typeface="Calibri" panose="020F0502020204030204" pitchFamily="34" charset="0"/>
                <a:cs typeface="Calibri" panose="020F0502020204030204" pitchFamily="34" charset="0"/>
              </a:rPr>
            </a:br>
            <a:r>
              <a:rPr lang="en-US" altLang="en-US" sz="1400" b="1" i="1" dirty="0">
                <a:solidFill>
                  <a:schemeClr val="tx1"/>
                </a:solidFill>
                <a:latin typeface="Calibri" panose="020F0502020204030204" pitchFamily="34" charset="0"/>
                <a:cs typeface="Calibri" panose="020F0502020204030204" pitchFamily="34" charset="0"/>
              </a:rPr>
              <a:t>Antitrust and Competition Policy: What You Need to Know </a:t>
            </a:r>
            <a:r>
              <a:rPr lang="en-US" altLang="en-US" sz="1400" b="1" dirty="0">
                <a:solidFill>
                  <a:schemeClr val="tx1"/>
                </a:solidFill>
                <a:latin typeface="Calibri" panose="020F0502020204030204" pitchFamily="34" charset="0"/>
                <a:cs typeface="Calibri" panose="020F0502020204030204" pitchFamily="34" charset="0"/>
              </a:rPr>
              <a:t>at </a:t>
            </a:r>
            <a:r>
              <a:rPr lang="en-US" altLang="en-US" sz="1400" b="1" dirty="0">
                <a:solidFill>
                  <a:schemeClr val="tx1"/>
                </a:solidFill>
                <a:latin typeface="Calibri" panose="020F0502020204030204" pitchFamily="34" charset="0"/>
                <a:cs typeface="Calibri" panose="020F0502020204030204" pitchFamily="34" charset="0"/>
                <a:hlinkClick r:id="rId2"/>
              </a:rPr>
              <a:t>http://standards.ieee.org/develop/policies/antitrust.pdf</a:t>
            </a:r>
            <a:r>
              <a:rPr lang="en-US" altLang="en-US" sz="1400" b="1" dirty="0">
                <a:solidFill>
                  <a:schemeClr val="tx1"/>
                </a:solidFill>
                <a:latin typeface="Calibri" panose="020F0502020204030204" pitchFamily="34" charset="0"/>
                <a:cs typeface="Calibri" panose="020F0502020204030204" pitchFamily="34" charset="0"/>
              </a:rPr>
              <a:t> </a:t>
            </a:r>
          </a:p>
        </p:txBody>
      </p:sp>
      <p:sp>
        <p:nvSpPr>
          <p:cNvPr id="10244" name="Text Box 1028"/>
          <p:cNvSpPr txBox="1">
            <a:spLocks noChangeArrowheads="1"/>
          </p:cNvSpPr>
          <p:nvPr/>
        </p:nvSpPr>
        <p:spPr bwMode="auto">
          <a:xfrm>
            <a:off x="1782762" y="6438900"/>
            <a:ext cx="960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800" b="1" u="sng" dirty="0">
                <a:solidFill>
                  <a:srgbClr val="000000"/>
                </a:solidFill>
                <a:latin typeface="Times New Roman" panose="02020603050405020304" pitchFamily="18" charset="0"/>
                <a:cs typeface="Arial" panose="020B0604020202020204" pitchFamily="34" charset="0"/>
              </a:rPr>
              <a:t>Slide #3</a:t>
            </a:r>
          </a:p>
        </p:txBody>
      </p:sp>
    </p:spTree>
    <p:extLst>
      <p:ext uri="{BB962C8B-B14F-4D97-AF65-F5344CB8AC3E}">
        <p14:creationId xmlns:p14="http://schemas.microsoft.com/office/powerpoint/2010/main" val="22965448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35D6E-8E8E-F34A-B092-B630F318A70F}"/>
              </a:ext>
            </a:extLst>
          </p:cNvPr>
          <p:cNvSpPr>
            <a:spLocks noGrp="1"/>
          </p:cNvSpPr>
          <p:nvPr>
            <p:ph type="title"/>
          </p:nvPr>
        </p:nvSpPr>
        <p:spPr>
          <a:xfrm>
            <a:off x="1981200" y="120108"/>
            <a:ext cx="8229600" cy="819459"/>
          </a:xfrm>
        </p:spPr>
        <p:txBody>
          <a:bodyPr>
            <a:normAutofit/>
          </a:bodyPr>
          <a:lstStyle/>
          <a:p>
            <a:r>
              <a:rPr lang="en-US" altLang="en-US" dirty="0"/>
              <a:t>Instructions for Chairs of </a:t>
            </a:r>
            <a:br>
              <a:rPr lang="en-US" altLang="en-US" dirty="0"/>
            </a:br>
            <a:r>
              <a:rPr lang="en-US" altLang="en-US" dirty="0"/>
              <a:t>standards development activities</a:t>
            </a:r>
            <a:endParaRPr lang="en-US" dirty="0"/>
          </a:p>
        </p:txBody>
      </p:sp>
      <p:sp>
        <p:nvSpPr>
          <p:cNvPr id="3" name="Content Placeholder 2">
            <a:extLst>
              <a:ext uri="{FF2B5EF4-FFF2-40B4-BE49-F238E27FC236}">
                <a16:creationId xmlns:a16="http://schemas.microsoft.com/office/drawing/2014/main" id="{478FB917-1F5A-1546-A0E1-08C0CB91A062}"/>
              </a:ext>
            </a:extLst>
          </p:cNvPr>
          <p:cNvSpPr>
            <a:spLocks noGrp="1"/>
          </p:cNvSpPr>
          <p:nvPr>
            <p:ph idx="1"/>
          </p:nvPr>
        </p:nvSpPr>
        <p:spPr>
          <a:xfrm>
            <a:off x="1981200" y="1826684"/>
            <a:ext cx="8229600" cy="4349749"/>
          </a:xfrm>
        </p:spPr>
        <p:txBody>
          <a:bodyPr>
            <a:normAutofit/>
          </a:bodyPr>
          <a:lstStyle/>
          <a:p>
            <a:pPr>
              <a:spcBef>
                <a:spcPts val="0"/>
              </a:spcBef>
              <a:spcAft>
                <a:spcPts val="0"/>
              </a:spcAft>
              <a:buClr>
                <a:srgbClr val="CC3300"/>
              </a:buClr>
              <a:buSzPct val="50000"/>
            </a:pPr>
            <a:r>
              <a:rPr lang="en-US" altLang="en-US" sz="2133" dirty="0">
                <a:latin typeface="Montserrat" panose="00000500000000000000" pitchFamily="2" charset="0"/>
                <a:cs typeface="Calibri" pitchFamily="34" charset="0"/>
              </a:rPr>
              <a:t>At the beginning of each standards development meeting the chair or a designee is to:</a:t>
            </a:r>
          </a:p>
          <a:p>
            <a:pPr>
              <a:spcBef>
                <a:spcPts val="0"/>
              </a:spcBef>
              <a:spcAft>
                <a:spcPts val="0"/>
              </a:spcAft>
              <a:buClr>
                <a:srgbClr val="CC3300"/>
              </a:buClr>
              <a:buSzPct val="50000"/>
            </a:pPr>
            <a:endParaRPr lang="en-US" altLang="en-US" sz="2933" dirty="0">
              <a:latin typeface="Calibri" pitchFamily="34" charset="0"/>
              <a:cs typeface="Calibri" pitchFamily="34" charset="0"/>
            </a:endParaRPr>
          </a:p>
          <a:p>
            <a:pPr lvl="2">
              <a:buSzPct val="150000"/>
            </a:pPr>
            <a:r>
              <a:rPr lang="en-US" altLang="en-US" sz="1867" dirty="0"/>
              <a:t>Show the following slides (or provide them beforehand)</a:t>
            </a:r>
          </a:p>
          <a:p>
            <a:pPr lvl="2">
              <a:buSzPct val="150000"/>
            </a:pPr>
            <a:r>
              <a:rPr lang="en-US" altLang="en-US" sz="1867" dirty="0"/>
              <a:t>Advise the standards development group participants that: </a:t>
            </a:r>
          </a:p>
          <a:p>
            <a:pPr lvl="2">
              <a:buSzPct val="150000"/>
            </a:pPr>
            <a:r>
              <a:rPr lang="en-US" altLang="en-US" sz="1867" dirty="0"/>
              <a:t>IEEE SA’s copyright policy is described in Clause 7 of the IEEE SA Standards Board Bylaws and Clause 6.1 of the IEEE SA Standards Board Operations Manual;</a:t>
            </a:r>
          </a:p>
          <a:p>
            <a:pPr lvl="2">
              <a:buSzPct val="150000"/>
            </a:pPr>
            <a:r>
              <a:rPr lang="en-US" altLang="en-US" sz="1867" dirty="0"/>
              <a:t>Any material submitted during standards development, whether verbal, recorded, or in written form, is a Contribution and shall comply with the IEEE SA Copyright Policy; </a:t>
            </a:r>
          </a:p>
          <a:p>
            <a:pPr lvl="2">
              <a:buSzPct val="150000"/>
            </a:pPr>
            <a:r>
              <a:rPr lang="en-US" altLang="en-US" sz="1867" dirty="0"/>
              <a:t>Instruct the Secretary to record in the minutes of the relevant meeting: </a:t>
            </a:r>
          </a:p>
          <a:p>
            <a:pPr lvl="2">
              <a:buSzPct val="150000"/>
            </a:pPr>
            <a:r>
              <a:rPr lang="en-US" altLang="en-US" sz="1867" dirty="0"/>
              <a:t>That the foregoing information was provided and that the copyright slides were shown (or provided beforehand). </a:t>
            </a:r>
          </a:p>
        </p:txBody>
      </p:sp>
      <p:sp>
        <p:nvSpPr>
          <p:cNvPr id="6" name="Slide Number Placeholder 3">
            <a:extLst>
              <a:ext uri="{FF2B5EF4-FFF2-40B4-BE49-F238E27FC236}">
                <a16:creationId xmlns:a16="http://schemas.microsoft.com/office/drawing/2014/main" id="{55A750C8-A4EC-EF46-8EBE-2438A1154D1B}"/>
              </a:ext>
            </a:extLst>
          </p:cNvPr>
          <p:cNvSpPr txBox="1">
            <a:spLocks/>
          </p:cNvSpPr>
          <p:nvPr/>
        </p:nvSpPr>
        <p:spPr>
          <a:xfrm>
            <a:off x="9835753" y="6278563"/>
            <a:ext cx="451247" cy="274637"/>
          </a:xfrm>
          <a:prstGeom prst="rect">
            <a:avLst/>
          </a:prstGeom>
        </p:spPr>
        <p:txBody>
          <a:bodyPr vert="horz" wrap="square" lIns="0" tIns="0" rIns="0" bIns="0" numCol="1" anchor="ctr" anchorCtr="0" compatLnSpc="1">
            <a:prstTxWarp prst="textNoShape">
              <a:avLst/>
            </a:prstTxWarp>
          </a:bodyPr>
          <a:lstStyle>
            <a:defPPr>
              <a:defRPr lang="en-US"/>
            </a:defPPr>
            <a:lvl1pPr algn="r" rtl="0" eaLnBrk="0" fontAlgn="base" hangingPunct="0">
              <a:spcBef>
                <a:spcPct val="0"/>
              </a:spcBef>
              <a:spcAft>
                <a:spcPct val="0"/>
              </a:spcAft>
              <a:defRPr sz="933"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0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0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0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000" kern="1200">
                <a:solidFill>
                  <a:schemeClr val="tx1"/>
                </a:solidFill>
                <a:latin typeface="Times New Roman" panose="02020603050405020304" pitchFamily="18" charset="0"/>
                <a:ea typeface="+mn-ea"/>
                <a:cs typeface="+mn-cs"/>
              </a:defRPr>
            </a:lvl5pPr>
            <a:lvl6pPr marL="2286000" algn="l" defTabSz="914400" rtl="0" eaLnBrk="1" latinLnBrk="0" hangingPunct="1">
              <a:defRPr sz="2000" kern="1200">
                <a:solidFill>
                  <a:schemeClr val="tx1"/>
                </a:solidFill>
                <a:latin typeface="Times New Roman" panose="02020603050405020304" pitchFamily="18" charset="0"/>
                <a:ea typeface="+mn-ea"/>
                <a:cs typeface="+mn-cs"/>
              </a:defRPr>
            </a:lvl6pPr>
            <a:lvl7pPr marL="2743200" algn="l" defTabSz="914400" rtl="0" eaLnBrk="1" latinLnBrk="0" hangingPunct="1">
              <a:defRPr sz="2000" kern="1200">
                <a:solidFill>
                  <a:schemeClr val="tx1"/>
                </a:solidFill>
                <a:latin typeface="Times New Roman" panose="02020603050405020304" pitchFamily="18" charset="0"/>
                <a:ea typeface="+mn-ea"/>
                <a:cs typeface="+mn-cs"/>
              </a:defRPr>
            </a:lvl7pPr>
            <a:lvl8pPr marL="3200400" algn="l" defTabSz="914400" rtl="0" eaLnBrk="1" latinLnBrk="0" hangingPunct="1">
              <a:defRPr sz="2000" kern="1200">
                <a:solidFill>
                  <a:schemeClr val="tx1"/>
                </a:solidFill>
                <a:latin typeface="Times New Roman" panose="02020603050405020304" pitchFamily="18" charset="0"/>
                <a:ea typeface="+mn-ea"/>
                <a:cs typeface="+mn-cs"/>
              </a:defRPr>
            </a:lvl8pPr>
            <a:lvl9pPr marL="3657600" algn="l" defTabSz="914400" rtl="0" eaLnBrk="1" latinLnBrk="0" hangingPunct="1">
              <a:defRPr sz="2000" kern="1200">
                <a:solidFill>
                  <a:schemeClr val="tx1"/>
                </a:solidFill>
                <a:latin typeface="Times New Roman" panose="02020603050405020304" pitchFamily="18" charset="0"/>
                <a:ea typeface="+mn-ea"/>
                <a:cs typeface="+mn-cs"/>
              </a:defRPr>
            </a:lvl9pPr>
          </a:lstStyle>
          <a:p>
            <a:r>
              <a:rPr lang="en-US" altLang="en-US" sz="1000" dirty="0">
                <a:solidFill>
                  <a:prstClr val="black"/>
                </a:solidFill>
              </a:rPr>
              <a:t>2</a:t>
            </a:r>
          </a:p>
        </p:txBody>
      </p:sp>
    </p:spTree>
    <p:extLst>
      <p:ext uri="{BB962C8B-B14F-4D97-AF65-F5344CB8AC3E}">
        <p14:creationId xmlns:p14="http://schemas.microsoft.com/office/powerpoint/2010/main" val="12464078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35D6E-8E8E-F34A-B092-B630F318A70F}"/>
              </a:ext>
            </a:extLst>
          </p:cNvPr>
          <p:cNvSpPr>
            <a:spLocks noGrp="1"/>
          </p:cNvSpPr>
          <p:nvPr>
            <p:ph type="title"/>
          </p:nvPr>
        </p:nvSpPr>
        <p:spPr>
          <a:xfrm>
            <a:off x="1981200" y="455668"/>
            <a:ext cx="8229600" cy="819459"/>
          </a:xfrm>
        </p:spPr>
        <p:txBody>
          <a:bodyPr>
            <a:normAutofit/>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478FB917-1F5A-1546-A0E1-08C0CB91A062}"/>
              </a:ext>
            </a:extLst>
          </p:cNvPr>
          <p:cNvSpPr>
            <a:spLocks noGrp="1"/>
          </p:cNvSpPr>
          <p:nvPr>
            <p:ph idx="1"/>
          </p:nvPr>
        </p:nvSpPr>
        <p:spPr/>
        <p:txBody>
          <a:bodyPr>
            <a:normAutofit/>
          </a:bodyPr>
          <a:lstStyle/>
          <a:p>
            <a:r>
              <a:rPr lang="en-US" altLang="en-US" sz="2133" dirty="0"/>
              <a:t>By participating in this activity, you agree to comply with the IEEE Code of Ethics, all applicable laws, and all IEEE policies and procedures including, but not limited to, the IEEE SA Copyright Policy. </a:t>
            </a:r>
          </a:p>
          <a:p>
            <a:pPr>
              <a:spcBef>
                <a:spcPts val="0"/>
              </a:spcBef>
              <a:spcAft>
                <a:spcPts val="0"/>
              </a:spcAft>
              <a:buClr>
                <a:srgbClr val="CC3300"/>
              </a:buClr>
              <a:buSzPct val="50000"/>
            </a:pPr>
            <a:endParaRPr lang="en-US" altLang="en-US" sz="2933" dirty="0">
              <a:latin typeface="Calibri" pitchFamily="34" charset="0"/>
              <a:cs typeface="Calibri" pitchFamily="34" charset="0"/>
            </a:endParaRPr>
          </a:p>
          <a:p>
            <a:pPr lvl="2">
              <a:buSzPct val="150000"/>
            </a:pPr>
            <a:r>
              <a:rPr lang="en-US" altLang="en-US" sz="1867" dirty="0"/>
              <a:t>Previously Published material (copyright assertion indicated) shall not be presented/submitted to the Working Group nor incorporated into a Working Group draft unless permission is granted. </a:t>
            </a:r>
          </a:p>
          <a:p>
            <a:pPr lvl="2">
              <a:buSzPct val="150000"/>
            </a:pPr>
            <a:r>
              <a:rPr lang="en-US" altLang="en-US" sz="1867" dirty="0"/>
              <a:t>Prior to presentation or submission, you shall notify the Working Group Chair of previously Published material and should assist the Chair in obtaining copyright permission acceptable to IEEE SA.</a:t>
            </a:r>
          </a:p>
          <a:p>
            <a:pPr lvl="2">
              <a:buSzPct val="150000"/>
            </a:pPr>
            <a:r>
              <a:rPr lang="en-US" altLang="en-US" sz="1867" dirty="0"/>
              <a:t>For material that is not previously Published, IEEE is automatically granted a license to use any material that is presented or submitted.</a:t>
            </a:r>
          </a:p>
          <a:p>
            <a:pPr lvl="2">
              <a:buSzPct val="150000"/>
            </a:pPr>
            <a:endParaRPr lang="en-US" altLang="en-US" sz="1867" dirty="0"/>
          </a:p>
        </p:txBody>
      </p:sp>
      <p:sp>
        <p:nvSpPr>
          <p:cNvPr id="5" name="Slide Number Placeholder 3">
            <a:extLst>
              <a:ext uri="{FF2B5EF4-FFF2-40B4-BE49-F238E27FC236}">
                <a16:creationId xmlns:a16="http://schemas.microsoft.com/office/drawing/2014/main" id="{55A750C8-A4EC-EF46-8EBE-2438A1154D1B}"/>
              </a:ext>
            </a:extLst>
          </p:cNvPr>
          <p:cNvSpPr txBox="1">
            <a:spLocks/>
          </p:cNvSpPr>
          <p:nvPr/>
        </p:nvSpPr>
        <p:spPr>
          <a:xfrm>
            <a:off x="9835753" y="6278563"/>
            <a:ext cx="451247" cy="274637"/>
          </a:xfrm>
          <a:prstGeom prst="rect">
            <a:avLst/>
          </a:prstGeom>
        </p:spPr>
        <p:txBody>
          <a:bodyPr vert="horz" wrap="square" lIns="0" tIns="0" rIns="0" bIns="0" numCol="1" anchor="ctr" anchorCtr="0" compatLnSpc="1">
            <a:prstTxWarp prst="textNoShape">
              <a:avLst/>
            </a:prstTxWarp>
          </a:bodyPr>
          <a:lstStyle>
            <a:defPPr>
              <a:defRPr lang="en-US"/>
            </a:defPPr>
            <a:lvl1pPr algn="r" rtl="0" eaLnBrk="0" fontAlgn="base" hangingPunct="0">
              <a:spcBef>
                <a:spcPct val="0"/>
              </a:spcBef>
              <a:spcAft>
                <a:spcPct val="0"/>
              </a:spcAft>
              <a:defRPr sz="933"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0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0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0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000" kern="1200">
                <a:solidFill>
                  <a:schemeClr val="tx1"/>
                </a:solidFill>
                <a:latin typeface="Times New Roman" panose="02020603050405020304" pitchFamily="18" charset="0"/>
                <a:ea typeface="+mn-ea"/>
                <a:cs typeface="+mn-cs"/>
              </a:defRPr>
            </a:lvl5pPr>
            <a:lvl6pPr marL="2286000" algn="l" defTabSz="914400" rtl="0" eaLnBrk="1" latinLnBrk="0" hangingPunct="1">
              <a:defRPr sz="2000" kern="1200">
                <a:solidFill>
                  <a:schemeClr val="tx1"/>
                </a:solidFill>
                <a:latin typeface="Times New Roman" panose="02020603050405020304" pitchFamily="18" charset="0"/>
                <a:ea typeface="+mn-ea"/>
                <a:cs typeface="+mn-cs"/>
              </a:defRPr>
            </a:lvl6pPr>
            <a:lvl7pPr marL="2743200" algn="l" defTabSz="914400" rtl="0" eaLnBrk="1" latinLnBrk="0" hangingPunct="1">
              <a:defRPr sz="2000" kern="1200">
                <a:solidFill>
                  <a:schemeClr val="tx1"/>
                </a:solidFill>
                <a:latin typeface="Times New Roman" panose="02020603050405020304" pitchFamily="18" charset="0"/>
                <a:ea typeface="+mn-ea"/>
                <a:cs typeface="+mn-cs"/>
              </a:defRPr>
            </a:lvl7pPr>
            <a:lvl8pPr marL="3200400" algn="l" defTabSz="914400" rtl="0" eaLnBrk="1" latinLnBrk="0" hangingPunct="1">
              <a:defRPr sz="2000" kern="1200">
                <a:solidFill>
                  <a:schemeClr val="tx1"/>
                </a:solidFill>
                <a:latin typeface="Times New Roman" panose="02020603050405020304" pitchFamily="18" charset="0"/>
                <a:ea typeface="+mn-ea"/>
                <a:cs typeface="+mn-cs"/>
              </a:defRPr>
            </a:lvl8pPr>
            <a:lvl9pPr marL="3657600" algn="l" defTabSz="914400" rtl="0" eaLnBrk="1" latinLnBrk="0" hangingPunct="1">
              <a:defRPr sz="2000" kern="1200">
                <a:solidFill>
                  <a:schemeClr val="tx1"/>
                </a:solidFill>
                <a:latin typeface="Times New Roman" panose="02020603050405020304" pitchFamily="18" charset="0"/>
                <a:ea typeface="+mn-ea"/>
                <a:cs typeface="+mn-cs"/>
              </a:defRPr>
            </a:lvl9pPr>
          </a:lstStyle>
          <a:p>
            <a:r>
              <a:rPr lang="en-US" altLang="en-US" sz="1000" dirty="0">
                <a:solidFill>
                  <a:prstClr val="black"/>
                </a:solidFill>
              </a:rPr>
              <a:t>3</a:t>
            </a:r>
          </a:p>
        </p:txBody>
      </p:sp>
    </p:spTree>
    <p:extLst>
      <p:ext uri="{BB962C8B-B14F-4D97-AF65-F5344CB8AC3E}">
        <p14:creationId xmlns:p14="http://schemas.microsoft.com/office/powerpoint/2010/main" val="30715200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35D6E-8E8E-F34A-B092-B630F318A70F}"/>
              </a:ext>
            </a:extLst>
          </p:cNvPr>
          <p:cNvSpPr>
            <a:spLocks noGrp="1"/>
          </p:cNvSpPr>
          <p:nvPr>
            <p:ph type="title"/>
          </p:nvPr>
        </p:nvSpPr>
        <p:spPr>
          <a:xfrm>
            <a:off x="1981200" y="455668"/>
            <a:ext cx="8229600" cy="819459"/>
          </a:xfrm>
        </p:spPr>
        <p:txBody>
          <a:bodyPr>
            <a:normAutofit/>
          </a:bodyPr>
          <a:lstStyle/>
          <a:p>
            <a:r>
              <a:rPr lang="en-US" altLang="en-US" dirty="0"/>
              <a:t>IEEE SA Copyright Policy</a:t>
            </a:r>
            <a:endParaRPr lang="en-US" dirty="0"/>
          </a:p>
        </p:txBody>
      </p:sp>
      <p:sp>
        <p:nvSpPr>
          <p:cNvPr id="3" name="Content Placeholder 2">
            <a:extLst>
              <a:ext uri="{FF2B5EF4-FFF2-40B4-BE49-F238E27FC236}">
                <a16:creationId xmlns:a16="http://schemas.microsoft.com/office/drawing/2014/main" id="{478FB917-1F5A-1546-A0E1-08C0CB91A062}"/>
              </a:ext>
            </a:extLst>
          </p:cNvPr>
          <p:cNvSpPr>
            <a:spLocks noGrp="1"/>
          </p:cNvSpPr>
          <p:nvPr>
            <p:ph idx="1"/>
          </p:nvPr>
        </p:nvSpPr>
        <p:spPr>
          <a:xfrm>
            <a:off x="1981200" y="1655427"/>
            <a:ext cx="8229600" cy="4521007"/>
          </a:xfrm>
        </p:spPr>
        <p:txBody>
          <a:bodyPr>
            <a:normAutofit fontScale="77500" lnSpcReduction="20000"/>
          </a:bodyPr>
          <a:lstStyle/>
          <a:p>
            <a:pPr lvl="2">
              <a:buSzPct val="150000"/>
            </a:pPr>
            <a:r>
              <a:rPr lang="en-US" sz="2400" dirty="0"/>
              <a:t>The IEEE SA Copyright Policy is described in the IEEE SA Standards Board Bylaws and IEEE SA Standards Board Operations Manual</a:t>
            </a:r>
            <a:br>
              <a:rPr lang="en-US" sz="2400" dirty="0"/>
            </a:br>
            <a:endParaRPr lang="en-US" sz="2400" dirty="0"/>
          </a:p>
          <a:p>
            <a:pPr lvl="3">
              <a:buSzPct val="150000"/>
            </a:pPr>
            <a:r>
              <a:rPr lang="en-US" sz="2267" dirty="0"/>
              <a:t>IEEE SA Copyright Policy, see </a:t>
            </a:r>
            <a:br>
              <a:rPr lang="en-US" sz="2267" dirty="0"/>
            </a:br>
            <a:r>
              <a:rPr lang="en-US" sz="2267" dirty="0"/>
              <a:t>	Clause 7 of the IEEE SA Standards Board Bylaws</a:t>
            </a:r>
            <a:br>
              <a:rPr lang="en-US" sz="2267" dirty="0"/>
            </a:br>
            <a:r>
              <a:rPr lang="en-US" sz="2267" dirty="0"/>
              <a:t> 	</a:t>
            </a:r>
            <a:r>
              <a:rPr lang="en-US" sz="1867" dirty="0">
                <a:hlinkClick r:id="rId2"/>
              </a:rPr>
              <a:t>https://standards.ieee.org/about/policies/bylaws/sect6-7.html#7</a:t>
            </a:r>
            <a:br>
              <a:rPr lang="en-US" sz="1867" dirty="0"/>
            </a:br>
            <a:r>
              <a:rPr lang="en-US" sz="2267" dirty="0"/>
              <a:t>	Clause 6.1 of the IEEE SA Standards Board Operations Manual</a:t>
            </a:r>
            <a:br>
              <a:rPr lang="en-US" sz="2267" dirty="0"/>
            </a:br>
            <a:r>
              <a:rPr lang="en-US" sz="2267" dirty="0"/>
              <a:t>	</a:t>
            </a:r>
            <a:r>
              <a:rPr lang="en-US" sz="1867" dirty="0">
                <a:hlinkClick r:id="rId3"/>
              </a:rPr>
              <a:t>https://standards.ieee.org/about/policies/opman/sect6.html</a:t>
            </a:r>
            <a:br>
              <a:rPr lang="en-US" sz="1867" dirty="0"/>
            </a:br>
            <a:endParaRPr lang="en-US" sz="1867" dirty="0"/>
          </a:p>
          <a:p>
            <a:pPr lvl="2">
              <a:buSzPct val="150000"/>
            </a:pPr>
            <a:r>
              <a:rPr lang="en-US" sz="2400" dirty="0"/>
              <a:t>IEEE SA Copyright Permission</a:t>
            </a:r>
          </a:p>
          <a:p>
            <a:pPr lvl="3">
              <a:buSzPct val="150000"/>
            </a:pPr>
            <a:r>
              <a:rPr lang="en-US" sz="1867" dirty="0">
                <a:hlinkClick r:id="rId4"/>
              </a:rPr>
              <a:t>https://standards.ieee.org/content/dam/ieee-standards/standards/web/documents/other/permissionltrs.zip</a:t>
            </a:r>
            <a:br>
              <a:rPr lang="en-US" sz="1867" dirty="0"/>
            </a:br>
            <a:endParaRPr lang="en-US" sz="1867" dirty="0"/>
          </a:p>
          <a:p>
            <a:pPr lvl="2">
              <a:buSzPct val="150000"/>
            </a:pPr>
            <a:r>
              <a:rPr lang="en-US" sz="2400" dirty="0"/>
              <a:t>IEEE SA Copyright FAQs</a:t>
            </a:r>
          </a:p>
          <a:p>
            <a:pPr lvl="3">
              <a:buSzPct val="150000"/>
            </a:pPr>
            <a:r>
              <a:rPr lang="en-US" sz="1867" dirty="0">
                <a:hlinkClick r:id="rId5"/>
              </a:rPr>
              <a:t>http://standards.ieee.org/faqs/copyrights.html/</a:t>
            </a:r>
            <a:endParaRPr lang="en-US" sz="1867" dirty="0"/>
          </a:p>
          <a:p>
            <a:pPr lvl="2">
              <a:buSzPct val="150000"/>
            </a:pPr>
            <a:r>
              <a:rPr lang="en-US" sz="2400" dirty="0"/>
              <a:t>IEEE SA Best Practices for IEEE Standards Development </a:t>
            </a:r>
          </a:p>
          <a:p>
            <a:pPr lvl="3">
              <a:buSzPct val="150000"/>
            </a:pPr>
            <a:r>
              <a:rPr lang="en-US" sz="1867" dirty="0">
                <a:hlinkClick r:id="rId6"/>
              </a:rPr>
              <a:t>http://standards.ieee.org/develop/policies/best_practices_for_ieee_standards_development_051215.pdf</a:t>
            </a:r>
            <a:br>
              <a:rPr lang="en-US" sz="1867" dirty="0"/>
            </a:br>
            <a:endParaRPr lang="en-US" sz="1867" dirty="0"/>
          </a:p>
          <a:p>
            <a:pPr lvl="2">
              <a:buSzPct val="150000"/>
            </a:pPr>
            <a:r>
              <a:rPr lang="en-US" sz="2400" dirty="0"/>
              <a:t>Distribution of Draft Standards (see 6.1.3 of the SASB Operations Manual)</a:t>
            </a:r>
          </a:p>
          <a:p>
            <a:pPr lvl="3">
              <a:buSzPct val="150000"/>
            </a:pPr>
            <a:r>
              <a:rPr lang="en-US" sz="1867" dirty="0">
                <a:hlinkClick r:id="rId3"/>
              </a:rPr>
              <a:t>https://standards.ieee.org/about/policies/opman/sect6.html</a:t>
            </a:r>
            <a:endParaRPr lang="en-US" sz="1867" dirty="0"/>
          </a:p>
          <a:p>
            <a:pPr lvl="2">
              <a:buSzPct val="150000"/>
            </a:pPr>
            <a:endParaRPr lang="en-US" altLang="en-US" sz="1867" dirty="0"/>
          </a:p>
        </p:txBody>
      </p:sp>
      <p:sp>
        <p:nvSpPr>
          <p:cNvPr id="5" name="Slide Number Placeholder 3">
            <a:extLst>
              <a:ext uri="{FF2B5EF4-FFF2-40B4-BE49-F238E27FC236}">
                <a16:creationId xmlns:a16="http://schemas.microsoft.com/office/drawing/2014/main" id="{55A750C8-A4EC-EF46-8EBE-2438A1154D1B}"/>
              </a:ext>
            </a:extLst>
          </p:cNvPr>
          <p:cNvSpPr txBox="1">
            <a:spLocks/>
          </p:cNvSpPr>
          <p:nvPr/>
        </p:nvSpPr>
        <p:spPr>
          <a:xfrm>
            <a:off x="9835753" y="6278563"/>
            <a:ext cx="451247" cy="274637"/>
          </a:xfrm>
          <a:prstGeom prst="rect">
            <a:avLst/>
          </a:prstGeom>
        </p:spPr>
        <p:txBody>
          <a:bodyPr vert="horz" wrap="square" lIns="0" tIns="0" rIns="0" bIns="0" numCol="1" anchor="ctr" anchorCtr="0" compatLnSpc="1">
            <a:prstTxWarp prst="textNoShape">
              <a:avLst/>
            </a:prstTxWarp>
          </a:bodyPr>
          <a:lstStyle>
            <a:defPPr>
              <a:defRPr lang="en-US"/>
            </a:defPPr>
            <a:lvl1pPr algn="r" rtl="0" eaLnBrk="0" fontAlgn="base" hangingPunct="0">
              <a:spcBef>
                <a:spcPct val="0"/>
              </a:spcBef>
              <a:spcAft>
                <a:spcPct val="0"/>
              </a:spcAft>
              <a:defRPr sz="933"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0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0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0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000" kern="1200">
                <a:solidFill>
                  <a:schemeClr val="tx1"/>
                </a:solidFill>
                <a:latin typeface="Times New Roman" panose="02020603050405020304" pitchFamily="18" charset="0"/>
                <a:ea typeface="+mn-ea"/>
                <a:cs typeface="+mn-cs"/>
              </a:defRPr>
            </a:lvl5pPr>
            <a:lvl6pPr marL="2286000" algn="l" defTabSz="914400" rtl="0" eaLnBrk="1" latinLnBrk="0" hangingPunct="1">
              <a:defRPr sz="2000" kern="1200">
                <a:solidFill>
                  <a:schemeClr val="tx1"/>
                </a:solidFill>
                <a:latin typeface="Times New Roman" panose="02020603050405020304" pitchFamily="18" charset="0"/>
                <a:ea typeface="+mn-ea"/>
                <a:cs typeface="+mn-cs"/>
              </a:defRPr>
            </a:lvl6pPr>
            <a:lvl7pPr marL="2743200" algn="l" defTabSz="914400" rtl="0" eaLnBrk="1" latinLnBrk="0" hangingPunct="1">
              <a:defRPr sz="2000" kern="1200">
                <a:solidFill>
                  <a:schemeClr val="tx1"/>
                </a:solidFill>
                <a:latin typeface="Times New Roman" panose="02020603050405020304" pitchFamily="18" charset="0"/>
                <a:ea typeface="+mn-ea"/>
                <a:cs typeface="+mn-cs"/>
              </a:defRPr>
            </a:lvl7pPr>
            <a:lvl8pPr marL="3200400" algn="l" defTabSz="914400" rtl="0" eaLnBrk="1" latinLnBrk="0" hangingPunct="1">
              <a:defRPr sz="2000" kern="1200">
                <a:solidFill>
                  <a:schemeClr val="tx1"/>
                </a:solidFill>
                <a:latin typeface="Times New Roman" panose="02020603050405020304" pitchFamily="18" charset="0"/>
                <a:ea typeface="+mn-ea"/>
                <a:cs typeface="+mn-cs"/>
              </a:defRPr>
            </a:lvl8pPr>
            <a:lvl9pPr marL="3657600" algn="l" defTabSz="914400" rtl="0" eaLnBrk="1" latinLnBrk="0" hangingPunct="1">
              <a:defRPr sz="2000" kern="1200">
                <a:solidFill>
                  <a:schemeClr val="tx1"/>
                </a:solidFill>
                <a:latin typeface="Times New Roman" panose="02020603050405020304" pitchFamily="18" charset="0"/>
                <a:ea typeface="+mn-ea"/>
                <a:cs typeface="+mn-cs"/>
              </a:defRPr>
            </a:lvl9pPr>
          </a:lstStyle>
          <a:p>
            <a:r>
              <a:rPr lang="en-US" altLang="en-US" sz="1000" dirty="0">
                <a:solidFill>
                  <a:prstClr val="black"/>
                </a:solidFill>
              </a:rPr>
              <a:t>4</a:t>
            </a:r>
          </a:p>
        </p:txBody>
      </p:sp>
    </p:spTree>
    <p:extLst>
      <p:ext uri="{BB962C8B-B14F-4D97-AF65-F5344CB8AC3E}">
        <p14:creationId xmlns:p14="http://schemas.microsoft.com/office/powerpoint/2010/main" val="14506455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AU" altLang="en-US"/>
              <a:t>Participant behavior in IEEE-SA activities is guided by the IEEE Codes of Ethics &amp; Conduct</a:t>
            </a:r>
          </a:p>
        </p:txBody>
      </p:sp>
      <p:sp>
        <p:nvSpPr>
          <p:cNvPr id="6147" name="Content Placeholder 2"/>
          <p:cNvSpPr>
            <a:spLocks noGrp="1"/>
          </p:cNvSpPr>
          <p:nvPr>
            <p:ph idx="1"/>
          </p:nvPr>
        </p:nvSpPr>
        <p:spPr/>
        <p:txBody>
          <a:bodyPr/>
          <a:lstStyle/>
          <a:p>
            <a:pPr lvl="1"/>
            <a:r>
              <a:rPr lang="en-AU" altLang="en-US"/>
              <a:t>All participants in IEEE-SA activities are expected to adhere to the core principles underlying the:</a:t>
            </a:r>
          </a:p>
          <a:p>
            <a:pPr lvl="2"/>
            <a:r>
              <a:rPr lang="en-AU" altLang="en-US">
                <a:hlinkClick r:id="rId3"/>
              </a:rPr>
              <a:t>IEEE Code of Ethics</a:t>
            </a:r>
            <a:endParaRPr lang="en-AU" altLang="en-US"/>
          </a:p>
          <a:p>
            <a:pPr lvl="2"/>
            <a:r>
              <a:rPr lang="en-AU" altLang="en-US">
                <a:hlinkClick r:id="rId4"/>
              </a:rPr>
              <a:t>IEEE Code of Conduct</a:t>
            </a:r>
            <a:endParaRPr lang="en-AU" altLang="en-US"/>
          </a:p>
          <a:p>
            <a:pPr lvl="1"/>
            <a:r>
              <a:rPr lang="en-AU" altLang="en-US"/>
              <a:t>The core principles of the IEEE Codes of Ethics &amp; Conduct are to:</a:t>
            </a:r>
          </a:p>
          <a:p>
            <a:pPr lvl="2"/>
            <a:r>
              <a:rPr lang="en-AU" altLang="en-US" i="1"/>
              <a:t>Uphold the highest standards of integrity, responsible behavior, and ethical and professional conduct</a:t>
            </a:r>
          </a:p>
          <a:p>
            <a:pPr lvl="2"/>
            <a:r>
              <a:rPr lang="en-AU" altLang="en-US" i="1"/>
              <a:t>Treat people fairly and with respect, to not engage in harassment, discrimination, or retaliation, and to protect people's privacy.</a:t>
            </a:r>
          </a:p>
          <a:p>
            <a:pPr lvl="2"/>
            <a:r>
              <a:rPr lang="en-AU" altLang="en-US" i="1"/>
              <a:t>Avoid injuring others, their property, reputation, or employment by false or malicious action</a:t>
            </a:r>
          </a:p>
          <a:p>
            <a:pPr lvl="1"/>
            <a:r>
              <a:rPr lang="en-AU" altLang="en-US"/>
              <a:t>The most recent versions of these Codes are available at </a:t>
            </a:r>
            <a:r>
              <a:rPr lang="en-AU" altLang="en-US" u="sng">
                <a:hlinkClick r:id="rId5"/>
              </a:rPr>
              <a:t>http://www.ieee.org/about/corporate/governance</a:t>
            </a:r>
            <a:endParaRPr lang="en-AU" altLang="en-US" u="sng"/>
          </a:p>
          <a:p>
            <a:endParaRPr lang="en-AU" altLang="en-US"/>
          </a:p>
        </p:txBody>
      </p:sp>
    </p:spTree>
    <p:extLst>
      <p:ext uri="{BB962C8B-B14F-4D97-AF65-F5344CB8AC3E}">
        <p14:creationId xmlns:p14="http://schemas.microsoft.com/office/powerpoint/2010/main" val="37383954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2209800" y="685800"/>
            <a:ext cx="8305800" cy="1066800"/>
          </a:xfrm>
        </p:spPr>
        <p:txBody>
          <a:bodyPr/>
          <a:lstStyle/>
          <a:p>
            <a:r>
              <a:rPr lang="en-AU" altLang="en-US"/>
              <a:t>Participants in the IEEE-SA “</a:t>
            </a:r>
            <a:r>
              <a:rPr lang="en-AU" altLang="en-US" i="1"/>
              <a:t>individual process</a:t>
            </a:r>
            <a:r>
              <a:rPr lang="en-AU" altLang="en-US"/>
              <a:t>” shall act independently of others, including employers</a:t>
            </a:r>
            <a:br>
              <a:rPr lang="en-AU" altLang="en-US"/>
            </a:br>
            <a:r>
              <a:rPr lang="en-AU" altLang="en-US"/>
              <a:t> </a:t>
            </a:r>
          </a:p>
        </p:txBody>
      </p:sp>
      <p:sp>
        <p:nvSpPr>
          <p:cNvPr id="8195" name="Content Placeholder 2"/>
          <p:cNvSpPr>
            <a:spLocks noGrp="1"/>
          </p:cNvSpPr>
          <p:nvPr>
            <p:ph idx="1"/>
          </p:nvPr>
        </p:nvSpPr>
        <p:spPr/>
        <p:txBody>
          <a:bodyPr/>
          <a:lstStyle/>
          <a:p>
            <a:pPr lvl="1"/>
            <a:r>
              <a:rPr lang="en-AU" altLang="en-US"/>
              <a:t>The </a:t>
            </a:r>
            <a:r>
              <a:rPr lang="en-AU" altLang="en-US" u="sng">
                <a:hlinkClick r:id="rId3"/>
              </a:rPr>
              <a:t>IEEE-SA Standards Board Bylaws</a:t>
            </a:r>
            <a:r>
              <a:rPr lang="en-AU" altLang="en-US"/>
              <a:t> require that “</a:t>
            </a:r>
            <a:r>
              <a:rPr lang="en-AU" altLang="en-US" i="1"/>
              <a:t>participants in the IEEE standards development individual process shall act based on their qualifications and experience”</a:t>
            </a:r>
            <a:endParaRPr lang="en-AU" altLang="en-US"/>
          </a:p>
          <a:p>
            <a:pPr lvl="1"/>
            <a:r>
              <a:rPr lang="en-AU" altLang="en-US"/>
              <a:t>This means participants:</a:t>
            </a:r>
          </a:p>
          <a:p>
            <a:pPr lvl="2"/>
            <a:r>
              <a:rPr lang="en-AU" altLang="en-US" b="1">
                <a:solidFill>
                  <a:srgbClr val="00B050"/>
                </a:solidFill>
              </a:rPr>
              <a:t>Shall act &amp; vote </a:t>
            </a:r>
            <a:r>
              <a:rPr lang="en-AU" altLang="en-US"/>
              <a:t>based on their personal &amp; independent opinions derived from their expertise, knowledge, and qualifications</a:t>
            </a:r>
          </a:p>
          <a:p>
            <a:pPr lvl="2"/>
            <a:r>
              <a:rPr lang="en-AU" altLang="en-US" b="1">
                <a:solidFill>
                  <a:srgbClr val="FF0000"/>
                </a:solidFill>
              </a:rPr>
              <a:t>Shall not act or vote </a:t>
            </a:r>
            <a:r>
              <a:rPr lang="en-AU" altLang="en-US"/>
              <a:t>based on any obligation to or any direction from any other person or organization, including an employer or client, regardless of any external commitments, agreements, contracts, or orders</a:t>
            </a:r>
          </a:p>
          <a:p>
            <a:pPr lvl="2"/>
            <a:r>
              <a:rPr lang="en-AU" altLang="en-US" b="1">
                <a:solidFill>
                  <a:srgbClr val="FF0000"/>
                </a:solidFill>
              </a:rPr>
              <a:t>Shall not direct </a:t>
            </a:r>
            <a:r>
              <a:rPr lang="en-AU" altLang="en-US"/>
              <a:t>the actions or votes of other participants or retaliate against other participants for fulfilling their responsibility to act &amp; vote based on their personal &amp; independently developed opinions</a:t>
            </a:r>
          </a:p>
          <a:p>
            <a:pPr lvl="1"/>
            <a:r>
              <a:rPr lang="en-AU" altLang="en-US"/>
              <a:t>By participating in standards activities using the “</a:t>
            </a:r>
            <a:r>
              <a:rPr lang="en-AU" altLang="en-US" i="1"/>
              <a:t>individual process</a:t>
            </a:r>
            <a:r>
              <a:rPr lang="en-AU" altLang="en-US"/>
              <a:t>”, you are deemed to accept these requirements; if you are unable to satisfy these requirements then you shall immediately cease any participation</a:t>
            </a:r>
          </a:p>
          <a:p>
            <a:pPr lvl="2"/>
            <a:endParaRPr lang="en-AU" altLang="en-US"/>
          </a:p>
        </p:txBody>
      </p:sp>
    </p:spTree>
    <p:extLst>
      <p:ext uri="{BB962C8B-B14F-4D97-AF65-F5344CB8AC3E}">
        <p14:creationId xmlns:p14="http://schemas.microsoft.com/office/powerpoint/2010/main" val="19037159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AU" altLang="en-US"/>
              <a:t>IEEE-SA standards activities shall allow the fair &amp; equitable consideration of all viewpoints </a:t>
            </a:r>
          </a:p>
        </p:txBody>
      </p:sp>
      <p:sp>
        <p:nvSpPr>
          <p:cNvPr id="10243" name="Content Placeholder 2"/>
          <p:cNvSpPr>
            <a:spLocks noGrp="1"/>
          </p:cNvSpPr>
          <p:nvPr>
            <p:ph idx="1"/>
          </p:nvPr>
        </p:nvSpPr>
        <p:spPr/>
        <p:txBody>
          <a:bodyPr/>
          <a:lstStyle/>
          <a:p>
            <a:pPr lvl="1"/>
            <a:r>
              <a:rPr lang="en-AU" altLang="en-US"/>
              <a:t>The </a:t>
            </a:r>
            <a:r>
              <a:rPr lang="en-AU" altLang="en-US" u="sng">
                <a:hlinkClick r:id="rId3"/>
              </a:rPr>
              <a:t>IEEE-SA Standards Board Bylaws</a:t>
            </a:r>
            <a:r>
              <a:rPr lang="en-AU" altLang="en-US"/>
              <a:t> (clause 5.2.1.3) specifies that “</a:t>
            </a:r>
            <a:r>
              <a:rPr lang="en-AU" altLang="en-US" i="1"/>
              <a:t>the standards development process shall not be dominated by any single interest category, individual, or organization”</a:t>
            </a:r>
            <a:endParaRPr lang="en-AU" altLang="en-US"/>
          </a:p>
          <a:p>
            <a:pPr lvl="2"/>
            <a:r>
              <a:rPr lang="en-AU" altLang="en-US"/>
              <a:t>This means no participant may exercise</a:t>
            </a:r>
            <a:r>
              <a:rPr lang="en-AU" altLang="en-US" i="1"/>
              <a:t> “authority, leadership, or influence by reason of superior leverage, strength, or representation to the exclusion of fair and equitable consideration of other viewpoints”</a:t>
            </a:r>
            <a:r>
              <a:rPr lang="en-AU" altLang="en-US"/>
              <a:t> or “</a:t>
            </a:r>
            <a:r>
              <a:rPr lang="en-AU" altLang="en-US" i="1"/>
              <a:t>to hinder the progress of the standards development activity”</a:t>
            </a:r>
            <a:endParaRPr lang="en-AU" altLang="en-US"/>
          </a:p>
          <a:p>
            <a:pPr lvl="1"/>
            <a:r>
              <a:rPr lang="en-AU" altLang="en-US"/>
              <a:t>This rule applies equally to those participating in a standards development project and to that project’s leadership group</a:t>
            </a:r>
          </a:p>
          <a:p>
            <a:pPr lvl="1"/>
            <a:r>
              <a:rPr lang="en-AU" altLang="en-US"/>
              <a:t>Any person who reasonably suspects that dominance is occurring in a standards development project is encouraged to bring the issue to the attention of the Standards Committee or the project’s IEEE-SA Program Manager</a:t>
            </a:r>
          </a:p>
        </p:txBody>
      </p:sp>
    </p:spTree>
    <p:extLst>
      <p:ext uri="{BB962C8B-B14F-4D97-AF65-F5344CB8AC3E}">
        <p14:creationId xmlns:p14="http://schemas.microsoft.com/office/powerpoint/2010/main" val="8050292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idx="4294967295"/>
          </p:nvPr>
        </p:nvSpPr>
        <p:spPr>
          <a:xfrm>
            <a:off x="1981200" y="333376"/>
            <a:ext cx="8229600" cy="792163"/>
          </a:xfrm>
          <a:solidFill>
            <a:srgbClr val="FFFFFF"/>
          </a:solidFill>
        </p:spPr>
        <p:txBody>
          <a:bodyPr anchor="t"/>
          <a:lstStyle/>
          <a:p>
            <a:pPr eaLnBrk="1" hangingPunct="1"/>
            <a:r>
              <a:rPr lang="en-US" sz="2800"/>
              <a:t>Overview of IEEE 802.3 Standards Process (1/5)- Study Group Phase</a:t>
            </a:r>
          </a:p>
        </p:txBody>
      </p:sp>
      <p:sp>
        <p:nvSpPr>
          <p:cNvPr id="30722" name="AutoShape 3"/>
          <p:cNvSpPr>
            <a:spLocks noChangeArrowheads="1"/>
          </p:cNvSpPr>
          <p:nvPr/>
        </p:nvSpPr>
        <p:spPr bwMode="auto">
          <a:xfrm>
            <a:off x="2135188" y="1484313"/>
            <a:ext cx="1219200" cy="838200"/>
          </a:xfrm>
          <a:prstGeom prst="flowChartMerge">
            <a:avLst/>
          </a:prstGeom>
          <a:solidFill>
            <a:schemeClr val="accent1"/>
          </a:solidFill>
          <a:ln w="9525">
            <a:solidFill>
              <a:schemeClr val="tx1"/>
            </a:solidFill>
            <a:miter lim="800000"/>
            <a:headEnd/>
            <a:tailEnd/>
          </a:ln>
        </p:spPr>
        <p:txBody>
          <a:bodyPr wrap="none" anchor="ctr"/>
          <a:lstStyle/>
          <a:p>
            <a:pPr algn="ctr"/>
            <a:r>
              <a:rPr lang="en-US" sz="1400" b="1">
                <a:latin typeface="Perpetua"/>
              </a:rPr>
              <a:t>Idea</a:t>
            </a:r>
          </a:p>
        </p:txBody>
      </p:sp>
      <p:sp>
        <p:nvSpPr>
          <p:cNvPr id="30723" name="AutoShape 4"/>
          <p:cNvSpPr>
            <a:spLocks noChangeArrowheads="1"/>
          </p:cNvSpPr>
          <p:nvPr/>
        </p:nvSpPr>
        <p:spPr bwMode="auto">
          <a:xfrm>
            <a:off x="2135188" y="2627313"/>
            <a:ext cx="1219200" cy="838200"/>
          </a:xfrm>
          <a:prstGeom prst="flowChartProcess">
            <a:avLst/>
          </a:prstGeom>
          <a:solidFill>
            <a:schemeClr val="accent1"/>
          </a:solidFill>
          <a:ln w="9525">
            <a:solidFill>
              <a:schemeClr val="tx1"/>
            </a:solidFill>
            <a:miter lim="800000"/>
            <a:headEnd/>
            <a:tailEnd/>
          </a:ln>
        </p:spPr>
        <p:txBody>
          <a:bodyPr wrap="none" anchor="ctr"/>
          <a:lstStyle/>
          <a:p>
            <a:pPr algn="ctr"/>
            <a:r>
              <a:rPr lang="en-US" sz="1400" b="1">
                <a:latin typeface="Perpetua"/>
              </a:rPr>
              <a:t>Call for</a:t>
            </a:r>
          </a:p>
          <a:p>
            <a:pPr algn="ctr"/>
            <a:r>
              <a:rPr lang="en-US" sz="1400" b="1">
                <a:latin typeface="Perpetua"/>
              </a:rPr>
              <a:t>Interest</a:t>
            </a:r>
          </a:p>
        </p:txBody>
      </p:sp>
      <p:sp>
        <p:nvSpPr>
          <p:cNvPr id="30724" name="AutoShape 5"/>
          <p:cNvSpPr>
            <a:spLocks noChangeArrowheads="1"/>
          </p:cNvSpPr>
          <p:nvPr/>
        </p:nvSpPr>
        <p:spPr bwMode="auto">
          <a:xfrm>
            <a:off x="2135188" y="3770313"/>
            <a:ext cx="1219200" cy="914400"/>
          </a:xfrm>
          <a:prstGeom prst="flowChartDecision">
            <a:avLst/>
          </a:prstGeom>
          <a:solidFill>
            <a:srgbClr val="0099FF"/>
          </a:solidFill>
          <a:ln w="9525">
            <a:solidFill>
              <a:schemeClr val="tx1"/>
            </a:solidFill>
            <a:miter lim="800000"/>
            <a:headEnd/>
            <a:tailEnd/>
          </a:ln>
        </p:spPr>
        <p:txBody>
          <a:bodyPr wrap="none" anchor="ctr"/>
          <a:lstStyle/>
          <a:p>
            <a:pPr algn="ctr"/>
            <a:r>
              <a:rPr lang="en-US" sz="1400" b="1">
                <a:latin typeface="Perpetua"/>
              </a:rPr>
              <a:t>802.3</a:t>
            </a:r>
            <a:br>
              <a:rPr lang="en-US" sz="1400" b="1">
                <a:latin typeface="Perpetua"/>
              </a:rPr>
            </a:br>
            <a:r>
              <a:rPr lang="en-US" sz="1400" b="1">
                <a:latin typeface="Perpetua"/>
              </a:rPr>
              <a:t>Form</a:t>
            </a:r>
          </a:p>
          <a:p>
            <a:pPr algn="ctr"/>
            <a:r>
              <a:rPr lang="en-US" sz="1400" b="1">
                <a:latin typeface="Perpetua"/>
              </a:rPr>
              <a:t>SG</a:t>
            </a:r>
          </a:p>
        </p:txBody>
      </p:sp>
      <p:sp>
        <p:nvSpPr>
          <p:cNvPr id="30725" name="AutoShape 6"/>
          <p:cNvSpPr>
            <a:spLocks noChangeArrowheads="1"/>
          </p:cNvSpPr>
          <p:nvPr/>
        </p:nvSpPr>
        <p:spPr bwMode="auto">
          <a:xfrm>
            <a:off x="4649788" y="1865313"/>
            <a:ext cx="1219200" cy="914400"/>
          </a:xfrm>
          <a:prstGeom prst="flowChartDecision">
            <a:avLst/>
          </a:prstGeom>
          <a:solidFill>
            <a:srgbClr val="0099FF"/>
          </a:solidFill>
          <a:ln w="9525">
            <a:solidFill>
              <a:schemeClr val="tx1"/>
            </a:solidFill>
            <a:miter lim="800000"/>
            <a:headEnd/>
            <a:tailEnd/>
          </a:ln>
        </p:spPr>
        <p:txBody>
          <a:bodyPr wrap="none" anchor="ctr"/>
          <a:lstStyle/>
          <a:p>
            <a:pPr algn="ctr"/>
            <a:r>
              <a:rPr lang="en-US" sz="1400" b="1">
                <a:latin typeface="Perpetua"/>
              </a:rPr>
              <a:t>802</a:t>
            </a:r>
            <a:br>
              <a:rPr lang="en-US" sz="1400" b="1">
                <a:latin typeface="Perpetua"/>
              </a:rPr>
            </a:br>
            <a:r>
              <a:rPr lang="en-US" sz="1400" b="1">
                <a:latin typeface="Perpetua"/>
              </a:rPr>
              <a:t>EC Form</a:t>
            </a:r>
          </a:p>
          <a:p>
            <a:pPr algn="ctr"/>
            <a:r>
              <a:rPr lang="en-US" sz="1400" b="1">
                <a:latin typeface="Perpetua"/>
              </a:rPr>
              <a:t>SG</a:t>
            </a:r>
          </a:p>
        </p:txBody>
      </p:sp>
      <p:sp>
        <p:nvSpPr>
          <p:cNvPr id="30726" name="AutoShape 7"/>
          <p:cNvSpPr>
            <a:spLocks noChangeArrowheads="1"/>
          </p:cNvSpPr>
          <p:nvPr/>
        </p:nvSpPr>
        <p:spPr bwMode="auto">
          <a:xfrm>
            <a:off x="4649788" y="3160713"/>
            <a:ext cx="1219200" cy="838200"/>
          </a:xfrm>
          <a:prstGeom prst="flowChartProcess">
            <a:avLst/>
          </a:prstGeom>
          <a:solidFill>
            <a:schemeClr val="accent1"/>
          </a:solidFill>
          <a:ln w="9525">
            <a:solidFill>
              <a:schemeClr val="tx1"/>
            </a:solidFill>
            <a:miter lim="800000"/>
            <a:headEnd/>
            <a:tailEnd/>
          </a:ln>
        </p:spPr>
        <p:txBody>
          <a:bodyPr wrap="none" anchor="ctr"/>
          <a:lstStyle/>
          <a:p>
            <a:pPr algn="ctr"/>
            <a:r>
              <a:rPr lang="en-US" sz="1400" b="1">
                <a:latin typeface="Perpetua"/>
              </a:rPr>
              <a:t>Study Group</a:t>
            </a:r>
          </a:p>
          <a:p>
            <a:pPr algn="ctr"/>
            <a:r>
              <a:rPr lang="en-US" sz="1400" b="1">
                <a:latin typeface="Perpetua"/>
              </a:rPr>
              <a:t>Meetings</a:t>
            </a:r>
          </a:p>
        </p:txBody>
      </p:sp>
      <p:sp>
        <p:nvSpPr>
          <p:cNvPr id="30727" name="AutoShape 8"/>
          <p:cNvSpPr>
            <a:spLocks noChangeArrowheads="1"/>
          </p:cNvSpPr>
          <p:nvPr/>
        </p:nvSpPr>
        <p:spPr bwMode="auto">
          <a:xfrm>
            <a:off x="4649788" y="5370513"/>
            <a:ext cx="1219200" cy="914400"/>
          </a:xfrm>
          <a:prstGeom prst="flowChartDecision">
            <a:avLst/>
          </a:prstGeom>
          <a:solidFill>
            <a:srgbClr val="0099FF"/>
          </a:solidFill>
          <a:ln w="9525">
            <a:solidFill>
              <a:schemeClr val="tx1"/>
            </a:solidFill>
            <a:miter lim="800000"/>
            <a:headEnd/>
            <a:tailEnd/>
          </a:ln>
        </p:spPr>
        <p:txBody>
          <a:bodyPr wrap="none" anchor="ctr"/>
          <a:lstStyle/>
          <a:p>
            <a:pPr algn="ctr"/>
            <a:r>
              <a:rPr lang="en-US" sz="1400" b="1">
                <a:latin typeface="Perpetua"/>
              </a:rPr>
              <a:t>802.3</a:t>
            </a:r>
            <a:br>
              <a:rPr lang="en-US" sz="1400" b="1">
                <a:latin typeface="Perpetua"/>
              </a:rPr>
            </a:br>
            <a:r>
              <a:rPr lang="en-US" sz="1400" b="1">
                <a:latin typeface="Perpetua"/>
              </a:rPr>
              <a:t>Approve</a:t>
            </a:r>
          </a:p>
        </p:txBody>
      </p:sp>
      <p:sp>
        <p:nvSpPr>
          <p:cNvPr id="30728" name="Text Box 9"/>
          <p:cNvSpPr txBox="1">
            <a:spLocks noChangeArrowheads="1"/>
          </p:cNvSpPr>
          <p:nvPr/>
        </p:nvSpPr>
        <p:spPr bwMode="auto">
          <a:xfrm>
            <a:off x="5829300" y="2017714"/>
            <a:ext cx="402674" cy="307777"/>
          </a:xfrm>
          <a:prstGeom prst="rect">
            <a:avLst/>
          </a:prstGeom>
          <a:noFill/>
          <a:ln w="9525">
            <a:noFill/>
            <a:miter lim="800000"/>
            <a:headEnd/>
            <a:tailEnd/>
          </a:ln>
        </p:spPr>
        <p:txBody>
          <a:bodyPr wrap="none">
            <a:spAutoFit/>
          </a:bodyPr>
          <a:lstStyle/>
          <a:p>
            <a:r>
              <a:rPr lang="en-US" sz="1400" b="1">
                <a:latin typeface="Perpetua"/>
              </a:rPr>
              <a:t>No</a:t>
            </a:r>
          </a:p>
        </p:txBody>
      </p:sp>
      <p:sp>
        <p:nvSpPr>
          <p:cNvPr id="30729" name="Text Box 10"/>
          <p:cNvSpPr txBox="1">
            <a:spLocks noChangeArrowheads="1"/>
          </p:cNvSpPr>
          <p:nvPr/>
        </p:nvSpPr>
        <p:spPr bwMode="auto">
          <a:xfrm>
            <a:off x="3278189" y="3922714"/>
            <a:ext cx="425245" cy="307777"/>
          </a:xfrm>
          <a:prstGeom prst="rect">
            <a:avLst/>
          </a:prstGeom>
          <a:noFill/>
          <a:ln w="9525">
            <a:noFill/>
            <a:miter lim="800000"/>
            <a:headEnd/>
            <a:tailEnd/>
          </a:ln>
        </p:spPr>
        <p:txBody>
          <a:bodyPr wrap="none">
            <a:spAutoFit/>
          </a:bodyPr>
          <a:lstStyle/>
          <a:p>
            <a:r>
              <a:rPr lang="en-US" sz="1400" b="1">
                <a:latin typeface="Perpetua"/>
              </a:rPr>
              <a:t>Yes</a:t>
            </a:r>
          </a:p>
        </p:txBody>
      </p:sp>
      <p:sp>
        <p:nvSpPr>
          <p:cNvPr id="30730" name="AutoShape 11"/>
          <p:cNvSpPr>
            <a:spLocks noChangeArrowheads="1"/>
          </p:cNvSpPr>
          <p:nvPr/>
        </p:nvSpPr>
        <p:spPr bwMode="auto">
          <a:xfrm>
            <a:off x="7621588" y="1865313"/>
            <a:ext cx="1219200" cy="914400"/>
          </a:xfrm>
          <a:prstGeom prst="flowChartDecision">
            <a:avLst/>
          </a:prstGeom>
          <a:solidFill>
            <a:srgbClr val="0099FF"/>
          </a:solidFill>
          <a:ln w="9525">
            <a:solidFill>
              <a:schemeClr val="tx1"/>
            </a:solidFill>
            <a:miter lim="800000"/>
            <a:headEnd/>
            <a:tailEnd/>
          </a:ln>
        </p:spPr>
        <p:txBody>
          <a:bodyPr wrap="none" anchor="ctr"/>
          <a:lstStyle/>
          <a:p>
            <a:pPr algn="ctr"/>
            <a:r>
              <a:rPr lang="en-US" sz="1400" b="1">
                <a:latin typeface="Perpetua"/>
              </a:rPr>
              <a:t>802 EC</a:t>
            </a:r>
            <a:br>
              <a:rPr lang="en-US" sz="1400" b="1">
                <a:latin typeface="Perpetua"/>
              </a:rPr>
            </a:br>
            <a:r>
              <a:rPr lang="en-US" sz="1400" b="1">
                <a:latin typeface="Perpetua"/>
              </a:rPr>
              <a:t>Approve</a:t>
            </a:r>
          </a:p>
        </p:txBody>
      </p:sp>
      <p:sp>
        <p:nvSpPr>
          <p:cNvPr id="30731" name="AutoShape 13"/>
          <p:cNvSpPr>
            <a:spLocks noChangeArrowheads="1"/>
          </p:cNvSpPr>
          <p:nvPr/>
        </p:nvSpPr>
        <p:spPr bwMode="auto">
          <a:xfrm>
            <a:off x="7621588" y="4456113"/>
            <a:ext cx="1219200" cy="914400"/>
          </a:xfrm>
          <a:prstGeom prst="flowChartDecision">
            <a:avLst/>
          </a:prstGeom>
          <a:solidFill>
            <a:srgbClr val="0099FF"/>
          </a:solidFill>
          <a:ln w="9525">
            <a:solidFill>
              <a:schemeClr val="tx1"/>
            </a:solidFill>
            <a:miter lim="800000"/>
            <a:headEnd/>
            <a:tailEnd/>
          </a:ln>
        </p:spPr>
        <p:txBody>
          <a:bodyPr wrap="none" tIns="0" anchor="ctr"/>
          <a:lstStyle/>
          <a:p>
            <a:pPr algn="ctr"/>
            <a:r>
              <a:rPr lang="en-US" sz="1300" b="1">
                <a:latin typeface="Perpetua"/>
              </a:rPr>
              <a:t>SASB</a:t>
            </a:r>
          </a:p>
          <a:p>
            <a:pPr algn="ctr"/>
            <a:r>
              <a:rPr lang="en-US" sz="1300" b="1">
                <a:latin typeface="Perpetua"/>
              </a:rPr>
              <a:t>Approve</a:t>
            </a:r>
          </a:p>
        </p:txBody>
      </p:sp>
      <p:sp>
        <p:nvSpPr>
          <p:cNvPr id="30732" name="AutoShape 14"/>
          <p:cNvSpPr>
            <a:spLocks noChangeArrowheads="1"/>
          </p:cNvSpPr>
          <p:nvPr/>
        </p:nvSpPr>
        <p:spPr bwMode="auto">
          <a:xfrm>
            <a:off x="9297988" y="4532313"/>
            <a:ext cx="1066800" cy="762000"/>
          </a:xfrm>
          <a:prstGeom prst="flowChartDocument">
            <a:avLst/>
          </a:prstGeom>
          <a:solidFill>
            <a:srgbClr val="FFFF66"/>
          </a:solidFill>
          <a:ln w="9525">
            <a:solidFill>
              <a:schemeClr val="tx1"/>
            </a:solidFill>
            <a:miter lim="800000"/>
            <a:headEnd/>
            <a:tailEnd/>
          </a:ln>
        </p:spPr>
        <p:txBody>
          <a:bodyPr wrap="none" anchor="ctr"/>
          <a:lstStyle/>
          <a:p>
            <a:pPr algn="ctr"/>
            <a:r>
              <a:rPr lang="en-US" sz="1400" b="1">
                <a:latin typeface="Perpetua"/>
              </a:rPr>
              <a:t>Approved</a:t>
            </a:r>
          </a:p>
          <a:p>
            <a:pPr algn="ctr"/>
            <a:r>
              <a:rPr lang="en-US" sz="1400" b="1">
                <a:latin typeface="Perpetua"/>
              </a:rPr>
              <a:t>PAR</a:t>
            </a:r>
          </a:p>
        </p:txBody>
      </p:sp>
      <p:sp>
        <p:nvSpPr>
          <p:cNvPr id="30733" name="Text Box 15"/>
          <p:cNvSpPr txBox="1">
            <a:spLocks noChangeArrowheads="1"/>
          </p:cNvSpPr>
          <p:nvPr/>
        </p:nvSpPr>
        <p:spPr bwMode="auto">
          <a:xfrm>
            <a:off x="5259389" y="2779714"/>
            <a:ext cx="425245" cy="307777"/>
          </a:xfrm>
          <a:prstGeom prst="rect">
            <a:avLst/>
          </a:prstGeom>
          <a:noFill/>
          <a:ln w="9525">
            <a:noFill/>
            <a:miter lim="800000"/>
            <a:headEnd/>
            <a:tailEnd/>
          </a:ln>
        </p:spPr>
        <p:txBody>
          <a:bodyPr wrap="none">
            <a:spAutoFit/>
          </a:bodyPr>
          <a:lstStyle/>
          <a:p>
            <a:r>
              <a:rPr lang="en-US" sz="1400" b="1">
                <a:latin typeface="Perpetua"/>
              </a:rPr>
              <a:t>Yes</a:t>
            </a:r>
          </a:p>
        </p:txBody>
      </p:sp>
      <p:sp>
        <p:nvSpPr>
          <p:cNvPr id="30734" name="Text Box 16"/>
          <p:cNvSpPr txBox="1">
            <a:spLocks noChangeArrowheads="1"/>
          </p:cNvSpPr>
          <p:nvPr/>
        </p:nvSpPr>
        <p:spPr bwMode="auto">
          <a:xfrm>
            <a:off x="5792789" y="5522914"/>
            <a:ext cx="425245" cy="307777"/>
          </a:xfrm>
          <a:prstGeom prst="rect">
            <a:avLst/>
          </a:prstGeom>
          <a:noFill/>
          <a:ln w="9525">
            <a:noFill/>
            <a:miter lim="800000"/>
            <a:headEnd/>
            <a:tailEnd/>
          </a:ln>
        </p:spPr>
        <p:txBody>
          <a:bodyPr wrap="none">
            <a:spAutoFit/>
          </a:bodyPr>
          <a:lstStyle/>
          <a:p>
            <a:r>
              <a:rPr lang="en-US" sz="1400" b="1">
                <a:latin typeface="Perpetua"/>
              </a:rPr>
              <a:t>Yes</a:t>
            </a:r>
          </a:p>
        </p:txBody>
      </p:sp>
      <p:sp>
        <p:nvSpPr>
          <p:cNvPr id="30735" name="Text Box 17"/>
          <p:cNvSpPr txBox="1">
            <a:spLocks noChangeArrowheads="1"/>
          </p:cNvSpPr>
          <p:nvPr/>
        </p:nvSpPr>
        <p:spPr bwMode="auto">
          <a:xfrm>
            <a:off x="8264526" y="2779714"/>
            <a:ext cx="425245" cy="307777"/>
          </a:xfrm>
          <a:prstGeom prst="rect">
            <a:avLst/>
          </a:prstGeom>
          <a:noFill/>
          <a:ln w="9525">
            <a:noFill/>
            <a:miter lim="800000"/>
            <a:headEnd/>
            <a:tailEnd/>
          </a:ln>
        </p:spPr>
        <p:txBody>
          <a:bodyPr wrap="none">
            <a:spAutoFit/>
          </a:bodyPr>
          <a:lstStyle/>
          <a:p>
            <a:r>
              <a:rPr lang="en-US" sz="1400" b="1">
                <a:latin typeface="Perpetua"/>
              </a:rPr>
              <a:t>Yes</a:t>
            </a:r>
          </a:p>
        </p:txBody>
      </p:sp>
      <p:sp>
        <p:nvSpPr>
          <p:cNvPr id="30736" name="Text Box 19"/>
          <p:cNvSpPr txBox="1">
            <a:spLocks noChangeArrowheads="1"/>
          </p:cNvSpPr>
          <p:nvPr/>
        </p:nvSpPr>
        <p:spPr bwMode="auto">
          <a:xfrm>
            <a:off x="8797926" y="4608514"/>
            <a:ext cx="425245" cy="307777"/>
          </a:xfrm>
          <a:prstGeom prst="rect">
            <a:avLst/>
          </a:prstGeom>
          <a:noFill/>
          <a:ln w="9525">
            <a:noFill/>
            <a:miter lim="800000"/>
            <a:headEnd/>
            <a:tailEnd/>
          </a:ln>
        </p:spPr>
        <p:txBody>
          <a:bodyPr wrap="none">
            <a:spAutoFit/>
          </a:bodyPr>
          <a:lstStyle/>
          <a:p>
            <a:r>
              <a:rPr lang="en-US" sz="1400" b="1">
                <a:latin typeface="Perpetua"/>
              </a:rPr>
              <a:t>Yes</a:t>
            </a:r>
          </a:p>
        </p:txBody>
      </p:sp>
      <p:sp>
        <p:nvSpPr>
          <p:cNvPr id="30737" name="Text Box 20"/>
          <p:cNvSpPr txBox="1">
            <a:spLocks noChangeArrowheads="1"/>
          </p:cNvSpPr>
          <p:nvPr/>
        </p:nvSpPr>
        <p:spPr bwMode="auto">
          <a:xfrm>
            <a:off x="2781300" y="4684714"/>
            <a:ext cx="402674" cy="307777"/>
          </a:xfrm>
          <a:prstGeom prst="rect">
            <a:avLst/>
          </a:prstGeom>
          <a:noFill/>
          <a:ln w="9525">
            <a:noFill/>
            <a:miter lim="800000"/>
            <a:headEnd/>
            <a:tailEnd/>
          </a:ln>
        </p:spPr>
        <p:txBody>
          <a:bodyPr wrap="none">
            <a:spAutoFit/>
          </a:bodyPr>
          <a:lstStyle/>
          <a:p>
            <a:r>
              <a:rPr lang="en-US" sz="1400" b="1">
                <a:latin typeface="Perpetua"/>
              </a:rPr>
              <a:t>No</a:t>
            </a:r>
          </a:p>
        </p:txBody>
      </p:sp>
      <p:sp>
        <p:nvSpPr>
          <p:cNvPr id="30738" name="Text Box 21"/>
          <p:cNvSpPr txBox="1">
            <a:spLocks noChangeArrowheads="1"/>
          </p:cNvSpPr>
          <p:nvPr/>
        </p:nvSpPr>
        <p:spPr bwMode="auto">
          <a:xfrm>
            <a:off x="4268788" y="5522914"/>
            <a:ext cx="402674" cy="307777"/>
          </a:xfrm>
          <a:prstGeom prst="rect">
            <a:avLst/>
          </a:prstGeom>
          <a:noFill/>
          <a:ln w="9525">
            <a:noFill/>
            <a:miter lim="800000"/>
            <a:headEnd/>
            <a:tailEnd/>
          </a:ln>
        </p:spPr>
        <p:txBody>
          <a:bodyPr wrap="none">
            <a:spAutoFit/>
          </a:bodyPr>
          <a:lstStyle/>
          <a:p>
            <a:r>
              <a:rPr lang="en-US" sz="1400" b="1">
                <a:latin typeface="Perpetua"/>
              </a:rPr>
              <a:t>No</a:t>
            </a:r>
          </a:p>
        </p:txBody>
      </p:sp>
      <p:sp>
        <p:nvSpPr>
          <p:cNvPr id="30739" name="Text Box 22"/>
          <p:cNvSpPr txBox="1">
            <a:spLocks noChangeArrowheads="1"/>
          </p:cNvSpPr>
          <p:nvPr/>
        </p:nvSpPr>
        <p:spPr bwMode="auto">
          <a:xfrm>
            <a:off x="8801100" y="2017714"/>
            <a:ext cx="402674" cy="307777"/>
          </a:xfrm>
          <a:prstGeom prst="rect">
            <a:avLst/>
          </a:prstGeom>
          <a:noFill/>
          <a:ln w="9525">
            <a:noFill/>
            <a:miter lim="800000"/>
            <a:headEnd/>
            <a:tailEnd/>
          </a:ln>
        </p:spPr>
        <p:txBody>
          <a:bodyPr wrap="none">
            <a:spAutoFit/>
          </a:bodyPr>
          <a:lstStyle/>
          <a:p>
            <a:r>
              <a:rPr lang="en-US" sz="1400" b="1">
                <a:latin typeface="Perpetua"/>
              </a:rPr>
              <a:t>No</a:t>
            </a:r>
          </a:p>
        </p:txBody>
      </p:sp>
      <p:sp>
        <p:nvSpPr>
          <p:cNvPr id="30740" name="Text Box 24"/>
          <p:cNvSpPr txBox="1">
            <a:spLocks noChangeArrowheads="1"/>
          </p:cNvSpPr>
          <p:nvPr/>
        </p:nvSpPr>
        <p:spPr bwMode="auto">
          <a:xfrm>
            <a:off x="8267700" y="5370514"/>
            <a:ext cx="402674" cy="307777"/>
          </a:xfrm>
          <a:prstGeom prst="rect">
            <a:avLst/>
          </a:prstGeom>
          <a:noFill/>
          <a:ln w="9525">
            <a:noFill/>
            <a:miter lim="800000"/>
            <a:headEnd/>
            <a:tailEnd/>
          </a:ln>
        </p:spPr>
        <p:txBody>
          <a:bodyPr wrap="none">
            <a:spAutoFit/>
          </a:bodyPr>
          <a:lstStyle/>
          <a:p>
            <a:r>
              <a:rPr lang="en-US" sz="1400" b="1">
                <a:latin typeface="Perpetua"/>
              </a:rPr>
              <a:t>No</a:t>
            </a:r>
          </a:p>
        </p:txBody>
      </p:sp>
      <p:sp>
        <p:nvSpPr>
          <p:cNvPr id="30741" name="Line 25"/>
          <p:cNvSpPr>
            <a:spLocks noChangeShapeType="1"/>
          </p:cNvSpPr>
          <p:nvPr/>
        </p:nvSpPr>
        <p:spPr bwMode="auto">
          <a:xfrm>
            <a:off x="2744788" y="2322513"/>
            <a:ext cx="0" cy="304800"/>
          </a:xfrm>
          <a:prstGeom prst="line">
            <a:avLst/>
          </a:prstGeom>
          <a:noFill/>
          <a:ln w="9525">
            <a:solidFill>
              <a:schemeClr val="tx1"/>
            </a:solidFill>
            <a:round/>
            <a:headEnd/>
            <a:tailEnd type="triangle" w="med" len="med"/>
          </a:ln>
        </p:spPr>
        <p:txBody>
          <a:bodyPr/>
          <a:lstStyle/>
          <a:p>
            <a:endParaRPr lang="en-US"/>
          </a:p>
        </p:txBody>
      </p:sp>
      <p:sp>
        <p:nvSpPr>
          <p:cNvPr id="30742" name="Line 26"/>
          <p:cNvSpPr>
            <a:spLocks noChangeShapeType="1"/>
          </p:cNvSpPr>
          <p:nvPr/>
        </p:nvSpPr>
        <p:spPr bwMode="auto">
          <a:xfrm>
            <a:off x="2744788" y="3465513"/>
            <a:ext cx="0" cy="304800"/>
          </a:xfrm>
          <a:prstGeom prst="line">
            <a:avLst/>
          </a:prstGeom>
          <a:noFill/>
          <a:ln w="9525">
            <a:solidFill>
              <a:schemeClr val="tx1"/>
            </a:solidFill>
            <a:round/>
            <a:headEnd/>
            <a:tailEnd type="triangle" w="med" len="med"/>
          </a:ln>
        </p:spPr>
        <p:txBody>
          <a:bodyPr/>
          <a:lstStyle/>
          <a:p>
            <a:endParaRPr lang="en-US"/>
          </a:p>
        </p:txBody>
      </p:sp>
      <p:sp>
        <p:nvSpPr>
          <p:cNvPr id="30743" name="Line 27"/>
          <p:cNvSpPr>
            <a:spLocks noChangeShapeType="1"/>
          </p:cNvSpPr>
          <p:nvPr/>
        </p:nvSpPr>
        <p:spPr bwMode="auto">
          <a:xfrm>
            <a:off x="2744788" y="4684713"/>
            <a:ext cx="0" cy="381000"/>
          </a:xfrm>
          <a:prstGeom prst="line">
            <a:avLst/>
          </a:prstGeom>
          <a:noFill/>
          <a:ln w="9525">
            <a:solidFill>
              <a:schemeClr val="tx1"/>
            </a:solidFill>
            <a:round/>
            <a:headEnd/>
            <a:tailEnd type="triangle" w="med" len="med"/>
          </a:ln>
        </p:spPr>
        <p:txBody>
          <a:bodyPr/>
          <a:lstStyle/>
          <a:p>
            <a:endParaRPr lang="en-US"/>
          </a:p>
        </p:txBody>
      </p:sp>
      <p:sp>
        <p:nvSpPr>
          <p:cNvPr id="30744" name="Line 28"/>
          <p:cNvSpPr>
            <a:spLocks noChangeShapeType="1"/>
          </p:cNvSpPr>
          <p:nvPr/>
        </p:nvSpPr>
        <p:spPr bwMode="auto">
          <a:xfrm>
            <a:off x="5259388" y="1560513"/>
            <a:ext cx="0" cy="304800"/>
          </a:xfrm>
          <a:prstGeom prst="line">
            <a:avLst/>
          </a:prstGeom>
          <a:noFill/>
          <a:ln w="9525">
            <a:solidFill>
              <a:schemeClr val="tx1"/>
            </a:solidFill>
            <a:round/>
            <a:headEnd/>
            <a:tailEnd type="triangle" w="med" len="med"/>
          </a:ln>
        </p:spPr>
        <p:txBody>
          <a:bodyPr/>
          <a:lstStyle/>
          <a:p>
            <a:endParaRPr lang="en-US"/>
          </a:p>
        </p:txBody>
      </p:sp>
      <p:sp>
        <p:nvSpPr>
          <p:cNvPr id="30745" name="Line 29"/>
          <p:cNvSpPr>
            <a:spLocks noChangeShapeType="1"/>
          </p:cNvSpPr>
          <p:nvPr/>
        </p:nvSpPr>
        <p:spPr bwMode="auto">
          <a:xfrm>
            <a:off x="8231188" y="1560513"/>
            <a:ext cx="0" cy="304800"/>
          </a:xfrm>
          <a:prstGeom prst="line">
            <a:avLst/>
          </a:prstGeom>
          <a:noFill/>
          <a:ln w="9525">
            <a:solidFill>
              <a:schemeClr val="tx1"/>
            </a:solidFill>
            <a:round/>
            <a:headEnd/>
            <a:tailEnd type="triangle" w="med" len="med"/>
          </a:ln>
        </p:spPr>
        <p:txBody>
          <a:bodyPr/>
          <a:lstStyle/>
          <a:p>
            <a:endParaRPr lang="en-US"/>
          </a:p>
        </p:txBody>
      </p:sp>
      <p:sp>
        <p:nvSpPr>
          <p:cNvPr id="30746" name="Line 30"/>
          <p:cNvSpPr>
            <a:spLocks noChangeShapeType="1"/>
          </p:cNvSpPr>
          <p:nvPr/>
        </p:nvSpPr>
        <p:spPr bwMode="auto">
          <a:xfrm>
            <a:off x="8231188" y="2779713"/>
            <a:ext cx="0" cy="381000"/>
          </a:xfrm>
          <a:prstGeom prst="line">
            <a:avLst/>
          </a:prstGeom>
          <a:noFill/>
          <a:ln w="9525">
            <a:solidFill>
              <a:schemeClr val="tx1"/>
            </a:solidFill>
            <a:round/>
            <a:headEnd/>
            <a:tailEnd type="triangle" w="med" len="med"/>
          </a:ln>
        </p:spPr>
        <p:txBody>
          <a:bodyPr/>
          <a:lstStyle/>
          <a:p>
            <a:endParaRPr lang="en-US"/>
          </a:p>
        </p:txBody>
      </p:sp>
      <p:sp>
        <p:nvSpPr>
          <p:cNvPr id="30747" name="Line 31"/>
          <p:cNvSpPr>
            <a:spLocks noChangeShapeType="1"/>
          </p:cNvSpPr>
          <p:nvPr/>
        </p:nvSpPr>
        <p:spPr bwMode="auto">
          <a:xfrm>
            <a:off x="8231188" y="4075113"/>
            <a:ext cx="0" cy="381000"/>
          </a:xfrm>
          <a:prstGeom prst="line">
            <a:avLst/>
          </a:prstGeom>
          <a:noFill/>
          <a:ln w="9525">
            <a:solidFill>
              <a:schemeClr val="tx1"/>
            </a:solidFill>
            <a:round/>
            <a:headEnd/>
            <a:tailEnd type="triangle" w="med" len="med"/>
          </a:ln>
        </p:spPr>
        <p:txBody>
          <a:bodyPr/>
          <a:lstStyle/>
          <a:p>
            <a:endParaRPr lang="en-US"/>
          </a:p>
        </p:txBody>
      </p:sp>
      <p:sp>
        <p:nvSpPr>
          <p:cNvPr id="30748" name="Line 32"/>
          <p:cNvSpPr>
            <a:spLocks noChangeShapeType="1"/>
          </p:cNvSpPr>
          <p:nvPr/>
        </p:nvSpPr>
        <p:spPr bwMode="auto">
          <a:xfrm>
            <a:off x="8231188" y="5370513"/>
            <a:ext cx="0" cy="381000"/>
          </a:xfrm>
          <a:prstGeom prst="line">
            <a:avLst/>
          </a:prstGeom>
          <a:noFill/>
          <a:ln w="9525">
            <a:solidFill>
              <a:schemeClr val="tx1"/>
            </a:solidFill>
            <a:round/>
            <a:headEnd/>
            <a:tailEnd type="triangle" w="med" len="med"/>
          </a:ln>
        </p:spPr>
        <p:txBody>
          <a:bodyPr/>
          <a:lstStyle/>
          <a:p>
            <a:endParaRPr lang="en-US"/>
          </a:p>
        </p:txBody>
      </p:sp>
      <p:sp>
        <p:nvSpPr>
          <p:cNvPr id="30749" name="Line 33"/>
          <p:cNvSpPr>
            <a:spLocks noChangeShapeType="1"/>
          </p:cNvSpPr>
          <p:nvPr/>
        </p:nvSpPr>
        <p:spPr bwMode="auto">
          <a:xfrm flipH="1">
            <a:off x="4573588" y="3998913"/>
            <a:ext cx="685800" cy="457200"/>
          </a:xfrm>
          <a:prstGeom prst="line">
            <a:avLst/>
          </a:prstGeom>
          <a:noFill/>
          <a:ln w="9525">
            <a:solidFill>
              <a:schemeClr val="tx1"/>
            </a:solidFill>
            <a:round/>
            <a:headEnd/>
            <a:tailEnd type="triangle" w="med" len="med"/>
          </a:ln>
        </p:spPr>
        <p:txBody>
          <a:bodyPr/>
          <a:lstStyle/>
          <a:p>
            <a:endParaRPr lang="en-US"/>
          </a:p>
        </p:txBody>
      </p:sp>
      <p:sp>
        <p:nvSpPr>
          <p:cNvPr id="30750" name="Line 34"/>
          <p:cNvSpPr>
            <a:spLocks noChangeShapeType="1"/>
          </p:cNvSpPr>
          <p:nvPr/>
        </p:nvSpPr>
        <p:spPr bwMode="auto">
          <a:xfrm>
            <a:off x="4573588" y="4989513"/>
            <a:ext cx="685800" cy="381000"/>
          </a:xfrm>
          <a:prstGeom prst="line">
            <a:avLst/>
          </a:prstGeom>
          <a:noFill/>
          <a:ln w="9525">
            <a:solidFill>
              <a:schemeClr val="tx1"/>
            </a:solidFill>
            <a:round/>
            <a:headEnd/>
            <a:tailEnd type="triangle" w="med" len="med"/>
          </a:ln>
        </p:spPr>
        <p:txBody>
          <a:bodyPr/>
          <a:lstStyle/>
          <a:p>
            <a:endParaRPr lang="en-US"/>
          </a:p>
        </p:txBody>
      </p:sp>
      <p:sp>
        <p:nvSpPr>
          <p:cNvPr id="30751" name="Line 35"/>
          <p:cNvSpPr>
            <a:spLocks noChangeShapeType="1"/>
          </p:cNvSpPr>
          <p:nvPr/>
        </p:nvSpPr>
        <p:spPr bwMode="auto">
          <a:xfrm flipH="1">
            <a:off x="5259388" y="4989513"/>
            <a:ext cx="533400" cy="381000"/>
          </a:xfrm>
          <a:prstGeom prst="line">
            <a:avLst/>
          </a:prstGeom>
          <a:noFill/>
          <a:ln w="9525">
            <a:solidFill>
              <a:schemeClr val="tx1"/>
            </a:solidFill>
            <a:round/>
            <a:headEnd/>
            <a:tailEnd type="triangle" w="med" len="med"/>
          </a:ln>
        </p:spPr>
        <p:txBody>
          <a:bodyPr/>
          <a:lstStyle/>
          <a:p>
            <a:endParaRPr lang="en-US"/>
          </a:p>
        </p:txBody>
      </p:sp>
      <p:sp>
        <p:nvSpPr>
          <p:cNvPr id="30752" name="Line 36"/>
          <p:cNvSpPr>
            <a:spLocks noChangeShapeType="1"/>
          </p:cNvSpPr>
          <p:nvPr/>
        </p:nvSpPr>
        <p:spPr bwMode="auto">
          <a:xfrm>
            <a:off x="5259388" y="3998913"/>
            <a:ext cx="609600" cy="304800"/>
          </a:xfrm>
          <a:prstGeom prst="line">
            <a:avLst/>
          </a:prstGeom>
          <a:noFill/>
          <a:ln w="9525">
            <a:solidFill>
              <a:schemeClr val="tx1"/>
            </a:solidFill>
            <a:round/>
            <a:headEnd/>
            <a:tailEnd type="triangle" w="med" len="med"/>
          </a:ln>
        </p:spPr>
        <p:txBody>
          <a:bodyPr/>
          <a:lstStyle/>
          <a:p>
            <a:endParaRPr lang="en-US"/>
          </a:p>
        </p:txBody>
      </p:sp>
      <p:sp>
        <p:nvSpPr>
          <p:cNvPr id="30753" name="AutoShape 37"/>
          <p:cNvSpPr>
            <a:spLocks noChangeArrowheads="1"/>
          </p:cNvSpPr>
          <p:nvPr/>
        </p:nvSpPr>
        <p:spPr bwMode="auto">
          <a:xfrm>
            <a:off x="4040188" y="4456113"/>
            <a:ext cx="1066800" cy="609600"/>
          </a:xfrm>
          <a:prstGeom prst="flowChartDocument">
            <a:avLst/>
          </a:prstGeom>
          <a:solidFill>
            <a:srgbClr val="FFFF66"/>
          </a:solidFill>
          <a:ln w="9525">
            <a:solidFill>
              <a:schemeClr val="tx1"/>
            </a:solidFill>
            <a:miter lim="800000"/>
            <a:headEnd/>
            <a:tailEnd/>
          </a:ln>
        </p:spPr>
        <p:txBody>
          <a:bodyPr wrap="none" anchor="ctr"/>
          <a:lstStyle/>
          <a:p>
            <a:pPr algn="ctr"/>
            <a:r>
              <a:rPr lang="en-US" sz="1400" b="1">
                <a:latin typeface="Perpetua"/>
              </a:rPr>
              <a:t>PAR</a:t>
            </a:r>
          </a:p>
        </p:txBody>
      </p:sp>
      <p:sp>
        <p:nvSpPr>
          <p:cNvPr id="30754" name="AutoShape 38"/>
          <p:cNvSpPr>
            <a:spLocks noChangeArrowheads="1"/>
          </p:cNvSpPr>
          <p:nvPr/>
        </p:nvSpPr>
        <p:spPr bwMode="auto">
          <a:xfrm>
            <a:off x="5335588" y="4303713"/>
            <a:ext cx="1066800" cy="762000"/>
          </a:xfrm>
          <a:prstGeom prst="flowChartMultidocument">
            <a:avLst/>
          </a:prstGeom>
          <a:solidFill>
            <a:srgbClr val="66FF66"/>
          </a:solidFill>
          <a:ln w="9525">
            <a:solidFill>
              <a:schemeClr val="tx1"/>
            </a:solidFill>
            <a:miter lim="800000"/>
            <a:headEnd/>
            <a:tailEnd/>
          </a:ln>
        </p:spPr>
        <p:txBody>
          <a:bodyPr wrap="none" anchor="ctr"/>
          <a:lstStyle/>
          <a:p>
            <a:pPr algn="ctr"/>
            <a:r>
              <a:rPr lang="en-US" sz="1400" b="1">
                <a:latin typeface="Perpetua"/>
              </a:rPr>
              <a:t>5 Criteria</a:t>
            </a:r>
          </a:p>
        </p:txBody>
      </p:sp>
      <p:sp>
        <p:nvSpPr>
          <p:cNvPr id="30755" name="Line 39"/>
          <p:cNvSpPr>
            <a:spLocks noChangeShapeType="1"/>
          </p:cNvSpPr>
          <p:nvPr/>
        </p:nvSpPr>
        <p:spPr bwMode="auto">
          <a:xfrm>
            <a:off x="5259388" y="2779713"/>
            <a:ext cx="0" cy="381000"/>
          </a:xfrm>
          <a:prstGeom prst="line">
            <a:avLst/>
          </a:prstGeom>
          <a:noFill/>
          <a:ln w="9525">
            <a:solidFill>
              <a:schemeClr val="tx1"/>
            </a:solidFill>
            <a:round/>
            <a:headEnd/>
            <a:tailEnd type="triangle" w="med" len="med"/>
          </a:ln>
        </p:spPr>
        <p:txBody>
          <a:bodyPr/>
          <a:lstStyle/>
          <a:p>
            <a:endParaRPr lang="en-US"/>
          </a:p>
        </p:txBody>
      </p:sp>
      <p:sp>
        <p:nvSpPr>
          <p:cNvPr id="30756" name="Line 40"/>
          <p:cNvSpPr>
            <a:spLocks noChangeShapeType="1"/>
          </p:cNvSpPr>
          <p:nvPr/>
        </p:nvSpPr>
        <p:spPr bwMode="auto">
          <a:xfrm>
            <a:off x="5868988" y="2322513"/>
            <a:ext cx="381000" cy="0"/>
          </a:xfrm>
          <a:prstGeom prst="line">
            <a:avLst/>
          </a:prstGeom>
          <a:noFill/>
          <a:ln w="9525">
            <a:solidFill>
              <a:schemeClr val="tx1"/>
            </a:solidFill>
            <a:round/>
            <a:headEnd/>
            <a:tailEnd type="triangle" w="med" len="med"/>
          </a:ln>
        </p:spPr>
        <p:txBody>
          <a:bodyPr/>
          <a:lstStyle/>
          <a:p>
            <a:endParaRPr lang="en-US"/>
          </a:p>
        </p:txBody>
      </p:sp>
      <p:sp>
        <p:nvSpPr>
          <p:cNvPr id="30757" name="Line 41"/>
          <p:cNvSpPr>
            <a:spLocks noChangeShapeType="1"/>
          </p:cNvSpPr>
          <p:nvPr/>
        </p:nvSpPr>
        <p:spPr bwMode="auto">
          <a:xfrm>
            <a:off x="8840788" y="2322513"/>
            <a:ext cx="381000" cy="0"/>
          </a:xfrm>
          <a:prstGeom prst="line">
            <a:avLst/>
          </a:prstGeom>
          <a:noFill/>
          <a:ln w="9525">
            <a:solidFill>
              <a:schemeClr val="tx1"/>
            </a:solidFill>
            <a:round/>
            <a:headEnd/>
            <a:tailEnd type="triangle" w="med" len="med"/>
          </a:ln>
        </p:spPr>
        <p:txBody>
          <a:bodyPr/>
          <a:lstStyle/>
          <a:p>
            <a:endParaRPr lang="en-US"/>
          </a:p>
        </p:txBody>
      </p:sp>
      <p:sp>
        <p:nvSpPr>
          <p:cNvPr id="30758" name="Line 43"/>
          <p:cNvSpPr>
            <a:spLocks noChangeShapeType="1"/>
          </p:cNvSpPr>
          <p:nvPr/>
        </p:nvSpPr>
        <p:spPr bwMode="auto">
          <a:xfrm>
            <a:off x="3354388" y="4227513"/>
            <a:ext cx="457200" cy="0"/>
          </a:xfrm>
          <a:prstGeom prst="line">
            <a:avLst/>
          </a:prstGeom>
          <a:noFill/>
          <a:ln w="9525">
            <a:solidFill>
              <a:schemeClr val="tx1"/>
            </a:solidFill>
            <a:round/>
            <a:headEnd/>
            <a:tailEnd/>
          </a:ln>
        </p:spPr>
        <p:txBody>
          <a:bodyPr/>
          <a:lstStyle/>
          <a:p>
            <a:endParaRPr lang="en-US"/>
          </a:p>
        </p:txBody>
      </p:sp>
      <p:sp>
        <p:nvSpPr>
          <p:cNvPr id="30759" name="Line 44"/>
          <p:cNvSpPr>
            <a:spLocks noChangeShapeType="1"/>
          </p:cNvSpPr>
          <p:nvPr/>
        </p:nvSpPr>
        <p:spPr bwMode="auto">
          <a:xfrm flipV="1">
            <a:off x="3811588" y="1560513"/>
            <a:ext cx="0" cy="2667000"/>
          </a:xfrm>
          <a:prstGeom prst="line">
            <a:avLst/>
          </a:prstGeom>
          <a:noFill/>
          <a:ln w="9525">
            <a:solidFill>
              <a:schemeClr val="tx1"/>
            </a:solidFill>
            <a:round/>
            <a:headEnd/>
            <a:tailEnd/>
          </a:ln>
        </p:spPr>
        <p:txBody>
          <a:bodyPr/>
          <a:lstStyle/>
          <a:p>
            <a:endParaRPr lang="en-US"/>
          </a:p>
        </p:txBody>
      </p:sp>
      <p:sp>
        <p:nvSpPr>
          <p:cNvPr id="30760" name="Line 45"/>
          <p:cNvSpPr>
            <a:spLocks noChangeShapeType="1"/>
          </p:cNvSpPr>
          <p:nvPr/>
        </p:nvSpPr>
        <p:spPr bwMode="auto">
          <a:xfrm>
            <a:off x="3811588" y="1560513"/>
            <a:ext cx="1447800" cy="0"/>
          </a:xfrm>
          <a:prstGeom prst="line">
            <a:avLst/>
          </a:prstGeom>
          <a:noFill/>
          <a:ln w="9525">
            <a:solidFill>
              <a:schemeClr val="tx1"/>
            </a:solidFill>
            <a:round/>
            <a:headEnd/>
            <a:tailEnd/>
          </a:ln>
        </p:spPr>
        <p:txBody>
          <a:bodyPr/>
          <a:lstStyle/>
          <a:p>
            <a:endParaRPr lang="en-US"/>
          </a:p>
        </p:txBody>
      </p:sp>
      <p:sp>
        <p:nvSpPr>
          <p:cNvPr id="30761" name="Line 46"/>
          <p:cNvSpPr>
            <a:spLocks noChangeShapeType="1"/>
          </p:cNvSpPr>
          <p:nvPr/>
        </p:nvSpPr>
        <p:spPr bwMode="auto">
          <a:xfrm flipH="1">
            <a:off x="4268788" y="5827713"/>
            <a:ext cx="381000" cy="0"/>
          </a:xfrm>
          <a:prstGeom prst="line">
            <a:avLst/>
          </a:prstGeom>
          <a:noFill/>
          <a:ln w="9525">
            <a:solidFill>
              <a:schemeClr val="tx1"/>
            </a:solidFill>
            <a:round/>
            <a:headEnd/>
            <a:tailEnd type="triangle" w="med" len="med"/>
          </a:ln>
        </p:spPr>
        <p:txBody>
          <a:bodyPr/>
          <a:lstStyle/>
          <a:p>
            <a:endParaRPr lang="en-US"/>
          </a:p>
        </p:txBody>
      </p:sp>
      <p:sp>
        <p:nvSpPr>
          <p:cNvPr id="30762" name="Line 47"/>
          <p:cNvSpPr>
            <a:spLocks noChangeShapeType="1"/>
          </p:cNvSpPr>
          <p:nvPr/>
        </p:nvSpPr>
        <p:spPr bwMode="auto">
          <a:xfrm>
            <a:off x="5868988" y="5827713"/>
            <a:ext cx="1524000" cy="0"/>
          </a:xfrm>
          <a:prstGeom prst="line">
            <a:avLst/>
          </a:prstGeom>
          <a:noFill/>
          <a:ln w="9525">
            <a:solidFill>
              <a:schemeClr val="tx1"/>
            </a:solidFill>
            <a:round/>
            <a:headEnd/>
            <a:tailEnd/>
          </a:ln>
        </p:spPr>
        <p:txBody>
          <a:bodyPr/>
          <a:lstStyle/>
          <a:p>
            <a:endParaRPr lang="en-US"/>
          </a:p>
        </p:txBody>
      </p:sp>
      <p:sp>
        <p:nvSpPr>
          <p:cNvPr id="30763" name="Line 48"/>
          <p:cNvSpPr>
            <a:spLocks noChangeShapeType="1"/>
          </p:cNvSpPr>
          <p:nvPr/>
        </p:nvSpPr>
        <p:spPr bwMode="auto">
          <a:xfrm flipV="1">
            <a:off x="7392988" y="1560513"/>
            <a:ext cx="0" cy="4267200"/>
          </a:xfrm>
          <a:prstGeom prst="line">
            <a:avLst/>
          </a:prstGeom>
          <a:noFill/>
          <a:ln w="9525">
            <a:solidFill>
              <a:schemeClr val="tx1"/>
            </a:solidFill>
            <a:round/>
            <a:headEnd/>
            <a:tailEnd/>
          </a:ln>
        </p:spPr>
        <p:txBody>
          <a:bodyPr/>
          <a:lstStyle/>
          <a:p>
            <a:endParaRPr lang="en-US"/>
          </a:p>
        </p:txBody>
      </p:sp>
      <p:sp>
        <p:nvSpPr>
          <p:cNvPr id="30764" name="Line 49"/>
          <p:cNvSpPr>
            <a:spLocks noChangeShapeType="1"/>
          </p:cNvSpPr>
          <p:nvPr/>
        </p:nvSpPr>
        <p:spPr bwMode="auto">
          <a:xfrm>
            <a:off x="7392988" y="1560513"/>
            <a:ext cx="838200" cy="0"/>
          </a:xfrm>
          <a:prstGeom prst="line">
            <a:avLst/>
          </a:prstGeom>
          <a:noFill/>
          <a:ln w="9525">
            <a:solidFill>
              <a:schemeClr val="tx1"/>
            </a:solidFill>
            <a:round/>
            <a:headEnd/>
            <a:tailEnd/>
          </a:ln>
        </p:spPr>
        <p:txBody>
          <a:bodyPr/>
          <a:lstStyle/>
          <a:p>
            <a:endParaRPr lang="en-US"/>
          </a:p>
        </p:txBody>
      </p:sp>
      <p:sp>
        <p:nvSpPr>
          <p:cNvPr id="30765" name="Line 50"/>
          <p:cNvSpPr>
            <a:spLocks noChangeShapeType="1"/>
          </p:cNvSpPr>
          <p:nvPr/>
        </p:nvSpPr>
        <p:spPr bwMode="auto">
          <a:xfrm>
            <a:off x="8840788" y="4913313"/>
            <a:ext cx="457200" cy="0"/>
          </a:xfrm>
          <a:prstGeom prst="line">
            <a:avLst/>
          </a:prstGeom>
          <a:noFill/>
          <a:ln w="9525">
            <a:solidFill>
              <a:schemeClr val="tx1"/>
            </a:solidFill>
            <a:round/>
            <a:headEnd/>
            <a:tailEnd type="triangle" w="med" len="med"/>
          </a:ln>
        </p:spPr>
        <p:txBody>
          <a:bodyPr/>
          <a:lstStyle/>
          <a:p>
            <a:endParaRPr lang="en-US"/>
          </a:p>
        </p:txBody>
      </p:sp>
      <p:sp>
        <p:nvSpPr>
          <p:cNvPr id="30766" name="AutoShape 51"/>
          <p:cNvSpPr>
            <a:spLocks noChangeArrowheads="1"/>
          </p:cNvSpPr>
          <p:nvPr/>
        </p:nvSpPr>
        <p:spPr bwMode="auto">
          <a:xfrm>
            <a:off x="6021388" y="3617913"/>
            <a:ext cx="1066800" cy="609600"/>
          </a:xfrm>
          <a:prstGeom prst="flowChartDocument">
            <a:avLst/>
          </a:prstGeom>
          <a:solidFill>
            <a:srgbClr val="FFCC00"/>
          </a:solidFill>
          <a:ln w="9525">
            <a:solidFill>
              <a:schemeClr val="tx1"/>
            </a:solidFill>
            <a:miter lim="800000"/>
            <a:headEnd/>
            <a:tailEnd/>
          </a:ln>
        </p:spPr>
        <p:txBody>
          <a:bodyPr wrap="none" anchor="ctr"/>
          <a:lstStyle/>
          <a:p>
            <a:pPr algn="ctr"/>
            <a:r>
              <a:rPr lang="en-US" sz="1400" b="1">
                <a:latin typeface="Perpetua"/>
              </a:rPr>
              <a:t>Objectives</a:t>
            </a:r>
          </a:p>
        </p:txBody>
      </p:sp>
      <p:sp>
        <p:nvSpPr>
          <p:cNvPr id="30767" name="AutoShape 52"/>
          <p:cNvSpPr>
            <a:spLocks noChangeArrowheads="1"/>
          </p:cNvSpPr>
          <p:nvPr/>
        </p:nvSpPr>
        <p:spPr bwMode="auto">
          <a:xfrm>
            <a:off x="6249988" y="2093913"/>
            <a:ext cx="914400" cy="457200"/>
          </a:xfrm>
          <a:prstGeom prst="flowChartTerminator">
            <a:avLst/>
          </a:prstGeom>
          <a:solidFill>
            <a:srgbClr val="FF0000"/>
          </a:solidFill>
          <a:ln w="9525">
            <a:solidFill>
              <a:schemeClr val="tx1"/>
            </a:solidFill>
            <a:miter lim="800000"/>
            <a:headEnd/>
            <a:tailEnd/>
          </a:ln>
        </p:spPr>
        <p:txBody>
          <a:bodyPr wrap="none" tIns="0" bIns="0" anchor="ctr"/>
          <a:lstStyle/>
          <a:p>
            <a:pPr algn="ctr"/>
            <a:r>
              <a:rPr lang="en-US" sz="1400" b="1">
                <a:latin typeface="Perpetua"/>
              </a:rPr>
              <a:t>Check</a:t>
            </a:r>
          </a:p>
          <a:p>
            <a:pPr algn="ctr"/>
            <a:r>
              <a:rPr lang="en-US" sz="1400" b="1">
                <a:latin typeface="Perpetua"/>
              </a:rPr>
              <a:t>Point</a:t>
            </a:r>
          </a:p>
        </p:txBody>
      </p:sp>
      <p:sp>
        <p:nvSpPr>
          <p:cNvPr id="30768" name="AutoShape 54"/>
          <p:cNvSpPr>
            <a:spLocks noChangeArrowheads="1"/>
          </p:cNvSpPr>
          <p:nvPr/>
        </p:nvSpPr>
        <p:spPr bwMode="auto">
          <a:xfrm>
            <a:off x="9221788" y="2093913"/>
            <a:ext cx="914400" cy="457200"/>
          </a:xfrm>
          <a:prstGeom prst="flowChartTerminator">
            <a:avLst/>
          </a:prstGeom>
          <a:solidFill>
            <a:srgbClr val="FF0000"/>
          </a:solidFill>
          <a:ln w="9525">
            <a:solidFill>
              <a:schemeClr val="tx1"/>
            </a:solidFill>
            <a:miter lim="800000"/>
            <a:headEnd/>
            <a:tailEnd/>
          </a:ln>
        </p:spPr>
        <p:txBody>
          <a:bodyPr wrap="none" tIns="0" bIns="0" anchor="ctr"/>
          <a:lstStyle/>
          <a:p>
            <a:pPr algn="ctr"/>
            <a:r>
              <a:rPr lang="en-US" sz="1400" b="1">
                <a:latin typeface="Perpetua"/>
              </a:rPr>
              <a:t>Check</a:t>
            </a:r>
          </a:p>
          <a:p>
            <a:pPr algn="ctr"/>
            <a:r>
              <a:rPr lang="en-US" sz="1400" b="1">
                <a:latin typeface="Perpetua"/>
              </a:rPr>
              <a:t>Point</a:t>
            </a:r>
          </a:p>
        </p:txBody>
      </p:sp>
      <p:sp>
        <p:nvSpPr>
          <p:cNvPr id="30769" name="AutoShape 55"/>
          <p:cNvSpPr>
            <a:spLocks noChangeArrowheads="1"/>
          </p:cNvSpPr>
          <p:nvPr/>
        </p:nvSpPr>
        <p:spPr bwMode="auto">
          <a:xfrm>
            <a:off x="3354388" y="5599113"/>
            <a:ext cx="914400" cy="457200"/>
          </a:xfrm>
          <a:prstGeom prst="flowChartTerminator">
            <a:avLst/>
          </a:prstGeom>
          <a:solidFill>
            <a:srgbClr val="FF0000"/>
          </a:solidFill>
          <a:ln w="9525">
            <a:solidFill>
              <a:schemeClr val="tx1"/>
            </a:solidFill>
            <a:miter lim="800000"/>
            <a:headEnd/>
            <a:tailEnd/>
          </a:ln>
        </p:spPr>
        <p:txBody>
          <a:bodyPr wrap="none" tIns="0" bIns="0" anchor="ctr"/>
          <a:lstStyle/>
          <a:p>
            <a:pPr algn="ctr"/>
            <a:r>
              <a:rPr lang="en-US" sz="1400" b="1">
                <a:latin typeface="Perpetua"/>
              </a:rPr>
              <a:t>Check</a:t>
            </a:r>
          </a:p>
          <a:p>
            <a:pPr algn="ctr"/>
            <a:r>
              <a:rPr lang="en-US" sz="1400" b="1">
                <a:latin typeface="Perpetua"/>
              </a:rPr>
              <a:t>Point</a:t>
            </a:r>
          </a:p>
        </p:txBody>
      </p:sp>
      <p:sp>
        <p:nvSpPr>
          <p:cNvPr id="30770" name="AutoShape 56"/>
          <p:cNvSpPr>
            <a:spLocks noChangeArrowheads="1"/>
          </p:cNvSpPr>
          <p:nvPr/>
        </p:nvSpPr>
        <p:spPr bwMode="auto">
          <a:xfrm>
            <a:off x="2287588" y="5065713"/>
            <a:ext cx="914400" cy="457200"/>
          </a:xfrm>
          <a:prstGeom prst="flowChartTerminator">
            <a:avLst/>
          </a:prstGeom>
          <a:solidFill>
            <a:srgbClr val="FF0000"/>
          </a:solidFill>
          <a:ln w="9525">
            <a:solidFill>
              <a:schemeClr val="tx1"/>
            </a:solidFill>
            <a:miter lim="800000"/>
            <a:headEnd/>
            <a:tailEnd/>
          </a:ln>
        </p:spPr>
        <p:txBody>
          <a:bodyPr wrap="none" tIns="0" bIns="0" anchor="ctr"/>
          <a:lstStyle/>
          <a:p>
            <a:pPr algn="ctr"/>
            <a:r>
              <a:rPr lang="en-US" sz="1400" b="1">
                <a:latin typeface="Perpetua"/>
              </a:rPr>
              <a:t>RIP</a:t>
            </a:r>
          </a:p>
        </p:txBody>
      </p:sp>
      <p:sp>
        <p:nvSpPr>
          <p:cNvPr id="30771" name="AutoShape 57"/>
          <p:cNvSpPr>
            <a:spLocks noChangeArrowheads="1"/>
          </p:cNvSpPr>
          <p:nvPr/>
        </p:nvSpPr>
        <p:spPr bwMode="auto">
          <a:xfrm>
            <a:off x="7773988" y="5751513"/>
            <a:ext cx="914400" cy="457200"/>
          </a:xfrm>
          <a:prstGeom prst="flowChartTerminator">
            <a:avLst/>
          </a:prstGeom>
          <a:solidFill>
            <a:srgbClr val="FF0000"/>
          </a:solidFill>
          <a:ln w="9525">
            <a:solidFill>
              <a:schemeClr val="tx1"/>
            </a:solidFill>
            <a:miter lim="800000"/>
            <a:headEnd/>
            <a:tailEnd/>
          </a:ln>
        </p:spPr>
        <p:txBody>
          <a:bodyPr wrap="none" tIns="0" bIns="0" anchor="ctr"/>
          <a:lstStyle/>
          <a:p>
            <a:pPr algn="ctr"/>
            <a:r>
              <a:rPr lang="en-US" sz="1400" b="1">
                <a:latin typeface="Perpetua"/>
              </a:rPr>
              <a:t>Check</a:t>
            </a:r>
          </a:p>
          <a:p>
            <a:pPr algn="ctr"/>
            <a:r>
              <a:rPr lang="en-US" sz="1400" b="1">
                <a:latin typeface="Perpetua"/>
              </a:rPr>
              <a:t>Point</a:t>
            </a:r>
          </a:p>
        </p:txBody>
      </p:sp>
      <p:sp>
        <p:nvSpPr>
          <p:cNvPr id="30772" name="Text Box 58"/>
          <p:cNvSpPr txBox="1">
            <a:spLocks noChangeArrowheads="1"/>
          </p:cNvSpPr>
          <p:nvPr/>
        </p:nvSpPr>
        <p:spPr bwMode="auto">
          <a:xfrm>
            <a:off x="1524000" y="6291264"/>
            <a:ext cx="9144000" cy="244475"/>
          </a:xfrm>
          <a:prstGeom prst="rect">
            <a:avLst/>
          </a:prstGeom>
          <a:noFill/>
          <a:ln w="9525" algn="ctr">
            <a:noFill/>
            <a:miter lim="800000"/>
            <a:headEnd/>
            <a:tailEnd/>
          </a:ln>
        </p:spPr>
        <p:txBody>
          <a:bodyPr>
            <a:spAutoFit/>
          </a:bodyPr>
          <a:lstStyle/>
          <a:p>
            <a:pPr marL="457200" indent="-457200" algn="ctr">
              <a:spcBef>
                <a:spcPct val="50000"/>
              </a:spcBef>
              <a:tabLst>
                <a:tab pos="457200" algn="l"/>
              </a:tabLst>
            </a:pPr>
            <a:r>
              <a:rPr lang="en-US" sz="1000">
                <a:latin typeface="Perpetua"/>
              </a:rPr>
              <a:t>Note: At "Check Point", either the activity is ended, or there may be various options that would allow reconsideration of the approval.</a:t>
            </a:r>
          </a:p>
        </p:txBody>
      </p:sp>
      <p:sp>
        <p:nvSpPr>
          <p:cNvPr id="30775" name="AutoShape 4"/>
          <p:cNvSpPr>
            <a:spLocks noChangeArrowheads="1"/>
          </p:cNvSpPr>
          <p:nvPr/>
        </p:nvSpPr>
        <p:spPr bwMode="auto">
          <a:xfrm>
            <a:off x="7464425" y="3181350"/>
            <a:ext cx="1511300" cy="935038"/>
          </a:xfrm>
          <a:prstGeom prst="flowChartProcess">
            <a:avLst/>
          </a:prstGeom>
          <a:solidFill>
            <a:schemeClr val="accent1"/>
          </a:solidFill>
          <a:ln w="9525">
            <a:solidFill>
              <a:schemeClr val="tx1"/>
            </a:solidFill>
            <a:miter lim="800000"/>
            <a:headEnd/>
            <a:tailEnd/>
          </a:ln>
        </p:spPr>
        <p:txBody>
          <a:bodyPr wrap="none" anchor="ctr"/>
          <a:lstStyle/>
          <a:p>
            <a:pPr algn="ctr"/>
            <a:br>
              <a:rPr lang="en-US" sz="1400" b="1">
                <a:latin typeface="Perpetua"/>
              </a:rPr>
            </a:br>
            <a:r>
              <a:rPr lang="en-US" sz="1400" b="1">
                <a:latin typeface="Perpetua"/>
              </a:rPr>
              <a:t>NesCom</a:t>
            </a:r>
            <a:br>
              <a:rPr lang="en-US" sz="1400" b="1">
                <a:latin typeface="Perpetua"/>
              </a:rPr>
            </a:br>
            <a:r>
              <a:rPr lang="en-US" sz="1400" b="1">
                <a:latin typeface="Perpetua"/>
              </a:rPr>
              <a:t>recommendation</a:t>
            </a:r>
          </a:p>
          <a:p>
            <a:pPr algn="ctr"/>
            <a:endParaRPr lang="en-US" sz="1400" b="1">
              <a:latin typeface="Perpetua"/>
            </a:endParaRPr>
          </a:p>
        </p:txBody>
      </p:sp>
      <p:sp>
        <p:nvSpPr>
          <p:cNvPr id="59" name="Text Box 65">
            <a:extLst>
              <a:ext uri="{FF2B5EF4-FFF2-40B4-BE49-F238E27FC236}">
                <a16:creationId xmlns:a16="http://schemas.microsoft.com/office/drawing/2014/main" id="{8A5D5406-998C-CE49-9F36-80A2BB7F0C1A}"/>
              </a:ext>
            </a:extLst>
          </p:cNvPr>
          <p:cNvSpPr txBox="1">
            <a:spLocks noChangeArrowheads="1"/>
          </p:cNvSpPr>
          <p:nvPr/>
        </p:nvSpPr>
        <p:spPr bwMode="auto">
          <a:xfrm rot="-1939948">
            <a:off x="2970214" y="2895600"/>
            <a:ext cx="6321425" cy="1708150"/>
          </a:xfrm>
          <a:prstGeom prst="rect">
            <a:avLst/>
          </a:prstGeom>
          <a:noFill/>
          <a:ln w="9525">
            <a:noFill/>
            <a:miter lim="800000"/>
            <a:headEnd/>
            <a:tailEnd/>
          </a:ln>
        </p:spPr>
        <p:txBody>
          <a:bodyPr wrap="none">
            <a:spAutoFit/>
          </a:bodyPr>
          <a:lstStyle/>
          <a:p>
            <a:r>
              <a:rPr lang="en-GB" sz="10600" dirty="0"/>
              <a:t>Complete!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2"/>
          <p:cNvSpPr>
            <a:spLocks noGrp="1"/>
          </p:cNvSpPr>
          <p:nvPr>
            <p:ph type="title"/>
          </p:nvPr>
        </p:nvSpPr>
        <p:spPr/>
        <p:txBody>
          <a:bodyPr vert="horz" wrap="square" lIns="91440" tIns="45720" rIns="91440" bIns="91440" numCol="1" anchor="b" anchorCtr="0" compatLnSpc="1">
            <a:prstTxWarp prst="textNoShape">
              <a:avLst/>
            </a:prstTxWarp>
          </a:bodyPr>
          <a:lstStyle/>
          <a:p>
            <a:pPr eaLnBrk="1" hangingPunct="1"/>
            <a:r>
              <a:rPr lang="en-US" dirty="0"/>
              <a:t>Agenda</a:t>
            </a:r>
          </a:p>
        </p:txBody>
      </p:sp>
      <p:sp>
        <p:nvSpPr>
          <p:cNvPr id="2" name="Content Placeholder 1">
            <a:extLst>
              <a:ext uri="{FF2B5EF4-FFF2-40B4-BE49-F238E27FC236}">
                <a16:creationId xmlns:a16="http://schemas.microsoft.com/office/drawing/2014/main" id="{5E431DFD-96DC-46FE-816D-8FC0958ACDF9}"/>
              </a:ext>
            </a:extLst>
          </p:cNvPr>
          <p:cNvSpPr>
            <a:spLocks noGrp="1"/>
          </p:cNvSpPr>
          <p:nvPr>
            <p:ph idx="1"/>
          </p:nvPr>
        </p:nvSpPr>
        <p:spPr>
          <a:xfrm>
            <a:off x="609600" y="1350962"/>
            <a:ext cx="10972800" cy="5030365"/>
          </a:xfrm>
        </p:spPr>
        <p:txBody>
          <a:bodyPr/>
          <a:lstStyle/>
          <a:p>
            <a:pPr eaLnBrk="1" hangingPunct="1">
              <a:lnSpc>
                <a:spcPct val="80000"/>
              </a:lnSpc>
            </a:pPr>
            <a:r>
              <a:rPr lang="en-US" sz="1800" dirty="0"/>
              <a:t>Welcome</a:t>
            </a:r>
          </a:p>
          <a:p>
            <a:pPr eaLnBrk="1" hangingPunct="1">
              <a:lnSpc>
                <a:spcPct val="80000"/>
              </a:lnSpc>
            </a:pPr>
            <a:r>
              <a:rPr lang="en-US" sz="1800" dirty="0"/>
              <a:t>Approve Agenda</a:t>
            </a:r>
          </a:p>
          <a:p>
            <a:pPr eaLnBrk="1" hangingPunct="1">
              <a:lnSpc>
                <a:spcPct val="80000"/>
              </a:lnSpc>
            </a:pPr>
            <a:r>
              <a:rPr lang="en-US" sz="1800" dirty="0">
                <a:solidFill>
                  <a:schemeClr val="tx1">
                    <a:lumMod val="50000"/>
                    <a:lumOff val="50000"/>
                  </a:schemeClr>
                </a:solidFill>
              </a:rPr>
              <a:t>Reflector and Web</a:t>
            </a:r>
          </a:p>
          <a:p>
            <a:pPr eaLnBrk="1" hangingPunct="1">
              <a:lnSpc>
                <a:spcPct val="80000"/>
              </a:lnSpc>
            </a:pPr>
            <a:r>
              <a:rPr lang="en-US" sz="1800" dirty="0">
                <a:solidFill>
                  <a:schemeClr val="tx1">
                    <a:lumMod val="50000"/>
                    <a:lumOff val="50000"/>
                  </a:schemeClr>
                </a:solidFill>
              </a:rPr>
              <a:t>Ground Rules</a:t>
            </a:r>
          </a:p>
          <a:p>
            <a:pPr eaLnBrk="1" hangingPunct="1">
              <a:lnSpc>
                <a:spcPct val="80000"/>
              </a:lnSpc>
            </a:pPr>
            <a:r>
              <a:rPr lang="en-US" sz="1800" dirty="0">
                <a:solidFill>
                  <a:schemeClr val="tx1">
                    <a:lumMod val="50000"/>
                    <a:lumOff val="50000"/>
                  </a:schemeClr>
                </a:solidFill>
              </a:rPr>
              <a:t>IEEE</a:t>
            </a:r>
          </a:p>
          <a:p>
            <a:pPr lvl="1" eaLnBrk="1" hangingPunct="1">
              <a:lnSpc>
                <a:spcPct val="80000"/>
              </a:lnSpc>
            </a:pPr>
            <a:r>
              <a:rPr lang="en-US" sz="1400" dirty="0">
                <a:solidFill>
                  <a:schemeClr val="tx1">
                    <a:lumMod val="50000"/>
                    <a:lumOff val="50000"/>
                  </a:schemeClr>
                </a:solidFill>
              </a:rPr>
              <a:t>Structure, Bylaws and Rules</a:t>
            </a:r>
          </a:p>
          <a:p>
            <a:pPr lvl="1" eaLnBrk="1" hangingPunct="1">
              <a:lnSpc>
                <a:spcPct val="80000"/>
              </a:lnSpc>
            </a:pPr>
            <a:r>
              <a:rPr lang="en-US" sz="1400" dirty="0">
                <a:solidFill>
                  <a:schemeClr val="tx1">
                    <a:lumMod val="50000"/>
                    <a:lumOff val="50000"/>
                  </a:schemeClr>
                </a:solidFill>
              </a:rPr>
              <a:t>Call for Patents</a:t>
            </a:r>
          </a:p>
          <a:p>
            <a:pPr lvl="1" eaLnBrk="1" hangingPunct="1">
              <a:lnSpc>
                <a:spcPct val="80000"/>
              </a:lnSpc>
            </a:pPr>
            <a:r>
              <a:rPr lang="en-US" sz="1400" dirty="0">
                <a:solidFill>
                  <a:schemeClr val="tx1">
                    <a:lumMod val="50000"/>
                    <a:lumOff val="50000"/>
                  </a:schemeClr>
                </a:solidFill>
              </a:rPr>
              <a:t>IEEE Standards Process</a:t>
            </a:r>
          </a:p>
          <a:p>
            <a:pPr eaLnBrk="1" hangingPunct="1">
              <a:lnSpc>
                <a:spcPct val="80000"/>
              </a:lnSpc>
            </a:pPr>
            <a:r>
              <a:rPr lang="en-US" sz="1800" dirty="0"/>
              <a:t>Presentations</a:t>
            </a:r>
          </a:p>
          <a:p>
            <a:pPr eaLnBrk="1" hangingPunct="1">
              <a:lnSpc>
                <a:spcPct val="80000"/>
              </a:lnSpc>
            </a:pPr>
            <a:r>
              <a:rPr lang="en-US" sz="1800" dirty="0"/>
              <a:t>Future meetings</a:t>
            </a:r>
          </a:p>
          <a:p>
            <a:pPr eaLnBrk="1" hangingPunct="1">
              <a:lnSpc>
                <a:spcPct val="80000"/>
              </a:lnSpc>
            </a:pPr>
            <a:r>
              <a:rPr lang="en-US" sz="1800" dirty="0"/>
              <a:t>To Do list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AutoShape 2"/>
          <p:cNvSpPr>
            <a:spLocks noChangeArrowheads="1"/>
          </p:cNvSpPr>
          <p:nvPr/>
        </p:nvSpPr>
        <p:spPr bwMode="auto">
          <a:xfrm>
            <a:off x="3236913" y="3076575"/>
            <a:ext cx="1219200" cy="838200"/>
          </a:xfrm>
          <a:prstGeom prst="flowChartProcess">
            <a:avLst/>
          </a:prstGeom>
          <a:solidFill>
            <a:schemeClr val="accent1"/>
          </a:solidFill>
          <a:ln w="9525">
            <a:solidFill>
              <a:schemeClr val="tx1"/>
            </a:solidFill>
            <a:miter lim="800000"/>
            <a:headEnd/>
            <a:tailEnd/>
          </a:ln>
        </p:spPr>
        <p:txBody>
          <a:bodyPr wrap="none" anchor="ctr"/>
          <a:lstStyle/>
          <a:p>
            <a:pPr algn="ctr"/>
            <a:r>
              <a:rPr lang="en-US" sz="1400" b="1">
                <a:latin typeface="Perpetua"/>
              </a:rPr>
              <a:t>Task Force</a:t>
            </a:r>
          </a:p>
          <a:p>
            <a:pPr algn="ctr"/>
            <a:r>
              <a:rPr lang="en-US" sz="1400" b="1">
                <a:latin typeface="Perpetua"/>
              </a:rPr>
              <a:t>Meetings</a:t>
            </a:r>
          </a:p>
        </p:txBody>
      </p:sp>
      <p:sp>
        <p:nvSpPr>
          <p:cNvPr id="31746" name="AutoShape 3"/>
          <p:cNvSpPr>
            <a:spLocks noChangeArrowheads="1"/>
          </p:cNvSpPr>
          <p:nvPr/>
        </p:nvSpPr>
        <p:spPr bwMode="auto">
          <a:xfrm>
            <a:off x="3236913" y="4752975"/>
            <a:ext cx="1219200" cy="914400"/>
          </a:xfrm>
          <a:prstGeom prst="flowChartDecision">
            <a:avLst/>
          </a:prstGeom>
          <a:solidFill>
            <a:srgbClr val="0099FF"/>
          </a:solidFill>
          <a:ln w="9525">
            <a:solidFill>
              <a:schemeClr val="tx1"/>
            </a:solidFill>
            <a:miter lim="800000"/>
            <a:headEnd/>
            <a:tailEnd/>
          </a:ln>
        </p:spPr>
        <p:txBody>
          <a:bodyPr wrap="none" anchor="ctr"/>
          <a:lstStyle/>
          <a:p>
            <a:pPr algn="ctr"/>
            <a:r>
              <a:rPr lang="en-US" sz="1400" b="1">
                <a:latin typeface="Perpetua"/>
              </a:rPr>
              <a:t>Proposals</a:t>
            </a:r>
          </a:p>
          <a:p>
            <a:pPr algn="ctr"/>
            <a:r>
              <a:rPr lang="en-US" sz="1400" b="1">
                <a:latin typeface="Perpetua"/>
              </a:rPr>
              <a:t>Selected</a:t>
            </a:r>
          </a:p>
        </p:txBody>
      </p:sp>
      <p:sp>
        <p:nvSpPr>
          <p:cNvPr id="31747" name="AutoShape 4"/>
          <p:cNvSpPr>
            <a:spLocks noChangeArrowheads="1"/>
          </p:cNvSpPr>
          <p:nvPr/>
        </p:nvSpPr>
        <p:spPr bwMode="auto">
          <a:xfrm>
            <a:off x="6513513" y="3152775"/>
            <a:ext cx="1219200" cy="838200"/>
          </a:xfrm>
          <a:prstGeom prst="flowChartProcess">
            <a:avLst/>
          </a:prstGeom>
          <a:solidFill>
            <a:schemeClr val="accent1"/>
          </a:solidFill>
          <a:ln w="9525">
            <a:solidFill>
              <a:schemeClr val="tx1"/>
            </a:solidFill>
            <a:miter lim="800000"/>
            <a:headEnd/>
            <a:tailEnd/>
          </a:ln>
        </p:spPr>
        <p:txBody>
          <a:bodyPr wrap="none" anchor="ctr"/>
          <a:lstStyle/>
          <a:p>
            <a:pPr algn="ctr"/>
            <a:r>
              <a:rPr lang="en-US" sz="1400" b="1">
                <a:latin typeface="Perpetua"/>
              </a:rPr>
              <a:t>Task Force</a:t>
            </a:r>
          </a:p>
          <a:p>
            <a:pPr algn="ctr"/>
            <a:r>
              <a:rPr lang="en-US" sz="1400" b="1">
                <a:latin typeface="Perpetua"/>
              </a:rPr>
              <a:t>Review</a:t>
            </a:r>
          </a:p>
        </p:txBody>
      </p:sp>
      <p:sp>
        <p:nvSpPr>
          <p:cNvPr id="31748" name="AutoShape 5"/>
          <p:cNvSpPr>
            <a:spLocks noChangeArrowheads="1"/>
          </p:cNvSpPr>
          <p:nvPr/>
        </p:nvSpPr>
        <p:spPr bwMode="auto">
          <a:xfrm>
            <a:off x="6513513" y="5286375"/>
            <a:ext cx="1219200" cy="914400"/>
          </a:xfrm>
          <a:prstGeom prst="flowChartDecision">
            <a:avLst/>
          </a:prstGeom>
          <a:solidFill>
            <a:srgbClr val="0099FF"/>
          </a:solidFill>
          <a:ln w="9525">
            <a:solidFill>
              <a:schemeClr val="tx1"/>
            </a:solidFill>
            <a:miter lim="800000"/>
            <a:headEnd/>
            <a:tailEnd/>
          </a:ln>
        </p:spPr>
        <p:txBody>
          <a:bodyPr wrap="none" tIns="0" anchor="ctr"/>
          <a:lstStyle/>
          <a:p>
            <a:pPr algn="ctr"/>
            <a:r>
              <a:rPr lang="en-US" sz="1400" b="1">
                <a:latin typeface="Perpetua"/>
              </a:rPr>
              <a:t>TF</a:t>
            </a:r>
          </a:p>
          <a:p>
            <a:pPr algn="ctr"/>
            <a:r>
              <a:rPr lang="en-US" sz="1400" b="1">
                <a:latin typeface="Perpetua"/>
              </a:rPr>
              <a:t>Review</a:t>
            </a:r>
          </a:p>
          <a:p>
            <a:pPr algn="ctr"/>
            <a:r>
              <a:rPr lang="en-US" sz="1400" b="1">
                <a:latin typeface="Perpetua"/>
              </a:rPr>
              <a:t>Done</a:t>
            </a:r>
          </a:p>
        </p:txBody>
      </p:sp>
      <p:sp>
        <p:nvSpPr>
          <p:cNvPr id="31749" name="Text Box 6"/>
          <p:cNvSpPr txBox="1">
            <a:spLocks noChangeArrowheads="1"/>
          </p:cNvSpPr>
          <p:nvPr/>
        </p:nvSpPr>
        <p:spPr bwMode="auto">
          <a:xfrm>
            <a:off x="4379914" y="4905376"/>
            <a:ext cx="425245" cy="307777"/>
          </a:xfrm>
          <a:prstGeom prst="rect">
            <a:avLst/>
          </a:prstGeom>
          <a:noFill/>
          <a:ln w="9525">
            <a:noFill/>
            <a:miter lim="800000"/>
            <a:headEnd/>
            <a:tailEnd/>
          </a:ln>
        </p:spPr>
        <p:txBody>
          <a:bodyPr wrap="none">
            <a:spAutoFit/>
          </a:bodyPr>
          <a:lstStyle/>
          <a:p>
            <a:r>
              <a:rPr lang="en-US" sz="1400" b="1">
                <a:latin typeface="Perpetua"/>
              </a:rPr>
              <a:t>Yes</a:t>
            </a:r>
          </a:p>
        </p:txBody>
      </p:sp>
      <p:sp>
        <p:nvSpPr>
          <p:cNvPr id="31750" name="Text Box 7"/>
          <p:cNvSpPr txBox="1">
            <a:spLocks noChangeArrowheads="1"/>
          </p:cNvSpPr>
          <p:nvPr/>
        </p:nvSpPr>
        <p:spPr bwMode="auto">
          <a:xfrm>
            <a:off x="7656514" y="5438776"/>
            <a:ext cx="425245" cy="307777"/>
          </a:xfrm>
          <a:prstGeom prst="rect">
            <a:avLst/>
          </a:prstGeom>
          <a:noFill/>
          <a:ln w="9525">
            <a:noFill/>
            <a:miter lim="800000"/>
            <a:headEnd/>
            <a:tailEnd/>
          </a:ln>
        </p:spPr>
        <p:txBody>
          <a:bodyPr wrap="none">
            <a:spAutoFit/>
          </a:bodyPr>
          <a:lstStyle/>
          <a:p>
            <a:r>
              <a:rPr lang="en-US" sz="1400" b="1">
                <a:latin typeface="Perpetua"/>
              </a:rPr>
              <a:t>Yes</a:t>
            </a:r>
          </a:p>
        </p:txBody>
      </p:sp>
      <p:sp>
        <p:nvSpPr>
          <p:cNvPr id="31751" name="Line 8"/>
          <p:cNvSpPr>
            <a:spLocks noChangeShapeType="1"/>
          </p:cNvSpPr>
          <p:nvPr/>
        </p:nvSpPr>
        <p:spPr bwMode="auto">
          <a:xfrm>
            <a:off x="3846513" y="2314575"/>
            <a:ext cx="0" cy="762000"/>
          </a:xfrm>
          <a:prstGeom prst="line">
            <a:avLst/>
          </a:prstGeom>
          <a:noFill/>
          <a:ln w="9525">
            <a:solidFill>
              <a:schemeClr val="tx1"/>
            </a:solidFill>
            <a:round/>
            <a:headEnd/>
            <a:tailEnd type="triangle" w="med" len="med"/>
          </a:ln>
        </p:spPr>
        <p:txBody>
          <a:bodyPr/>
          <a:lstStyle/>
          <a:p>
            <a:endParaRPr lang="en-US"/>
          </a:p>
        </p:txBody>
      </p:sp>
      <p:sp>
        <p:nvSpPr>
          <p:cNvPr id="31752" name="Line 9"/>
          <p:cNvSpPr>
            <a:spLocks noChangeShapeType="1"/>
          </p:cNvSpPr>
          <p:nvPr/>
        </p:nvSpPr>
        <p:spPr bwMode="auto">
          <a:xfrm>
            <a:off x="3846513" y="3914775"/>
            <a:ext cx="0" cy="838200"/>
          </a:xfrm>
          <a:prstGeom prst="line">
            <a:avLst/>
          </a:prstGeom>
          <a:noFill/>
          <a:ln w="9525">
            <a:solidFill>
              <a:schemeClr val="tx1"/>
            </a:solidFill>
            <a:round/>
            <a:headEnd/>
            <a:tailEnd type="triangle" w="med" len="med"/>
          </a:ln>
        </p:spPr>
        <p:txBody>
          <a:bodyPr/>
          <a:lstStyle/>
          <a:p>
            <a:endParaRPr lang="en-US"/>
          </a:p>
        </p:txBody>
      </p:sp>
      <p:sp>
        <p:nvSpPr>
          <p:cNvPr id="31753" name="Line 10"/>
          <p:cNvSpPr>
            <a:spLocks noChangeShapeType="1"/>
          </p:cNvSpPr>
          <p:nvPr/>
        </p:nvSpPr>
        <p:spPr bwMode="auto">
          <a:xfrm>
            <a:off x="7123113" y="1704975"/>
            <a:ext cx="0" cy="304800"/>
          </a:xfrm>
          <a:prstGeom prst="line">
            <a:avLst/>
          </a:prstGeom>
          <a:noFill/>
          <a:ln w="9525">
            <a:solidFill>
              <a:schemeClr val="tx1"/>
            </a:solidFill>
            <a:round/>
            <a:headEnd/>
            <a:tailEnd type="triangle" w="med" len="med"/>
          </a:ln>
        </p:spPr>
        <p:txBody>
          <a:bodyPr/>
          <a:lstStyle/>
          <a:p>
            <a:endParaRPr lang="en-US"/>
          </a:p>
        </p:txBody>
      </p:sp>
      <p:sp>
        <p:nvSpPr>
          <p:cNvPr id="31754" name="Line 11"/>
          <p:cNvSpPr>
            <a:spLocks noChangeShapeType="1"/>
          </p:cNvSpPr>
          <p:nvPr/>
        </p:nvSpPr>
        <p:spPr bwMode="auto">
          <a:xfrm>
            <a:off x="7123113" y="2543175"/>
            <a:ext cx="0" cy="609600"/>
          </a:xfrm>
          <a:prstGeom prst="line">
            <a:avLst/>
          </a:prstGeom>
          <a:noFill/>
          <a:ln w="9525">
            <a:solidFill>
              <a:schemeClr val="tx1"/>
            </a:solidFill>
            <a:round/>
            <a:headEnd/>
            <a:tailEnd type="triangle" w="med" len="med"/>
          </a:ln>
        </p:spPr>
        <p:txBody>
          <a:bodyPr/>
          <a:lstStyle/>
          <a:p>
            <a:endParaRPr lang="en-US"/>
          </a:p>
        </p:txBody>
      </p:sp>
      <p:sp>
        <p:nvSpPr>
          <p:cNvPr id="31755" name="Line 12"/>
          <p:cNvSpPr>
            <a:spLocks noChangeShapeType="1"/>
          </p:cNvSpPr>
          <p:nvPr/>
        </p:nvSpPr>
        <p:spPr bwMode="auto">
          <a:xfrm>
            <a:off x="4456113" y="5210175"/>
            <a:ext cx="1066800" cy="0"/>
          </a:xfrm>
          <a:prstGeom prst="line">
            <a:avLst/>
          </a:prstGeom>
          <a:noFill/>
          <a:ln w="9525">
            <a:solidFill>
              <a:schemeClr val="tx1"/>
            </a:solidFill>
            <a:round/>
            <a:headEnd/>
            <a:tailEnd/>
          </a:ln>
        </p:spPr>
        <p:txBody>
          <a:bodyPr/>
          <a:lstStyle/>
          <a:p>
            <a:endParaRPr lang="en-US"/>
          </a:p>
        </p:txBody>
      </p:sp>
      <p:sp>
        <p:nvSpPr>
          <p:cNvPr id="31756" name="Line 13"/>
          <p:cNvSpPr>
            <a:spLocks noChangeShapeType="1"/>
          </p:cNvSpPr>
          <p:nvPr/>
        </p:nvSpPr>
        <p:spPr bwMode="auto">
          <a:xfrm flipV="1">
            <a:off x="5522913" y="1704975"/>
            <a:ext cx="0" cy="3505200"/>
          </a:xfrm>
          <a:prstGeom prst="line">
            <a:avLst/>
          </a:prstGeom>
          <a:noFill/>
          <a:ln w="9525">
            <a:solidFill>
              <a:schemeClr val="tx1"/>
            </a:solidFill>
            <a:round/>
            <a:headEnd/>
            <a:tailEnd/>
          </a:ln>
        </p:spPr>
        <p:txBody>
          <a:bodyPr/>
          <a:lstStyle/>
          <a:p>
            <a:endParaRPr lang="en-US"/>
          </a:p>
        </p:txBody>
      </p:sp>
      <p:sp>
        <p:nvSpPr>
          <p:cNvPr id="31757" name="Line 14"/>
          <p:cNvSpPr>
            <a:spLocks noChangeShapeType="1"/>
          </p:cNvSpPr>
          <p:nvPr/>
        </p:nvSpPr>
        <p:spPr bwMode="auto">
          <a:xfrm>
            <a:off x="5522913" y="1704975"/>
            <a:ext cx="1600200" cy="0"/>
          </a:xfrm>
          <a:prstGeom prst="line">
            <a:avLst/>
          </a:prstGeom>
          <a:noFill/>
          <a:ln w="9525">
            <a:solidFill>
              <a:schemeClr val="tx1"/>
            </a:solidFill>
            <a:round/>
            <a:headEnd/>
            <a:tailEnd/>
          </a:ln>
        </p:spPr>
        <p:txBody>
          <a:bodyPr/>
          <a:lstStyle/>
          <a:p>
            <a:endParaRPr lang="en-US"/>
          </a:p>
        </p:txBody>
      </p:sp>
      <p:sp>
        <p:nvSpPr>
          <p:cNvPr id="31758" name="Line 15"/>
          <p:cNvSpPr>
            <a:spLocks noChangeShapeType="1"/>
          </p:cNvSpPr>
          <p:nvPr/>
        </p:nvSpPr>
        <p:spPr bwMode="auto">
          <a:xfrm>
            <a:off x="7732713" y="5743575"/>
            <a:ext cx="533400" cy="0"/>
          </a:xfrm>
          <a:prstGeom prst="line">
            <a:avLst/>
          </a:prstGeom>
          <a:noFill/>
          <a:ln w="9525">
            <a:solidFill>
              <a:schemeClr val="tx1"/>
            </a:solidFill>
            <a:round/>
            <a:headEnd/>
            <a:tailEnd/>
          </a:ln>
        </p:spPr>
        <p:txBody>
          <a:bodyPr/>
          <a:lstStyle/>
          <a:p>
            <a:endParaRPr lang="en-US"/>
          </a:p>
        </p:txBody>
      </p:sp>
      <p:sp>
        <p:nvSpPr>
          <p:cNvPr id="31759" name="AutoShape 16"/>
          <p:cNvSpPr>
            <a:spLocks noChangeArrowheads="1"/>
          </p:cNvSpPr>
          <p:nvPr/>
        </p:nvSpPr>
        <p:spPr bwMode="auto">
          <a:xfrm>
            <a:off x="4075113" y="3990975"/>
            <a:ext cx="1066800" cy="609600"/>
          </a:xfrm>
          <a:prstGeom prst="flowChartDocument">
            <a:avLst/>
          </a:prstGeom>
          <a:solidFill>
            <a:srgbClr val="FFCC00"/>
          </a:solidFill>
          <a:ln w="9525">
            <a:solidFill>
              <a:schemeClr val="tx1"/>
            </a:solidFill>
            <a:miter lim="800000"/>
            <a:headEnd/>
            <a:tailEnd/>
          </a:ln>
        </p:spPr>
        <p:txBody>
          <a:bodyPr wrap="none" anchor="ctr"/>
          <a:lstStyle/>
          <a:p>
            <a:pPr algn="ctr"/>
            <a:r>
              <a:rPr lang="en-US" sz="1400" b="1">
                <a:latin typeface="Perpetua"/>
              </a:rPr>
              <a:t>Objectives</a:t>
            </a:r>
          </a:p>
        </p:txBody>
      </p:sp>
      <p:sp>
        <p:nvSpPr>
          <p:cNvPr id="31760" name="AutoShape 17"/>
          <p:cNvSpPr>
            <a:spLocks noChangeArrowheads="1"/>
          </p:cNvSpPr>
          <p:nvPr/>
        </p:nvSpPr>
        <p:spPr bwMode="auto">
          <a:xfrm>
            <a:off x="3313113" y="1628775"/>
            <a:ext cx="1066800" cy="762000"/>
          </a:xfrm>
          <a:prstGeom prst="flowChartDocument">
            <a:avLst/>
          </a:prstGeom>
          <a:solidFill>
            <a:srgbClr val="FFFF66"/>
          </a:solidFill>
          <a:ln w="9525">
            <a:solidFill>
              <a:schemeClr val="tx1"/>
            </a:solidFill>
            <a:miter lim="800000"/>
            <a:headEnd/>
            <a:tailEnd/>
          </a:ln>
        </p:spPr>
        <p:txBody>
          <a:bodyPr wrap="none" anchor="ctr"/>
          <a:lstStyle/>
          <a:p>
            <a:pPr algn="ctr"/>
            <a:r>
              <a:rPr lang="en-US" sz="1400" b="1">
                <a:latin typeface="Perpetua"/>
              </a:rPr>
              <a:t>Approved</a:t>
            </a:r>
          </a:p>
          <a:p>
            <a:pPr algn="ctr"/>
            <a:r>
              <a:rPr lang="en-US" sz="1400" b="1">
                <a:latin typeface="Perpetua"/>
              </a:rPr>
              <a:t>PAR</a:t>
            </a:r>
          </a:p>
        </p:txBody>
      </p:sp>
      <p:sp>
        <p:nvSpPr>
          <p:cNvPr id="31761" name="Line 18"/>
          <p:cNvSpPr>
            <a:spLocks noChangeShapeType="1"/>
          </p:cNvSpPr>
          <p:nvPr/>
        </p:nvSpPr>
        <p:spPr bwMode="auto">
          <a:xfrm>
            <a:off x="3846513" y="5667375"/>
            <a:ext cx="0" cy="304800"/>
          </a:xfrm>
          <a:prstGeom prst="line">
            <a:avLst/>
          </a:prstGeom>
          <a:noFill/>
          <a:ln w="9525">
            <a:solidFill>
              <a:schemeClr val="tx1"/>
            </a:solidFill>
            <a:round/>
            <a:headEnd/>
            <a:tailEnd/>
          </a:ln>
        </p:spPr>
        <p:txBody>
          <a:bodyPr/>
          <a:lstStyle/>
          <a:p>
            <a:endParaRPr lang="en-US"/>
          </a:p>
        </p:txBody>
      </p:sp>
      <p:sp>
        <p:nvSpPr>
          <p:cNvPr id="31762" name="Line 19"/>
          <p:cNvSpPr>
            <a:spLocks noChangeShapeType="1"/>
          </p:cNvSpPr>
          <p:nvPr/>
        </p:nvSpPr>
        <p:spPr bwMode="auto">
          <a:xfrm flipH="1">
            <a:off x="2855913" y="5972175"/>
            <a:ext cx="990600" cy="0"/>
          </a:xfrm>
          <a:prstGeom prst="line">
            <a:avLst/>
          </a:prstGeom>
          <a:noFill/>
          <a:ln w="9525">
            <a:solidFill>
              <a:schemeClr val="tx1"/>
            </a:solidFill>
            <a:round/>
            <a:headEnd/>
            <a:tailEnd/>
          </a:ln>
        </p:spPr>
        <p:txBody>
          <a:bodyPr/>
          <a:lstStyle/>
          <a:p>
            <a:endParaRPr lang="en-US"/>
          </a:p>
        </p:txBody>
      </p:sp>
      <p:sp>
        <p:nvSpPr>
          <p:cNvPr id="31763" name="Line 20"/>
          <p:cNvSpPr>
            <a:spLocks noChangeShapeType="1"/>
          </p:cNvSpPr>
          <p:nvPr/>
        </p:nvSpPr>
        <p:spPr bwMode="auto">
          <a:xfrm flipV="1">
            <a:off x="2855913" y="2771775"/>
            <a:ext cx="0" cy="3200400"/>
          </a:xfrm>
          <a:prstGeom prst="line">
            <a:avLst/>
          </a:prstGeom>
          <a:noFill/>
          <a:ln w="9525">
            <a:solidFill>
              <a:schemeClr val="tx1"/>
            </a:solidFill>
            <a:round/>
            <a:headEnd/>
            <a:tailEnd/>
          </a:ln>
        </p:spPr>
        <p:txBody>
          <a:bodyPr/>
          <a:lstStyle/>
          <a:p>
            <a:endParaRPr lang="en-US"/>
          </a:p>
        </p:txBody>
      </p:sp>
      <p:sp>
        <p:nvSpPr>
          <p:cNvPr id="31764" name="Line 21"/>
          <p:cNvSpPr>
            <a:spLocks noChangeShapeType="1"/>
          </p:cNvSpPr>
          <p:nvPr/>
        </p:nvSpPr>
        <p:spPr bwMode="auto">
          <a:xfrm>
            <a:off x="3465513" y="2771775"/>
            <a:ext cx="0" cy="304800"/>
          </a:xfrm>
          <a:prstGeom prst="line">
            <a:avLst/>
          </a:prstGeom>
          <a:noFill/>
          <a:ln w="9525">
            <a:solidFill>
              <a:schemeClr val="tx1"/>
            </a:solidFill>
            <a:round/>
            <a:headEnd/>
            <a:tailEnd type="triangle" w="med" len="med"/>
          </a:ln>
        </p:spPr>
        <p:txBody>
          <a:bodyPr/>
          <a:lstStyle/>
          <a:p>
            <a:endParaRPr lang="en-US"/>
          </a:p>
        </p:txBody>
      </p:sp>
      <p:sp>
        <p:nvSpPr>
          <p:cNvPr id="31765" name="Line 22"/>
          <p:cNvSpPr>
            <a:spLocks noChangeShapeType="1"/>
          </p:cNvSpPr>
          <p:nvPr/>
        </p:nvSpPr>
        <p:spPr bwMode="auto">
          <a:xfrm flipH="1">
            <a:off x="2855913" y="2771775"/>
            <a:ext cx="609600" cy="0"/>
          </a:xfrm>
          <a:prstGeom prst="line">
            <a:avLst/>
          </a:prstGeom>
          <a:noFill/>
          <a:ln w="9525">
            <a:solidFill>
              <a:schemeClr val="tx1"/>
            </a:solidFill>
            <a:round/>
            <a:headEnd/>
            <a:tailEnd/>
          </a:ln>
        </p:spPr>
        <p:txBody>
          <a:bodyPr/>
          <a:lstStyle/>
          <a:p>
            <a:endParaRPr lang="en-US"/>
          </a:p>
        </p:txBody>
      </p:sp>
      <p:sp>
        <p:nvSpPr>
          <p:cNvPr id="31766" name="Text Box 23"/>
          <p:cNvSpPr txBox="1">
            <a:spLocks noChangeArrowheads="1"/>
          </p:cNvSpPr>
          <p:nvPr/>
        </p:nvSpPr>
        <p:spPr bwMode="auto">
          <a:xfrm>
            <a:off x="3465513" y="5667376"/>
            <a:ext cx="402674" cy="307777"/>
          </a:xfrm>
          <a:prstGeom prst="rect">
            <a:avLst/>
          </a:prstGeom>
          <a:noFill/>
          <a:ln w="9525">
            <a:noFill/>
            <a:miter lim="800000"/>
            <a:headEnd/>
            <a:tailEnd/>
          </a:ln>
        </p:spPr>
        <p:txBody>
          <a:bodyPr wrap="none">
            <a:spAutoFit/>
          </a:bodyPr>
          <a:lstStyle/>
          <a:p>
            <a:r>
              <a:rPr lang="en-US" sz="1400" b="1">
                <a:latin typeface="Perpetua"/>
              </a:rPr>
              <a:t>No</a:t>
            </a:r>
          </a:p>
        </p:txBody>
      </p:sp>
      <p:sp>
        <p:nvSpPr>
          <p:cNvPr id="31767" name="AutoShape 24"/>
          <p:cNvSpPr>
            <a:spLocks noChangeArrowheads="1"/>
          </p:cNvSpPr>
          <p:nvPr/>
        </p:nvSpPr>
        <p:spPr bwMode="auto">
          <a:xfrm>
            <a:off x="6589713" y="2009775"/>
            <a:ext cx="1066800" cy="609600"/>
          </a:xfrm>
          <a:prstGeom prst="flowChartDocument">
            <a:avLst/>
          </a:prstGeom>
          <a:solidFill>
            <a:schemeClr val="bg1"/>
          </a:solidFill>
          <a:ln w="9525">
            <a:solidFill>
              <a:schemeClr val="tx1"/>
            </a:solidFill>
            <a:miter lim="800000"/>
            <a:headEnd/>
            <a:tailEnd/>
          </a:ln>
        </p:spPr>
        <p:txBody>
          <a:bodyPr wrap="none" anchor="ctr"/>
          <a:lstStyle/>
          <a:p>
            <a:pPr algn="ctr"/>
            <a:r>
              <a:rPr lang="en-US" sz="1400" b="1">
                <a:latin typeface="Perpetua"/>
              </a:rPr>
              <a:t>D1.0</a:t>
            </a:r>
          </a:p>
        </p:txBody>
      </p:sp>
      <p:sp>
        <p:nvSpPr>
          <p:cNvPr id="31768" name="Line 25"/>
          <p:cNvSpPr>
            <a:spLocks noChangeShapeType="1"/>
          </p:cNvSpPr>
          <p:nvPr/>
        </p:nvSpPr>
        <p:spPr bwMode="auto">
          <a:xfrm>
            <a:off x="7123113" y="3990975"/>
            <a:ext cx="0" cy="381000"/>
          </a:xfrm>
          <a:prstGeom prst="line">
            <a:avLst/>
          </a:prstGeom>
          <a:noFill/>
          <a:ln w="9525">
            <a:solidFill>
              <a:schemeClr val="tx1"/>
            </a:solidFill>
            <a:round/>
            <a:headEnd/>
            <a:tailEnd type="triangle" w="med" len="med"/>
          </a:ln>
        </p:spPr>
        <p:txBody>
          <a:bodyPr/>
          <a:lstStyle/>
          <a:p>
            <a:endParaRPr lang="en-US"/>
          </a:p>
        </p:txBody>
      </p:sp>
      <p:sp>
        <p:nvSpPr>
          <p:cNvPr id="31769" name="Line 26"/>
          <p:cNvSpPr>
            <a:spLocks noChangeShapeType="1"/>
          </p:cNvSpPr>
          <p:nvPr/>
        </p:nvSpPr>
        <p:spPr bwMode="auto">
          <a:xfrm>
            <a:off x="7123113" y="4905375"/>
            <a:ext cx="0" cy="381000"/>
          </a:xfrm>
          <a:prstGeom prst="line">
            <a:avLst/>
          </a:prstGeom>
          <a:noFill/>
          <a:ln w="9525">
            <a:solidFill>
              <a:schemeClr val="tx1"/>
            </a:solidFill>
            <a:round/>
            <a:headEnd/>
            <a:tailEnd type="triangle" w="med" len="med"/>
          </a:ln>
        </p:spPr>
        <p:txBody>
          <a:bodyPr/>
          <a:lstStyle/>
          <a:p>
            <a:endParaRPr lang="en-US"/>
          </a:p>
        </p:txBody>
      </p:sp>
      <p:sp>
        <p:nvSpPr>
          <p:cNvPr id="31770" name="AutoShape 27"/>
          <p:cNvSpPr>
            <a:spLocks noChangeArrowheads="1"/>
          </p:cNvSpPr>
          <p:nvPr/>
        </p:nvSpPr>
        <p:spPr bwMode="auto">
          <a:xfrm>
            <a:off x="6589713" y="4371975"/>
            <a:ext cx="1066800" cy="609600"/>
          </a:xfrm>
          <a:prstGeom prst="flowChartDocument">
            <a:avLst/>
          </a:prstGeom>
          <a:solidFill>
            <a:schemeClr val="bg1"/>
          </a:solidFill>
          <a:ln w="9525">
            <a:solidFill>
              <a:schemeClr val="tx1"/>
            </a:solidFill>
            <a:miter lim="800000"/>
            <a:headEnd/>
            <a:tailEnd/>
          </a:ln>
        </p:spPr>
        <p:txBody>
          <a:bodyPr wrap="none" anchor="ctr"/>
          <a:lstStyle/>
          <a:p>
            <a:pPr algn="ctr"/>
            <a:r>
              <a:rPr lang="en-US" sz="1400" b="1">
                <a:latin typeface="Perpetua"/>
              </a:rPr>
              <a:t>D1.(n+1)</a:t>
            </a:r>
          </a:p>
        </p:txBody>
      </p:sp>
      <p:sp>
        <p:nvSpPr>
          <p:cNvPr id="31771" name="Text Box 28"/>
          <p:cNvSpPr txBox="1">
            <a:spLocks noChangeArrowheads="1"/>
          </p:cNvSpPr>
          <p:nvPr/>
        </p:nvSpPr>
        <p:spPr bwMode="auto">
          <a:xfrm>
            <a:off x="6132513" y="5438776"/>
            <a:ext cx="402674" cy="307777"/>
          </a:xfrm>
          <a:prstGeom prst="rect">
            <a:avLst/>
          </a:prstGeom>
          <a:noFill/>
          <a:ln w="9525">
            <a:noFill/>
            <a:miter lim="800000"/>
            <a:headEnd/>
            <a:tailEnd/>
          </a:ln>
        </p:spPr>
        <p:txBody>
          <a:bodyPr wrap="none">
            <a:spAutoFit/>
          </a:bodyPr>
          <a:lstStyle/>
          <a:p>
            <a:r>
              <a:rPr lang="en-US" sz="1400" b="1">
                <a:latin typeface="Perpetua"/>
              </a:rPr>
              <a:t>No</a:t>
            </a:r>
          </a:p>
        </p:txBody>
      </p:sp>
      <p:sp>
        <p:nvSpPr>
          <p:cNvPr id="31772" name="Line 29"/>
          <p:cNvSpPr>
            <a:spLocks noChangeShapeType="1"/>
          </p:cNvSpPr>
          <p:nvPr/>
        </p:nvSpPr>
        <p:spPr bwMode="auto">
          <a:xfrm flipV="1">
            <a:off x="6056313" y="2847975"/>
            <a:ext cx="0" cy="2895600"/>
          </a:xfrm>
          <a:prstGeom prst="line">
            <a:avLst/>
          </a:prstGeom>
          <a:noFill/>
          <a:ln w="9525">
            <a:solidFill>
              <a:schemeClr val="tx1"/>
            </a:solidFill>
            <a:round/>
            <a:headEnd/>
            <a:tailEnd/>
          </a:ln>
        </p:spPr>
        <p:txBody>
          <a:bodyPr/>
          <a:lstStyle/>
          <a:p>
            <a:endParaRPr lang="en-US"/>
          </a:p>
        </p:txBody>
      </p:sp>
      <p:sp>
        <p:nvSpPr>
          <p:cNvPr id="31773" name="Line 30"/>
          <p:cNvSpPr>
            <a:spLocks noChangeShapeType="1"/>
          </p:cNvSpPr>
          <p:nvPr/>
        </p:nvSpPr>
        <p:spPr bwMode="auto">
          <a:xfrm>
            <a:off x="6742113" y="2847975"/>
            <a:ext cx="0" cy="304800"/>
          </a:xfrm>
          <a:prstGeom prst="line">
            <a:avLst/>
          </a:prstGeom>
          <a:noFill/>
          <a:ln w="9525">
            <a:solidFill>
              <a:schemeClr val="tx1"/>
            </a:solidFill>
            <a:round/>
            <a:headEnd/>
            <a:tailEnd type="triangle" w="med" len="med"/>
          </a:ln>
        </p:spPr>
        <p:txBody>
          <a:bodyPr/>
          <a:lstStyle/>
          <a:p>
            <a:endParaRPr lang="en-US"/>
          </a:p>
        </p:txBody>
      </p:sp>
      <p:sp>
        <p:nvSpPr>
          <p:cNvPr id="31774" name="Line 31"/>
          <p:cNvSpPr>
            <a:spLocks noChangeShapeType="1"/>
          </p:cNvSpPr>
          <p:nvPr/>
        </p:nvSpPr>
        <p:spPr bwMode="auto">
          <a:xfrm flipH="1">
            <a:off x="6056313" y="2847975"/>
            <a:ext cx="685800" cy="0"/>
          </a:xfrm>
          <a:prstGeom prst="line">
            <a:avLst/>
          </a:prstGeom>
          <a:noFill/>
          <a:ln w="9525">
            <a:solidFill>
              <a:schemeClr val="tx1"/>
            </a:solidFill>
            <a:round/>
            <a:headEnd/>
            <a:tailEnd/>
          </a:ln>
        </p:spPr>
        <p:txBody>
          <a:bodyPr/>
          <a:lstStyle/>
          <a:p>
            <a:endParaRPr lang="en-US"/>
          </a:p>
        </p:txBody>
      </p:sp>
      <p:sp>
        <p:nvSpPr>
          <p:cNvPr id="31775" name="Line 32"/>
          <p:cNvSpPr>
            <a:spLocks noChangeShapeType="1"/>
          </p:cNvSpPr>
          <p:nvPr/>
        </p:nvSpPr>
        <p:spPr bwMode="auto">
          <a:xfrm flipH="1">
            <a:off x="6056313" y="5743575"/>
            <a:ext cx="457200" cy="0"/>
          </a:xfrm>
          <a:prstGeom prst="line">
            <a:avLst/>
          </a:prstGeom>
          <a:noFill/>
          <a:ln w="9525">
            <a:solidFill>
              <a:schemeClr val="tx1"/>
            </a:solidFill>
            <a:round/>
            <a:headEnd/>
            <a:tailEnd/>
          </a:ln>
        </p:spPr>
        <p:txBody>
          <a:bodyPr/>
          <a:lstStyle/>
          <a:p>
            <a:endParaRPr lang="en-US"/>
          </a:p>
        </p:txBody>
      </p:sp>
      <p:sp>
        <p:nvSpPr>
          <p:cNvPr id="31776" name="Line 33"/>
          <p:cNvSpPr>
            <a:spLocks noChangeShapeType="1"/>
          </p:cNvSpPr>
          <p:nvPr/>
        </p:nvSpPr>
        <p:spPr bwMode="auto">
          <a:xfrm>
            <a:off x="8266113" y="3609975"/>
            <a:ext cx="381000" cy="0"/>
          </a:xfrm>
          <a:prstGeom prst="line">
            <a:avLst/>
          </a:prstGeom>
          <a:noFill/>
          <a:ln w="9525">
            <a:solidFill>
              <a:schemeClr val="tx1"/>
            </a:solidFill>
            <a:round/>
            <a:headEnd/>
            <a:tailEnd type="triangle" w="med" len="med"/>
          </a:ln>
        </p:spPr>
        <p:txBody>
          <a:bodyPr/>
          <a:lstStyle/>
          <a:p>
            <a:endParaRPr lang="en-US"/>
          </a:p>
        </p:txBody>
      </p:sp>
      <p:sp>
        <p:nvSpPr>
          <p:cNvPr id="31777" name="Line 34"/>
          <p:cNvSpPr>
            <a:spLocks noChangeShapeType="1"/>
          </p:cNvSpPr>
          <p:nvPr/>
        </p:nvSpPr>
        <p:spPr bwMode="auto">
          <a:xfrm flipV="1">
            <a:off x="8266113" y="3609975"/>
            <a:ext cx="0" cy="2133600"/>
          </a:xfrm>
          <a:prstGeom prst="line">
            <a:avLst/>
          </a:prstGeom>
          <a:noFill/>
          <a:ln w="9525">
            <a:solidFill>
              <a:schemeClr val="tx1"/>
            </a:solidFill>
            <a:round/>
            <a:headEnd/>
            <a:tailEnd/>
          </a:ln>
        </p:spPr>
        <p:txBody>
          <a:bodyPr/>
          <a:lstStyle/>
          <a:p>
            <a:endParaRPr lang="en-US"/>
          </a:p>
        </p:txBody>
      </p:sp>
      <p:sp>
        <p:nvSpPr>
          <p:cNvPr id="31778" name="Line 35"/>
          <p:cNvSpPr>
            <a:spLocks noChangeShapeType="1"/>
          </p:cNvSpPr>
          <p:nvPr/>
        </p:nvSpPr>
        <p:spPr bwMode="auto">
          <a:xfrm>
            <a:off x="7504113" y="2847975"/>
            <a:ext cx="0" cy="304800"/>
          </a:xfrm>
          <a:prstGeom prst="line">
            <a:avLst/>
          </a:prstGeom>
          <a:noFill/>
          <a:ln w="9525">
            <a:solidFill>
              <a:schemeClr val="tx1"/>
            </a:solidFill>
            <a:round/>
            <a:headEnd/>
            <a:tailEnd type="triangle" w="med" len="med"/>
          </a:ln>
        </p:spPr>
        <p:txBody>
          <a:bodyPr/>
          <a:lstStyle/>
          <a:p>
            <a:endParaRPr lang="en-US"/>
          </a:p>
        </p:txBody>
      </p:sp>
      <p:sp>
        <p:nvSpPr>
          <p:cNvPr id="31779" name="Line 36"/>
          <p:cNvSpPr>
            <a:spLocks noChangeShapeType="1"/>
          </p:cNvSpPr>
          <p:nvPr/>
        </p:nvSpPr>
        <p:spPr bwMode="auto">
          <a:xfrm flipH="1">
            <a:off x="7504113" y="2847975"/>
            <a:ext cx="1752600" cy="0"/>
          </a:xfrm>
          <a:prstGeom prst="line">
            <a:avLst/>
          </a:prstGeom>
          <a:noFill/>
          <a:ln w="9525">
            <a:solidFill>
              <a:schemeClr val="tx1"/>
            </a:solidFill>
            <a:round/>
            <a:headEnd/>
            <a:tailEnd/>
          </a:ln>
        </p:spPr>
        <p:txBody>
          <a:bodyPr/>
          <a:lstStyle/>
          <a:p>
            <a:endParaRPr lang="en-US"/>
          </a:p>
        </p:txBody>
      </p:sp>
      <p:sp>
        <p:nvSpPr>
          <p:cNvPr id="31780" name="Text Box 37"/>
          <p:cNvSpPr txBox="1">
            <a:spLocks noChangeArrowheads="1"/>
          </p:cNvSpPr>
          <p:nvPr/>
        </p:nvSpPr>
        <p:spPr bwMode="auto">
          <a:xfrm>
            <a:off x="9217025" y="2847976"/>
            <a:ext cx="402674" cy="307777"/>
          </a:xfrm>
          <a:prstGeom prst="rect">
            <a:avLst/>
          </a:prstGeom>
          <a:noFill/>
          <a:ln w="9525">
            <a:noFill/>
            <a:miter lim="800000"/>
            <a:headEnd/>
            <a:tailEnd/>
          </a:ln>
        </p:spPr>
        <p:txBody>
          <a:bodyPr wrap="none">
            <a:spAutoFit/>
          </a:bodyPr>
          <a:lstStyle/>
          <a:p>
            <a:r>
              <a:rPr lang="en-US" sz="1400" b="1">
                <a:latin typeface="Perpetua"/>
              </a:rPr>
              <a:t>No</a:t>
            </a:r>
          </a:p>
        </p:txBody>
      </p:sp>
      <p:sp>
        <p:nvSpPr>
          <p:cNvPr id="31781" name="Line 38"/>
          <p:cNvSpPr>
            <a:spLocks noChangeShapeType="1"/>
          </p:cNvSpPr>
          <p:nvPr/>
        </p:nvSpPr>
        <p:spPr bwMode="auto">
          <a:xfrm flipV="1">
            <a:off x="9256713" y="2847975"/>
            <a:ext cx="0" cy="381000"/>
          </a:xfrm>
          <a:prstGeom prst="line">
            <a:avLst/>
          </a:prstGeom>
          <a:noFill/>
          <a:ln w="9525">
            <a:solidFill>
              <a:schemeClr val="tx1"/>
            </a:solidFill>
            <a:round/>
            <a:headEnd/>
            <a:tailEnd/>
          </a:ln>
        </p:spPr>
        <p:txBody>
          <a:bodyPr/>
          <a:lstStyle/>
          <a:p>
            <a:endParaRPr lang="en-US"/>
          </a:p>
        </p:txBody>
      </p:sp>
      <p:sp>
        <p:nvSpPr>
          <p:cNvPr id="31782" name="Line 39"/>
          <p:cNvSpPr>
            <a:spLocks noChangeShapeType="1"/>
          </p:cNvSpPr>
          <p:nvPr/>
        </p:nvSpPr>
        <p:spPr bwMode="auto">
          <a:xfrm>
            <a:off x="9256713" y="3990975"/>
            <a:ext cx="0" cy="381000"/>
          </a:xfrm>
          <a:prstGeom prst="line">
            <a:avLst/>
          </a:prstGeom>
          <a:noFill/>
          <a:ln w="9525">
            <a:solidFill>
              <a:schemeClr val="tx1"/>
            </a:solidFill>
            <a:round/>
            <a:headEnd/>
            <a:tailEnd type="triangle" w="med" len="med"/>
          </a:ln>
        </p:spPr>
        <p:txBody>
          <a:bodyPr/>
          <a:lstStyle/>
          <a:p>
            <a:endParaRPr lang="en-US"/>
          </a:p>
        </p:txBody>
      </p:sp>
      <p:sp>
        <p:nvSpPr>
          <p:cNvPr id="31783" name="Text Box 40"/>
          <p:cNvSpPr txBox="1">
            <a:spLocks noChangeArrowheads="1"/>
          </p:cNvSpPr>
          <p:nvPr/>
        </p:nvSpPr>
        <p:spPr bwMode="auto">
          <a:xfrm>
            <a:off x="9256714" y="4067176"/>
            <a:ext cx="425245" cy="307777"/>
          </a:xfrm>
          <a:prstGeom prst="rect">
            <a:avLst/>
          </a:prstGeom>
          <a:noFill/>
          <a:ln w="9525">
            <a:noFill/>
            <a:miter lim="800000"/>
            <a:headEnd/>
            <a:tailEnd/>
          </a:ln>
        </p:spPr>
        <p:txBody>
          <a:bodyPr wrap="none">
            <a:spAutoFit/>
          </a:bodyPr>
          <a:lstStyle/>
          <a:p>
            <a:r>
              <a:rPr lang="en-US" sz="1400" b="1">
                <a:latin typeface="Perpetua"/>
              </a:rPr>
              <a:t>Yes</a:t>
            </a:r>
          </a:p>
        </p:txBody>
      </p:sp>
      <p:sp>
        <p:nvSpPr>
          <p:cNvPr id="31784" name="AutoShape 41"/>
          <p:cNvSpPr>
            <a:spLocks noChangeArrowheads="1"/>
          </p:cNvSpPr>
          <p:nvPr/>
        </p:nvSpPr>
        <p:spPr bwMode="auto">
          <a:xfrm>
            <a:off x="9104313" y="5362575"/>
            <a:ext cx="304800" cy="381000"/>
          </a:xfrm>
          <a:prstGeom prst="flowChartOffpageConnector">
            <a:avLst/>
          </a:prstGeom>
          <a:solidFill>
            <a:schemeClr val="accent1"/>
          </a:solidFill>
          <a:ln w="9525">
            <a:solidFill>
              <a:schemeClr val="tx1"/>
            </a:solidFill>
            <a:miter lim="800000"/>
            <a:headEnd/>
            <a:tailEnd/>
          </a:ln>
        </p:spPr>
        <p:txBody>
          <a:bodyPr wrap="none" anchor="ctr"/>
          <a:lstStyle/>
          <a:p>
            <a:pPr algn="ctr"/>
            <a:r>
              <a:rPr lang="en-US" sz="1400" b="1">
                <a:latin typeface="Perpetua"/>
              </a:rPr>
              <a:t>A</a:t>
            </a:r>
          </a:p>
        </p:txBody>
      </p:sp>
      <p:sp>
        <p:nvSpPr>
          <p:cNvPr id="31785" name="Line 42"/>
          <p:cNvSpPr>
            <a:spLocks noChangeShapeType="1"/>
          </p:cNvSpPr>
          <p:nvPr/>
        </p:nvSpPr>
        <p:spPr bwMode="auto">
          <a:xfrm>
            <a:off x="9256713" y="4905375"/>
            <a:ext cx="0" cy="457200"/>
          </a:xfrm>
          <a:prstGeom prst="line">
            <a:avLst/>
          </a:prstGeom>
          <a:noFill/>
          <a:ln w="9525">
            <a:solidFill>
              <a:schemeClr val="tx1"/>
            </a:solidFill>
            <a:round/>
            <a:headEnd/>
            <a:tailEnd type="triangle" w="med" len="med"/>
          </a:ln>
        </p:spPr>
        <p:txBody>
          <a:bodyPr/>
          <a:lstStyle/>
          <a:p>
            <a:endParaRPr lang="en-US"/>
          </a:p>
        </p:txBody>
      </p:sp>
      <p:sp>
        <p:nvSpPr>
          <p:cNvPr id="31786" name="AutoShape 43"/>
          <p:cNvSpPr>
            <a:spLocks noChangeArrowheads="1"/>
          </p:cNvSpPr>
          <p:nvPr/>
        </p:nvSpPr>
        <p:spPr bwMode="auto">
          <a:xfrm>
            <a:off x="8723313" y="4371975"/>
            <a:ext cx="1066800" cy="609600"/>
          </a:xfrm>
          <a:prstGeom prst="flowChartDocument">
            <a:avLst/>
          </a:prstGeom>
          <a:solidFill>
            <a:schemeClr val="bg1"/>
          </a:solidFill>
          <a:ln w="9525">
            <a:solidFill>
              <a:schemeClr val="tx1"/>
            </a:solidFill>
            <a:miter lim="800000"/>
            <a:headEnd/>
            <a:tailEnd/>
          </a:ln>
        </p:spPr>
        <p:txBody>
          <a:bodyPr wrap="none" anchor="ctr"/>
          <a:lstStyle/>
          <a:p>
            <a:pPr algn="ctr"/>
            <a:r>
              <a:rPr lang="en-US" sz="1400" b="1">
                <a:latin typeface="Perpetua"/>
              </a:rPr>
              <a:t>D2.0</a:t>
            </a:r>
          </a:p>
        </p:txBody>
      </p:sp>
      <p:sp>
        <p:nvSpPr>
          <p:cNvPr id="31787" name="Rectangle 44"/>
          <p:cNvSpPr>
            <a:spLocks noGrp="1" noChangeArrowheads="1"/>
          </p:cNvSpPr>
          <p:nvPr>
            <p:ph type="title" idx="4294967295"/>
          </p:nvPr>
        </p:nvSpPr>
        <p:spPr/>
        <p:txBody>
          <a:bodyPr/>
          <a:lstStyle/>
          <a:p>
            <a:pPr eaLnBrk="1" hangingPunct="1"/>
            <a:r>
              <a:rPr lang="en-US" sz="2800"/>
              <a:t>Overview of IEEE 802.3 Standards Process (2/5) – </a:t>
            </a:r>
            <a:br>
              <a:rPr lang="en-US" sz="2800"/>
            </a:br>
            <a:r>
              <a:rPr lang="en-US" sz="2800"/>
              <a:t>Task Force Comment Phase</a:t>
            </a:r>
          </a:p>
        </p:txBody>
      </p:sp>
      <p:sp>
        <p:nvSpPr>
          <p:cNvPr id="31788" name="AutoShape 45"/>
          <p:cNvSpPr>
            <a:spLocks noChangeArrowheads="1"/>
          </p:cNvSpPr>
          <p:nvPr/>
        </p:nvSpPr>
        <p:spPr bwMode="auto">
          <a:xfrm>
            <a:off x="8647113" y="3152775"/>
            <a:ext cx="1219200" cy="914400"/>
          </a:xfrm>
          <a:prstGeom prst="flowChartDecision">
            <a:avLst/>
          </a:prstGeom>
          <a:solidFill>
            <a:srgbClr val="0099FF"/>
          </a:solidFill>
          <a:ln w="9525">
            <a:solidFill>
              <a:schemeClr val="tx1"/>
            </a:solidFill>
            <a:miter lim="800000"/>
            <a:headEnd/>
            <a:tailEnd/>
          </a:ln>
        </p:spPr>
        <p:txBody>
          <a:bodyPr wrap="none" anchor="ctr"/>
          <a:lstStyle/>
          <a:p>
            <a:pPr algn="ctr"/>
            <a:r>
              <a:rPr lang="en-US" sz="1400" b="1">
                <a:latin typeface="Perpetua"/>
              </a:rPr>
              <a:t>To</a:t>
            </a:r>
          </a:p>
          <a:p>
            <a:pPr algn="ctr"/>
            <a:r>
              <a:rPr lang="en-US" sz="1400" b="1">
                <a:latin typeface="Perpetua"/>
              </a:rPr>
              <a:t>802.3 WG</a:t>
            </a:r>
          </a:p>
          <a:p>
            <a:pPr algn="ctr"/>
            <a:r>
              <a:rPr lang="en-US" sz="1400" b="1">
                <a:latin typeface="Perpetua"/>
              </a:rPr>
              <a:t>Ballot</a:t>
            </a:r>
          </a:p>
        </p:txBody>
      </p:sp>
      <p:sp>
        <p:nvSpPr>
          <p:cNvPr id="46" name="Rectangle 45">
            <a:extLst>
              <a:ext uri="{FF2B5EF4-FFF2-40B4-BE49-F238E27FC236}">
                <a16:creationId xmlns:a16="http://schemas.microsoft.com/office/drawing/2014/main" id="{151674BA-31DF-8C4B-A4B5-CCADF24AC58F}"/>
              </a:ext>
            </a:extLst>
          </p:cNvPr>
          <p:cNvSpPr/>
          <p:nvPr/>
        </p:nvSpPr>
        <p:spPr>
          <a:xfrm>
            <a:off x="2259667" y="2536520"/>
            <a:ext cx="3357562" cy="3664254"/>
          </a:xfrm>
          <a:prstGeom prst="rect">
            <a:avLst/>
          </a:pr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47" name="TextBox 64">
            <a:extLst>
              <a:ext uri="{FF2B5EF4-FFF2-40B4-BE49-F238E27FC236}">
                <a16:creationId xmlns:a16="http://schemas.microsoft.com/office/drawing/2014/main" id="{319859DB-F9FE-E24C-A0E6-7494C22B53F3}"/>
              </a:ext>
            </a:extLst>
          </p:cNvPr>
          <p:cNvSpPr txBox="1">
            <a:spLocks noChangeArrowheads="1"/>
          </p:cNvSpPr>
          <p:nvPr/>
        </p:nvSpPr>
        <p:spPr bwMode="auto">
          <a:xfrm>
            <a:off x="4083497" y="5369777"/>
            <a:ext cx="1698625" cy="830997"/>
          </a:xfrm>
          <a:prstGeom prst="rect">
            <a:avLst/>
          </a:prstGeom>
          <a:noFill/>
          <a:ln w="9525">
            <a:noFill/>
            <a:miter lim="800000"/>
            <a:headEnd/>
            <a:tailEnd/>
          </a:ln>
        </p:spPr>
        <p:txBody>
          <a:bodyPr>
            <a:spAutoFit/>
          </a:bodyPr>
          <a:lstStyle/>
          <a:p>
            <a:pPr algn="ctr"/>
            <a:r>
              <a:rPr lang="en-US" sz="2400" b="1" dirty="0">
                <a:latin typeface="Perpetua"/>
              </a:rPr>
              <a:t>WE ARE HERE</a:t>
            </a:r>
          </a:p>
        </p:txBody>
      </p:sp>
      <p:sp>
        <p:nvSpPr>
          <p:cNvPr id="2" name="Right Arrow 1">
            <a:extLst>
              <a:ext uri="{FF2B5EF4-FFF2-40B4-BE49-F238E27FC236}">
                <a16:creationId xmlns:a16="http://schemas.microsoft.com/office/drawing/2014/main" id="{541366B0-76C9-E44C-BEBA-00EDC0163409}"/>
              </a:ext>
            </a:extLst>
          </p:cNvPr>
          <p:cNvSpPr/>
          <p:nvPr/>
        </p:nvSpPr>
        <p:spPr>
          <a:xfrm>
            <a:off x="5617229" y="2314575"/>
            <a:ext cx="917958"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750D6A96-D87F-7D4F-B299-CF1843CE7DB9}"/>
              </a:ext>
            </a:extLst>
          </p:cNvPr>
          <p:cNvSpPr txBox="1"/>
          <p:nvPr/>
        </p:nvSpPr>
        <p:spPr>
          <a:xfrm>
            <a:off x="5554083" y="1997244"/>
            <a:ext cx="1027845" cy="338554"/>
          </a:xfrm>
          <a:prstGeom prst="rect">
            <a:avLst/>
          </a:prstGeom>
          <a:noFill/>
        </p:spPr>
        <p:txBody>
          <a:bodyPr wrap="none" rtlCol="0">
            <a:spAutoFit/>
          </a:bodyPr>
          <a:lstStyle/>
          <a:p>
            <a:r>
              <a:rPr lang="en-US" dirty="0">
                <a:solidFill>
                  <a:srgbClr val="FF0000"/>
                </a:solidFill>
              </a:rPr>
              <a:t>Jan 2021</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Line 18"/>
          <p:cNvSpPr>
            <a:spLocks noChangeShapeType="1"/>
          </p:cNvSpPr>
          <p:nvPr/>
        </p:nvSpPr>
        <p:spPr bwMode="auto">
          <a:xfrm>
            <a:off x="4572000" y="1362075"/>
            <a:ext cx="0" cy="414338"/>
          </a:xfrm>
          <a:prstGeom prst="line">
            <a:avLst/>
          </a:prstGeom>
          <a:noFill/>
          <a:ln w="9525">
            <a:solidFill>
              <a:schemeClr val="tx1"/>
            </a:solidFill>
            <a:round/>
            <a:headEnd/>
            <a:tailEnd type="triangle" w="med" len="med"/>
          </a:ln>
        </p:spPr>
        <p:txBody>
          <a:bodyPr/>
          <a:lstStyle/>
          <a:p>
            <a:endParaRPr lang="en-US"/>
          </a:p>
        </p:txBody>
      </p:sp>
      <p:sp>
        <p:nvSpPr>
          <p:cNvPr id="32770" name="Line 2"/>
          <p:cNvSpPr>
            <a:spLocks noChangeShapeType="1"/>
          </p:cNvSpPr>
          <p:nvPr/>
        </p:nvSpPr>
        <p:spPr bwMode="auto">
          <a:xfrm>
            <a:off x="8610600" y="3757614"/>
            <a:ext cx="533400" cy="3175"/>
          </a:xfrm>
          <a:prstGeom prst="line">
            <a:avLst/>
          </a:prstGeom>
          <a:noFill/>
          <a:ln w="9525">
            <a:solidFill>
              <a:schemeClr val="tx1"/>
            </a:solidFill>
            <a:round/>
            <a:headEnd/>
            <a:tailEnd type="triangle" w="med" len="med"/>
          </a:ln>
        </p:spPr>
        <p:txBody>
          <a:bodyPr/>
          <a:lstStyle/>
          <a:p>
            <a:endParaRPr lang="en-US"/>
          </a:p>
        </p:txBody>
      </p:sp>
      <p:sp>
        <p:nvSpPr>
          <p:cNvPr id="32771" name="AutoShape 3"/>
          <p:cNvSpPr>
            <a:spLocks noChangeArrowheads="1"/>
          </p:cNvSpPr>
          <p:nvPr/>
        </p:nvSpPr>
        <p:spPr bwMode="auto">
          <a:xfrm>
            <a:off x="3962400" y="1776413"/>
            <a:ext cx="1219200" cy="381000"/>
          </a:xfrm>
          <a:prstGeom prst="flowChartProcess">
            <a:avLst/>
          </a:prstGeom>
          <a:solidFill>
            <a:schemeClr val="accent1"/>
          </a:solidFill>
          <a:ln w="9525">
            <a:solidFill>
              <a:schemeClr val="tx1"/>
            </a:solidFill>
            <a:miter lim="800000"/>
            <a:headEnd/>
            <a:tailEnd/>
          </a:ln>
        </p:spPr>
        <p:txBody>
          <a:bodyPr wrap="none" anchor="ctr"/>
          <a:lstStyle/>
          <a:p>
            <a:pPr algn="ctr"/>
            <a:r>
              <a:rPr lang="en-US" sz="1200" b="1">
                <a:latin typeface="Perpetua"/>
              </a:rPr>
              <a:t>802.3 WG </a:t>
            </a:r>
          </a:p>
          <a:p>
            <a:pPr algn="ctr"/>
            <a:r>
              <a:rPr lang="en-US" sz="1200" b="1">
                <a:latin typeface="Perpetua"/>
              </a:rPr>
              <a:t>BALLOT</a:t>
            </a:r>
          </a:p>
        </p:txBody>
      </p:sp>
      <p:sp>
        <p:nvSpPr>
          <p:cNvPr id="32772" name="Text Box 4"/>
          <p:cNvSpPr txBox="1">
            <a:spLocks noChangeArrowheads="1"/>
          </p:cNvSpPr>
          <p:nvPr/>
        </p:nvSpPr>
        <p:spPr bwMode="auto">
          <a:xfrm>
            <a:off x="5257800" y="5434014"/>
            <a:ext cx="389722" cy="276999"/>
          </a:xfrm>
          <a:prstGeom prst="rect">
            <a:avLst/>
          </a:prstGeom>
          <a:noFill/>
          <a:ln w="9525">
            <a:noFill/>
            <a:miter lim="800000"/>
            <a:headEnd/>
            <a:tailEnd/>
          </a:ln>
        </p:spPr>
        <p:txBody>
          <a:bodyPr wrap="none">
            <a:spAutoFit/>
          </a:bodyPr>
          <a:lstStyle/>
          <a:p>
            <a:r>
              <a:rPr lang="en-US" sz="1200" b="1">
                <a:latin typeface="Perpetua"/>
              </a:rPr>
              <a:t>Yes</a:t>
            </a:r>
          </a:p>
        </p:txBody>
      </p:sp>
      <p:sp>
        <p:nvSpPr>
          <p:cNvPr id="32773" name="Text Box 5"/>
          <p:cNvSpPr txBox="1">
            <a:spLocks noChangeArrowheads="1"/>
          </p:cNvSpPr>
          <p:nvPr/>
        </p:nvSpPr>
        <p:spPr bwMode="auto">
          <a:xfrm>
            <a:off x="8001000" y="2941639"/>
            <a:ext cx="389722" cy="276999"/>
          </a:xfrm>
          <a:prstGeom prst="rect">
            <a:avLst/>
          </a:prstGeom>
          <a:noFill/>
          <a:ln w="9525">
            <a:noFill/>
            <a:miter lim="800000"/>
            <a:headEnd/>
            <a:tailEnd/>
          </a:ln>
        </p:spPr>
        <p:txBody>
          <a:bodyPr wrap="none">
            <a:spAutoFit/>
          </a:bodyPr>
          <a:lstStyle/>
          <a:p>
            <a:r>
              <a:rPr lang="en-US" sz="1200" b="1">
                <a:latin typeface="Perpetua"/>
              </a:rPr>
              <a:t>Yes</a:t>
            </a:r>
          </a:p>
        </p:txBody>
      </p:sp>
      <p:sp>
        <p:nvSpPr>
          <p:cNvPr id="32774" name="Line 6"/>
          <p:cNvSpPr>
            <a:spLocks noChangeShapeType="1"/>
          </p:cNvSpPr>
          <p:nvPr/>
        </p:nvSpPr>
        <p:spPr bwMode="auto">
          <a:xfrm>
            <a:off x="8001000" y="1395413"/>
            <a:ext cx="0" cy="304800"/>
          </a:xfrm>
          <a:prstGeom prst="line">
            <a:avLst/>
          </a:prstGeom>
          <a:noFill/>
          <a:ln w="9525">
            <a:solidFill>
              <a:schemeClr val="tx1"/>
            </a:solidFill>
            <a:round/>
            <a:headEnd/>
            <a:tailEnd type="triangle" w="med" len="med"/>
          </a:ln>
        </p:spPr>
        <p:txBody>
          <a:bodyPr/>
          <a:lstStyle/>
          <a:p>
            <a:endParaRPr lang="en-US"/>
          </a:p>
        </p:txBody>
      </p:sp>
      <p:sp>
        <p:nvSpPr>
          <p:cNvPr id="32775" name="Line 7"/>
          <p:cNvSpPr>
            <a:spLocks noChangeShapeType="1"/>
          </p:cNvSpPr>
          <p:nvPr/>
        </p:nvSpPr>
        <p:spPr bwMode="auto">
          <a:xfrm>
            <a:off x="8001000" y="5084763"/>
            <a:ext cx="0" cy="304800"/>
          </a:xfrm>
          <a:prstGeom prst="line">
            <a:avLst/>
          </a:prstGeom>
          <a:noFill/>
          <a:ln w="9525">
            <a:solidFill>
              <a:schemeClr val="tx1"/>
            </a:solidFill>
            <a:round/>
            <a:headEnd/>
            <a:tailEnd type="triangle" w="med" len="med"/>
          </a:ln>
        </p:spPr>
        <p:txBody>
          <a:bodyPr/>
          <a:lstStyle/>
          <a:p>
            <a:endParaRPr lang="en-US"/>
          </a:p>
        </p:txBody>
      </p:sp>
      <p:sp>
        <p:nvSpPr>
          <p:cNvPr id="32776" name="Line 8"/>
          <p:cNvSpPr>
            <a:spLocks noChangeShapeType="1"/>
          </p:cNvSpPr>
          <p:nvPr/>
        </p:nvSpPr>
        <p:spPr bwMode="auto">
          <a:xfrm>
            <a:off x="5181600" y="5738813"/>
            <a:ext cx="990600" cy="0"/>
          </a:xfrm>
          <a:prstGeom prst="line">
            <a:avLst/>
          </a:prstGeom>
          <a:noFill/>
          <a:ln w="9525">
            <a:solidFill>
              <a:schemeClr val="tx1"/>
            </a:solidFill>
            <a:round/>
            <a:headEnd/>
            <a:tailEnd/>
          </a:ln>
        </p:spPr>
        <p:txBody>
          <a:bodyPr/>
          <a:lstStyle/>
          <a:p>
            <a:endParaRPr lang="en-US"/>
          </a:p>
        </p:txBody>
      </p:sp>
      <p:sp>
        <p:nvSpPr>
          <p:cNvPr id="32777" name="Line 9"/>
          <p:cNvSpPr>
            <a:spLocks noChangeShapeType="1"/>
          </p:cNvSpPr>
          <p:nvPr/>
        </p:nvSpPr>
        <p:spPr bwMode="auto">
          <a:xfrm flipV="1">
            <a:off x="6172200" y="1395413"/>
            <a:ext cx="0" cy="4343400"/>
          </a:xfrm>
          <a:prstGeom prst="line">
            <a:avLst/>
          </a:prstGeom>
          <a:noFill/>
          <a:ln w="9525">
            <a:solidFill>
              <a:schemeClr val="tx1"/>
            </a:solidFill>
            <a:round/>
            <a:headEnd/>
            <a:tailEnd/>
          </a:ln>
        </p:spPr>
        <p:txBody>
          <a:bodyPr/>
          <a:lstStyle/>
          <a:p>
            <a:endParaRPr lang="en-US"/>
          </a:p>
        </p:txBody>
      </p:sp>
      <p:sp>
        <p:nvSpPr>
          <p:cNvPr id="32778" name="Line 10"/>
          <p:cNvSpPr>
            <a:spLocks noChangeShapeType="1"/>
          </p:cNvSpPr>
          <p:nvPr/>
        </p:nvSpPr>
        <p:spPr bwMode="auto">
          <a:xfrm>
            <a:off x="6172200" y="1395413"/>
            <a:ext cx="1828800" cy="0"/>
          </a:xfrm>
          <a:prstGeom prst="line">
            <a:avLst/>
          </a:prstGeom>
          <a:noFill/>
          <a:ln w="9525">
            <a:solidFill>
              <a:schemeClr val="tx1"/>
            </a:solidFill>
            <a:round/>
            <a:headEnd/>
            <a:tailEnd/>
          </a:ln>
        </p:spPr>
        <p:txBody>
          <a:bodyPr/>
          <a:lstStyle/>
          <a:p>
            <a:endParaRPr lang="en-US"/>
          </a:p>
        </p:txBody>
      </p:sp>
      <p:sp>
        <p:nvSpPr>
          <p:cNvPr id="32779" name="Text Box 11"/>
          <p:cNvSpPr txBox="1">
            <a:spLocks noChangeArrowheads="1"/>
          </p:cNvSpPr>
          <p:nvPr/>
        </p:nvSpPr>
        <p:spPr bwMode="auto">
          <a:xfrm>
            <a:off x="4572000" y="6218239"/>
            <a:ext cx="370614" cy="276999"/>
          </a:xfrm>
          <a:prstGeom prst="rect">
            <a:avLst/>
          </a:prstGeom>
          <a:noFill/>
          <a:ln w="9525">
            <a:noFill/>
            <a:miter lim="800000"/>
            <a:headEnd/>
            <a:tailEnd/>
          </a:ln>
        </p:spPr>
        <p:txBody>
          <a:bodyPr wrap="none">
            <a:spAutoFit/>
          </a:bodyPr>
          <a:lstStyle/>
          <a:p>
            <a:r>
              <a:rPr lang="en-US" sz="1200" b="1">
                <a:latin typeface="Perpetua"/>
              </a:rPr>
              <a:t>No</a:t>
            </a:r>
          </a:p>
        </p:txBody>
      </p:sp>
      <p:sp>
        <p:nvSpPr>
          <p:cNvPr id="32780" name="AutoShape 12"/>
          <p:cNvSpPr>
            <a:spLocks noChangeArrowheads="1"/>
          </p:cNvSpPr>
          <p:nvPr/>
        </p:nvSpPr>
        <p:spPr bwMode="auto">
          <a:xfrm>
            <a:off x="7467600" y="4595813"/>
            <a:ext cx="1066800" cy="609600"/>
          </a:xfrm>
          <a:prstGeom prst="flowChartDocument">
            <a:avLst/>
          </a:prstGeom>
          <a:solidFill>
            <a:schemeClr val="bg1"/>
          </a:solidFill>
          <a:ln w="9525">
            <a:solidFill>
              <a:schemeClr val="tx1"/>
            </a:solidFill>
            <a:miter lim="800000"/>
            <a:headEnd/>
            <a:tailEnd/>
          </a:ln>
        </p:spPr>
        <p:txBody>
          <a:bodyPr wrap="none" anchor="ctr"/>
          <a:lstStyle/>
          <a:p>
            <a:pPr algn="ctr"/>
            <a:r>
              <a:rPr lang="en-US" sz="1200" b="1">
                <a:latin typeface="Perpetua"/>
              </a:rPr>
              <a:t>D3.0</a:t>
            </a:r>
          </a:p>
        </p:txBody>
      </p:sp>
      <p:sp>
        <p:nvSpPr>
          <p:cNvPr id="32781" name="Line 13"/>
          <p:cNvSpPr>
            <a:spLocks noChangeShapeType="1"/>
          </p:cNvSpPr>
          <p:nvPr/>
        </p:nvSpPr>
        <p:spPr bwMode="auto">
          <a:xfrm>
            <a:off x="8001000" y="2919413"/>
            <a:ext cx="0" cy="228600"/>
          </a:xfrm>
          <a:prstGeom prst="line">
            <a:avLst/>
          </a:prstGeom>
          <a:noFill/>
          <a:ln w="9525">
            <a:solidFill>
              <a:schemeClr val="tx1"/>
            </a:solidFill>
            <a:round/>
            <a:headEnd/>
            <a:tailEnd type="triangle" w="med" len="med"/>
          </a:ln>
        </p:spPr>
        <p:txBody>
          <a:bodyPr/>
          <a:lstStyle/>
          <a:p>
            <a:endParaRPr lang="en-US"/>
          </a:p>
        </p:txBody>
      </p:sp>
      <p:sp>
        <p:nvSpPr>
          <p:cNvPr id="32782" name="Line 14"/>
          <p:cNvSpPr>
            <a:spLocks noChangeShapeType="1"/>
          </p:cNvSpPr>
          <p:nvPr/>
        </p:nvSpPr>
        <p:spPr bwMode="auto">
          <a:xfrm>
            <a:off x="8610600" y="2309814"/>
            <a:ext cx="533400" cy="3175"/>
          </a:xfrm>
          <a:prstGeom prst="line">
            <a:avLst/>
          </a:prstGeom>
          <a:noFill/>
          <a:ln w="9525">
            <a:solidFill>
              <a:schemeClr val="tx1"/>
            </a:solidFill>
            <a:round/>
            <a:headEnd/>
            <a:tailEnd type="triangle" w="med" len="med"/>
          </a:ln>
        </p:spPr>
        <p:txBody>
          <a:bodyPr/>
          <a:lstStyle/>
          <a:p>
            <a:endParaRPr lang="en-US"/>
          </a:p>
        </p:txBody>
      </p:sp>
      <p:sp>
        <p:nvSpPr>
          <p:cNvPr id="32783" name="Text Box 15"/>
          <p:cNvSpPr txBox="1">
            <a:spLocks noChangeArrowheads="1"/>
          </p:cNvSpPr>
          <p:nvPr/>
        </p:nvSpPr>
        <p:spPr bwMode="auto">
          <a:xfrm>
            <a:off x="8723313" y="2030414"/>
            <a:ext cx="370614" cy="276999"/>
          </a:xfrm>
          <a:prstGeom prst="rect">
            <a:avLst/>
          </a:prstGeom>
          <a:noFill/>
          <a:ln w="9525">
            <a:noFill/>
            <a:miter lim="800000"/>
            <a:headEnd/>
            <a:tailEnd/>
          </a:ln>
        </p:spPr>
        <p:txBody>
          <a:bodyPr wrap="none">
            <a:spAutoFit/>
          </a:bodyPr>
          <a:lstStyle/>
          <a:p>
            <a:r>
              <a:rPr lang="en-US" sz="1200" b="1">
                <a:latin typeface="Perpetua"/>
              </a:rPr>
              <a:t>No</a:t>
            </a:r>
          </a:p>
        </p:txBody>
      </p:sp>
      <p:sp>
        <p:nvSpPr>
          <p:cNvPr id="32784" name="AutoShape 16"/>
          <p:cNvSpPr>
            <a:spLocks noChangeArrowheads="1"/>
          </p:cNvSpPr>
          <p:nvPr/>
        </p:nvSpPr>
        <p:spPr bwMode="auto">
          <a:xfrm>
            <a:off x="9144000" y="3605213"/>
            <a:ext cx="304800" cy="381000"/>
          </a:xfrm>
          <a:prstGeom prst="flowChartOffpageConnector">
            <a:avLst/>
          </a:prstGeom>
          <a:solidFill>
            <a:schemeClr val="accent1"/>
          </a:solidFill>
          <a:ln w="9525">
            <a:solidFill>
              <a:schemeClr val="tx1"/>
            </a:solidFill>
            <a:miter lim="800000"/>
            <a:headEnd/>
            <a:tailEnd/>
          </a:ln>
        </p:spPr>
        <p:txBody>
          <a:bodyPr wrap="none" anchor="ctr"/>
          <a:lstStyle/>
          <a:p>
            <a:pPr algn="ctr"/>
            <a:r>
              <a:rPr lang="en-US" sz="1200" b="1">
                <a:latin typeface="Perpetua"/>
              </a:rPr>
              <a:t>A</a:t>
            </a:r>
          </a:p>
        </p:txBody>
      </p:sp>
      <p:sp>
        <p:nvSpPr>
          <p:cNvPr id="32785" name="AutoShape 17"/>
          <p:cNvSpPr>
            <a:spLocks noChangeArrowheads="1"/>
          </p:cNvSpPr>
          <p:nvPr/>
        </p:nvSpPr>
        <p:spPr bwMode="auto">
          <a:xfrm>
            <a:off x="4419600" y="1301750"/>
            <a:ext cx="304800" cy="304800"/>
          </a:xfrm>
          <a:prstGeom prst="flowChartConnector">
            <a:avLst/>
          </a:prstGeom>
          <a:solidFill>
            <a:schemeClr val="accent1"/>
          </a:solidFill>
          <a:ln w="9525">
            <a:solidFill>
              <a:schemeClr val="tx1"/>
            </a:solidFill>
            <a:round/>
            <a:headEnd/>
            <a:tailEnd/>
          </a:ln>
        </p:spPr>
        <p:txBody>
          <a:bodyPr wrap="none" anchor="ctr"/>
          <a:lstStyle/>
          <a:p>
            <a:pPr algn="ctr"/>
            <a:r>
              <a:rPr lang="en-US" sz="1200" b="1">
                <a:latin typeface="Perpetua"/>
              </a:rPr>
              <a:t>A</a:t>
            </a:r>
          </a:p>
        </p:txBody>
      </p:sp>
      <p:sp>
        <p:nvSpPr>
          <p:cNvPr id="32786" name="Line 19"/>
          <p:cNvSpPr>
            <a:spLocks noChangeShapeType="1"/>
          </p:cNvSpPr>
          <p:nvPr/>
        </p:nvSpPr>
        <p:spPr bwMode="auto">
          <a:xfrm>
            <a:off x="4572000" y="2157413"/>
            <a:ext cx="0" cy="228600"/>
          </a:xfrm>
          <a:prstGeom prst="line">
            <a:avLst/>
          </a:prstGeom>
          <a:noFill/>
          <a:ln w="9525">
            <a:solidFill>
              <a:schemeClr val="tx1"/>
            </a:solidFill>
            <a:round/>
            <a:headEnd/>
            <a:tailEnd type="triangle" w="med" len="med"/>
          </a:ln>
        </p:spPr>
        <p:txBody>
          <a:bodyPr/>
          <a:lstStyle/>
          <a:p>
            <a:endParaRPr lang="en-US"/>
          </a:p>
        </p:txBody>
      </p:sp>
      <p:sp>
        <p:nvSpPr>
          <p:cNvPr id="32787" name="Line 20"/>
          <p:cNvSpPr>
            <a:spLocks noChangeShapeType="1"/>
          </p:cNvSpPr>
          <p:nvPr/>
        </p:nvSpPr>
        <p:spPr bwMode="auto">
          <a:xfrm>
            <a:off x="4572000" y="4976813"/>
            <a:ext cx="0" cy="304800"/>
          </a:xfrm>
          <a:prstGeom prst="line">
            <a:avLst/>
          </a:prstGeom>
          <a:noFill/>
          <a:ln w="9525">
            <a:solidFill>
              <a:schemeClr val="tx1"/>
            </a:solidFill>
            <a:round/>
            <a:headEnd/>
            <a:tailEnd type="triangle" w="med" len="med"/>
          </a:ln>
        </p:spPr>
        <p:txBody>
          <a:bodyPr/>
          <a:lstStyle/>
          <a:p>
            <a:endParaRPr lang="en-US"/>
          </a:p>
        </p:txBody>
      </p:sp>
      <p:sp>
        <p:nvSpPr>
          <p:cNvPr id="32788" name="Line 21"/>
          <p:cNvSpPr>
            <a:spLocks noChangeShapeType="1"/>
          </p:cNvSpPr>
          <p:nvPr/>
        </p:nvSpPr>
        <p:spPr bwMode="auto">
          <a:xfrm>
            <a:off x="4572000" y="6165850"/>
            <a:ext cx="0" cy="152400"/>
          </a:xfrm>
          <a:prstGeom prst="line">
            <a:avLst/>
          </a:prstGeom>
          <a:noFill/>
          <a:ln w="9525">
            <a:solidFill>
              <a:schemeClr val="tx1"/>
            </a:solidFill>
            <a:round/>
            <a:headEnd/>
            <a:tailEnd/>
          </a:ln>
        </p:spPr>
        <p:txBody>
          <a:bodyPr/>
          <a:lstStyle/>
          <a:p>
            <a:endParaRPr lang="en-US"/>
          </a:p>
        </p:txBody>
      </p:sp>
      <p:sp>
        <p:nvSpPr>
          <p:cNvPr id="32789" name="Text Box 22"/>
          <p:cNvSpPr txBox="1">
            <a:spLocks noChangeArrowheads="1"/>
          </p:cNvSpPr>
          <p:nvPr/>
        </p:nvSpPr>
        <p:spPr bwMode="auto">
          <a:xfrm>
            <a:off x="3276600" y="3148014"/>
            <a:ext cx="389722" cy="276999"/>
          </a:xfrm>
          <a:prstGeom prst="rect">
            <a:avLst/>
          </a:prstGeom>
          <a:noFill/>
          <a:ln w="9525">
            <a:noFill/>
            <a:miter lim="800000"/>
            <a:headEnd/>
            <a:tailEnd/>
          </a:ln>
        </p:spPr>
        <p:txBody>
          <a:bodyPr wrap="none">
            <a:spAutoFit/>
          </a:bodyPr>
          <a:lstStyle/>
          <a:p>
            <a:r>
              <a:rPr lang="en-US" sz="1200" b="1">
                <a:latin typeface="Perpetua"/>
              </a:rPr>
              <a:t>Yes</a:t>
            </a:r>
          </a:p>
        </p:txBody>
      </p:sp>
      <p:sp>
        <p:nvSpPr>
          <p:cNvPr id="32790" name="AutoShape 23"/>
          <p:cNvSpPr>
            <a:spLocks noChangeArrowheads="1"/>
          </p:cNvSpPr>
          <p:nvPr/>
        </p:nvSpPr>
        <p:spPr bwMode="auto">
          <a:xfrm>
            <a:off x="2209800" y="2157413"/>
            <a:ext cx="1066800" cy="609600"/>
          </a:xfrm>
          <a:prstGeom prst="flowChartDocument">
            <a:avLst/>
          </a:prstGeom>
          <a:solidFill>
            <a:schemeClr val="bg1"/>
          </a:solidFill>
          <a:ln w="9525">
            <a:solidFill>
              <a:schemeClr val="tx1"/>
            </a:solidFill>
            <a:miter lim="800000"/>
            <a:headEnd/>
            <a:tailEnd/>
          </a:ln>
        </p:spPr>
        <p:txBody>
          <a:bodyPr wrap="none" anchor="ctr"/>
          <a:lstStyle/>
          <a:p>
            <a:pPr algn="ctr"/>
            <a:r>
              <a:rPr lang="en-US" sz="1200" b="1">
                <a:latin typeface="Perpetua"/>
              </a:rPr>
              <a:t>D2.(n+1)</a:t>
            </a:r>
          </a:p>
        </p:txBody>
      </p:sp>
      <p:sp>
        <p:nvSpPr>
          <p:cNvPr id="32791" name="Line 24"/>
          <p:cNvSpPr>
            <a:spLocks noChangeShapeType="1"/>
          </p:cNvSpPr>
          <p:nvPr/>
        </p:nvSpPr>
        <p:spPr bwMode="auto">
          <a:xfrm>
            <a:off x="4191000" y="1547813"/>
            <a:ext cx="0" cy="228600"/>
          </a:xfrm>
          <a:prstGeom prst="line">
            <a:avLst/>
          </a:prstGeom>
          <a:noFill/>
          <a:ln w="9525">
            <a:solidFill>
              <a:schemeClr val="tx1"/>
            </a:solidFill>
            <a:round/>
            <a:headEnd/>
            <a:tailEnd type="triangle" w="med" len="med"/>
          </a:ln>
        </p:spPr>
        <p:txBody>
          <a:bodyPr/>
          <a:lstStyle/>
          <a:p>
            <a:endParaRPr lang="en-US"/>
          </a:p>
        </p:txBody>
      </p:sp>
      <p:sp>
        <p:nvSpPr>
          <p:cNvPr id="32792" name="Line 25"/>
          <p:cNvSpPr>
            <a:spLocks noChangeShapeType="1"/>
          </p:cNvSpPr>
          <p:nvPr/>
        </p:nvSpPr>
        <p:spPr bwMode="auto">
          <a:xfrm flipH="1">
            <a:off x="2743200" y="1547813"/>
            <a:ext cx="1447800" cy="0"/>
          </a:xfrm>
          <a:prstGeom prst="line">
            <a:avLst/>
          </a:prstGeom>
          <a:noFill/>
          <a:ln w="9525">
            <a:solidFill>
              <a:schemeClr val="tx1"/>
            </a:solidFill>
            <a:round/>
            <a:headEnd/>
            <a:tailEnd/>
          </a:ln>
        </p:spPr>
        <p:txBody>
          <a:bodyPr/>
          <a:lstStyle/>
          <a:p>
            <a:endParaRPr lang="en-US"/>
          </a:p>
        </p:txBody>
      </p:sp>
      <p:sp>
        <p:nvSpPr>
          <p:cNvPr id="32793" name="Line 26"/>
          <p:cNvSpPr>
            <a:spLocks noChangeShapeType="1"/>
          </p:cNvSpPr>
          <p:nvPr/>
        </p:nvSpPr>
        <p:spPr bwMode="auto">
          <a:xfrm>
            <a:off x="8001000" y="4291013"/>
            <a:ext cx="0" cy="304800"/>
          </a:xfrm>
          <a:prstGeom prst="line">
            <a:avLst/>
          </a:prstGeom>
          <a:noFill/>
          <a:ln w="9525">
            <a:solidFill>
              <a:schemeClr val="tx1"/>
            </a:solidFill>
            <a:round/>
            <a:headEnd/>
            <a:tailEnd type="triangle" w="med" len="med"/>
          </a:ln>
        </p:spPr>
        <p:txBody>
          <a:bodyPr/>
          <a:lstStyle/>
          <a:p>
            <a:endParaRPr lang="en-US"/>
          </a:p>
        </p:txBody>
      </p:sp>
      <p:sp>
        <p:nvSpPr>
          <p:cNvPr id="32794" name="Text Box 27"/>
          <p:cNvSpPr txBox="1">
            <a:spLocks noChangeArrowheads="1"/>
          </p:cNvSpPr>
          <p:nvPr/>
        </p:nvSpPr>
        <p:spPr bwMode="auto">
          <a:xfrm>
            <a:off x="8001000" y="4291014"/>
            <a:ext cx="389722" cy="276999"/>
          </a:xfrm>
          <a:prstGeom prst="rect">
            <a:avLst/>
          </a:prstGeom>
          <a:noFill/>
          <a:ln w="9525">
            <a:noFill/>
            <a:miter lim="800000"/>
            <a:headEnd/>
            <a:tailEnd/>
          </a:ln>
        </p:spPr>
        <p:txBody>
          <a:bodyPr wrap="none">
            <a:spAutoFit/>
          </a:bodyPr>
          <a:lstStyle/>
          <a:p>
            <a:r>
              <a:rPr lang="en-US" sz="1200" b="1">
                <a:latin typeface="Perpetua"/>
              </a:rPr>
              <a:t>Yes</a:t>
            </a:r>
          </a:p>
        </p:txBody>
      </p:sp>
      <p:sp>
        <p:nvSpPr>
          <p:cNvPr id="32795" name="AutoShape 28"/>
          <p:cNvSpPr>
            <a:spLocks noChangeArrowheads="1"/>
          </p:cNvSpPr>
          <p:nvPr/>
        </p:nvSpPr>
        <p:spPr bwMode="auto">
          <a:xfrm>
            <a:off x="7848600" y="5389563"/>
            <a:ext cx="304800" cy="381000"/>
          </a:xfrm>
          <a:prstGeom prst="flowChartOffpageConnector">
            <a:avLst/>
          </a:prstGeom>
          <a:solidFill>
            <a:schemeClr val="accent1"/>
          </a:solidFill>
          <a:ln w="9525">
            <a:solidFill>
              <a:schemeClr val="tx1"/>
            </a:solidFill>
            <a:miter lim="800000"/>
            <a:headEnd/>
            <a:tailEnd/>
          </a:ln>
        </p:spPr>
        <p:txBody>
          <a:bodyPr wrap="none" anchor="ctr"/>
          <a:lstStyle/>
          <a:p>
            <a:pPr algn="ctr"/>
            <a:r>
              <a:rPr lang="en-US" sz="1200" b="1">
                <a:latin typeface="Perpetua"/>
              </a:rPr>
              <a:t>B</a:t>
            </a:r>
          </a:p>
        </p:txBody>
      </p:sp>
      <p:sp>
        <p:nvSpPr>
          <p:cNvPr id="32796" name="AutoShape 29"/>
          <p:cNvSpPr>
            <a:spLocks noChangeArrowheads="1"/>
          </p:cNvSpPr>
          <p:nvPr/>
        </p:nvSpPr>
        <p:spPr bwMode="auto">
          <a:xfrm>
            <a:off x="9144000" y="2157413"/>
            <a:ext cx="304800" cy="381000"/>
          </a:xfrm>
          <a:prstGeom prst="flowChartOffpageConnector">
            <a:avLst/>
          </a:prstGeom>
          <a:solidFill>
            <a:schemeClr val="accent1"/>
          </a:solidFill>
          <a:ln w="9525">
            <a:solidFill>
              <a:schemeClr val="tx1"/>
            </a:solidFill>
            <a:miter lim="800000"/>
            <a:headEnd/>
            <a:tailEnd/>
          </a:ln>
        </p:spPr>
        <p:txBody>
          <a:bodyPr wrap="none" anchor="ctr"/>
          <a:lstStyle/>
          <a:p>
            <a:pPr algn="ctr"/>
            <a:r>
              <a:rPr lang="en-US" sz="1200" b="1">
                <a:latin typeface="Perpetua"/>
              </a:rPr>
              <a:t>A</a:t>
            </a:r>
          </a:p>
        </p:txBody>
      </p:sp>
      <p:sp>
        <p:nvSpPr>
          <p:cNvPr id="32797" name="Text Box 30"/>
          <p:cNvSpPr txBox="1">
            <a:spLocks noChangeArrowheads="1"/>
          </p:cNvSpPr>
          <p:nvPr/>
        </p:nvSpPr>
        <p:spPr bwMode="auto">
          <a:xfrm>
            <a:off x="8686800" y="3452814"/>
            <a:ext cx="370614" cy="276999"/>
          </a:xfrm>
          <a:prstGeom prst="rect">
            <a:avLst/>
          </a:prstGeom>
          <a:noFill/>
          <a:ln w="9525">
            <a:noFill/>
            <a:miter lim="800000"/>
            <a:headEnd/>
            <a:tailEnd/>
          </a:ln>
        </p:spPr>
        <p:txBody>
          <a:bodyPr wrap="none">
            <a:spAutoFit/>
          </a:bodyPr>
          <a:lstStyle/>
          <a:p>
            <a:r>
              <a:rPr lang="en-US" sz="1200" b="1">
                <a:latin typeface="Perpetua"/>
              </a:rPr>
              <a:t>No</a:t>
            </a:r>
          </a:p>
        </p:txBody>
      </p:sp>
      <p:sp>
        <p:nvSpPr>
          <p:cNvPr id="32798" name="Line 31"/>
          <p:cNvSpPr>
            <a:spLocks noChangeShapeType="1"/>
          </p:cNvSpPr>
          <p:nvPr/>
        </p:nvSpPr>
        <p:spPr bwMode="auto">
          <a:xfrm flipH="1">
            <a:off x="3200400" y="6308725"/>
            <a:ext cx="1371600" cy="0"/>
          </a:xfrm>
          <a:prstGeom prst="line">
            <a:avLst/>
          </a:prstGeom>
          <a:noFill/>
          <a:ln w="9525">
            <a:solidFill>
              <a:schemeClr val="tx1"/>
            </a:solidFill>
            <a:round/>
            <a:headEnd/>
            <a:tailEnd type="triangle" w="med" len="med"/>
          </a:ln>
        </p:spPr>
        <p:txBody>
          <a:bodyPr/>
          <a:lstStyle/>
          <a:p>
            <a:endParaRPr lang="en-US"/>
          </a:p>
        </p:txBody>
      </p:sp>
      <p:sp>
        <p:nvSpPr>
          <p:cNvPr id="32799" name="Line 32"/>
          <p:cNvSpPr>
            <a:spLocks noChangeShapeType="1"/>
          </p:cNvSpPr>
          <p:nvPr/>
        </p:nvSpPr>
        <p:spPr bwMode="auto">
          <a:xfrm flipV="1">
            <a:off x="2743200" y="2767013"/>
            <a:ext cx="0" cy="3352800"/>
          </a:xfrm>
          <a:prstGeom prst="line">
            <a:avLst/>
          </a:prstGeom>
          <a:noFill/>
          <a:ln w="9525">
            <a:solidFill>
              <a:schemeClr val="tx1"/>
            </a:solidFill>
            <a:round/>
            <a:headEnd/>
            <a:tailEnd type="stealth" w="med" len="med"/>
          </a:ln>
        </p:spPr>
        <p:txBody>
          <a:bodyPr/>
          <a:lstStyle/>
          <a:p>
            <a:endParaRPr lang="en-US"/>
          </a:p>
        </p:txBody>
      </p:sp>
      <p:sp>
        <p:nvSpPr>
          <p:cNvPr id="32800" name="Line 33"/>
          <p:cNvSpPr>
            <a:spLocks noChangeShapeType="1"/>
          </p:cNvSpPr>
          <p:nvPr/>
        </p:nvSpPr>
        <p:spPr bwMode="auto">
          <a:xfrm flipV="1">
            <a:off x="2743200" y="1547813"/>
            <a:ext cx="0" cy="609600"/>
          </a:xfrm>
          <a:prstGeom prst="line">
            <a:avLst/>
          </a:prstGeom>
          <a:noFill/>
          <a:ln w="9525">
            <a:solidFill>
              <a:schemeClr val="tx1"/>
            </a:solidFill>
            <a:round/>
            <a:headEnd/>
            <a:tailEnd/>
          </a:ln>
        </p:spPr>
        <p:txBody>
          <a:bodyPr/>
          <a:lstStyle/>
          <a:p>
            <a:endParaRPr lang="en-US"/>
          </a:p>
        </p:txBody>
      </p:sp>
      <p:sp>
        <p:nvSpPr>
          <p:cNvPr id="32801" name="Line 34"/>
          <p:cNvSpPr>
            <a:spLocks noChangeShapeType="1"/>
          </p:cNvSpPr>
          <p:nvPr/>
        </p:nvSpPr>
        <p:spPr bwMode="auto">
          <a:xfrm flipH="1">
            <a:off x="2743200" y="3452813"/>
            <a:ext cx="1066800" cy="0"/>
          </a:xfrm>
          <a:prstGeom prst="line">
            <a:avLst/>
          </a:prstGeom>
          <a:noFill/>
          <a:ln w="9525">
            <a:solidFill>
              <a:schemeClr val="tx1"/>
            </a:solidFill>
            <a:round/>
            <a:headEnd/>
            <a:tailEnd type="triangle" w="med" len="med"/>
          </a:ln>
        </p:spPr>
        <p:txBody>
          <a:bodyPr/>
          <a:lstStyle/>
          <a:p>
            <a:endParaRPr lang="en-US"/>
          </a:p>
        </p:txBody>
      </p:sp>
      <p:sp>
        <p:nvSpPr>
          <p:cNvPr id="32802" name="AutoShape 35"/>
          <p:cNvSpPr>
            <a:spLocks noChangeArrowheads="1"/>
          </p:cNvSpPr>
          <p:nvPr/>
        </p:nvSpPr>
        <p:spPr bwMode="auto">
          <a:xfrm>
            <a:off x="7235826" y="3148013"/>
            <a:ext cx="1527175" cy="1219200"/>
          </a:xfrm>
          <a:prstGeom prst="flowChartDecision">
            <a:avLst/>
          </a:prstGeom>
          <a:solidFill>
            <a:srgbClr val="0099FF"/>
          </a:solidFill>
          <a:ln w="9525">
            <a:solidFill>
              <a:schemeClr val="tx1"/>
            </a:solidFill>
            <a:miter lim="800000"/>
            <a:headEnd/>
            <a:tailEnd/>
          </a:ln>
        </p:spPr>
        <p:txBody>
          <a:bodyPr wrap="none" anchor="ctr"/>
          <a:lstStyle/>
          <a:p>
            <a:pPr algn="ctr"/>
            <a:r>
              <a:rPr lang="en-US" sz="1200" b="1" dirty="0">
                <a:latin typeface="Perpetua"/>
              </a:rPr>
              <a:t>802 EC</a:t>
            </a:r>
          </a:p>
          <a:p>
            <a:pPr algn="ctr"/>
            <a:r>
              <a:rPr lang="en-US" sz="1200" b="1" dirty="0">
                <a:latin typeface="Perpetua"/>
              </a:rPr>
              <a:t>Forward to</a:t>
            </a:r>
          </a:p>
          <a:p>
            <a:pPr algn="ctr"/>
            <a:r>
              <a:rPr lang="en-US" sz="1200" b="1" dirty="0">
                <a:latin typeface="Perpetua"/>
              </a:rPr>
              <a:t>Standards</a:t>
            </a:r>
            <a:br>
              <a:rPr lang="en-US" sz="1200" b="1" dirty="0">
                <a:latin typeface="Perpetua"/>
              </a:rPr>
            </a:br>
            <a:r>
              <a:rPr lang="en-US" sz="1200" b="1" dirty="0">
                <a:latin typeface="Perpetua"/>
              </a:rPr>
              <a:t>Association</a:t>
            </a:r>
          </a:p>
          <a:p>
            <a:pPr algn="ctr"/>
            <a:r>
              <a:rPr lang="en-US" sz="1200" b="1" dirty="0">
                <a:latin typeface="Perpetua"/>
              </a:rPr>
              <a:t>Ballot</a:t>
            </a:r>
          </a:p>
        </p:txBody>
      </p:sp>
      <p:sp>
        <p:nvSpPr>
          <p:cNvPr id="32803" name="AutoShape 36"/>
          <p:cNvSpPr>
            <a:spLocks noChangeArrowheads="1"/>
          </p:cNvSpPr>
          <p:nvPr/>
        </p:nvSpPr>
        <p:spPr bwMode="auto">
          <a:xfrm>
            <a:off x="7235826" y="1703389"/>
            <a:ext cx="1527175" cy="1216025"/>
          </a:xfrm>
          <a:prstGeom prst="flowChartDecision">
            <a:avLst/>
          </a:prstGeom>
          <a:solidFill>
            <a:srgbClr val="0099FF"/>
          </a:solidFill>
          <a:ln w="9525">
            <a:solidFill>
              <a:schemeClr val="tx1"/>
            </a:solidFill>
            <a:miter lim="800000"/>
            <a:headEnd/>
            <a:tailEnd/>
          </a:ln>
        </p:spPr>
        <p:txBody>
          <a:bodyPr wrap="none" tIns="0" anchor="ctr"/>
          <a:lstStyle/>
          <a:p>
            <a:pPr algn="ctr"/>
            <a:r>
              <a:rPr lang="en-US" sz="1200" b="1" dirty="0">
                <a:latin typeface="Perpetua"/>
              </a:rPr>
              <a:t>802.3</a:t>
            </a:r>
          </a:p>
          <a:p>
            <a:pPr algn="ctr"/>
            <a:r>
              <a:rPr lang="en-US" sz="1200" b="1" dirty="0">
                <a:latin typeface="Perpetua"/>
              </a:rPr>
              <a:t>Forward to</a:t>
            </a:r>
          </a:p>
          <a:p>
            <a:pPr algn="ctr"/>
            <a:r>
              <a:rPr lang="en-US" sz="1200" b="1" dirty="0">
                <a:latin typeface="Perpetua"/>
              </a:rPr>
              <a:t>Standards</a:t>
            </a:r>
            <a:br>
              <a:rPr lang="en-US" sz="1200" b="1" dirty="0">
                <a:latin typeface="Perpetua"/>
              </a:rPr>
            </a:br>
            <a:r>
              <a:rPr lang="en-US" sz="1200" b="1" dirty="0">
                <a:latin typeface="Perpetua"/>
              </a:rPr>
              <a:t>Association</a:t>
            </a:r>
          </a:p>
          <a:p>
            <a:pPr algn="ctr"/>
            <a:r>
              <a:rPr lang="en-US" sz="1200" b="1" dirty="0">
                <a:latin typeface="Perpetua"/>
              </a:rPr>
              <a:t>Ballot</a:t>
            </a:r>
          </a:p>
        </p:txBody>
      </p:sp>
      <p:sp>
        <p:nvSpPr>
          <p:cNvPr id="32804" name="Text Box 37"/>
          <p:cNvSpPr txBox="1">
            <a:spLocks noChangeArrowheads="1"/>
          </p:cNvSpPr>
          <p:nvPr/>
        </p:nvSpPr>
        <p:spPr bwMode="auto">
          <a:xfrm>
            <a:off x="4572000" y="3833814"/>
            <a:ext cx="370614" cy="276999"/>
          </a:xfrm>
          <a:prstGeom prst="rect">
            <a:avLst/>
          </a:prstGeom>
          <a:noFill/>
          <a:ln w="9525">
            <a:noFill/>
            <a:miter lim="800000"/>
            <a:headEnd/>
            <a:tailEnd/>
          </a:ln>
        </p:spPr>
        <p:txBody>
          <a:bodyPr wrap="none">
            <a:spAutoFit/>
          </a:bodyPr>
          <a:lstStyle/>
          <a:p>
            <a:r>
              <a:rPr lang="en-US" sz="1200" b="1">
                <a:latin typeface="Perpetua"/>
              </a:rPr>
              <a:t>No</a:t>
            </a:r>
          </a:p>
        </p:txBody>
      </p:sp>
      <p:sp>
        <p:nvSpPr>
          <p:cNvPr id="32805" name="AutoShape 38"/>
          <p:cNvSpPr>
            <a:spLocks noChangeArrowheads="1"/>
          </p:cNvSpPr>
          <p:nvPr/>
        </p:nvSpPr>
        <p:spPr bwMode="auto">
          <a:xfrm>
            <a:off x="3962400" y="2386013"/>
            <a:ext cx="1219200" cy="381000"/>
          </a:xfrm>
          <a:prstGeom prst="flowChartProcess">
            <a:avLst/>
          </a:prstGeom>
          <a:solidFill>
            <a:schemeClr val="accent1"/>
          </a:solidFill>
          <a:ln w="9525">
            <a:solidFill>
              <a:schemeClr val="tx1"/>
            </a:solidFill>
            <a:miter lim="800000"/>
            <a:headEnd/>
            <a:tailEnd/>
          </a:ln>
        </p:spPr>
        <p:txBody>
          <a:bodyPr wrap="none" anchor="ctr"/>
          <a:lstStyle/>
          <a:p>
            <a:pPr algn="ctr"/>
            <a:r>
              <a:rPr lang="en-US" sz="1200" b="1">
                <a:latin typeface="Perpetua"/>
              </a:rPr>
              <a:t>TF Resolves</a:t>
            </a:r>
          </a:p>
          <a:p>
            <a:pPr algn="ctr"/>
            <a:r>
              <a:rPr lang="en-US" sz="1200" b="1">
                <a:latin typeface="Perpetua"/>
              </a:rPr>
              <a:t>Comments</a:t>
            </a:r>
          </a:p>
        </p:txBody>
      </p:sp>
      <p:sp>
        <p:nvSpPr>
          <p:cNvPr id="32806" name="Line 39"/>
          <p:cNvSpPr>
            <a:spLocks noChangeShapeType="1"/>
          </p:cNvSpPr>
          <p:nvPr/>
        </p:nvSpPr>
        <p:spPr bwMode="auto">
          <a:xfrm>
            <a:off x="4572000" y="2767013"/>
            <a:ext cx="0" cy="228600"/>
          </a:xfrm>
          <a:prstGeom prst="line">
            <a:avLst/>
          </a:prstGeom>
          <a:noFill/>
          <a:ln w="9525">
            <a:solidFill>
              <a:schemeClr val="tx1"/>
            </a:solidFill>
            <a:round/>
            <a:headEnd/>
            <a:tailEnd type="triangle" w="med" len="med"/>
          </a:ln>
        </p:spPr>
        <p:txBody>
          <a:bodyPr/>
          <a:lstStyle/>
          <a:p>
            <a:endParaRPr lang="en-US"/>
          </a:p>
        </p:txBody>
      </p:sp>
      <p:sp>
        <p:nvSpPr>
          <p:cNvPr id="32807" name="AutoShape 40"/>
          <p:cNvSpPr>
            <a:spLocks noChangeArrowheads="1"/>
          </p:cNvSpPr>
          <p:nvPr/>
        </p:nvSpPr>
        <p:spPr bwMode="auto">
          <a:xfrm>
            <a:off x="3810000" y="2995613"/>
            <a:ext cx="1524000" cy="914400"/>
          </a:xfrm>
          <a:prstGeom prst="flowChartDecision">
            <a:avLst/>
          </a:prstGeom>
          <a:solidFill>
            <a:srgbClr val="0099FF"/>
          </a:solidFill>
          <a:ln w="9525">
            <a:solidFill>
              <a:schemeClr val="tx1"/>
            </a:solidFill>
            <a:miter lim="800000"/>
            <a:headEnd/>
            <a:tailEnd/>
          </a:ln>
        </p:spPr>
        <p:txBody>
          <a:bodyPr wrap="none" tIns="0" anchor="ctr"/>
          <a:lstStyle/>
          <a:p>
            <a:pPr algn="ctr"/>
            <a:r>
              <a:rPr lang="en-US" sz="1200" b="1">
                <a:latin typeface="Perpetua"/>
              </a:rPr>
              <a:t>Substantive</a:t>
            </a:r>
          </a:p>
          <a:p>
            <a:pPr algn="ctr"/>
            <a:r>
              <a:rPr lang="en-US" sz="1200" b="1">
                <a:latin typeface="Perpetua"/>
              </a:rPr>
              <a:t>Changes</a:t>
            </a:r>
          </a:p>
        </p:txBody>
      </p:sp>
      <p:sp>
        <p:nvSpPr>
          <p:cNvPr id="32808" name="Line 41"/>
          <p:cNvSpPr>
            <a:spLocks noChangeShapeType="1"/>
          </p:cNvSpPr>
          <p:nvPr/>
        </p:nvSpPr>
        <p:spPr bwMode="auto">
          <a:xfrm>
            <a:off x="4572000" y="3910013"/>
            <a:ext cx="0" cy="228600"/>
          </a:xfrm>
          <a:prstGeom prst="line">
            <a:avLst/>
          </a:prstGeom>
          <a:noFill/>
          <a:ln w="9525">
            <a:solidFill>
              <a:schemeClr val="tx1"/>
            </a:solidFill>
            <a:round/>
            <a:headEnd/>
            <a:tailEnd type="triangle" w="med" len="med"/>
          </a:ln>
        </p:spPr>
        <p:txBody>
          <a:bodyPr/>
          <a:lstStyle/>
          <a:p>
            <a:endParaRPr lang="en-US"/>
          </a:p>
        </p:txBody>
      </p:sp>
      <p:sp>
        <p:nvSpPr>
          <p:cNvPr id="32809" name="AutoShape 42"/>
          <p:cNvSpPr>
            <a:spLocks noChangeArrowheads="1"/>
          </p:cNvSpPr>
          <p:nvPr/>
        </p:nvSpPr>
        <p:spPr bwMode="auto">
          <a:xfrm>
            <a:off x="3810000" y="5281613"/>
            <a:ext cx="1524000" cy="914400"/>
          </a:xfrm>
          <a:prstGeom prst="flowChartDecision">
            <a:avLst/>
          </a:prstGeom>
          <a:solidFill>
            <a:srgbClr val="0099FF"/>
          </a:solidFill>
          <a:ln w="9525">
            <a:solidFill>
              <a:schemeClr val="tx1"/>
            </a:solidFill>
            <a:miter lim="800000"/>
            <a:headEnd/>
            <a:tailEnd/>
          </a:ln>
        </p:spPr>
        <p:txBody>
          <a:bodyPr wrap="none" tIns="0" anchor="ctr"/>
          <a:lstStyle/>
          <a:p>
            <a:pPr algn="ctr"/>
            <a:r>
              <a:rPr lang="en-US" sz="1200" b="1" u="sng">
                <a:latin typeface="Perpetua"/>
              </a:rPr>
              <a:t>&gt;</a:t>
            </a:r>
            <a:r>
              <a:rPr lang="en-US" sz="1200" b="1">
                <a:latin typeface="Perpetua"/>
              </a:rPr>
              <a:t> 75%</a:t>
            </a:r>
            <a:endParaRPr lang="en-US" sz="1200" b="1" u="sng">
              <a:latin typeface="Perpetua"/>
            </a:endParaRPr>
          </a:p>
        </p:txBody>
      </p:sp>
      <p:sp>
        <p:nvSpPr>
          <p:cNvPr id="32810" name="Text Box 43"/>
          <p:cNvSpPr txBox="1">
            <a:spLocks noChangeArrowheads="1"/>
          </p:cNvSpPr>
          <p:nvPr/>
        </p:nvSpPr>
        <p:spPr bwMode="auto">
          <a:xfrm>
            <a:off x="3276600" y="4291014"/>
            <a:ext cx="389722" cy="276999"/>
          </a:xfrm>
          <a:prstGeom prst="rect">
            <a:avLst/>
          </a:prstGeom>
          <a:noFill/>
          <a:ln w="9525">
            <a:noFill/>
            <a:miter lim="800000"/>
            <a:headEnd/>
            <a:tailEnd/>
          </a:ln>
        </p:spPr>
        <p:txBody>
          <a:bodyPr wrap="none">
            <a:spAutoFit/>
          </a:bodyPr>
          <a:lstStyle/>
          <a:p>
            <a:r>
              <a:rPr lang="en-US" sz="1200" b="1">
                <a:latin typeface="Perpetua"/>
              </a:rPr>
              <a:t>Yes</a:t>
            </a:r>
          </a:p>
        </p:txBody>
      </p:sp>
      <p:sp>
        <p:nvSpPr>
          <p:cNvPr id="32811" name="Line 44"/>
          <p:cNvSpPr>
            <a:spLocks noChangeShapeType="1"/>
          </p:cNvSpPr>
          <p:nvPr/>
        </p:nvSpPr>
        <p:spPr bwMode="auto">
          <a:xfrm flipH="1">
            <a:off x="2743200" y="4595813"/>
            <a:ext cx="1066800" cy="0"/>
          </a:xfrm>
          <a:prstGeom prst="line">
            <a:avLst/>
          </a:prstGeom>
          <a:noFill/>
          <a:ln w="9525">
            <a:solidFill>
              <a:schemeClr val="tx1"/>
            </a:solidFill>
            <a:round/>
            <a:headEnd/>
            <a:tailEnd type="triangle" w="med" len="med"/>
          </a:ln>
        </p:spPr>
        <p:txBody>
          <a:bodyPr/>
          <a:lstStyle/>
          <a:p>
            <a:endParaRPr lang="en-US"/>
          </a:p>
        </p:txBody>
      </p:sp>
      <p:sp>
        <p:nvSpPr>
          <p:cNvPr id="32812" name="Text Box 45"/>
          <p:cNvSpPr txBox="1">
            <a:spLocks noChangeArrowheads="1"/>
          </p:cNvSpPr>
          <p:nvPr/>
        </p:nvSpPr>
        <p:spPr bwMode="auto">
          <a:xfrm>
            <a:off x="4572000" y="5006976"/>
            <a:ext cx="370614" cy="276999"/>
          </a:xfrm>
          <a:prstGeom prst="rect">
            <a:avLst/>
          </a:prstGeom>
          <a:noFill/>
          <a:ln w="9525">
            <a:noFill/>
            <a:miter lim="800000"/>
            <a:headEnd/>
            <a:tailEnd/>
          </a:ln>
        </p:spPr>
        <p:txBody>
          <a:bodyPr wrap="none">
            <a:spAutoFit/>
          </a:bodyPr>
          <a:lstStyle/>
          <a:p>
            <a:r>
              <a:rPr lang="en-US" sz="1200" b="1">
                <a:latin typeface="Perpetua"/>
              </a:rPr>
              <a:t>No</a:t>
            </a:r>
          </a:p>
        </p:txBody>
      </p:sp>
      <p:sp>
        <p:nvSpPr>
          <p:cNvPr id="32813" name="Rectangle 46"/>
          <p:cNvSpPr>
            <a:spLocks noGrp="1" noChangeArrowheads="1"/>
          </p:cNvSpPr>
          <p:nvPr>
            <p:ph type="title" idx="4294967295"/>
          </p:nvPr>
        </p:nvSpPr>
        <p:spPr/>
        <p:txBody>
          <a:bodyPr/>
          <a:lstStyle/>
          <a:p>
            <a:pPr eaLnBrk="1" hangingPunct="1"/>
            <a:r>
              <a:rPr lang="en-US" sz="2800"/>
              <a:t>Overview of IEEE 802.3 Standards Process (3/5) – </a:t>
            </a:r>
            <a:br>
              <a:rPr lang="en-US" sz="2800"/>
            </a:br>
            <a:r>
              <a:rPr lang="en-US" sz="2800"/>
              <a:t>Working Group Ballot Phase</a:t>
            </a:r>
          </a:p>
        </p:txBody>
      </p:sp>
      <p:sp>
        <p:nvSpPr>
          <p:cNvPr id="32814" name="Text Box 47"/>
          <p:cNvSpPr txBox="1">
            <a:spLocks noChangeArrowheads="1"/>
          </p:cNvSpPr>
          <p:nvPr/>
        </p:nvSpPr>
        <p:spPr bwMode="auto">
          <a:xfrm>
            <a:off x="6248400" y="5805488"/>
            <a:ext cx="4343400" cy="630942"/>
          </a:xfrm>
          <a:prstGeom prst="rect">
            <a:avLst/>
          </a:prstGeom>
          <a:noFill/>
          <a:ln w="9525" algn="ctr">
            <a:noFill/>
            <a:miter lim="800000"/>
            <a:headEnd/>
            <a:tailEnd/>
          </a:ln>
        </p:spPr>
        <p:txBody>
          <a:bodyPr>
            <a:spAutoFit/>
          </a:bodyPr>
          <a:lstStyle/>
          <a:p>
            <a:pPr marL="457200" indent="-457200">
              <a:spcBef>
                <a:spcPct val="50000"/>
              </a:spcBef>
              <a:tabLst>
                <a:tab pos="457200" algn="l"/>
              </a:tabLst>
            </a:pPr>
            <a:r>
              <a:rPr lang="en-US" sz="1000" b="1" u="sng" dirty="0">
                <a:latin typeface="Perpetua"/>
              </a:rPr>
              <a:t>Notes</a:t>
            </a:r>
            <a:r>
              <a:rPr lang="en-US" sz="1000" dirty="0">
                <a:latin typeface="Perpetua"/>
              </a:rPr>
              <a:t>:	At "Check Point", either the activity is ended, or there may be various options that would allow reconsideration of the approval.</a:t>
            </a:r>
          </a:p>
          <a:p>
            <a:pPr marL="457200" indent="-457200">
              <a:spcBef>
                <a:spcPct val="50000"/>
              </a:spcBef>
              <a:tabLst>
                <a:tab pos="457200" algn="l"/>
              </a:tabLst>
            </a:pPr>
            <a:r>
              <a:rPr lang="en-US" sz="1000" dirty="0">
                <a:latin typeface="Perpetua"/>
              </a:rPr>
              <a:t>	See 802.3 Operations Manual 2.6 and listed references for complete description</a:t>
            </a:r>
          </a:p>
        </p:txBody>
      </p:sp>
      <p:sp>
        <p:nvSpPr>
          <p:cNvPr id="32815" name="AutoShape 48"/>
          <p:cNvSpPr>
            <a:spLocks noChangeArrowheads="1"/>
          </p:cNvSpPr>
          <p:nvPr/>
        </p:nvSpPr>
        <p:spPr bwMode="auto">
          <a:xfrm>
            <a:off x="3810000" y="4138613"/>
            <a:ext cx="1524000" cy="914400"/>
          </a:xfrm>
          <a:prstGeom prst="flowChartDecision">
            <a:avLst/>
          </a:prstGeom>
          <a:solidFill>
            <a:srgbClr val="0099FF"/>
          </a:solidFill>
          <a:ln w="9525">
            <a:solidFill>
              <a:schemeClr val="tx1"/>
            </a:solidFill>
            <a:miter lim="800000"/>
            <a:headEnd/>
            <a:tailEnd/>
          </a:ln>
        </p:spPr>
        <p:txBody>
          <a:bodyPr wrap="none" tIns="0" bIns="0" anchor="ctr"/>
          <a:lstStyle/>
          <a:p>
            <a:pPr algn="ctr"/>
            <a:r>
              <a:rPr lang="en-US" sz="1200" b="1">
                <a:latin typeface="Perpetua"/>
              </a:rPr>
              <a:t>In Scope</a:t>
            </a:r>
          </a:p>
          <a:p>
            <a:pPr algn="ctr"/>
            <a:r>
              <a:rPr lang="en-US" sz="1200" b="1">
                <a:latin typeface="Perpetua"/>
              </a:rPr>
              <a:t>New</a:t>
            </a:r>
          </a:p>
          <a:p>
            <a:pPr algn="ctr"/>
            <a:r>
              <a:rPr lang="en-US" sz="1200" b="1">
                <a:latin typeface="Perpetua"/>
              </a:rPr>
              <a:t>Negatives</a:t>
            </a:r>
          </a:p>
        </p:txBody>
      </p:sp>
      <p:sp>
        <p:nvSpPr>
          <p:cNvPr id="32816" name="AutoShape 49"/>
          <p:cNvSpPr>
            <a:spLocks noChangeArrowheads="1"/>
          </p:cNvSpPr>
          <p:nvPr/>
        </p:nvSpPr>
        <p:spPr bwMode="auto">
          <a:xfrm>
            <a:off x="2286000" y="6067425"/>
            <a:ext cx="914400" cy="457200"/>
          </a:xfrm>
          <a:prstGeom prst="flowChartTerminator">
            <a:avLst/>
          </a:prstGeom>
          <a:solidFill>
            <a:srgbClr val="FF0000"/>
          </a:solidFill>
          <a:ln w="9525">
            <a:solidFill>
              <a:schemeClr val="tx1"/>
            </a:solidFill>
            <a:miter lim="800000"/>
            <a:headEnd/>
            <a:tailEnd/>
          </a:ln>
        </p:spPr>
        <p:txBody>
          <a:bodyPr wrap="none" tIns="0" bIns="0" anchor="ctr"/>
          <a:lstStyle/>
          <a:p>
            <a:pPr algn="ctr"/>
            <a:r>
              <a:rPr lang="en-US" sz="1400" b="1">
                <a:latin typeface="Perpetua"/>
              </a:rPr>
              <a:t>Check</a:t>
            </a:r>
          </a:p>
          <a:p>
            <a:pPr algn="ctr"/>
            <a:r>
              <a:rPr lang="en-US" sz="1400" b="1">
                <a:latin typeface="Perpetua"/>
              </a:rPr>
              <a:t>Point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Line 16"/>
          <p:cNvSpPr>
            <a:spLocks noChangeShapeType="1"/>
          </p:cNvSpPr>
          <p:nvPr/>
        </p:nvSpPr>
        <p:spPr bwMode="auto">
          <a:xfrm>
            <a:off x="4572000" y="1568450"/>
            <a:ext cx="0" cy="228600"/>
          </a:xfrm>
          <a:prstGeom prst="line">
            <a:avLst/>
          </a:prstGeom>
          <a:noFill/>
          <a:ln w="9525">
            <a:solidFill>
              <a:schemeClr val="tx1"/>
            </a:solidFill>
            <a:round/>
            <a:headEnd/>
            <a:tailEnd type="triangle" w="med" len="med"/>
          </a:ln>
        </p:spPr>
        <p:txBody>
          <a:bodyPr/>
          <a:lstStyle/>
          <a:p>
            <a:endParaRPr lang="en-US"/>
          </a:p>
        </p:txBody>
      </p:sp>
      <p:sp>
        <p:nvSpPr>
          <p:cNvPr id="33794" name="AutoShape 15"/>
          <p:cNvSpPr>
            <a:spLocks noChangeArrowheads="1"/>
          </p:cNvSpPr>
          <p:nvPr/>
        </p:nvSpPr>
        <p:spPr bwMode="auto">
          <a:xfrm>
            <a:off x="4419600" y="1312863"/>
            <a:ext cx="304800" cy="304800"/>
          </a:xfrm>
          <a:prstGeom prst="flowChartConnector">
            <a:avLst/>
          </a:prstGeom>
          <a:solidFill>
            <a:schemeClr val="accent1"/>
          </a:solidFill>
          <a:ln w="9525">
            <a:solidFill>
              <a:schemeClr val="tx1"/>
            </a:solidFill>
            <a:round/>
            <a:headEnd/>
            <a:tailEnd/>
          </a:ln>
        </p:spPr>
        <p:txBody>
          <a:bodyPr wrap="none" anchor="ctr"/>
          <a:lstStyle/>
          <a:p>
            <a:pPr algn="ctr"/>
            <a:r>
              <a:rPr lang="en-US" sz="1200" b="1">
                <a:latin typeface="Perpetua"/>
              </a:rPr>
              <a:t>B</a:t>
            </a:r>
          </a:p>
        </p:txBody>
      </p:sp>
      <p:sp>
        <p:nvSpPr>
          <p:cNvPr id="33795" name="Line 2"/>
          <p:cNvSpPr>
            <a:spLocks noChangeShapeType="1"/>
          </p:cNvSpPr>
          <p:nvPr/>
        </p:nvSpPr>
        <p:spPr bwMode="auto">
          <a:xfrm>
            <a:off x="8610600" y="3851276"/>
            <a:ext cx="533400" cy="3175"/>
          </a:xfrm>
          <a:prstGeom prst="line">
            <a:avLst/>
          </a:prstGeom>
          <a:noFill/>
          <a:ln w="9525">
            <a:solidFill>
              <a:schemeClr val="tx1"/>
            </a:solidFill>
            <a:round/>
            <a:headEnd/>
            <a:tailEnd type="triangle" w="med" len="med"/>
          </a:ln>
        </p:spPr>
        <p:txBody>
          <a:bodyPr/>
          <a:lstStyle/>
          <a:p>
            <a:endParaRPr lang="en-US"/>
          </a:p>
        </p:txBody>
      </p:sp>
      <p:sp>
        <p:nvSpPr>
          <p:cNvPr id="33796" name="AutoShape 3"/>
          <p:cNvSpPr>
            <a:spLocks noChangeArrowheads="1"/>
          </p:cNvSpPr>
          <p:nvPr/>
        </p:nvSpPr>
        <p:spPr bwMode="auto">
          <a:xfrm>
            <a:off x="3962400" y="1797050"/>
            <a:ext cx="1219200" cy="381000"/>
          </a:xfrm>
          <a:prstGeom prst="flowChartProcess">
            <a:avLst/>
          </a:prstGeom>
          <a:solidFill>
            <a:schemeClr val="accent1"/>
          </a:solidFill>
          <a:ln w="9525">
            <a:solidFill>
              <a:schemeClr val="tx1"/>
            </a:solidFill>
            <a:miter lim="800000"/>
            <a:headEnd/>
            <a:tailEnd/>
          </a:ln>
        </p:spPr>
        <p:txBody>
          <a:bodyPr wrap="none" anchor="ctr"/>
          <a:lstStyle/>
          <a:p>
            <a:pPr algn="ctr"/>
            <a:r>
              <a:rPr lang="en-US" sz="1200" b="1" dirty="0">
                <a:latin typeface="Perpetua"/>
              </a:rPr>
              <a:t>SA</a:t>
            </a:r>
          </a:p>
          <a:p>
            <a:pPr algn="ctr"/>
            <a:r>
              <a:rPr lang="en-US" sz="1200" b="1" dirty="0">
                <a:latin typeface="Perpetua"/>
              </a:rPr>
              <a:t>BALLOT</a:t>
            </a:r>
          </a:p>
        </p:txBody>
      </p:sp>
      <p:sp>
        <p:nvSpPr>
          <p:cNvPr id="33797" name="Text Box 4"/>
          <p:cNvSpPr txBox="1">
            <a:spLocks noChangeArrowheads="1"/>
          </p:cNvSpPr>
          <p:nvPr/>
        </p:nvSpPr>
        <p:spPr bwMode="auto">
          <a:xfrm>
            <a:off x="5257800" y="5454651"/>
            <a:ext cx="389722" cy="276999"/>
          </a:xfrm>
          <a:prstGeom prst="rect">
            <a:avLst/>
          </a:prstGeom>
          <a:noFill/>
          <a:ln w="9525">
            <a:noFill/>
            <a:miter lim="800000"/>
            <a:headEnd/>
            <a:tailEnd/>
          </a:ln>
        </p:spPr>
        <p:txBody>
          <a:bodyPr wrap="none">
            <a:spAutoFit/>
          </a:bodyPr>
          <a:lstStyle/>
          <a:p>
            <a:r>
              <a:rPr lang="en-US" sz="1200" b="1">
                <a:latin typeface="Perpetua"/>
              </a:rPr>
              <a:t>Yes</a:t>
            </a:r>
          </a:p>
        </p:txBody>
      </p:sp>
      <p:sp>
        <p:nvSpPr>
          <p:cNvPr id="33798" name="Text Box 5"/>
          <p:cNvSpPr txBox="1">
            <a:spLocks noChangeArrowheads="1"/>
          </p:cNvSpPr>
          <p:nvPr/>
        </p:nvSpPr>
        <p:spPr bwMode="auto">
          <a:xfrm>
            <a:off x="8001000" y="2959101"/>
            <a:ext cx="389722" cy="276999"/>
          </a:xfrm>
          <a:prstGeom prst="rect">
            <a:avLst/>
          </a:prstGeom>
          <a:noFill/>
          <a:ln w="9525">
            <a:noFill/>
            <a:miter lim="800000"/>
            <a:headEnd/>
            <a:tailEnd/>
          </a:ln>
        </p:spPr>
        <p:txBody>
          <a:bodyPr wrap="none">
            <a:spAutoFit/>
          </a:bodyPr>
          <a:lstStyle/>
          <a:p>
            <a:r>
              <a:rPr lang="en-US" sz="1200" b="1">
                <a:latin typeface="Perpetua"/>
              </a:rPr>
              <a:t>Yes</a:t>
            </a:r>
          </a:p>
        </p:txBody>
      </p:sp>
      <p:sp>
        <p:nvSpPr>
          <p:cNvPr id="33799" name="Line 6"/>
          <p:cNvSpPr>
            <a:spLocks noChangeShapeType="1"/>
          </p:cNvSpPr>
          <p:nvPr/>
        </p:nvSpPr>
        <p:spPr bwMode="auto">
          <a:xfrm>
            <a:off x="8001000" y="1416050"/>
            <a:ext cx="0" cy="304800"/>
          </a:xfrm>
          <a:prstGeom prst="line">
            <a:avLst/>
          </a:prstGeom>
          <a:noFill/>
          <a:ln w="9525">
            <a:solidFill>
              <a:schemeClr val="tx1"/>
            </a:solidFill>
            <a:round/>
            <a:headEnd/>
            <a:tailEnd type="triangle" w="med" len="med"/>
          </a:ln>
        </p:spPr>
        <p:txBody>
          <a:bodyPr/>
          <a:lstStyle/>
          <a:p>
            <a:endParaRPr lang="en-US"/>
          </a:p>
        </p:txBody>
      </p:sp>
      <p:sp>
        <p:nvSpPr>
          <p:cNvPr id="33800" name="Line 7"/>
          <p:cNvSpPr>
            <a:spLocks noChangeShapeType="1"/>
          </p:cNvSpPr>
          <p:nvPr/>
        </p:nvSpPr>
        <p:spPr bwMode="auto">
          <a:xfrm>
            <a:off x="5181600" y="5759450"/>
            <a:ext cx="914400" cy="0"/>
          </a:xfrm>
          <a:prstGeom prst="line">
            <a:avLst/>
          </a:prstGeom>
          <a:noFill/>
          <a:ln w="9525">
            <a:solidFill>
              <a:schemeClr val="tx1"/>
            </a:solidFill>
            <a:round/>
            <a:headEnd/>
            <a:tailEnd/>
          </a:ln>
        </p:spPr>
        <p:txBody>
          <a:bodyPr/>
          <a:lstStyle/>
          <a:p>
            <a:endParaRPr lang="en-US"/>
          </a:p>
        </p:txBody>
      </p:sp>
      <p:sp>
        <p:nvSpPr>
          <p:cNvPr id="33801" name="Line 8"/>
          <p:cNvSpPr>
            <a:spLocks noChangeShapeType="1"/>
          </p:cNvSpPr>
          <p:nvPr/>
        </p:nvSpPr>
        <p:spPr bwMode="auto">
          <a:xfrm flipV="1">
            <a:off x="6096000" y="1416050"/>
            <a:ext cx="0" cy="4343400"/>
          </a:xfrm>
          <a:prstGeom prst="line">
            <a:avLst/>
          </a:prstGeom>
          <a:noFill/>
          <a:ln w="9525">
            <a:solidFill>
              <a:schemeClr val="tx1"/>
            </a:solidFill>
            <a:round/>
            <a:headEnd/>
            <a:tailEnd/>
          </a:ln>
        </p:spPr>
        <p:txBody>
          <a:bodyPr/>
          <a:lstStyle/>
          <a:p>
            <a:endParaRPr lang="en-US"/>
          </a:p>
        </p:txBody>
      </p:sp>
      <p:sp>
        <p:nvSpPr>
          <p:cNvPr id="33802" name="Line 9"/>
          <p:cNvSpPr>
            <a:spLocks noChangeShapeType="1"/>
          </p:cNvSpPr>
          <p:nvPr/>
        </p:nvSpPr>
        <p:spPr bwMode="auto">
          <a:xfrm>
            <a:off x="6096000" y="1416050"/>
            <a:ext cx="1905000" cy="0"/>
          </a:xfrm>
          <a:prstGeom prst="line">
            <a:avLst/>
          </a:prstGeom>
          <a:noFill/>
          <a:ln w="9525">
            <a:solidFill>
              <a:schemeClr val="tx1"/>
            </a:solidFill>
            <a:round/>
            <a:headEnd/>
            <a:tailEnd/>
          </a:ln>
        </p:spPr>
        <p:txBody>
          <a:bodyPr/>
          <a:lstStyle/>
          <a:p>
            <a:endParaRPr lang="en-US"/>
          </a:p>
        </p:txBody>
      </p:sp>
      <p:sp>
        <p:nvSpPr>
          <p:cNvPr id="33803" name="Text Box 10"/>
          <p:cNvSpPr txBox="1">
            <a:spLocks noChangeArrowheads="1"/>
          </p:cNvSpPr>
          <p:nvPr/>
        </p:nvSpPr>
        <p:spPr bwMode="auto">
          <a:xfrm>
            <a:off x="4572000" y="6238876"/>
            <a:ext cx="370614" cy="276999"/>
          </a:xfrm>
          <a:prstGeom prst="rect">
            <a:avLst/>
          </a:prstGeom>
          <a:noFill/>
          <a:ln w="9525">
            <a:noFill/>
            <a:miter lim="800000"/>
            <a:headEnd/>
            <a:tailEnd/>
          </a:ln>
        </p:spPr>
        <p:txBody>
          <a:bodyPr wrap="none">
            <a:spAutoFit/>
          </a:bodyPr>
          <a:lstStyle/>
          <a:p>
            <a:r>
              <a:rPr lang="en-US" sz="1200" b="1">
                <a:latin typeface="Perpetua"/>
              </a:rPr>
              <a:t>No</a:t>
            </a:r>
          </a:p>
        </p:txBody>
      </p:sp>
      <p:sp>
        <p:nvSpPr>
          <p:cNvPr id="33804" name="Line 11"/>
          <p:cNvSpPr>
            <a:spLocks noChangeShapeType="1"/>
          </p:cNvSpPr>
          <p:nvPr/>
        </p:nvSpPr>
        <p:spPr bwMode="auto">
          <a:xfrm>
            <a:off x="8001000" y="2860675"/>
            <a:ext cx="0" cy="381000"/>
          </a:xfrm>
          <a:prstGeom prst="line">
            <a:avLst/>
          </a:prstGeom>
          <a:noFill/>
          <a:ln w="9525">
            <a:solidFill>
              <a:schemeClr val="tx1"/>
            </a:solidFill>
            <a:round/>
            <a:headEnd/>
            <a:tailEnd type="triangle" w="med" len="med"/>
          </a:ln>
        </p:spPr>
        <p:txBody>
          <a:bodyPr/>
          <a:lstStyle/>
          <a:p>
            <a:endParaRPr lang="en-US"/>
          </a:p>
        </p:txBody>
      </p:sp>
      <p:sp>
        <p:nvSpPr>
          <p:cNvPr id="33805" name="Line 12"/>
          <p:cNvSpPr>
            <a:spLocks noChangeShapeType="1"/>
          </p:cNvSpPr>
          <p:nvPr/>
        </p:nvSpPr>
        <p:spPr bwMode="auto">
          <a:xfrm>
            <a:off x="8610600" y="2327276"/>
            <a:ext cx="533400" cy="3175"/>
          </a:xfrm>
          <a:prstGeom prst="line">
            <a:avLst/>
          </a:prstGeom>
          <a:noFill/>
          <a:ln w="9525">
            <a:solidFill>
              <a:schemeClr val="tx1"/>
            </a:solidFill>
            <a:round/>
            <a:headEnd/>
            <a:tailEnd type="triangle" w="med" len="med"/>
          </a:ln>
        </p:spPr>
        <p:txBody>
          <a:bodyPr/>
          <a:lstStyle/>
          <a:p>
            <a:endParaRPr lang="en-US"/>
          </a:p>
        </p:txBody>
      </p:sp>
      <p:sp>
        <p:nvSpPr>
          <p:cNvPr id="33806" name="Text Box 13"/>
          <p:cNvSpPr txBox="1">
            <a:spLocks noChangeArrowheads="1"/>
          </p:cNvSpPr>
          <p:nvPr/>
        </p:nvSpPr>
        <p:spPr bwMode="auto">
          <a:xfrm>
            <a:off x="8723313" y="2047876"/>
            <a:ext cx="370614" cy="276999"/>
          </a:xfrm>
          <a:prstGeom prst="rect">
            <a:avLst/>
          </a:prstGeom>
          <a:noFill/>
          <a:ln w="9525">
            <a:noFill/>
            <a:miter lim="800000"/>
            <a:headEnd/>
            <a:tailEnd/>
          </a:ln>
        </p:spPr>
        <p:txBody>
          <a:bodyPr wrap="none">
            <a:spAutoFit/>
          </a:bodyPr>
          <a:lstStyle/>
          <a:p>
            <a:r>
              <a:rPr lang="en-US" sz="1200" b="1">
                <a:latin typeface="Perpetua"/>
              </a:rPr>
              <a:t>No</a:t>
            </a:r>
          </a:p>
        </p:txBody>
      </p:sp>
      <p:sp>
        <p:nvSpPr>
          <p:cNvPr id="33807" name="AutoShape 14"/>
          <p:cNvSpPr>
            <a:spLocks noChangeArrowheads="1"/>
          </p:cNvSpPr>
          <p:nvPr/>
        </p:nvSpPr>
        <p:spPr bwMode="auto">
          <a:xfrm>
            <a:off x="9144000" y="3698875"/>
            <a:ext cx="304800" cy="381000"/>
          </a:xfrm>
          <a:prstGeom prst="flowChartOffpageConnector">
            <a:avLst/>
          </a:prstGeom>
          <a:solidFill>
            <a:schemeClr val="accent1"/>
          </a:solidFill>
          <a:ln w="9525">
            <a:solidFill>
              <a:schemeClr val="tx1"/>
            </a:solidFill>
            <a:miter lim="800000"/>
            <a:headEnd/>
            <a:tailEnd/>
          </a:ln>
        </p:spPr>
        <p:txBody>
          <a:bodyPr wrap="none" anchor="ctr"/>
          <a:lstStyle/>
          <a:p>
            <a:pPr algn="ctr"/>
            <a:r>
              <a:rPr lang="en-US" sz="1200" b="1">
                <a:latin typeface="Perpetua"/>
              </a:rPr>
              <a:t>B</a:t>
            </a:r>
          </a:p>
        </p:txBody>
      </p:sp>
      <p:sp>
        <p:nvSpPr>
          <p:cNvPr id="33808" name="Line 17"/>
          <p:cNvSpPr>
            <a:spLocks noChangeShapeType="1"/>
          </p:cNvSpPr>
          <p:nvPr/>
        </p:nvSpPr>
        <p:spPr bwMode="auto">
          <a:xfrm>
            <a:off x="4572000" y="2178050"/>
            <a:ext cx="0" cy="228600"/>
          </a:xfrm>
          <a:prstGeom prst="line">
            <a:avLst/>
          </a:prstGeom>
          <a:noFill/>
          <a:ln w="9525">
            <a:solidFill>
              <a:schemeClr val="tx1"/>
            </a:solidFill>
            <a:round/>
            <a:headEnd/>
            <a:tailEnd type="triangle" w="med" len="med"/>
          </a:ln>
        </p:spPr>
        <p:txBody>
          <a:bodyPr/>
          <a:lstStyle/>
          <a:p>
            <a:endParaRPr lang="en-US"/>
          </a:p>
        </p:txBody>
      </p:sp>
      <p:sp>
        <p:nvSpPr>
          <p:cNvPr id="33809" name="Line 18"/>
          <p:cNvSpPr>
            <a:spLocks noChangeShapeType="1"/>
          </p:cNvSpPr>
          <p:nvPr/>
        </p:nvSpPr>
        <p:spPr bwMode="auto">
          <a:xfrm>
            <a:off x="4572000" y="4997450"/>
            <a:ext cx="0" cy="304800"/>
          </a:xfrm>
          <a:prstGeom prst="line">
            <a:avLst/>
          </a:prstGeom>
          <a:noFill/>
          <a:ln w="9525">
            <a:solidFill>
              <a:schemeClr val="tx1"/>
            </a:solidFill>
            <a:round/>
            <a:headEnd/>
            <a:tailEnd type="triangle" w="med" len="med"/>
          </a:ln>
        </p:spPr>
        <p:txBody>
          <a:bodyPr/>
          <a:lstStyle/>
          <a:p>
            <a:endParaRPr lang="en-US"/>
          </a:p>
        </p:txBody>
      </p:sp>
      <p:sp>
        <p:nvSpPr>
          <p:cNvPr id="33810" name="Line 19"/>
          <p:cNvSpPr>
            <a:spLocks noChangeShapeType="1"/>
          </p:cNvSpPr>
          <p:nvPr/>
        </p:nvSpPr>
        <p:spPr bwMode="auto">
          <a:xfrm>
            <a:off x="4572000" y="6092825"/>
            <a:ext cx="0" cy="228600"/>
          </a:xfrm>
          <a:prstGeom prst="line">
            <a:avLst/>
          </a:prstGeom>
          <a:noFill/>
          <a:ln w="9525">
            <a:solidFill>
              <a:schemeClr val="tx1"/>
            </a:solidFill>
            <a:round/>
            <a:headEnd/>
            <a:tailEnd/>
          </a:ln>
        </p:spPr>
        <p:txBody>
          <a:bodyPr/>
          <a:lstStyle/>
          <a:p>
            <a:endParaRPr lang="en-US"/>
          </a:p>
        </p:txBody>
      </p:sp>
      <p:sp>
        <p:nvSpPr>
          <p:cNvPr id="33811" name="Text Box 20"/>
          <p:cNvSpPr txBox="1">
            <a:spLocks noChangeArrowheads="1"/>
          </p:cNvSpPr>
          <p:nvPr/>
        </p:nvSpPr>
        <p:spPr bwMode="auto">
          <a:xfrm>
            <a:off x="3276600" y="3168651"/>
            <a:ext cx="389722" cy="276999"/>
          </a:xfrm>
          <a:prstGeom prst="rect">
            <a:avLst/>
          </a:prstGeom>
          <a:noFill/>
          <a:ln w="9525">
            <a:noFill/>
            <a:miter lim="800000"/>
            <a:headEnd/>
            <a:tailEnd/>
          </a:ln>
        </p:spPr>
        <p:txBody>
          <a:bodyPr wrap="none">
            <a:spAutoFit/>
          </a:bodyPr>
          <a:lstStyle/>
          <a:p>
            <a:r>
              <a:rPr lang="en-US" sz="1200" b="1">
                <a:latin typeface="Perpetua"/>
              </a:rPr>
              <a:t>Yes</a:t>
            </a:r>
          </a:p>
        </p:txBody>
      </p:sp>
      <p:sp>
        <p:nvSpPr>
          <p:cNvPr id="33812" name="AutoShape 21"/>
          <p:cNvSpPr>
            <a:spLocks noChangeArrowheads="1"/>
          </p:cNvSpPr>
          <p:nvPr/>
        </p:nvSpPr>
        <p:spPr bwMode="auto">
          <a:xfrm>
            <a:off x="2209800" y="2178050"/>
            <a:ext cx="1066800" cy="609600"/>
          </a:xfrm>
          <a:prstGeom prst="flowChartDocument">
            <a:avLst/>
          </a:prstGeom>
          <a:solidFill>
            <a:schemeClr val="bg1"/>
          </a:solidFill>
          <a:ln w="9525">
            <a:solidFill>
              <a:schemeClr val="tx1"/>
            </a:solidFill>
            <a:miter lim="800000"/>
            <a:headEnd/>
            <a:tailEnd/>
          </a:ln>
        </p:spPr>
        <p:txBody>
          <a:bodyPr wrap="none" anchor="ctr"/>
          <a:lstStyle/>
          <a:p>
            <a:pPr algn="ctr"/>
            <a:r>
              <a:rPr lang="en-US" sz="1200" b="1">
                <a:latin typeface="Perpetua"/>
              </a:rPr>
              <a:t>D3.(n+1)</a:t>
            </a:r>
          </a:p>
        </p:txBody>
      </p:sp>
      <p:sp>
        <p:nvSpPr>
          <p:cNvPr id="33813" name="Line 22"/>
          <p:cNvSpPr>
            <a:spLocks noChangeShapeType="1"/>
          </p:cNvSpPr>
          <p:nvPr/>
        </p:nvSpPr>
        <p:spPr bwMode="auto">
          <a:xfrm>
            <a:off x="4191000" y="1568450"/>
            <a:ext cx="0" cy="228600"/>
          </a:xfrm>
          <a:prstGeom prst="line">
            <a:avLst/>
          </a:prstGeom>
          <a:noFill/>
          <a:ln w="9525">
            <a:solidFill>
              <a:schemeClr val="tx1"/>
            </a:solidFill>
            <a:round/>
            <a:headEnd/>
            <a:tailEnd type="triangle" w="med" len="med"/>
          </a:ln>
        </p:spPr>
        <p:txBody>
          <a:bodyPr/>
          <a:lstStyle/>
          <a:p>
            <a:endParaRPr lang="en-US"/>
          </a:p>
        </p:txBody>
      </p:sp>
      <p:sp>
        <p:nvSpPr>
          <p:cNvPr id="33814" name="Line 23"/>
          <p:cNvSpPr>
            <a:spLocks noChangeShapeType="1"/>
          </p:cNvSpPr>
          <p:nvPr/>
        </p:nvSpPr>
        <p:spPr bwMode="auto">
          <a:xfrm flipH="1">
            <a:off x="2743200" y="1568450"/>
            <a:ext cx="1447800" cy="0"/>
          </a:xfrm>
          <a:prstGeom prst="line">
            <a:avLst/>
          </a:prstGeom>
          <a:noFill/>
          <a:ln w="9525">
            <a:solidFill>
              <a:schemeClr val="tx1"/>
            </a:solidFill>
            <a:round/>
            <a:headEnd/>
            <a:tailEnd/>
          </a:ln>
        </p:spPr>
        <p:txBody>
          <a:bodyPr/>
          <a:lstStyle/>
          <a:p>
            <a:endParaRPr lang="en-US"/>
          </a:p>
        </p:txBody>
      </p:sp>
      <p:sp>
        <p:nvSpPr>
          <p:cNvPr id="33815" name="Line 24"/>
          <p:cNvSpPr>
            <a:spLocks noChangeShapeType="1"/>
          </p:cNvSpPr>
          <p:nvPr/>
        </p:nvSpPr>
        <p:spPr bwMode="auto">
          <a:xfrm>
            <a:off x="8001000" y="4308475"/>
            <a:ext cx="0" cy="457200"/>
          </a:xfrm>
          <a:prstGeom prst="line">
            <a:avLst/>
          </a:prstGeom>
          <a:noFill/>
          <a:ln w="9525">
            <a:solidFill>
              <a:schemeClr val="tx1"/>
            </a:solidFill>
            <a:round/>
            <a:headEnd/>
            <a:tailEnd type="triangle" w="med" len="med"/>
          </a:ln>
        </p:spPr>
        <p:txBody>
          <a:bodyPr/>
          <a:lstStyle/>
          <a:p>
            <a:endParaRPr lang="en-US"/>
          </a:p>
        </p:txBody>
      </p:sp>
      <p:sp>
        <p:nvSpPr>
          <p:cNvPr id="33816" name="Text Box 25"/>
          <p:cNvSpPr txBox="1">
            <a:spLocks noChangeArrowheads="1"/>
          </p:cNvSpPr>
          <p:nvPr/>
        </p:nvSpPr>
        <p:spPr bwMode="auto">
          <a:xfrm>
            <a:off x="8001000" y="4406901"/>
            <a:ext cx="389722" cy="276999"/>
          </a:xfrm>
          <a:prstGeom prst="rect">
            <a:avLst/>
          </a:prstGeom>
          <a:noFill/>
          <a:ln w="9525">
            <a:noFill/>
            <a:miter lim="800000"/>
            <a:headEnd/>
            <a:tailEnd/>
          </a:ln>
        </p:spPr>
        <p:txBody>
          <a:bodyPr wrap="none">
            <a:spAutoFit/>
          </a:bodyPr>
          <a:lstStyle/>
          <a:p>
            <a:r>
              <a:rPr lang="en-US" sz="1200" b="1">
                <a:latin typeface="Perpetua"/>
              </a:rPr>
              <a:t>Yes</a:t>
            </a:r>
          </a:p>
        </p:txBody>
      </p:sp>
      <p:sp>
        <p:nvSpPr>
          <p:cNvPr id="33817" name="AutoShape 26"/>
          <p:cNvSpPr>
            <a:spLocks noChangeArrowheads="1"/>
          </p:cNvSpPr>
          <p:nvPr/>
        </p:nvSpPr>
        <p:spPr bwMode="auto">
          <a:xfrm>
            <a:off x="7848600" y="4765675"/>
            <a:ext cx="304800" cy="381000"/>
          </a:xfrm>
          <a:prstGeom prst="flowChartOffpageConnector">
            <a:avLst/>
          </a:prstGeom>
          <a:solidFill>
            <a:schemeClr val="accent1"/>
          </a:solidFill>
          <a:ln w="9525">
            <a:solidFill>
              <a:schemeClr val="tx1"/>
            </a:solidFill>
            <a:miter lim="800000"/>
            <a:headEnd/>
            <a:tailEnd/>
          </a:ln>
        </p:spPr>
        <p:txBody>
          <a:bodyPr wrap="none" anchor="ctr"/>
          <a:lstStyle/>
          <a:p>
            <a:pPr algn="ctr"/>
            <a:r>
              <a:rPr lang="en-US" sz="1200" b="1">
                <a:latin typeface="Perpetua"/>
              </a:rPr>
              <a:t>C</a:t>
            </a:r>
          </a:p>
        </p:txBody>
      </p:sp>
      <p:sp>
        <p:nvSpPr>
          <p:cNvPr id="33818" name="AutoShape 27"/>
          <p:cNvSpPr>
            <a:spLocks noChangeArrowheads="1"/>
          </p:cNvSpPr>
          <p:nvPr/>
        </p:nvSpPr>
        <p:spPr bwMode="auto">
          <a:xfrm>
            <a:off x="9144000" y="2174875"/>
            <a:ext cx="304800" cy="381000"/>
          </a:xfrm>
          <a:prstGeom prst="flowChartOffpageConnector">
            <a:avLst/>
          </a:prstGeom>
          <a:solidFill>
            <a:schemeClr val="accent1"/>
          </a:solidFill>
          <a:ln w="9525">
            <a:solidFill>
              <a:schemeClr val="tx1"/>
            </a:solidFill>
            <a:miter lim="800000"/>
            <a:headEnd/>
            <a:tailEnd/>
          </a:ln>
        </p:spPr>
        <p:txBody>
          <a:bodyPr wrap="none" anchor="ctr"/>
          <a:lstStyle/>
          <a:p>
            <a:pPr algn="ctr"/>
            <a:r>
              <a:rPr lang="en-US" sz="1200" b="1">
                <a:latin typeface="Perpetua"/>
              </a:rPr>
              <a:t>B</a:t>
            </a:r>
          </a:p>
        </p:txBody>
      </p:sp>
      <p:sp>
        <p:nvSpPr>
          <p:cNvPr id="33819" name="Text Box 28"/>
          <p:cNvSpPr txBox="1">
            <a:spLocks noChangeArrowheads="1"/>
          </p:cNvSpPr>
          <p:nvPr/>
        </p:nvSpPr>
        <p:spPr bwMode="auto">
          <a:xfrm>
            <a:off x="8686800" y="3571876"/>
            <a:ext cx="370614" cy="276999"/>
          </a:xfrm>
          <a:prstGeom prst="rect">
            <a:avLst/>
          </a:prstGeom>
          <a:noFill/>
          <a:ln w="9525">
            <a:noFill/>
            <a:miter lim="800000"/>
            <a:headEnd/>
            <a:tailEnd/>
          </a:ln>
        </p:spPr>
        <p:txBody>
          <a:bodyPr wrap="none">
            <a:spAutoFit/>
          </a:bodyPr>
          <a:lstStyle/>
          <a:p>
            <a:r>
              <a:rPr lang="en-US" sz="1200" b="1">
                <a:latin typeface="Perpetua"/>
              </a:rPr>
              <a:t>No</a:t>
            </a:r>
          </a:p>
        </p:txBody>
      </p:sp>
      <p:sp>
        <p:nvSpPr>
          <p:cNvPr id="33820" name="Line 29"/>
          <p:cNvSpPr>
            <a:spLocks noChangeShapeType="1"/>
          </p:cNvSpPr>
          <p:nvPr/>
        </p:nvSpPr>
        <p:spPr bwMode="auto">
          <a:xfrm flipH="1">
            <a:off x="3200400" y="6308725"/>
            <a:ext cx="1371600" cy="0"/>
          </a:xfrm>
          <a:prstGeom prst="line">
            <a:avLst/>
          </a:prstGeom>
          <a:noFill/>
          <a:ln w="9525">
            <a:solidFill>
              <a:schemeClr val="tx1"/>
            </a:solidFill>
            <a:round/>
            <a:headEnd/>
            <a:tailEnd type="triangle" w="med" len="med"/>
          </a:ln>
        </p:spPr>
        <p:txBody>
          <a:bodyPr/>
          <a:lstStyle/>
          <a:p>
            <a:endParaRPr lang="en-US"/>
          </a:p>
        </p:txBody>
      </p:sp>
      <p:sp>
        <p:nvSpPr>
          <p:cNvPr id="33821" name="Line 30"/>
          <p:cNvSpPr>
            <a:spLocks noChangeShapeType="1"/>
          </p:cNvSpPr>
          <p:nvPr/>
        </p:nvSpPr>
        <p:spPr bwMode="auto">
          <a:xfrm flipV="1">
            <a:off x="2743200" y="2787650"/>
            <a:ext cx="0" cy="3352800"/>
          </a:xfrm>
          <a:prstGeom prst="line">
            <a:avLst/>
          </a:prstGeom>
          <a:noFill/>
          <a:ln w="9525">
            <a:solidFill>
              <a:schemeClr val="tx1"/>
            </a:solidFill>
            <a:round/>
            <a:headEnd/>
            <a:tailEnd type="stealth" w="med" len="med"/>
          </a:ln>
        </p:spPr>
        <p:txBody>
          <a:bodyPr/>
          <a:lstStyle/>
          <a:p>
            <a:endParaRPr lang="en-US"/>
          </a:p>
        </p:txBody>
      </p:sp>
      <p:sp>
        <p:nvSpPr>
          <p:cNvPr id="33822" name="Line 31"/>
          <p:cNvSpPr>
            <a:spLocks noChangeShapeType="1"/>
          </p:cNvSpPr>
          <p:nvPr/>
        </p:nvSpPr>
        <p:spPr bwMode="auto">
          <a:xfrm flipV="1">
            <a:off x="2743200" y="1568450"/>
            <a:ext cx="0" cy="609600"/>
          </a:xfrm>
          <a:prstGeom prst="line">
            <a:avLst/>
          </a:prstGeom>
          <a:noFill/>
          <a:ln w="9525">
            <a:solidFill>
              <a:schemeClr val="tx1"/>
            </a:solidFill>
            <a:round/>
            <a:headEnd/>
            <a:tailEnd/>
          </a:ln>
        </p:spPr>
        <p:txBody>
          <a:bodyPr/>
          <a:lstStyle/>
          <a:p>
            <a:endParaRPr lang="en-US"/>
          </a:p>
        </p:txBody>
      </p:sp>
      <p:sp>
        <p:nvSpPr>
          <p:cNvPr id="33823" name="Line 32"/>
          <p:cNvSpPr>
            <a:spLocks noChangeShapeType="1"/>
          </p:cNvSpPr>
          <p:nvPr/>
        </p:nvSpPr>
        <p:spPr bwMode="auto">
          <a:xfrm flipH="1">
            <a:off x="2743200" y="3473450"/>
            <a:ext cx="1066800" cy="0"/>
          </a:xfrm>
          <a:prstGeom prst="line">
            <a:avLst/>
          </a:prstGeom>
          <a:noFill/>
          <a:ln w="9525">
            <a:solidFill>
              <a:schemeClr val="tx1"/>
            </a:solidFill>
            <a:round/>
            <a:headEnd/>
            <a:tailEnd type="triangle" w="med" len="med"/>
          </a:ln>
        </p:spPr>
        <p:txBody>
          <a:bodyPr/>
          <a:lstStyle/>
          <a:p>
            <a:endParaRPr lang="en-US"/>
          </a:p>
        </p:txBody>
      </p:sp>
      <p:sp>
        <p:nvSpPr>
          <p:cNvPr id="33824" name="AutoShape 33"/>
          <p:cNvSpPr>
            <a:spLocks noChangeArrowheads="1"/>
          </p:cNvSpPr>
          <p:nvPr/>
        </p:nvSpPr>
        <p:spPr bwMode="auto">
          <a:xfrm>
            <a:off x="7235826" y="3244851"/>
            <a:ext cx="1527175" cy="1216025"/>
          </a:xfrm>
          <a:prstGeom prst="flowChartDecision">
            <a:avLst/>
          </a:prstGeom>
          <a:solidFill>
            <a:srgbClr val="0099FF"/>
          </a:solidFill>
          <a:ln w="9525">
            <a:solidFill>
              <a:schemeClr val="tx1"/>
            </a:solidFill>
            <a:miter lim="800000"/>
            <a:headEnd/>
            <a:tailEnd/>
          </a:ln>
        </p:spPr>
        <p:txBody>
          <a:bodyPr wrap="none" anchor="ctr"/>
          <a:lstStyle/>
          <a:p>
            <a:pPr algn="ctr"/>
            <a:r>
              <a:rPr lang="en-US" sz="1200" b="1">
                <a:latin typeface="Perpetua"/>
              </a:rPr>
              <a:t>802 EC</a:t>
            </a:r>
          </a:p>
          <a:p>
            <a:pPr algn="ctr"/>
            <a:r>
              <a:rPr lang="en-US" sz="1200" b="1">
                <a:latin typeface="Perpetua"/>
              </a:rPr>
              <a:t>Forward to</a:t>
            </a:r>
          </a:p>
          <a:p>
            <a:pPr algn="ctr"/>
            <a:r>
              <a:rPr lang="en-US" sz="1200" b="1">
                <a:latin typeface="Perpetua"/>
              </a:rPr>
              <a:t>RevCom</a:t>
            </a:r>
          </a:p>
        </p:txBody>
      </p:sp>
      <p:sp>
        <p:nvSpPr>
          <p:cNvPr id="33825" name="AutoShape 34"/>
          <p:cNvSpPr>
            <a:spLocks noChangeArrowheads="1"/>
          </p:cNvSpPr>
          <p:nvPr/>
        </p:nvSpPr>
        <p:spPr bwMode="auto">
          <a:xfrm>
            <a:off x="7235826" y="1720851"/>
            <a:ext cx="1527175" cy="1216025"/>
          </a:xfrm>
          <a:prstGeom prst="flowChartDecision">
            <a:avLst/>
          </a:prstGeom>
          <a:solidFill>
            <a:srgbClr val="0099FF"/>
          </a:solidFill>
          <a:ln w="9525">
            <a:solidFill>
              <a:schemeClr val="tx1"/>
            </a:solidFill>
            <a:miter lim="800000"/>
            <a:headEnd/>
            <a:tailEnd/>
          </a:ln>
        </p:spPr>
        <p:txBody>
          <a:bodyPr wrap="none" tIns="0" anchor="ctr"/>
          <a:lstStyle/>
          <a:p>
            <a:pPr algn="ctr"/>
            <a:r>
              <a:rPr lang="en-US" sz="1200" b="1">
                <a:latin typeface="Perpetua"/>
              </a:rPr>
              <a:t>802.3</a:t>
            </a:r>
          </a:p>
          <a:p>
            <a:pPr algn="ctr"/>
            <a:r>
              <a:rPr lang="en-US" sz="1200" b="1">
                <a:latin typeface="Perpetua"/>
              </a:rPr>
              <a:t>Forward to</a:t>
            </a:r>
          </a:p>
          <a:p>
            <a:pPr algn="ctr"/>
            <a:r>
              <a:rPr lang="en-US" sz="1200" b="1">
                <a:latin typeface="Perpetua"/>
              </a:rPr>
              <a:t>RevCom</a:t>
            </a:r>
          </a:p>
        </p:txBody>
      </p:sp>
      <p:sp>
        <p:nvSpPr>
          <p:cNvPr id="33826" name="Text Box 35"/>
          <p:cNvSpPr txBox="1">
            <a:spLocks noChangeArrowheads="1"/>
          </p:cNvSpPr>
          <p:nvPr/>
        </p:nvSpPr>
        <p:spPr bwMode="auto">
          <a:xfrm>
            <a:off x="4572000" y="3854451"/>
            <a:ext cx="370614" cy="276999"/>
          </a:xfrm>
          <a:prstGeom prst="rect">
            <a:avLst/>
          </a:prstGeom>
          <a:noFill/>
          <a:ln w="9525">
            <a:noFill/>
            <a:miter lim="800000"/>
            <a:headEnd/>
            <a:tailEnd/>
          </a:ln>
        </p:spPr>
        <p:txBody>
          <a:bodyPr wrap="none">
            <a:spAutoFit/>
          </a:bodyPr>
          <a:lstStyle/>
          <a:p>
            <a:r>
              <a:rPr lang="en-US" sz="1200" b="1">
                <a:latin typeface="Perpetua"/>
              </a:rPr>
              <a:t>No</a:t>
            </a:r>
          </a:p>
        </p:txBody>
      </p:sp>
      <p:sp>
        <p:nvSpPr>
          <p:cNvPr id="33827" name="AutoShape 36"/>
          <p:cNvSpPr>
            <a:spLocks noChangeArrowheads="1"/>
          </p:cNvSpPr>
          <p:nvPr/>
        </p:nvSpPr>
        <p:spPr bwMode="auto">
          <a:xfrm>
            <a:off x="3962400" y="2406650"/>
            <a:ext cx="1219200" cy="381000"/>
          </a:xfrm>
          <a:prstGeom prst="flowChartProcess">
            <a:avLst/>
          </a:prstGeom>
          <a:solidFill>
            <a:schemeClr val="accent1"/>
          </a:solidFill>
          <a:ln w="9525">
            <a:solidFill>
              <a:schemeClr val="tx1"/>
            </a:solidFill>
            <a:miter lim="800000"/>
            <a:headEnd/>
            <a:tailEnd/>
          </a:ln>
        </p:spPr>
        <p:txBody>
          <a:bodyPr wrap="none" anchor="ctr"/>
          <a:lstStyle/>
          <a:p>
            <a:pPr algn="ctr"/>
            <a:r>
              <a:rPr lang="en-US" sz="1200" b="1">
                <a:latin typeface="Perpetua"/>
              </a:rPr>
              <a:t>TF Resolves</a:t>
            </a:r>
          </a:p>
          <a:p>
            <a:pPr algn="ctr"/>
            <a:r>
              <a:rPr lang="en-US" sz="1200" b="1">
                <a:latin typeface="Perpetua"/>
              </a:rPr>
              <a:t>Comments</a:t>
            </a:r>
          </a:p>
        </p:txBody>
      </p:sp>
      <p:sp>
        <p:nvSpPr>
          <p:cNvPr id="33828" name="Line 37"/>
          <p:cNvSpPr>
            <a:spLocks noChangeShapeType="1"/>
          </p:cNvSpPr>
          <p:nvPr/>
        </p:nvSpPr>
        <p:spPr bwMode="auto">
          <a:xfrm>
            <a:off x="4572000" y="2787650"/>
            <a:ext cx="0" cy="228600"/>
          </a:xfrm>
          <a:prstGeom prst="line">
            <a:avLst/>
          </a:prstGeom>
          <a:noFill/>
          <a:ln w="9525">
            <a:solidFill>
              <a:schemeClr val="tx1"/>
            </a:solidFill>
            <a:round/>
            <a:headEnd/>
            <a:tailEnd type="triangle" w="med" len="med"/>
          </a:ln>
        </p:spPr>
        <p:txBody>
          <a:bodyPr/>
          <a:lstStyle/>
          <a:p>
            <a:endParaRPr lang="en-US"/>
          </a:p>
        </p:txBody>
      </p:sp>
      <p:sp>
        <p:nvSpPr>
          <p:cNvPr id="33829" name="AutoShape 38"/>
          <p:cNvSpPr>
            <a:spLocks noChangeArrowheads="1"/>
          </p:cNvSpPr>
          <p:nvPr/>
        </p:nvSpPr>
        <p:spPr bwMode="auto">
          <a:xfrm>
            <a:off x="3810000" y="3016250"/>
            <a:ext cx="1524000" cy="914400"/>
          </a:xfrm>
          <a:prstGeom prst="flowChartDecision">
            <a:avLst/>
          </a:prstGeom>
          <a:solidFill>
            <a:srgbClr val="0099FF"/>
          </a:solidFill>
          <a:ln w="9525">
            <a:solidFill>
              <a:schemeClr val="tx1"/>
            </a:solidFill>
            <a:miter lim="800000"/>
            <a:headEnd/>
            <a:tailEnd/>
          </a:ln>
        </p:spPr>
        <p:txBody>
          <a:bodyPr wrap="none" tIns="0" anchor="ctr"/>
          <a:lstStyle/>
          <a:p>
            <a:pPr algn="ctr"/>
            <a:r>
              <a:rPr lang="en-US" sz="1200" b="1">
                <a:latin typeface="Perpetua"/>
              </a:rPr>
              <a:t>Substantive</a:t>
            </a:r>
          </a:p>
          <a:p>
            <a:pPr algn="ctr"/>
            <a:r>
              <a:rPr lang="en-US" sz="1200" b="1">
                <a:latin typeface="Perpetua"/>
              </a:rPr>
              <a:t>Changes</a:t>
            </a:r>
          </a:p>
        </p:txBody>
      </p:sp>
      <p:sp>
        <p:nvSpPr>
          <p:cNvPr id="33830" name="Line 39"/>
          <p:cNvSpPr>
            <a:spLocks noChangeShapeType="1"/>
          </p:cNvSpPr>
          <p:nvPr/>
        </p:nvSpPr>
        <p:spPr bwMode="auto">
          <a:xfrm>
            <a:off x="4572000" y="3930650"/>
            <a:ext cx="0" cy="228600"/>
          </a:xfrm>
          <a:prstGeom prst="line">
            <a:avLst/>
          </a:prstGeom>
          <a:noFill/>
          <a:ln w="9525">
            <a:solidFill>
              <a:schemeClr val="tx1"/>
            </a:solidFill>
            <a:round/>
            <a:headEnd/>
            <a:tailEnd type="triangle" w="med" len="med"/>
          </a:ln>
        </p:spPr>
        <p:txBody>
          <a:bodyPr/>
          <a:lstStyle/>
          <a:p>
            <a:endParaRPr lang="en-US"/>
          </a:p>
        </p:txBody>
      </p:sp>
      <p:sp>
        <p:nvSpPr>
          <p:cNvPr id="33831" name="AutoShape 40"/>
          <p:cNvSpPr>
            <a:spLocks noChangeArrowheads="1"/>
          </p:cNvSpPr>
          <p:nvPr/>
        </p:nvSpPr>
        <p:spPr bwMode="auto">
          <a:xfrm>
            <a:off x="3810000" y="5302250"/>
            <a:ext cx="1524000" cy="914400"/>
          </a:xfrm>
          <a:prstGeom prst="flowChartDecision">
            <a:avLst/>
          </a:prstGeom>
          <a:solidFill>
            <a:srgbClr val="0099FF"/>
          </a:solidFill>
          <a:ln w="9525">
            <a:solidFill>
              <a:schemeClr val="tx1"/>
            </a:solidFill>
            <a:miter lim="800000"/>
            <a:headEnd/>
            <a:tailEnd/>
          </a:ln>
        </p:spPr>
        <p:txBody>
          <a:bodyPr wrap="none" tIns="0" anchor="ctr"/>
          <a:lstStyle/>
          <a:p>
            <a:pPr algn="ctr"/>
            <a:r>
              <a:rPr lang="en-US" sz="1200" b="1" u="sng">
                <a:latin typeface="Perpetua"/>
              </a:rPr>
              <a:t>&gt;</a:t>
            </a:r>
            <a:r>
              <a:rPr lang="en-US" sz="1200" b="1">
                <a:latin typeface="Perpetua"/>
              </a:rPr>
              <a:t> 75%</a:t>
            </a:r>
            <a:endParaRPr lang="en-US" sz="1200" b="1" u="sng">
              <a:latin typeface="Perpetua"/>
            </a:endParaRPr>
          </a:p>
        </p:txBody>
      </p:sp>
      <p:sp>
        <p:nvSpPr>
          <p:cNvPr id="33832" name="Text Box 41"/>
          <p:cNvSpPr txBox="1">
            <a:spLocks noChangeArrowheads="1"/>
          </p:cNvSpPr>
          <p:nvPr/>
        </p:nvSpPr>
        <p:spPr bwMode="auto">
          <a:xfrm>
            <a:off x="3276600" y="4311651"/>
            <a:ext cx="389722" cy="276999"/>
          </a:xfrm>
          <a:prstGeom prst="rect">
            <a:avLst/>
          </a:prstGeom>
          <a:noFill/>
          <a:ln w="9525">
            <a:noFill/>
            <a:miter lim="800000"/>
            <a:headEnd/>
            <a:tailEnd/>
          </a:ln>
        </p:spPr>
        <p:txBody>
          <a:bodyPr wrap="none">
            <a:spAutoFit/>
          </a:bodyPr>
          <a:lstStyle/>
          <a:p>
            <a:r>
              <a:rPr lang="en-US" sz="1200" b="1">
                <a:latin typeface="Perpetua"/>
              </a:rPr>
              <a:t>Yes</a:t>
            </a:r>
          </a:p>
        </p:txBody>
      </p:sp>
      <p:sp>
        <p:nvSpPr>
          <p:cNvPr id="33833" name="Line 42"/>
          <p:cNvSpPr>
            <a:spLocks noChangeShapeType="1"/>
          </p:cNvSpPr>
          <p:nvPr/>
        </p:nvSpPr>
        <p:spPr bwMode="auto">
          <a:xfrm flipH="1">
            <a:off x="2743200" y="4616450"/>
            <a:ext cx="1066800" cy="0"/>
          </a:xfrm>
          <a:prstGeom prst="line">
            <a:avLst/>
          </a:prstGeom>
          <a:noFill/>
          <a:ln w="9525">
            <a:solidFill>
              <a:schemeClr val="tx1"/>
            </a:solidFill>
            <a:round/>
            <a:headEnd/>
            <a:tailEnd type="triangle" w="med" len="med"/>
          </a:ln>
        </p:spPr>
        <p:txBody>
          <a:bodyPr/>
          <a:lstStyle/>
          <a:p>
            <a:endParaRPr lang="en-US"/>
          </a:p>
        </p:txBody>
      </p:sp>
      <p:sp>
        <p:nvSpPr>
          <p:cNvPr id="33834" name="Text Box 43"/>
          <p:cNvSpPr txBox="1">
            <a:spLocks noChangeArrowheads="1"/>
          </p:cNvSpPr>
          <p:nvPr/>
        </p:nvSpPr>
        <p:spPr bwMode="auto">
          <a:xfrm>
            <a:off x="4572000" y="5027614"/>
            <a:ext cx="370614" cy="276999"/>
          </a:xfrm>
          <a:prstGeom prst="rect">
            <a:avLst/>
          </a:prstGeom>
          <a:noFill/>
          <a:ln w="9525">
            <a:noFill/>
            <a:miter lim="800000"/>
            <a:headEnd/>
            <a:tailEnd/>
          </a:ln>
        </p:spPr>
        <p:txBody>
          <a:bodyPr wrap="none">
            <a:spAutoFit/>
          </a:bodyPr>
          <a:lstStyle/>
          <a:p>
            <a:r>
              <a:rPr lang="en-US" sz="1200" b="1">
                <a:latin typeface="Perpetua"/>
              </a:rPr>
              <a:t>No</a:t>
            </a:r>
          </a:p>
        </p:txBody>
      </p:sp>
      <p:sp>
        <p:nvSpPr>
          <p:cNvPr id="33835" name="Rectangle 44"/>
          <p:cNvSpPr>
            <a:spLocks noGrp="1" noChangeArrowheads="1"/>
          </p:cNvSpPr>
          <p:nvPr>
            <p:ph type="title" idx="4294967295"/>
          </p:nvPr>
        </p:nvSpPr>
        <p:spPr/>
        <p:txBody>
          <a:bodyPr/>
          <a:lstStyle/>
          <a:p>
            <a:pPr eaLnBrk="1" hangingPunct="1"/>
            <a:r>
              <a:rPr lang="en-US" sz="2800" dirty="0"/>
              <a:t>Overview of IEEE 802.3 Standards Process (4/5)- </a:t>
            </a:r>
            <a:br>
              <a:rPr lang="en-US" sz="2800" dirty="0"/>
            </a:br>
            <a:r>
              <a:rPr lang="en-US" sz="2800" dirty="0"/>
              <a:t>IEEE Standards Association (SA) Ballot Phase</a:t>
            </a:r>
          </a:p>
        </p:txBody>
      </p:sp>
      <p:sp>
        <p:nvSpPr>
          <p:cNvPr id="33836" name="Text Box 45"/>
          <p:cNvSpPr txBox="1">
            <a:spLocks noChangeArrowheads="1"/>
          </p:cNvSpPr>
          <p:nvPr/>
        </p:nvSpPr>
        <p:spPr bwMode="auto">
          <a:xfrm>
            <a:off x="6248400" y="5805489"/>
            <a:ext cx="4267200" cy="630942"/>
          </a:xfrm>
          <a:prstGeom prst="rect">
            <a:avLst/>
          </a:prstGeom>
          <a:noFill/>
          <a:ln w="9525" algn="ctr">
            <a:noFill/>
            <a:miter lim="800000"/>
            <a:headEnd/>
            <a:tailEnd/>
          </a:ln>
        </p:spPr>
        <p:txBody>
          <a:bodyPr>
            <a:spAutoFit/>
          </a:bodyPr>
          <a:lstStyle/>
          <a:p>
            <a:pPr marL="457200" indent="-457200">
              <a:spcBef>
                <a:spcPct val="50000"/>
              </a:spcBef>
              <a:tabLst>
                <a:tab pos="457200" algn="l"/>
              </a:tabLst>
            </a:pPr>
            <a:r>
              <a:rPr lang="en-US" sz="1000" b="1" u="sng" dirty="0">
                <a:latin typeface="Perpetua"/>
              </a:rPr>
              <a:t>Notes:</a:t>
            </a:r>
            <a:r>
              <a:rPr lang="en-US" sz="1000" dirty="0">
                <a:latin typeface="Perpetua"/>
              </a:rPr>
              <a:t> 	At "Check Point", either the activity is ended, or there may be various options that would allow reconsideration of the approval. </a:t>
            </a:r>
          </a:p>
          <a:p>
            <a:pPr marL="457200" indent="-457200">
              <a:spcBef>
                <a:spcPct val="50000"/>
              </a:spcBef>
              <a:tabLst>
                <a:tab pos="457200" algn="l"/>
              </a:tabLst>
            </a:pPr>
            <a:r>
              <a:rPr lang="en-US" sz="1000" dirty="0">
                <a:latin typeface="Perpetua"/>
              </a:rPr>
              <a:t>	See IEEE-SA Standards Board Operations Manual 5.4 for complete description</a:t>
            </a:r>
          </a:p>
        </p:txBody>
      </p:sp>
      <p:sp>
        <p:nvSpPr>
          <p:cNvPr id="33837" name="AutoShape 46"/>
          <p:cNvSpPr>
            <a:spLocks noChangeArrowheads="1"/>
          </p:cNvSpPr>
          <p:nvPr/>
        </p:nvSpPr>
        <p:spPr bwMode="auto">
          <a:xfrm>
            <a:off x="3810000" y="4159250"/>
            <a:ext cx="1524000" cy="914400"/>
          </a:xfrm>
          <a:prstGeom prst="flowChartDecision">
            <a:avLst/>
          </a:prstGeom>
          <a:solidFill>
            <a:srgbClr val="0099FF"/>
          </a:solidFill>
          <a:ln w="9525">
            <a:solidFill>
              <a:schemeClr val="tx1"/>
            </a:solidFill>
            <a:miter lim="800000"/>
            <a:headEnd/>
            <a:tailEnd/>
          </a:ln>
        </p:spPr>
        <p:txBody>
          <a:bodyPr wrap="none" tIns="0" bIns="0" anchor="ctr"/>
          <a:lstStyle/>
          <a:p>
            <a:pPr algn="ctr"/>
            <a:r>
              <a:rPr lang="en-US" sz="1200" b="1">
                <a:latin typeface="Perpetua"/>
              </a:rPr>
              <a:t>In Scope</a:t>
            </a:r>
          </a:p>
          <a:p>
            <a:pPr algn="ctr"/>
            <a:r>
              <a:rPr lang="en-US" sz="1200" b="1">
                <a:latin typeface="Perpetua"/>
              </a:rPr>
              <a:t>New</a:t>
            </a:r>
          </a:p>
          <a:p>
            <a:pPr algn="ctr"/>
            <a:r>
              <a:rPr lang="en-US" sz="1200" b="1">
                <a:latin typeface="Perpetua"/>
              </a:rPr>
              <a:t>Negatives</a:t>
            </a:r>
          </a:p>
        </p:txBody>
      </p:sp>
      <p:sp>
        <p:nvSpPr>
          <p:cNvPr id="33838" name="AutoShape 49"/>
          <p:cNvSpPr>
            <a:spLocks noChangeArrowheads="1"/>
          </p:cNvSpPr>
          <p:nvPr/>
        </p:nvSpPr>
        <p:spPr bwMode="auto">
          <a:xfrm>
            <a:off x="2286000" y="6067425"/>
            <a:ext cx="914400" cy="457200"/>
          </a:xfrm>
          <a:prstGeom prst="flowChartTerminator">
            <a:avLst/>
          </a:prstGeom>
          <a:solidFill>
            <a:srgbClr val="FF0000"/>
          </a:solidFill>
          <a:ln w="9525">
            <a:solidFill>
              <a:schemeClr val="tx1"/>
            </a:solidFill>
            <a:miter lim="800000"/>
            <a:headEnd/>
            <a:tailEnd/>
          </a:ln>
        </p:spPr>
        <p:txBody>
          <a:bodyPr wrap="none" tIns="0" bIns="0" anchor="ctr"/>
          <a:lstStyle/>
          <a:p>
            <a:pPr algn="ctr"/>
            <a:r>
              <a:rPr lang="en-US" sz="1400" b="1">
                <a:latin typeface="Perpetua"/>
              </a:rPr>
              <a:t>Check</a:t>
            </a:r>
          </a:p>
          <a:p>
            <a:pPr algn="ctr"/>
            <a:r>
              <a:rPr lang="en-US" sz="1400" b="1">
                <a:latin typeface="Perpetua"/>
              </a:rPr>
              <a:t>Point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Line 12"/>
          <p:cNvSpPr>
            <a:spLocks noChangeShapeType="1"/>
          </p:cNvSpPr>
          <p:nvPr/>
        </p:nvSpPr>
        <p:spPr bwMode="auto">
          <a:xfrm>
            <a:off x="4343400" y="4873625"/>
            <a:ext cx="1752600" cy="0"/>
          </a:xfrm>
          <a:prstGeom prst="line">
            <a:avLst/>
          </a:prstGeom>
          <a:noFill/>
          <a:ln w="9525">
            <a:solidFill>
              <a:schemeClr val="tx1"/>
            </a:solidFill>
            <a:round/>
            <a:headEnd/>
            <a:tailEnd/>
          </a:ln>
        </p:spPr>
        <p:txBody>
          <a:bodyPr/>
          <a:lstStyle/>
          <a:p>
            <a:endParaRPr lang="en-US"/>
          </a:p>
        </p:txBody>
      </p:sp>
      <p:sp>
        <p:nvSpPr>
          <p:cNvPr id="34818" name="AutoShape 15"/>
          <p:cNvSpPr>
            <a:spLocks noChangeArrowheads="1"/>
          </p:cNvSpPr>
          <p:nvPr/>
        </p:nvSpPr>
        <p:spPr bwMode="auto">
          <a:xfrm>
            <a:off x="7848600" y="4035425"/>
            <a:ext cx="1066800" cy="609600"/>
          </a:xfrm>
          <a:prstGeom prst="flowChartDocument">
            <a:avLst/>
          </a:prstGeom>
          <a:solidFill>
            <a:srgbClr val="00FF00"/>
          </a:solidFill>
          <a:ln w="9525">
            <a:solidFill>
              <a:schemeClr val="tx1"/>
            </a:solidFill>
            <a:miter lim="800000"/>
            <a:headEnd/>
            <a:tailEnd/>
          </a:ln>
        </p:spPr>
        <p:txBody>
          <a:bodyPr wrap="none" anchor="ctr"/>
          <a:lstStyle/>
          <a:p>
            <a:pPr algn="ctr"/>
            <a:r>
              <a:rPr lang="en-US" sz="1400" b="1">
                <a:latin typeface="Perpetua"/>
              </a:rPr>
              <a:t>Standard</a:t>
            </a:r>
          </a:p>
        </p:txBody>
      </p:sp>
      <p:sp>
        <p:nvSpPr>
          <p:cNvPr id="34819" name="Line 20"/>
          <p:cNvSpPr>
            <a:spLocks noChangeShapeType="1"/>
          </p:cNvSpPr>
          <p:nvPr/>
        </p:nvSpPr>
        <p:spPr bwMode="auto">
          <a:xfrm flipV="1">
            <a:off x="6096000" y="1597025"/>
            <a:ext cx="0" cy="3276600"/>
          </a:xfrm>
          <a:prstGeom prst="line">
            <a:avLst/>
          </a:prstGeom>
          <a:noFill/>
          <a:ln w="9525">
            <a:solidFill>
              <a:schemeClr val="tx1"/>
            </a:solidFill>
            <a:round/>
            <a:headEnd/>
            <a:tailEnd/>
          </a:ln>
        </p:spPr>
        <p:txBody>
          <a:bodyPr/>
          <a:lstStyle/>
          <a:p>
            <a:endParaRPr lang="en-US"/>
          </a:p>
        </p:txBody>
      </p:sp>
      <p:sp>
        <p:nvSpPr>
          <p:cNvPr id="34820" name="Line 21"/>
          <p:cNvSpPr>
            <a:spLocks noChangeShapeType="1"/>
          </p:cNvSpPr>
          <p:nvPr/>
        </p:nvSpPr>
        <p:spPr bwMode="auto">
          <a:xfrm>
            <a:off x="8382000" y="2587625"/>
            <a:ext cx="0" cy="304800"/>
          </a:xfrm>
          <a:prstGeom prst="line">
            <a:avLst/>
          </a:prstGeom>
          <a:noFill/>
          <a:ln w="9525">
            <a:solidFill>
              <a:schemeClr val="tx1"/>
            </a:solidFill>
            <a:round/>
            <a:headEnd/>
            <a:tailEnd type="triangle" w="med" len="med"/>
          </a:ln>
        </p:spPr>
        <p:txBody>
          <a:bodyPr/>
          <a:lstStyle/>
          <a:p>
            <a:endParaRPr lang="en-US"/>
          </a:p>
        </p:txBody>
      </p:sp>
      <p:sp>
        <p:nvSpPr>
          <p:cNvPr id="34821" name="AutoShape 22"/>
          <p:cNvSpPr>
            <a:spLocks noChangeArrowheads="1"/>
          </p:cNvSpPr>
          <p:nvPr/>
        </p:nvSpPr>
        <p:spPr bwMode="auto">
          <a:xfrm>
            <a:off x="7772400" y="2892425"/>
            <a:ext cx="1219200" cy="838200"/>
          </a:xfrm>
          <a:prstGeom prst="flowChartProcess">
            <a:avLst/>
          </a:prstGeom>
          <a:solidFill>
            <a:schemeClr val="accent1"/>
          </a:solidFill>
          <a:ln w="9525">
            <a:solidFill>
              <a:schemeClr val="tx1"/>
            </a:solidFill>
            <a:miter lim="800000"/>
            <a:headEnd/>
            <a:tailEnd/>
          </a:ln>
        </p:spPr>
        <p:txBody>
          <a:bodyPr wrap="none" anchor="ctr"/>
          <a:lstStyle/>
          <a:p>
            <a:pPr algn="ctr"/>
            <a:r>
              <a:rPr lang="en-US" sz="1400" b="1">
                <a:latin typeface="Perpetua"/>
              </a:rPr>
              <a:t>Publication</a:t>
            </a:r>
          </a:p>
          <a:p>
            <a:pPr algn="ctr"/>
            <a:r>
              <a:rPr lang="en-US" sz="1400" b="1">
                <a:latin typeface="Perpetua"/>
              </a:rPr>
              <a:t>Preparation</a:t>
            </a:r>
          </a:p>
        </p:txBody>
      </p:sp>
      <p:sp>
        <p:nvSpPr>
          <p:cNvPr id="34822" name="AutoShape 23"/>
          <p:cNvSpPr>
            <a:spLocks noChangeArrowheads="1"/>
          </p:cNvSpPr>
          <p:nvPr/>
        </p:nvSpPr>
        <p:spPr bwMode="auto">
          <a:xfrm>
            <a:off x="7848600" y="1901825"/>
            <a:ext cx="1066800" cy="762000"/>
          </a:xfrm>
          <a:prstGeom prst="flowChartDocument">
            <a:avLst/>
          </a:prstGeom>
          <a:solidFill>
            <a:srgbClr val="FFFF66"/>
          </a:solidFill>
          <a:ln w="9525">
            <a:solidFill>
              <a:schemeClr val="tx1"/>
            </a:solidFill>
            <a:miter lim="800000"/>
            <a:headEnd/>
            <a:tailEnd/>
          </a:ln>
        </p:spPr>
        <p:txBody>
          <a:bodyPr wrap="none" anchor="ctr"/>
          <a:lstStyle/>
          <a:p>
            <a:pPr algn="ctr"/>
            <a:r>
              <a:rPr lang="en-US" sz="1400" b="1">
                <a:latin typeface="Perpetua"/>
              </a:rPr>
              <a:t>Approved</a:t>
            </a:r>
          </a:p>
          <a:p>
            <a:pPr algn="ctr"/>
            <a:r>
              <a:rPr lang="en-US" sz="1400" b="1">
                <a:latin typeface="Perpetua"/>
              </a:rPr>
              <a:t>Draft</a:t>
            </a:r>
          </a:p>
        </p:txBody>
      </p:sp>
      <p:sp>
        <p:nvSpPr>
          <p:cNvPr id="34823" name="Line 24"/>
          <p:cNvSpPr>
            <a:spLocks noChangeShapeType="1"/>
          </p:cNvSpPr>
          <p:nvPr/>
        </p:nvSpPr>
        <p:spPr bwMode="auto">
          <a:xfrm>
            <a:off x="8382000" y="3730625"/>
            <a:ext cx="0" cy="304800"/>
          </a:xfrm>
          <a:prstGeom prst="line">
            <a:avLst/>
          </a:prstGeom>
          <a:noFill/>
          <a:ln w="9525">
            <a:solidFill>
              <a:schemeClr val="tx1"/>
            </a:solidFill>
            <a:round/>
            <a:headEnd/>
            <a:tailEnd type="triangle" w="med" len="med"/>
          </a:ln>
        </p:spPr>
        <p:txBody>
          <a:bodyPr/>
          <a:lstStyle/>
          <a:p>
            <a:endParaRPr lang="en-US"/>
          </a:p>
        </p:txBody>
      </p:sp>
      <p:sp>
        <p:nvSpPr>
          <p:cNvPr id="34824" name="Line 25"/>
          <p:cNvSpPr>
            <a:spLocks noChangeShapeType="1"/>
          </p:cNvSpPr>
          <p:nvPr/>
        </p:nvSpPr>
        <p:spPr bwMode="auto">
          <a:xfrm>
            <a:off x="6096000" y="1597025"/>
            <a:ext cx="2286000" cy="0"/>
          </a:xfrm>
          <a:prstGeom prst="line">
            <a:avLst/>
          </a:prstGeom>
          <a:noFill/>
          <a:ln w="9525">
            <a:solidFill>
              <a:schemeClr val="tx1"/>
            </a:solidFill>
            <a:round/>
            <a:headEnd/>
            <a:tailEnd/>
          </a:ln>
        </p:spPr>
        <p:txBody>
          <a:bodyPr/>
          <a:lstStyle/>
          <a:p>
            <a:endParaRPr lang="en-US"/>
          </a:p>
        </p:txBody>
      </p:sp>
      <p:sp>
        <p:nvSpPr>
          <p:cNvPr id="34825" name="Line 26"/>
          <p:cNvSpPr>
            <a:spLocks noChangeShapeType="1"/>
          </p:cNvSpPr>
          <p:nvPr/>
        </p:nvSpPr>
        <p:spPr bwMode="auto">
          <a:xfrm>
            <a:off x="8382000" y="1597025"/>
            <a:ext cx="0" cy="304800"/>
          </a:xfrm>
          <a:prstGeom prst="line">
            <a:avLst/>
          </a:prstGeom>
          <a:noFill/>
          <a:ln w="9525">
            <a:solidFill>
              <a:schemeClr val="tx1"/>
            </a:solidFill>
            <a:round/>
            <a:headEnd/>
            <a:tailEnd type="triangle" w="med" len="med"/>
          </a:ln>
        </p:spPr>
        <p:txBody>
          <a:bodyPr/>
          <a:lstStyle/>
          <a:p>
            <a:endParaRPr lang="en-US"/>
          </a:p>
        </p:txBody>
      </p:sp>
      <p:sp>
        <p:nvSpPr>
          <p:cNvPr id="34826" name="Text Box 27"/>
          <p:cNvSpPr txBox="1">
            <a:spLocks noChangeArrowheads="1"/>
          </p:cNvSpPr>
          <p:nvPr/>
        </p:nvSpPr>
        <p:spPr bwMode="auto">
          <a:xfrm>
            <a:off x="6019800" y="5467351"/>
            <a:ext cx="4343400" cy="396875"/>
          </a:xfrm>
          <a:prstGeom prst="rect">
            <a:avLst/>
          </a:prstGeom>
          <a:noFill/>
          <a:ln w="9525" algn="ctr">
            <a:noFill/>
            <a:miter lim="800000"/>
            <a:headEnd/>
            <a:tailEnd/>
          </a:ln>
        </p:spPr>
        <p:txBody>
          <a:bodyPr>
            <a:spAutoFit/>
          </a:bodyPr>
          <a:lstStyle/>
          <a:p>
            <a:pPr marL="457200" indent="-457200">
              <a:spcBef>
                <a:spcPct val="50000"/>
              </a:spcBef>
              <a:tabLst>
                <a:tab pos="457200" algn="l"/>
              </a:tabLst>
            </a:pPr>
            <a:r>
              <a:rPr lang="en-US" sz="1000" b="1" u="sng">
                <a:latin typeface="Perpetua"/>
              </a:rPr>
              <a:t>Notes</a:t>
            </a:r>
            <a:r>
              <a:rPr lang="en-US" sz="1000">
                <a:latin typeface="Perpetua"/>
              </a:rPr>
              <a:t>:	At "Check Point", either the activity is ended, or there may be various options that would allow resubmission for approval.</a:t>
            </a:r>
          </a:p>
        </p:txBody>
      </p:sp>
      <p:sp>
        <p:nvSpPr>
          <p:cNvPr id="34827" name="Rectangle 19"/>
          <p:cNvSpPr>
            <a:spLocks noGrp="1" noChangeArrowheads="1"/>
          </p:cNvSpPr>
          <p:nvPr>
            <p:ph type="title" idx="4294967295"/>
          </p:nvPr>
        </p:nvSpPr>
        <p:spPr/>
        <p:txBody>
          <a:bodyPr/>
          <a:lstStyle/>
          <a:p>
            <a:pPr eaLnBrk="1" hangingPunct="1"/>
            <a:r>
              <a:rPr lang="en-US" sz="2800"/>
              <a:t>Overview of IEEE 802.3 Standards Process (5/5) – </a:t>
            </a:r>
            <a:br>
              <a:rPr lang="en-US" sz="2800"/>
            </a:br>
            <a:r>
              <a:rPr lang="en-US" sz="2800"/>
              <a:t>Final Approvals / Standard Release</a:t>
            </a:r>
          </a:p>
        </p:txBody>
      </p:sp>
      <p:sp>
        <p:nvSpPr>
          <p:cNvPr id="34828" name="Line 3"/>
          <p:cNvSpPr>
            <a:spLocks noChangeShapeType="1"/>
          </p:cNvSpPr>
          <p:nvPr/>
        </p:nvSpPr>
        <p:spPr bwMode="auto">
          <a:xfrm flipH="1">
            <a:off x="3719513" y="2636838"/>
            <a:ext cx="0" cy="576262"/>
          </a:xfrm>
          <a:prstGeom prst="line">
            <a:avLst/>
          </a:prstGeom>
          <a:noFill/>
          <a:ln w="9525">
            <a:solidFill>
              <a:schemeClr val="tx1"/>
            </a:solidFill>
            <a:round/>
            <a:headEnd/>
            <a:tailEnd type="triangle" w="med" len="med"/>
          </a:ln>
        </p:spPr>
        <p:txBody>
          <a:bodyPr/>
          <a:lstStyle/>
          <a:p>
            <a:endParaRPr lang="en-US"/>
          </a:p>
        </p:txBody>
      </p:sp>
      <p:sp>
        <p:nvSpPr>
          <p:cNvPr id="34829" name="AutoShape 2"/>
          <p:cNvSpPr>
            <a:spLocks noChangeArrowheads="1"/>
          </p:cNvSpPr>
          <p:nvPr/>
        </p:nvSpPr>
        <p:spPr bwMode="auto">
          <a:xfrm>
            <a:off x="3124200" y="2054225"/>
            <a:ext cx="1219200" cy="838200"/>
          </a:xfrm>
          <a:prstGeom prst="flowChartProcess">
            <a:avLst/>
          </a:prstGeom>
          <a:solidFill>
            <a:schemeClr val="accent1"/>
          </a:solidFill>
          <a:ln w="9525">
            <a:solidFill>
              <a:schemeClr val="tx1"/>
            </a:solidFill>
            <a:miter lim="800000"/>
            <a:headEnd/>
            <a:tailEnd/>
          </a:ln>
        </p:spPr>
        <p:txBody>
          <a:bodyPr wrap="none" anchor="ctr"/>
          <a:lstStyle/>
          <a:p>
            <a:pPr algn="ctr"/>
            <a:r>
              <a:rPr lang="en-US" sz="1400" b="1">
                <a:latin typeface="Perpetua"/>
              </a:rPr>
              <a:t>RevCom</a:t>
            </a:r>
          </a:p>
          <a:p>
            <a:pPr algn="ctr"/>
            <a:r>
              <a:rPr lang="en-US" sz="1400" b="1">
                <a:latin typeface="Perpetua"/>
              </a:rPr>
              <a:t>Review</a:t>
            </a:r>
          </a:p>
        </p:txBody>
      </p:sp>
      <p:sp>
        <p:nvSpPr>
          <p:cNvPr id="34830" name="AutoShape 4"/>
          <p:cNvSpPr>
            <a:spLocks noChangeArrowheads="1"/>
          </p:cNvSpPr>
          <p:nvPr/>
        </p:nvSpPr>
        <p:spPr bwMode="auto">
          <a:xfrm>
            <a:off x="3108325" y="4416425"/>
            <a:ext cx="1219200" cy="914400"/>
          </a:xfrm>
          <a:prstGeom prst="flowChartDecision">
            <a:avLst/>
          </a:prstGeom>
          <a:solidFill>
            <a:srgbClr val="0099FF"/>
          </a:solidFill>
          <a:ln w="9525">
            <a:solidFill>
              <a:schemeClr val="tx1"/>
            </a:solidFill>
            <a:miter lim="800000"/>
            <a:headEnd/>
            <a:tailEnd/>
          </a:ln>
        </p:spPr>
        <p:txBody>
          <a:bodyPr wrap="none" tIns="0" anchor="ctr"/>
          <a:lstStyle/>
          <a:p>
            <a:pPr algn="ctr"/>
            <a:r>
              <a:rPr lang="en-US" sz="1400" b="1">
                <a:latin typeface="Perpetua"/>
              </a:rPr>
              <a:t>SASB</a:t>
            </a:r>
          </a:p>
          <a:p>
            <a:pPr algn="ctr"/>
            <a:r>
              <a:rPr lang="en-US" sz="1400" b="1">
                <a:latin typeface="Perpetua"/>
              </a:rPr>
              <a:t>Approval</a:t>
            </a:r>
          </a:p>
        </p:txBody>
      </p:sp>
      <p:sp>
        <p:nvSpPr>
          <p:cNvPr id="34831" name="Line 7"/>
          <p:cNvSpPr>
            <a:spLocks noChangeShapeType="1"/>
          </p:cNvSpPr>
          <p:nvPr/>
        </p:nvSpPr>
        <p:spPr bwMode="auto">
          <a:xfrm>
            <a:off x="3719513" y="3860801"/>
            <a:ext cx="0" cy="576263"/>
          </a:xfrm>
          <a:prstGeom prst="line">
            <a:avLst/>
          </a:prstGeom>
          <a:noFill/>
          <a:ln w="9525">
            <a:solidFill>
              <a:schemeClr val="tx1"/>
            </a:solidFill>
            <a:round/>
            <a:headEnd/>
            <a:tailEnd type="triangle" w="med" len="med"/>
          </a:ln>
        </p:spPr>
        <p:txBody>
          <a:bodyPr/>
          <a:lstStyle/>
          <a:p>
            <a:endParaRPr lang="en-US"/>
          </a:p>
        </p:txBody>
      </p:sp>
      <p:sp>
        <p:nvSpPr>
          <p:cNvPr id="34832" name="Line 10"/>
          <p:cNvSpPr>
            <a:spLocks noChangeShapeType="1"/>
          </p:cNvSpPr>
          <p:nvPr/>
        </p:nvSpPr>
        <p:spPr bwMode="auto">
          <a:xfrm>
            <a:off x="3717925" y="5330825"/>
            <a:ext cx="0" cy="304800"/>
          </a:xfrm>
          <a:prstGeom prst="line">
            <a:avLst/>
          </a:prstGeom>
          <a:noFill/>
          <a:ln w="9525">
            <a:solidFill>
              <a:schemeClr val="tx1"/>
            </a:solidFill>
            <a:round/>
            <a:headEnd/>
            <a:tailEnd type="triangle" w="med" len="med"/>
          </a:ln>
        </p:spPr>
        <p:txBody>
          <a:bodyPr/>
          <a:lstStyle/>
          <a:p>
            <a:endParaRPr lang="en-US"/>
          </a:p>
        </p:txBody>
      </p:sp>
      <p:sp>
        <p:nvSpPr>
          <p:cNvPr id="34833" name="Text Box 11"/>
          <p:cNvSpPr txBox="1">
            <a:spLocks noChangeArrowheads="1"/>
          </p:cNvSpPr>
          <p:nvPr/>
        </p:nvSpPr>
        <p:spPr bwMode="auto">
          <a:xfrm>
            <a:off x="3717925" y="5254626"/>
            <a:ext cx="402674" cy="307777"/>
          </a:xfrm>
          <a:prstGeom prst="rect">
            <a:avLst/>
          </a:prstGeom>
          <a:noFill/>
          <a:ln w="9525">
            <a:noFill/>
            <a:miter lim="800000"/>
            <a:headEnd/>
            <a:tailEnd/>
          </a:ln>
        </p:spPr>
        <p:txBody>
          <a:bodyPr wrap="none">
            <a:spAutoFit/>
          </a:bodyPr>
          <a:lstStyle/>
          <a:p>
            <a:r>
              <a:rPr lang="en-US" sz="1400" b="1">
                <a:latin typeface="Perpetua"/>
              </a:rPr>
              <a:t>No</a:t>
            </a:r>
          </a:p>
        </p:txBody>
      </p:sp>
      <p:sp>
        <p:nvSpPr>
          <p:cNvPr id="34834" name="Text Box 14"/>
          <p:cNvSpPr txBox="1">
            <a:spLocks noChangeArrowheads="1"/>
          </p:cNvSpPr>
          <p:nvPr/>
        </p:nvSpPr>
        <p:spPr bwMode="auto">
          <a:xfrm>
            <a:off x="4360864" y="4568826"/>
            <a:ext cx="425245" cy="307777"/>
          </a:xfrm>
          <a:prstGeom prst="rect">
            <a:avLst/>
          </a:prstGeom>
          <a:noFill/>
          <a:ln w="9525">
            <a:noFill/>
            <a:miter lim="800000"/>
            <a:headEnd/>
            <a:tailEnd/>
          </a:ln>
        </p:spPr>
        <p:txBody>
          <a:bodyPr wrap="none">
            <a:spAutoFit/>
          </a:bodyPr>
          <a:lstStyle/>
          <a:p>
            <a:r>
              <a:rPr lang="en-US" sz="1400" b="1">
                <a:latin typeface="Perpetua"/>
              </a:rPr>
              <a:t>Yes</a:t>
            </a:r>
          </a:p>
        </p:txBody>
      </p:sp>
      <p:sp>
        <p:nvSpPr>
          <p:cNvPr id="34835" name="AutoShape 16"/>
          <p:cNvSpPr>
            <a:spLocks noChangeArrowheads="1"/>
          </p:cNvSpPr>
          <p:nvPr/>
        </p:nvSpPr>
        <p:spPr bwMode="auto">
          <a:xfrm>
            <a:off x="3260725" y="5635625"/>
            <a:ext cx="914400" cy="457200"/>
          </a:xfrm>
          <a:prstGeom prst="flowChartTerminator">
            <a:avLst/>
          </a:prstGeom>
          <a:solidFill>
            <a:srgbClr val="FF0000"/>
          </a:solidFill>
          <a:ln w="9525">
            <a:solidFill>
              <a:schemeClr val="tx1"/>
            </a:solidFill>
            <a:miter lim="800000"/>
            <a:headEnd/>
            <a:tailEnd/>
          </a:ln>
        </p:spPr>
        <p:txBody>
          <a:bodyPr wrap="none" tIns="0" bIns="0" anchor="ctr"/>
          <a:lstStyle/>
          <a:p>
            <a:pPr algn="ctr"/>
            <a:r>
              <a:rPr lang="en-US" sz="1400" b="1">
                <a:latin typeface="Perpetua"/>
              </a:rPr>
              <a:t>Check</a:t>
            </a:r>
          </a:p>
          <a:p>
            <a:pPr algn="ctr"/>
            <a:r>
              <a:rPr lang="en-US" sz="1400" b="1">
                <a:latin typeface="Perpetua"/>
              </a:rPr>
              <a:t>Point</a:t>
            </a:r>
          </a:p>
        </p:txBody>
      </p:sp>
      <p:sp>
        <p:nvSpPr>
          <p:cNvPr id="34836" name="AutoShape 17"/>
          <p:cNvSpPr>
            <a:spLocks noChangeArrowheads="1"/>
          </p:cNvSpPr>
          <p:nvPr/>
        </p:nvSpPr>
        <p:spPr bwMode="auto">
          <a:xfrm>
            <a:off x="3575050" y="1444625"/>
            <a:ext cx="304800" cy="304800"/>
          </a:xfrm>
          <a:prstGeom prst="flowChartConnector">
            <a:avLst/>
          </a:prstGeom>
          <a:solidFill>
            <a:schemeClr val="accent1"/>
          </a:solidFill>
          <a:ln w="9525">
            <a:solidFill>
              <a:schemeClr val="tx1"/>
            </a:solidFill>
            <a:round/>
            <a:headEnd/>
            <a:tailEnd/>
          </a:ln>
        </p:spPr>
        <p:txBody>
          <a:bodyPr wrap="none" anchor="ctr"/>
          <a:lstStyle/>
          <a:p>
            <a:pPr algn="ctr"/>
            <a:r>
              <a:rPr lang="en-US" sz="1400" b="1">
                <a:latin typeface="Perpetua"/>
              </a:rPr>
              <a:t>C</a:t>
            </a:r>
          </a:p>
        </p:txBody>
      </p:sp>
      <p:sp>
        <p:nvSpPr>
          <p:cNvPr id="34837" name="Line 18"/>
          <p:cNvSpPr>
            <a:spLocks noChangeShapeType="1"/>
          </p:cNvSpPr>
          <p:nvPr/>
        </p:nvSpPr>
        <p:spPr bwMode="auto">
          <a:xfrm>
            <a:off x="3727450" y="1749425"/>
            <a:ext cx="0" cy="304800"/>
          </a:xfrm>
          <a:prstGeom prst="line">
            <a:avLst/>
          </a:prstGeom>
          <a:noFill/>
          <a:ln w="9525">
            <a:solidFill>
              <a:schemeClr val="tx1"/>
            </a:solidFill>
            <a:round/>
            <a:headEnd/>
            <a:tailEnd type="triangle" w="med" len="med"/>
          </a:ln>
        </p:spPr>
        <p:txBody>
          <a:bodyPr/>
          <a:lstStyle/>
          <a:p>
            <a:endParaRPr lang="en-US"/>
          </a:p>
        </p:txBody>
      </p:sp>
      <p:sp>
        <p:nvSpPr>
          <p:cNvPr id="34838" name="AutoShape 2"/>
          <p:cNvSpPr>
            <a:spLocks noChangeArrowheads="1"/>
          </p:cNvSpPr>
          <p:nvPr/>
        </p:nvSpPr>
        <p:spPr bwMode="auto">
          <a:xfrm>
            <a:off x="2927351" y="3213101"/>
            <a:ext cx="1584325" cy="758825"/>
          </a:xfrm>
          <a:prstGeom prst="flowChartProcess">
            <a:avLst/>
          </a:prstGeom>
          <a:solidFill>
            <a:schemeClr val="accent1"/>
          </a:solidFill>
          <a:ln w="9525">
            <a:solidFill>
              <a:schemeClr val="tx1"/>
            </a:solidFill>
            <a:miter lim="800000"/>
            <a:headEnd/>
            <a:tailEnd/>
          </a:ln>
        </p:spPr>
        <p:txBody>
          <a:bodyPr wrap="none" anchor="ctr"/>
          <a:lstStyle/>
          <a:p>
            <a:pPr algn="ctr"/>
            <a:r>
              <a:rPr lang="en-US" sz="1400" b="1">
                <a:latin typeface="Perpetua"/>
              </a:rPr>
              <a:t>RevCom</a:t>
            </a:r>
          </a:p>
          <a:p>
            <a:pPr algn="ctr"/>
            <a:r>
              <a:rPr lang="en-US" sz="1400" b="1">
                <a:latin typeface="Perpetua"/>
              </a:rPr>
              <a:t>recommendation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2"/>
          <p:cNvSpPr>
            <a:spLocks noGrp="1"/>
          </p:cNvSpPr>
          <p:nvPr>
            <p:ph type="title"/>
          </p:nvPr>
        </p:nvSpPr>
        <p:spPr/>
        <p:txBody>
          <a:bodyPr vert="horz" wrap="square" lIns="91440" tIns="45720" rIns="91440" bIns="91440" numCol="1" anchor="b" anchorCtr="0" compatLnSpc="1">
            <a:prstTxWarp prst="textNoShape">
              <a:avLst/>
            </a:prstTxWarp>
          </a:bodyPr>
          <a:lstStyle/>
          <a:p>
            <a:pPr eaLnBrk="1" hangingPunct="1"/>
            <a:r>
              <a:rPr lang="en-US" sz="2800" dirty="0"/>
              <a:t>IEEE P802.3cz Multi-Gigabit Optical Automotive Ethernet</a:t>
            </a:r>
            <a:br>
              <a:rPr lang="en-GB" sz="2800" dirty="0"/>
            </a:br>
            <a:r>
              <a:rPr lang="en-GB" sz="2800" dirty="0"/>
              <a:t>Approved Project Documents</a:t>
            </a:r>
            <a:endParaRPr lang="en-US" sz="4000" dirty="0"/>
          </a:p>
        </p:txBody>
      </p:sp>
      <p:sp>
        <p:nvSpPr>
          <p:cNvPr id="2" name="Content Placeholder 1">
            <a:extLst>
              <a:ext uri="{FF2B5EF4-FFF2-40B4-BE49-F238E27FC236}">
                <a16:creationId xmlns:a16="http://schemas.microsoft.com/office/drawing/2014/main" id="{5E431DFD-96DC-46FE-816D-8FC0958ACDF9}"/>
              </a:ext>
            </a:extLst>
          </p:cNvPr>
          <p:cNvSpPr>
            <a:spLocks noGrp="1"/>
          </p:cNvSpPr>
          <p:nvPr>
            <p:ph idx="1"/>
          </p:nvPr>
        </p:nvSpPr>
        <p:spPr>
          <a:xfrm>
            <a:off x="609600" y="1350962"/>
            <a:ext cx="10972800" cy="5030365"/>
          </a:xfrm>
        </p:spPr>
        <p:txBody>
          <a:bodyPr/>
          <a:lstStyle/>
          <a:p>
            <a:r>
              <a:rPr lang="en-US" dirty="0"/>
              <a:t>PAR </a:t>
            </a:r>
          </a:p>
          <a:p>
            <a:pPr lvl="1"/>
            <a:r>
              <a:rPr lang="en-US" u="sng" dirty="0">
                <a:hlinkClick r:id="rId3"/>
              </a:rPr>
              <a:t>https://mentor.ieee.org/802-ec/dcn/20/ec-20-0008-07-00EC-ieee-p802-3cy-draft-par-response.pdf</a:t>
            </a:r>
            <a:r>
              <a:rPr lang="en-US" u="sng" dirty="0"/>
              <a:t>  </a:t>
            </a:r>
          </a:p>
          <a:p>
            <a:r>
              <a:rPr lang="en-US" dirty="0"/>
              <a:t>CSD (5 Criteria)  </a:t>
            </a:r>
          </a:p>
          <a:p>
            <a:pPr lvl="1"/>
            <a:r>
              <a:rPr lang="en-US" dirty="0">
                <a:hlinkClick r:id="rId4"/>
              </a:rPr>
              <a:t>https://mentor.ieee.org/802-ec/dcn/20/ec-20-0095-00-ACSD-p802-3cz.pdf</a:t>
            </a:r>
            <a:r>
              <a:rPr lang="en-US" dirty="0"/>
              <a:t> </a:t>
            </a:r>
          </a:p>
          <a:p>
            <a:r>
              <a:rPr lang="en-US" dirty="0"/>
              <a:t>Objectives </a:t>
            </a:r>
          </a:p>
          <a:p>
            <a:pPr lvl="1"/>
            <a:r>
              <a:rPr lang="en-US" u="sng" dirty="0">
                <a:hlinkClick r:id="rId5"/>
              </a:rPr>
              <a:t>http://www.ieee802.org/3/cz/P802d3cz_objectives_01_0520.pdf</a:t>
            </a:r>
            <a:r>
              <a:rPr lang="en-US" u="sng" dirty="0"/>
              <a:t> </a:t>
            </a:r>
            <a:endParaRPr lang="en-GB" sz="3200" dirty="0">
              <a:solidFill>
                <a:schemeClr val="tx1"/>
              </a:solidFill>
              <a:effectLst/>
              <a:latin typeface="+mn-lt"/>
              <a:ea typeface="+mn-ea"/>
              <a:cs typeface="+mn-cs"/>
            </a:endParaRPr>
          </a:p>
        </p:txBody>
      </p:sp>
    </p:spTree>
    <p:extLst>
      <p:ext uri="{BB962C8B-B14F-4D97-AF65-F5344CB8AC3E}">
        <p14:creationId xmlns:p14="http://schemas.microsoft.com/office/powerpoint/2010/main" val="2852931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2"/>
          <p:cNvSpPr>
            <a:spLocks noGrp="1"/>
          </p:cNvSpPr>
          <p:nvPr>
            <p:ph type="title"/>
          </p:nvPr>
        </p:nvSpPr>
        <p:spPr/>
        <p:txBody>
          <a:bodyPr vert="horz" wrap="square" lIns="91440" tIns="45720" rIns="91440" bIns="91440" numCol="1" anchor="b" anchorCtr="0" compatLnSpc="1">
            <a:prstTxWarp prst="textNoShape">
              <a:avLst/>
            </a:prstTxWarp>
          </a:bodyPr>
          <a:lstStyle/>
          <a:p>
            <a:pPr eaLnBrk="1" hangingPunct="1"/>
            <a:r>
              <a:rPr lang="en-US" dirty="0"/>
              <a:t>Approved Objectives (1 of 3)</a:t>
            </a:r>
          </a:p>
        </p:txBody>
      </p:sp>
      <p:sp>
        <p:nvSpPr>
          <p:cNvPr id="2" name="Content Placeholder 1">
            <a:extLst>
              <a:ext uri="{FF2B5EF4-FFF2-40B4-BE49-F238E27FC236}">
                <a16:creationId xmlns:a16="http://schemas.microsoft.com/office/drawing/2014/main" id="{15B38C02-C1ED-477D-BCED-3BF3C25B41EE}"/>
              </a:ext>
            </a:extLst>
          </p:cNvPr>
          <p:cNvSpPr>
            <a:spLocks noGrp="1"/>
          </p:cNvSpPr>
          <p:nvPr>
            <p:ph idx="1"/>
          </p:nvPr>
        </p:nvSpPr>
        <p:spPr>
          <a:xfrm>
            <a:off x="479376" y="1350963"/>
            <a:ext cx="11103024" cy="5102224"/>
          </a:xfrm>
        </p:spPr>
        <p:txBody>
          <a:bodyPr/>
          <a:lstStyle/>
          <a:p>
            <a:pPr marL="514350" indent="-514350">
              <a:buFont typeface="+mj-lt"/>
              <a:buAutoNum type="arabicPeriod"/>
            </a:pPr>
            <a:r>
              <a:rPr lang="en-US" sz="2200" dirty="0"/>
              <a:t>Preserve the IEEE 802.3/Ethernet frame format at the MAC client service interface</a:t>
            </a:r>
          </a:p>
          <a:p>
            <a:pPr marL="514350" indent="-514350">
              <a:buFont typeface="+mj-lt"/>
              <a:buAutoNum type="arabicPeriod"/>
            </a:pPr>
            <a:r>
              <a:rPr lang="en-US" sz="2200" dirty="0"/>
              <a:t>Preserve minimum and maximum frame size of the current IEEE 802.3 standard</a:t>
            </a:r>
          </a:p>
          <a:p>
            <a:pPr marL="514350" indent="-514350">
              <a:buFont typeface="+mj-lt"/>
              <a:buAutoNum type="arabicPeriod"/>
            </a:pPr>
            <a:r>
              <a:rPr lang="en-US" sz="2200" dirty="0"/>
              <a:t>Support full duplex operation only</a:t>
            </a:r>
          </a:p>
          <a:p>
            <a:pPr marL="514350" indent="-514350">
              <a:buFont typeface="+mj-lt"/>
              <a:buAutoNum type="arabicPeriod"/>
            </a:pPr>
            <a:r>
              <a:rPr lang="en-US" sz="2200" dirty="0"/>
              <a:t>Define optional startup procedure which enables the time from </a:t>
            </a:r>
            <a:r>
              <a:rPr lang="en-US" sz="2200" dirty="0" err="1"/>
              <a:t>power_on</a:t>
            </a:r>
            <a:r>
              <a:rPr lang="en-US" sz="2200" dirty="0"/>
              <a:t>=FALSE to a state capable of transmitting and receiving valid data to be less than 100ms</a:t>
            </a:r>
          </a:p>
          <a:p>
            <a:pPr marL="514350" indent="-514350">
              <a:buFont typeface="+mj-lt"/>
              <a:buAutoNum type="arabicPeriod"/>
            </a:pPr>
            <a:r>
              <a:rPr lang="en-US" sz="2200" dirty="0"/>
              <a:t>Support data rates of 2.5 Gb/s, 5 Gb/s, 10 Gb/s, 25 Gb/s, and 50 Gb/s at the MAC/ PLS service interface</a:t>
            </a:r>
          </a:p>
          <a:p>
            <a:pPr marL="514350" indent="-514350">
              <a:buFont typeface="+mj-lt"/>
              <a:buAutoNum type="arabicPeriod"/>
            </a:pPr>
            <a:r>
              <a:rPr lang="en-US" sz="2200" dirty="0"/>
              <a:t>Support optional Energy Efficient Ethernet optimized for automotive applications</a:t>
            </a:r>
          </a:p>
          <a:p>
            <a:pPr marL="514350" indent="-514350">
              <a:buFont typeface="+mj-lt"/>
              <a:buAutoNum type="arabicPeriod"/>
            </a:pPr>
            <a:r>
              <a:rPr lang="en-US" sz="2200" dirty="0"/>
              <a:t>Support operation in automotive environments (e.g., EMC, temperature)</a:t>
            </a:r>
          </a:p>
          <a:p>
            <a:pPr marL="514350" indent="-514350">
              <a:buFont typeface="+mj-lt"/>
              <a:buAutoNum type="arabicPeriod"/>
            </a:pPr>
            <a:r>
              <a:rPr lang="en-US" sz="2200" dirty="0"/>
              <a:t>Do not preclude meeting FCC and CISPR EMC requirements</a:t>
            </a:r>
            <a:endParaRPr lang="en-US" sz="2200" u="sng" dirty="0">
              <a:highlight>
                <a:srgbClr val="FFFF00"/>
              </a:highlight>
            </a:endParaRPr>
          </a:p>
          <a:p>
            <a:pPr marL="0" indent="0">
              <a:buNone/>
            </a:pPr>
            <a:endParaRPr lang="en-US" sz="800" dirty="0"/>
          </a:p>
          <a:p>
            <a:pPr marL="457200" lvl="1" indent="0" eaLnBrk="1" hangingPunct="1">
              <a:buNone/>
            </a:pPr>
            <a:endParaRPr lang="en-US" sz="2000" dirty="0"/>
          </a:p>
        </p:txBody>
      </p:sp>
    </p:spTree>
    <p:extLst>
      <p:ext uri="{BB962C8B-B14F-4D97-AF65-F5344CB8AC3E}">
        <p14:creationId xmlns:p14="http://schemas.microsoft.com/office/powerpoint/2010/main" val="16107696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2"/>
          <p:cNvSpPr>
            <a:spLocks noGrp="1"/>
          </p:cNvSpPr>
          <p:nvPr>
            <p:ph type="title"/>
          </p:nvPr>
        </p:nvSpPr>
        <p:spPr/>
        <p:txBody>
          <a:bodyPr vert="horz" wrap="square" lIns="91440" tIns="45720" rIns="91440" bIns="91440" numCol="1" anchor="b" anchorCtr="0" compatLnSpc="1">
            <a:prstTxWarp prst="textNoShape">
              <a:avLst/>
            </a:prstTxWarp>
          </a:bodyPr>
          <a:lstStyle/>
          <a:p>
            <a:pPr eaLnBrk="1" hangingPunct="1"/>
            <a:r>
              <a:rPr lang="en-US" dirty="0"/>
              <a:t>Approved Objectives (2 of 3)</a:t>
            </a:r>
          </a:p>
        </p:txBody>
      </p:sp>
      <p:sp>
        <p:nvSpPr>
          <p:cNvPr id="2" name="Content Placeholder 1">
            <a:extLst>
              <a:ext uri="{FF2B5EF4-FFF2-40B4-BE49-F238E27FC236}">
                <a16:creationId xmlns:a16="http://schemas.microsoft.com/office/drawing/2014/main" id="{15B38C02-C1ED-477D-BCED-3BF3C25B41EE}"/>
              </a:ext>
            </a:extLst>
          </p:cNvPr>
          <p:cNvSpPr>
            <a:spLocks noGrp="1"/>
          </p:cNvSpPr>
          <p:nvPr>
            <p:ph idx="1"/>
          </p:nvPr>
        </p:nvSpPr>
        <p:spPr>
          <a:xfrm>
            <a:off x="0" y="1350962"/>
            <a:ext cx="11582400" cy="5246389"/>
          </a:xfrm>
        </p:spPr>
        <p:txBody>
          <a:bodyPr/>
          <a:lstStyle/>
          <a:p>
            <a:pPr marL="914400" lvl="1" indent="-457200" eaLnBrk="1" hangingPunct="1">
              <a:buFont typeface="+mj-lt"/>
              <a:buAutoNum type="arabicPeriod" startAt="9"/>
            </a:pPr>
            <a:r>
              <a:rPr lang="en-US" sz="2000" dirty="0"/>
              <a:t>Define the performance characteristics of an automotive link segment and an optical PHY to support 2.5 Gb/s point-to-point operation over this link segment supporting up to 4 inline connectors for at least 40 m on at least one type of automotive optical cabling</a:t>
            </a:r>
            <a:endParaRPr lang="en-US" sz="2000" strike="sngStrike" dirty="0">
              <a:highlight>
                <a:srgbClr val="FFFF00"/>
              </a:highlight>
            </a:endParaRPr>
          </a:p>
          <a:p>
            <a:pPr marL="914400" lvl="1" indent="-457200" eaLnBrk="1" hangingPunct="1">
              <a:buFont typeface="+mj-lt"/>
              <a:buAutoNum type="arabicPeriod" startAt="9"/>
            </a:pPr>
            <a:r>
              <a:rPr lang="en-US" sz="2000" dirty="0"/>
              <a:t>Define the performance characteristics of an automotive link segment and an optical PHY to support 5 Gb/s point-to-point operation over this link segment supporting up to 4 inline connectors for at least 40 m on at least one type of automotive optical cabling</a:t>
            </a:r>
          </a:p>
          <a:p>
            <a:pPr marL="914400" lvl="1" indent="-457200" eaLnBrk="1" hangingPunct="1">
              <a:buFont typeface="+mj-lt"/>
              <a:buAutoNum type="arabicPeriod" startAt="9"/>
            </a:pPr>
            <a:r>
              <a:rPr lang="en-US" sz="2000" dirty="0"/>
              <a:t>Define the performance characteristics of an automotive link segment and an optical PHY to support 10 Gb/s point-to-point operation over this link segment supporting up to 4 inline connectors for at least 40 m on at least one type of automotive optical cabling</a:t>
            </a:r>
          </a:p>
          <a:p>
            <a:pPr marL="914400" lvl="1" indent="-457200" eaLnBrk="1" hangingPunct="1">
              <a:buFont typeface="+mj-lt"/>
              <a:buAutoNum type="arabicPeriod" startAt="9"/>
            </a:pPr>
            <a:r>
              <a:rPr lang="en-US" sz="2000" dirty="0"/>
              <a:t>Define the performance characteristics of an automotive link segment and an optical PHY to support 25 Gb/s point-to-point operation over this link segment supporting up to 4 inline connectors for at least 40 m on at least one type of automotive optical cabling</a:t>
            </a:r>
          </a:p>
          <a:p>
            <a:pPr marL="914400" lvl="1" indent="-457200" eaLnBrk="1" hangingPunct="1">
              <a:buFont typeface="+mj-lt"/>
              <a:buAutoNum type="arabicPeriod" startAt="9"/>
            </a:pPr>
            <a:r>
              <a:rPr lang="en-US" sz="2000" dirty="0"/>
              <a:t>Define the performance characteristics of an automotive link segment and an optical PHY to support 50 Gb/s point-to-point operation over this link segment supporting up to 2 inline connectors for at least 15 m on at least one type of automotive optical cabling</a:t>
            </a:r>
          </a:p>
        </p:txBody>
      </p:sp>
    </p:spTree>
    <p:extLst>
      <p:ext uri="{BB962C8B-B14F-4D97-AF65-F5344CB8AC3E}">
        <p14:creationId xmlns:p14="http://schemas.microsoft.com/office/powerpoint/2010/main" val="7393281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2"/>
          <p:cNvSpPr>
            <a:spLocks noGrp="1"/>
          </p:cNvSpPr>
          <p:nvPr>
            <p:ph type="title"/>
          </p:nvPr>
        </p:nvSpPr>
        <p:spPr/>
        <p:txBody>
          <a:bodyPr vert="horz" wrap="square" lIns="91440" tIns="45720" rIns="91440" bIns="91440" numCol="1" anchor="b" anchorCtr="0" compatLnSpc="1">
            <a:prstTxWarp prst="textNoShape">
              <a:avLst/>
            </a:prstTxWarp>
          </a:bodyPr>
          <a:lstStyle/>
          <a:p>
            <a:pPr eaLnBrk="1" hangingPunct="1"/>
            <a:r>
              <a:rPr lang="en-US" dirty="0"/>
              <a:t>Approved Objectives (3 of 3)</a:t>
            </a:r>
          </a:p>
        </p:txBody>
      </p:sp>
      <p:sp>
        <p:nvSpPr>
          <p:cNvPr id="2" name="Content Placeholder 1">
            <a:extLst>
              <a:ext uri="{FF2B5EF4-FFF2-40B4-BE49-F238E27FC236}">
                <a16:creationId xmlns:a16="http://schemas.microsoft.com/office/drawing/2014/main" id="{15B38C02-C1ED-477D-BCED-3BF3C25B41EE}"/>
              </a:ext>
            </a:extLst>
          </p:cNvPr>
          <p:cNvSpPr>
            <a:spLocks noGrp="1"/>
          </p:cNvSpPr>
          <p:nvPr>
            <p:ph idx="1"/>
          </p:nvPr>
        </p:nvSpPr>
        <p:spPr>
          <a:xfrm>
            <a:off x="479376" y="1350963"/>
            <a:ext cx="11103024" cy="5102224"/>
          </a:xfrm>
        </p:spPr>
        <p:txBody>
          <a:bodyPr/>
          <a:lstStyle/>
          <a:p>
            <a:pPr marL="457200" indent="-457200">
              <a:buFont typeface="+mj-lt"/>
              <a:buAutoNum type="arabicPeriod" startAt="14"/>
            </a:pPr>
            <a:r>
              <a:rPr lang="en-US" sz="2200" dirty="0"/>
              <a:t>Support a Bit Error Ratio better than or equal to 10</a:t>
            </a:r>
            <a:r>
              <a:rPr lang="en-US" sz="2200" baseline="30000" dirty="0"/>
              <a:t>-12</a:t>
            </a:r>
            <a:r>
              <a:rPr lang="en-US" sz="2200" dirty="0"/>
              <a:t> at the MAC/PLS service interface (or the frame loss ratio equivalent)</a:t>
            </a:r>
          </a:p>
        </p:txBody>
      </p:sp>
    </p:spTree>
    <p:extLst>
      <p:ext uri="{BB962C8B-B14F-4D97-AF65-F5344CB8AC3E}">
        <p14:creationId xmlns:p14="http://schemas.microsoft.com/office/powerpoint/2010/main" val="41855113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2"/>
          <p:cNvSpPr>
            <a:spLocks noGrp="1"/>
          </p:cNvSpPr>
          <p:nvPr>
            <p:ph type="title"/>
          </p:nvPr>
        </p:nvSpPr>
        <p:spPr/>
        <p:txBody>
          <a:bodyPr vert="horz" wrap="square" lIns="91440" tIns="45720" rIns="91440" bIns="91440" numCol="1" anchor="b" anchorCtr="0" compatLnSpc="1">
            <a:prstTxWarp prst="textNoShape">
              <a:avLst/>
            </a:prstTxWarp>
          </a:bodyPr>
          <a:lstStyle/>
          <a:p>
            <a:pPr eaLnBrk="1" hangingPunct="1"/>
            <a:r>
              <a:rPr lang="en-US" sz="2800" dirty="0"/>
              <a:t>IEEE P802.3cz Multi-Gigabit Optical Automotive Ethernet Timeline</a:t>
            </a:r>
            <a:br>
              <a:rPr lang="en-US" sz="2800" dirty="0"/>
            </a:br>
            <a:r>
              <a:rPr lang="en-US" sz="2800" dirty="0"/>
              <a:t>(adopted 18 Nov 2020)</a:t>
            </a:r>
          </a:p>
        </p:txBody>
      </p:sp>
      <p:cxnSp>
        <p:nvCxnSpPr>
          <p:cNvPr id="7" name="Straight Arrow Connector 6">
            <a:extLst>
              <a:ext uri="{FF2B5EF4-FFF2-40B4-BE49-F238E27FC236}">
                <a16:creationId xmlns:a16="http://schemas.microsoft.com/office/drawing/2014/main" id="{8AE8F6D3-EE40-F74B-A510-033B6F66BED3}"/>
              </a:ext>
            </a:extLst>
          </p:cNvPr>
          <p:cNvCxnSpPr/>
          <p:nvPr/>
        </p:nvCxnSpPr>
        <p:spPr>
          <a:xfrm>
            <a:off x="5196012" y="2306673"/>
            <a:ext cx="0" cy="1852862"/>
          </a:xfrm>
          <a:prstGeom prst="straightConnector1">
            <a:avLst/>
          </a:prstGeom>
          <a:ln>
            <a:solidFill>
              <a:srgbClr val="D1282E"/>
            </a:solidFill>
            <a:headEnd type="none"/>
            <a:tailEnd type="arrow"/>
          </a:ln>
        </p:spPr>
        <p:style>
          <a:lnRef idx="3">
            <a:schemeClr val="dk1"/>
          </a:lnRef>
          <a:fillRef idx="0">
            <a:schemeClr val="dk1"/>
          </a:fillRef>
          <a:effectRef idx="2">
            <a:schemeClr val="dk1"/>
          </a:effectRef>
          <a:fontRef idx="minor">
            <a:schemeClr val="tx1"/>
          </a:fontRef>
        </p:style>
      </p:cxnSp>
      <p:sp>
        <p:nvSpPr>
          <p:cNvPr id="38" name="TextBox 37">
            <a:extLst>
              <a:ext uri="{FF2B5EF4-FFF2-40B4-BE49-F238E27FC236}">
                <a16:creationId xmlns:a16="http://schemas.microsoft.com/office/drawing/2014/main" id="{075BDD2B-0897-BC4E-9E02-1BA6AD38BF4F}"/>
              </a:ext>
            </a:extLst>
          </p:cNvPr>
          <p:cNvSpPr txBox="1"/>
          <p:nvPr/>
        </p:nvSpPr>
        <p:spPr>
          <a:xfrm>
            <a:off x="4685677" y="1988840"/>
            <a:ext cx="1050283" cy="370810"/>
          </a:xfrm>
          <a:prstGeom prst="rect">
            <a:avLst/>
          </a:prstGeom>
          <a:noFill/>
        </p:spPr>
        <p:txBody>
          <a:bodyPr wrap="square" lIns="91450" tIns="45726" rIns="91450" bIns="45726" rtlCol="0">
            <a:spAutoFit/>
          </a:bodyPr>
          <a:lstStyle/>
          <a:p>
            <a:pPr algn="ctr"/>
            <a:r>
              <a:rPr lang="en-US" sz="1500" b="1" dirty="0"/>
              <a:t>NOW</a:t>
            </a:r>
          </a:p>
        </p:txBody>
      </p:sp>
      <p:grpSp>
        <p:nvGrpSpPr>
          <p:cNvPr id="2" name="Group 1">
            <a:extLst>
              <a:ext uri="{FF2B5EF4-FFF2-40B4-BE49-F238E27FC236}">
                <a16:creationId xmlns:a16="http://schemas.microsoft.com/office/drawing/2014/main" id="{8D029AA5-8C53-0C48-A9C3-3919BC00AE42}"/>
              </a:ext>
            </a:extLst>
          </p:cNvPr>
          <p:cNvGrpSpPr/>
          <p:nvPr/>
        </p:nvGrpSpPr>
        <p:grpSpPr>
          <a:xfrm>
            <a:off x="727685" y="2605581"/>
            <a:ext cx="10854715" cy="3343698"/>
            <a:chOff x="727685" y="2605581"/>
            <a:chExt cx="10854715" cy="3343698"/>
          </a:xfrm>
        </p:grpSpPr>
        <p:cxnSp>
          <p:nvCxnSpPr>
            <p:cNvPr id="126" name="Straight Arrow Connector 125">
              <a:extLst>
                <a:ext uri="{FF2B5EF4-FFF2-40B4-BE49-F238E27FC236}">
                  <a16:creationId xmlns:a16="http://schemas.microsoft.com/office/drawing/2014/main" id="{3D2DF7A6-6905-5949-97A3-64B394B206F5}"/>
                </a:ext>
              </a:extLst>
            </p:cNvPr>
            <p:cNvCxnSpPr>
              <a:stCxn id="201" idx="2"/>
            </p:cNvCxnSpPr>
            <p:nvPr/>
          </p:nvCxnSpPr>
          <p:spPr>
            <a:xfrm flipH="1">
              <a:off x="1303884" y="3005415"/>
              <a:ext cx="24305" cy="1190879"/>
            </a:xfrm>
            <a:prstGeom prst="straightConnector1">
              <a:avLst/>
            </a:prstGeom>
            <a:ln w="12700" cmpd="sng">
              <a:solidFill>
                <a:srgbClr val="000000"/>
              </a:solidFill>
              <a:headEnd type="none"/>
              <a:tailEnd type="triangle"/>
            </a:ln>
          </p:spPr>
          <p:style>
            <a:lnRef idx="2">
              <a:schemeClr val="accent1"/>
            </a:lnRef>
            <a:fillRef idx="0">
              <a:schemeClr val="accent1"/>
            </a:fillRef>
            <a:effectRef idx="1">
              <a:schemeClr val="accent1"/>
            </a:effectRef>
            <a:fontRef idx="minor">
              <a:schemeClr val="tx1"/>
            </a:fontRef>
          </p:style>
        </p:cxnSp>
        <p:sp>
          <p:nvSpPr>
            <p:cNvPr id="127" name="Rectangle 126">
              <a:extLst>
                <a:ext uri="{FF2B5EF4-FFF2-40B4-BE49-F238E27FC236}">
                  <a16:creationId xmlns:a16="http://schemas.microsoft.com/office/drawing/2014/main" id="{A0F610DE-C10C-B24D-8AB6-CECE05D4D7FB}"/>
                </a:ext>
              </a:extLst>
            </p:cNvPr>
            <p:cNvSpPr/>
            <p:nvPr/>
          </p:nvSpPr>
          <p:spPr>
            <a:xfrm>
              <a:off x="2590113" y="3844101"/>
              <a:ext cx="672742" cy="224175"/>
            </a:xfrm>
            <a:prstGeom prst="rect">
              <a:avLst/>
            </a:prstGeom>
            <a:ln>
              <a:noFill/>
            </a:ln>
          </p:spPr>
          <p:style>
            <a:lnRef idx="2">
              <a:schemeClr val="dk1"/>
            </a:lnRef>
            <a:fillRef idx="1">
              <a:schemeClr val="lt1"/>
            </a:fillRef>
            <a:effectRef idx="0">
              <a:schemeClr val="dk1"/>
            </a:effectRef>
            <a:fontRef idx="minor">
              <a:schemeClr val="dk1"/>
            </a:fontRef>
          </p:style>
          <p:txBody>
            <a:bodyPr lIns="91450" tIns="45726" rIns="91450" bIns="45726" rtlCol="0" anchor="ctr"/>
            <a:lstStyle/>
            <a:p>
              <a:pPr algn="ctr"/>
              <a:endParaRPr lang="en-US"/>
            </a:p>
          </p:txBody>
        </p:sp>
        <p:sp>
          <p:nvSpPr>
            <p:cNvPr id="128" name="TextBox 127">
              <a:extLst>
                <a:ext uri="{FF2B5EF4-FFF2-40B4-BE49-F238E27FC236}">
                  <a16:creationId xmlns:a16="http://schemas.microsoft.com/office/drawing/2014/main" id="{84997483-BD97-4F40-A3CC-EC53BDF47E1A}"/>
                </a:ext>
              </a:extLst>
            </p:cNvPr>
            <p:cNvSpPr txBox="1"/>
            <p:nvPr/>
          </p:nvSpPr>
          <p:spPr>
            <a:xfrm>
              <a:off x="4583832" y="2605581"/>
              <a:ext cx="1506239" cy="370810"/>
            </a:xfrm>
            <a:prstGeom prst="rect">
              <a:avLst/>
            </a:prstGeom>
            <a:solidFill>
              <a:srgbClr val="E69CA2"/>
            </a:solidFill>
          </p:spPr>
          <p:style>
            <a:lnRef idx="2">
              <a:schemeClr val="accent2">
                <a:shade val="50000"/>
              </a:schemeClr>
            </a:lnRef>
            <a:fillRef idx="1">
              <a:schemeClr val="accent2"/>
            </a:fillRef>
            <a:effectRef idx="0">
              <a:schemeClr val="accent2"/>
            </a:effectRef>
            <a:fontRef idx="minor">
              <a:schemeClr val="lt1"/>
            </a:fontRef>
          </p:style>
          <p:txBody>
            <a:bodyPr wrap="square" lIns="91450" tIns="45726" rIns="91450" bIns="45726" rtlCol="0">
              <a:spAutoFit/>
            </a:bodyPr>
            <a:lstStyle/>
            <a:p>
              <a:pPr algn="ctr"/>
              <a:r>
                <a:rPr lang="en-US" sz="1500" dirty="0">
                  <a:solidFill>
                    <a:schemeClr val="tx1"/>
                  </a:solidFill>
                </a:rPr>
                <a:t>Draft review</a:t>
              </a:r>
            </a:p>
          </p:txBody>
        </p:sp>
        <p:sp>
          <p:nvSpPr>
            <p:cNvPr id="129" name="TextBox 128">
              <a:extLst>
                <a:ext uri="{FF2B5EF4-FFF2-40B4-BE49-F238E27FC236}">
                  <a16:creationId xmlns:a16="http://schemas.microsoft.com/office/drawing/2014/main" id="{E577067A-5430-144F-8215-0C223B97E0E3}"/>
                </a:ext>
              </a:extLst>
            </p:cNvPr>
            <p:cNvSpPr txBox="1"/>
            <p:nvPr/>
          </p:nvSpPr>
          <p:spPr>
            <a:xfrm>
              <a:off x="3334725" y="2634605"/>
              <a:ext cx="609848" cy="370810"/>
            </a:xfrm>
            <a:prstGeom prst="rect">
              <a:avLst/>
            </a:prstGeom>
            <a:solidFill>
              <a:srgbClr val="E69CA2"/>
            </a:solidFill>
          </p:spPr>
          <p:style>
            <a:lnRef idx="2">
              <a:schemeClr val="accent2">
                <a:shade val="50000"/>
              </a:schemeClr>
            </a:lnRef>
            <a:fillRef idx="1">
              <a:schemeClr val="accent2"/>
            </a:fillRef>
            <a:effectRef idx="0">
              <a:schemeClr val="accent2"/>
            </a:effectRef>
            <a:fontRef idx="minor">
              <a:schemeClr val="lt1"/>
            </a:fontRef>
          </p:style>
          <p:txBody>
            <a:bodyPr wrap="square" lIns="91450" tIns="45726" rIns="91450" bIns="45726" rtlCol="0">
              <a:spAutoFit/>
            </a:bodyPr>
            <a:lstStyle/>
            <a:p>
              <a:pPr algn="ctr"/>
              <a:r>
                <a:rPr lang="en-US" sz="1500" dirty="0">
                  <a:solidFill>
                    <a:schemeClr val="tx1"/>
                  </a:solidFill>
                </a:rPr>
                <a:t>PAR</a:t>
              </a:r>
            </a:p>
          </p:txBody>
        </p:sp>
        <p:cxnSp>
          <p:nvCxnSpPr>
            <p:cNvPr id="130" name="Straight Arrow Connector 129">
              <a:extLst>
                <a:ext uri="{FF2B5EF4-FFF2-40B4-BE49-F238E27FC236}">
                  <a16:creationId xmlns:a16="http://schemas.microsoft.com/office/drawing/2014/main" id="{E31D015B-0125-F244-A443-C0EF87A88E92}"/>
                </a:ext>
              </a:extLst>
            </p:cNvPr>
            <p:cNvCxnSpPr>
              <a:stCxn id="129" idx="2"/>
              <a:endCxn id="151" idx="3"/>
            </p:cNvCxnSpPr>
            <p:nvPr/>
          </p:nvCxnSpPr>
          <p:spPr>
            <a:xfrm>
              <a:off x="3639649" y="3005415"/>
              <a:ext cx="126307" cy="1232777"/>
            </a:xfrm>
            <a:prstGeom prst="straightConnector1">
              <a:avLst/>
            </a:prstGeom>
            <a:ln w="12700" cmpd="sng">
              <a:solidFill>
                <a:srgbClr val="000000"/>
              </a:solidFill>
              <a:headEnd type="none"/>
              <a:tailEnd type="triangle"/>
            </a:ln>
          </p:spPr>
          <p:style>
            <a:lnRef idx="2">
              <a:schemeClr val="accent1"/>
            </a:lnRef>
            <a:fillRef idx="0">
              <a:schemeClr val="accent1"/>
            </a:fillRef>
            <a:effectRef idx="1">
              <a:schemeClr val="accent1"/>
            </a:effectRef>
            <a:fontRef idx="minor">
              <a:schemeClr val="tx1"/>
            </a:fontRef>
          </p:style>
        </p:cxnSp>
        <p:cxnSp>
          <p:nvCxnSpPr>
            <p:cNvPr id="131" name="Straight Connector 130">
              <a:extLst>
                <a:ext uri="{FF2B5EF4-FFF2-40B4-BE49-F238E27FC236}">
                  <a16:creationId xmlns:a16="http://schemas.microsoft.com/office/drawing/2014/main" id="{F5D1FE74-6883-074A-BE5D-78D289EDE0D6}"/>
                </a:ext>
              </a:extLst>
            </p:cNvPr>
            <p:cNvCxnSpPr>
              <a:stCxn id="146" idx="1"/>
            </p:cNvCxnSpPr>
            <p:nvPr/>
          </p:nvCxnSpPr>
          <p:spPr>
            <a:xfrm>
              <a:off x="1071276" y="4263719"/>
              <a:ext cx="10224234" cy="2330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2" name="Straight Connector 131">
              <a:extLst>
                <a:ext uri="{FF2B5EF4-FFF2-40B4-BE49-F238E27FC236}">
                  <a16:creationId xmlns:a16="http://schemas.microsoft.com/office/drawing/2014/main" id="{285836A1-6429-524D-A0D2-EC5BCD4DE102}"/>
                </a:ext>
              </a:extLst>
            </p:cNvPr>
            <p:cNvCxnSpPr/>
            <p:nvPr/>
          </p:nvCxnSpPr>
          <p:spPr>
            <a:xfrm>
              <a:off x="2546045" y="3913708"/>
              <a:ext cx="0" cy="368334"/>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3" name="Straight Connector 132">
              <a:extLst>
                <a:ext uri="{FF2B5EF4-FFF2-40B4-BE49-F238E27FC236}">
                  <a16:creationId xmlns:a16="http://schemas.microsoft.com/office/drawing/2014/main" id="{A46F0068-4732-0644-8FA5-F0290FB09A61}"/>
                </a:ext>
              </a:extLst>
            </p:cNvPr>
            <p:cNvCxnSpPr/>
            <p:nvPr/>
          </p:nvCxnSpPr>
          <p:spPr>
            <a:xfrm>
              <a:off x="1168226" y="4093302"/>
              <a:ext cx="0" cy="38303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4" name="Straight Connector 133">
              <a:extLst>
                <a:ext uri="{FF2B5EF4-FFF2-40B4-BE49-F238E27FC236}">
                  <a16:creationId xmlns:a16="http://schemas.microsoft.com/office/drawing/2014/main" id="{707E7DDA-D478-E748-AA39-8E4FA158A5A4}"/>
                </a:ext>
              </a:extLst>
            </p:cNvPr>
            <p:cNvCxnSpPr/>
            <p:nvPr/>
          </p:nvCxnSpPr>
          <p:spPr>
            <a:xfrm>
              <a:off x="1626530" y="4096090"/>
              <a:ext cx="0" cy="38303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5" name="Straight Connector 134">
              <a:extLst>
                <a:ext uri="{FF2B5EF4-FFF2-40B4-BE49-F238E27FC236}">
                  <a16:creationId xmlns:a16="http://schemas.microsoft.com/office/drawing/2014/main" id="{52A44125-87D7-3C4B-86EA-5CDF9B063563}"/>
                </a:ext>
              </a:extLst>
            </p:cNvPr>
            <p:cNvCxnSpPr/>
            <p:nvPr/>
          </p:nvCxnSpPr>
          <p:spPr>
            <a:xfrm>
              <a:off x="2084832" y="4084993"/>
              <a:ext cx="0" cy="38303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6" name="Straight Connector 135">
              <a:extLst>
                <a:ext uri="{FF2B5EF4-FFF2-40B4-BE49-F238E27FC236}">
                  <a16:creationId xmlns:a16="http://schemas.microsoft.com/office/drawing/2014/main" id="{B7B8B022-D7BA-404F-8F90-9FECF759566D}"/>
                </a:ext>
              </a:extLst>
            </p:cNvPr>
            <p:cNvCxnSpPr/>
            <p:nvPr/>
          </p:nvCxnSpPr>
          <p:spPr>
            <a:xfrm>
              <a:off x="2543137" y="4087769"/>
              <a:ext cx="0" cy="38303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137" name="TextBox 136">
              <a:extLst>
                <a:ext uri="{FF2B5EF4-FFF2-40B4-BE49-F238E27FC236}">
                  <a16:creationId xmlns:a16="http://schemas.microsoft.com/office/drawing/2014/main" id="{AD470C29-B20E-EE47-A0E8-7D70F2D6F61C}"/>
                </a:ext>
              </a:extLst>
            </p:cNvPr>
            <p:cNvSpPr txBox="1"/>
            <p:nvPr/>
          </p:nvSpPr>
          <p:spPr>
            <a:xfrm>
              <a:off x="921450" y="4437472"/>
              <a:ext cx="449480" cy="741605"/>
            </a:xfrm>
            <a:prstGeom prst="rect">
              <a:avLst/>
            </a:prstGeom>
            <a:noFill/>
          </p:spPr>
          <p:txBody>
            <a:bodyPr wrap="square" lIns="91450" tIns="45726" rIns="91450" bIns="45726" rtlCol="0">
              <a:spAutoFit/>
            </a:bodyPr>
            <a:lstStyle/>
            <a:p>
              <a:pPr algn="ctr"/>
              <a:r>
                <a:rPr lang="en-US" sz="1200" dirty="0"/>
                <a:t>J</a:t>
              </a:r>
              <a:br>
                <a:rPr lang="en-US" sz="1200" dirty="0"/>
              </a:br>
              <a:r>
                <a:rPr lang="en-US" sz="1200" dirty="0"/>
                <a:t>U</a:t>
              </a:r>
              <a:br>
                <a:rPr lang="en-US" sz="1200" dirty="0"/>
              </a:br>
              <a:r>
                <a:rPr lang="en-US" sz="1200" dirty="0"/>
                <a:t>L</a:t>
              </a:r>
            </a:p>
          </p:txBody>
        </p:sp>
        <p:sp>
          <p:nvSpPr>
            <p:cNvPr id="138" name="TextBox 137">
              <a:extLst>
                <a:ext uri="{FF2B5EF4-FFF2-40B4-BE49-F238E27FC236}">
                  <a16:creationId xmlns:a16="http://schemas.microsoft.com/office/drawing/2014/main" id="{4CBB9559-E90C-4344-8392-82DCD612511E}"/>
                </a:ext>
              </a:extLst>
            </p:cNvPr>
            <p:cNvSpPr txBox="1"/>
            <p:nvPr/>
          </p:nvSpPr>
          <p:spPr>
            <a:xfrm>
              <a:off x="1385624" y="4431922"/>
              <a:ext cx="449480" cy="741605"/>
            </a:xfrm>
            <a:prstGeom prst="rect">
              <a:avLst/>
            </a:prstGeom>
            <a:noFill/>
          </p:spPr>
          <p:txBody>
            <a:bodyPr wrap="square" lIns="91450" tIns="45726" rIns="91450" bIns="45726" rtlCol="0">
              <a:spAutoFit/>
            </a:bodyPr>
            <a:lstStyle/>
            <a:p>
              <a:pPr algn="ctr"/>
              <a:r>
                <a:rPr lang="en-US" sz="1200" dirty="0"/>
                <a:t>S</a:t>
              </a:r>
              <a:br>
                <a:rPr lang="en-US" sz="1200" dirty="0"/>
              </a:br>
              <a:r>
                <a:rPr lang="en-US" sz="1200" dirty="0"/>
                <a:t>E</a:t>
              </a:r>
              <a:br>
                <a:rPr lang="en-US" sz="1200" dirty="0"/>
              </a:br>
              <a:r>
                <a:rPr lang="en-US" sz="1200" dirty="0"/>
                <a:t>P</a:t>
              </a:r>
            </a:p>
          </p:txBody>
        </p:sp>
        <p:sp>
          <p:nvSpPr>
            <p:cNvPr id="139" name="TextBox 138">
              <a:extLst>
                <a:ext uri="{FF2B5EF4-FFF2-40B4-BE49-F238E27FC236}">
                  <a16:creationId xmlns:a16="http://schemas.microsoft.com/office/drawing/2014/main" id="{99431D1D-11BD-A44D-BEF7-EBB93842A8DA}"/>
                </a:ext>
              </a:extLst>
            </p:cNvPr>
            <p:cNvSpPr txBox="1"/>
            <p:nvPr/>
          </p:nvSpPr>
          <p:spPr>
            <a:xfrm>
              <a:off x="1849798" y="4440253"/>
              <a:ext cx="449480" cy="741605"/>
            </a:xfrm>
            <a:prstGeom prst="rect">
              <a:avLst/>
            </a:prstGeom>
            <a:noFill/>
          </p:spPr>
          <p:txBody>
            <a:bodyPr wrap="square" lIns="91450" tIns="45726" rIns="91450" bIns="45726" rtlCol="0">
              <a:spAutoFit/>
            </a:bodyPr>
            <a:lstStyle/>
            <a:p>
              <a:pPr algn="ctr"/>
              <a:r>
                <a:rPr lang="en-US" sz="1200" dirty="0"/>
                <a:t>N</a:t>
              </a:r>
              <a:br>
                <a:rPr lang="en-US" sz="1200" dirty="0"/>
              </a:br>
              <a:r>
                <a:rPr lang="en-US" sz="1200" dirty="0"/>
                <a:t>O</a:t>
              </a:r>
              <a:br>
                <a:rPr lang="en-US" sz="1200" dirty="0"/>
              </a:br>
              <a:r>
                <a:rPr lang="en-US" sz="1200" dirty="0"/>
                <a:t>V</a:t>
              </a:r>
            </a:p>
          </p:txBody>
        </p:sp>
        <p:sp>
          <p:nvSpPr>
            <p:cNvPr id="140" name="TextBox 139">
              <a:extLst>
                <a:ext uri="{FF2B5EF4-FFF2-40B4-BE49-F238E27FC236}">
                  <a16:creationId xmlns:a16="http://schemas.microsoft.com/office/drawing/2014/main" id="{DDD5360F-BE2E-6342-9C3A-99CF8EB6EFEC}"/>
                </a:ext>
              </a:extLst>
            </p:cNvPr>
            <p:cNvSpPr txBox="1"/>
            <p:nvPr/>
          </p:nvSpPr>
          <p:spPr>
            <a:xfrm>
              <a:off x="2313974" y="4434703"/>
              <a:ext cx="449480" cy="741605"/>
            </a:xfrm>
            <a:prstGeom prst="rect">
              <a:avLst/>
            </a:prstGeom>
            <a:noFill/>
          </p:spPr>
          <p:txBody>
            <a:bodyPr wrap="square" lIns="91450" tIns="45726" rIns="91450" bIns="45726" rtlCol="0">
              <a:spAutoFit/>
            </a:bodyPr>
            <a:lstStyle/>
            <a:p>
              <a:pPr algn="ctr"/>
              <a:r>
                <a:rPr lang="en-US" sz="1200" dirty="0"/>
                <a:t>J</a:t>
              </a:r>
              <a:br>
                <a:rPr lang="en-US" sz="1200" dirty="0"/>
              </a:br>
              <a:r>
                <a:rPr lang="en-US" sz="1200" dirty="0"/>
                <a:t>A</a:t>
              </a:r>
              <a:br>
                <a:rPr lang="en-US" sz="1200" dirty="0"/>
              </a:br>
              <a:r>
                <a:rPr lang="en-US" sz="1200" dirty="0"/>
                <a:t>N</a:t>
              </a:r>
            </a:p>
          </p:txBody>
        </p:sp>
        <p:sp>
          <p:nvSpPr>
            <p:cNvPr id="141" name="TextBox 140">
              <a:extLst>
                <a:ext uri="{FF2B5EF4-FFF2-40B4-BE49-F238E27FC236}">
                  <a16:creationId xmlns:a16="http://schemas.microsoft.com/office/drawing/2014/main" id="{DFA8BB15-37AA-824A-B06A-47F0C0D2DFA3}"/>
                </a:ext>
              </a:extLst>
            </p:cNvPr>
            <p:cNvSpPr txBox="1"/>
            <p:nvPr/>
          </p:nvSpPr>
          <p:spPr>
            <a:xfrm>
              <a:off x="727685" y="3796443"/>
              <a:ext cx="954802" cy="317839"/>
            </a:xfrm>
            <a:prstGeom prst="rect">
              <a:avLst/>
            </a:prstGeom>
            <a:noFill/>
          </p:spPr>
          <p:txBody>
            <a:bodyPr wrap="square" lIns="91450" tIns="45726" rIns="91450" bIns="45726" rtlCol="0">
              <a:spAutoFit/>
            </a:bodyPr>
            <a:lstStyle/>
            <a:p>
              <a:r>
                <a:rPr lang="en-US" sz="1200" dirty="0"/>
                <a:t>2019</a:t>
              </a:r>
            </a:p>
          </p:txBody>
        </p:sp>
        <p:cxnSp>
          <p:nvCxnSpPr>
            <p:cNvPr id="142" name="Straight Connector 141">
              <a:extLst>
                <a:ext uri="{FF2B5EF4-FFF2-40B4-BE49-F238E27FC236}">
                  <a16:creationId xmlns:a16="http://schemas.microsoft.com/office/drawing/2014/main" id="{A846AA97-9AB0-F545-A79F-C1D1E0EEBF05}"/>
                </a:ext>
              </a:extLst>
            </p:cNvPr>
            <p:cNvCxnSpPr/>
            <p:nvPr/>
          </p:nvCxnSpPr>
          <p:spPr>
            <a:xfrm>
              <a:off x="2992586" y="4096067"/>
              <a:ext cx="0" cy="38303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3" name="Straight Connector 142">
              <a:extLst>
                <a:ext uri="{FF2B5EF4-FFF2-40B4-BE49-F238E27FC236}">
                  <a16:creationId xmlns:a16="http://schemas.microsoft.com/office/drawing/2014/main" id="{8BAF119E-1ACA-ED44-9DF2-7C9E5D58076D}"/>
                </a:ext>
              </a:extLst>
            </p:cNvPr>
            <p:cNvCxnSpPr/>
            <p:nvPr/>
          </p:nvCxnSpPr>
          <p:spPr>
            <a:xfrm>
              <a:off x="3450889" y="4098856"/>
              <a:ext cx="0" cy="38303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144" name="TextBox 143">
              <a:extLst>
                <a:ext uri="{FF2B5EF4-FFF2-40B4-BE49-F238E27FC236}">
                  <a16:creationId xmlns:a16="http://schemas.microsoft.com/office/drawing/2014/main" id="{59B466D0-4466-F642-B381-30C8C16AEFDB}"/>
                </a:ext>
              </a:extLst>
            </p:cNvPr>
            <p:cNvSpPr txBox="1"/>
            <p:nvPr/>
          </p:nvSpPr>
          <p:spPr>
            <a:xfrm>
              <a:off x="2748754" y="4443019"/>
              <a:ext cx="449480" cy="741605"/>
            </a:xfrm>
            <a:prstGeom prst="rect">
              <a:avLst/>
            </a:prstGeom>
            <a:noFill/>
          </p:spPr>
          <p:txBody>
            <a:bodyPr wrap="square" lIns="91450" tIns="45726" rIns="91450" bIns="45726" rtlCol="0">
              <a:spAutoFit/>
            </a:bodyPr>
            <a:lstStyle/>
            <a:p>
              <a:pPr algn="ctr"/>
              <a:r>
                <a:rPr lang="en-US" sz="1200" dirty="0"/>
                <a:t>M</a:t>
              </a:r>
              <a:br>
                <a:rPr lang="en-US" sz="1200" dirty="0"/>
              </a:br>
              <a:r>
                <a:rPr lang="en-US" sz="1200" dirty="0"/>
                <a:t>A</a:t>
              </a:r>
              <a:br>
                <a:rPr lang="en-US" sz="1200" dirty="0"/>
              </a:br>
              <a:r>
                <a:rPr lang="en-US" sz="1200" dirty="0"/>
                <a:t>R</a:t>
              </a:r>
            </a:p>
          </p:txBody>
        </p:sp>
        <p:sp>
          <p:nvSpPr>
            <p:cNvPr id="145" name="TextBox 144">
              <a:extLst>
                <a:ext uri="{FF2B5EF4-FFF2-40B4-BE49-F238E27FC236}">
                  <a16:creationId xmlns:a16="http://schemas.microsoft.com/office/drawing/2014/main" id="{35E6706C-9203-FB44-91E1-433A86D753F7}"/>
                </a:ext>
              </a:extLst>
            </p:cNvPr>
            <p:cNvSpPr txBox="1"/>
            <p:nvPr/>
          </p:nvSpPr>
          <p:spPr>
            <a:xfrm>
              <a:off x="3198237" y="4451346"/>
              <a:ext cx="449480" cy="741605"/>
            </a:xfrm>
            <a:prstGeom prst="rect">
              <a:avLst/>
            </a:prstGeom>
            <a:noFill/>
          </p:spPr>
          <p:txBody>
            <a:bodyPr wrap="square" lIns="91450" tIns="45726" rIns="91450" bIns="45726" rtlCol="0">
              <a:spAutoFit/>
            </a:bodyPr>
            <a:lstStyle/>
            <a:p>
              <a:pPr algn="ctr"/>
              <a:r>
                <a:rPr lang="en-US" sz="1200" dirty="0"/>
                <a:t>M</a:t>
              </a:r>
              <a:br>
                <a:rPr lang="en-US" sz="1200" dirty="0"/>
              </a:br>
              <a:r>
                <a:rPr lang="en-US" sz="1200" dirty="0"/>
                <a:t>A</a:t>
              </a:r>
              <a:br>
                <a:rPr lang="en-US" sz="1200" dirty="0"/>
              </a:br>
              <a:r>
                <a:rPr lang="en-US" sz="1200" dirty="0"/>
                <a:t>Y</a:t>
              </a:r>
            </a:p>
          </p:txBody>
        </p:sp>
        <p:sp>
          <p:nvSpPr>
            <p:cNvPr id="146" name="TextBox 145">
              <a:extLst>
                <a:ext uri="{FF2B5EF4-FFF2-40B4-BE49-F238E27FC236}">
                  <a16:creationId xmlns:a16="http://schemas.microsoft.com/office/drawing/2014/main" id="{2FEBB3E6-7622-A946-9129-6C416CC4B100}"/>
                </a:ext>
              </a:extLst>
            </p:cNvPr>
            <p:cNvSpPr txBox="1"/>
            <p:nvPr/>
          </p:nvSpPr>
          <p:spPr>
            <a:xfrm>
              <a:off x="1071276" y="4078314"/>
              <a:ext cx="446541" cy="370810"/>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147" name="TextBox 146">
              <a:extLst>
                <a:ext uri="{FF2B5EF4-FFF2-40B4-BE49-F238E27FC236}">
                  <a16:creationId xmlns:a16="http://schemas.microsoft.com/office/drawing/2014/main" id="{E4F638BC-6243-824C-8D0D-58E66EC846CB}"/>
                </a:ext>
              </a:extLst>
            </p:cNvPr>
            <p:cNvSpPr txBox="1"/>
            <p:nvPr/>
          </p:nvSpPr>
          <p:spPr>
            <a:xfrm>
              <a:off x="2029619" y="4085259"/>
              <a:ext cx="446541" cy="278595"/>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148" name="TextBox 147">
              <a:extLst>
                <a:ext uri="{FF2B5EF4-FFF2-40B4-BE49-F238E27FC236}">
                  <a16:creationId xmlns:a16="http://schemas.microsoft.com/office/drawing/2014/main" id="{BCB73599-D9C6-D64E-AA24-E56F9EFF1ECE}"/>
                </a:ext>
              </a:extLst>
            </p:cNvPr>
            <p:cNvSpPr txBox="1"/>
            <p:nvPr/>
          </p:nvSpPr>
          <p:spPr>
            <a:xfrm>
              <a:off x="2927648" y="4081911"/>
              <a:ext cx="446541" cy="293798"/>
            </a:xfrm>
            <a:prstGeom prst="rect">
              <a:avLst/>
            </a:prstGeom>
            <a:noFill/>
          </p:spPr>
          <p:txBody>
            <a:bodyPr wrap="square" lIns="91450" tIns="45726" rIns="91450" bIns="45726" rtlCol="0">
              <a:spAutoFit/>
            </a:bodyPr>
            <a:lstStyle/>
            <a:p>
              <a:r>
                <a:rPr lang="en-US" sz="1500" dirty="0">
                  <a:solidFill>
                    <a:schemeClr val="accent1">
                      <a:lumMod val="40000"/>
                      <a:lumOff val="60000"/>
                    </a:schemeClr>
                  </a:solidFill>
                  <a:latin typeface="Wingdings"/>
                  <a:ea typeface="Wingdings"/>
                  <a:cs typeface="Wingdings"/>
                  <a:sym typeface="Wingdings"/>
                </a:rPr>
                <a:t></a:t>
              </a:r>
              <a:endParaRPr lang="en-US" sz="1500" dirty="0">
                <a:solidFill>
                  <a:schemeClr val="accent1">
                    <a:lumMod val="40000"/>
                    <a:lumOff val="60000"/>
                  </a:schemeClr>
                </a:solidFill>
              </a:endParaRPr>
            </a:p>
          </p:txBody>
        </p:sp>
        <p:sp>
          <p:nvSpPr>
            <p:cNvPr id="149" name="TextBox 148">
              <a:extLst>
                <a:ext uri="{FF2B5EF4-FFF2-40B4-BE49-F238E27FC236}">
                  <a16:creationId xmlns:a16="http://schemas.microsoft.com/office/drawing/2014/main" id="{0C81FAC6-ABDB-FB4C-9829-76C0329E27D8}"/>
                </a:ext>
              </a:extLst>
            </p:cNvPr>
            <p:cNvSpPr txBox="1"/>
            <p:nvPr/>
          </p:nvSpPr>
          <p:spPr>
            <a:xfrm>
              <a:off x="1544821" y="4093458"/>
              <a:ext cx="369043" cy="337100"/>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150" name="TextBox 149">
              <a:extLst>
                <a:ext uri="{FF2B5EF4-FFF2-40B4-BE49-F238E27FC236}">
                  <a16:creationId xmlns:a16="http://schemas.microsoft.com/office/drawing/2014/main" id="{C8D0FC61-13DB-4D44-B676-18C150BD1115}"/>
                </a:ext>
              </a:extLst>
            </p:cNvPr>
            <p:cNvSpPr txBox="1"/>
            <p:nvPr/>
          </p:nvSpPr>
          <p:spPr>
            <a:xfrm>
              <a:off x="2524632" y="4087914"/>
              <a:ext cx="369043" cy="337100"/>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151" name="TextBox 150">
              <a:extLst>
                <a:ext uri="{FF2B5EF4-FFF2-40B4-BE49-F238E27FC236}">
                  <a16:creationId xmlns:a16="http://schemas.microsoft.com/office/drawing/2014/main" id="{277C53C6-ECB4-3F4D-BF76-A4D52DE19639}"/>
                </a:ext>
              </a:extLst>
            </p:cNvPr>
            <p:cNvSpPr txBox="1"/>
            <p:nvPr/>
          </p:nvSpPr>
          <p:spPr>
            <a:xfrm>
              <a:off x="3396913" y="4091293"/>
              <a:ext cx="369043" cy="293798"/>
            </a:xfrm>
            <a:prstGeom prst="rect">
              <a:avLst/>
            </a:prstGeom>
            <a:noFill/>
          </p:spPr>
          <p:txBody>
            <a:bodyPr wrap="square" lIns="91450" tIns="45726" rIns="91450" bIns="45726" rtlCol="0">
              <a:spAutoFit/>
            </a:bodyPr>
            <a:lstStyle/>
            <a:p>
              <a:r>
                <a:rPr lang="en-US" sz="1500" dirty="0">
                  <a:solidFill>
                    <a:schemeClr val="accent1">
                      <a:lumMod val="40000"/>
                      <a:lumOff val="60000"/>
                    </a:schemeClr>
                  </a:solidFill>
                  <a:latin typeface="Wingdings"/>
                  <a:ea typeface="Wingdings"/>
                  <a:cs typeface="Wingdings"/>
                  <a:sym typeface="Wingdings"/>
                </a:rPr>
                <a:t></a:t>
              </a:r>
              <a:endParaRPr lang="en-US" sz="1500" dirty="0">
                <a:solidFill>
                  <a:schemeClr val="accent1">
                    <a:lumMod val="40000"/>
                    <a:lumOff val="60000"/>
                  </a:schemeClr>
                </a:solidFill>
              </a:endParaRPr>
            </a:p>
          </p:txBody>
        </p:sp>
        <p:sp>
          <p:nvSpPr>
            <p:cNvPr id="152" name="TextBox 151">
              <a:extLst>
                <a:ext uri="{FF2B5EF4-FFF2-40B4-BE49-F238E27FC236}">
                  <a16:creationId xmlns:a16="http://schemas.microsoft.com/office/drawing/2014/main" id="{7FC2A6C4-3946-D44C-A817-97B665064B2D}"/>
                </a:ext>
              </a:extLst>
            </p:cNvPr>
            <p:cNvSpPr txBox="1"/>
            <p:nvPr/>
          </p:nvSpPr>
          <p:spPr>
            <a:xfrm>
              <a:off x="2590122" y="3796441"/>
              <a:ext cx="729185" cy="317839"/>
            </a:xfrm>
            <a:prstGeom prst="rect">
              <a:avLst/>
            </a:prstGeom>
            <a:noFill/>
          </p:spPr>
          <p:txBody>
            <a:bodyPr wrap="square" lIns="91450" tIns="45726" rIns="91450" bIns="45726" rtlCol="0">
              <a:spAutoFit/>
            </a:bodyPr>
            <a:lstStyle/>
            <a:p>
              <a:r>
                <a:rPr lang="en-US" sz="1200" dirty="0"/>
                <a:t>2020</a:t>
              </a:r>
            </a:p>
          </p:txBody>
        </p:sp>
        <p:sp>
          <p:nvSpPr>
            <p:cNvPr id="153" name="TextBox 152">
              <a:extLst>
                <a:ext uri="{FF2B5EF4-FFF2-40B4-BE49-F238E27FC236}">
                  <a16:creationId xmlns:a16="http://schemas.microsoft.com/office/drawing/2014/main" id="{566C4A98-0EF5-8141-9029-3CE618B60495}"/>
                </a:ext>
              </a:extLst>
            </p:cNvPr>
            <p:cNvSpPr txBox="1"/>
            <p:nvPr/>
          </p:nvSpPr>
          <p:spPr>
            <a:xfrm>
              <a:off x="6577262" y="3201721"/>
              <a:ext cx="1462954" cy="370810"/>
            </a:xfrm>
            <a:prstGeom prst="rect">
              <a:avLst/>
            </a:prstGeom>
            <a:solidFill>
              <a:srgbClr val="E69CA2"/>
            </a:solidFill>
          </p:spPr>
          <p:style>
            <a:lnRef idx="2">
              <a:schemeClr val="accent2">
                <a:shade val="50000"/>
              </a:schemeClr>
            </a:lnRef>
            <a:fillRef idx="1">
              <a:schemeClr val="accent2"/>
            </a:fillRef>
            <a:effectRef idx="0">
              <a:schemeClr val="accent2"/>
            </a:effectRef>
            <a:fontRef idx="minor">
              <a:schemeClr val="lt1"/>
            </a:fontRef>
          </p:style>
          <p:txBody>
            <a:bodyPr wrap="square" lIns="91450" tIns="45726" rIns="91450" bIns="45726" rtlCol="0">
              <a:spAutoFit/>
            </a:bodyPr>
            <a:lstStyle/>
            <a:p>
              <a:pPr algn="ctr"/>
              <a:r>
                <a:rPr lang="en-US" sz="1500" dirty="0">
                  <a:solidFill>
                    <a:schemeClr val="tx1"/>
                  </a:solidFill>
                </a:rPr>
                <a:t>WG ballot</a:t>
              </a:r>
            </a:p>
          </p:txBody>
        </p:sp>
        <p:sp>
          <p:nvSpPr>
            <p:cNvPr id="154" name="TextBox 153">
              <a:extLst>
                <a:ext uri="{FF2B5EF4-FFF2-40B4-BE49-F238E27FC236}">
                  <a16:creationId xmlns:a16="http://schemas.microsoft.com/office/drawing/2014/main" id="{356A832B-400F-8246-AABF-A72484A113B1}"/>
                </a:ext>
              </a:extLst>
            </p:cNvPr>
            <p:cNvSpPr txBox="1"/>
            <p:nvPr/>
          </p:nvSpPr>
          <p:spPr>
            <a:xfrm>
              <a:off x="8409751" y="2611951"/>
              <a:ext cx="1510204" cy="370810"/>
            </a:xfrm>
            <a:prstGeom prst="rect">
              <a:avLst/>
            </a:prstGeom>
            <a:solidFill>
              <a:srgbClr val="E69CA2"/>
            </a:solidFill>
          </p:spPr>
          <p:style>
            <a:lnRef idx="2">
              <a:schemeClr val="accent2">
                <a:shade val="50000"/>
              </a:schemeClr>
            </a:lnRef>
            <a:fillRef idx="1">
              <a:schemeClr val="accent2"/>
            </a:fillRef>
            <a:effectRef idx="0">
              <a:schemeClr val="accent2"/>
            </a:effectRef>
            <a:fontRef idx="minor">
              <a:schemeClr val="lt1"/>
            </a:fontRef>
          </p:style>
          <p:txBody>
            <a:bodyPr wrap="square" lIns="91450" tIns="45726" rIns="91450" bIns="45726" rtlCol="0">
              <a:spAutoFit/>
            </a:bodyPr>
            <a:lstStyle/>
            <a:p>
              <a:pPr algn="ctr"/>
              <a:r>
                <a:rPr lang="en-US" sz="1500" dirty="0">
                  <a:solidFill>
                    <a:schemeClr val="tx1"/>
                  </a:solidFill>
                </a:rPr>
                <a:t>SA ballot</a:t>
              </a:r>
            </a:p>
          </p:txBody>
        </p:sp>
        <p:sp>
          <p:nvSpPr>
            <p:cNvPr id="155" name="TextBox 154">
              <a:extLst>
                <a:ext uri="{FF2B5EF4-FFF2-40B4-BE49-F238E27FC236}">
                  <a16:creationId xmlns:a16="http://schemas.microsoft.com/office/drawing/2014/main" id="{3EB55D33-A041-A742-BAFD-4A2889C5BD43}"/>
                </a:ext>
              </a:extLst>
            </p:cNvPr>
            <p:cNvSpPr txBox="1"/>
            <p:nvPr/>
          </p:nvSpPr>
          <p:spPr>
            <a:xfrm>
              <a:off x="10540939" y="3212697"/>
              <a:ext cx="811645" cy="370810"/>
            </a:xfrm>
            <a:prstGeom prst="rect">
              <a:avLst/>
            </a:prstGeom>
            <a:solidFill>
              <a:srgbClr val="E69CA2"/>
            </a:solidFill>
          </p:spPr>
          <p:style>
            <a:lnRef idx="2">
              <a:schemeClr val="accent2">
                <a:shade val="50000"/>
              </a:schemeClr>
            </a:lnRef>
            <a:fillRef idx="1">
              <a:schemeClr val="accent2"/>
            </a:fillRef>
            <a:effectRef idx="0">
              <a:schemeClr val="accent2"/>
            </a:effectRef>
            <a:fontRef idx="minor">
              <a:schemeClr val="lt1"/>
            </a:fontRef>
          </p:style>
          <p:txBody>
            <a:bodyPr wrap="square" lIns="91450" tIns="45726" rIns="91450" bIns="45726" rtlCol="0">
              <a:spAutoFit/>
            </a:bodyPr>
            <a:lstStyle/>
            <a:p>
              <a:pPr algn="ctr"/>
              <a:r>
                <a:rPr lang="en-US" sz="1500" dirty="0" err="1">
                  <a:solidFill>
                    <a:schemeClr val="tx1"/>
                  </a:solidFill>
                </a:rPr>
                <a:t>Std</a:t>
              </a:r>
              <a:r>
                <a:rPr lang="en-US" sz="1500" dirty="0">
                  <a:solidFill>
                    <a:schemeClr val="tx1"/>
                  </a:solidFill>
                </a:rPr>
                <a:t>!!!</a:t>
              </a:r>
            </a:p>
          </p:txBody>
        </p:sp>
        <p:cxnSp>
          <p:nvCxnSpPr>
            <p:cNvPr id="157" name="Straight Connector 156">
              <a:extLst>
                <a:ext uri="{FF2B5EF4-FFF2-40B4-BE49-F238E27FC236}">
                  <a16:creationId xmlns:a16="http://schemas.microsoft.com/office/drawing/2014/main" id="{2D4CCCCC-B548-9541-BB46-4B636AAA53F3}"/>
                </a:ext>
              </a:extLst>
            </p:cNvPr>
            <p:cNvCxnSpPr/>
            <p:nvPr/>
          </p:nvCxnSpPr>
          <p:spPr>
            <a:xfrm>
              <a:off x="5287011" y="3917559"/>
              <a:ext cx="0" cy="368334"/>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8" name="Straight Connector 157">
              <a:extLst>
                <a:ext uri="{FF2B5EF4-FFF2-40B4-BE49-F238E27FC236}">
                  <a16:creationId xmlns:a16="http://schemas.microsoft.com/office/drawing/2014/main" id="{52B112DE-69EB-0E49-ABEB-65515BEDFA9E}"/>
                </a:ext>
              </a:extLst>
            </p:cNvPr>
            <p:cNvCxnSpPr/>
            <p:nvPr/>
          </p:nvCxnSpPr>
          <p:spPr>
            <a:xfrm>
              <a:off x="3909193" y="4097153"/>
              <a:ext cx="0" cy="38303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9" name="Straight Connector 158">
              <a:extLst>
                <a:ext uri="{FF2B5EF4-FFF2-40B4-BE49-F238E27FC236}">
                  <a16:creationId xmlns:a16="http://schemas.microsoft.com/office/drawing/2014/main" id="{F3FF370A-51B8-6542-A0BD-641EA0B2B664}"/>
                </a:ext>
              </a:extLst>
            </p:cNvPr>
            <p:cNvCxnSpPr/>
            <p:nvPr/>
          </p:nvCxnSpPr>
          <p:spPr>
            <a:xfrm>
              <a:off x="4367495" y="4099940"/>
              <a:ext cx="0" cy="38303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60" name="Straight Connector 159">
              <a:extLst>
                <a:ext uri="{FF2B5EF4-FFF2-40B4-BE49-F238E27FC236}">
                  <a16:creationId xmlns:a16="http://schemas.microsoft.com/office/drawing/2014/main" id="{5B55C8AE-4319-C246-A16C-392FC4915847}"/>
                </a:ext>
              </a:extLst>
            </p:cNvPr>
            <p:cNvCxnSpPr/>
            <p:nvPr/>
          </p:nvCxnSpPr>
          <p:spPr>
            <a:xfrm>
              <a:off x="4825800" y="4088842"/>
              <a:ext cx="0" cy="38303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61" name="Straight Connector 160">
              <a:extLst>
                <a:ext uri="{FF2B5EF4-FFF2-40B4-BE49-F238E27FC236}">
                  <a16:creationId xmlns:a16="http://schemas.microsoft.com/office/drawing/2014/main" id="{ADA88D46-C30C-CF4F-AAE4-38485583BC9E}"/>
                </a:ext>
              </a:extLst>
            </p:cNvPr>
            <p:cNvCxnSpPr/>
            <p:nvPr/>
          </p:nvCxnSpPr>
          <p:spPr>
            <a:xfrm>
              <a:off x="5284102" y="4091619"/>
              <a:ext cx="0" cy="38303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162" name="TextBox 161">
              <a:extLst>
                <a:ext uri="{FF2B5EF4-FFF2-40B4-BE49-F238E27FC236}">
                  <a16:creationId xmlns:a16="http://schemas.microsoft.com/office/drawing/2014/main" id="{1C686B52-98D9-1E4B-B4A3-B8E0933C86E5}"/>
                </a:ext>
              </a:extLst>
            </p:cNvPr>
            <p:cNvSpPr txBox="1"/>
            <p:nvPr/>
          </p:nvSpPr>
          <p:spPr>
            <a:xfrm>
              <a:off x="3662416" y="4441322"/>
              <a:ext cx="449480" cy="741605"/>
            </a:xfrm>
            <a:prstGeom prst="rect">
              <a:avLst/>
            </a:prstGeom>
            <a:noFill/>
          </p:spPr>
          <p:txBody>
            <a:bodyPr wrap="square" lIns="91450" tIns="45726" rIns="91450" bIns="45726" rtlCol="0">
              <a:spAutoFit/>
            </a:bodyPr>
            <a:lstStyle/>
            <a:p>
              <a:pPr algn="ctr"/>
              <a:r>
                <a:rPr lang="en-US" sz="1200" dirty="0"/>
                <a:t>J</a:t>
              </a:r>
              <a:br>
                <a:rPr lang="en-US" sz="1200" dirty="0"/>
              </a:br>
              <a:r>
                <a:rPr lang="en-US" sz="1200" dirty="0"/>
                <a:t>U</a:t>
              </a:r>
              <a:br>
                <a:rPr lang="en-US" sz="1200" dirty="0"/>
              </a:br>
              <a:r>
                <a:rPr lang="en-US" sz="1200" dirty="0"/>
                <a:t>L</a:t>
              </a:r>
            </a:p>
          </p:txBody>
        </p:sp>
        <p:sp>
          <p:nvSpPr>
            <p:cNvPr id="163" name="TextBox 162">
              <a:extLst>
                <a:ext uri="{FF2B5EF4-FFF2-40B4-BE49-F238E27FC236}">
                  <a16:creationId xmlns:a16="http://schemas.microsoft.com/office/drawing/2014/main" id="{F33F2FC1-2A4C-4F48-88F3-EC5AC7046456}"/>
                </a:ext>
              </a:extLst>
            </p:cNvPr>
            <p:cNvSpPr txBox="1"/>
            <p:nvPr/>
          </p:nvSpPr>
          <p:spPr>
            <a:xfrm>
              <a:off x="4126591" y="4435773"/>
              <a:ext cx="449480" cy="741605"/>
            </a:xfrm>
            <a:prstGeom prst="rect">
              <a:avLst/>
            </a:prstGeom>
            <a:noFill/>
          </p:spPr>
          <p:txBody>
            <a:bodyPr wrap="square" lIns="91450" tIns="45726" rIns="91450" bIns="45726" rtlCol="0">
              <a:spAutoFit/>
            </a:bodyPr>
            <a:lstStyle/>
            <a:p>
              <a:pPr algn="ctr"/>
              <a:r>
                <a:rPr lang="en-US" sz="1200" dirty="0"/>
                <a:t>S</a:t>
              </a:r>
              <a:br>
                <a:rPr lang="en-US" sz="1200" dirty="0"/>
              </a:br>
              <a:r>
                <a:rPr lang="en-US" sz="1200" dirty="0"/>
                <a:t>E</a:t>
              </a:r>
              <a:br>
                <a:rPr lang="en-US" sz="1200" dirty="0"/>
              </a:br>
              <a:r>
                <a:rPr lang="en-US" sz="1200" dirty="0"/>
                <a:t>P</a:t>
              </a:r>
            </a:p>
          </p:txBody>
        </p:sp>
        <p:sp>
          <p:nvSpPr>
            <p:cNvPr id="164" name="TextBox 163">
              <a:extLst>
                <a:ext uri="{FF2B5EF4-FFF2-40B4-BE49-F238E27FC236}">
                  <a16:creationId xmlns:a16="http://schemas.microsoft.com/office/drawing/2014/main" id="{EBA4A1D0-724A-9F4E-BBAD-B6EF0AFBEB1E}"/>
                </a:ext>
              </a:extLst>
            </p:cNvPr>
            <p:cNvSpPr txBox="1"/>
            <p:nvPr/>
          </p:nvSpPr>
          <p:spPr>
            <a:xfrm>
              <a:off x="4590769" y="4444104"/>
              <a:ext cx="449480" cy="741605"/>
            </a:xfrm>
            <a:prstGeom prst="rect">
              <a:avLst/>
            </a:prstGeom>
            <a:noFill/>
          </p:spPr>
          <p:txBody>
            <a:bodyPr wrap="square" lIns="91450" tIns="45726" rIns="91450" bIns="45726" rtlCol="0">
              <a:spAutoFit/>
            </a:bodyPr>
            <a:lstStyle/>
            <a:p>
              <a:pPr algn="ctr"/>
              <a:r>
                <a:rPr lang="en-US" sz="1200" dirty="0"/>
                <a:t>N</a:t>
              </a:r>
              <a:br>
                <a:rPr lang="en-US" sz="1200" dirty="0"/>
              </a:br>
              <a:r>
                <a:rPr lang="en-US" sz="1200" dirty="0"/>
                <a:t>O</a:t>
              </a:r>
              <a:br>
                <a:rPr lang="en-US" sz="1200" dirty="0"/>
              </a:br>
              <a:r>
                <a:rPr lang="en-US" sz="1200" dirty="0"/>
                <a:t>V</a:t>
              </a:r>
            </a:p>
          </p:txBody>
        </p:sp>
        <p:sp>
          <p:nvSpPr>
            <p:cNvPr id="165" name="TextBox 164">
              <a:extLst>
                <a:ext uri="{FF2B5EF4-FFF2-40B4-BE49-F238E27FC236}">
                  <a16:creationId xmlns:a16="http://schemas.microsoft.com/office/drawing/2014/main" id="{F8220033-6197-C74B-9300-425814FF699B}"/>
                </a:ext>
              </a:extLst>
            </p:cNvPr>
            <p:cNvSpPr txBox="1"/>
            <p:nvPr/>
          </p:nvSpPr>
          <p:spPr>
            <a:xfrm>
              <a:off x="5054943" y="4438550"/>
              <a:ext cx="449480" cy="741605"/>
            </a:xfrm>
            <a:prstGeom prst="rect">
              <a:avLst/>
            </a:prstGeom>
            <a:noFill/>
          </p:spPr>
          <p:txBody>
            <a:bodyPr wrap="square" lIns="91450" tIns="45726" rIns="91450" bIns="45726" rtlCol="0">
              <a:spAutoFit/>
            </a:bodyPr>
            <a:lstStyle/>
            <a:p>
              <a:pPr algn="ctr"/>
              <a:r>
                <a:rPr lang="en-US" sz="1200" dirty="0"/>
                <a:t>J</a:t>
              </a:r>
              <a:br>
                <a:rPr lang="en-US" sz="1200" dirty="0"/>
              </a:br>
              <a:r>
                <a:rPr lang="en-US" sz="1200" dirty="0"/>
                <a:t>A</a:t>
              </a:r>
              <a:br>
                <a:rPr lang="en-US" sz="1200" dirty="0"/>
              </a:br>
              <a:r>
                <a:rPr lang="en-US" sz="1200" dirty="0"/>
                <a:t>N</a:t>
              </a:r>
            </a:p>
          </p:txBody>
        </p:sp>
        <p:sp>
          <p:nvSpPr>
            <p:cNvPr id="166" name="TextBox 165">
              <a:extLst>
                <a:ext uri="{FF2B5EF4-FFF2-40B4-BE49-F238E27FC236}">
                  <a16:creationId xmlns:a16="http://schemas.microsoft.com/office/drawing/2014/main" id="{95E8DB9A-E3FD-A941-802F-5F2DCB5F6C00}"/>
                </a:ext>
              </a:extLst>
            </p:cNvPr>
            <p:cNvSpPr txBox="1"/>
            <p:nvPr/>
          </p:nvSpPr>
          <p:spPr>
            <a:xfrm>
              <a:off x="5257634" y="3800294"/>
              <a:ext cx="954802" cy="317839"/>
            </a:xfrm>
            <a:prstGeom prst="rect">
              <a:avLst/>
            </a:prstGeom>
            <a:noFill/>
          </p:spPr>
          <p:txBody>
            <a:bodyPr wrap="square" lIns="91450" tIns="45726" rIns="91450" bIns="45726" rtlCol="0">
              <a:spAutoFit/>
            </a:bodyPr>
            <a:lstStyle/>
            <a:p>
              <a:r>
                <a:rPr lang="en-US" sz="1200" dirty="0"/>
                <a:t>2021</a:t>
              </a:r>
            </a:p>
          </p:txBody>
        </p:sp>
        <p:cxnSp>
          <p:nvCxnSpPr>
            <p:cNvPr id="167" name="Straight Connector 166">
              <a:extLst>
                <a:ext uri="{FF2B5EF4-FFF2-40B4-BE49-F238E27FC236}">
                  <a16:creationId xmlns:a16="http://schemas.microsoft.com/office/drawing/2014/main" id="{64318131-1003-3A48-8724-430FC3B8950E}"/>
                </a:ext>
              </a:extLst>
            </p:cNvPr>
            <p:cNvCxnSpPr/>
            <p:nvPr/>
          </p:nvCxnSpPr>
          <p:spPr>
            <a:xfrm>
              <a:off x="8027979" y="3912010"/>
              <a:ext cx="0" cy="368334"/>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68" name="Straight Connector 167">
              <a:extLst>
                <a:ext uri="{FF2B5EF4-FFF2-40B4-BE49-F238E27FC236}">
                  <a16:creationId xmlns:a16="http://schemas.microsoft.com/office/drawing/2014/main" id="{8E374808-9677-F642-A9A5-60E2E422F119}"/>
                </a:ext>
              </a:extLst>
            </p:cNvPr>
            <p:cNvCxnSpPr/>
            <p:nvPr/>
          </p:nvCxnSpPr>
          <p:spPr>
            <a:xfrm>
              <a:off x="5733553" y="4086042"/>
              <a:ext cx="0" cy="38303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69" name="Straight Connector 168">
              <a:extLst>
                <a:ext uri="{FF2B5EF4-FFF2-40B4-BE49-F238E27FC236}">
                  <a16:creationId xmlns:a16="http://schemas.microsoft.com/office/drawing/2014/main" id="{EE79CBD1-31C9-9241-A428-D39CDF5F368C}"/>
                </a:ext>
              </a:extLst>
            </p:cNvPr>
            <p:cNvCxnSpPr/>
            <p:nvPr/>
          </p:nvCxnSpPr>
          <p:spPr>
            <a:xfrm>
              <a:off x="6191856" y="4088819"/>
              <a:ext cx="0" cy="38303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0" name="Straight Connector 169">
              <a:extLst>
                <a:ext uri="{FF2B5EF4-FFF2-40B4-BE49-F238E27FC236}">
                  <a16:creationId xmlns:a16="http://schemas.microsoft.com/office/drawing/2014/main" id="{FA755685-C323-7C44-844E-32044810B2DA}"/>
                </a:ext>
              </a:extLst>
            </p:cNvPr>
            <p:cNvCxnSpPr/>
            <p:nvPr/>
          </p:nvCxnSpPr>
          <p:spPr>
            <a:xfrm>
              <a:off x="6650159" y="4091608"/>
              <a:ext cx="0" cy="38303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1" name="Straight Connector 170">
              <a:extLst>
                <a:ext uri="{FF2B5EF4-FFF2-40B4-BE49-F238E27FC236}">
                  <a16:creationId xmlns:a16="http://schemas.microsoft.com/office/drawing/2014/main" id="{AD9850B6-B0FF-664D-B2A9-248B938C56D1}"/>
                </a:ext>
              </a:extLst>
            </p:cNvPr>
            <p:cNvCxnSpPr/>
            <p:nvPr/>
          </p:nvCxnSpPr>
          <p:spPr>
            <a:xfrm>
              <a:off x="7108464" y="4094386"/>
              <a:ext cx="0" cy="38303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2" name="Straight Connector 171">
              <a:extLst>
                <a:ext uri="{FF2B5EF4-FFF2-40B4-BE49-F238E27FC236}">
                  <a16:creationId xmlns:a16="http://schemas.microsoft.com/office/drawing/2014/main" id="{1D342582-D0AD-5F4E-BE83-AC43C31BD469}"/>
                </a:ext>
              </a:extLst>
            </p:cNvPr>
            <p:cNvCxnSpPr/>
            <p:nvPr/>
          </p:nvCxnSpPr>
          <p:spPr>
            <a:xfrm>
              <a:off x="7566766" y="4083289"/>
              <a:ext cx="0" cy="38303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3" name="Straight Connector 172">
              <a:extLst>
                <a:ext uri="{FF2B5EF4-FFF2-40B4-BE49-F238E27FC236}">
                  <a16:creationId xmlns:a16="http://schemas.microsoft.com/office/drawing/2014/main" id="{C8B5AAB8-D405-DD47-9D1B-50383001397D}"/>
                </a:ext>
              </a:extLst>
            </p:cNvPr>
            <p:cNvCxnSpPr/>
            <p:nvPr/>
          </p:nvCxnSpPr>
          <p:spPr>
            <a:xfrm>
              <a:off x="8025071" y="4086076"/>
              <a:ext cx="0" cy="38303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174" name="TextBox 173">
              <a:extLst>
                <a:ext uri="{FF2B5EF4-FFF2-40B4-BE49-F238E27FC236}">
                  <a16:creationId xmlns:a16="http://schemas.microsoft.com/office/drawing/2014/main" id="{CA190171-396F-A243-8C4C-38ABBFCB7A2F}"/>
                </a:ext>
              </a:extLst>
            </p:cNvPr>
            <p:cNvSpPr txBox="1"/>
            <p:nvPr/>
          </p:nvSpPr>
          <p:spPr>
            <a:xfrm>
              <a:off x="5489721" y="4432991"/>
              <a:ext cx="449480" cy="741605"/>
            </a:xfrm>
            <a:prstGeom prst="rect">
              <a:avLst/>
            </a:prstGeom>
            <a:noFill/>
          </p:spPr>
          <p:txBody>
            <a:bodyPr wrap="square" lIns="91450" tIns="45726" rIns="91450" bIns="45726" rtlCol="0">
              <a:spAutoFit/>
            </a:bodyPr>
            <a:lstStyle/>
            <a:p>
              <a:pPr algn="ctr"/>
              <a:r>
                <a:rPr lang="en-US" sz="1200" dirty="0"/>
                <a:t>M</a:t>
              </a:r>
              <a:br>
                <a:rPr lang="en-US" sz="1200" dirty="0"/>
              </a:br>
              <a:r>
                <a:rPr lang="en-US" sz="1200" dirty="0"/>
                <a:t>A</a:t>
              </a:r>
              <a:br>
                <a:rPr lang="en-US" sz="1200" dirty="0"/>
              </a:br>
              <a:r>
                <a:rPr lang="en-US" sz="1200" dirty="0"/>
                <a:t>R</a:t>
              </a:r>
            </a:p>
          </p:txBody>
        </p:sp>
        <p:sp>
          <p:nvSpPr>
            <p:cNvPr id="175" name="TextBox 174">
              <a:extLst>
                <a:ext uri="{FF2B5EF4-FFF2-40B4-BE49-F238E27FC236}">
                  <a16:creationId xmlns:a16="http://schemas.microsoft.com/office/drawing/2014/main" id="{D6F7DF57-1B8D-2E42-8260-E1591D25A09E}"/>
                </a:ext>
              </a:extLst>
            </p:cNvPr>
            <p:cNvSpPr txBox="1"/>
            <p:nvPr/>
          </p:nvSpPr>
          <p:spPr>
            <a:xfrm>
              <a:off x="5939208" y="4441322"/>
              <a:ext cx="449480" cy="741605"/>
            </a:xfrm>
            <a:prstGeom prst="rect">
              <a:avLst/>
            </a:prstGeom>
            <a:noFill/>
          </p:spPr>
          <p:txBody>
            <a:bodyPr wrap="square" lIns="91450" tIns="45726" rIns="91450" bIns="45726" rtlCol="0">
              <a:spAutoFit/>
            </a:bodyPr>
            <a:lstStyle/>
            <a:p>
              <a:pPr algn="ctr"/>
              <a:r>
                <a:rPr lang="en-US" sz="1200" dirty="0"/>
                <a:t>M</a:t>
              </a:r>
              <a:br>
                <a:rPr lang="en-US" sz="1200" dirty="0"/>
              </a:br>
              <a:r>
                <a:rPr lang="en-US" sz="1200" dirty="0"/>
                <a:t>A</a:t>
              </a:r>
              <a:br>
                <a:rPr lang="en-US" sz="1200" dirty="0"/>
              </a:br>
              <a:r>
                <a:rPr lang="en-US" sz="1200" dirty="0"/>
                <a:t>Y</a:t>
              </a:r>
            </a:p>
          </p:txBody>
        </p:sp>
        <p:sp>
          <p:nvSpPr>
            <p:cNvPr id="176" name="TextBox 175">
              <a:extLst>
                <a:ext uri="{FF2B5EF4-FFF2-40B4-BE49-F238E27FC236}">
                  <a16:creationId xmlns:a16="http://schemas.microsoft.com/office/drawing/2014/main" id="{E97C2694-DA4E-C048-AE48-107FC5B578C7}"/>
                </a:ext>
              </a:extLst>
            </p:cNvPr>
            <p:cNvSpPr txBox="1"/>
            <p:nvPr/>
          </p:nvSpPr>
          <p:spPr>
            <a:xfrm>
              <a:off x="6403385" y="4435773"/>
              <a:ext cx="449480" cy="741605"/>
            </a:xfrm>
            <a:prstGeom prst="rect">
              <a:avLst/>
            </a:prstGeom>
            <a:noFill/>
          </p:spPr>
          <p:txBody>
            <a:bodyPr wrap="square" lIns="91450" tIns="45726" rIns="91450" bIns="45726" rtlCol="0">
              <a:spAutoFit/>
            </a:bodyPr>
            <a:lstStyle/>
            <a:p>
              <a:pPr algn="ctr"/>
              <a:r>
                <a:rPr lang="en-US" sz="1200" dirty="0"/>
                <a:t>J</a:t>
              </a:r>
              <a:br>
                <a:rPr lang="en-US" sz="1200" dirty="0"/>
              </a:br>
              <a:r>
                <a:rPr lang="en-US" sz="1200" dirty="0"/>
                <a:t>U</a:t>
              </a:r>
              <a:br>
                <a:rPr lang="en-US" sz="1200" dirty="0"/>
              </a:br>
              <a:r>
                <a:rPr lang="en-US" sz="1200" dirty="0"/>
                <a:t>L</a:t>
              </a:r>
            </a:p>
          </p:txBody>
        </p:sp>
        <p:sp>
          <p:nvSpPr>
            <p:cNvPr id="177" name="TextBox 176">
              <a:extLst>
                <a:ext uri="{FF2B5EF4-FFF2-40B4-BE49-F238E27FC236}">
                  <a16:creationId xmlns:a16="http://schemas.microsoft.com/office/drawing/2014/main" id="{9192B656-79C1-9443-B605-CD115C29B968}"/>
                </a:ext>
              </a:extLst>
            </p:cNvPr>
            <p:cNvSpPr txBox="1"/>
            <p:nvPr/>
          </p:nvSpPr>
          <p:spPr>
            <a:xfrm>
              <a:off x="6867557" y="4430228"/>
              <a:ext cx="449480" cy="741605"/>
            </a:xfrm>
            <a:prstGeom prst="rect">
              <a:avLst/>
            </a:prstGeom>
            <a:noFill/>
          </p:spPr>
          <p:txBody>
            <a:bodyPr wrap="square" lIns="91450" tIns="45726" rIns="91450" bIns="45726" rtlCol="0">
              <a:spAutoFit/>
            </a:bodyPr>
            <a:lstStyle/>
            <a:p>
              <a:pPr algn="ctr"/>
              <a:r>
                <a:rPr lang="en-US" sz="1200" dirty="0"/>
                <a:t>S</a:t>
              </a:r>
              <a:br>
                <a:rPr lang="en-US" sz="1200" dirty="0"/>
              </a:br>
              <a:r>
                <a:rPr lang="en-US" sz="1200" dirty="0"/>
                <a:t>E</a:t>
              </a:r>
              <a:br>
                <a:rPr lang="en-US" sz="1200" dirty="0"/>
              </a:br>
              <a:r>
                <a:rPr lang="en-US" sz="1200" dirty="0"/>
                <a:t>P</a:t>
              </a:r>
            </a:p>
          </p:txBody>
        </p:sp>
        <p:sp>
          <p:nvSpPr>
            <p:cNvPr id="178" name="TextBox 177">
              <a:extLst>
                <a:ext uri="{FF2B5EF4-FFF2-40B4-BE49-F238E27FC236}">
                  <a16:creationId xmlns:a16="http://schemas.microsoft.com/office/drawing/2014/main" id="{57C4F026-4D41-A642-B317-E722D916C74F}"/>
                </a:ext>
              </a:extLst>
            </p:cNvPr>
            <p:cNvSpPr txBox="1"/>
            <p:nvPr/>
          </p:nvSpPr>
          <p:spPr>
            <a:xfrm>
              <a:off x="7331733" y="4438555"/>
              <a:ext cx="449480" cy="741605"/>
            </a:xfrm>
            <a:prstGeom prst="rect">
              <a:avLst/>
            </a:prstGeom>
            <a:noFill/>
          </p:spPr>
          <p:txBody>
            <a:bodyPr wrap="square" lIns="91450" tIns="45726" rIns="91450" bIns="45726" rtlCol="0">
              <a:spAutoFit/>
            </a:bodyPr>
            <a:lstStyle/>
            <a:p>
              <a:pPr algn="ctr"/>
              <a:r>
                <a:rPr lang="en-US" sz="1200" dirty="0"/>
                <a:t>N</a:t>
              </a:r>
              <a:br>
                <a:rPr lang="en-US" sz="1200" dirty="0"/>
              </a:br>
              <a:r>
                <a:rPr lang="en-US" sz="1200" dirty="0"/>
                <a:t>O</a:t>
              </a:r>
              <a:br>
                <a:rPr lang="en-US" sz="1200" dirty="0"/>
              </a:br>
              <a:r>
                <a:rPr lang="en-US" sz="1200" dirty="0"/>
                <a:t>V</a:t>
              </a:r>
            </a:p>
          </p:txBody>
        </p:sp>
        <p:sp>
          <p:nvSpPr>
            <p:cNvPr id="179" name="TextBox 178">
              <a:extLst>
                <a:ext uri="{FF2B5EF4-FFF2-40B4-BE49-F238E27FC236}">
                  <a16:creationId xmlns:a16="http://schemas.microsoft.com/office/drawing/2014/main" id="{9B3B79C0-EC0A-CF4C-8721-47A1F3B5791B}"/>
                </a:ext>
              </a:extLst>
            </p:cNvPr>
            <p:cNvSpPr txBox="1"/>
            <p:nvPr/>
          </p:nvSpPr>
          <p:spPr>
            <a:xfrm>
              <a:off x="7795909" y="4433006"/>
              <a:ext cx="449480" cy="741605"/>
            </a:xfrm>
            <a:prstGeom prst="rect">
              <a:avLst/>
            </a:prstGeom>
            <a:noFill/>
          </p:spPr>
          <p:txBody>
            <a:bodyPr wrap="square" lIns="91450" tIns="45726" rIns="91450" bIns="45726" rtlCol="0">
              <a:spAutoFit/>
            </a:bodyPr>
            <a:lstStyle/>
            <a:p>
              <a:pPr algn="ctr"/>
              <a:r>
                <a:rPr lang="en-US" sz="1200" dirty="0"/>
                <a:t>J</a:t>
              </a:r>
              <a:br>
                <a:rPr lang="en-US" sz="1200" dirty="0"/>
              </a:br>
              <a:r>
                <a:rPr lang="en-US" sz="1200" dirty="0"/>
                <a:t>A</a:t>
              </a:r>
              <a:br>
                <a:rPr lang="en-US" sz="1200" dirty="0"/>
              </a:br>
              <a:r>
                <a:rPr lang="en-US" sz="1200" dirty="0"/>
                <a:t>N</a:t>
              </a:r>
            </a:p>
          </p:txBody>
        </p:sp>
        <p:sp>
          <p:nvSpPr>
            <p:cNvPr id="180" name="TextBox 179">
              <a:extLst>
                <a:ext uri="{FF2B5EF4-FFF2-40B4-BE49-F238E27FC236}">
                  <a16:creationId xmlns:a16="http://schemas.microsoft.com/office/drawing/2014/main" id="{08F42561-9675-F84E-9471-613AD8EF0277}"/>
                </a:ext>
              </a:extLst>
            </p:cNvPr>
            <p:cNvSpPr txBox="1"/>
            <p:nvPr/>
          </p:nvSpPr>
          <p:spPr>
            <a:xfrm>
              <a:off x="7998600" y="3794745"/>
              <a:ext cx="954802" cy="317839"/>
            </a:xfrm>
            <a:prstGeom prst="rect">
              <a:avLst/>
            </a:prstGeom>
            <a:noFill/>
          </p:spPr>
          <p:txBody>
            <a:bodyPr wrap="square" lIns="91450" tIns="45726" rIns="91450" bIns="45726" rtlCol="0">
              <a:spAutoFit/>
            </a:bodyPr>
            <a:lstStyle/>
            <a:p>
              <a:r>
                <a:rPr lang="en-US" sz="1200" dirty="0"/>
                <a:t>2022</a:t>
              </a:r>
            </a:p>
          </p:txBody>
        </p:sp>
        <p:cxnSp>
          <p:nvCxnSpPr>
            <p:cNvPr id="181" name="Straight Connector 180">
              <a:extLst>
                <a:ext uri="{FF2B5EF4-FFF2-40B4-BE49-F238E27FC236}">
                  <a16:creationId xmlns:a16="http://schemas.microsoft.com/office/drawing/2014/main" id="{3F238848-3F8E-D74C-9358-2FA71E990E41}"/>
                </a:ext>
              </a:extLst>
            </p:cNvPr>
            <p:cNvCxnSpPr/>
            <p:nvPr/>
          </p:nvCxnSpPr>
          <p:spPr>
            <a:xfrm>
              <a:off x="8019160" y="4094374"/>
              <a:ext cx="0" cy="38303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82" name="Straight Connector 181">
              <a:extLst>
                <a:ext uri="{FF2B5EF4-FFF2-40B4-BE49-F238E27FC236}">
                  <a16:creationId xmlns:a16="http://schemas.microsoft.com/office/drawing/2014/main" id="{0F25E3B7-0137-944C-A548-E4D46C5DC426}"/>
                </a:ext>
              </a:extLst>
            </p:cNvPr>
            <p:cNvCxnSpPr/>
            <p:nvPr/>
          </p:nvCxnSpPr>
          <p:spPr>
            <a:xfrm>
              <a:off x="8477465" y="4097153"/>
              <a:ext cx="0" cy="38303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183" name="TextBox 182">
              <a:extLst>
                <a:ext uri="{FF2B5EF4-FFF2-40B4-BE49-F238E27FC236}">
                  <a16:creationId xmlns:a16="http://schemas.microsoft.com/office/drawing/2014/main" id="{0827E775-A396-A74D-B7A0-CBFD0059DC0C}"/>
                </a:ext>
              </a:extLst>
            </p:cNvPr>
            <p:cNvSpPr txBox="1"/>
            <p:nvPr/>
          </p:nvSpPr>
          <p:spPr>
            <a:xfrm>
              <a:off x="3810567" y="4085760"/>
              <a:ext cx="446541" cy="293798"/>
            </a:xfrm>
            <a:prstGeom prst="rect">
              <a:avLst/>
            </a:prstGeom>
            <a:noFill/>
          </p:spPr>
          <p:txBody>
            <a:bodyPr wrap="square" lIns="91450" tIns="45726" rIns="91450" bIns="45726" rtlCol="0">
              <a:spAutoFit/>
            </a:bodyPr>
            <a:lstStyle/>
            <a:p>
              <a:r>
                <a:rPr lang="en-US" sz="1500" dirty="0">
                  <a:solidFill>
                    <a:schemeClr val="accent1">
                      <a:lumMod val="40000"/>
                      <a:lumOff val="60000"/>
                    </a:schemeClr>
                  </a:solidFill>
                  <a:latin typeface="Wingdings"/>
                  <a:ea typeface="Wingdings"/>
                  <a:cs typeface="Wingdings"/>
                  <a:sym typeface="Wingdings"/>
                </a:rPr>
                <a:t></a:t>
              </a:r>
              <a:endParaRPr lang="en-US" sz="1500" dirty="0">
                <a:solidFill>
                  <a:schemeClr val="accent1">
                    <a:lumMod val="40000"/>
                    <a:lumOff val="60000"/>
                  </a:schemeClr>
                </a:solidFill>
              </a:endParaRPr>
            </a:p>
          </p:txBody>
        </p:sp>
        <p:sp>
          <p:nvSpPr>
            <p:cNvPr id="184" name="TextBox 183">
              <a:extLst>
                <a:ext uri="{FF2B5EF4-FFF2-40B4-BE49-F238E27FC236}">
                  <a16:creationId xmlns:a16="http://schemas.microsoft.com/office/drawing/2014/main" id="{556F432D-47A6-9142-8FA0-8236C14B6DD7}"/>
                </a:ext>
              </a:extLst>
            </p:cNvPr>
            <p:cNvSpPr txBox="1"/>
            <p:nvPr/>
          </p:nvSpPr>
          <p:spPr>
            <a:xfrm>
              <a:off x="4712700" y="4080213"/>
              <a:ext cx="446541" cy="293798"/>
            </a:xfrm>
            <a:prstGeom prst="rect">
              <a:avLst/>
            </a:prstGeom>
            <a:noFill/>
          </p:spPr>
          <p:txBody>
            <a:bodyPr wrap="square" lIns="91450" tIns="45726" rIns="91450" bIns="45726" rtlCol="0">
              <a:spAutoFit/>
            </a:bodyPr>
            <a:lstStyle/>
            <a:p>
              <a:r>
                <a:rPr lang="en-US" sz="1500" dirty="0">
                  <a:solidFill>
                    <a:schemeClr val="accent1">
                      <a:lumMod val="40000"/>
                      <a:lumOff val="60000"/>
                    </a:schemeClr>
                  </a:solidFill>
                  <a:latin typeface="Wingdings"/>
                  <a:ea typeface="Wingdings"/>
                  <a:cs typeface="Wingdings"/>
                  <a:sym typeface="Wingdings"/>
                </a:rPr>
                <a:t></a:t>
              </a:r>
              <a:endParaRPr lang="en-US" sz="1500" dirty="0">
                <a:solidFill>
                  <a:schemeClr val="accent1">
                    <a:lumMod val="40000"/>
                    <a:lumOff val="60000"/>
                  </a:schemeClr>
                </a:solidFill>
              </a:endParaRPr>
            </a:p>
          </p:txBody>
        </p:sp>
        <p:sp>
          <p:nvSpPr>
            <p:cNvPr id="185" name="TextBox 184">
              <a:extLst>
                <a:ext uri="{FF2B5EF4-FFF2-40B4-BE49-F238E27FC236}">
                  <a16:creationId xmlns:a16="http://schemas.microsoft.com/office/drawing/2014/main" id="{1A97B892-A75D-4340-8496-3D9BEFA1F03E}"/>
                </a:ext>
              </a:extLst>
            </p:cNvPr>
            <p:cNvSpPr txBox="1"/>
            <p:nvPr/>
          </p:nvSpPr>
          <p:spPr>
            <a:xfrm>
              <a:off x="5659571" y="4090704"/>
              <a:ext cx="446541" cy="323178"/>
            </a:xfrm>
            <a:prstGeom prst="rect">
              <a:avLst/>
            </a:prstGeom>
            <a:noFill/>
          </p:spPr>
          <p:txBody>
            <a:bodyPr wrap="square" lIns="91450" tIns="45726" rIns="91450" bIns="45726" rtlCol="0">
              <a:spAutoFit/>
            </a:bodyPr>
            <a:lstStyle/>
            <a:p>
              <a:r>
                <a:rPr lang="en-US" sz="1500" dirty="0">
                  <a:solidFill>
                    <a:schemeClr val="accent1">
                      <a:lumMod val="40000"/>
                      <a:lumOff val="60000"/>
                    </a:schemeClr>
                  </a:solidFill>
                  <a:latin typeface="Wingdings"/>
                  <a:ea typeface="Wingdings"/>
                  <a:cs typeface="Wingdings"/>
                  <a:sym typeface="Wingdings"/>
                </a:rPr>
                <a:t></a:t>
              </a:r>
              <a:endParaRPr lang="en-US" sz="1500" dirty="0">
                <a:solidFill>
                  <a:schemeClr val="accent1">
                    <a:lumMod val="40000"/>
                    <a:lumOff val="60000"/>
                  </a:schemeClr>
                </a:solidFill>
              </a:endParaRPr>
            </a:p>
          </p:txBody>
        </p:sp>
        <p:sp>
          <p:nvSpPr>
            <p:cNvPr id="186" name="TextBox 185">
              <a:extLst>
                <a:ext uri="{FF2B5EF4-FFF2-40B4-BE49-F238E27FC236}">
                  <a16:creationId xmlns:a16="http://schemas.microsoft.com/office/drawing/2014/main" id="{D66E86E9-69D0-5746-91EC-53B1B5C5D5F9}"/>
                </a:ext>
              </a:extLst>
            </p:cNvPr>
            <p:cNvSpPr txBox="1"/>
            <p:nvPr/>
          </p:nvSpPr>
          <p:spPr>
            <a:xfrm>
              <a:off x="6564658" y="4100483"/>
              <a:ext cx="446541" cy="306455"/>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187" name="TextBox 186">
              <a:extLst>
                <a:ext uri="{FF2B5EF4-FFF2-40B4-BE49-F238E27FC236}">
                  <a16:creationId xmlns:a16="http://schemas.microsoft.com/office/drawing/2014/main" id="{6F80A45E-97E7-A741-8E0C-539C8CE70A26}"/>
                </a:ext>
              </a:extLst>
            </p:cNvPr>
            <p:cNvSpPr txBox="1"/>
            <p:nvPr/>
          </p:nvSpPr>
          <p:spPr>
            <a:xfrm>
              <a:off x="7521666" y="4094933"/>
              <a:ext cx="446541" cy="306455"/>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188" name="TextBox 187">
              <a:extLst>
                <a:ext uri="{FF2B5EF4-FFF2-40B4-BE49-F238E27FC236}">
                  <a16:creationId xmlns:a16="http://schemas.microsoft.com/office/drawing/2014/main" id="{94545851-C444-0D47-B052-C72456B653E3}"/>
                </a:ext>
              </a:extLst>
            </p:cNvPr>
            <p:cNvSpPr txBox="1"/>
            <p:nvPr/>
          </p:nvSpPr>
          <p:spPr>
            <a:xfrm>
              <a:off x="4347160" y="4095143"/>
              <a:ext cx="369043" cy="293798"/>
            </a:xfrm>
            <a:prstGeom prst="rect">
              <a:avLst/>
            </a:prstGeom>
            <a:noFill/>
          </p:spPr>
          <p:txBody>
            <a:bodyPr wrap="square" lIns="91450" tIns="45726" rIns="91450" bIns="45726" rtlCol="0">
              <a:spAutoFit/>
            </a:bodyPr>
            <a:lstStyle/>
            <a:p>
              <a:r>
                <a:rPr lang="en-US" sz="1500" dirty="0">
                  <a:solidFill>
                    <a:schemeClr val="accent1">
                      <a:lumMod val="40000"/>
                      <a:lumOff val="60000"/>
                    </a:schemeClr>
                  </a:solidFill>
                  <a:latin typeface="Wingdings"/>
                  <a:ea typeface="Wingdings"/>
                  <a:cs typeface="Wingdings"/>
                  <a:sym typeface="Wingdings"/>
                </a:rPr>
                <a:t></a:t>
              </a:r>
              <a:endParaRPr lang="en-US" sz="1500" dirty="0">
                <a:solidFill>
                  <a:schemeClr val="accent1">
                    <a:lumMod val="40000"/>
                    <a:lumOff val="60000"/>
                  </a:schemeClr>
                </a:solidFill>
              </a:endParaRPr>
            </a:p>
          </p:txBody>
        </p:sp>
        <p:sp>
          <p:nvSpPr>
            <p:cNvPr id="189" name="TextBox 188">
              <a:extLst>
                <a:ext uri="{FF2B5EF4-FFF2-40B4-BE49-F238E27FC236}">
                  <a16:creationId xmlns:a16="http://schemas.microsoft.com/office/drawing/2014/main" id="{73B004E7-B7D2-FB4E-A914-48795824314B}"/>
                </a:ext>
              </a:extLst>
            </p:cNvPr>
            <p:cNvSpPr txBox="1"/>
            <p:nvPr/>
          </p:nvSpPr>
          <p:spPr>
            <a:xfrm>
              <a:off x="5240016" y="4102954"/>
              <a:ext cx="369043" cy="267089"/>
            </a:xfrm>
            <a:prstGeom prst="rect">
              <a:avLst/>
            </a:prstGeom>
            <a:noFill/>
          </p:spPr>
          <p:txBody>
            <a:bodyPr wrap="square" lIns="91450" tIns="45726" rIns="91450" bIns="45726" rtlCol="0">
              <a:spAutoFit/>
            </a:bodyPr>
            <a:lstStyle/>
            <a:p>
              <a:r>
                <a:rPr lang="en-US" sz="1500" dirty="0">
                  <a:solidFill>
                    <a:schemeClr val="accent1">
                      <a:lumMod val="40000"/>
                      <a:lumOff val="60000"/>
                    </a:schemeClr>
                  </a:solidFill>
                  <a:latin typeface="Wingdings"/>
                  <a:ea typeface="Wingdings"/>
                  <a:cs typeface="Wingdings"/>
                  <a:sym typeface="Wingdings"/>
                </a:rPr>
                <a:t></a:t>
              </a:r>
              <a:endParaRPr lang="en-US" sz="1500" dirty="0">
                <a:solidFill>
                  <a:schemeClr val="accent1">
                    <a:lumMod val="40000"/>
                    <a:lumOff val="60000"/>
                  </a:schemeClr>
                </a:solidFill>
              </a:endParaRPr>
            </a:p>
          </p:txBody>
        </p:sp>
        <p:sp>
          <p:nvSpPr>
            <p:cNvPr id="190" name="TextBox 189">
              <a:extLst>
                <a:ext uri="{FF2B5EF4-FFF2-40B4-BE49-F238E27FC236}">
                  <a16:creationId xmlns:a16="http://schemas.microsoft.com/office/drawing/2014/main" id="{66EEB757-AAA9-6E4B-85CD-D516151CDAF3}"/>
                </a:ext>
              </a:extLst>
            </p:cNvPr>
            <p:cNvSpPr txBox="1"/>
            <p:nvPr/>
          </p:nvSpPr>
          <p:spPr>
            <a:xfrm>
              <a:off x="6147224" y="4098757"/>
              <a:ext cx="369043" cy="306455"/>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191" name="TextBox 190">
              <a:extLst>
                <a:ext uri="{FF2B5EF4-FFF2-40B4-BE49-F238E27FC236}">
                  <a16:creationId xmlns:a16="http://schemas.microsoft.com/office/drawing/2014/main" id="{47891867-B2EE-774D-8132-462737A8199B}"/>
                </a:ext>
              </a:extLst>
            </p:cNvPr>
            <p:cNvSpPr txBox="1"/>
            <p:nvPr/>
          </p:nvSpPr>
          <p:spPr>
            <a:xfrm>
              <a:off x="7095109" y="4107087"/>
              <a:ext cx="369043" cy="306455"/>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192" name="TextBox 191">
              <a:extLst>
                <a:ext uri="{FF2B5EF4-FFF2-40B4-BE49-F238E27FC236}">
                  <a16:creationId xmlns:a16="http://schemas.microsoft.com/office/drawing/2014/main" id="{B79C232D-F9E1-3643-8329-0D0FA13B1E8C}"/>
                </a:ext>
              </a:extLst>
            </p:cNvPr>
            <p:cNvSpPr txBox="1"/>
            <p:nvPr/>
          </p:nvSpPr>
          <p:spPr>
            <a:xfrm>
              <a:off x="7963973" y="4101543"/>
              <a:ext cx="369043" cy="306455"/>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193" name="TextBox 192">
              <a:extLst>
                <a:ext uri="{FF2B5EF4-FFF2-40B4-BE49-F238E27FC236}">
                  <a16:creationId xmlns:a16="http://schemas.microsoft.com/office/drawing/2014/main" id="{F17D08BD-40B5-7B42-8480-A5E97023FDE2}"/>
                </a:ext>
              </a:extLst>
            </p:cNvPr>
            <p:cNvSpPr txBox="1"/>
            <p:nvPr/>
          </p:nvSpPr>
          <p:spPr>
            <a:xfrm>
              <a:off x="8245375" y="4427447"/>
              <a:ext cx="449480" cy="741605"/>
            </a:xfrm>
            <a:prstGeom prst="rect">
              <a:avLst/>
            </a:prstGeom>
            <a:noFill/>
          </p:spPr>
          <p:txBody>
            <a:bodyPr wrap="square" lIns="91450" tIns="45726" rIns="91450" bIns="45726" rtlCol="0">
              <a:spAutoFit/>
            </a:bodyPr>
            <a:lstStyle/>
            <a:p>
              <a:pPr algn="ctr"/>
              <a:r>
                <a:rPr lang="en-US" sz="1200" dirty="0"/>
                <a:t>M</a:t>
              </a:r>
              <a:br>
                <a:rPr lang="en-US" sz="1200" dirty="0"/>
              </a:br>
              <a:r>
                <a:rPr lang="en-US" sz="1200" dirty="0"/>
                <a:t>A</a:t>
              </a:r>
              <a:br>
                <a:rPr lang="en-US" sz="1200" dirty="0"/>
              </a:br>
              <a:r>
                <a:rPr lang="en-US" sz="1200" dirty="0"/>
                <a:t>R</a:t>
              </a:r>
            </a:p>
          </p:txBody>
        </p:sp>
        <p:cxnSp>
          <p:nvCxnSpPr>
            <p:cNvPr id="194" name="Straight Connector 193">
              <a:extLst>
                <a:ext uri="{FF2B5EF4-FFF2-40B4-BE49-F238E27FC236}">
                  <a16:creationId xmlns:a16="http://schemas.microsoft.com/office/drawing/2014/main" id="{7C141BE8-4D08-164C-A792-C56F9080BD36}"/>
                </a:ext>
              </a:extLst>
            </p:cNvPr>
            <p:cNvCxnSpPr/>
            <p:nvPr/>
          </p:nvCxnSpPr>
          <p:spPr>
            <a:xfrm>
              <a:off x="8928356" y="4101770"/>
              <a:ext cx="0" cy="38303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195" name="TextBox 194">
              <a:extLst>
                <a:ext uri="{FF2B5EF4-FFF2-40B4-BE49-F238E27FC236}">
                  <a16:creationId xmlns:a16="http://schemas.microsoft.com/office/drawing/2014/main" id="{F974353E-0680-F647-ADA7-C7DA47C765E5}"/>
                </a:ext>
              </a:extLst>
            </p:cNvPr>
            <p:cNvSpPr txBox="1"/>
            <p:nvPr/>
          </p:nvSpPr>
          <p:spPr>
            <a:xfrm>
              <a:off x="8675710" y="4454264"/>
              <a:ext cx="449480" cy="741605"/>
            </a:xfrm>
            <a:prstGeom prst="rect">
              <a:avLst/>
            </a:prstGeom>
            <a:noFill/>
          </p:spPr>
          <p:txBody>
            <a:bodyPr wrap="square" lIns="91450" tIns="45726" rIns="91450" bIns="45726" rtlCol="0">
              <a:spAutoFit/>
            </a:bodyPr>
            <a:lstStyle/>
            <a:p>
              <a:pPr algn="ctr"/>
              <a:r>
                <a:rPr lang="en-US" sz="1200" dirty="0"/>
                <a:t>M</a:t>
              </a:r>
              <a:br>
                <a:rPr lang="en-US" sz="1200" dirty="0"/>
              </a:br>
              <a:r>
                <a:rPr lang="en-US" sz="1200" dirty="0"/>
                <a:t>A</a:t>
              </a:r>
              <a:br>
                <a:rPr lang="en-US" sz="1200" dirty="0"/>
              </a:br>
              <a:r>
                <a:rPr lang="en-US" sz="1200" dirty="0"/>
                <a:t>Y</a:t>
              </a:r>
            </a:p>
          </p:txBody>
        </p:sp>
        <p:sp>
          <p:nvSpPr>
            <p:cNvPr id="196" name="TextBox 195">
              <a:extLst>
                <a:ext uri="{FF2B5EF4-FFF2-40B4-BE49-F238E27FC236}">
                  <a16:creationId xmlns:a16="http://schemas.microsoft.com/office/drawing/2014/main" id="{0A291A18-37A4-574D-A127-D7EB9991A77E}"/>
                </a:ext>
              </a:extLst>
            </p:cNvPr>
            <p:cNvSpPr txBox="1"/>
            <p:nvPr/>
          </p:nvSpPr>
          <p:spPr>
            <a:xfrm>
              <a:off x="8400310" y="4089885"/>
              <a:ext cx="446541" cy="306455"/>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197" name="TextBox 196">
              <a:extLst>
                <a:ext uri="{FF2B5EF4-FFF2-40B4-BE49-F238E27FC236}">
                  <a16:creationId xmlns:a16="http://schemas.microsoft.com/office/drawing/2014/main" id="{020FAC08-9BDF-F049-8C9A-A10554FAB4E1}"/>
                </a:ext>
              </a:extLst>
            </p:cNvPr>
            <p:cNvSpPr txBox="1"/>
            <p:nvPr/>
          </p:nvSpPr>
          <p:spPr>
            <a:xfrm>
              <a:off x="9063586" y="4457816"/>
              <a:ext cx="449480" cy="741605"/>
            </a:xfrm>
            <a:prstGeom prst="rect">
              <a:avLst/>
            </a:prstGeom>
            <a:noFill/>
          </p:spPr>
          <p:txBody>
            <a:bodyPr wrap="square" lIns="91450" tIns="45726" rIns="91450" bIns="45726" rtlCol="0">
              <a:spAutoFit/>
            </a:bodyPr>
            <a:lstStyle/>
            <a:p>
              <a:pPr algn="ctr"/>
              <a:r>
                <a:rPr lang="en-US" sz="1200" dirty="0"/>
                <a:t>J</a:t>
              </a:r>
              <a:br>
                <a:rPr lang="en-US" sz="1200" dirty="0"/>
              </a:br>
              <a:r>
                <a:rPr lang="en-US" sz="1200" dirty="0"/>
                <a:t>U</a:t>
              </a:r>
              <a:br>
                <a:rPr lang="en-US" sz="1200" dirty="0"/>
              </a:br>
              <a:r>
                <a:rPr lang="en-US" sz="1200" dirty="0"/>
                <a:t>L</a:t>
              </a:r>
            </a:p>
          </p:txBody>
        </p:sp>
        <p:sp>
          <p:nvSpPr>
            <p:cNvPr id="198" name="TextBox 197">
              <a:extLst>
                <a:ext uri="{FF2B5EF4-FFF2-40B4-BE49-F238E27FC236}">
                  <a16:creationId xmlns:a16="http://schemas.microsoft.com/office/drawing/2014/main" id="{6C6371BB-8E8A-5841-8FD0-53D7F4127303}"/>
                </a:ext>
              </a:extLst>
            </p:cNvPr>
            <p:cNvSpPr txBox="1"/>
            <p:nvPr/>
          </p:nvSpPr>
          <p:spPr>
            <a:xfrm>
              <a:off x="9527761" y="4452267"/>
              <a:ext cx="449480" cy="741605"/>
            </a:xfrm>
            <a:prstGeom prst="rect">
              <a:avLst/>
            </a:prstGeom>
            <a:noFill/>
          </p:spPr>
          <p:txBody>
            <a:bodyPr wrap="square" lIns="91450" tIns="45726" rIns="91450" bIns="45726" rtlCol="0">
              <a:spAutoFit/>
            </a:bodyPr>
            <a:lstStyle/>
            <a:p>
              <a:pPr algn="ctr"/>
              <a:r>
                <a:rPr lang="en-US" sz="1200" dirty="0"/>
                <a:t>S</a:t>
              </a:r>
              <a:br>
                <a:rPr lang="en-US" sz="1200" dirty="0"/>
              </a:br>
              <a:r>
                <a:rPr lang="en-US" sz="1200" dirty="0"/>
                <a:t>E</a:t>
              </a:r>
              <a:br>
                <a:rPr lang="en-US" sz="1200" dirty="0"/>
              </a:br>
              <a:r>
                <a:rPr lang="en-US" sz="1200" dirty="0"/>
                <a:t>P</a:t>
              </a:r>
            </a:p>
          </p:txBody>
        </p:sp>
        <p:cxnSp>
          <p:nvCxnSpPr>
            <p:cNvPr id="199" name="Straight Connector 198">
              <a:extLst>
                <a:ext uri="{FF2B5EF4-FFF2-40B4-BE49-F238E27FC236}">
                  <a16:creationId xmlns:a16="http://schemas.microsoft.com/office/drawing/2014/main" id="{51EEC9D7-2978-5741-A691-82249A5E6A7D}"/>
                </a:ext>
              </a:extLst>
            </p:cNvPr>
            <p:cNvCxnSpPr/>
            <p:nvPr/>
          </p:nvCxnSpPr>
          <p:spPr>
            <a:xfrm>
              <a:off x="9277619" y="4121773"/>
              <a:ext cx="0" cy="38303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00" name="Straight Connector 199">
              <a:extLst>
                <a:ext uri="{FF2B5EF4-FFF2-40B4-BE49-F238E27FC236}">
                  <a16:creationId xmlns:a16="http://schemas.microsoft.com/office/drawing/2014/main" id="{1920335B-E377-6D47-B229-4D090CB99613}"/>
                </a:ext>
              </a:extLst>
            </p:cNvPr>
            <p:cNvCxnSpPr/>
            <p:nvPr/>
          </p:nvCxnSpPr>
          <p:spPr>
            <a:xfrm>
              <a:off x="9714875" y="4121773"/>
              <a:ext cx="0" cy="38303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201" name="TextBox 200">
              <a:extLst>
                <a:ext uri="{FF2B5EF4-FFF2-40B4-BE49-F238E27FC236}">
                  <a16:creationId xmlns:a16="http://schemas.microsoft.com/office/drawing/2014/main" id="{96A03A19-ACDA-B649-94D0-E89D86A25D65}"/>
                </a:ext>
              </a:extLst>
            </p:cNvPr>
            <p:cNvSpPr txBox="1"/>
            <p:nvPr/>
          </p:nvSpPr>
          <p:spPr>
            <a:xfrm>
              <a:off x="986330" y="2634605"/>
              <a:ext cx="683717" cy="370810"/>
            </a:xfrm>
            <a:prstGeom prst="rect">
              <a:avLst/>
            </a:prstGeom>
            <a:solidFill>
              <a:srgbClr val="E69CA2"/>
            </a:solidFill>
          </p:spPr>
          <p:style>
            <a:lnRef idx="2">
              <a:schemeClr val="accent2">
                <a:shade val="50000"/>
              </a:schemeClr>
            </a:lnRef>
            <a:fillRef idx="1">
              <a:schemeClr val="accent2"/>
            </a:fillRef>
            <a:effectRef idx="0">
              <a:schemeClr val="accent2"/>
            </a:effectRef>
            <a:fontRef idx="minor">
              <a:schemeClr val="lt1"/>
            </a:fontRef>
          </p:style>
          <p:txBody>
            <a:bodyPr wrap="square" lIns="91450" tIns="45726" rIns="91450" bIns="45726" rtlCol="0">
              <a:spAutoFit/>
            </a:bodyPr>
            <a:lstStyle/>
            <a:p>
              <a:pPr algn="ctr"/>
              <a:r>
                <a:rPr lang="en-US" sz="1500" dirty="0">
                  <a:solidFill>
                    <a:schemeClr val="tx1"/>
                  </a:solidFill>
                </a:rPr>
                <a:t>CFI</a:t>
              </a:r>
            </a:p>
          </p:txBody>
        </p:sp>
        <p:cxnSp>
          <p:nvCxnSpPr>
            <p:cNvPr id="202" name="Straight Arrow Connector 201">
              <a:extLst>
                <a:ext uri="{FF2B5EF4-FFF2-40B4-BE49-F238E27FC236}">
                  <a16:creationId xmlns:a16="http://schemas.microsoft.com/office/drawing/2014/main" id="{128F6B05-6FEC-254E-BEF8-CE9DEE6BB7F8}"/>
                </a:ext>
              </a:extLst>
            </p:cNvPr>
            <p:cNvCxnSpPr/>
            <p:nvPr/>
          </p:nvCxnSpPr>
          <p:spPr>
            <a:xfrm flipH="1">
              <a:off x="1735531" y="3543426"/>
              <a:ext cx="7014" cy="653418"/>
            </a:xfrm>
            <a:prstGeom prst="straightConnector1">
              <a:avLst/>
            </a:prstGeom>
            <a:ln w="12700" cmpd="sng">
              <a:solidFill>
                <a:srgbClr val="000000"/>
              </a:solidFill>
              <a:headEnd type="none"/>
              <a:tailEnd type="triangle"/>
            </a:ln>
          </p:spPr>
          <p:style>
            <a:lnRef idx="2">
              <a:schemeClr val="accent1"/>
            </a:lnRef>
            <a:fillRef idx="0">
              <a:schemeClr val="accent1"/>
            </a:fillRef>
            <a:effectRef idx="1">
              <a:schemeClr val="accent1"/>
            </a:effectRef>
            <a:fontRef idx="minor">
              <a:schemeClr val="tx1"/>
            </a:fontRef>
          </p:style>
        </p:cxnSp>
        <p:sp>
          <p:nvSpPr>
            <p:cNvPr id="203" name="TextBox 202">
              <a:extLst>
                <a:ext uri="{FF2B5EF4-FFF2-40B4-BE49-F238E27FC236}">
                  <a16:creationId xmlns:a16="http://schemas.microsoft.com/office/drawing/2014/main" id="{759B2901-CA6E-8D4F-ABE2-A091C864CFE6}"/>
                </a:ext>
              </a:extLst>
            </p:cNvPr>
            <p:cNvSpPr txBox="1"/>
            <p:nvPr/>
          </p:nvSpPr>
          <p:spPr>
            <a:xfrm>
              <a:off x="1273552" y="3180100"/>
              <a:ext cx="973841" cy="635663"/>
            </a:xfrm>
            <a:prstGeom prst="rect">
              <a:avLst/>
            </a:prstGeom>
            <a:solidFill>
              <a:srgbClr val="E69CA2"/>
            </a:solidFill>
          </p:spPr>
          <p:style>
            <a:lnRef idx="2">
              <a:schemeClr val="accent2">
                <a:shade val="50000"/>
              </a:schemeClr>
            </a:lnRef>
            <a:fillRef idx="1">
              <a:schemeClr val="accent2"/>
            </a:fillRef>
            <a:effectRef idx="0">
              <a:schemeClr val="accent2"/>
            </a:effectRef>
            <a:fontRef idx="minor">
              <a:schemeClr val="lt1"/>
            </a:fontRef>
          </p:style>
          <p:txBody>
            <a:bodyPr wrap="square" lIns="91450" tIns="45726" rIns="91450" bIns="45726" rtlCol="0">
              <a:spAutoFit/>
            </a:bodyPr>
            <a:lstStyle/>
            <a:p>
              <a:pPr algn="ctr"/>
              <a:r>
                <a:rPr lang="en-US" sz="1500" dirty="0">
                  <a:solidFill>
                    <a:schemeClr val="tx1"/>
                  </a:solidFill>
                </a:rPr>
                <a:t>SG formed</a:t>
              </a:r>
            </a:p>
          </p:txBody>
        </p:sp>
        <p:cxnSp>
          <p:nvCxnSpPr>
            <p:cNvPr id="204" name="Straight Arrow Connector 203">
              <a:extLst>
                <a:ext uri="{FF2B5EF4-FFF2-40B4-BE49-F238E27FC236}">
                  <a16:creationId xmlns:a16="http://schemas.microsoft.com/office/drawing/2014/main" id="{212AD6DA-6730-0440-86D6-93FEE5F27D93}"/>
                </a:ext>
              </a:extLst>
            </p:cNvPr>
            <p:cNvCxnSpPr>
              <a:cxnSpLocks/>
              <a:stCxn id="128" idx="2"/>
            </p:cNvCxnSpPr>
            <p:nvPr/>
          </p:nvCxnSpPr>
          <p:spPr>
            <a:xfrm flipH="1">
              <a:off x="5322103" y="2976391"/>
              <a:ext cx="14849" cy="1245283"/>
            </a:xfrm>
            <a:prstGeom prst="straightConnector1">
              <a:avLst/>
            </a:prstGeom>
            <a:ln w="12700" cmpd="sng">
              <a:solidFill>
                <a:srgbClr val="000000"/>
              </a:solidFill>
              <a:headEnd type="none"/>
              <a:tailEnd type="triangle"/>
            </a:ln>
          </p:spPr>
          <p:style>
            <a:lnRef idx="2">
              <a:schemeClr val="accent1"/>
            </a:lnRef>
            <a:fillRef idx="0">
              <a:schemeClr val="accent1"/>
            </a:fillRef>
            <a:effectRef idx="1">
              <a:schemeClr val="accent1"/>
            </a:effectRef>
            <a:fontRef idx="minor">
              <a:schemeClr val="tx1"/>
            </a:fontRef>
          </p:style>
        </p:cxnSp>
        <p:cxnSp>
          <p:nvCxnSpPr>
            <p:cNvPr id="205" name="Straight Arrow Connector 204">
              <a:extLst>
                <a:ext uri="{FF2B5EF4-FFF2-40B4-BE49-F238E27FC236}">
                  <a16:creationId xmlns:a16="http://schemas.microsoft.com/office/drawing/2014/main" id="{F4D08D40-5D1C-434C-A025-021870BC904D}"/>
                </a:ext>
              </a:extLst>
            </p:cNvPr>
            <p:cNvCxnSpPr>
              <a:stCxn id="153" idx="2"/>
            </p:cNvCxnSpPr>
            <p:nvPr/>
          </p:nvCxnSpPr>
          <p:spPr>
            <a:xfrm>
              <a:off x="7308739" y="3572531"/>
              <a:ext cx="0" cy="650544"/>
            </a:xfrm>
            <a:prstGeom prst="straightConnector1">
              <a:avLst/>
            </a:prstGeom>
            <a:ln w="12700" cmpd="sng">
              <a:solidFill>
                <a:srgbClr val="000000"/>
              </a:solidFill>
              <a:headEnd type="none"/>
              <a:tailEnd type="triangle"/>
            </a:ln>
          </p:spPr>
          <p:style>
            <a:lnRef idx="2">
              <a:schemeClr val="accent1"/>
            </a:lnRef>
            <a:fillRef idx="0">
              <a:schemeClr val="accent1"/>
            </a:fillRef>
            <a:effectRef idx="1">
              <a:schemeClr val="accent1"/>
            </a:effectRef>
            <a:fontRef idx="minor">
              <a:schemeClr val="tx1"/>
            </a:fontRef>
          </p:style>
        </p:cxnSp>
        <p:cxnSp>
          <p:nvCxnSpPr>
            <p:cNvPr id="206" name="Straight Arrow Connector 205">
              <a:extLst>
                <a:ext uri="{FF2B5EF4-FFF2-40B4-BE49-F238E27FC236}">
                  <a16:creationId xmlns:a16="http://schemas.microsoft.com/office/drawing/2014/main" id="{3326781A-C5D6-244D-9EF7-E8BAE1E22CFA}"/>
                </a:ext>
              </a:extLst>
            </p:cNvPr>
            <p:cNvCxnSpPr>
              <a:cxnSpLocks/>
              <a:stCxn id="154" idx="2"/>
            </p:cNvCxnSpPr>
            <p:nvPr/>
          </p:nvCxnSpPr>
          <p:spPr>
            <a:xfrm>
              <a:off x="9164852" y="2982761"/>
              <a:ext cx="21272" cy="1280960"/>
            </a:xfrm>
            <a:prstGeom prst="straightConnector1">
              <a:avLst/>
            </a:prstGeom>
            <a:ln w="12700" cmpd="sng">
              <a:solidFill>
                <a:srgbClr val="000000"/>
              </a:solidFill>
              <a:headEnd type="none"/>
              <a:tailEnd type="triangle"/>
            </a:ln>
          </p:spPr>
          <p:style>
            <a:lnRef idx="2">
              <a:schemeClr val="accent1"/>
            </a:lnRef>
            <a:fillRef idx="0">
              <a:schemeClr val="accent1"/>
            </a:fillRef>
            <a:effectRef idx="1">
              <a:schemeClr val="accent1"/>
            </a:effectRef>
            <a:fontRef idx="minor">
              <a:schemeClr val="tx1"/>
            </a:fontRef>
          </p:style>
        </p:cxnSp>
        <p:cxnSp>
          <p:nvCxnSpPr>
            <p:cNvPr id="207" name="Straight Arrow Connector 206">
              <a:extLst>
                <a:ext uri="{FF2B5EF4-FFF2-40B4-BE49-F238E27FC236}">
                  <a16:creationId xmlns:a16="http://schemas.microsoft.com/office/drawing/2014/main" id="{68B51EF3-20A5-5049-A2DD-FF2E668F95D8}"/>
                </a:ext>
              </a:extLst>
            </p:cNvPr>
            <p:cNvCxnSpPr>
              <a:stCxn id="155" idx="2"/>
            </p:cNvCxnSpPr>
            <p:nvPr/>
          </p:nvCxnSpPr>
          <p:spPr>
            <a:xfrm>
              <a:off x="10946763" y="3583507"/>
              <a:ext cx="0" cy="703516"/>
            </a:xfrm>
            <a:prstGeom prst="straightConnector1">
              <a:avLst/>
            </a:prstGeom>
            <a:ln w="12700" cmpd="sng">
              <a:solidFill>
                <a:srgbClr val="000000"/>
              </a:solidFill>
              <a:headEnd type="none"/>
              <a:tailEnd type="triangle"/>
            </a:ln>
          </p:spPr>
          <p:style>
            <a:lnRef idx="2">
              <a:schemeClr val="accent1"/>
            </a:lnRef>
            <a:fillRef idx="0">
              <a:schemeClr val="accent1"/>
            </a:fillRef>
            <a:effectRef idx="1">
              <a:schemeClr val="accent1"/>
            </a:effectRef>
            <a:fontRef idx="minor">
              <a:schemeClr val="tx1"/>
            </a:fontRef>
          </p:style>
        </p:cxnSp>
        <p:sp>
          <p:nvSpPr>
            <p:cNvPr id="208" name="TextBox 207">
              <a:extLst>
                <a:ext uri="{FF2B5EF4-FFF2-40B4-BE49-F238E27FC236}">
                  <a16:creationId xmlns:a16="http://schemas.microsoft.com/office/drawing/2014/main" id="{C93EC2DD-3014-F947-A6FA-43746DBE21E2}"/>
                </a:ext>
              </a:extLst>
            </p:cNvPr>
            <p:cNvSpPr txBox="1"/>
            <p:nvPr/>
          </p:nvSpPr>
          <p:spPr>
            <a:xfrm>
              <a:off x="3709967" y="5102656"/>
              <a:ext cx="773132" cy="317839"/>
            </a:xfrm>
            <a:prstGeom prst="rect">
              <a:avLst/>
            </a:prstGeom>
            <a:noFill/>
          </p:spPr>
          <p:txBody>
            <a:bodyPr wrap="square" lIns="91450" tIns="45726" rIns="91450" bIns="45726" rtlCol="0">
              <a:spAutoFit/>
            </a:bodyPr>
            <a:lstStyle/>
            <a:p>
              <a:r>
                <a:rPr lang="en-US" sz="1200" dirty="0"/>
                <a:t>D0.1</a:t>
              </a:r>
            </a:p>
          </p:txBody>
        </p:sp>
        <p:sp>
          <p:nvSpPr>
            <p:cNvPr id="209" name="TextBox 208">
              <a:extLst>
                <a:ext uri="{FF2B5EF4-FFF2-40B4-BE49-F238E27FC236}">
                  <a16:creationId xmlns:a16="http://schemas.microsoft.com/office/drawing/2014/main" id="{08EEC972-5739-734A-961F-038E876C184F}"/>
                </a:ext>
              </a:extLst>
            </p:cNvPr>
            <p:cNvSpPr txBox="1"/>
            <p:nvPr/>
          </p:nvSpPr>
          <p:spPr>
            <a:xfrm>
              <a:off x="7246089" y="5105456"/>
              <a:ext cx="773132" cy="317839"/>
            </a:xfrm>
            <a:prstGeom prst="rect">
              <a:avLst/>
            </a:prstGeom>
            <a:noFill/>
          </p:spPr>
          <p:txBody>
            <a:bodyPr wrap="square" lIns="91450" tIns="45726" rIns="91450" bIns="45726" rtlCol="0">
              <a:spAutoFit/>
            </a:bodyPr>
            <a:lstStyle/>
            <a:p>
              <a:r>
                <a:rPr lang="en-US" sz="1200" dirty="0"/>
                <a:t>D2.0</a:t>
              </a:r>
            </a:p>
          </p:txBody>
        </p:sp>
        <p:sp>
          <p:nvSpPr>
            <p:cNvPr id="210" name="TextBox 209">
              <a:extLst>
                <a:ext uri="{FF2B5EF4-FFF2-40B4-BE49-F238E27FC236}">
                  <a16:creationId xmlns:a16="http://schemas.microsoft.com/office/drawing/2014/main" id="{B6EFAF2C-83AE-3849-A152-57FF1DC11E41}"/>
                </a:ext>
              </a:extLst>
            </p:cNvPr>
            <p:cNvSpPr txBox="1"/>
            <p:nvPr/>
          </p:nvSpPr>
          <p:spPr>
            <a:xfrm>
              <a:off x="7716504" y="5280317"/>
              <a:ext cx="773132" cy="317839"/>
            </a:xfrm>
            <a:prstGeom prst="rect">
              <a:avLst/>
            </a:prstGeom>
            <a:noFill/>
          </p:spPr>
          <p:txBody>
            <a:bodyPr wrap="square" lIns="91450" tIns="45726" rIns="91450" bIns="45726" rtlCol="0">
              <a:spAutoFit/>
            </a:bodyPr>
            <a:lstStyle/>
            <a:p>
              <a:r>
                <a:rPr lang="en-US" sz="1200" dirty="0"/>
                <a:t>D2.1</a:t>
              </a:r>
            </a:p>
          </p:txBody>
        </p:sp>
        <p:sp>
          <p:nvSpPr>
            <p:cNvPr id="211" name="TextBox 210">
              <a:extLst>
                <a:ext uri="{FF2B5EF4-FFF2-40B4-BE49-F238E27FC236}">
                  <a16:creationId xmlns:a16="http://schemas.microsoft.com/office/drawing/2014/main" id="{498E6759-A17C-974E-AF0B-E8F4AE7CEFFF}"/>
                </a:ext>
              </a:extLst>
            </p:cNvPr>
            <p:cNvSpPr txBox="1"/>
            <p:nvPr/>
          </p:nvSpPr>
          <p:spPr>
            <a:xfrm>
              <a:off x="8126740" y="5455179"/>
              <a:ext cx="773132" cy="317839"/>
            </a:xfrm>
            <a:prstGeom prst="rect">
              <a:avLst/>
            </a:prstGeom>
            <a:noFill/>
          </p:spPr>
          <p:txBody>
            <a:bodyPr wrap="square" lIns="91450" tIns="45726" rIns="91450" bIns="45726" rtlCol="0">
              <a:spAutoFit/>
            </a:bodyPr>
            <a:lstStyle/>
            <a:p>
              <a:r>
                <a:rPr lang="en-US" sz="1200" dirty="0"/>
                <a:t>D2.2</a:t>
              </a:r>
            </a:p>
          </p:txBody>
        </p:sp>
        <p:sp>
          <p:nvSpPr>
            <p:cNvPr id="212" name="TextBox 211">
              <a:extLst>
                <a:ext uri="{FF2B5EF4-FFF2-40B4-BE49-F238E27FC236}">
                  <a16:creationId xmlns:a16="http://schemas.microsoft.com/office/drawing/2014/main" id="{06AE89C8-FC80-644B-8DBC-2ADCCCE5554A}"/>
                </a:ext>
              </a:extLst>
            </p:cNvPr>
            <p:cNvSpPr txBox="1"/>
            <p:nvPr/>
          </p:nvSpPr>
          <p:spPr>
            <a:xfrm>
              <a:off x="9129830" y="5127003"/>
              <a:ext cx="773132" cy="317839"/>
            </a:xfrm>
            <a:prstGeom prst="rect">
              <a:avLst/>
            </a:prstGeom>
            <a:noFill/>
          </p:spPr>
          <p:txBody>
            <a:bodyPr wrap="square" lIns="91450" tIns="45726" rIns="91450" bIns="45726" rtlCol="0">
              <a:spAutoFit/>
            </a:bodyPr>
            <a:lstStyle/>
            <a:p>
              <a:r>
                <a:rPr lang="en-US" sz="1200" dirty="0"/>
                <a:t>D3.0</a:t>
              </a:r>
            </a:p>
          </p:txBody>
        </p:sp>
        <p:sp>
          <p:nvSpPr>
            <p:cNvPr id="213" name="TextBox 212">
              <a:extLst>
                <a:ext uri="{FF2B5EF4-FFF2-40B4-BE49-F238E27FC236}">
                  <a16:creationId xmlns:a16="http://schemas.microsoft.com/office/drawing/2014/main" id="{BF634E3F-0C6D-FB4C-9F70-572B415E753D}"/>
                </a:ext>
              </a:extLst>
            </p:cNvPr>
            <p:cNvSpPr txBox="1"/>
            <p:nvPr/>
          </p:nvSpPr>
          <p:spPr>
            <a:xfrm>
              <a:off x="9584025" y="5301864"/>
              <a:ext cx="773132" cy="317839"/>
            </a:xfrm>
            <a:prstGeom prst="rect">
              <a:avLst/>
            </a:prstGeom>
            <a:noFill/>
          </p:spPr>
          <p:txBody>
            <a:bodyPr wrap="square" lIns="91450" tIns="45726" rIns="91450" bIns="45726" rtlCol="0">
              <a:spAutoFit/>
            </a:bodyPr>
            <a:lstStyle/>
            <a:p>
              <a:r>
                <a:rPr lang="en-US" sz="1200" dirty="0"/>
                <a:t>D3.1</a:t>
              </a:r>
            </a:p>
          </p:txBody>
        </p:sp>
        <p:sp>
          <p:nvSpPr>
            <p:cNvPr id="214" name="TextBox 213">
              <a:extLst>
                <a:ext uri="{FF2B5EF4-FFF2-40B4-BE49-F238E27FC236}">
                  <a16:creationId xmlns:a16="http://schemas.microsoft.com/office/drawing/2014/main" id="{9B9F2702-964E-FF43-8D3B-E42144DCD508}"/>
                </a:ext>
              </a:extLst>
            </p:cNvPr>
            <p:cNvSpPr txBox="1"/>
            <p:nvPr/>
          </p:nvSpPr>
          <p:spPr>
            <a:xfrm>
              <a:off x="9931380" y="5476726"/>
              <a:ext cx="773132" cy="317839"/>
            </a:xfrm>
            <a:prstGeom prst="rect">
              <a:avLst/>
            </a:prstGeom>
            <a:noFill/>
          </p:spPr>
          <p:txBody>
            <a:bodyPr wrap="square" lIns="91450" tIns="45726" rIns="91450" bIns="45726" rtlCol="0">
              <a:spAutoFit/>
            </a:bodyPr>
            <a:lstStyle/>
            <a:p>
              <a:r>
                <a:rPr lang="en-US" sz="1200" dirty="0"/>
                <a:t>D3.2</a:t>
              </a:r>
            </a:p>
          </p:txBody>
        </p:sp>
        <p:sp>
          <p:nvSpPr>
            <p:cNvPr id="215" name="TextBox 214">
              <a:extLst>
                <a:ext uri="{FF2B5EF4-FFF2-40B4-BE49-F238E27FC236}">
                  <a16:creationId xmlns:a16="http://schemas.microsoft.com/office/drawing/2014/main" id="{BDE659F9-870E-7C4E-A333-3AB91C7D29D0}"/>
                </a:ext>
              </a:extLst>
            </p:cNvPr>
            <p:cNvSpPr txBox="1"/>
            <p:nvPr/>
          </p:nvSpPr>
          <p:spPr>
            <a:xfrm>
              <a:off x="5244931" y="5106856"/>
              <a:ext cx="773132" cy="317839"/>
            </a:xfrm>
            <a:prstGeom prst="rect">
              <a:avLst/>
            </a:prstGeom>
            <a:noFill/>
          </p:spPr>
          <p:txBody>
            <a:bodyPr wrap="square" lIns="91450" tIns="45726" rIns="91450" bIns="45726" rtlCol="0">
              <a:spAutoFit/>
            </a:bodyPr>
            <a:lstStyle/>
            <a:p>
              <a:r>
                <a:rPr lang="en-US" sz="1200" dirty="0"/>
                <a:t>D1.0</a:t>
              </a:r>
            </a:p>
          </p:txBody>
        </p:sp>
        <p:sp>
          <p:nvSpPr>
            <p:cNvPr id="216" name="TextBox 215">
              <a:extLst>
                <a:ext uri="{FF2B5EF4-FFF2-40B4-BE49-F238E27FC236}">
                  <a16:creationId xmlns:a16="http://schemas.microsoft.com/office/drawing/2014/main" id="{1B91DDC0-A176-614D-BFFD-4C24DA8D4417}"/>
                </a:ext>
              </a:extLst>
            </p:cNvPr>
            <p:cNvSpPr txBox="1"/>
            <p:nvPr/>
          </p:nvSpPr>
          <p:spPr>
            <a:xfrm>
              <a:off x="5682908" y="5281717"/>
              <a:ext cx="773132" cy="317839"/>
            </a:xfrm>
            <a:prstGeom prst="rect">
              <a:avLst/>
            </a:prstGeom>
            <a:noFill/>
          </p:spPr>
          <p:txBody>
            <a:bodyPr wrap="square" lIns="91450" tIns="45726" rIns="91450" bIns="45726" rtlCol="0">
              <a:spAutoFit/>
            </a:bodyPr>
            <a:lstStyle/>
            <a:p>
              <a:r>
                <a:rPr lang="en-US" sz="1200" dirty="0"/>
                <a:t>D1.1</a:t>
              </a:r>
            </a:p>
          </p:txBody>
        </p:sp>
        <p:sp>
          <p:nvSpPr>
            <p:cNvPr id="217" name="TextBox 216">
              <a:extLst>
                <a:ext uri="{FF2B5EF4-FFF2-40B4-BE49-F238E27FC236}">
                  <a16:creationId xmlns:a16="http://schemas.microsoft.com/office/drawing/2014/main" id="{D7DBDD13-4136-7145-8EFD-DDABBE3A76A3}"/>
                </a:ext>
              </a:extLst>
            </p:cNvPr>
            <p:cNvSpPr txBox="1"/>
            <p:nvPr/>
          </p:nvSpPr>
          <p:spPr>
            <a:xfrm>
              <a:off x="6096000" y="5456579"/>
              <a:ext cx="773132" cy="317839"/>
            </a:xfrm>
            <a:prstGeom prst="rect">
              <a:avLst/>
            </a:prstGeom>
            <a:noFill/>
          </p:spPr>
          <p:txBody>
            <a:bodyPr wrap="square" lIns="91450" tIns="45726" rIns="91450" bIns="45726" rtlCol="0">
              <a:spAutoFit/>
            </a:bodyPr>
            <a:lstStyle/>
            <a:p>
              <a:r>
                <a:rPr lang="en-US" sz="1200" dirty="0"/>
                <a:t>D1.2</a:t>
              </a:r>
            </a:p>
          </p:txBody>
        </p:sp>
        <p:sp>
          <p:nvSpPr>
            <p:cNvPr id="218" name="TextBox 217">
              <a:extLst>
                <a:ext uri="{FF2B5EF4-FFF2-40B4-BE49-F238E27FC236}">
                  <a16:creationId xmlns:a16="http://schemas.microsoft.com/office/drawing/2014/main" id="{4EE7E18D-34CD-6E40-8909-D7AC32384E3B}"/>
                </a:ext>
              </a:extLst>
            </p:cNvPr>
            <p:cNvSpPr txBox="1"/>
            <p:nvPr/>
          </p:nvSpPr>
          <p:spPr>
            <a:xfrm>
              <a:off x="8853086" y="4102943"/>
              <a:ext cx="369043" cy="306455"/>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219" name="TextBox 218">
              <a:extLst>
                <a:ext uri="{FF2B5EF4-FFF2-40B4-BE49-F238E27FC236}">
                  <a16:creationId xmlns:a16="http://schemas.microsoft.com/office/drawing/2014/main" id="{13BAACFF-2669-2643-85F1-7EFA1CA4FB4A}"/>
                </a:ext>
              </a:extLst>
            </p:cNvPr>
            <p:cNvSpPr txBox="1"/>
            <p:nvPr/>
          </p:nvSpPr>
          <p:spPr>
            <a:xfrm>
              <a:off x="9177291" y="4092265"/>
              <a:ext cx="446541" cy="337100"/>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cxnSp>
          <p:nvCxnSpPr>
            <p:cNvPr id="220" name="Straight Connector 219">
              <a:extLst>
                <a:ext uri="{FF2B5EF4-FFF2-40B4-BE49-F238E27FC236}">
                  <a16:creationId xmlns:a16="http://schemas.microsoft.com/office/drawing/2014/main" id="{E673C986-18B0-5F45-8704-37971A7FF1B2}"/>
                </a:ext>
              </a:extLst>
            </p:cNvPr>
            <p:cNvCxnSpPr/>
            <p:nvPr/>
          </p:nvCxnSpPr>
          <p:spPr>
            <a:xfrm>
              <a:off x="10643321" y="3940477"/>
              <a:ext cx="0" cy="368334"/>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1" name="Straight Connector 220">
              <a:extLst>
                <a:ext uri="{FF2B5EF4-FFF2-40B4-BE49-F238E27FC236}">
                  <a16:creationId xmlns:a16="http://schemas.microsoft.com/office/drawing/2014/main" id="{BC72378F-B676-BC4E-B216-9C66A524C7A0}"/>
                </a:ext>
              </a:extLst>
            </p:cNvPr>
            <p:cNvCxnSpPr/>
            <p:nvPr/>
          </p:nvCxnSpPr>
          <p:spPr>
            <a:xfrm>
              <a:off x="9723805" y="4122859"/>
              <a:ext cx="0" cy="38303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2" name="Straight Connector 221">
              <a:extLst>
                <a:ext uri="{FF2B5EF4-FFF2-40B4-BE49-F238E27FC236}">
                  <a16:creationId xmlns:a16="http://schemas.microsoft.com/office/drawing/2014/main" id="{5BFE1D63-68CA-C949-BC85-6A4DAA05037E}"/>
                </a:ext>
              </a:extLst>
            </p:cNvPr>
            <p:cNvCxnSpPr/>
            <p:nvPr/>
          </p:nvCxnSpPr>
          <p:spPr>
            <a:xfrm>
              <a:off x="10182108" y="4111761"/>
              <a:ext cx="0" cy="38303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3" name="Straight Connector 222">
              <a:extLst>
                <a:ext uri="{FF2B5EF4-FFF2-40B4-BE49-F238E27FC236}">
                  <a16:creationId xmlns:a16="http://schemas.microsoft.com/office/drawing/2014/main" id="{8854C5D4-42DD-B14B-9F54-2EB83F1B5CB2}"/>
                </a:ext>
              </a:extLst>
            </p:cNvPr>
            <p:cNvCxnSpPr/>
            <p:nvPr/>
          </p:nvCxnSpPr>
          <p:spPr>
            <a:xfrm>
              <a:off x="10640412" y="4114538"/>
              <a:ext cx="0" cy="38303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224" name="TextBox 223">
              <a:extLst>
                <a:ext uri="{FF2B5EF4-FFF2-40B4-BE49-F238E27FC236}">
                  <a16:creationId xmlns:a16="http://schemas.microsoft.com/office/drawing/2014/main" id="{AE482EC9-4743-4341-9989-A200BE019C77}"/>
                </a:ext>
              </a:extLst>
            </p:cNvPr>
            <p:cNvSpPr txBox="1"/>
            <p:nvPr/>
          </p:nvSpPr>
          <p:spPr>
            <a:xfrm>
              <a:off x="9947074" y="4467022"/>
              <a:ext cx="449480" cy="741605"/>
            </a:xfrm>
            <a:prstGeom prst="rect">
              <a:avLst/>
            </a:prstGeom>
            <a:noFill/>
          </p:spPr>
          <p:txBody>
            <a:bodyPr wrap="square" lIns="91450" tIns="45726" rIns="91450" bIns="45726" rtlCol="0">
              <a:spAutoFit/>
            </a:bodyPr>
            <a:lstStyle/>
            <a:p>
              <a:pPr algn="ctr"/>
              <a:r>
                <a:rPr lang="en-US" sz="1200" dirty="0"/>
                <a:t>N</a:t>
              </a:r>
              <a:br>
                <a:rPr lang="en-US" sz="1200" dirty="0"/>
              </a:br>
              <a:r>
                <a:rPr lang="en-US" sz="1200" dirty="0"/>
                <a:t>O</a:t>
              </a:r>
              <a:br>
                <a:rPr lang="en-US" sz="1200" dirty="0"/>
              </a:br>
              <a:r>
                <a:rPr lang="en-US" sz="1200" dirty="0"/>
                <a:t>V</a:t>
              </a:r>
            </a:p>
          </p:txBody>
        </p:sp>
        <p:sp>
          <p:nvSpPr>
            <p:cNvPr id="225" name="TextBox 224">
              <a:extLst>
                <a:ext uri="{FF2B5EF4-FFF2-40B4-BE49-F238E27FC236}">
                  <a16:creationId xmlns:a16="http://schemas.microsoft.com/office/drawing/2014/main" id="{11FF0E8C-B1CB-4741-AB34-DC0EFFF46111}"/>
                </a:ext>
              </a:extLst>
            </p:cNvPr>
            <p:cNvSpPr txBox="1"/>
            <p:nvPr/>
          </p:nvSpPr>
          <p:spPr>
            <a:xfrm>
              <a:off x="10411250" y="4461472"/>
              <a:ext cx="449480" cy="741605"/>
            </a:xfrm>
            <a:prstGeom prst="rect">
              <a:avLst/>
            </a:prstGeom>
            <a:noFill/>
          </p:spPr>
          <p:txBody>
            <a:bodyPr wrap="square" lIns="91450" tIns="45726" rIns="91450" bIns="45726" rtlCol="0">
              <a:spAutoFit/>
            </a:bodyPr>
            <a:lstStyle/>
            <a:p>
              <a:pPr algn="ctr"/>
              <a:r>
                <a:rPr lang="en-US" sz="1200" dirty="0"/>
                <a:t>J</a:t>
              </a:r>
              <a:br>
                <a:rPr lang="en-US" sz="1200" dirty="0"/>
              </a:br>
              <a:r>
                <a:rPr lang="en-US" sz="1200" dirty="0"/>
                <a:t>A</a:t>
              </a:r>
              <a:br>
                <a:rPr lang="en-US" sz="1200" dirty="0"/>
              </a:br>
              <a:r>
                <a:rPr lang="en-US" sz="1200" dirty="0"/>
                <a:t>N</a:t>
              </a:r>
            </a:p>
          </p:txBody>
        </p:sp>
        <p:cxnSp>
          <p:nvCxnSpPr>
            <p:cNvPr id="226" name="Straight Connector 225">
              <a:extLst>
                <a:ext uri="{FF2B5EF4-FFF2-40B4-BE49-F238E27FC236}">
                  <a16:creationId xmlns:a16="http://schemas.microsoft.com/office/drawing/2014/main" id="{104426A3-F063-B249-96CD-3B6662C2690A}"/>
                </a:ext>
              </a:extLst>
            </p:cNvPr>
            <p:cNvCxnSpPr/>
            <p:nvPr/>
          </p:nvCxnSpPr>
          <p:spPr>
            <a:xfrm>
              <a:off x="11089862" y="4122836"/>
              <a:ext cx="0" cy="383031"/>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227" name="TextBox 226">
              <a:extLst>
                <a:ext uri="{FF2B5EF4-FFF2-40B4-BE49-F238E27FC236}">
                  <a16:creationId xmlns:a16="http://schemas.microsoft.com/office/drawing/2014/main" id="{327D94CC-7D90-194B-A0C4-84AA3339C0A4}"/>
                </a:ext>
              </a:extLst>
            </p:cNvPr>
            <p:cNvSpPr txBox="1"/>
            <p:nvPr/>
          </p:nvSpPr>
          <p:spPr>
            <a:xfrm>
              <a:off x="10846030" y="4469788"/>
              <a:ext cx="449480" cy="741605"/>
            </a:xfrm>
            <a:prstGeom prst="rect">
              <a:avLst/>
            </a:prstGeom>
            <a:noFill/>
          </p:spPr>
          <p:txBody>
            <a:bodyPr wrap="square" lIns="91450" tIns="45726" rIns="91450" bIns="45726" rtlCol="0">
              <a:spAutoFit/>
            </a:bodyPr>
            <a:lstStyle/>
            <a:p>
              <a:pPr algn="ctr"/>
              <a:r>
                <a:rPr lang="en-US" sz="1200" dirty="0"/>
                <a:t>M</a:t>
              </a:r>
              <a:br>
                <a:rPr lang="en-US" sz="1200" dirty="0"/>
              </a:br>
              <a:r>
                <a:rPr lang="en-US" sz="1200" dirty="0"/>
                <a:t>A</a:t>
              </a:r>
              <a:br>
                <a:rPr lang="en-US" sz="1200" dirty="0"/>
              </a:br>
              <a:r>
                <a:rPr lang="en-US" sz="1200" dirty="0"/>
                <a:t>R</a:t>
              </a:r>
            </a:p>
          </p:txBody>
        </p:sp>
        <p:sp>
          <p:nvSpPr>
            <p:cNvPr id="228" name="TextBox 227">
              <a:extLst>
                <a:ext uri="{FF2B5EF4-FFF2-40B4-BE49-F238E27FC236}">
                  <a16:creationId xmlns:a16="http://schemas.microsoft.com/office/drawing/2014/main" id="{C03E594C-87D9-C04C-9ABC-B2D5F2E16012}"/>
                </a:ext>
              </a:extLst>
            </p:cNvPr>
            <p:cNvSpPr txBox="1"/>
            <p:nvPr/>
          </p:nvSpPr>
          <p:spPr>
            <a:xfrm>
              <a:off x="10069418" y="4098098"/>
              <a:ext cx="446541" cy="306455"/>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229" name="TextBox 228">
              <a:extLst>
                <a:ext uri="{FF2B5EF4-FFF2-40B4-BE49-F238E27FC236}">
                  <a16:creationId xmlns:a16="http://schemas.microsoft.com/office/drawing/2014/main" id="{E9059336-C483-7045-98AE-0432E7750A52}"/>
                </a:ext>
              </a:extLst>
            </p:cNvPr>
            <p:cNvSpPr txBox="1"/>
            <p:nvPr/>
          </p:nvSpPr>
          <p:spPr>
            <a:xfrm>
              <a:off x="10992545" y="4093989"/>
              <a:ext cx="446541" cy="370810"/>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230" name="TextBox 229">
              <a:extLst>
                <a:ext uri="{FF2B5EF4-FFF2-40B4-BE49-F238E27FC236}">
                  <a16:creationId xmlns:a16="http://schemas.microsoft.com/office/drawing/2014/main" id="{D7F87525-2529-6D49-B3BB-F8BC23C456E0}"/>
                </a:ext>
              </a:extLst>
            </p:cNvPr>
            <p:cNvSpPr txBox="1"/>
            <p:nvPr/>
          </p:nvSpPr>
          <p:spPr>
            <a:xfrm>
              <a:off x="9642097" y="4120226"/>
              <a:ext cx="369043" cy="337100"/>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231" name="TextBox 230">
              <a:extLst>
                <a:ext uri="{FF2B5EF4-FFF2-40B4-BE49-F238E27FC236}">
                  <a16:creationId xmlns:a16="http://schemas.microsoft.com/office/drawing/2014/main" id="{5B1BBDDB-8F82-0A4A-897A-5EFA1059A3D0}"/>
                </a:ext>
              </a:extLst>
            </p:cNvPr>
            <p:cNvSpPr txBox="1"/>
            <p:nvPr/>
          </p:nvSpPr>
          <p:spPr>
            <a:xfrm>
              <a:off x="10607539" y="4114682"/>
              <a:ext cx="369043" cy="337100"/>
            </a:xfrm>
            <a:prstGeom prst="rect">
              <a:avLst/>
            </a:prstGeom>
            <a:noFill/>
          </p:spPr>
          <p:txBody>
            <a:bodyPr wrap="square" lIns="91450" tIns="45726" rIns="91450" bIns="45726" rtlCol="0">
              <a:spAutoFit/>
            </a:bodyPr>
            <a:lstStyle/>
            <a:p>
              <a:r>
                <a:rPr lang="en-US" sz="1500" dirty="0">
                  <a:solidFill>
                    <a:srgbClr val="FF0000"/>
                  </a:solidFill>
                  <a:latin typeface="Wingdings"/>
                  <a:ea typeface="Wingdings"/>
                  <a:cs typeface="Wingdings"/>
                  <a:sym typeface="Wingdings"/>
                </a:rPr>
                <a:t></a:t>
              </a:r>
              <a:endParaRPr lang="en-US" sz="1500" dirty="0">
                <a:solidFill>
                  <a:srgbClr val="FF0000"/>
                </a:solidFill>
              </a:endParaRPr>
            </a:p>
          </p:txBody>
        </p:sp>
        <p:sp>
          <p:nvSpPr>
            <p:cNvPr id="232" name="TextBox 231">
              <a:extLst>
                <a:ext uri="{FF2B5EF4-FFF2-40B4-BE49-F238E27FC236}">
                  <a16:creationId xmlns:a16="http://schemas.microsoft.com/office/drawing/2014/main" id="{32AEEDA1-0D6C-B240-A02B-6FC3E8BE22A4}"/>
                </a:ext>
              </a:extLst>
            </p:cNvPr>
            <p:cNvSpPr txBox="1"/>
            <p:nvPr/>
          </p:nvSpPr>
          <p:spPr>
            <a:xfrm>
              <a:off x="10627598" y="3794194"/>
              <a:ext cx="954802" cy="317839"/>
            </a:xfrm>
            <a:prstGeom prst="rect">
              <a:avLst/>
            </a:prstGeom>
            <a:noFill/>
          </p:spPr>
          <p:txBody>
            <a:bodyPr wrap="square" lIns="91450" tIns="45726" rIns="91450" bIns="45726" rtlCol="0">
              <a:spAutoFit/>
            </a:bodyPr>
            <a:lstStyle/>
            <a:p>
              <a:r>
                <a:rPr lang="en-US" sz="1200" dirty="0"/>
                <a:t>2023</a:t>
              </a:r>
            </a:p>
          </p:txBody>
        </p:sp>
        <p:sp>
          <p:nvSpPr>
            <p:cNvPr id="233" name="TextBox 232">
              <a:extLst>
                <a:ext uri="{FF2B5EF4-FFF2-40B4-BE49-F238E27FC236}">
                  <a16:creationId xmlns:a16="http://schemas.microsoft.com/office/drawing/2014/main" id="{C73A5DC3-CF67-AA41-9CB2-619E0F8636DD}"/>
                </a:ext>
              </a:extLst>
            </p:cNvPr>
            <p:cNvSpPr txBox="1"/>
            <p:nvPr/>
          </p:nvSpPr>
          <p:spPr>
            <a:xfrm>
              <a:off x="8557246" y="5630041"/>
              <a:ext cx="773132" cy="317839"/>
            </a:xfrm>
            <a:prstGeom prst="rect">
              <a:avLst/>
            </a:prstGeom>
            <a:noFill/>
          </p:spPr>
          <p:txBody>
            <a:bodyPr wrap="square" lIns="91450" tIns="45726" rIns="91450" bIns="45726" rtlCol="0">
              <a:spAutoFit/>
            </a:bodyPr>
            <a:lstStyle/>
            <a:p>
              <a:r>
                <a:rPr lang="en-US" sz="1200" dirty="0"/>
                <a:t>D2.3</a:t>
              </a:r>
            </a:p>
          </p:txBody>
        </p:sp>
        <p:sp>
          <p:nvSpPr>
            <p:cNvPr id="234" name="TextBox 233">
              <a:extLst>
                <a:ext uri="{FF2B5EF4-FFF2-40B4-BE49-F238E27FC236}">
                  <a16:creationId xmlns:a16="http://schemas.microsoft.com/office/drawing/2014/main" id="{8C4C493E-0948-2945-852F-D88D1D8A51F7}"/>
                </a:ext>
              </a:extLst>
            </p:cNvPr>
            <p:cNvSpPr txBox="1"/>
            <p:nvPr/>
          </p:nvSpPr>
          <p:spPr>
            <a:xfrm>
              <a:off x="6547004" y="5631440"/>
              <a:ext cx="773132" cy="317839"/>
            </a:xfrm>
            <a:prstGeom prst="rect">
              <a:avLst/>
            </a:prstGeom>
            <a:noFill/>
          </p:spPr>
          <p:txBody>
            <a:bodyPr wrap="square" lIns="91450" tIns="45726" rIns="91450" bIns="45726" rtlCol="0">
              <a:spAutoFit/>
            </a:bodyPr>
            <a:lstStyle/>
            <a:p>
              <a:r>
                <a:rPr lang="en-US" sz="1200" dirty="0"/>
                <a:t>D1.3</a:t>
              </a:r>
            </a:p>
          </p:txBody>
        </p:sp>
        <p:cxnSp>
          <p:nvCxnSpPr>
            <p:cNvPr id="235" name="Straight Arrow Connector 234">
              <a:extLst>
                <a:ext uri="{FF2B5EF4-FFF2-40B4-BE49-F238E27FC236}">
                  <a16:creationId xmlns:a16="http://schemas.microsoft.com/office/drawing/2014/main" id="{E77E6215-ED34-7A4E-A20C-571D1659473A}"/>
                </a:ext>
              </a:extLst>
            </p:cNvPr>
            <p:cNvCxnSpPr>
              <a:cxnSpLocks/>
              <a:endCxn id="183" idx="1"/>
            </p:cNvCxnSpPr>
            <p:nvPr/>
          </p:nvCxnSpPr>
          <p:spPr>
            <a:xfrm flipH="1">
              <a:off x="3810567" y="3545365"/>
              <a:ext cx="253042" cy="687294"/>
            </a:xfrm>
            <a:prstGeom prst="straightConnector1">
              <a:avLst/>
            </a:prstGeom>
            <a:ln w="12700" cmpd="sng">
              <a:solidFill>
                <a:srgbClr val="000000"/>
              </a:solidFill>
              <a:headEnd type="none"/>
              <a:tailEnd type="triangle"/>
            </a:ln>
          </p:spPr>
          <p:style>
            <a:lnRef idx="2">
              <a:schemeClr val="accent1"/>
            </a:lnRef>
            <a:fillRef idx="0">
              <a:schemeClr val="accent1"/>
            </a:fillRef>
            <a:effectRef idx="1">
              <a:schemeClr val="accent1"/>
            </a:effectRef>
            <a:fontRef idx="minor">
              <a:schemeClr val="tx1"/>
            </a:fontRef>
          </p:style>
        </p:cxnSp>
        <p:sp>
          <p:nvSpPr>
            <p:cNvPr id="236" name="TextBox 235">
              <a:extLst>
                <a:ext uri="{FF2B5EF4-FFF2-40B4-BE49-F238E27FC236}">
                  <a16:creationId xmlns:a16="http://schemas.microsoft.com/office/drawing/2014/main" id="{8D7C1AC7-FDFC-4147-A490-C6BDABFE2CAC}"/>
                </a:ext>
              </a:extLst>
            </p:cNvPr>
            <p:cNvSpPr txBox="1"/>
            <p:nvPr/>
          </p:nvSpPr>
          <p:spPr>
            <a:xfrm>
              <a:off x="3628882" y="3174556"/>
              <a:ext cx="983542" cy="635663"/>
            </a:xfrm>
            <a:prstGeom prst="rect">
              <a:avLst/>
            </a:prstGeom>
            <a:solidFill>
              <a:srgbClr val="E69CA2"/>
            </a:solidFill>
          </p:spPr>
          <p:style>
            <a:lnRef idx="2">
              <a:schemeClr val="accent2">
                <a:shade val="50000"/>
              </a:schemeClr>
            </a:lnRef>
            <a:fillRef idx="1">
              <a:schemeClr val="accent2"/>
            </a:fillRef>
            <a:effectRef idx="0">
              <a:schemeClr val="accent2"/>
            </a:effectRef>
            <a:fontRef idx="minor">
              <a:schemeClr val="lt1"/>
            </a:fontRef>
          </p:style>
          <p:txBody>
            <a:bodyPr wrap="square" lIns="91450" tIns="45726" rIns="91450" bIns="45726" rtlCol="0">
              <a:spAutoFit/>
            </a:bodyPr>
            <a:lstStyle/>
            <a:p>
              <a:pPr algn="ctr"/>
              <a:r>
                <a:rPr lang="en-US" sz="1500" dirty="0">
                  <a:solidFill>
                    <a:schemeClr val="tx1"/>
                  </a:solidFill>
                </a:rPr>
                <a:t>TF formed</a:t>
              </a:r>
            </a:p>
          </p:txBody>
        </p:sp>
        <p:cxnSp>
          <p:nvCxnSpPr>
            <p:cNvPr id="237" name="Straight Arrow Connector 236">
              <a:extLst>
                <a:ext uri="{FF2B5EF4-FFF2-40B4-BE49-F238E27FC236}">
                  <a16:creationId xmlns:a16="http://schemas.microsoft.com/office/drawing/2014/main" id="{088F8B15-F400-154A-A501-FE2083ABBB43}"/>
                </a:ext>
              </a:extLst>
            </p:cNvPr>
            <p:cNvCxnSpPr/>
            <p:nvPr/>
          </p:nvCxnSpPr>
          <p:spPr>
            <a:xfrm>
              <a:off x="3719735" y="4191991"/>
              <a:ext cx="1" cy="175940"/>
            </a:xfrm>
            <a:prstGeom prst="straightConnector1">
              <a:avLst/>
            </a:prstGeom>
            <a:ln>
              <a:solidFill>
                <a:schemeClr val="accent2">
                  <a:lumMod val="20000"/>
                  <a:lumOff val="80000"/>
                </a:schemeClr>
              </a:solidFill>
              <a:headEnd type="none"/>
              <a:tailEnd type="none"/>
            </a:ln>
          </p:spPr>
          <p:style>
            <a:lnRef idx="3">
              <a:schemeClr val="dk1"/>
            </a:lnRef>
            <a:fillRef idx="0">
              <a:schemeClr val="dk1"/>
            </a:fillRef>
            <a:effectRef idx="2">
              <a:schemeClr val="dk1"/>
            </a:effectRef>
            <a:fontRef idx="minor">
              <a:schemeClr val="tx1"/>
            </a:fontRef>
          </p:style>
        </p:cxnSp>
        <p:cxnSp>
          <p:nvCxnSpPr>
            <p:cNvPr id="238" name="Straight Arrow Connector 237">
              <a:extLst>
                <a:ext uri="{FF2B5EF4-FFF2-40B4-BE49-F238E27FC236}">
                  <a16:creationId xmlns:a16="http://schemas.microsoft.com/office/drawing/2014/main" id="{8135CBC9-E8A4-F44D-9D1B-FDE28295A3F8}"/>
                </a:ext>
              </a:extLst>
            </p:cNvPr>
            <p:cNvCxnSpPr/>
            <p:nvPr/>
          </p:nvCxnSpPr>
          <p:spPr>
            <a:xfrm>
              <a:off x="10012001" y="4186594"/>
              <a:ext cx="1" cy="175940"/>
            </a:xfrm>
            <a:prstGeom prst="straightConnector1">
              <a:avLst/>
            </a:prstGeom>
            <a:ln>
              <a:solidFill>
                <a:srgbClr val="D1282E"/>
              </a:solidFill>
              <a:headEnd type="none"/>
              <a:tailEnd type="none"/>
            </a:ln>
          </p:spPr>
          <p:style>
            <a:lnRef idx="3">
              <a:schemeClr val="dk1"/>
            </a:lnRef>
            <a:fillRef idx="0">
              <a:schemeClr val="dk1"/>
            </a:fillRef>
            <a:effectRef idx="2">
              <a:schemeClr val="dk1"/>
            </a:effectRef>
            <a:fontRef idx="minor">
              <a:schemeClr val="tx1"/>
            </a:fontRef>
          </p:style>
        </p:cxnSp>
      </p:grpSp>
    </p:spTree>
    <p:extLst>
      <p:ext uri="{BB962C8B-B14F-4D97-AF65-F5344CB8AC3E}">
        <p14:creationId xmlns:p14="http://schemas.microsoft.com/office/powerpoint/2010/main" val="758296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2"/>
          <p:cNvSpPr>
            <a:spLocks noGrp="1"/>
          </p:cNvSpPr>
          <p:nvPr>
            <p:ph type="title"/>
          </p:nvPr>
        </p:nvSpPr>
        <p:spPr/>
        <p:txBody>
          <a:bodyPr vert="horz" wrap="square" lIns="91440" tIns="45720" rIns="91440" bIns="91440" numCol="1" anchor="b" anchorCtr="0" compatLnSpc="1">
            <a:prstTxWarp prst="textNoShape">
              <a:avLst/>
            </a:prstTxWarp>
          </a:bodyPr>
          <a:lstStyle/>
          <a:p>
            <a:pPr eaLnBrk="1" hangingPunct="1"/>
            <a:r>
              <a:rPr lang="en-US" dirty="0"/>
              <a:t>Presentations</a:t>
            </a:r>
          </a:p>
        </p:txBody>
      </p:sp>
      <p:sp>
        <p:nvSpPr>
          <p:cNvPr id="2" name="TextBox 1">
            <a:extLst>
              <a:ext uri="{FF2B5EF4-FFF2-40B4-BE49-F238E27FC236}">
                <a16:creationId xmlns:a16="http://schemas.microsoft.com/office/drawing/2014/main" id="{CDFE3C1D-DDD0-2C43-9A20-FA4A70C620CC}"/>
              </a:ext>
            </a:extLst>
          </p:cNvPr>
          <p:cNvSpPr txBox="1"/>
          <p:nvPr/>
        </p:nvSpPr>
        <p:spPr>
          <a:xfrm>
            <a:off x="3716215" y="4970585"/>
            <a:ext cx="184731" cy="338554"/>
          </a:xfrm>
          <a:prstGeom prst="rect">
            <a:avLst/>
          </a:prstGeom>
          <a:noFill/>
        </p:spPr>
        <p:txBody>
          <a:bodyPr wrap="none" rtlCol="0">
            <a:spAutoFit/>
          </a:bodyPr>
          <a:lstStyle/>
          <a:p>
            <a:endParaRPr lang="en-US" dirty="0"/>
          </a:p>
        </p:txBody>
      </p:sp>
      <p:graphicFrame>
        <p:nvGraphicFramePr>
          <p:cNvPr id="7" name="Object 6">
            <a:extLst>
              <a:ext uri="{FF2B5EF4-FFF2-40B4-BE49-F238E27FC236}">
                <a16:creationId xmlns:a16="http://schemas.microsoft.com/office/drawing/2014/main" id="{DFABEF79-4198-4A43-9D21-05D1E8295FC8}"/>
              </a:ext>
            </a:extLst>
          </p:cNvPr>
          <p:cNvGraphicFramePr>
            <a:graphicFrameLocks noChangeAspect="1"/>
          </p:cNvGraphicFramePr>
          <p:nvPr>
            <p:extLst>
              <p:ext uri="{D42A27DB-BD31-4B8C-83A1-F6EECF244321}">
                <p14:modId xmlns:p14="http://schemas.microsoft.com/office/powerpoint/2010/main" val="3465844337"/>
              </p:ext>
            </p:extLst>
          </p:nvPr>
        </p:nvGraphicFramePr>
        <p:xfrm>
          <a:off x="603250" y="1452563"/>
          <a:ext cx="10985500" cy="3949700"/>
        </p:xfrm>
        <a:graphic>
          <a:graphicData uri="http://schemas.openxmlformats.org/presentationml/2006/ole">
            <mc:AlternateContent xmlns:mc="http://schemas.openxmlformats.org/markup-compatibility/2006">
              <mc:Choice xmlns:v="urn:schemas-microsoft-com:vml" Requires="v">
                <p:oleObj spid="_x0000_s1051" name="Worksheet" r:id="rId4" imgW="10985500" imgH="3949700" progId="Excel.Sheet.12">
                  <p:embed/>
                </p:oleObj>
              </mc:Choice>
              <mc:Fallback>
                <p:oleObj name="Worksheet" r:id="rId4" imgW="10985500" imgH="3949700" progId="Excel.Sheet.12">
                  <p:embed/>
                  <p:pic>
                    <p:nvPicPr>
                      <p:cNvPr id="0" name=""/>
                      <p:cNvPicPr/>
                      <p:nvPr/>
                    </p:nvPicPr>
                    <p:blipFill>
                      <a:blip r:embed="rId5"/>
                      <a:stretch>
                        <a:fillRect/>
                      </a:stretch>
                    </p:blipFill>
                    <p:spPr>
                      <a:xfrm>
                        <a:off x="603250" y="1452563"/>
                        <a:ext cx="10985500" cy="3949700"/>
                      </a:xfrm>
                      <a:prstGeom prst="rect">
                        <a:avLst/>
                      </a:prstGeom>
                    </p:spPr>
                  </p:pic>
                </p:oleObj>
              </mc:Fallback>
            </mc:AlternateContent>
          </a:graphicData>
        </a:graphic>
      </p:graphicFrame>
    </p:spTree>
    <p:extLst>
      <p:ext uri="{BB962C8B-B14F-4D97-AF65-F5344CB8AC3E}">
        <p14:creationId xmlns:p14="http://schemas.microsoft.com/office/powerpoint/2010/main" val="21815030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6" name="Rectangle 7"/>
          <p:cNvSpPr>
            <a:spLocks noGrp="1" noChangeArrowheads="1"/>
          </p:cNvSpPr>
          <p:nvPr>
            <p:ph type="title"/>
          </p:nvPr>
        </p:nvSpPr>
        <p:spPr/>
        <p:txBody>
          <a:bodyPr/>
          <a:lstStyle/>
          <a:p>
            <a:pPr eaLnBrk="1" hangingPunct="1"/>
            <a:r>
              <a:rPr lang="en-US" dirty="0"/>
              <a:t>Task Force Teleconference Decorum</a:t>
            </a:r>
            <a:endParaRPr lang="en-GB" dirty="0"/>
          </a:p>
        </p:txBody>
      </p:sp>
      <p:sp>
        <p:nvSpPr>
          <p:cNvPr id="2" name="Content Placeholder 1">
            <a:extLst>
              <a:ext uri="{FF2B5EF4-FFF2-40B4-BE49-F238E27FC236}">
                <a16:creationId xmlns:a16="http://schemas.microsoft.com/office/drawing/2014/main" id="{5A4D60CC-E7D2-42D5-892C-81119C6F1244}"/>
              </a:ext>
            </a:extLst>
          </p:cNvPr>
          <p:cNvSpPr>
            <a:spLocks noGrp="1"/>
          </p:cNvSpPr>
          <p:nvPr>
            <p:ph idx="1"/>
          </p:nvPr>
        </p:nvSpPr>
        <p:spPr>
          <a:xfrm>
            <a:off x="609600" y="3645023"/>
            <a:ext cx="10972800" cy="2808313"/>
          </a:xfrm>
        </p:spPr>
        <p:txBody>
          <a:bodyPr/>
          <a:lstStyle/>
          <a:p>
            <a:pPr>
              <a:lnSpc>
                <a:spcPct val="80000"/>
              </a:lnSpc>
            </a:pPr>
            <a:r>
              <a:rPr lang="en-US" sz="1800" dirty="0">
                <a:sym typeface="Webdings" pitchFamily="18" charset="2"/>
              </a:rPr>
              <a:t>An officer is permitted to make an audio or slideshow recording of this meeting exclusively for the purpose of generating minutes which shall not be copied or distributed. </a:t>
            </a:r>
            <a:r>
              <a:rPr lang="en-US" sz="1800" b="1" dirty="0">
                <a:sym typeface="Webdings" pitchFamily="18" charset="2"/>
              </a:rPr>
              <a:t>IEEE 802.3 meetings do not use this option. </a:t>
            </a:r>
            <a:r>
              <a:rPr lang="en-US" sz="1800" dirty="0">
                <a:sym typeface="Webdings" pitchFamily="18" charset="2"/>
              </a:rPr>
              <a:t>Recording of the proceedings by any other participant or observer, in part or in whole, via any means, is prohibited.</a:t>
            </a:r>
            <a:r>
              <a:rPr lang="en-GB" sz="1800" dirty="0">
                <a:sym typeface="Webdings" pitchFamily="18" charset="2"/>
              </a:rPr>
              <a:t> (January 2020 IEEE-SA Standards Board Ops Manual 5.3.3.2)</a:t>
            </a:r>
          </a:p>
          <a:p>
            <a:pPr>
              <a:lnSpc>
                <a:spcPct val="80000"/>
              </a:lnSpc>
            </a:pPr>
            <a:r>
              <a:rPr lang="en-GB" sz="1800" dirty="0">
                <a:sym typeface="Webdings" pitchFamily="18" charset="2"/>
              </a:rPr>
              <a:t>Privacy of ”private chats” cannot be guaranteed</a:t>
            </a:r>
          </a:p>
          <a:p>
            <a:pPr>
              <a:lnSpc>
                <a:spcPct val="80000"/>
              </a:lnSpc>
            </a:pPr>
            <a:r>
              <a:rPr lang="en-GB" sz="1800" dirty="0">
                <a:sym typeface="Webdings" pitchFamily="18" charset="2"/>
              </a:rPr>
              <a:t>Press (i.e., anyone reporting publicly on this meeting) are to announce their presence (January 2020 IEEE-SA Standards Board Ops Manual 5.3.3.3)</a:t>
            </a:r>
          </a:p>
          <a:p>
            <a:pPr>
              <a:lnSpc>
                <a:spcPct val="80000"/>
              </a:lnSpc>
            </a:pPr>
            <a:r>
              <a:rPr lang="en-US" sz="1800" dirty="0">
                <a:sym typeface="Webdings" pitchFamily="18" charset="2"/>
              </a:rPr>
              <a:t>Please mute when not speaking to the group</a:t>
            </a:r>
          </a:p>
          <a:p>
            <a:pPr>
              <a:lnSpc>
                <a:spcPct val="80000"/>
              </a:lnSpc>
            </a:pPr>
            <a:r>
              <a:rPr lang="en-US" sz="1800" dirty="0">
                <a:sym typeface="Webdings" pitchFamily="18" charset="2"/>
              </a:rPr>
              <a:t>Please observe proper decorum in meetings</a:t>
            </a:r>
          </a:p>
        </p:txBody>
      </p:sp>
      <p:pic>
        <p:nvPicPr>
          <p:cNvPr id="30728" name="Picture 4" descr="j0307829[1]"/>
          <p:cNvPicPr>
            <a:picLocks noChangeAspect="1" noChangeArrowheads="1"/>
          </p:cNvPicPr>
          <p:nvPr/>
        </p:nvPicPr>
        <p:blipFill>
          <a:blip r:embed="rId2"/>
          <a:srcRect/>
          <a:stretch>
            <a:fillRect/>
          </a:stretch>
        </p:blipFill>
        <p:spPr bwMode="auto">
          <a:xfrm flipH="1">
            <a:off x="4943871" y="1844824"/>
            <a:ext cx="1352646" cy="1212342"/>
          </a:xfrm>
          <a:prstGeom prst="rect">
            <a:avLst/>
          </a:prstGeom>
          <a:noFill/>
          <a:ln w="9525">
            <a:noFill/>
            <a:miter lim="800000"/>
            <a:headEnd/>
            <a:tailEnd/>
          </a:ln>
        </p:spPr>
      </p:pic>
      <p:sp>
        <p:nvSpPr>
          <p:cNvPr id="14" name="Rectangle 9">
            <a:extLst>
              <a:ext uri="{FF2B5EF4-FFF2-40B4-BE49-F238E27FC236}">
                <a16:creationId xmlns:a16="http://schemas.microsoft.com/office/drawing/2014/main" id="{1575BD9E-2234-450D-9CFC-A161FCACC756}"/>
              </a:ext>
            </a:extLst>
          </p:cNvPr>
          <p:cNvSpPr>
            <a:spLocks noChangeArrowheads="1"/>
          </p:cNvSpPr>
          <p:nvPr/>
        </p:nvSpPr>
        <p:spPr bwMode="auto">
          <a:xfrm>
            <a:off x="4295800" y="692697"/>
            <a:ext cx="2749471" cy="3170099"/>
          </a:xfrm>
          <a:prstGeom prst="rect">
            <a:avLst/>
          </a:prstGeom>
          <a:noFill/>
          <a:ln w="9525">
            <a:noFill/>
            <a:miter lim="800000"/>
            <a:headEnd/>
            <a:tailEnd/>
          </a:ln>
        </p:spPr>
        <p:txBody>
          <a:bodyPr wrap="none">
            <a:spAutoFit/>
          </a:bodyPr>
          <a:lstStyle/>
          <a:p>
            <a:r>
              <a:rPr lang="en-US" sz="20000" dirty="0">
                <a:solidFill>
                  <a:srgbClr val="FF0000"/>
                </a:solidFill>
                <a:latin typeface="Times New Roman" pitchFamily="18" charset="0"/>
                <a:sym typeface="Webdings" pitchFamily="18" charset="2"/>
              </a:rPr>
              <a:t></a:t>
            </a:r>
          </a:p>
        </p:txBody>
      </p:sp>
    </p:spTree>
    <p:extLst>
      <p:ext uri="{BB962C8B-B14F-4D97-AF65-F5344CB8AC3E}">
        <p14:creationId xmlns:p14="http://schemas.microsoft.com/office/powerpoint/2010/main" val="35004401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49575E-7A74-1A43-9606-17B73DA5D220}"/>
              </a:ext>
            </a:extLst>
          </p:cNvPr>
          <p:cNvSpPr>
            <a:spLocks noGrp="1"/>
          </p:cNvSpPr>
          <p:nvPr>
            <p:ph type="title"/>
          </p:nvPr>
        </p:nvSpPr>
        <p:spPr/>
        <p:txBody>
          <a:bodyPr/>
          <a:lstStyle/>
          <a:p>
            <a:r>
              <a:rPr lang="en-US" dirty="0"/>
              <a:t>Future meetings TF meetings</a:t>
            </a:r>
          </a:p>
        </p:txBody>
      </p:sp>
      <p:sp>
        <p:nvSpPr>
          <p:cNvPr id="3" name="Content Placeholder 2">
            <a:extLst>
              <a:ext uri="{FF2B5EF4-FFF2-40B4-BE49-F238E27FC236}">
                <a16:creationId xmlns:a16="http://schemas.microsoft.com/office/drawing/2014/main" id="{1498CC4E-DC6F-E043-B602-B4273887A890}"/>
              </a:ext>
            </a:extLst>
          </p:cNvPr>
          <p:cNvSpPr>
            <a:spLocks noGrp="1"/>
          </p:cNvSpPr>
          <p:nvPr>
            <p:ph idx="1"/>
          </p:nvPr>
        </p:nvSpPr>
        <p:spPr>
          <a:xfrm>
            <a:off x="551384" y="1350963"/>
            <a:ext cx="11319048" cy="4525962"/>
          </a:xfrm>
        </p:spPr>
        <p:txBody>
          <a:bodyPr/>
          <a:lstStyle/>
          <a:p>
            <a:r>
              <a:rPr lang="en-US" sz="2800" dirty="0"/>
              <a:t>TF teleconferences and TF ad hoc teleconferences</a:t>
            </a:r>
          </a:p>
          <a:p>
            <a:pPr lvl="1"/>
            <a:r>
              <a:rPr lang="en-US" sz="2400" dirty="0"/>
              <a:t>Every second week TF ad hoc teleconferences resume 1 Dec 2020</a:t>
            </a:r>
          </a:p>
          <a:p>
            <a:pPr lvl="1"/>
            <a:r>
              <a:rPr lang="en-US" sz="2400" dirty="0"/>
              <a:t>Additional TF ad hoc teleconferences will be added as needed</a:t>
            </a:r>
          </a:p>
          <a:p>
            <a:r>
              <a:rPr lang="en-US" sz="2800" dirty="0"/>
              <a:t>Ad hoc meetings will be converted to TF interims when TF business requires</a:t>
            </a:r>
          </a:p>
          <a:p>
            <a:r>
              <a:rPr lang="en-US" sz="2800" dirty="0"/>
              <a:t>On teleconferences, only 802.3 voters may vote on TF motions</a:t>
            </a:r>
          </a:p>
          <a:p>
            <a:r>
              <a:rPr lang="en-US" sz="2800" dirty="0"/>
              <a:t>Add a 22 December ad hoc</a:t>
            </a:r>
          </a:p>
          <a:p>
            <a:r>
              <a:rPr lang="en-US" sz="2800" dirty="0"/>
              <a:t>Cancel 29 December ad hoc</a:t>
            </a:r>
          </a:p>
          <a:p>
            <a:r>
              <a:rPr lang="en-US" sz="2800" dirty="0"/>
              <a:t>Subsequent regular ad hoc currently scheduled for 12 January 2021</a:t>
            </a:r>
          </a:p>
          <a:p>
            <a:pPr marL="0" indent="0">
              <a:buNone/>
            </a:pPr>
            <a:r>
              <a:rPr lang="en-US" sz="2400" dirty="0"/>
              <a:t>*802.3 and subgroup teleconference information can be found at:  http://www.ieee802.org/3/</a:t>
            </a:r>
            <a:r>
              <a:rPr lang="en-US" sz="2400" dirty="0" err="1"/>
              <a:t>calendar.html</a:t>
            </a:r>
            <a:endParaRPr lang="en-US" sz="2400" dirty="0"/>
          </a:p>
        </p:txBody>
      </p:sp>
    </p:spTree>
    <p:extLst>
      <p:ext uri="{BB962C8B-B14F-4D97-AF65-F5344CB8AC3E}">
        <p14:creationId xmlns:p14="http://schemas.microsoft.com/office/powerpoint/2010/main" val="23014170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Content Placeholder 1"/>
          <p:cNvSpPr>
            <a:spLocks noGrp="1"/>
          </p:cNvSpPr>
          <p:nvPr>
            <p:ph type="subTitle" idx="4294967295"/>
          </p:nvPr>
        </p:nvSpPr>
        <p:spPr>
          <a:xfrm>
            <a:off x="2895600" y="2540000"/>
            <a:ext cx="6400800" cy="1752600"/>
          </a:xfrm>
        </p:spPr>
        <p:txBody>
          <a:bodyPr/>
          <a:lstStyle/>
          <a:p>
            <a:pPr marL="0" indent="0" algn="ctr" eaLnBrk="1" hangingPunct="1">
              <a:buNone/>
            </a:pPr>
            <a:r>
              <a:rPr lang="en-US" sz="8800" dirty="0"/>
              <a:t>Thank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2"/>
          <p:cNvSpPr>
            <a:spLocks noGrp="1"/>
          </p:cNvSpPr>
          <p:nvPr>
            <p:ph type="title"/>
          </p:nvPr>
        </p:nvSpPr>
        <p:spPr/>
        <p:txBody>
          <a:bodyPr vert="horz" wrap="square" lIns="91440" tIns="45720" rIns="91440" bIns="91440" numCol="1" anchor="b" anchorCtr="0" compatLnSpc="1">
            <a:prstTxWarp prst="textNoShape">
              <a:avLst/>
            </a:prstTxWarp>
          </a:bodyPr>
          <a:lstStyle/>
          <a:p>
            <a:pPr eaLnBrk="1" hangingPunct="1"/>
            <a:r>
              <a:rPr lang="en-US"/>
              <a:t>Reflector and Web</a:t>
            </a:r>
          </a:p>
        </p:txBody>
      </p:sp>
      <p:sp>
        <p:nvSpPr>
          <p:cNvPr id="2" name="Content Placeholder 1">
            <a:extLst>
              <a:ext uri="{FF2B5EF4-FFF2-40B4-BE49-F238E27FC236}">
                <a16:creationId xmlns:a16="http://schemas.microsoft.com/office/drawing/2014/main" id="{F83694C3-0D34-49F1-B847-EC545DAA1D16}"/>
              </a:ext>
            </a:extLst>
          </p:cNvPr>
          <p:cNvSpPr>
            <a:spLocks noGrp="1"/>
          </p:cNvSpPr>
          <p:nvPr>
            <p:ph idx="1"/>
          </p:nvPr>
        </p:nvSpPr>
        <p:spPr>
          <a:xfrm>
            <a:off x="609600" y="1556792"/>
            <a:ext cx="10972800" cy="4525962"/>
          </a:xfrm>
        </p:spPr>
        <p:txBody>
          <a:bodyPr/>
          <a:lstStyle/>
          <a:p>
            <a:pPr marL="352425" indent="-273050" eaLnBrk="1" hangingPunct="1">
              <a:lnSpc>
                <a:spcPct val="90000"/>
              </a:lnSpc>
            </a:pPr>
            <a:r>
              <a:rPr lang="en-US" sz="2000" dirty="0"/>
              <a:t>To subscribe to the Multi-Gigabit Optical Automotive Ethernet (OMEGA) reflector, send an email to:</a:t>
            </a:r>
          </a:p>
          <a:p>
            <a:pPr marL="962025" lvl="1" indent="-47625" eaLnBrk="1" hangingPunct="1">
              <a:lnSpc>
                <a:spcPct val="90000"/>
              </a:lnSpc>
              <a:buNone/>
            </a:pPr>
            <a:r>
              <a:rPr lang="en-US" sz="2000" b="1" i="1" dirty="0">
                <a:solidFill>
                  <a:srgbClr val="000000"/>
                </a:solidFill>
                <a:hlinkClick r:id="rId2"/>
              </a:rPr>
              <a:t>ListServ@ieee.org</a:t>
            </a:r>
            <a:r>
              <a:rPr lang="en-US" sz="2000" b="1" i="1" dirty="0">
                <a:solidFill>
                  <a:srgbClr val="000000"/>
                </a:solidFill>
              </a:rPr>
              <a:t> </a:t>
            </a:r>
          </a:p>
          <a:p>
            <a:pPr marL="962025" lvl="1" indent="-47625" eaLnBrk="1" hangingPunct="1">
              <a:lnSpc>
                <a:spcPct val="90000"/>
              </a:lnSpc>
              <a:buNone/>
            </a:pPr>
            <a:endParaRPr lang="en-US" sz="2400" b="1" i="1" dirty="0">
              <a:solidFill>
                <a:srgbClr val="3399FF"/>
              </a:solidFill>
            </a:endParaRPr>
          </a:p>
          <a:p>
            <a:pPr marL="352425" indent="-273050" eaLnBrk="1" hangingPunct="1">
              <a:lnSpc>
                <a:spcPct val="90000"/>
              </a:lnSpc>
              <a:buNone/>
            </a:pPr>
            <a:r>
              <a:rPr lang="en-US" sz="2000" dirty="0"/>
              <a:t>	with the following in the body of the message (do not include “&lt;&gt;”):</a:t>
            </a:r>
          </a:p>
          <a:p>
            <a:pPr marL="352425" indent="-273050" eaLnBrk="1" hangingPunct="1">
              <a:lnSpc>
                <a:spcPct val="90000"/>
              </a:lnSpc>
              <a:buNone/>
            </a:pPr>
            <a:r>
              <a:rPr lang="en-US" sz="2000" b="1" i="1" dirty="0"/>
              <a:t>		</a:t>
            </a:r>
            <a:r>
              <a:rPr lang="en-US" sz="1600" b="1" i="1" dirty="0">
                <a:solidFill>
                  <a:srgbClr val="3399FF"/>
                </a:solidFill>
              </a:rPr>
              <a:t>subscribe </a:t>
            </a:r>
            <a:r>
              <a:rPr lang="mr-IN" sz="1600" b="1" dirty="0"/>
              <a:t>stds-802-3-</a:t>
            </a:r>
            <a:r>
              <a:rPr lang="en-US" sz="1600" b="1" dirty="0"/>
              <a:t>OMEGA </a:t>
            </a:r>
            <a:r>
              <a:rPr lang="en-US" sz="1600" b="1" i="1" dirty="0">
                <a:solidFill>
                  <a:srgbClr val="3399FF"/>
                </a:solidFill>
              </a:rPr>
              <a:t>&lt;</a:t>
            </a:r>
            <a:r>
              <a:rPr lang="en-US" sz="1600" b="1" i="1" dirty="0" err="1">
                <a:solidFill>
                  <a:srgbClr val="3399FF"/>
                </a:solidFill>
              </a:rPr>
              <a:t>yourfirstname</a:t>
            </a:r>
            <a:r>
              <a:rPr lang="en-US" sz="1600" b="1" i="1" dirty="0">
                <a:solidFill>
                  <a:srgbClr val="3399FF"/>
                </a:solidFill>
              </a:rPr>
              <a:t>&gt; &lt;</a:t>
            </a:r>
            <a:r>
              <a:rPr lang="en-US" sz="1600" b="1" i="1" dirty="0" err="1">
                <a:solidFill>
                  <a:srgbClr val="3399FF"/>
                </a:solidFill>
              </a:rPr>
              <a:t>yourlastname</a:t>
            </a:r>
            <a:r>
              <a:rPr lang="en-US" sz="1600" b="1" i="1" dirty="0">
                <a:solidFill>
                  <a:srgbClr val="3399FF"/>
                </a:solidFill>
              </a:rPr>
              <a:t>&gt;</a:t>
            </a:r>
            <a:endParaRPr lang="en-US" sz="2000" b="1" i="1" dirty="0">
              <a:solidFill>
                <a:srgbClr val="3399FF"/>
              </a:solidFill>
            </a:endParaRPr>
          </a:p>
          <a:p>
            <a:pPr marL="352425" indent="-273050" eaLnBrk="1" hangingPunct="1">
              <a:lnSpc>
                <a:spcPct val="90000"/>
              </a:lnSpc>
              <a:buNone/>
            </a:pPr>
            <a:r>
              <a:rPr lang="en-US" sz="2000" b="1" i="1" dirty="0">
                <a:solidFill>
                  <a:srgbClr val="3399FF"/>
                </a:solidFill>
              </a:rPr>
              <a:t>		</a:t>
            </a:r>
            <a:r>
              <a:rPr lang="en-US" sz="1600" b="1" i="1" dirty="0">
                <a:solidFill>
                  <a:srgbClr val="3399FF"/>
                </a:solidFill>
              </a:rPr>
              <a:t>end</a:t>
            </a:r>
            <a:endParaRPr lang="en-US" sz="2000" b="1" i="1" dirty="0">
              <a:solidFill>
                <a:srgbClr val="3399FF"/>
              </a:solidFill>
            </a:endParaRPr>
          </a:p>
          <a:p>
            <a:pPr marL="352425" indent="-273050" eaLnBrk="1" hangingPunct="1">
              <a:lnSpc>
                <a:spcPct val="90000"/>
              </a:lnSpc>
              <a:buNone/>
            </a:pPr>
            <a:endParaRPr lang="en-US" sz="2000" b="1" i="1" dirty="0">
              <a:solidFill>
                <a:srgbClr val="3399FF"/>
              </a:solidFill>
            </a:endParaRPr>
          </a:p>
          <a:p>
            <a:pPr marL="352425" indent="-273050" eaLnBrk="1" hangingPunct="1">
              <a:lnSpc>
                <a:spcPct val="90000"/>
              </a:lnSpc>
            </a:pPr>
            <a:r>
              <a:rPr lang="en-US" sz="2000" dirty="0"/>
              <a:t>Send Multi-Gigabit Optical Automotive Ethernet (OMEGA) reflector messages to:  </a:t>
            </a:r>
          </a:p>
          <a:p>
            <a:pPr marL="352425" indent="-273050" eaLnBrk="1" hangingPunct="1">
              <a:lnSpc>
                <a:spcPct val="90000"/>
              </a:lnSpc>
              <a:buNone/>
            </a:pPr>
            <a:r>
              <a:rPr lang="en-US" sz="2000" b="1" i="1" dirty="0">
                <a:solidFill>
                  <a:srgbClr val="3399FF"/>
                </a:solidFill>
              </a:rPr>
              <a:t>		 </a:t>
            </a:r>
            <a:r>
              <a:rPr lang="en-US" sz="2000" b="1" i="1" u="sng" dirty="0">
                <a:solidFill>
                  <a:srgbClr val="3399FF"/>
                </a:solidFill>
                <a:hlinkClick r:id="rId3"/>
              </a:rPr>
              <a:t>stds-802-3-omega@listserv.ieee.org</a:t>
            </a:r>
            <a:r>
              <a:rPr lang="en-US" sz="2000" b="1" i="1" dirty="0">
                <a:solidFill>
                  <a:srgbClr val="3399FF"/>
                </a:solidFill>
              </a:rPr>
              <a:t> </a:t>
            </a:r>
          </a:p>
          <a:p>
            <a:pPr marL="352425" indent="-273050" eaLnBrk="1" hangingPunct="1">
              <a:lnSpc>
                <a:spcPct val="90000"/>
              </a:lnSpc>
            </a:pPr>
            <a:endParaRPr lang="en-US" sz="2000" dirty="0">
              <a:solidFill>
                <a:srgbClr val="3399FF"/>
              </a:solidFill>
            </a:endParaRPr>
          </a:p>
          <a:p>
            <a:pPr marL="352425" indent="-273050" eaLnBrk="1" hangingPunct="1">
              <a:lnSpc>
                <a:spcPct val="90000"/>
              </a:lnSpc>
            </a:pPr>
            <a:r>
              <a:rPr lang="en-US" sz="2000" dirty="0"/>
              <a:t>Task Force web page URL (yet to be set up):</a:t>
            </a:r>
          </a:p>
          <a:p>
            <a:pPr marL="352425" indent="-273050" eaLnBrk="1" hangingPunct="1">
              <a:lnSpc>
                <a:spcPct val="90000"/>
              </a:lnSpc>
              <a:buNone/>
            </a:pPr>
            <a:r>
              <a:rPr lang="en-US" sz="2000" b="1" i="1" dirty="0"/>
              <a:t>		</a:t>
            </a:r>
            <a:r>
              <a:rPr lang="en-US" sz="2000" b="1" i="1" u="sng" dirty="0">
                <a:solidFill>
                  <a:srgbClr val="008000"/>
                </a:solidFill>
                <a:hlinkClick r:id="rId4"/>
              </a:rPr>
              <a:t>http://www.ieee802.org/3/cz/index.html</a:t>
            </a:r>
            <a:endParaRPr lang="en-US" sz="2000" b="1" i="1" dirty="0">
              <a:solidFill>
                <a:srgbClr val="3399FF"/>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2"/>
          <p:cNvSpPr>
            <a:spLocks noGrp="1"/>
          </p:cNvSpPr>
          <p:nvPr>
            <p:ph type="title" idx="4294967295"/>
          </p:nvPr>
        </p:nvSpPr>
        <p:spPr/>
        <p:txBody>
          <a:bodyPr vert="horz" wrap="square" lIns="91440" tIns="45720" rIns="91440" bIns="91440" numCol="1" anchor="b" anchorCtr="0" compatLnSpc="1">
            <a:prstTxWarp prst="textNoShape">
              <a:avLst/>
            </a:prstTxWarp>
          </a:bodyPr>
          <a:lstStyle/>
          <a:p>
            <a:pPr eaLnBrk="1" hangingPunct="1"/>
            <a:r>
              <a:rPr lang="en-US"/>
              <a:t>Ground Rules</a:t>
            </a:r>
          </a:p>
        </p:txBody>
      </p:sp>
      <p:sp>
        <p:nvSpPr>
          <p:cNvPr id="25602" name="Content Placeholder 1"/>
          <p:cNvSpPr>
            <a:spLocks noGrp="1"/>
          </p:cNvSpPr>
          <p:nvPr>
            <p:ph type="body" idx="4294967295"/>
          </p:nvPr>
        </p:nvSpPr>
        <p:spPr/>
        <p:txBody>
          <a:bodyPr/>
          <a:lstStyle/>
          <a:p>
            <a:pPr eaLnBrk="1" hangingPunct="1"/>
            <a:r>
              <a:rPr lang="en-US" sz="2600" dirty="0"/>
              <a:t>Based upon IEEE 802.3 Rules</a:t>
            </a:r>
          </a:p>
          <a:p>
            <a:pPr lvl="1" eaLnBrk="1" hangingPunct="1"/>
            <a:r>
              <a:rPr lang="en-US" sz="2200" dirty="0"/>
              <a:t>Foundation based upon Robert’s Rules of Order</a:t>
            </a:r>
          </a:p>
          <a:p>
            <a:pPr lvl="1" eaLnBrk="1" hangingPunct="1"/>
            <a:r>
              <a:rPr lang="en-US" sz="2200" dirty="0"/>
              <a:t>Anyone attending the meeting may speak and participate in straw polls</a:t>
            </a:r>
          </a:p>
          <a:p>
            <a:pPr lvl="1" eaLnBrk="1" hangingPunct="1"/>
            <a:r>
              <a:rPr lang="en-US" sz="2200" dirty="0"/>
              <a:t>On teleconferences, only IEEE 802.3 WG members may vote, for in-person meetings, anyone attending may vote</a:t>
            </a:r>
          </a:p>
          <a:p>
            <a:pPr eaLnBrk="1" hangingPunct="1"/>
            <a:r>
              <a:rPr lang="en-US" sz="2600" b="1" dirty="0">
                <a:solidFill>
                  <a:srgbClr val="3399FF"/>
                </a:solidFill>
              </a:rPr>
              <a:t>RESPECT</a:t>
            </a:r>
            <a:r>
              <a:rPr lang="en-US" sz="2600" dirty="0"/>
              <a:t>… give it, get it</a:t>
            </a:r>
          </a:p>
          <a:p>
            <a:pPr eaLnBrk="1" hangingPunct="1"/>
            <a:r>
              <a:rPr lang="en-US" sz="2600" dirty="0"/>
              <a:t>NO product pitches</a:t>
            </a:r>
          </a:p>
          <a:p>
            <a:pPr eaLnBrk="1" hangingPunct="1"/>
            <a:r>
              <a:rPr lang="en-US" sz="2600" dirty="0"/>
              <a:t>NO corporate pitches</a:t>
            </a:r>
          </a:p>
          <a:p>
            <a:pPr eaLnBrk="1" hangingPunct="1"/>
            <a:r>
              <a:rPr lang="en-US" sz="2600" dirty="0"/>
              <a:t>NO prices!!!</a:t>
            </a:r>
          </a:p>
          <a:p>
            <a:pPr lvl="1" eaLnBrk="1" hangingPunct="1"/>
            <a:r>
              <a:rPr lang="en-US" sz="2200" dirty="0"/>
              <a:t>This includes costs, ASPs, etc. no matter what the currency</a:t>
            </a:r>
          </a:p>
          <a:p>
            <a:pPr eaLnBrk="1" hangingPunct="1"/>
            <a:r>
              <a:rPr lang="en-US" sz="2600" dirty="0"/>
              <a:t>NO restrictive notices</a:t>
            </a:r>
          </a:p>
          <a:p>
            <a:pPr eaLnBrk="1" hangingPunct="1"/>
            <a:endParaRPr lang="en-US"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2"/>
          <p:cNvSpPr>
            <a:spLocks noGrp="1"/>
          </p:cNvSpPr>
          <p:nvPr>
            <p:ph type="title" idx="4294967295"/>
          </p:nvPr>
        </p:nvSpPr>
        <p:spPr/>
        <p:txBody>
          <a:bodyPr vert="horz" wrap="square" lIns="91440" tIns="45720" rIns="91440" bIns="91440" numCol="1" anchor="b" anchorCtr="0" compatLnSpc="1">
            <a:prstTxWarp prst="textNoShape">
              <a:avLst/>
            </a:prstTxWarp>
          </a:bodyPr>
          <a:lstStyle/>
          <a:p>
            <a:pPr eaLnBrk="1" hangingPunct="1"/>
            <a:r>
              <a:rPr lang="en-US" dirty="0"/>
              <a:t>Attendance</a:t>
            </a:r>
          </a:p>
        </p:txBody>
      </p:sp>
      <p:sp>
        <p:nvSpPr>
          <p:cNvPr id="25602" name="Content Placeholder 1"/>
          <p:cNvSpPr>
            <a:spLocks noGrp="1"/>
          </p:cNvSpPr>
          <p:nvPr>
            <p:ph type="body" idx="4294967295"/>
          </p:nvPr>
        </p:nvSpPr>
        <p:spPr/>
        <p:txBody>
          <a:bodyPr/>
          <a:lstStyle/>
          <a:p>
            <a:pPr eaLnBrk="1" hangingPunct="1"/>
            <a:r>
              <a:rPr lang="en-US" sz="2600" dirty="0"/>
              <a:t>Tutorial Material on Attendance Tool (</a:t>
            </a:r>
            <a:r>
              <a:rPr lang="en-US" sz="2600" dirty="0" err="1"/>
              <a:t>imat</a:t>
            </a:r>
            <a:r>
              <a:rPr lang="en-US" sz="2600" dirty="0"/>
              <a:t>)</a:t>
            </a:r>
          </a:p>
          <a:p>
            <a:pPr lvl="1" eaLnBrk="1" hangingPunct="1"/>
            <a:r>
              <a:rPr lang="en-US" sz="2200" dirty="0">
                <a:hlinkClick r:id="rId2"/>
              </a:rPr>
              <a:t>http://ieee802.org/3/minutes/attendance_procedures.pdf</a:t>
            </a:r>
            <a:endParaRPr lang="en-US" sz="2200" dirty="0"/>
          </a:p>
          <a:p>
            <a:pPr lvl="1" eaLnBrk="1" hangingPunct="1"/>
            <a:endParaRPr lang="en-US" sz="2200" dirty="0"/>
          </a:p>
          <a:p>
            <a:pPr eaLnBrk="1" hangingPunct="1"/>
            <a:r>
              <a:rPr lang="en-US" sz="2600" dirty="0"/>
              <a:t>Access details</a:t>
            </a:r>
          </a:p>
          <a:p>
            <a:pPr lvl="1" eaLnBrk="1" hangingPunct="1"/>
            <a:r>
              <a:rPr lang="en-US" sz="2200" dirty="0"/>
              <a:t>URL: </a:t>
            </a:r>
            <a:r>
              <a:rPr lang="en-US" sz="2200" dirty="0">
                <a:hlinkClick r:id="rId3"/>
              </a:rPr>
              <a:t>http://imat.iee.org/</a:t>
            </a:r>
            <a:r>
              <a:rPr lang="en-US" sz="2200" dirty="0"/>
              <a:t> </a:t>
            </a:r>
          </a:p>
          <a:p>
            <a:pPr lvl="1" eaLnBrk="1" hangingPunct="1"/>
            <a:r>
              <a:rPr lang="en-US" sz="2200" dirty="0"/>
              <a:t>Session code (17</a:t>
            </a:r>
            <a:r>
              <a:rPr lang="en-US" sz="2200" baseline="30000" dirty="0"/>
              <a:t>th</a:t>
            </a:r>
            <a:r>
              <a:rPr lang="en-US" sz="2200" dirty="0"/>
              <a:t> Nov): </a:t>
            </a:r>
            <a:r>
              <a:rPr lang="en-US" sz="2200" dirty="0" err="1"/>
              <a:t>SuezCanal</a:t>
            </a:r>
            <a:endParaRPr lang="en-US" sz="2200" dirty="0"/>
          </a:p>
          <a:p>
            <a:pPr lvl="1" eaLnBrk="1" hangingPunct="1"/>
            <a:endParaRPr lang="en-US" sz="2200" dirty="0"/>
          </a:p>
          <a:p>
            <a:pPr eaLnBrk="1" hangingPunct="1"/>
            <a:r>
              <a:rPr lang="en-US" sz="2600" dirty="0"/>
              <a:t>Please make sure your </a:t>
            </a:r>
            <a:r>
              <a:rPr lang="en-US" sz="2600" dirty="0" err="1"/>
              <a:t>Webex</a:t>
            </a:r>
            <a:r>
              <a:rPr lang="en-US" sz="2600" dirty="0"/>
              <a:t> name has your first and last names, employer and affiliation(s)</a:t>
            </a:r>
          </a:p>
          <a:p>
            <a:pPr lvl="1" eaLnBrk="1" hangingPunct="1"/>
            <a:r>
              <a:rPr lang="en-US" sz="2200" dirty="0"/>
              <a:t>If not, you can provide them by a message on the chat</a:t>
            </a:r>
          </a:p>
        </p:txBody>
      </p:sp>
    </p:spTree>
    <p:extLst>
      <p:ext uri="{BB962C8B-B14F-4D97-AF65-F5344CB8AC3E}">
        <p14:creationId xmlns:p14="http://schemas.microsoft.com/office/powerpoint/2010/main" val="32434263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Line 14"/>
          <p:cNvSpPr>
            <a:spLocks noChangeShapeType="1"/>
          </p:cNvSpPr>
          <p:nvPr/>
        </p:nvSpPr>
        <p:spPr bwMode="auto">
          <a:xfrm>
            <a:off x="8763000" y="4416425"/>
            <a:ext cx="0" cy="304800"/>
          </a:xfrm>
          <a:prstGeom prst="line">
            <a:avLst/>
          </a:prstGeom>
          <a:noFill/>
          <a:ln w="9525">
            <a:solidFill>
              <a:schemeClr val="tx1"/>
            </a:solidFill>
            <a:round/>
            <a:headEnd/>
            <a:tailEnd/>
          </a:ln>
        </p:spPr>
        <p:txBody>
          <a:bodyPr wrap="none" anchor="ctr"/>
          <a:lstStyle/>
          <a:p>
            <a:endParaRPr lang="en-US"/>
          </a:p>
        </p:txBody>
      </p:sp>
      <p:sp>
        <p:nvSpPr>
          <p:cNvPr id="26626" name="Line 15"/>
          <p:cNvSpPr>
            <a:spLocks noChangeShapeType="1"/>
          </p:cNvSpPr>
          <p:nvPr/>
        </p:nvSpPr>
        <p:spPr bwMode="auto">
          <a:xfrm>
            <a:off x="8763000" y="5427663"/>
            <a:ext cx="0" cy="304800"/>
          </a:xfrm>
          <a:prstGeom prst="line">
            <a:avLst/>
          </a:prstGeom>
          <a:noFill/>
          <a:ln w="9525">
            <a:solidFill>
              <a:schemeClr val="tx1"/>
            </a:solidFill>
            <a:round/>
            <a:headEnd/>
            <a:tailEnd/>
          </a:ln>
        </p:spPr>
        <p:txBody>
          <a:bodyPr wrap="none" anchor="ctr"/>
          <a:lstStyle/>
          <a:p>
            <a:endParaRPr lang="en-US"/>
          </a:p>
        </p:txBody>
      </p:sp>
      <p:sp>
        <p:nvSpPr>
          <p:cNvPr id="26627" name="Title 2"/>
          <p:cNvSpPr>
            <a:spLocks noGrp="1"/>
          </p:cNvSpPr>
          <p:nvPr>
            <p:ph type="title" idx="4294967295"/>
          </p:nvPr>
        </p:nvSpPr>
        <p:spPr/>
        <p:txBody>
          <a:bodyPr vert="horz" wrap="square" lIns="91440" tIns="45720" rIns="91440" bIns="91440" numCol="1" anchor="b" anchorCtr="0" compatLnSpc="1">
            <a:prstTxWarp prst="textNoShape">
              <a:avLst/>
            </a:prstTxWarp>
          </a:bodyPr>
          <a:lstStyle/>
          <a:p>
            <a:pPr eaLnBrk="1" hangingPunct="1"/>
            <a:r>
              <a:rPr lang="en-US"/>
              <a:t>IEEE Structure</a:t>
            </a:r>
          </a:p>
        </p:txBody>
      </p:sp>
      <p:sp>
        <p:nvSpPr>
          <p:cNvPr id="26628" name="Line 2"/>
          <p:cNvSpPr>
            <a:spLocks noChangeShapeType="1"/>
          </p:cNvSpPr>
          <p:nvPr/>
        </p:nvSpPr>
        <p:spPr bwMode="auto">
          <a:xfrm>
            <a:off x="3352800" y="3425825"/>
            <a:ext cx="0" cy="304800"/>
          </a:xfrm>
          <a:prstGeom prst="line">
            <a:avLst/>
          </a:prstGeom>
          <a:noFill/>
          <a:ln w="9525">
            <a:solidFill>
              <a:schemeClr val="tx1"/>
            </a:solidFill>
            <a:round/>
            <a:headEnd/>
            <a:tailEnd/>
          </a:ln>
        </p:spPr>
        <p:txBody>
          <a:bodyPr wrap="none" anchor="ctr"/>
          <a:lstStyle/>
          <a:p>
            <a:endParaRPr lang="en-US"/>
          </a:p>
        </p:txBody>
      </p:sp>
      <p:sp>
        <p:nvSpPr>
          <p:cNvPr id="26629" name="Line 3"/>
          <p:cNvSpPr>
            <a:spLocks noChangeShapeType="1"/>
          </p:cNvSpPr>
          <p:nvPr/>
        </p:nvSpPr>
        <p:spPr bwMode="auto">
          <a:xfrm>
            <a:off x="6096000" y="3121025"/>
            <a:ext cx="0" cy="533400"/>
          </a:xfrm>
          <a:prstGeom prst="line">
            <a:avLst/>
          </a:prstGeom>
          <a:noFill/>
          <a:ln w="9525">
            <a:solidFill>
              <a:schemeClr val="tx1"/>
            </a:solidFill>
            <a:round/>
            <a:headEnd/>
            <a:tailEnd/>
          </a:ln>
        </p:spPr>
        <p:txBody>
          <a:bodyPr wrap="none" anchor="ctr"/>
          <a:lstStyle/>
          <a:p>
            <a:endParaRPr lang="en-US"/>
          </a:p>
        </p:txBody>
      </p:sp>
      <p:sp>
        <p:nvSpPr>
          <p:cNvPr id="9" name="Text Box 5"/>
          <p:cNvSpPr txBox="1">
            <a:spLocks noChangeArrowheads="1"/>
          </p:cNvSpPr>
          <p:nvPr/>
        </p:nvSpPr>
        <p:spPr bwMode="auto">
          <a:xfrm>
            <a:off x="4648200" y="2511425"/>
            <a:ext cx="2895600" cy="685800"/>
          </a:xfrm>
          <a:prstGeom prst="rect">
            <a:avLst/>
          </a:prstGeom>
          <a:solidFill>
            <a:srgbClr val="339966"/>
          </a:solidFill>
          <a:ln w="9525">
            <a:solidFill>
              <a:schemeClr val="tx1"/>
            </a:solidFill>
            <a:miter lim="800000"/>
            <a:headEnd/>
            <a:tailEnd/>
          </a:ln>
          <a:effectLst>
            <a:outerShdw dist="63500" dir="3187806" algn="ctr" rotWithShape="0">
              <a:srgbClr val="808080"/>
            </a:outerShdw>
          </a:effectLst>
        </p:spPr>
        <p:txBody>
          <a:bodyPr wrap="none"/>
          <a:lstStyle/>
          <a:p>
            <a:pPr algn="ctr" eaLnBrk="0" fontAlgn="auto" hangingPunct="0">
              <a:spcBef>
                <a:spcPts val="0"/>
              </a:spcBef>
              <a:spcAft>
                <a:spcPts val="0"/>
              </a:spcAft>
              <a:defRPr/>
            </a:pPr>
            <a:r>
              <a:rPr lang="en-US" sz="2000" b="1">
                <a:latin typeface="+mn-lt"/>
              </a:rPr>
              <a:t>IEEE-SA</a:t>
            </a:r>
          </a:p>
          <a:p>
            <a:pPr algn="ctr" eaLnBrk="0" fontAlgn="auto" hangingPunct="0">
              <a:spcBef>
                <a:spcPts val="0"/>
              </a:spcBef>
              <a:spcAft>
                <a:spcPts val="0"/>
              </a:spcAft>
              <a:defRPr/>
            </a:pPr>
            <a:r>
              <a:rPr lang="en-US" sz="2000">
                <a:latin typeface="+mn-lt"/>
              </a:rPr>
              <a:t>Standards Board </a:t>
            </a:r>
          </a:p>
        </p:txBody>
      </p:sp>
      <p:sp>
        <p:nvSpPr>
          <p:cNvPr id="10" name="Text Box 6"/>
          <p:cNvSpPr txBox="1">
            <a:spLocks noChangeArrowheads="1"/>
          </p:cNvSpPr>
          <p:nvPr/>
        </p:nvSpPr>
        <p:spPr bwMode="auto">
          <a:xfrm>
            <a:off x="7620000" y="3654425"/>
            <a:ext cx="2286000" cy="762000"/>
          </a:xfrm>
          <a:prstGeom prst="rect">
            <a:avLst/>
          </a:prstGeom>
          <a:gradFill rotWithShape="1">
            <a:gsLst>
              <a:gs pos="0">
                <a:srgbClr val="008000"/>
              </a:gs>
              <a:gs pos="100000">
                <a:srgbClr val="FFCC00"/>
              </a:gs>
            </a:gsLst>
            <a:lin ang="5400000" scaled="1"/>
          </a:gradFill>
          <a:ln w="9525">
            <a:solidFill>
              <a:schemeClr val="tx1"/>
            </a:solidFill>
            <a:miter lim="800000"/>
            <a:headEnd/>
            <a:tailEnd/>
          </a:ln>
          <a:effectLst>
            <a:outerShdw dist="63500" dir="3187806" algn="ctr" rotWithShape="0">
              <a:srgbClr val="808080"/>
            </a:outerShdw>
          </a:effectLst>
        </p:spPr>
        <p:txBody>
          <a:bodyPr wrap="none"/>
          <a:lstStyle/>
          <a:p>
            <a:pPr algn="ctr" eaLnBrk="0" fontAlgn="auto" hangingPunct="0">
              <a:spcBef>
                <a:spcPts val="0"/>
              </a:spcBef>
              <a:spcAft>
                <a:spcPts val="0"/>
              </a:spcAft>
              <a:defRPr/>
            </a:pPr>
            <a:r>
              <a:rPr lang="en-US" sz="2000" b="1" dirty="0">
                <a:latin typeface="+mn-lt"/>
              </a:rPr>
              <a:t>IEEE 802</a:t>
            </a:r>
          </a:p>
          <a:p>
            <a:pPr algn="ctr" eaLnBrk="0" fontAlgn="auto" hangingPunct="0">
              <a:spcBef>
                <a:spcPts val="0"/>
              </a:spcBef>
              <a:spcAft>
                <a:spcPts val="0"/>
              </a:spcAft>
              <a:defRPr/>
            </a:pPr>
            <a:r>
              <a:rPr lang="en-US" sz="2000" dirty="0" err="1">
                <a:latin typeface="+mn-lt"/>
              </a:rPr>
              <a:t>Stds</a:t>
            </a:r>
            <a:r>
              <a:rPr lang="en-US" sz="2000" dirty="0">
                <a:latin typeface="+mn-lt"/>
              </a:rPr>
              <a:t>. Committee</a:t>
            </a:r>
          </a:p>
        </p:txBody>
      </p:sp>
      <p:sp>
        <p:nvSpPr>
          <p:cNvPr id="11" name="Text Box 7"/>
          <p:cNvSpPr txBox="1">
            <a:spLocks noChangeArrowheads="1"/>
          </p:cNvSpPr>
          <p:nvPr/>
        </p:nvSpPr>
        <p:spPr bwMode="auto">
          <a:xfrm>
            <a:off x="4724400" y="3654425"/>
            <a:ext cx="2590800" cy="762000"/>
          </a:xfrm>
          <a:prstGeom prst="rect">
            <a:avLst/>
          </a:prstGeom>
          <a:solidFill>
            <a:srgbClr val="3366FF"/>
          </a:solidFill>
          <a:ln w="9525">
            <a:solidFill>
              <a:schemeClr val="tx1"/>
            </a:solidFill>
            <a:miter lim="800000"/>
            <a:headEnd/>
            <a:tailEnd/>
          </a:ln>
          <a:effectLst>
            <a:outerShdw dist="63500" dir="3187806" algn="ctr" rotWithShape="0">
              <a:srgbClr val="808080"/>
            </a:outerShdw>
          </a:effectLst>
        </p:spPr>
        <p:txBody>
          <a:bodyPr wrap="none"/>
          <a:lstStyle/>
          <a:p>
            <a:pPr algn="ctr" eaLnBrk="0" fontAlgn="auto" hangingPunct="0">
              <a:spcBef>
                <a:spcPts val="0"/>
              </a:spcBef>
              <a:spcAft>
                <a:spcPts val="0"/>
              </a:spcAft>
              <a:defRPr/>
            </a:pPr>
            <a:r>
              <a:rPr lang="en-US" sz="2000" b="1">
                <a:latin typeface="+mn-lt"/>
              </a:rPr>
              <a:t>NesCom</a:t>
            </a:r>
          </a:p>
          <a:p>
            <a:pPr algn="ctr" eaLnBrk="0" fontAlgn="auto" hangingPunct="0">
              <a:spcBef>
                <a:spcPts val="0"/>
              </a:spcBef>
              <a:spcAft>
                <a:spcPts val="0"/>
              </a:spcAft>
              <a:defRPr/>
            </a:pPr>
            <a:r>
              <a:rPr lang="en-US" sz="2000">
                <a:latin typeface="+mn-lt"/>
              </a:rPr>
              <a:t>New Stds. Committee</a:t>
            </a:r>
          </a:p>
        </p:txBody>
      </p:sp>
      <p:sp>
        <p:nvSpPr>
          <p:cNvPr id="12" name="Text Box 8"/>
          <p:cNvSpPr txBox="1">
            <a:spLocks noChangeArrowheads="1"/>
          </p:cNvSpPr>
          <p:nvPr/>
        </p:nvSpPr>
        <p:spPr bwMode="auto">
          <a:xfrm>
            <a:off x="2209800" y="3654425"/>
            <a:ext cx="2286000" cy="762000"/>
          </a:xfrm>
          <a:prstGeom prst="rect">
            <a:avLst/>
          </a:prstGeom>
          <a:solidFill>
            <a:srgbClr val="3366FF"/>
          </a:solidFill>
          <a:ln w="9525">
            <a:solidFill>
              <a:schemeClr val="tx1"/>
            </a:solidFill>
            <a:miter lim="800000"/>
            <a:headEnd/>
            <a:tailEnd/>
          </a:ln>
          <a:effectLst>
            <a:outerShdw dist="63500" dir="3187806" algn="ctr" rotWithShape="0">
              <a:srgbClr val="808080"/>
            </a:outerShdw>
          </a:effectLst>
        </p:spPr>
        <p:txBody>
          <a:bodyPr wrap="none"/>
          <a:lstStyle/>
          <a:p>
            <a:pPr algn="ctr" eaLnBrk="0" fontAlgn="auto" hangingPunct="0">
              <a:spcBef>
                <a:spcPts val="0"/>
              </a:spcBef>
              <a:spcAft>
                <a:spcPts val="0"/>
              </a:spcAft>
              <a:defRPr/>
            </a:pPr>
            <a:r>
              <a:rPr lang="en-US" sz="2000" b="1">
                <a:latin typeface="+mn-lt"/>
              </a:rPr>
              <a:t>RevCom</a:t>
            </a:r>
          </a:p>
          <a:p>
            <a:pPr algn="ctr" eaLnBrk="0" fontAlgn="auto" hangingPunct="0">
              <a:spcBef>
                <a:spcPts val="0"/>
              </a:spcBef>
              <a:spcAft>
                <a:spcPts val="0"/>
              </a:spcAft>
              <a:defRPr/>
            </a:pPr>
            <a:r>
              <a:rPr lang="en-US" sz="2000">
                <a:latin typeface="+mn-lt"/>
              </a:rPr>
              <a:t>Review Committee</a:t>
            </a:r>
          </a:p>
        </p:txBody>
      </p:sp>
      <p:sp>
        <p:nvSpPr>
          <p:cNvPr id="13" name="Text Box 9"/>
          <p:cNvSpPr txBox="1">
            <a:spLocks noChangeArrowheads="1"/>
          </p:cNvSpPr>
          <p:nvPr/>
        </p:nvSpPr>
        <p:spPr bwMode="auto">
          <a:xfrm>
            <a:off x="7620000" y="4665663"/>
            <a:ext cx="2286000" cy="762000"/>
          </a:xfrm>
          <a:prstGeom prst="rect">
            <a:avLst/>
          </a:prstGeom>
          <a:solidFill>
            <a:srgbClr val="FFCC00"/>
          </a:solidFill>
          <a:ln w="9525">
            <a:solidFill>
              <a:schemeClr val="tx1"/>
            </a:solidFill>
            <a:miter lim="800000"/>
            <a:headEnd/>
            <a:tailEnd/>
          </a:ln>
          <a:effectLst>
            <a:outerShdw dist="63500" dir="3187806" algn="ctr" rotWithShape="0">
              <a:srgbClr val="808080"/>
            </a:outerShdw>
          </a:effectLst>
        </p:spPr>
        <p:txBody>
          <a:bodyPr wrap="none"/>
          <a:lstStyle/>
          <a:p>
            <a:pPr algn="ctr" eaLnBrk="0" fontAlgn="auto" hangingPunct="0">
              <a:spcBef>
                <a:spcPts val="0"/>
              </a:spcBef>
              <a:spcAft>
                <a:spcPts val="0"/>
              </a:spcAft>
              <a:defRPr/>
            </a:pPr>
            <a:r>
              <a:rPr lang="en-US" sz="2000" b="1">
                <a:latin typeface="+mn-lt"/>
              </a:rPr>
              <a:t>IEEE 802.3</a:t>
            </a:r>
          </a:p>
          <a:p>
            <a:pPr algn="ctr" eaLnBrk="0" fontAlgn="auto" hangingPunct="0">
              <a:spcBef>
                <a:spcPts val="0"/>
              </a:spcBef>
              <a:spcAft>
                <a:spcPts val="0"/>
              </a:spcAft>
              <a:defRPr/>
            </a:pPr>
            <a:r>
              <a:rPr lang="en-US" sz="2000">
                <a:latin typeface="+mn-lt"/>
              </a:rPr>
              <a:t>Working Group</a:t>
            </a:r>
          </a:p>
        </p:txBody>
      </p:sp>
      <p:sp>
        <p:nvSpPr>
          <p:cNvPr id="14" name="Text Box 10"/>
          <p:cNvSpPr txBox="1">
            <a:spLocks noChangeArrowheads="1"/>
          </p:cNvSpPr>
          <p:nvPr/>
        </p:nvSpPr>
        <p:spPr bwMode="auto">
          <a:xfrm>
            <a:off x="7620000" y="5665788"/>
            <a:ext cx="2286000" cy="762000"/>
          </a:xfrm>
          <a:prstGeom prst="rect">
            <a:avLst/>
          </a:prstGeom>
          <a:solidFill>
            <a:srgbClr val="FFCC00"/>
          </a:solidFill>
          <a:ln w="9525">
            <a:solidFill>
              <a:schemeClr val="tx1"/>
            </a:solidFill>
            <a:miter lim="800000"/>
            <a:headEnd/>
            <a:tailEnd/>
          </a:ln>
          <a:effectLst>
            <a:outerShdw dist="63500" dir="3187806" algn="ctr" rotWithShape="0">
              <a:srgbClr val="808080"/>
            </a:outerShdw>
          </a:effectLst>
        </p:spPr>
        <p:txBody>
          <a:bodyPr wrap="none"/>
          <a:lstStyle/>
          <a:p>
            <a:pPr algn="ctr" eaLnBrk="0" fontAlgn="auto" hangingPunct="0">
              <a:spcBef>
                <a:spcPts val="0"/>
              </a:spcBef>
              <a:spcAft>
                <a:spcPts val="0"/>
              </a:spcAft>
              <a:defRPr/>
            </a:pPr>
            <a:r>
              <a:rPr lang="en-US" sz="2000" dirty="0">
                <a:latin typeface="+mn-lt"/>
              </a:rPr>
              <a:t>IEEE 802.3cz</a:t>
            </a:r>
          </a:p>
          <a:p>
            <a:pPr algn="ctr" eaLnBrk="0" fontAlgn="auto" hangingPunct="0">
              <a:spcBef>
                <a:spcPts val="0"/>
              </a:spcBef>
              <a:spcAft>
                <a:spcPts val="0"/>
              </a:spcAft>
              <a:defRPr/>
            </a:pPr>
            <a:r>
              <a:rPr lang="en-US" sz="2000" dirty="0">
                <a:latin typeface="+mn-lt"/>
              </a:rPr>
              <a:t>Task Force</a:t>
            </a:r>
          </a:p>
        </p:txBody>
      </p:sp>
      <p:sp>
        <p:nvSpPr>
          <p:cNvPr id="26636" name="Line 11"/>
          <p:cNvSpPr>
            <a:spLocks noChangeShapeType="1"/>
          </p:cNvSpPr>
          <p:nvPr/>
        </p:nvSpPr>
        <p:spPr bwMode="auto">
          <a:xfrm>
            <a:off x="3352800" y="3425825"/>
            <a:ext cx="5410200" cy="0"/>
          </a:xfrm>
          <a:prstGeom prst="line">
            <a:avLst/>
          </a:prstGeom>
          <a:noFill/>
          <a:ln w="9525">
            <a:solidFill>
              <a:schemeClr val="tx1"/>
            </a:solidFill>
            <a:round/>
            <a:headEnd/>
            <a:tailEnd/>
          </a:ln>
        </p:spPr>
        <p:txBody>
          <a:bodyPr wrap="none" anchor="ctr"/>
          <a:lstStyle/>
          <a:p>
            <a:endParaRPr lang="en-US"/>
          </a:p>
        </p:txBody>
      </p:sp>
      <p:sp>
        <p:nvSpPr>
          <p:cNvPr id="26637" name="Line 12"/>
          <p:cNvSpPr>
            <a:spLocks noChangeShapeType="1"/>
          </p:cNvSpPr>
          <p:nvPr/>
        </p:nvSpPr>
        <p:spPr bwMode="auto">
          <a:xfrm>
            <a:off x="8763000" y="3425825"/>
            <a:ext cx="0" cy="228600"/>
          </a:xfrm>
          <a:prstGeom prst="line">
            <a:avLst/>
          </a:prstGeom>
          <a:noFill/>
          <a:ln w="9525">
            <a:solidFill>
              <a:schemeClr val="tx1"/>
            </a:solidFill>
            <a:round/>
            <a:headEnd/>
            <a:tailEnd/>
          </a:ln>
        </p:spPr>
        <p:txBody>
          <a:bodyPr wrap="none" anchor="ctr"/>
          <a:lstStyle/>
          <a:p>
            <a:endParaRPr lang="en-US"/>
          </a:p>
        </p:txBody>
      </p:sp>
      <p:sp>
        <p:nvSpPr>
          <p:cNvPr id="26638" name="Line 13"/>
          <p:cNvSpPr>
            <a:spLocks noChangeShapeType="1"/>
          </p:cNvSpPr>
          <p:nvPr/>
        </p:nvSpPr>
        <p:spPr bwMode="auto">
          <a:xfrm>
            <a:off x="6096000" y="1901825"/>
            <a:ext cx="0" cy="609600"/>
          </a:xfrm>
          <a:prstGeom prst="line">
            <a:avLst/>
          </a:prstGeom>
          <a:noFill/>
          <a:ln w="9525">
            <a:solidFill>
              <a:schemeClr val="tx1"/>
            </a:solidFill>
            <a:round/>
            <a:headEnd/>
            <a:tailEnd/>
          </a:ln>
        </p:spPr>
        <p:txBody>
          <a:bodyPr wrap="none" anchor="ctr"/>
          <a:lstStyle/>
          <a:p>
            <a:endParaRPr lang="en-US"/>
          </a:p>
        </p:txBody>
      </p:sp>
      <p:sp>
        <p:nvSpPr>
          <p:cNvPr id="26639" name="Text Box 16"/>
          <p:cNvSpPr txBox="1">
            <a:spLocks noChangeArrowheads="1"/>
          </p:cNvSpPr>
          <p:nvPr/>
        </p:nvSpPr>
        <p:spPr bwMode="auto">
          <a:xfrm>
            <a:off x="4648200" y="2130425"/>
            <a:ext cx="2895600" cy="336550"/>
          </a:xfrm>
          <a:prstGeom prst="rect">
            <a:avLst/>
          </a:prstGeom>
          <a:noFill/>
          <a:ln w="9525" algn="ctr">
            <a:noFill/>
            <a:miter lim="800000"/>
            <a:headEnd/>
            <a:tailEnd/>
          </a:ln>
        </p:spPr>
        <p:txBody>
          <a:bodyPr>
            <a:spAutoFit/>
          </a:bodyPr>
          <a:lstStyle/>
          <a:p>
            <a:pPr algn="ctr">
              <a:spcBef>
                <a:spcPct val="50000"/>
              </a:spcBef>
            </a:pPr>
            <a:r>
              <a:rPr lang="en-US">
                <a:latin typeface="Perpetua"/>
              </a:rPr>
              <a:t>Standards     Process</a:t>
            </a:r>
          </a:p>
        </p:txBody>
      </p:sp>
      <p:sp>
        <p:nvSpPr>
          <p:cNvPr id="26640" name="Text Box 17"/>
          <p:cNvSpPr txBox="1">
            <a:spLocks noChangeArrowheads="1"/>
          </p:cNvSpPr>
          <p:nvPr/>
        </p:nvSpPr>
        <p:spPr bwMode="auto">
          <a:xfrm>
            <a:off x="2209800" y="5141913"/>
            <a:ext cx="2743200" cy="336550"/>
          </a:xfrm>
          <a:prstGeom prst="rect">
            <a:avLst/>
          </a:prstGeom>
          <a:solidFill>
            <a:srgbClr val="339966"/>
          </a:solidFill>
          <a:ln w="9525" algn="ctr">
            <a:noFill/>
            <a:miter lim="800000"/>
            <a:headEnd/>
            <a:tailEnd/>
          </a:ln>
        </p:spPr>
        <p:txBody>
          <a:bodyPr>
            <a:spAutoFit/>
          </a:bodyPr>
          <a:lstStyle/>
          <a:p>
            <a:pPr algn="ctr">
              <a:spcBef>
                <a:spcPct val="50000"/>
              </a:spcBef>
            </a:pPr>
            <a:r>
              <a:rPr lang="en-US" b="1">
                <a:latin typeface="Perpetua"/>
              </a:rPr>
              <a:t>Approval Process</a:t>
            </a:r>
          </a:p>
        </p:txBody>
      </p:sp>
      <p:sp>
        <p:nvSpPr>
          <p:cNvPr id="26641" name="Text Box 18"/>
          <p:cNvSpPr txBox="1">
            <a:spLocks noChangeArrowheads="1"/>
          </p:cNvSpPr>
          <p:nvPr/>
        </p:nvSpPr>
        <p:spPr bwMode="auto">
          <a:xfrm>
            <a:off x="2209800" y="6056313"/>
            <a:ext cx="2743200" cy="336550"/>
          </a:xfrm>
          <a:prstGeom prst="rect">
            <a:avLst/>
          </a:prstGeom>
          <a:solidFill>
            <a:srgbClr val="FFCC00"/>
          </a:solidFill>
          <a:ln w="9525" algn="ctr">
            <a:noFill/>
            <a:miter lim="800000"/>
            <a:headEnd/>
            <a:tailEnd/>
          </a:ln>
        </p:spPr>
        <p:txBody>
          <a:bodyPr>
            <a:spAutoFit/>
          </a:bodyPr>
          <a:lstStyle/>
          <a:p>
            <a:pPr algn="ctr">
              <a:spcBef>
                <a:spcPct val="50000"/>
              </a:spcBef>
            </a:pPr>
            <a:r>
              <a:rPr lang="en-US" b="1">
                <a:latin typeface="Perpetua"/>
              </a:rPr>
              <a:t>Technical Activities</a:t>
            </a:r>
          </a:p>
        </p:txBody>
      </p:sp>
      <p:sp>
        <p:nvSpPr>
          <p:cNvPr id="26642" name="Text Box 19"/>
          <p:cNvSpPr txBox="1">
            <a:spLocks noChangeArrowheads="1"/>
          </p:cNvSpPr>
          <p:nvPr/>
        </p:nvSpPr>
        <p:spPr bwMode="auto">
          <a:xfrm>
            <a:off x="2209800" y="5599113"/>
            <a:ext cx="2743200" cy="336550"/>
          </a:xfrm>
          <a:prstGeom prst="rect">
            <a:avLst/>
          </a:prstGeom>
          <a:solidFill>
            <a:srgbClr val="3366FF"/>
          </a:solidFill>
          <a:ln w="9525" algn="ctr">
            <a:noFill/>
            <a:miter lim="800000"/>
            <a:headEnd/>
            <a:tailEnd/>
          </a:ln>
        </p:spPr>
        <p:txBody>
          <a:bodyPr>
            <a:spAutoFit/>
          </a:bodyPr>
          <a:lstStyle/>
          <a:p>
            <a:pPr algn="ctr">
              <a:spcBef>
                <a:spcPct val="50000"/>
              </a:spcBef>
            </a:pPr>
            <a:r>
              <a:rPr lang="en-US" b="1">
                <a:latin typeface="Perpetua"/>
              </a:rPr>
              <a:t>Standards Process</a:t>
            </a:r>
          </a:p>
        </p:txBody>
      </p:sp>
      <p:sp>
        <p:nvSpPr>
          <p:cNvPr id="26643" name="Text Box 20"/>
          <p:cNvSpPr txBox="1">
            <a:spLocks noChangeArrowheads="1"/>
          </p:cNvSpPr>
          <p:nvPr/>
        </p:nvSpPr>
        <p:spPr bwMode="auto">
          <a:xfrm>
            <a:off x="4648200" y="1381125"/>
            <a:ext cx="2895600" cy="685800"/>
          </a:xfrm>
          <a:prstGeom prst="rect">
            <a:avLst/>
          </a:prstGeom>
          <a:solidFill>
            <a:schemeClr val="bg1"/>
          </a:solidFill>
          <a:ln w="9525">
            <a:solidFill>
              <a:schemeClr val="tx1"/>
            </a:solidFill>
            <a:miter lim="800000"/>
            <a:headEnd/>
            <a:tailEnd/>
          </a:ln>
        </p:spPr>
        <p:txBody>
          <a:bodyPr wrap="none"/>
          <a:lstStyle/>
          <a:p>
            <a:pPr algn="ctr" eaLnBrk="0" hangingPunct="0"/>
            <a:r>
              <a:rPr lang="en-US" sz="2000" b="1">
                <a:latin typeface="Perpetua"/>
              </a:rPr>
              <a:t>IEEE-SA</a:t>
            </a:r>
          </a:p>
          <a:p>
            <a:pPr algn="ctr" eaLnBrk="0" hangingPunct="0"/>
            <a:r>
              <a:rPr lang="en-US" sz="2000" b="1">
                <a:latin typeface="Perpetua"/>
              </a:rPr>
              <a:t>Standards Association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2"/>
          <p:cNvSpPr>
            <a:spLocks noGrp="1"/>
          </p:cNvSpPr>
          <p:nvPr>
            <p:ph type="title"/>
          </p:nvPr>
        </p:nvSpPr>
        <p:spPr/>
        <p:txBody>
          <a:bodyPr vert="horz" wrap="square" lIns="91440" tIns="45720" rIns="91440" bIns="91440" numCol="1" anchor="b" anchorCtr="0" compatLnSpc="1">
            <a:prstTxWarp prst="textNoShape">
              <a:avLst/>
            </a:prstTxWarp>
          </a:bodyPr>
          <a:lstStyle/>
          <a:p>
            <a:pPr eaLnBrk="1" hangingPunct="1"/>
            <a:r>
              <a:rPr lang="en-US"/>
              <a:t>Important Bylaws and Rules</a:t>
            </a:r>
          </a:p>
        </p:txBody>
      </p:sp>
      <p:sp>
        <p:nvSpPr>
          <p:cNvPr id="2" name="Content Placeholder 1">
            <a:extLst>
              <a:ext uri="{FF2B5EF4-FFF2-40B4-BE49-F238E27FC236}">
                <a16:creationId xmlns:a16="http://schemas.microsoft.com/office/drawing/2014/main" id="{251F2193-1E99-43FD-AD4D-39F5C12B9965}"/>
              </a:ext>
            </a:extLst>
          </p:cNvPr>
          <p:cNvSpPr>
            <a:spLocks noGrp="1"/>
          </p:cNvSpPr>
          <p:nvPr>
            <p:ph idx="1"/>
          </p:nvPr>
        </p:nvSpPr>
        <p:spPr>
          <a:xfrm>
            <a:off x="609600" y="1350962"/>
            <a:ext cx="10972800" cy="5102373"/>
          </a:xfrm>
        </p:spPr>
        <p:txBody>
          <a:bodyPr/>
          <a:lstStyle/>
          <a:p>
            <a:pPr eaLnBrk="1" hangingPunct="1">
              <a:lnSpc>
                <a:spcPct val="80000"/>
              </a:lnSpc>
              <a:tabLst>
                <a:tab pos="914400" algn="l"/>
              </a:tabLst>
            </a:pPr>
            <a:r>
              <a:rPr lang="en-US" sz="1900" b="1" dirty="0"/>
              <a:t>IEEE-SA Operations Manual</a:t>
            </a:r>
          </a:p>
          <a:p>
            <a:pPr marL="917575" lvl="1" eaLnBrk="1" hangingPunct="1">
              <a:lnSpc>
                <a:spcPct val="80000"/>
              </a:lnSpc>
              <a:buNone/>
              <a:tabLst>
                <a:tab pos="914400" algn="l"/>
              </a:tabLst>
            </a:pPr>
            <a:r>
              <a:rPr lang="en-US" sz="1400" b="1" dirty="0">
                <a:hlinkClick r:id="rId2"/>
              </a:rPr>
              <a:t>http://standards.ieee.org/develop/policies/sa_opman/</a:t>
            </a:r>
            <a:endParaRPr lang="en-US" sz="1400" b="1" dirty="0"/>
          </a:p>
          <a:p>
            <a:pPr marL="917575" lvl="1" eaLnBrk="1" hangingPunct="1">
              <a:lnSpc>
                <a:spcPct val="80000"/>
              </a:lnSpc>
              <a:buNone/>
              <a:tabLst>
                <a:tab pos="914400" algn="l"/>
              </a:tabLst>
            </a:pPr>
            <a:endParaRPr lang="en-US" sz="1300" b="1" dirty="0"/>
          </a:p>
          <a:p>
            <a:pPr eaLnBrk="1" hangingPunct="1">
              <a:lnSpc>
                <a:spcPct val="80000"/>
              </a:lnSpc>
              <a:tabLst>
                <a:tab pos="914400" algn="l"/>
              </a:tabLst>
            </a:pPr>
            <a:r>
              <a:rPr lang="en-US" sz="1900" b="1" dirty="0"/>
              <a:t>IEEE-SA Standards Board Bylaws</a:t>
            </a:r>
          </a:p>
          <a:p>
            <a:pPr marL="917575" lvl="1" eaLnBrk="1" hangingPunct="1">
              <a:lnSpc>
                <a:spcPct val="80000"/>
              </a:lnSpc>
              <a:buNone/>
              <a:tabLst>
                <a:tab pos="914400" algn="l"/>
              </a:tabLst>
            </a:pPr>
            <a:r>
              <a:rPr lang="en-US" sz="1400" b="1" dirty="0">
                <a:hlinkClick r:id="rId3"/>
              </a:rPr>
              <a:t>http://standards.ieee.org/develop/policies/bylaws/</a:t>
            </a:r>
            <a:endParaRPr lang="en-US" sz="1400" b="1" dirty="0"/>
          </a:p>
          <a:p>
            <a:pPr marL="917575" lvl="1" eaLnBrk="1" hangingPunct="1">
              <a:lnSpc>
                <a:spcPct val="80000"/>
              </a:lnSpc>
              <a:buNone/>
              <a:tabLst>
                <a:tab pos="914400" algn="l"/>
              </a:tabLst>
            </a:pPr>
            <a:endParaRPr lang="en-US" sz="1300" b="1" dirty="0"/>
          </a:p>
          <a:p>
            <a:pPr eaLnBrk="1" hangingPunct="1">
              <a:lnSpc>
                <a:spcPct val="80000"/>
              </a:lnSpc>
              <a:tabLst>
                <a:tab pos="914400" algn="l"/>
              </a:tabLst>
            </a:pPr>
            <a:r>
              <a:rPr lang="en-US" sz="1900" b="1" dirty="0"/>
              <a:t>IEEE-SA Standards Board Operations Manual</a:t>
            </a:r>
          </a:p>
          <a:p>
            <a:pPr marL="917575" lvl="1" eaLnBrk="1" hangingPunct="1">
              <a:lnSpc>
                <a:spcPct val="80000"/>
              </a:lnSpc>
              <a:buNone/>
              <a:tabLst>
                <a:tab pos="914400" algn="l"/>
              </a:tabLst>
            </a:pPr>
            <a:r>
              <a:rPr lang="en-US" sz="1400" b="1" dirty="0">
                <a:hlinkClick r:id="rId4"/>
              </a:rPr>
              <a:t>http://standards.ieee.org/develop/policies/opman/</a:t>
            </a:r>
            <a:endParaRPr lang="en-US" sz="1400" b="1" dirty="0"/>
          </a:p>
          <a:p>
            <a:pPr marL="917575" lvl="1" eaLnBrk="1" hangingPunct="1">
              <a:lnSpc>
                <a:spcPct val="80000"/>
              </a:lnSpc>
              <a:buNone/>
              <a:tabLst>
                <a:tab pos="914400" algn="l"/>
              </a:tabLst>
            </a:pPr>
            <a:endParaRPr lang="en-US" sz="1300" b="1" dirty="0"/>
          </a:p>
          <a:p>
            <a:pPr eaLnBrk="1" hangingPunct="1">
              <a:lnSpc>
                <a:spcPct val="80000"/>
              </a:lnSpc>
              <a:tabLst>
                <a:tab pos="914400" algn="l"/>
              </a:tabLst>
            </a:pPr>
            <a:r>
              <a:rPr lang="en-US" sz="1900" b="1" dirty="0"/>
              <a:t>IEEE 802 LAN/MAN Standards Committee (LMSC) Policies and Procedures</a:t>
            </a:r>
          </a:p>
          <a:p>
            <a:pPr marL="917575" lvl="1" eaLnBrk="1" hangingPunct="1">
              <a:lnSpc>
                <a:spcPct val="80000"/>
              </a:lnSpc>
              <a:buNone/>
              <a:tabLst>
                <a:tab pos="914400" algn="l"/>
              </a:tabLst>
            </a:pPr>
            <a:r>
              <a:rPr lang="en-US" sz="1400" b="1" dirty="0">
                <a:hlinkClick r:id="rId5"/>
              </a:rPr>
              <a:t>https://ieee.app.box.com/v/PandP-LMSC</a:t>
            </a:r>
            <a:endParaRPr lang="en-US" sz="1400" b="1" dirty="0"/>
          </a:p>
          <a:p>
            <a:pPr marL="917575" lvl="1" eaLnBrk="1" hangingPunct="1">
              <a:lnSpc>
                <a:spcPct val="80000"/>
              </a:lnSpc>
              <a:buNone/>
              <a:tabLst>
                <a:tab pos="914400" algn="l"/>
              </a:tabLst>
            </a:pPr>
            <a:endParaRPr lang="en-US" sz="1300" b="1" dirty="0"/>
          </a:p>
          <a:p>
            <a:pPr eaLnBrk="1" hangingPunct="1">
              <a:lnSpc>
                <a:spcPct val="80000"/>
              </a:lnSpc>
              <a:tabLst>
                <a:tab pos="914400" algn="l"/>
              </a:tabLst>
            </a:pPr>
            <a:r>
              <a:rPr lang="en-US" sz="1800" b="1" dirty="0"/>
              <a:t>IEEE 802 LAN/MAN Standards Committee (LMSC) Operations Manual</a:t>
            </a:r>
          </a:p>
          <a:p>
            <a:pPr marL="917575" lvl="1" eaLnBrk="1" hangingPunct="1">
              <a:lnSpc>
                <a:spcPct val="80000"/>
              </a:lnSpc>
              <a:buNone/>
              <a:tabLst>
                <a:tab pos="914400" algn="l"/>
              </a:tabLst>
            </a:pPr>
            <a:r>
              <a:rPr lang="en-US" sz="1400" b="1" dirty="0">
                <a:hlinkClick r:id="rId6"/>
              </a:rPr>
              <a:t>http://www.ieee802.org/devdocs.shtml</a:t>
            </a:r>
            <a:endParaRPr lang="en-US" sz="1400" b="1" dirty="0"/>
          </a:p>
          <a:p>
            <a:pPr marL="917575" lvl="1" eaLnBrk="1" hangingPunct="1">
              <a:lnSpc>
                <a:spcPct val="80000"/>
              </a:lnSpc>
              <a:buNone/>
              <a:tabLst>
                <a:tab pos="914400" algn="l"/>
              </a:tabLst>
            </a:pPr>
            <a:endParaRPr lang="en-US" sz="1400" b="1" dirty="0"/>
          </a:p>
          <a:p>
            <a:pPr eaLnBrk="1" hangingPunct="1">
              <a:lnSpc>
                <a:spcPct val="80000"/>
              </a:lnSpc>
              <a:tabLst>
                <a:tab pos="914400" algn="l"/>
              </a:tabLst>
            </a:pPr>
            <a:r>
              <a:rPr lang="en-US" sz="1900" b="1" dirty="0"/>
              <a:t>IEEE 802 LAN/MAN Standards Committee (LMSC) Working Group (WG) Policies and Procedures</a:t>
            </a:r>
          </a:p>
          <a:p>
            <a:pPr marL="917575" lvl="1" eaLnBrk="1" hangingPunct="1">
              <a:lnSpc>
                <a:spcPct val="80000"/>
              </a:lnSpc>
              <a:buNone/>
              <a:tabLst>
                <a:tab pos="914400" algn="l"/>
              </a:tabLst>
            </a:pPr>
            <a:r>
              <a:rPr lang="en-US" sz="1400" b="1" dirty="0">
                <a:hlinkClick r:id="rId6"/>
              </a:rPr>
              <a:t>http://www.ieee802.org/devdocs.shtml</a:t>
            </a:r>
            <a:endParaRPr lang="en-US" sz="1400" b="1" dirty="0"/>
          </a:p>
          <a:p>
            <a:pPr marL="917575" lvl="1" eaLnBrk="1" hangingPunct="1">
              <a:lnSpc>
                <a:spcPct val="80000"/>
              </a:lnSpc>
              <a:buNone/>
              <a:tabLst>
                <a:tab pos="914400" algn="l"/>
              </a:tabLst>
            </a:pPr>
            <a:endParaRPr lang="en-US" sz="1400" b="1" dirty="0"/>
          </a:p>
          <a:p>
            <a:pPr eaLnBrk="1" hangingPunct="1">
              <a:lnSpc>
                <a:spcPct val="80000"/>
              </a:lnSpc>
              <a:tabLst>
                <a:tab pos="914400" algn="l"/>
              </a:tabLst>
            </a:pPr>
            <a:r>
              <a:rPr lang="en-US" sz="1900" b="1" dirty="0"/>
              <a:t>IEEE 802.3 Working Group Operating Rules</a:t>
            </a:r>
          </a:p>
          <a:p>
            <a:pPr marL="917575" lvl="1" eaLnBrk="1" hangingPunct="1">
              <a:lnSpc>
                <a:spcPct val="80000"/>
              </a:lnSpc>
              <a:buNone/>
              <a:tabLst>
                <a:tab pos="914400" algn="l"/>
              </a:tabLst>
            </a:pPr>
            <a:r>
              <a:rPr lang="en-US" sz="1400" b="1" dirty="0">
                <a:hlinkClick r:id="rId7"/>
              </a:rPr>
              <a:t>http://ieee802.org/3/rules/P802_3_rules.pdf</a:t>
            </a:r>
            <a:endParaRPr lang="en-US" sz="1400"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027"/>
          <p:cNvSpPr>
            <a:spLocks noGrp="1" noChangeArrowheads="1"/>
          </p:cNvSpPr>
          <p:nvPr>
            <p:ph type="body" idx="1"/>
          </p:nvPr>
        </p:nvSpPr>
        <p:spPr>
          <a:xfrm>
            <a:off x="1676400" y="533400"/>
            <a:ext cx="8763000" cy="5943600"/>
          </a:xfrm>
        </p:spPr>
        <p:txBody>
          <a:bodyPr vert="horz" wrap="square" lIns="90487" tIns="44450" rIns="90487" bIns="44450" numCol="1" anchor="t" anchorCtr="0" compatLnSpc="1">
            <a:prstTxWarp prst="textNoShape">
              <a:avLst/>
            </a:prstTxWarp>
          </a:bodyPr>
          <a:lstStyle/>
          <a:p>
            <a:pPr>
              <a:lnSpc>
                <a:spcPct val="80000"/>
              </a:lnSpc>
              <a:spcAft>
                <a:spcPct val="30000"/>
              </a:spcAft>
              <a:buFont typeface="Monotype Sorts"/>
              <a:buNone/>
            </a:pPr>
            <a:r>
              <a:rPr lang="en-US" altLang="en-US" sz="1800" b="1" dirty="0"/>
              <a:t>	</a:t>
            </a:r>
            <a:r>
              <a:rPr lang="en-US" altLang="en-US" sz="2000" b="1" dirty="0">
                <a:solidFill>
                  <a:schemeClr val="tx1"/>
                </a:solidFill>
                <a:latin typeface="Calibri" panose="020F0502020204030204" pitchFamily="34" charset="0"/>
                <a:cs typeface="Calibri" panose="020F0502020204030204" pitchFamily="34" charset="0"/>
              </a:rPr>
              <a:t>The IEEE-SA strongly recommends that at each WG meeting the chair or a designee:</a:t>
            </a:r>
            <a:endParaRPr lang="en-US" altLang="en-US" sz="2000" dirty="0">
              <a:solidFill>
                <a:schemeClr val="tx1"/>
              </a:solidFill>
              <a:latin typeface="Calibri" panose="020F0502020204030204" pitchFamily="34" charset="0"/>
              <a:cs typeface="Calibri" panose="020F0502020204030204" pitchFamily="34" charset="0"/>
            </a:endParaRPr>
          </a:p>
          <a:p>
            <a:pPr lvl="1">
              <a:lnSpc>
                <a:spcPct val="80000"/>
              </a:lnSpc>
              <a:buSzPct val="150000"/>
              <a:buFont typeface="Arial" panose="020B0604020202020204" pitchFamily="34" charset="0"/>
              <a:buChar char="•"/>
            </a:pPr>
            <a:r>
              <a:rPr lang="en-US" altLang="en-US" sz="1600" b="1" dirty="0">
                <a:solidFill>
                  <a:schemeClr val="tx1"/>
                </a:solidFill>
                <a:latin typeface="Calibri" panose="020F0502020204030204" pitchFamily="34" charset="0"/>
                <a:cs typeface="Calibri" panose="020F0502020204030204" pitchFamily="34" charset="0"/>
              </a:rPr>
              <a:t>Show slides #1 through #4 of this presentation</a:t>
            </a:r>
          </a:p>
          <a:p>
            <a:pPr lvl="1">
              <a:lnSpc>
                <a:spcPct val="80000"/>
              </a:lnSpc>
              <a:buSzPct val="150000"/>
              <a:buFont typeface="Arial" panose="020B0604020202020204" pitchFamily="34" charset="0"/>
              <a:buChar char="•"/>
            </a:pPr>
            <a:r>
              <a:rPr lang="en-US" altLang="en-US" sz="1600" b="1" dirty="0">
                <a:solidFill>
                  <a:schemeClr val="tx1"/>
                </a:solidFill>
                <a:latin typeface="Calibri" panose="020F0502020204030204" pitchFamily="34" charset="0"/>
                <a:cs typeface="Calibri" panose="020F0502020204030204" pitchFamily="34" charset="0"/>
              </a:rPr>
              <a:t>Advise the WG attendees that:</a:t>
            </a:r>
            <a:r>
              <a:rPr lang="en-US" altLang="en-US" sz="1600" dirty="0">
                <a:solidFill>
                  <a:schemeClr val="tx1"/>
                </a:solidFill>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IEEE’s patent policy is described in Clause 6 of the </a:t>
            </a:r>
            <a:r>
              <a:rPr lang="en-US" altLang="en-US" sz="1400" i="1" dirty="0">
                <a:solidFill>
                  <a:schemeClr val="tx1"/>
                </a:solidFill>
                <a:latin typeface="Calibri" panose="020F0502020204030204" pitchFamily="34" charset="0"/>
                <a:cs typeface="Calibri" panose="020F0502020204030204" pitchFamily="34" charset="0"/>
              </a:rPr>
              <a:t>IEEE-SA Standards Board Bylaws</a:t>
            </a:r>
            <a:r>
              <a:rPr lang="en-US" altLang="en-US" sz="1400" dirty="0">
                <a:solidFill>
                  <a:schemeClr val="tx1"/>
                </a:solidFill>
                <a:latin typeface="Calibri" panose="020F0502020204030204" pitchFamily="34" charset="0"/>
                <a:cs typeface="Calibri" panose="020F0502020204030204" pitchFamily="34" charset="0"/>
              </a:rPr>
              <a:t>;</a:t>
            </a:r>
          </a:p>
          <a:p>
            <a:pPr lvl="2">
              <a:lnSpc>
                <a:spcPct val="80000"/>
              </a:lnSpc>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Early identification of patent claims which may be essential for the use of standards under development is strongly encouraged; </a:t>
            </a:r>
          </a:p>
          <a:p>
            <a:pPr lvl="2">
              <a:lnSpc>
                <a:spcPct val="80000"/>
              </a:lnSpc>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There may be Essential Patent Claims of which IEEE is not aware. Additionally, neither IEEE, the WG, nor the WG Chair can ensure the accuracy or completeness of any assurance or whether any such assurance is, in fact, of a Patent Claim that is essential for the use of the standard under development.</a:t>
            </a:r>
            <a:br>
              <a:rPr lang="en-US" altLang="en-US" sz="1400" dirty="0">
                <a:solidFill>
                  <a:schemeClr val="tx1"/>
                </a:solidFill>
                <a:latin typeface="Calibri" panose="020F0502020204030204" pitchFamily="34" charset="0"/>
                <a:cs typeface="Calibri" panose="020F0502020204030204" pitchFamily="34" charset="0"/>
              </a:rPr>
            </a:br>
            <a:endParaRPr lang="en-US" altLang="en-US" sz="1600" dirty="0">
              <a:solidFill>
                <a:schemeClr val="tx1"/>
              </a:solidFill>
              <a:latin typeface="Calibri" panose="020F0502020204030204" pitchFamily="34" charset="0"/>
              <a:cs typeface="Calibri" panose="020F0502020204030204" pitchFamily="34" charset="0"/>
            </a:endParaRPr>
          </a:p>
          <a:p>
            <a:pPr lvl="1">
              <a:lnSpc>
                <a:spcPct val="20000"/>
              </a:lnSpc>
              <a:buSzPct val="150000"/>
              <a:buFont typeface="Arial" panose="020B0604020202020204" pitchFamily="34" charset="0"/>
              <a:buChar char="•"/>
            </a:pPr>
            <a:r>
              <a:rPr lang="en-US" altLang="en-US" sz="1600" b="1" dirty="0">
                <a:solidFill>
                  <a:schemeClr val="tx1"/>
                </a:solidFill>
                <a:latin typeface="Calibri" panose="020F0502020204030204" pitchFamily="34" charset="0"/>
                <a:cs typeface="Calibri" panose="020F0502020204030204" pitchFamily="34" charset="0"/>
              </a:rPr>
              <a:t>Instruct the WG Secretary to record in the minutes of the relevant WG meeting:</a:t>
            </a:r>
            <a:r>
              <a:rPr lang="en-US" altLang="en-US" sz="1600" dirty="0">
                <a:solidFill>
                  <a:schemeClr val="tx1"/>
                </a:solidFill>
                <a:latin typeface="Calibri" panose="020F0502020204030204" pitchFamily="34" charset="0"/>
                <a:cs typeface="Calibri" panose="020F0502020204030204" pitchFamily="34" charset="0"/>
              </a:rPr>
              <a:t> </a:t>
            </a:r>
          </a:p>
          <a:p>
            <a:pPr lvl="2">
              <a:lnSpc>
                <a:spcPct val="80000"/>
              </a:lnSpc>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That the foregoing information was provided and that slides 1 through 4 (and this slide 0, if applicable) were shown; </a:t>
            </a:r>
          </a:p>
          <a:p>
            <a:pPr lvl="2">
              <a:lnSpc>
                <a:spcPct val="80000"/>
              </a:lnSpc>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That the chair or designee provided an opportunity for participants to identify patent claim(s)/patent application claim(s) and/or the holder of patent claim(s)/patent application claim(s) of which the participant is personally aware and that may be essential for the use of that standard </a:t>
            </a:r>
          </a:p>
          <a:p>
            <a:pPr lvl="2">
              <a:lnSpc>
                <a:spcPct val="80000"/>
              </a:lnSpc>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Any responses that were given, specifically the patent claim(s)/patent application claim(s) and/or the holder of the patent claim(s)/patent application claim(s) that were identified (if any) and by whom.</a:t>
            </a:r>
          </a:p>
          <a:p>
            <a:pPr lvl="2">
              <a:lnSpc>
                <a:spcPct val="80000"/>
              </a:lnSpc>
              <a:buSzPct val="150000"/>
              <a:buFont typeface="Arial" panose="020B0604020202020204" pitchFamily="34" charset="0"/>
              <a:buChar char="•"/>
            </a:pPr>
            <a:endParaRPr lang="en-US" altLang="en-US" sz="1400" dirty="0">
              <a:solidFill>
                <a:schemeClr val="tx1"/>
              </a:solidFill>
              <a:latin typeface="Calibri" panose="020F0502020204030204" pitchFamily="34" charset="0"/>
              <a:cs typeface="Calibri" panose="020F0502020204030204" pitchFamily="34" charset="0"/>
            </a:endParaRPr>
          </a:p>
          <a:p>
            <a:pPr lvl="1">
              <a:lnSpc>
                <a:spcPct val="80000"/>
              </a:lnSpc>
              <a:spcBef>
                <a:spcPct val="5000"/>
              </a:spcBef>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The WG Chair shall ensure that a request is made to any identified holders of potential essential patent claim(s) to complete and submit a Letter of Assurance.</a:t>
            </a:r>
          </a:p>
          <a:p>
            <a:pPr lvl="1">
              <a:lnSpc>
                <a:spcPct val="80000"/>
              </a:lnSpc>
              <a:spcBef>
                <a:spcPct val="5000"/>
              </a:spcBef>
              <a:buSzPct val="150000"/>
              <a:buFont typeface="Arial" panose="020B0604020202020204" pitchFamily="34" charset="0"/>
              <a:buChar char="•"/>
            </a:pPr>
            <a:r>
              <a:rPr lang="en-US" altLang="en-US" sz="1400" dirty="0">
                <a:solidFill>
                  <a:schemeClr val="tx1"/>
                </a:solidFill>
                <a:latin typeface="Calibri" panose="020F0502020204030204" pitchFamily="34" charset="0"/>
                <a:cs typeface="Calibri" panose="020F0502020204030204" pitchFamily="34" charset="0"/>
              </a:rPr>
              <a:t>It is recommended that the WG Chair review the guidance in </a:t>
            </a:r>
            <a:r>
              <a:rPr lang="en-US" altLang="en-US" sz="1400" i="1" dirty="0">
                <a:solidFill>
                  <a:schemeClr val="tx1"/>
                </a:solidFill>
                <a:latin typeface="Calibri" panose="020F0502020204030204" pitchFamily="34" charset="0"/>
                <a:cs typeface="Calibri" panose="020F0502020204030204" pitchFamily="34" charset="0"/>
              </a:rPr>
              <a:t>IEEE-SA Standards Board Operations Manual</a:t>
            </a:r>
            <a:r>
              <a:rPr lang="en-US" altLang="en-US" sz="1400" dirty="0">
                <a:solidFill>
                  <a:schemeClr val="tx1"/>
                </a:solidFill>
                <a:latin typeface="Calibri" panose="020F0502020204030204" pitchFamily="34" charset="0"/>
                <a:cs typeface="Calibri" panose="020F0502020204030204" pitchFamily="34" charset="0"/>
              </a:rPr>
              <a:t> 6.3.5 and in FAQs 14 and 15 on inclusion of potential Essential Patent Claims by incorporation or by reference. </a:t>
            </a:r>
          </a:p>
          <a:p>
            <a:pPr lvl="1">
              <a:lnSpc>
                <a:spcPct val="80000"/>
              </a:lnSpc>
              <a:spcBef>
                <a:spcPct val="5000"/>
              </a:spcBef>
              <a:buFont typeface="Monotype Sorts"/>
              <a:buNone/>
            </a:pPr>
            <a:endParaRPr lang="en-US" altLang="en-US" sz="1400" dirty="0">
              <a:solidFill>
                <a:schemeClr val="tx1"/>
              </a:solidFill>
              <a:latin typeface="Calibri" panose="020F0502020204030204" pitchFamily="34" charset="0"/>
              <a:cs typeface="Calibri" panose="020F0502020204030204" pitchFamily="34" charset="0"/>
            </a:endParaRPr>
          </a:p>
          <a:p>
            <a:pPr lvl="1">
              <a:lnSpc>
                <a:spcPct val="80000"/>
              </a:lnSpc>
              <a:spcBef>
                <a:spcPct val="5000"/>
              </a:spcBef>
              <a:buFont typeface="Monotype Sorts"/>
              <a:buNone/>
            </a:pPr>
            <a:r>
              <a:rPr lang="en-US" altLang="en-US" sz="1400" dirty="0">
                <a:solidFill>
                  <a:schemeClr val="tx1"/>
                </a:solidFill>
                <a:latin typeface="Calibri" panose="020F0502020204030204" pitchFamily="34" charset="0"/>
                <a:cs typeface="Calibri" panose="020F0502020204030204" pitchFamily="34" charset="0"/>
              </a:rPr>
              <a:t>	Note: </a:t>
            </a:r>
            <a:r>
              <a:rPr lang="en-US" altLang="en-US" sz="1400" b="1" dirty="0">
                <a:solidFill>
                  <a:schemeClr val="tx1"/>
                </a:solidFill>
                <a:latin typeface="Calibri" panose="020F0502020204030204" pitchFamily="34" charset="0"/>
                <a:cs typeface="Calibri" panose="020F0502020204030204" pitchFamily="34" charset="0"/>
              </a:rPr>
              <a:t>WG</a:t>
            </a:r>
            <a:r>
              <a:rPr lang="en-US" altLang="en-US" sz="1400" dirty="0">
                <a:solidFill>
                  <a:schemeClr val="tx1"/>
                </a:solidFill>
                <a:latin typeface="Calibri" panose="020F0502020204030204" pitchFamily="34" charset="0"/>
                <a:cs typeface="Calibri" panose="020F0502020204030204" pitchFamily="34" charset="0"/>
              </a:rPr>
              <a:t> includes Working Groups, Task Groups, and other standards-developing committees with a PAR approved by the IEEE-SA Standards Board.</a:t>
            </a:r>
          </a:p>
        </p:txBody>
      </p:sp>
      <p:sp>
        <p:nvSpPr>
          <p:cNvPr id="7171" name="Rectangle 1026"/>
          <p:cNvSpPr>
            <a:spLocks noGrp="1" noChangeArrowheads="1"/>
          </p:cNvSpPr>
          <p:nvPr>
            <p:ph type="title"/>
          </p:nvPr>
        </p:nvSpPr>
        <p:spPr>
          <a:xfrm>
            <a:off x="2209800" y="0"/>
            <a:ext cx="7772400" cy="609600"/>
          </a:xfrm>
        </p:spPr>
        <p:txBody>
          <a:bodyPr vert="horz" wrap="square" lIns="90487" tIns="44450" rIns="90487" bIns="44450" numCol="1" anchor="ctr" anchorCtr="0" compatLnSpc="1">
            <a:prstTxWarp prst="textNoShape">
              <a:avLst/>
            </a:prstTxWarp>
          </a:bodyPr>
          <a:lstStyle/>
          <a:p>
            <a:r>
              <a:rPr lang="en-US" altLang="en-US" sz="3200" u="sng">
                <a:solidFill>
                  <a:schemeClr val="tx1"/>
                </a:solidFill>
                <a:latin typeface="Calibri" panose="020F0502020204030204" pitchFamily="34" charset="0"/>
                <a:cs typeface="Calibri" panose="020F0502020204030204" pitchFamily="34" charset="0"/>
              </a:rPr>
              <a:t>Instructions for the WG Chair</a:t>
            </a:r>
            <a:endParaRPr lang="en-US" altLang="en-US" sz="3200" u="sng">
              <a:latin typeface="Calibri" panose="020F0502020204030204" pitchFamily="34" charset="0"/>
              <a:cs typeface="Calibri" panose="020F0502020204030204" pitchFamily="34" charset="0"/>
            </a:endParaRPr>
          </a:p>
        </p:txBody>
      </p:sp>
      <p:sp>
        <p:nvSpPr>
          <p:cNvPr id="7172" name="Rectangle 1028"/>
          <p:cNvSpPr>
            <a:spLocks noChangeArrowheads="1"/>
          </p:cNvSpPr>
          <p:nvPr/>
        </p:nvSpPr>
        <p:spPr bwMode="auto">
          <a:xfrm>
            <a:off x="2209800" y="-228600"/>
            <a:ext cx="77724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b="1" u="sng">
              <a:cs typeface="Arial" panose="020B0604020202020204" pitchFamily="34" charset="0"/>
            </a:endParaRPr>
          </a:p>
        </p:txBody>
      </p:sp>
      <p:sp>
        <p:nvSpPr>
          <p:cNvPr id="7173" name="Rectangle 1029"/>
          <p:cNvSpPr>
            <a:spLocks noChangeArrowheads="1"/>
          </p:cNvSpPr>
          <p:nvPr/>
        </p:nvSpPr>
        <p:spPr bwMode="auto">
          <a:xfrm>
            <a:off x="1905000" y="838200"/>
            <a:ext cx="84582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3363" indent="-180975"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endParaRPr lang="en-GB" altLang="en-US" sz="1800">
              <a:cs typeface="Arial" panose="020B0604020202020204" pitchFamily="34" charset="0"/>
            </a:endParaRPr>
          </a:p>
        </p:txBody>
      </p:sp>
      <p:sp>
        <p:nvSpPr>
          <p:cNvPr id="7174" name="Text Box 1030"/>
          <p:cNvSpPr txBox="1">
            <a:spLocks noChangeArrowheads="1"/>
          </p:cNvSpPr>
          <p:nvPr/>
        </p:nvSpPr>
        <p:spPr bwMode="auto">
          <a:xfrm>
            <a:off x="1752600" y="6486525"/>
            <a:ext cx="1914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400" b="1" dirty="0">
                <a:solidFill>
                  <a:srgbClr val="000000"/>
                </a:solidFill>
                <a:latin typeface="Times New Roman" panose="02020603050405020304" pitchFamily="18" charset="0"/>
                <a:cs typeface="Arial" panose="020B0604020202020204" pitchFamily="34" charset="0"/>
              </a:rPr>
              <a:t>(Optional to be shown)</a:t>
            </a:r>
          </a:p>
        </p:txBody>
      </p:sp>
      <p:sp>
        <p:nvSpPr>
          <p:cNvPr id="2" name="Rectangle 1"/>
          <p:cNvSpPr/>
          <p:nvPr/>
        </p:nvSpPr>
        <p:spPr bwMode="auto">
          <a:xfrm>
            <a:off x="1828800" y="76200"/>
            <a:ext cx="8763000" cy="67056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lang="en-GB" sz="2400">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2755489961"/>
      </p:ext>
    </p:extLst>
  </p:cSld>
  <p:clrMapOvr>
    <a:masterClrMapping/>
  </p:clrMapOvr>
  <p:transition/>
</p:sld>
</file>

<file path=ppt/theme/theme1.xml><?xml version="1.0" encoding="utf-8"?>
<a:theme xmlns:a="http://schemas.openxmlformats.org/drawingml/2006/main" name="1_EEE">
  <a:themeElements>
    <a:clrScheme name="Custom 2">
      <a:dk1>
        <a:srgbClr val="000000"/>
      </a:dk1>
      <a:lt1>
        <a:srgbClr val="FFFFFF"/>
      </a:lt1>
      <a:dk2>
        <a:srgbClr val="454551"/>
      </a:dk2>
      <a:lt2>
        <a:srgbClr val="D8D9DC"/>
      </a:lt2>
      <a:accent1>
        <a:srgbClr val="E32235"/>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1_EE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EE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E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EE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EE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EE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EE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EE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EE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EE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EE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EE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EE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3333CC"/>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tx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IEEE_template">
  <a:themeElements>
    <a:clrScheme name="Custom 8">
      <a:dk1>
        <a:sysClr val="windowText" lastClr="000000"/>
      </a:dk1>
      <a:lt1>
        <a:sysClr val="window" lastClr="FFFFFF"/>
      </a:lt1>
      <a:dk2>
        <a:srgbClr val="63666A"/>
      </a:dk2>
      <a:lt2>
        <a:srgbClr val="A7A8AA"/>
      </a:lt2>
      <a:accent1>
        <a:srgbClr val="00B5E2"/>
      </a:accent1>
      <a:accent2>
        <a:srgbClr val="4AC9E3"/>
      </a:accent2>
      <a:accent3>
        <a:srgbClr val="00629B"/>
      </a:accent3>
      <a:accent4>
        <a:srgbClr val="FFD100"/>
      </a:accent4>
      <a:accent5>
        <a:srgbClr val="FFA300"/>
      </a:accent5>
      <a:accent6>
        <a:srgbClr val="BA0C2F"/>
      </a:accent6>
      <a:hlink>
        <a:srgbClr val="004B7E"/>
      </a:hlink>
      <a:folHlink>
        <a:srgbClr val="0E839E"/>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38100"/>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copyright-policy-WG-meetings.potx" id="{7B8922AF-E155-4CE3-ADBE-0EC330F6DF5E}" vid="{444C2741-E9B8-4579-8079-68A0DE7B6784}"/>
    </a:ext>
  </a:extLst>
</a:theme>
</file>

<file path=ppt/theme/theme4.xml><?xml version="1.0" encoding="utf-8"?>
<a:theme xmlns:a="http://schemas.openxmlformats.org/drawingml/2006/main" name="1_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agenda</Template>
  <TotalTime>55627</TotalTime>
  <Words>3554</Words>
  <Application>Microsoft Macintosh PowerPoint</Application>
  <PresentationFormat>Widescreen</PresentationFormat>
  <Paragraphs>483</Paragraphs>
  <Slides>31</Slides>
  <Notes>9</Notes>
  <HiddenSlides>0</HiddenSlides>
  <MMClips>0</MMClips>
  <ScaleCrop>false</ScaleCrop>
  <HeadingPairs>
    <vt:vector size="8" baseType="variant">
      <vt:variant>
        <vt:lpstr>Fonts Used</vt:lpstr>
      </vt:variant>
      <vt:variant>
        <vt:i4>9</vt:i4>
      </vt:variant>
      <vt:variant>
        <vt:lpstr>Theme</vt:lpstr>
      </vt:variant>
      <vt:variant>
        <vt:i4>4</vt:i4>
      </vt:variant>
      <vt:variant>
        <vt:lpstr>Embedded OLE Servers</vt:lpstr>
      </vt:variant>
      <vt:variant>
        <vt:i4>1</vt:i4>
      </vt:variant>
      <vt:variant>
        <vt:lpstr>Slide Titles</vt:lpstr>
      </vt:variant>
      <vt:variant>
        <vt:i4>31</vt:i4>
      </vt:variant>
    </vt:vector>
  </HeadingPairs>
  <TitlesOfParts>
    <vt:vector size="45" baseType="lpstr">
      <vt:lpstr>Montserrat</vt:lpstr>
      <vt:lpstr>Montserrat ExtraBold</vt:lpstr>
      <vt:lpstr>Arial</vt:lpstr>
      <vt:lpstr>Calibri</vt:lpstr>
      <vt:lpstr>Lucida Grande</vt:lpstr>
      <vt:lpstr>Monotype Sorts</vt:lpstr>
      <vt:lpstr>Perpetua</vt:lpstr>
      <vt:lpstr>Times New Roman</vt:lpstr>
      <vt:lpstr>Wingdings</vt:lpstr>
      <vt:lpstr>1_EEE</vt:lpstr>
      <vt:lpstr>1_Default Design</vt:lpstr>
      <vt:lpstr>IEEE_template</vt:lpstr>
      <vt:lpstr>1_802-11-Submission</vt:lpstr>
      <vt:lpstr>Microsoft Excel Worksheet</vt:lpstr>
      <vt:lpstr>Agenda and General Information</vt:lpstr>
      <vt:lpstr>Agenda</vt:lpstr>
      <vt:lpstr>Task Force Teleconference Decorum</vt:lpstr>
      <vt:lpstr>Reflector and Web</vt:lpstr>
      <vt:lpstr>Ground Rules</vt:lpstr>
      <vt:lpstr>Attendance</vt:lpstr>
      <vt:lpstr>IEEE Structure</vt:lpstr>
      <vt:lpstr>Important Bylaws and Rules</vt:lpstr>
      <vt:lpstr>Instructions for the WG Chair</vt:lpstr>
      <vt:lpstr>Participants have a duty to inform the IEEE</vt:lpstr>
      <vt:lpstr>Ways to inform IEEE</vt:lpstr>
      <vt:lpstr>Other guidelines for IEEE WG meetings</vt:lpstr>
      <vt:lpstr>Instructions for Chairs of  standards development activities</vt:lpstr>
      <vt:lpstr>IEEE SA Copyright Policy</vt:lpstr>
      <vt:lpstr>IEEE SA Copyright Policy</vt:lpstr>
      <vt:lpstr>Participant behavior in IEEE-SA activities is guided by the IEEE Codes of Ethics &amp; Conduct</vt:lpstr>
      <vt:lpstr>Participants in the IEEE-SA “individual process” shall act independently of others, including employers  </vt:lpstr>
      <vt:lpstr>IEEE-SA standards activities shall allow the fair &amp; equitable consideration of all viewpoints </vt:lpstr>
      <vt:lpstr>Overview of IEEE 802.3 Standards Process (1/5)- Study Group Phase</vt:lpstr>
      <vt:lpstr>Overview of IEEE 802.3 Standards Process (2/5) –  Task Force Comment Phase</vt:lpstr>
      <vt:lpstr>Overview of IEEE 802.3 Standards Process (3/5) –  Working Group Ballot Phase</vt:lpstr>
      <vt:lpstr>Overview of IEEE 802.3 Standards Process (4/5)-  IEEE Standards Association (SA) Ballot Phase</vt:lpstr>
      <vt:lpstr>Overview of IEEE 802.3 Standards Process (5/5) –  Final Approvals / Standard Release</vt:lpstr>
      <vt:lpstr>IEEE P802.3cz Multi-Gigabit Optical Automotive Ethernet Approved Project Documents</vt:lpstr>
      <vt:lpstr>Approved Objectives (1 of 3)</vt:lpstr>
      <vt:lpstr>Approved Objectives (2 of 3)</vt:lpstr>
      <vt:lpstr>Approved Objectives (3 of 3)</vt:lpstr>
      <vt:lpstr>IEEE P802.3cz Multi-Gigabit Optical Automotive Ethernet Timeline (adopted 18 Nov 2020)</vt:lpstr>
      <vt:lpstr>Presentations</vt:lpstr>
      <vt:lpstr>Future meetings TF meetings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IEEE 802.3 Study Group agenda template</dc:title>
  <dc:creator>Law, David</dc:creator>
  <cp:lastModifiedBy>Robert Grow</cp:lastModifiedBy>
  <cp:revision>229</cp:revision>
  <cp:lastPrinted>2020-11-09T20:12:49Z</cp:lastPrinted>
  <dcterms:created xsi:type="dcterms:W3CDTF">2011-08-10T17:21:09Z</dcterms:created>
  <dcterms:modified xsi:type="dcterms:W3CDTF">2020-12-14T20:05:03Z</dcterms:modified>
</cp:coreProperties>
</file>