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58" r:id="rId2"/>
    <p:sldId id="318" r:id="rId3"/>
    <p:sldId id="315" r:id="rId4"/>
    <p:sldId id="300" r:id="rId5"/>
    <p:sldId id="313" r:id="rId6"/>
  </p:sldIdLst>
  <p:sldSz cx="9144000" cy="6858000" type="screen4x3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32787" autoAdjust="0"/>
    <p:restoredTop sz="73002" autoAdjust="0"/>
  </p:normalViewPr>
  <p:slideViewPr>
    <p:cSldViewPr>
      <p:cViewPr varScale="1">
        <p:scale>
          <a:sx n="56" d="100"/>
          <a:sy n="56" d="100"/>
        </p:scale>
        <p:origin x="-20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66" y="-78"/>
      </p:cViewPr>
      <p:guideLst>
        <p:guide orient="horz" pos="2933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932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l" eaLnBrk="0" hangingPunct="0">
              <a:defRPr sz="1200">
                <a:latin typeface="Arial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932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r" eaLnBrk="0" hangingPunct="0">
              <a:defRPr sz="1200">
                <a:latin typeface="Arial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fld id="{9665C456-C884-4C82-B54C-7D9D319B795A}" type="datetimeFigureOut">
              <a:rPr lang="en-US"/>
              <a:pPr>
                <a:defRPr/>
              </a:pPr>
              <a:t>3/10/2009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3" tIns="46237" rIns="92473" bIns="4623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967"/>
            <a:ext cx="5621020" cy="4190206"/>
          </a:xfrm>
          <a:prstGeom prst="rect">
            <a:avLst/>
          </a:prstGeom>
        </p:spPr>
        <p:txBody>
          <a:bodyPr vert="horz" lIns="92473" tIns="46237" rIns="92473" bIns="4623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4753"/>
            <a:ext cx="3044719" cy="465932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l" eaLnBrk="0" hangingPunct="0">
              <a:defRPr sz="1200">
                <a:latin typeface="Arial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4753"/>
            <a:ext cx="3044719" cy="465932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r" eaLnBrk="0" hangingPunct="0">
              <a:defRPr sz="1200">
                <a:latin typeface="Arial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fld id="{4377AE7C-97AA-410E-9C4A-AC35DB4D5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E4A022-6B04-4699-82A4-11F0189D0F78}" type="slidenum">
              <a:rPr lang="en-US" smtClean="0">
                <a:ea typeface="MS PGothic" pitchFamily="34" charset="-128"/>
              </a:rPr>
              <a:pPr/>
              <a:t>1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4A4C05-71B2-4BCD-BE26-46B445BE9FC0}" type="slidenum">
              <a:rPr lang="en-US" smtClean="0">
                <a:ea typeface="MS PGothic" pitchFamily="34" charset="-128"/>
              </a:rPr>
              <a:pPr/>
              <a:t>3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3C4A1F-E278-4F19-9F97-04403372A0C9}" type="slidenum">
              <a:rPr lang="en-US" smtClean="0">
                <a:ea typeface="MS PGothic" pitchFamily="34" charset="-128"/>
              </a:rPr>
              <a:pPr/>
              <a:t>4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7C5C8B-2EB9-4CBC-8760-4129949DF348}" type="slidenum">
              <a:rPr lang="en-US" smtClean="0">
                <a:ea typeface="MS PGothic" pitchFamily="34" charset="-128"/>
              </a:rPr>
              <a:pPr/>
              <a:t>5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mac_darkblue"/>
          <p:cNvPicPr>
            <a:picLocks noChangeAspect="1" noChangeArrowheads="1"/>
          </p:cNvPicPr>
          <p:nvPr/>
        </p:nvPicPr>
        <p:blipFill>
          <a:blip r:embed="rId3"/>
          <a:srcRect t="8392" r="3764" b="8392"/>
          <a:stretch>
            <a:fillRect/>
          </a:stretch>
        </p:blipFill>
        <p:spPr bwMode="auto">
          <a:xfrm>
            <a:off x="1177925" y="6096000"/>
            <a:ext cx="152241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822325"/>
            <a:ext cx="7162800" cy="1143000"/>
          </a:xfrm>
        </p:spPr>
        <p:txBody>
          <a:bodyPr/>
          <a:lstStyle>
            <a:lvl1pPr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5863" y="3962400"/>
            <a:ext cx="3919537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112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1885-CE3E-4A20-859F-71EFE9FD6C3A}" type="datetime5">
              <a:rPr lang="en-US"/>
              <a:pPr>
                <a:defRPr/>
              </a:pPr>
              <a:t>10-Mar-09</a:t>
            </a:fld>
            <a:endParaRPr lang="en-US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533400" y="61722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78DCF-CE60-493E-B5A0-A82B14C345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638800" y="6248400"/>
            <a:ext cx="19050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000" dirty="0" smtClean="0">
                <a:ea typeface="ＭＳ Ｐゴシック" pitchFamily="112" charset="-128"/>
              </a:rPr>
              <a:t>10</a:t>
            </a:r>
            <a:r>
              <a:rPr lang="en-US" sz="1000" baseline="0" dirty="0" smtClean="0">
                <a:ea typeface="ＭＳ Ｐゴシック" pitchFamily="112" charset="-128"/>
              </a:rPr>
              <a:t> </a:t>
            </a:r>
            <a:r>
              <a:rPr lang="en-US" sz="1000" dirty="0" smtClean="0">
                <a:ea typeface="ＭＳ Ｐゴシック" pitchFamily="112" charset="-128"/>
              </a:rPr>
              <a:t>March 2009 </a:t>
            </a:r>
            <a:r>
              <a:rPr lang="en-US" sz="1000" dirty="0">
                <a:ea typeface="ＭＳ Ｐゴシック" pitchFamily="112" charset="-128"/>
              </a:rPr>
              <a:t>slide </a:t>
            </a:r>
            <a:fld id="{6B9204A7-13C8-4DED-9D5B-B1DFF3D80EBB}" type="slidenum">
              <a:rPr lang="en-US" sz="1000">
                <a:solidFill>
                  <a:srgbClr val="003399"/>
                </a:solidFill>
                <a:ea typeface="ＭＳ Ｐゴシック" pitchFamily="112" charset="-128"/>
              </a:rPr>
              <a:pPr eaLnBrk="0" hangingPunct="0">
                <a:defRPr/>
              </a:pPr>
              <a:t>‹#›</a:t>
            </a:fld>
            <a:endParaRPr lang="en-US" sz="1000" dirty="0">
              <a:ea typeface="ＭＳ Ｐゴシック" pitchFamily="112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 descr="mac_darkblue"/>
          <p:cNvPicPr>
            <a:picLocks noChangeAspect="1" noChangeArrowheads="1"/>
          </p:cNvPicPr>
          <p:nvPr/>
        </p:nvPicPr>
        <p:blipFill>
          <a:blip r:embed="rId15"/>
          <a:srcRect t="10602" r="3764" b="11485"/>
          <a:stretch>
            <a:fillRect/>
          </a:stretch>
        </p:blipFill>
        <p:spPr bwMode="auto">
          <a:xfrm>
            <a:off x="7696200" y="6161088"/>
            <a:ext cx="1077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Font typeface="Wingdings" pitchFamily="2" charset="2"/>
        <a:buBlip>
          <a:blip r:embed="rId16"/>
        </a:buBlip>
        <a:defRPr sz="28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112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112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112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112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.rashba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ndards.ieee.org/announcements/patentlicensingprogram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762000"/>
            <a:ext cx="8153400" cy="1539875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Patent Pool Initiative</a:t>
            </a:r>
            <a:br>
              <a:rPr lang="en-US" sz="3600" dirty="0" smtClean="0"/>
            </a:br>
            <a:r>
              <a:rPr lang="en-US" sz="3600" dirty="0" smtClean="0"/>
              <a:t>Overview for IEEE 802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10000"/>
            <a:ext cx="49530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Edward </a:t>
            </a:r>
            <a:r>
              <a:rPr lang="en-US" dirty="0" err="1" smtClean="0"/>
              <a:t>Rashba</a:t>
            </a:r>
            <a:r>
              <a:rPr lang="en-US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Director, New Business Ventures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10 March 2009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Vancouver, BC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458200" cy="1143000"/>
          </a:xfrm>
        </p:spPr>
        <p:txBody>
          <a:bodyPr/>
          <a:lstStyle/>
          <a:p>
            <a:r>
              <a:rPr lang="en-US" dirty="0" smtClean="0"/>
              <a:t>IEEE’s Role in Fostering Patent Pools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7772400" cy="4114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The IEEE is collaborating with Via Licensing Corporation in fostering patent pools. In this role…</a:t>
            </a:r>
          </a:p>
          <a:p>
            <a:pPr lvl="1" eaLnBrk="1" hangingPunct="1"/>
            <a:r>
              <a:rPr lang="en-US" sz="2000" dirty="0" smtClean="0"/>
              <a:t>The IEEE will focus on education and awareness of patent pools as a method of enhancing the adoption and implementation of technologies standardized by IEEE</a:t>
            </a:r>
          </a:p>
          <a:p>
            <a:pPr lvl="1" eaLnBrk="1" hangingPunct="1"/>
            <a:r>
              <a:rPr lang="en-US" sz="2000" dirty="0" smtClean="0"/>
              <a:t>Representatives of the IEEE will not discuss </a:t>
            </a:r>
          </a:p>
          <a:p>
            <a:pPr lvl="2" eaLnBrk="1" hangingPunct="1"/>
            <a:r>
              <a:rPr lang="en-US" sz="1600" dirty="0" smtClean="0"/>
              <a:t>Details of </a:t>
            </a:r>
            <a:r>
              <a:rPr lang="en-US" sz="1600" dirty="0" smtClean="0"/>
              <a:t>specific patent pools</a:t>
            </a:r>
          </a:p>
          <a:p>
            <a:pPr lvl="2" eaLnBrk="1" hangingPunct="1"/>
            <a:r>
              <a:rPr lang="en-US" sz="1600" dirty="0" smtClean="0"/>
              <a:t>Validity of patents</a:t>
            </a:r>
          </a:p>
          <a:p>
            <a:pPr lvl="2" eaLnBrk="1" hangingPunct="1"/>
            <a:r>
              <a:rPr lang="en-US" sz="1600" dirty="0" smtClean="0"/>
              <a:t>Identification of specific patent licenses or licensors</a:t>
            </a:r>
          </a:p>
          <a:p>
            <a:pPr lvl="2" eaLnBrk="1" hangingPunct="1"/>
            <a:r>
              <a:rPr lang="en-US" sz="1600" dirty="0" smtClean="0"/>
              <a:t>Licensing terms or licensing fees</a:t>
            </a:r>
          </a:p>
          <a:p>
            <a:pPr lvl="1" eaLnBrk="1" hangingPunct="1"/>
            <a:r>
              <a:rPr lang="en-US" sz="2000" dirty="0" smtClean="0"/>
              <a:t>The IEEE will encourage those with IP to consider participation in patent pools</a:t>
            </a:r>
          </a:p>
          <a:p>
            <a:pPr lvl="1" eaLnBrk="1" hangingPunct="1"/>
            <a:r>
              <a:rPr lang="en-US" sz="2000" dirty="0" smtClean="0"/>
              <a:t>The IEEE will encourage dialog between licensors and Via Licensing Corporation so that licensors can better understand the benefits of participation in patent pools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Development Agreement— Roles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990600"/>
          <a:ext cx="84582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8641"/>
                <a:gridCol w="3579159"/>
                <a:gridCol w="3200400"/>
              </a:tblGrid>
              <a:tr h="360115">
                <a:tc>
                  <a:txBody>
                    <a:bodyPr/>
                    <a:lstStyle/>
                    <a:p>
                      <a:r>
                        <a:rPr lang="en-US" dirty="0" smtClean="0"/>
                        <a:t>Phase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IEEE</a:t>
                      </a:r>
                      <a:endParaRPr lang="en-US" dirty="0"/>
                    </a:p>
                  </a:txBody>
                  <a:tcPr/>
                </a:tc>
              </a:tr>
              <a:tr h="1767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Fostering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Publicize &amp; raise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awareness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Identify IEEE standards for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pilot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Contact potential licensors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Prepare business cases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Publicize &amp; raise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awareness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 LOAs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Review business cases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Consent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proceed to Facilitation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phase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08760">
                <a:tc>
                  <a:txBody>
                    <a:bodyPr/>
                    <a:lstStyle/>
                    <a:p>
                      <a:r>
                        <a:rPr lang="en-US" dirty="0" smtClean="0"/>
                        <a:t>Facilitation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Cal</a:t>
                      </a:r>
                      <a:r>
                        <a:rPr lang="en-US" baseline="0" dirty="0" smtClean="0"/>
                        <a:t>l for interest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Meetings</a:t>
                      </a:r>
                      <a:r>
                        <a:rPr lang="en-US" baseline="0" dirty="0" smtClean="0"/>
                        <a:t> with licensors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Essentiality Reviews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Negotiation</a:t>
                      </a:r>
                      <a:r>
                        <a:rPr lang="en-US" baseline="0" dirty="0" smtClean="0"/>
                        <a:t> of royalties among licensors, licensees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trike="noStrike" baseline="0" dirty="0" smtClean="0"/>
                        <a:t>Receive periodic reports</a:t>
                      </a:r>
                      <a:endParaRPr lang="en-US" strike="noStrike" baseline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171796">
                <a:tc>
                  <a:txBody>
                    <a:bodyPr/>
                    <a:lstStyle/>
                    <a:p>
                      <a:r>
                        <a:rPr lang="en-US" dirty="0" smtClean="0"/>
                        <a:t>Administration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Sales</a:t>
                      </a:r>
                      <a:r>
                        <a:rPr lang="en-US" baseline="0" dirty="0" smtClean="0"/>
                        <a:t> and Marketing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Collection and distribution of royalties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Monitoring and enforcement of compliance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trike="noStrike" baseline="0" dirty="0" smtClean="0"/>
                        <a:t>Receive periodic reports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trike="noStrike" baseline="0" smtClean="0"/>
                        <a:t>Receive royalties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Patent Pool Oversight Committee (PPOC)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2057400"/>
            <a:ext cx="8458200" cy="1066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Dennis </a:t>
            </a:r>
            <a:r>
              <a:rPr lang="en-US" sz="3200" dirty="0" err="1" smtClean="0"/>
              <a:t>Brophy</a:t>
            </a:r>
            <a:r>
              <a:rPr lang="en-US" sz="3200" dirty="0" smtClean="0"/>
              <a:t>- IEEE SA CAG, NIC Liaison</a:t>
            </a:r>
          </a:p>
          <a:p>
            <a:pPr eaLnBrk="1" hangingPunct="1"/>
            <a:r>
              <a:rPr lang="en-US" sz="3200" dirty="0" smtClean="0"/>
              <a:t>Judith Gorman – IEEE SA</a:t>
            </a:r>
          </a:p>
          <a:p>
            <a:pPr eaLnBrk="1" hangingPunct="1"/>
            <a:r>
              <a:rPr lang="en-US" sz="3200" dirty="0" smtClean="0"/>
              <a:t>Bob Grow- IEEE SA </a:t>
            </a:r>
            <a:r>
              <a:rPr lang="en-US" sz="3200" dirty="0" err="1" smtClean="0"/>
              <a:t>BoG</a:t>
            </a:r>
            <a:endParaRPr lang="en-US" sz="3200" dirty="0" smtClean="0"/>
          </a:p>
          <a:p>
            <a:pPr eaLnBrk="1" hangingPunct="1"/>
            <a:r>
              <a:rPr lang="en-US" sz="3200" dirty="0" smtClean="0"/>
              <a:t>Christian </a:t>
            </a:r>
            <a:r>
              <a:rPr lang="en-US" sz="3200" dirty="0" err="1" smtClean="0"/>
              <a:t>Jacquenet</a:t>
            </a:r>
            <a:r>
              <a:rPr lang="en-US" sz="3200" dirty="0" smtClean="0"/>
              <a:t>- IEEE SA CAG</a:t>
            </a:r>
          </a:p>
          <a:p>
            <a:r>
              <a:rPr lang="en-US" sz="3200" dirty="0" smtClean="0"/>
              <a:t>Edward </a:t>
            </a:r>
            <a:r>
              <a:rPr lang="en-US" sz="3200" dirty="0" err="1" smtClean="0"/>
              <a:t>Rashba</a:t>
            </a:r>
            <a:r>
              <a:rPr lang="en-US" sz="3200" dirty="0" smtClean="0"/>
              <a:t> – IEEE SA</a:t>
            </a:r>
          </a:p>
          <a:p>
            <a:r>
              <a:rPr lang="en-US" sz="3200" dirty="0" smtClean="0"/>
              <a:t>Jerry Walker</a:t>
            </a:r>
            <a:r>
              <a:rPr lang="en-US" sz="3600" dirty="0" smtClean="0"/>
              <a:t> </a:t>
            </a:r>
            <a:r>
              <a:rPr lang="en-US" sz="3200" dirty="0" smtClean="0"/>
              <a:t>– IEEE SA</a:t>
            </a:r>
            <a:endParaRPr lang="en-US" sz="36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1" name="Content Placeholder 3"/>
          <p:cNvSpPr txBox="1">
            <a:spLocks/>
          </p:cNvSpPr>
          <p:nvPr/>
        </p:nvSpPr>
        <p:spPr bwMode="auto">
          <a:xfrm>
            <a:off x="381000" y="4495800"/>
            <a:ext cx="464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80000"/>
              <a:buFont typeface="Wingdings" pitchFamily="112" charset="2"/>
              <a:buBlip>
                <a:blip r:embed="rId3"/>
              </a:buBlip>
              <a:defRPr/>
            </a:pPr>
            <a:endParaRPr lang="en-US" kern="0" dirty="0">
              <a:latin typeface="+mn-lt"/>
              <a:ea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3352800"/>
            <a:ext cx="4800600" cy="1138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80000"/>
              <a:defRPr/>
            </a:pPr>
            <a:endParaRPr lang="en-US" sz="2000" dirty="0">
              <a:ea typeface="ＭＳ Ｐゴシック" pitchFamily="112" charset="-128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80000"/>
              <a:buFontTx/>
              <a:buBlip>
                <a:blip r:embed="rId3"/>
              </a:buBlip>
              <a:defRPr/>
            </a:pPr>
            <a:endParaRPr lang="en-US" sz="2000" dirty="0">
              <a:ea typeface="ＭＳ Ｐゴシック" pitchFamily="112" charset="-128"/>
            </a:endParaRPr>
          </a:p>
          <a:p>
            <a:pPr eaLnBrk="0" hangingPunct="0">
              <a:defRPr/>
            </a:pPr>
            <a:endParaRPr lang="en-US" dirty="0">
              <a:ea typeface="ＭＳ Ｐゴシック" pitchFamily="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Questions??</a:t>
            </a:r>
          </a:p>
          <a:p>
            <a:pPr algn="ctr">
              <a:buFont typeface="Wingdings" pitchFamily="2" charset="2"/>
              <a:buNone/>
            </a:pPr>
            <a:endParaRPr lang="en-US" dirty="0" smtClean="0"/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Edward </a:t>
            </a:r>
            <a:r>
              <a:rPr lang="en-US" dirty="0" err="1" smtClean="0"/>
              <a:t>Rashba</a:t>
            </a:r>
            <a:endParaRPr lang="en-US" dirty="0" smtClean="0"/>
          </a:p>
          <a:p>
            <a:pPr algn="ctr">
              <a:buFont typeface="Wingdings" pitchFamily="2" charset="2"/>
              <a:buNone/>
            </a:pPr>
            <a:r>
              <a:rPr lang="en-US" dirty="0" smtClean="0">
                <a:hlinkClick r:id="rId3"/>
              </a:rPr>
              <a:t>e.rashba@ieee.org</a:t>
            </a:r>
            <a:endParaRPr lang="en-US" dirty="0" smtClean="0"/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+1 908 227 2719</a:t>
            </a:r>
          </a:p>
          <a:p>
            <a:pPr algn="ctr">
              <a:buFont typeface="Wingdings" pitchFamily="2" charset="2"/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4"/>
              </a:rPr>
              <a:t>http://standards.ieee.org/announcements/patentlicensingprograms.html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ngle_Customized_Image_Template">
  <a:themeElements>
    <a:clrScheme name="Single_Customized_Image_Template 13">
      <a:dk1>
        <a:srgbClr val="000000"/>
      </a:dk1>
      <a:lt1>
        <a:srgbClr val="FFFFFF"/>
      </a:lt1>
      <a:dk2>
        <a:srgbClr val="0F3D88"/>
      </a:dk2>
      <a:lt2>
        <a:srgbClr val="808080"/>
      </a:lt2>
      <a:accent1>
        <a:srgbClr val="FF8000"/>
      </a:accent1>
      <a:accent2>
        <a:srgbClr val="59B308"/>
      </a:accent2>
      <a:accent3>
        <a:srgbClr val="FFFFFF"/>
      </a:accent3>
      <a:accent4>
        <a:srgbClr val="000000"/>
      </a:accent4>
      <a:accent5>
        <a:srgbClr val="FFC0AA"/>
      </a:accent5>
      <a:accent6>
        <a:srgbClr val="50A206"/>
      </a:accent6>
      <a:hlink>
        <a:srgbClr val="0080FF"/>
      </a:hlink>
      <a:folHlink>
        <a:srgbClr val="800080"/>
      </a:folHlink>
    </a:clrScheme>
    <a:fontScheme name="Single_Customized_Image_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Single_Customized_Image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_Customized_Image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_Customized_Image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_Customized_Image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_Customized_Image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_Customized_Image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_Customized_Image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_Customized_Image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_Customized_Image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_Customized_Image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_Customized_Image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_Customized_Image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_Customized_Image_Templat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Single_Customized_Image_Template</Template>
  <TotalTime>31252</TotalTime>
  <Words>261</Words>
  <Application>Microsoft PowerPoint</Application>
  <PresentationFormat>On-screen Show (4:3)</PresentationFormat>
  <Paragraphs>62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Single_Customized_Image_Template</vt:lpstr>
      <vt:lpstr>Patent Pool Initiative Overview for IEEE 802</vt:lpstr>
      <vt:lpstr>IEEE’s Role in Fostering Patent Pools</vt:lpstr>
      <vt:lpstr>Development Agreement— Roles</vt:lpstr>
      <vt:lpstr>Patent Pool Oversight Committee (PPOC)</vt:lpstr>
      <vt:lpstr>Slide 5</vt:lpstr>
    </vt:vector>
  </TitlesOfParts>
  <Company>IEEE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erashba</cp:lastModifiedBy>
  <cp:revision>204</cp:revision>
  <dcterms:created xsi:type="dcterms:W3CDTF">2008-06-26T15:05:00Z</dcterms:created>
  <dcterms:modified xsi:type="dcterms:W3CDTF">2009-03-10T21:59:36Z</dcterms:modified>
</cp:coreProperties>
</file>