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docProps/core.xml" ContentType="application/vnd.openxmlformats-package.core-propertie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5"/>
  </p:notesMasterIdLst>
  <p:handoutMasterIdLst>
    <p:handoutMasterId r:id="rId16"/>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10" charset="0"/>
        <a:ea typeface="+mn-ea"/>
        <a:cs typeface="+mn-cs"/>
      </a:defRPr>
    </a:lvl5pPr>
    <a:lvl6pPr marL="2286000" algn="l" defTabSz="457200" rtl="0" eaLnBrk="1" latinLnBrk="0" hangingPunct="1">
      <a:defRPr sz="1200" kern="1200">
        <a:solidFill>
          <a:schemeClr val="tx1"/>
        </a:solidFill>
        <a:latin typeface="Times New Roman" pitchFamily="-110" charset="0"/>
        <a:ea typeface="+mn-ea"/>
        <a:cs typeface="+mn-cs"/>
      </a:defRPr>
    </a:lvl6pPr>
    <a:lvl7pPr marL="2743200" algn="l" defTabSz="457200" rtl="0" eaLnBrk="1" latinLnBrk="0" hangingPunct="1">
      <a:defRPr sz="1200" kern="1200">
        <a:solidFill>
          <a:schemeClr val="tx1"/>
        </a:solidFill>
        <a:latin typeface="Times New Roman" pitchFamily="-110" charset="0"/>
        <a:ea typeface="+mn-ea"/>
        <a:cs typeface="+mn-cs"/>
      </a:defRPr>
    </a:lvl7pPr>
    <a:lvl8pPr marL="3200400" algn="l" defTabSz="457200" rtl="0" eaLnBrk="1" latinLnBrk="0" hangingPunct="1">
      <a:defRPr sz="1200" kern="1200">
        <a:solidFill>
          <a:schemeClr val="tx1"/>
        </a:solidFill>
        <a:latin typeface="Times New Roman" pitchFamily="-110" charset="0"/>
        <a:ea typeface="+mn-ea"/>
        <a:cs typeface="+mn-cs"/>
      </a:defRPr>
    </a:lvl8pPr>
    <a:lvl9pPr marL="3657600" algn="l" defTabSz="457200" rtl="0" eaLnBrk="1" latinLnBrk="0" hangingPunct="1">
      <a:defRPr sz="1200" kern="1200">
        <a:solidFill>
          <a:schemeClr val="tx1"/>
        </a:solidFill>
        <a:latin typeface="Times New Roman"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74" d="100"/>
          <a:sy n="74" d="100"/>
        </p:scale>
        <p:origin x="-13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heme" Target="theme/theme1.xml"/><Relationship Id="rId4" Type="http://schemas.openxmlformats.org/officeDocument/2006/relationships/slide" Target="slides/slide3.xml"/><Relationship Id="rId21"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handoutMaster" Target="handoutMasters/handout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printerSettings" Target="printerSettings/printerSettings1.bin"/><Relationship Id="rId19" Type="http://schemas.openxmlformats.org/officeDocument/2006/relationships/viewProps" Target="view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A881A6F0-C996-D24F-AE5D-22430BC35C47}"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prstTxWarp prst="textNoShape">
              <a:avLst/>
            </a:prstTxWarp>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A316F50E-44AC-6140-BFEE-6E8E3A0093B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prstTxWarp prst="textNoShape">
              <a:avLst/>
            </a:prstTxWarp>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smtClean="0"/>
            </a:lvl1pPr>
          </a:lstStyle>
          <a:p>
            <a:r>
              <a:rPr lang="en-US"/>
              <a:t>Slide </a:t>
            </a:r>
            <a:fld id="{D1A879E7-D8FE-464C-BD2C-86FABEAC0FB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smtClean="0"/>
            </a:lvl1pPr>
          </a:lstStyle>
          <a:p>
            <a:r>
              <a:rPr lang="en-US"/>
              <a:t>Slide </a:t>
            </a:r>
            <a:fld id="{F42C7029-5F4D-1445-9598-9CE11D21933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smtClean="0"/>
            </a:lvl1pPr>
          </a:lstStyle>
          <a:p>
            <a:r>
              <a:rPr lang="en-US"/>
              <a:t>Slide </a:t>
            </a:r>
            <a:fld id="{90AC87E6-5D63-F145-8B04-94D89572358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smtClean="0"/>
            </a:lvl1pPr>
          </a:lstStyle>
          <a:p>
            <a:r>
              <a:rPr lang="en-US"/>
              <a:t>Slide </a:t>
            </a:r>
            <a:fld id="{B6236712-DD67-0949-9161-F3077E621F4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smtClean="0"/>
            </a:lvl1pPr>
          </a:lstStyle>
          <a:p>
            <a:r>
              <a:rPr lang="en-US"/>
              <a:t>Slide </a:t>
            </a:r>
            <a:fld id="{2A8E63AE-D0E0-B44A-B18D-11DE7F6C488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smtClean="0"/>
            </a:lvl1pPr>
          </a:lstStyle>
          <a:p>
            <a:r>
              <a:rPr lang="en-US"/>
              <a:t>Slide </a:t>
            </a:r>
            <a:fld id="{D8F27C38-DCAF-BF4A-85D0-36A7E120675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&lt;month year&gt;</a:t>
            </a:r>
          </a:p>
        </p:txBody>
      </p:sp>
      <p:sp>
        <p:nvSpPr>
          <p:cNvPr id="8" name="Footer Placeholder 7"/>
          <p:cNvSpPr>
            <a:spLocks noGrp="1"/>
          </p:cNvSpPr>
          <p:nvPr>
            <p:ph type="ftr" sz="quarter" idx="11"/>
          </p:nvPr>
        </p:nvSpPr>
        <p:spPr/>
        <p:txBody>
          <a:bodyPr/>
          <a:lstStyle>
            <a:lvl1pPr>
              <a:defRPr/>
            </a:lvl1pPr>
          </a:lstStyle>
          <a:p>
            <a:r>
              <a:rPr lang="en-US"/>
              <a:t>&lt;author&gt;, &lt;company&gt;</a:t>
            </a:r>
          </a:p>
        </p:txBody>
      </p:sp>
      <p:sp>
        <p:nvSpPr>
          <p:cNvPr id="9" name="Slide Number Placeholder 8"/>
          <p:cNvSpPr>
            <a:spLocks noGrp="1"/>
          </p:cNvSpPr>
          <p:nvPr>
            <p:ph type="sldNum" sz="quarter" idx="12"/>
          </p:nvPr>
        </p:nvSpPr>
        <p:spPr/>
        <p:txBody>
          <a:bodyPr/>
          <a:lstStyle>
            <a:lvl1pPr>
              <a:defRPr smtClean="0"/>
            </a:lvl1pPr>
          </a:lstStyle>
          <a:p>
            <a:r>
              <a:rPr lang="en-US"/>
              <a:t>Slide </a:t>
            </a:r>
            <a:fld id="{E848E1BC-6219-FA4F-B3A4-A2A933AF002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&lt;month year&gt;</a:t>
            </a:r>
          </a:p>
        </p:txBody>
      </p:sp>
      <p:sp>
        <p:nvSpPr>
          <p:cNvPr id="4" name="Footer Placeholder 3"/>
          <p:cNvSpPr>
            <a:spLocks noGrp="1"/>
          </p:cNvSpPr>
          <p:nvPr>
            <p:ph type="ftr" sz="quarter" idx="11"/>
          </p:nvPr>
        </p:nvSpPr>
        <p:spPr/>
        <p:txBody>
          <a:bodyPr/>
          <a:lstStyle>
            <a:lvl1pPr>
              <a:defRPr/>
            </a:lvl1pPr>
          </a:lstStyle>
          <a:p>
            <a:r>
              <a:rPr lang="en-US"/>
              <a:t>&lt;author&gt;, &lt;company&gt;</a:t>
            </a:r>
          </a:p>
        </p:txBody>
      </p:sp>
      <p:sp>
        <p:nvSpPr>
          <p:cNvPr id="5" name="Slide Number Placeholder 4"/>
          <p:cNvSpPr>
            <a:spLocks noGrp="1"/>
          </p:cNvSpPr>
          <p:nvPr>
            <p:ph type="sldNum" sz="quarter" idx="12"/>
          </p:nvPr>
        </p:nvSpPr>
        <p:spPr/>
        <p:txBody>
          <a:bodyPr/>
          <a:lstStyle>
            <a:lvl1pPr>
              <a:defRPr smtClean="0"/>
            </a:lvl1pPr>
          </a:lstStyle>
          <a:p>
            <a:r>
              <a:rPr lang="en-US"/>
              <a:t>Slide </a:t>
            </a:r>
            <a:fld id="{BB5BD11D-5812-F24A-A894-C78BB5AE94E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&lt;month year&gt;</a:t>
            </a:r>
          </a:p>
        </p:txBody>
      </p:sp>
      <p:sp>
        <p:nvSpPr>
          <p:cNvPr id="3" name="Footer Placeholder 2"/>
          <p:cNvSpPr>
            <a:spLocks noGrp="1"/>
          </p:cNvSpPr>
          <p:nvPr>
            <p:ph type="ftr" sz="quarter" idx="11"/>
          </p:nvPr>
        </p:nvSpPr>
        <p:spPr/>
        <p:txBody>
          <a:bodyPr/>
          <a:lstStyle>
            <a:lvl1pPr>
              <a:defRPr/>
            </a:lvl1pPr>
          </a:lstStyle>
          <a:p>
            <a:r>
              <a:rPr lang="en-US"/>
              <a:t>&lt;author&gt;, &lt;company&gt;</a:t>
            </a:r>
          </a:p>
        </p:txBody>
      </p:sp>
      <p:sp>
        <p:nvSpPr>
          <p:cNvPr id="4" name="Slide Number Placeholder 3"/>
          <p:cNvSpPr>
            <a:spLocks noGrp="1"/>
          </p:cNvSpPr>
          <p:nvPr>
            <p:ph type="sldNum" sz="quarter" idx="12"/>
          </p:nvPr>
        </p:nvSpPr>
        <p:spPr/>
        <p:txBody>
          <a:bodyPr/>
          <a:lstStyle>
            <a:lvl1pPr>
              <a:defRPr smtClean="0"/>
            </a:lvl1pPr>
          </a:lstStyle>
          <a:p>
            <a:r>
              <a:rPr lang="en-US"/>
              <a:t>Slide </a:t>
            </a:r>
            <a:fld id="{57672682-850D-6F4B-A2E4-7E5268F02DF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smtClean="0"/>
            </a:lvl1pPr>
          </a:lstStyle>
          <a:p>
            <a:r>
              <a:rPr lang="en-US"/>
              <a:t>Slide </a:t>
            </a:r>
            <a:fld id="{9291DAD8-95EC-9446-9349-7816AE55D2F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smtClean="0"/>
            </a:lvl1pPr>
          </a:lstStyle>
          <a:p>
            <a:r>
              <a:rPr lang="en-US"/>
              <a:t>Slide </a:t>
            </a:r>
            <a:fld id="{2B49D9B2-ACED-C64B-AF5B-D09162E4D01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dirty="0" smtClean="0"/>
              <a:t>&lt;September 2009&gt;</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smtClean="0"/>
              <a:t>&lt;</a:t>
            </a:r>
            <a:r>
              <a:rPr lang="en-US" dirty="0" err="1" smtClean="0"/>
              <a:t>Golmie</a:t>
            </a:r>
            <a:r>
              <a:rPr lang="en-US" dirty="0" smtClean="0"/>
              <a:t>&gt;</a:t>
            </a:r>
            <a:r>
              <a:rPr lang="en-US" dirty="0"/>
              <a:t>, </a:t>
            </a:r>
            <a:r>
              <a:rPr lang="en-US" dirty="0" smtClean="0"/>
              <a:t>&lt;NIST&gt;</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FFF0D1FC-A36C-CE4C-ABF4-A7F32C03ECB4}" type="slidenum">
              <a:rPr lang="en-US"/>
              <a:pPr/>
              <a:t>‹#›</a:t>
            </a:fld>
            <a:endParaRPr lang="en-US"/>
          </a:p>
        </p:txBody>
      </p:sp>
      <p:sp>
        <p:nvSpPr>
          <p:cNvPr id="1031" name="Rectangle 7"/>
          <p:cNvSpPr>
            <a:spLocks noChangeArrowheads="1"/>
          </p:cNvSpPr>
          <p:nvPr/>
        </p:nvSpPr>
        <p:spPr bwMode="auto">
          <a:xfrm>
            <a:off x="4495800" y="178713"/>
            <a:ext cx="3962400" cy="430887"/>
          </a:xfrm>
          <a:prstGeom prst="rect">
            <a:avLst/>
          </a:prstGeom>
          <a:noFill/>
          <a:ln w="9525">
            <a:noFill/>
            <a:miter lim="800000"/>
            <a:headEnd/>
            <a:tailEnd/>
          </a:ln>
          <a:effectLst/>
        </p:spPr>
        <p:txBody>
          <a:bodyPr lIns="0" tIns="0" rIns="0" bIns="0" anchor="b">
            <a:prstTxWarp prst="textNoShape">
              <a:avLst/>
            </a:prstTxWarp>
            <a:spAutoFit/>
          </a:bodyPr>
          <a:lstStyle/>
          <a:p>
            <a:pPr lvl="4" algn="r"/>
            <a:r>
              <a:rPr lang="en-US" sz="1400" b="1" dirty="0"/>
              <a:t>doc.: IEEE 802.15-</a:t>
            </a:r>
            <a:r>
              <a:rPr lang="en-US" sz="1400" b="1" dirty="0" smtClean="0"/>
              <a:t>&lt;</a:t>
            </a:r>
            <a:r>
              <a:rPr lang="en-US" sz="1400" dirty="0" smtClean="0"/>
              <a:t>15-09-0665-00-0000</a:t>
            </a:r>
            <a:r>
              <a:rPr lang="en-US" sz="1400" b="1" dirty="0" smtClean="0"/>
              <a:t>&gt;</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prstTxWarp prst="textNoShape">
              <a:avLst/>
            </a:prstTxWarp>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10" charset="0"/>
        </a:defRPr>
      </a:lvl2pPr>
      <a:lvl3pPr algn="ctr" rtl="0" eaLnBrk="0" fontAlgn="base" hangingPunct="0">
        <a:spcBef>
          <a:spcPct val="0"/>
        </a:spcBef>
        <a:spcAft>
          <a:spcPct val="0"/>
        </a:spcAft>
        <a:defRPr sz="3600">
          <a:solidFill>
            <a:schemeClr val="tx2"/>
          </a:solidFill>
          <a:latin typeface="Times New Roman" pitchFamily="-110" charset="0"/>
        </a:defRPr>
      </a:lvl3pPr>
      <a:lvl4pPr algn="ctr" rtl="0" eaLnBrk="0" fontAlgn="base" hangingPunct="0">
        <a:spcBef>
          <a:spcPct val="0"/>
        </a:spcBef>
        <a:spcAft>
          <a:spcPct val="0"/>
        </a:spcAft>
        <a:defRPr sz="3600">
          <a:solidFill>
            <a:schemeClr val="tx2"/>
          </a:solidFill>
          <a:latin typeface="Times New Roman" pitchFamily="-110" charset="0"/>
        </a:defRPr>
      </a:lvl4pPr>
      <a:lvl5pPr algn="ctr" rtl="0" eaLnBrk="0" fontAlgn="base" hangingPunct="0">
        <a:spcBef>
          <a:spcPct val="0"/>
        </a:spcBef>
        <a:spcAft>
          <a:spcPct val="0"/>
        </a:spcAft>
        <a:defRPr sz="3600">
          <a:solidFill>
            <a:schemeClr val="tx2"/>
          </a:solidFill>
          <a:latin typeface="Times New Roman" pitchFamily="-110" charset="0"/>
        </a:defRPr>
      </a:lvl5pPr>
      <a:lvl6pPr marL="457200" algn="ctr" rtl="0" eaLnBrk="0" fontAlgn="base" hangingPunct="0">
        <a:spcBef>
          <a:spcPct val="0"/>
        </a:spcBef>
        <a:spcAft>
          <a:spcPct val="0"/>
        </a:spcAft>
        <a:defRPr sz="3600">
          <a:solidFill>
            <a:schemeClr val="tx2"/>
          </a:solidFill>
          <a:latin typeface="Times New Roman" pitchFamily="-110" charset="0"/>
        </a:defRPr>
      </a:lvl6pPr>
      <a:lvl7pPr marL="914400" algn="ctr" rtl="0" eaLnBrk="0" fontAlgn="base" hangingPunct="0">
        <a:spcBef>
          <a:spcPct val="0"/>
        </a:spcBef>
        <a:spcAft>
          <a:spcPct val="0"/>
        </a:spcAft>
        <a:defRPr sz="3600">
          <a:solidFill>
            <a:schemeClr val="tx2"/>
          </a:solidFill>
          <a:latin typeface="Times New Roman" pitchFamily="-110" charset="0"/>
        </a:defRPr>
      </a:lvl7pPr>
      <a:lvl8pPr marL="1371600" algn="ctr" rtl="0" eaLnBrk="0" fontAlgn="base" hangingPunct="0">
        <a:spcBef>
          <a:spcPct val="0"/>
        </a:spcBef>
        <a:spcAft>
          <a:spcPct val="0"/>
        </a:spcAft>
        <a:defRPr sz="3600">
          <a:solidFill>
            <a:schemeClr val="tx2"/>
          </a:solidFill>
          <a:latin typeface="Times New Roman" pitchFamily="-110" charset="0"/>
        </a:defRPr>
      </a:lvl8pPr>
      <a:lvl9pPr marL="1828800" algn="ctr" rtl="0" eaLnBrk="0" fontAlgn="base" hangingPunct="0">
        <a:spcBef>
          <a:spcPct val="0"/>
        </a:spcBef>
        <a:spcAft>
          <a:spcPct val="0"/>
        </a:spcAft>
        <a:defRPr sz="3600">
          <a:solidFill>
            <a:schemeClr val="tx2"/>
          </a:solidFill>
          <a:latin typeface="Times New Roman"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collaborate.nist.gov/twiki-sggrid/bin/view/_SmartGridInterimRoadma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ist.gov/smartgri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ollaborate.nist.gov/twiki-sggrid/bin/view/_SmartGridInterimRoadmap/SGR1Standard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&lt;month year&gt;</a:t>
            </a:r>
          </a:p>
        </p:txBody>
      </p:sp>
      <p:sp>
        <p:nvSpPr>
          <p:cNvPr id="5" name="Footer Placeholder 2"/>
          <p:cNvSpPr>
            <a:spLocks noGrp="1"/>
          </p:cNvSpPr>
          <p:nvPr>
            <p:ph type="ftr" sz="quarter" idx="11"/>
          </p:nvPr>
        </p:nvSpPr>
        <p:spPr/>
        <p:txBody>
          <a:bodyPr/>
          <a:lstStyle/>
          <a:p>
            <a:r>
              <a:rPr lang="en-US"/>
              <a:t>&lt;author&gt;, &lt;company&gt;</a:t>
            </a:r>
          </a:p>
        </p:txBody>
      </p:sp>
      <p:sp>
        <p:nvSpPr>
          <p:cNvPr id="6" name="Slide Number Placeholder 3"/>
          <p:cNvSpPr>
            <a:spLocks noGrp="1"/>
          </p:cNvSpPr>
          <p:nvPr>
            <p:ph type="sldNum" sz="quarter" idx="12"/>
          </p:nvPr>
        </p:nvSpPr>
        <p:spPr/>
        <p:txBody>
          <a:bodyPr/>
          <a:lstStyle/>
          <a:p>
            <a:r>
              <a:rPr lang="en-US"/>
              <a:t>Slide </a:t>
            </a:r>
            <a:fld id="{C5D11A47-2021-3E4D-8BBE-2E138C4419B2}" type="slidenum">
              <a:rPr lang="en-US"/>
              <a:pPr/>
              <a:t>1</a:t>
            </a:fld>
            <a:endParaRPr lang="en-US"/>
          </a:p>
        </p:txBody>
      </p:sp>
      <p:sp>
        <p:nvSpPr>
          <p:cNvPr id="27651" name="Rectangle 3"/>
          <p:cNvSpPr>
            <a:spLocks noChangeArrowheads="1"/>
          </p:cNvSpPr>
          <p:nvPr/>
        </p:nvSpPr>
        <p:spPr bwMode="auto">
          <a:xfrm>
            <a:off x="152400" y="609600"/>
            <a:ext cx="8991600" cy="4524316"/>
          </a:xfrm>
          <a:prstGeom prst="rect">
            <a:avLst/>
          </a:prstGeom>
          <a:noFill/>
          <a:ln w="12700">
            <a:noFill/>
            <a:miter lim="800000"/>
            <a:headEnd type="none" w="sm" len="sm"/>
            <a:tailEnd type="none" w="sm" len="sm"/>
          </a:ln>
          <a:effectLst/>
        </p:spPr>
        <p:txBody>
          <a:bodyPr>
            <a:prstTxWarp prst="textNoShape">
              <a:avLst/>
            </a:prstTxWarp>
            <a:spAutoFit/>
          </a:bodyPr>
          <a:lstStyle/>
          <a:p>
            <a:pPr algn="ctr"/>
            <a:r>
              <a:rPr lang="en-US" sz="1800" b="1" u="sng" dirty="0">
                <a:solidFill>
                  <a:schemeClr val="tx2"/>
                </a:solidFill>
                <a:effectLst>
                  <a:outerShdw blurRad="38100" dist="38100" dir="2700000" algn="tl">
                    <a:srgbClr val="DDDDDD"/>
                  </a:outerShdw>
                </a:effectLst>
              </a:rPr>
              <a:t>Project: IEEE P802.15 Working Group for Wireless Personal Area Networks (</a:t>
            </a:r>
            <a:r>
              <a:rPr lang="en-US" sz="1800" b="1" u="sng" dirty="0" err="1">
                <a:solidFill>
                  <a:schemeClr val="tx2"/>
                </a:solidFill>
                <a:effectLst>
                  <a:outerShdw blurRad="38100" dist="38100" dir="2700000" algn="tl">
                    <a:srgbClr val="DDDDDD"/>
                  </a:outerShdw>
                </a:effectLst>
              </a:rPr>
              <a:t>WPANs</a:t>
            </a:r>
            <a:r>
              <a:rPr lang="en-US" sz="1800" b="1" u="sng" dirty="0">
                <a:solidFill>
                  <a:schemeClr val="tx2"/>
                </a:solidFill>
                <a:effectLst>
                  <a:outerShdw blurRad="38100" dist="38100" dir="2700000" algn="tl">
                    <a:srgbClr val="DDDDDD"/>
                  </a:outerShdw>
                </a:effectLst>
              </a:rPr>
              <a:t>)</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a:t>
            </a:r>
            <a:r>
              <a:rPr lang="en-US" sz="1600" dirty="0" smtClean="0"/>
              <a:t>NIST Framework for Smart Grid </a:t>
            </a:r>
            <a:r>
              <a:rPr lang="en-US" sz="1600" dirty="0" smtClean="0"/>
              <a:t>Interoperability Standards, Release 1.0</a:t>
            </a:r>
            <a:r>
              <a:rPr lang="en-US" sz="1600" dirty="0" smtClean="0">
                <a:solidFill>
                  <a:schemeClr val="tx2"/>
                </a:solidFill>
              </a:rPr>
              <a:t>]</a:t>
            </a:r>
            <a:r>
              <a:rPr lang="en-US" sz="1600" dirty="0">
                <a:solidFill>
                  <a:schemeClr val="tx2"/>
                </a:solidFill>
              </a:rPr>
              <a:t>	</a:t>
            </a:r>
          </a:p>
          <a:p>
            <a:r>
              <a:rPr lang="en-US" sz="1600" b="1" dirty="0">
                <a:solidFill>
                  <a:schemeClr val="tx2"/>
                </a:solidFill>
              </a:rPr>
              <a:t>Date Submitted: </a:t>
            </a:r>
            <a:r>
              <a:rPr lang="en-US" sz="1600" dirty="0" smtClean="0">
                <a:solidFill>
                  <a:schemeClr val="tx2"/>
                </a:solidFill>
              </a:rPr>
              <a:t>[21 September 2009]</a:t>
            </a:r>
            <a:r>
              <a:rPr lang="en-US" sz="1600" dirty="0">
                <a:solidFill>
                  <a:schemeClr val="tx2"/>
                </a:solidFill>
              </a:rPr>
              <a:t>	</a:t>
            </a:r>
          </a:p>
          <a:p>
            <a:r>
              <a:rPr lang="en-US" sz="1600" b="1" dirty="0">
                <a:solidFill>
                  <a:schemeClr val="tx2"/>
                </a:solidFill>
              </a:rPr>
              <a:t>Source:</a:t>
            </a:r>
            <a:r>
              <a:rPr lang="en-US" sz="1600" dirty="0">
                <a:solidFill>
                  <a:schemeClr val="tx2"/>
                </a:solidFill>
              </a:rPr>
              <a:t> </a:t>
            </a:r>
            <a:r>
              <a:rPr lang="en-US" sz="1600" dirty="0" smtClean="0">
                <a:solidFill>
                  <a:schemeClr val="tx2"/>
                </a:solidFill>
              </a:rPr>
              <a:t>[Nada </a:t>
            </a:r>
            <a:r>
              <a:rPr lang="en-US" sz="1600" dirty="0" err="1" smtClean="0">
                <a:solidFill>
                  <a:schemeClr val="tx2"/>
                </a:solidFill>
              </a:rPr>
              <a:t>Golmie</a:t>
            </a:r>
            <a:r>
              <a:rPr lang="en-US" sz="1600" dirty="0" smtClean="0">
                <a:solidFill>
                  <a:schemeClr val="tx2"/>
                </a:solidFill>
              </a:rPr>
              <a:t>] </a:t>
            </a:r>
            <a:r>
              <a:rPr lang="en-US" sz="1600" dirty="0">
                <a:solidFill>
                  <a:schemeClr val="tx2"/>
                </a:solidFill>
              </a:rPr>
              <a:t>Company </a:t>
            </a:r>
            <a:r>
              <a:rPr lang="en-US" sz="1600" dirty="0" smtClean="0"/>
              <a:t>[</a:t>
            </a:r>
            <a:r>
              <a:rPr lang="en-US" sz="1600" dirty="0" smtClean="0"/>
              <a:t>NIST</a:t>
            </a:r>
            <a:r>
              <a:rPr lang="en-US" sz="1600" dirty="0" smtClean="0">
                <a:solidFill>
                  <a:schemeClr val="tx2"/>
                </a:solidFill>
              </a:rPr>
              <a:t>]</a:t>
            </a:r>
            <a:endParaRPr lang="en-US" sz="1600" dirty="0">
              <a:solidFill>
                <a:schemeClr val="tx2"/>
              </a:solidFill>
            </a:endParaRPr>
          </a:p>
          <a:p>
            <a:r>
              <a:rPr lang="en-US" sz="1600" dirty="0">
                <a:solidFill>
                  <a:schemeClr val="tx2"/>
                </a:solidFill>
              </a:rPr>
              <a:t>Address </a:t>
            </a:r>
            <a:r>
              <a:rPr lang="en-US" sz="1600" dirty="0" smtClean="0">
                <a:solidFill>
                  <a:schemeClr val="tx2"/>
                </a:solidFill>
              </a:rPr>
              <a:t>[100 Bureau Dr. Stop 8920, Gaithersburg, MD 20899]</a:t>
            </a:r>
            <a:endParaRPr lang="en-US" sz="1600" dirty="0">
              <a:solidFill>
                <a:schemeClr val="tx2"/>
              </a:solidFill>
            </a:endParaRPr>
          </a:p>
          <a:p>
            <a:r>
              <a:rPr lang="en-US" sz="1600" dirty="0">
                <a:solidFill>
                  <a:schemeClr val="tx2"/>
                </a:solidFill>
              </a:rPr>
              <a:t>Voice:</a:t>
            </a:r>
            <a:r>
              <a:rPr lang="en-US" sz="1600" dirty="0" smtClean="0">
                <a:solidFill>
                  <a:schemeClr val="tx2"/>
                </a:solidFill>
              </a:rPr>
              <a:t>[301 975 4190]</a:t>
            </a:r>
            <a:r>
              <a:rPr lang="en-US" sz="1600" dirty="0">
                <a:solidFill>
                  <a:schemeClr val="tx2"/>
                </a:solidFill>
              </a:rPr>
              <a:t>,</a:t>
            </a:r>
            <a:r>
              <a:rPr lang="en-US" sz="1600" dirty="0" smtClean="0">
                <a:solidFill>
                  <a:schemeClr val="tx2"/>
                </a:solidFill>
              </a:rPr>
              <a:t>  </a:t>
            </a:r>
            <a:r>
              <a:rPr lang="en-US" sz="1600" dirty="0">
                <a:solidFill>
                  <a:schemeClr val="tx2"/>
                </a:solidFill>
              </a:rPr>
              <a:t>E-Mail</a:t>
            </a:r>
            <a:r>
              <a:rPr lang="en-US" sz="1600" dirty="0" smtClean="0">
                <a:solidFill>
                  <a:schemeClr val="tx2"/>
                </a:solidFill>
              </a:rPr>
              <a:t>:[ </a:t>
            </a:r>
            <a:r>
              <a:rPr lang="en-US" sz="1600" dirty="0" err="1" smtClean="0">
                <a:solidFill>
                  <a:schemeClr val="tx2"/>
                </a:solidFill>
              </a:rPr>
              <a:t>golmie@nist.gov</a:t>
            </a:r>
            <a:r>
              <a:rPr lang="en-US" sz="1600" dirty="0" smtClean="0">
                <a:solidFill>
                  <a:schemeClr val="tx2"/>
                </a:solidFill>
              </a:rPr>
              <a:t>]</a:t>
            </a:r>
            <a:r>
              <a:rPr lang="en-US" sz="1600" dirty="0">
                <a:solidFill>
                  <a:schemeClr val="tx2"/>
                </a:solidFill>
              </a:rPr>
              <a:t>	</a:t>
            </a: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smtClean="0">
                <a:solidFill>
                  <a:schemeClr val="tx2"/>
                </a:solidFill>
              </a:rPr>
              <a:t>[]</a:t>
            </a:r>
            <a:r>
              <a:rPr lang="en-US" dirty="0" smtClean="0">
                <a:solidFill>
                  <a:schemeClr val="accent2"/>
                </a:solidFill>
              </a:rPr>
              <a:t>	</a:t>
            </a:r>
            <a:endParaRPr lang="en-US" dirty="0">
              <a:solidFill>
                <a:schemeClr val="tx2"/>
              </a:solidFill>
            </a:endParaRPr>
          </a:p>
          <a:p>
            <a:pPr>
              <a:spcBef>
                <a:spcPts val="600"/>
              </a:spcBef>
              <a:spcAft>
                <a:spcPts val="600"/>
              </a:spcAft>
            </a:pPr>
            <a:r>
              <a:rPr lang="en-US" sz="1600" b="1" dirty="0">
                <a:solidFill>
                  <a:schemeClr val="tx2"/>
                </a:solidFill>
              </a:rPr>
              <a:t>Abstract:</a:t>
            </a:r>
            <a:r>
              <a:rPr lang="en-US" sz="1600" dirty="0">
                <a:solidFill>
                  <a:schemeClr val="tx2"/>
                </a:solidFill>
              </a:rPr>
              <a:t>	</a:t>
            </a:r>
            <a:r>
              <a:rPr lang="en-US" sz="1600" dirty="0" smtClean="0">
                <a:solidFill>
                  <a:schemeClr val="tx2"/>
                </a:solidFill>
              </a:rPr>
              <a:t>[</a:t>
            </a:r>
            <a:r>
              <a:rPr lang="en-US" sz="1600" dirty="0" smtClean="0"/>
              <a:t>This presentation gives an overview and highlights of the NIST Framework document</a:t>
            </a:r>
            <a:r>
              <a:rPr lang="en-US" sz="1600" dirty="0" smtClean="0"/>
              <a:t>]</a:t>
            </a:r>
            <a:endParaRPr lang="en-US" sz="1600" dirty="0"/>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solidFill>
                  <a:schemeClr val="tx2"/>
                </a:solidFill>
              </a:rPr>
              <a:t>[]</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a:t>
            </a:r>
            <a:r>
              <a:rPr lang="en-US" sz="1600" dirty="0" err="1">
                <a:solidFill>
                  <a:schemeClr val="tx2"/>
                </a:solidFill>
              </a:rPr>
              <a:t>individual(s</a:t>
            </a:r>
            <a:r>
              <a:rPr lang="en-US" sz="1600" dirty="0">
                <a:solidFill>
                  <a:schemeClr val="tx2"/>
                </a:solidFill>
              </a:rPr>
              <a:t>) or </a:t>
            </a:r>
            <a:r>
              <a:rPr lang="en-US" sz="1600" dirty="0" err="1">
                <a:solidFill>
                  <a:schemeClr val="tx2"/>
                </a:solidFill>
              </a:rPr>
              <a:t>organization(s</a:t>
            </a:r>
            <a:r>
              <a:rPr lang="en-US" sz="1600" dirty="0">
                <a:solidFill>
                  <a:schemeClr val="tx2"/>
                </a:solidFill>
              </a:rPr>
              <a:t>). The material in this document is subject to change in form and content after further study. The </a:t>
            </a:r>
            <a:r>
              <a:rPr lang="en-US" sz="1600" dirty="0" err="1">
                <a:solidFill>
                  <a:schemeClr val="tx2"/>
                </a:solidFill>
              </a:rPr>
              <a:t>contributor(s</a:t>
            </a:r>
            <a:r>
              <a:rPr lang="en-US" sz="1600" dirty="0">
                <a:solidFill>
                  <a:schemeClr val="tx2"/>
                </a:solidFill>
              </a:rPr>
              <a:t>) </a:t>
            </a:r>
            <a:r>
              <a:rPr lang="en-US" sz="1600" dirty="0" err="1">
                <a:solidFill>
                  <a:schemeClr val="tx2"/>
                </a:solidFill>
              </a:rPr>
              <a:t>reserve(s</a:t>
            </a:r>
            <a:r>
              <a:rPr lang="en-US" sz="1600" dirty="0">
                <a:solidFill>
                  <a:schemeClr val="tx2"/>
                </a:solidFill>
              </a:rPr>
              <a:t>) the right to add, amend or withdraw material contained herein.</a:t>
            </a:r>
          </a:p>
          <a:p>
            <a:r>
              <a:rPr lang="en-US" sz="1600" b="1" dirty="0">
                <a:solidFill>
                  <a:schemeClr val="tx2"/>
                </a:solidFill>
              </a:rPr>
              <a:t>Release:</a:t>
            </a:r>
            <a:r>
              <a:rPr lang="en-US" sz="1600" dirty="0">
                <a:solidFill>
                  <a:schemeClr val="tx2"/>
                </a:solidFill>
              </a:rPr>
              <a:t>	</a:t>
            </a:r>
            <a:r>
              <a:rPr lang="en-US" sz="1600" dirty="0" smtClean="0">
                <a:solidFill>
                  <a:schemeClr val="tx2"/>
                </a:solidFill>
              </a:rPr>
              <a:t>This contribution is from the National Institute of Standards and Technology and contents are no subject to copyright in the US. 	</a:t>
            </a:r>
            <a:endParaRPr lang="en-US" sz="1600"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304800"/>
            <a:ext cx="7772400" cy="1066800"/>
          </a:xfrm>
        </p:spPr>
        <p:txBody>
          <a:bodyPr/>
          <a:lstStyle/>
          <a:p>
            <a:r>
              <a:rPr lang="en-US" dirty="0"/>
              <a:t>Conceptual Reference Model</a:t>
            </a:r>
          </a:p>
        </p:txBody>
      </p:sp>
      <p:pic>
        <p:nvPicPr>
          <p:cNvPr id="77828" name="Picture 4"/>
          <p:cNvPicPr>
            <a:picLocks noChangeAspect="1" noChangeArrowheads="1"/>
          </p:cNvPicPr>
          <p:nvPr/>
        </p:nvPicPr>
        <p:blipFill>
          <a:blip r:embed="rId2"/>
          <a:srcRect/>
          <a:stretch>
            <a:fillRect/>
          </a:stretch>
        </p:blipFill>
        <p:spPr bwMode="auto">
          <a:xfrm>
            <a:off x="1219200" y="1219200"/>
            <a:ext cx="6553200" cy="5068888"/>
          </a:xfrm>
          <a:prstGeom prst="rect">
            <a:avLst/>
          </a:prstGeom>
          <a:solidFill>
            <a:schemeClr val="accent1"/>
          </a:solidFill>
          <a:ln w="9525">
            <a:noFill/>
            <a:miter lim="800000"/>
            <a:headEnd/>
            <a:tailEnd/>
          </a:ln>
        </p:spPr>
      </p:pic>
      <p:sp>
        <p:nvSpPr>
          <p:cNvPr id="77829" name="Rectangle 5"/>
          <p:cNvSpPr>
            <a:spLocks noChangeArrowheads="1"/>
          </p:cNvSpPr>
          <p:nvPr/>
        </p:nvSpPr>
        <p:spPr bwMode="auto">
          <a:xfrm>
            <a:off x="7696200" y="1066800"/>
            <a:ext cx="685800" cy="51816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3400" y="457200"/>
            <a:ext cx="7772400" cy="914400"/>
          </a:xfrm>
        </p:spPr>
        <p:txBody>
          <a:bodyPr/>
          <a:lstStyle/>
          <a:p>
            <a:r>
              <a:rPr lang="en-US" dirty="0"/>
              <a:t>Conceptual Reference Diagram</a:t>
            </a:r>
          </a:p>
        </p:txBody>
      </p:sp>
      <p:pic>
        <p:nvPicPr>
          <p:cNvPr id="78852" name="Picture 4" descr="SG detailed conceptual diagram draft4"/>
          <p:cNvPicPr>
            <a:picLocks noChangeAspect="1" noChangeArrowheads="1"/>
          </p:cNvPicPr>
          <p:nvPr/>
        </p:nvPicPr>
        <p:blipFill>
          <a:blip r:embed="rId2"/>
          <a:srcRect/>
          <a:stretch>
            <a:fillRect/>
          </a:stretch>
        </p:blipFill>
        <p:spPr bwMode="auto">
          <a:xfrm>
            <a:off x="685800" y="1100137"/>
            <a:ext cx="7924800" cy="5453063"/>
          </a:xfrm>
          <a:prstGeom prst="rect">
            <a:avLst/>
          </a:prstGeom>
          <a:noFill/>
          <a:ln w="9525">
            <a:noFill/>
            <a:miter lim="800000"/>
            <a:headEnd/>
            <a:tailEnd/>
          </a:ln>
        </p:spPr>
      </p:pic>
      <p:sp>
        <p:nvSpPr>
          <p:cNvPr id="78853" name="Text Box 5"/>
          <p:cNvSpPr txBox="1">
            <a:spLocks noChangeArrowheads="1"/>
          </p:cNvSpPr>
          <p:nvPr/>
        </p:nvSpPr>
        <p:spPr bwMode="auto">
          <a:xfrm>
            <a:off x="6858000" y="6019800"/>
            <a:ext cx="893763" cy="274638"/>
          </a:xfrm>
          <a:prstGeom prst="rect">
            <a:avLst/>
          </a:prstGeom>
          <a:solidFill>
            <a:schemeClr val="bg1"/>
          </a:solidFill>
          <a:ln w="9525">
            <a:noFill/>
            <a:miter lim="800000"/>
            <a:headEnd/>
            <a:tailEnd/>
          </a:ln>
          <a:effectLst/>
        </p:spPr>
        <p:txBody>
          <a:bodyPr>
            <a:prstTxWarp prst="textNoShape">
              <a:avLst/>
            </a:prstTxWarp>
            <a:spAutoFit/>
          </a:bodyPr>
          <a:lstStyle/>
          <a:p>
            <a:r>
              <a:rPr lang="en-US" sz="1200" b="1" dirty="0"/>
              <a:t>Customer</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685800"/>
            <a:ext cx="7772400" cy="609600"/>
          </a:xfrm>
        </p:spPr>
        <p:txBody>
          <a:bodyPr/>
          <a:lstStyle/>
          <a:p>
            <a:r>
              <a:rPr lang="en-US" dirty="0"/>
              <a:t>Information Networks</a:t>
            </a:r>
          </a:p>
        </p:txBody>
      </p:sp>
      <p:sp>
        <p:nvSpPr>
          <p:cNvPr id="79875" name="Rectangle 3"/>
          <p:cNvSpPr>
            <a:spLocks noGrp="1" noChangeArrowheads="1"/>
          </p:cNvSpPr>
          <p:nvPr>
            <p:ph type="body" idx="1"/>
          </p:nvPr>
        </p:nvSpPr>
        <p:spPr>
          <a:xfrm>
            <a:off x="533400" y="1447800"/>
            <a:ext cx="7772400" cy="4114800"/>
          </a:xfrm>
        </p:spPr>
        <p:txBody>
          <a:bodyPr/>
          <a:lstStyle/>
          <a:p>
            <a:pPr>
              <a:lnSpc>
                <a:spcPct val="90000"/>
              </a:lnSpc>
            </a:pPr>
            <a:r>
              <a:rPr lang="en-US" sz="2400"/>
              <a:t>Network of networks to improve the control and management of energy generation, distribution and consumption, and the current state of grid  interconnectivity so that information can flow between the various actors in the Smart Grid. </a:t>
            </a:r>
          </a:p>
          <a:p>
            <a:pPr>
              <a:lnSpc>
                <a:spcPct val="90000"/>
              </a:lnSpc>
            </a:pPr>
            <a:r>
              <a:rPr lang="en-US" sz="2400"/>
              <a:t>Thorough analyses and guidelines –to be developed in the context of the priority actions plans- will determine the suitability of IP-based networks and choice of communication technologies used for various Smart Grid applications and requirements. </a:t>
            </a:r>
          </a:p>
          <a:p>
            <a:pPr>
              <a:lnSpc>
                <a:spcPct val="90000"/>
              </a:lnSpc>
            </a:pPr>
            <a:r>
              <a:rPr lang="en-US" sz="2400"/>
              <a:t>Access points from the public Internet to the utility networks pose potential risks that need to be analyzed and mitigated.</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457200"/>
            <a:ext cx="7772400" cy="762000"/>
          </a:xfrm>
        </p:spPr>
        <p:txBody>
          <a:bodyPr/>
          <a:lstStyle/>
          <a:p>
            <a:r>
              <a:rPr lang="en-US" sz="2800" dirty="0"/>
              <a:t>Priority Actions –</a:t>
            </a:r>
            <a:r>
              <a:rPr lang="en-US" sz="2800" dirty="0" smtClean="0"/>
              <a:t> </a:t>
            </a:r>
            <a:r>
              <a:rPr lang="en-US" sz="1600" dirty="0" smtClean="0"/>
              <a:t>expected to </a:t>
            </a:r>
            <a:r>
              <a:rPr lang="en-US" sz="1600" dirty="0"/>
              <a:t>be completed by the end of 2009</a:t>
            </a:r>
          </a:p>
        </p:txBody>
      </p:sp>
      <p:sp>
        <p:nvSpPr>
          <p:cNvPr id="80899" name="Rectangle 3"/>
          <p:cNvSpPr>
            <a:spLocks noGrp="1" noChangeArrowheads="1"/>
          </p:cNvSpPr>
          <p:nvPr>
            <p:ph type="body" idx="1"/>
          </p:nvPr>
        </p:nvSpPr>
        <p:spPr>
          <a:xfrm>
            <a:off x="381000" y="1219200"/>
            <a:ext cx="8763000" cy="5334000"/>
          </a:xfrm>
        </p:spPr>
        <p:txBody>
          <a:bodyPr/>
          <a:lstStyle/>
          <a:p>
            <a:r>
              <a:rPr lang="en-US" sz="2000" dirty="0"/>
              <a:t>Guidelines for the use of IP protocol suite in the Smart Grid</a:t>
            </a:r>
          </a:p>
          <a:p>
            <a:r>
              <a:rPr lang="en-US" sz="2000" dirty="0"/>
              <a:t>Guidelines for the use of wireless communications</a:t>
            </a:r>
          </a:p>
          <a:p>
            <a:r>
              <a:rPr lang="en-US" sz="2000" dirty="0"/>
              <a:t>Common specification for price and product definition</a:t>
            </a:r>
          </a:p>
          <a:p>
            <a:r>
              <a:rPr lang="en-US" sz="2000" dirty="0"/>
              <a:t>Common scheduling mechanism for energy transactions </a:t>
            </a:r>
          </a:p>
          <a:p>
            <a:r>
              <a:rPr lang="en-US" sz="2000" dirty="0"/>
              <a:t>Common Information Model (CIM) for distribution grid management </a:t>
            </a:r>
          </a:p>
          <a:p>
            <a:r>
              <a:rPr lang="en-US" sz="2000" dirty="0"/>
              <a:t>Standard DR signals</a:t>
            </a:r>
          </a:p>
          <a:p>
            <a:r>
              <a:rPr lang="en-US" sz="2000" dirty="0"/>
              <a:t>Standards for energy usage information</a:t>
            </a:r>
          </a:p>
          <a:p>
            <a:r>
              <a:rPr lang="en-US" sz="2000" dirty="0"/>
              <a:t>IEC 61850 Objects/DNP3 mapping</a:t>
            </a:r>
          </a:p>
          <a:p>
            <a:r>
              <a:rPr lang="en-US" sz="2000" dirty="0"/>
              <a:t>Transmission and distribution power systems model mapping</a:t>
            </a:r>
          </a:p>
          <a:p>
            <a:r>
              <a:rPr lang="en-US" sz="2000" dirty="0"/>
              <a:t>Energy storage interconnection guidelines </a:t>
            </a:r>
          </a:p>
          <a:p>
            <a:r>
              <a:rPr lang="en-US" sz="2000" dirty="0"/>
              <a:t>Interoperability standards to support plug-in electric vehicles </a:t>
            </a:r>
          </a:p>
          <a:p>
            <a:r>
              <a:rPr lang="en-US" sz="2000" dirty="0"/>
              <a:t>Standard meter data profiles </a:t>
            </a:r>
          </a:p>
          <a:p>
            <a:r>
              <a:rPr lang="en-US" sz="2000" dirty="0"/>
              <a:t>Cyber security risk management framework and strategy </a:t>
            </a:r>
          </a:p>
          <a:p>
            <a:endParaRPr lang="en-US" sz="2000" dirty="0"/>
          </a:p>
          <a:p>
            <a:pPr>
              <a:buFontTx/>
              <a:buNone/>
            </a:pPr>
            <a:r>
              <a:rPr lang="en-US" sz="1600" i="1" dirty="0"/>
              <a:t>Details can be found at </a:t>
            </a:r>
            <a:r>
              <a:rPr lang="en-US" sz="1600" i="1" dirty="0">
                <a:hlinkClick r:id="rId2"/>
              </a:rPr>
              <a:t>http://collaborate.nist.gov/twiki-sggrid/bin/view/_SmartGridInterimRoadmap/</a:t>
            </a:r>
            <a:r>
              <a:rPr lang="en-US" sz="1600" i="1"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p:txBody>
          <a:bodyPr/>
          <a:lstStyle/>
          <a:p>
            <a:pPr eaLnBrk="1" hangingPunct="1"/>
            <a:r>
              <a:rPr lang="en-US"/>
              <a:t>The NIST Role</a:t>
            </a:r>
          </a:p>
        </p:txBody>
      </p:sp>
      <p:sp>
        <p:nvSpPr>
          <p:cNvPr id="51203" name="Content Placeholder 2"/>
          <p:cNvSpPr>
            <a:spLocks noGrp="1"/>
          </p:cNvSpPr>
          <p:nvPr>
            <p:ph idx="4294967295"/>
          </p:nvPr>
        </p:nvSpPr>
        <p:spPr>
          <a:xfrm>
            <a:off x="457200" y="2438400"/>
            <a:ext cx="8077200" cy="3124200"/>
          </a:xfrm>
        </p:spPr>
        <p:txBody>
          <a:bodyPr/>
          <a:lstStyle/>
          <a:p>
            <a:pPr eaLnBrk="1" hangingPunct="1">
              <a:buClrTx/>
              <a:buFontTx/>
              <a:buNone/>
            </a:pPr>
            <a:r>
              <a:rPr lang="en-US" dirty="0"/>
              <a:t>	</a:t>
            </a:r>
            <a:r>
              <a:rPr lang="en-US" sz="2400" dirty="0"/>
              <a:t>In cooperation with the </a:t>
            </a:r>
            <a:r>
              <a:rPr lang="en-US" sz="2400" dirty="0" err="1"/>
              <a:t>DoE</a:t>
            </a:r>
            <a:r>
              <a:rPr lang="en-US" sz="2400" dirty="0"/>
              <a:t>, NEMA, IEEE, GWAC, and other stakeholders, </a:t>
            </a:r>
            <a:r>
              <a:rPr lang="en-US" sz="2400" b="1" dirty="0"/>
              <a:t>NIST</a:t>
            </a:r>
            <a:r>
              <a:rPr lang="en-US" sz="2400" dirty="0"/>
              <a:t> has “primary responsibility to </a:t>
            </a:r>
            <a:r>
              <a:rPr lang="en-US" sz="2400" b="1" dirty="0"/>
              <a:t>coordinate development of a framework </a:t>
            </a:r>
            <a:r>
              <a:rPr lang="en-US" sz="2400" dirty="0"/>
              <a:t>that includes protocols and model standards for information management </a:t>
            </a:r>
            <a:r>
              <a:rPr lang="en-US" sz="2400" b="1" dirty="0"/>
              <a:t>to achieve interoperability of smart grid devices and systems</a:t>
            </a:r>
            <a:r>
              <a:rPr lang="en-US" sz="2400" dirty="0"/>
              <a:t>…”</a:t>
            </a:r>
          </a:p>
        </p:txBody>
      </p:sp>
      <p:sp>
        <p:nvSpPr>
          <p:cNvPr id="51204" name="Rectangle 3"/>
          <p:cNvSpPr>
            <a:spLocks noChangeArrowheads="1"/>
          </p:cNvSpPr>
          <p:nvPr/>
        </p:nvSpPr>
        <p:spPr bwMode="auto">
          <a:xfrm>
            <a:off x="990600" y="1447800"/>
            <a:ext cx="7010400" cy="1016000"/>
          </a:xfrm>
          <a:prstGeom prst="rect">
            <a:avLst/>
          </a:prstGeom>
          <a:noFill/>
          <a:ln w="9525">
            <a:noFill/>
            <a:miter lim="800000"/>
            <a:headEnd/>
            <a:tailEnd/>
          </a:ln>
        </p:spPr>
        <p:txBody>
          <a:bodyPr>
            <a:prstTxWarp prst="textNoShape">
              <a:avLst/>
            </a:prstTxWarp>
            <a:spAutoFit/>
          </a:bodyPr>
          <a:lstStyle/>
          <a:p>
            <a:pPr marL="1588" indent="-1588" algn="ctr" eaLnBrk="0" hangingPunct="0">
              <a:buFont typeface="Wingdings" pitchFamily="-110" charset="2"/>
              <a:buNone/>
            </a:pPr>
            <a:r>
              <a:rPr lang="en-US" sz="2000" b="1" i="1"/>
              <a:t>Energy Independence and Security Act (EISA) of 2007 </a:t>
            </a:r>
          </a:p>
          <a:p>
            <a:pPr marL="1588" indent="-1588" algn="ctr" eaLnBrk="0" hangingPunct="0">
              <a:buFont typeface="Wingdings" pitchFamily="-110" charset="2"/>
              <a:buNone/>
            </a:pPr>
            <a:r>
              <a:rPr lang="en-US" sz="2000" b="1" i="1"/>
              <a:t>Title XIII, Section 1305. </a:t>
            </a:r>
          </a:p>
          <a:p>
            <a:pPr marL="1588" indent="-1588" algn="ctr" eaLnBrk="0" hangingPunct="0">
              <a:buFont typeface="Wingdings" pitchFamily="-110" charset="2"/>
              <a:buNone/>
            </a:pPr>
            <a:r>
              <a:rPr lang="en-US" sz="2000" b="1" i="1"/>
              <a:t>Smart Grid Interoperability Framework</a:t>
            </a:r>
            <a:endParaRPr lang="en-US" sz="2000" i="1">
              <a:latin typeface="Times New Roman" pitchFamily="-110"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lstStyle/>
          <a:p>
            <a:pPr eaLnBrk="1" hangingPunct="1"/>
            <a:r>
              <a:rPr lang="en-US"/>
              <a:t>NIST Three Phase Plan</a:t>
            </a:r>
          </a:p>
        </p:txBody>
      </p:sp>
      <p:sp>
        <p:nvSpPr>
          <p:cNvPr id="4" name="Slide Number Placeholder 3"/>
          <p:cNvSpPr txBox="1">
            <a:spLocks noGrp="1"/>
          </p:cNvSpPr>
          <p:nvPr/>
        </p:nvSpPr>
        <p:spPr bwMode="auto">
          <a:xfrm>
            <a:off x="6553200" y="6400800"/>
            <a:ext cx="1905000" cy="304800"/>
          </a:xfrm>
          <a:prstGeom prst="rect">
            <a:avLst/>
          </a:prstGeom>
          <a:noFill/>
          <a:ln>
            <a:miter lim="800000"/>
            <a:headEnd/>
            <a:tailEnd/>
          </a:ln>
        </p:spPr>
        <p:txBody>
          <a:bodyPr>
            <a:prstTxWarp prst="textNoShape">
              <a:avLst/>
            </a:prstTxWarp>
          </a:bodyPr>
          <a:lstStyle/>
          <a:p>
            <a:pPr algn="r"/>
            <a:fld id="{EEDBDD7A-D971-EE48-98A1-C919859E3C5E}" type="slidenum">
              <a:rPr lang="en-US" sz="1200" i="1"/>
              <a:pPr algn="r"/>
              <a:t>3</a:t>
            </a:fld>
            <a:endParaRPr lang="en-US" sz="1200" i="1"/>
          </a:p>
        </p:txBody>
      </p:sp>
      <p:sp>
        <p:nvSpPr>
          <p:cNvPr id="6" name="Rectangle 5"/>
          <p:cNvSpPr/>
          <p:nvPr/>
        </p:nvSpPr>
        <p:spPr bwMode="auto">
          <a:xfrm>
            <a:off x="381000" y="1638300"/>
            <a:ext cx="5257800" cy="1520825"/>
          </a:xfrm>
          <a:prstGeom prst="rect">
            <a:avLst/>
          </a:prstGeom>
          <a:solidFill>
            <a:schemeClr val="accent2"/>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prstTxWarp prst="textNoShape">
              <a:avLst/>
            </a:prstTxWarp>
            <a:spAutoFit/>
          </a:bodyPr>
          <a:lstStyle/>
          <a:p>
            <a:pPr algn="ctr" eaLnBrk="0" hangingPunct="0"/>
            <a:r>
              <a:rPr lang="en-US" sz="2000" b="1">
                <a:solidFill>
                  <a:schemeClr val="bg1"/>
                </a:solidFill>
              </a:rPr>
              <a:t>PHASE 1</a:t>
            </a:r>
          </a:p>
          <a:p>
            <a:pPr algn="ctr" eaLnBrk="0" hangingPunct="0"/>
            <a:r>
              <a:rPr lang="en-US" b="1">
                <a:solidFill>
                  <a:schemeClr val="bg1"/>
                </a:solidFill>
              </a:rPr>
              <a:t>Engage stakeholders in a participatory public process to identify applicable standards, gaps in currently available standards and priorities for new standardization activities</a:t>
            </a:r>
            <a:r>
              <a:rPr lang="en-US">
                <a:solidFill>
                  <a:schemeClr val="tx1"/>
                </a:solidFill>
              </a:rPr>
              <a:t> </a:t>
            </a:r>
          </a:p>
        </p:txBody>
      </p:sp>
      <p:sp>
        <p:nvSpPr>
          <p:cNvPr id="7" name="Pentagon 6"/>
          <p:cNvSpPr/>
          <p:nvPr/>
        </p:nvSpPr>
        <p:spPr bwMode="auto">
          <a:xfrm>
            <a:off x="6096000" y="1524000"/>
            <a:ext cx="2895600" cy="1981200"/>
          </a:xfrm>
          <a:prstGeom prst="homePlate">
            <a:avLst/>
          </a:prstGeom>
          <a:solidFill>
            <a:schemeClr val="accent2"/>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prstTxWarp prst="textNoShape">
              <a:avLst/>
            </a:prstTxWarp>
          </a:bodyPr>
          <a:lstStyle/>
          <a:p>
            <a:pPr algn="ctr" eaLnBrk="0" hangingPunct="0"/>
            <a:r>
              <a:rPr lang="en-US" sz="2000" b="1">
                <a:solidFill>
                  <a:schemeClr val="bg1"/>
                </a:solidFill>
              </a:rPr>
              <a:t>PHASE 2</a:t>
            </a:r>
          </a:p>
          <a:p>
            <a:pPr algn="ctr" eaLnBrk="0" hangingPunct="0"/>
            <a:r>
              <a:rPr lang="en-US" b="1">
                <a:solidFill>
                  <a:schemeClr val="bg1"/>
                </a:solidFill>
              </a:rPr>
              <a:t>Establish a formal standards panel to drive longer-term progress.</a:t>
            </a:r>
            <a:r>
              <a:rPr lang="en-US">
                <a:solidFill>
                  <a:schemeClr val="tx1"/>
                </a:solidFill>
              </a:rPr>
              <a:t> </a:t>
            </a:r>
          </a:p>
        </p:txBody>
      </p:sp>
      <p:sp>
        <p:nvSpPr>
          <p:cNvPr id="8" name="Pentagon 7"/>
          <p:cNvSpPr/>
          <p:nvPr/>
        </p:nvSpPr>
        <p:spPr bwMode="auto">
          <a:xfrm>
            <a:off x="6096000" y="3810000"/>
            <a:ext cx="2819400" cy="1676400"/>
          </a:xfrm>
          <a:prstGeom prst="homePlate">
            <a:avLst/>
          </a:prstGeom>
          <a:solidFill>
            <a:schemeClr val="accent2"/>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prstTxWarp prst="textNoShape">
              <a:avLst/>
            </a:prstTxWarp>
          </a:bodyPr>
          <a:lstStyle/>
          <a:p>
            <a:pPr algn="ctr" eaLnBrk="0" hangingPunct="0"/>
            <a:r>
              <a:rPr lang="en-US" sz="2000" b="1">
                <a:solidFill>
                  <a:schemeClr val="bg1"/>
                </a:solidFill>
              </a:rPr>
              <a:t>PHASE 3</a:t>
            </a:r>
          </a:p>
          <a:p>
            <a:pPr algn="ctr" eaLnBrk="0" hangingPunct="0"/>
            <a:r>
              <a:rPr lang="en-US" b="1">
                <a:solidFill>
                  <a:schemeClr val="bg1"/>
                </a:solidFill>
              </a:rPr>
              <a:t>Develop and implement a framework for testing and certification</a:t>
            </a:r>
            <a:r>
              <a:rPr lang="en-US">
                <a:solidFill>
                  <a:schemeClr val="tx1"/>
                </a:solidFill>
              </a:rPr>
              <a:t> </a:t>
            </a:r>
          </a:p>
        </p:txBody>
      </p:sp>
      <p:cxnSp>
        <p:nvCxnSpPr>
          <p:cNvPr id="10" name="Straight Arrow Connector 9"/>
          <p:cNvCxnSpPr>
            <a:cxnSpLocks noChangeShapeType="1"/>
          </p:cNvCxnSpPr>
          <p:nvPr/>
        </p:nvCxnSpPr>
        <p:spPr bwMode="auto">
          <a:xfrm>
            <a:off x="457200" y="5791200"/>
            <a:ext cx="8153400" cy="1588"/>
          </a:xfrm>
          <a:prstGeom prst="straightConnector1">
            <a:avLst/>
          </a:prstGeom>
          <a:noFill/>
          <a:ln w="25400">
            <a:solidFill>
              <a:srgbClr val="FFFFFF"/>
            </a:solidFill>
            <a:round/>
            <a:headEnd/>
            <a:tailEnd type="arrow" w="med" len="med"/>
          </a:ln>
          <a:effectLst>
            <a:outerShdw blurRad="63500" dist="20000" dir="5400000" rotWithShape="0">
              <a:srgbClr val="000000">
                <a:alpha val="37999"/>
              </a:srgbClr>
            </a:outerShdw>
          </a:effectLst>
        </p:spPr>
      </p:cxnSp>
      <p:sp>
        <p:nvSpPr>
          <p:cNvPr id="60424" name="TextBox 10"/>
          <p:cNvSpPr txBox="1">
            <a:spLocks noChangeArrowheads="1"/>
          </p:cNvSpPr>
          <p:nvPr/>
        </p:nvSpPr>
        <p:spPr bwMode="auto">
          <a:xfrm>
            <a:off x="381000" y="6248400"/>
            <a:ext cx="819150" cy="366713"/>
          </a:xfrm>
          <a:prstGeom prst="rect">
            <a:avLst/>
          </a:prstGeom>
          <a:noFill/>
          <a:ln w="9525">
            <a:noFill/>
            <a:miter lim="800000"/>
            <a:headEnd/>
            <a:tailEnd/>
          </a:ln>
        </p:spPr>
        <p:txBody>
          <a:bodyPr wrap="none">
            <a:prstTxWarp prst="textNoShape">
              <a:avLst/>
            </a:prstTxWarp>
            <a:spAutoFit/>
          </a:bodyPr>
          <a:lstStyle/>
          <a:p>
            <a:r>
              <a:rPr lang="en-US"/>
              <a:t>March</a:t>
            </a:r>
          </a:p>
        </p:txBody>
      </p:sp>
      <p:sp>
        <p:nvSpPr>
          <p:cNvPr id="60425" name="TextBox 11"/>
          <p:cNvSpPr txBox="1">
            <a:spLocks noChangeArrowheads="1"/>
          </p:cNvSpPr>
          <p:nvPr/>
        </p:nvSpPr>
        <p:spPr bwMode="auto">
          <a:xfrm>
            <a:off x="2743200" y="6248400"/>
            <a:ext cx="1447800" cy="366713"/>
          </a:xfrm>
          <a:prstGeom prst="rect">
            <a:avLst/>
          </a:prstGeom>
          <a:noFill/>
          <a:ln w="9525">
            <a:noFill/>
            <a:miter lim="800000"/>
            <a:headEnd/>
            <a:tailEnd/>
          </a:ln>
        </p:spPr>
        <p:txBody>
          <a:bodyPr>
            <a:prstTxWarp prst="textNoShape">
              <a:avLst/>
            </a:prstTxWarp>
            <a:spAutoFit/>
          </a:bodyPr>
          <a:lstStyle/>
          <a:p>
            <a:r>
              <a:rPr lang="en-US"/>
              <a:t>September</a:t>
            </a:r>
          </a:p>
        </p:txBody>
      </p:sp>
      <p:sp>
        <p:nvSpPr>
          <p:cNvPr id="60426" name="TextBox 12"/>
          <p:cNvSpPr txBox="1">
            <a:spLocks noChangeArrowheads="1"/>
          </p:cNvSpPr>
          <p:nvPr/>
        </p:nvSpPr>
        <p:spPr bwMode="auto">
          <a:xfrm>
            <a:off x="1600200" y="5867400"/>
            <a:ext cx="692150" cy="366713"/>
          </a:xfrm>
          <a:prstGeom prst="rect">
            <a:avLst/>
          </a:prstGeom>
          <a:noFill/>
          <a:ln w="9525">
            <a:noFill/>
            <a:miter lim="800000"/>
            <a:headEnd/>
            <a:tailEnd/>
          </a:ln>
        </p:spPr>
        <p:txBody>
          <a:bodyPr wrap="none">
            <a:prstTxWarp prst="textNoShape">
              <a:avLst/>
            </a:prstTxWarp>
            <a:spAutoFit/>
          </a:bodyPr>
          <a:lstStyle/>
          <a:p>
            <a:r>
              <a:rPr lang="en-US"/>
              <a:t>2009</a:t>
            </a:r>
          </a:p>
        </p:txBody>
      </p:sp>
      <p:sp>
        <p:nvSpPr>
          <p:cNvPr id="60427" name="TextBox 13"/>
          <p:cNvSpPr txBox="1">
            <a:spLocks noChangeArrowheads="1"/>
          </p:cNvSpPr>
          <p:nvPr/>
        </p:nvSpPr>
        <p:spPr bwMode="auto">
          <a:xfrm>
            <a:off x="6477000" y="5867400"/>
            <a:ext cx="692150" cy="366713"/>
          </a:xfrm>
          <a:prstGeom prst="rect">
            <a:avLst/>
          </a:prstGeom>
          <a:noFill/>
          <a:ln w="9525">
            <a:noFill/>
            <a:miter lim="800000"/>
            <a:headEnd/>
            <a:tailEnd/>
          </a:ln>
        </p:spPr>
        <p:txBody>
          <a:bodyPr wrap="none">
            <a:prstTxWarp prst="textNoShape">
              <a:avLst/>
            </a:prstTxWarp>
            <a:spAutoFit/>
          </a:bodyPr>
          <a:lstStyle/>
          <a:p>
            <a:r>
              <a:rPr lang="en-US"/>
              <a:t>2010</a:t>
            </a:r>
          </a:p>
        </p:txBody>
      </p:sp>
      <p:cxnSp>
        <p:nvCxnSpPr>
          <p:cNvPr id="16" name="Straight Connector 15"/>
          <p:cNvCxnSpPr>
            <a:cxnSpLocks noChangeShapeType="1"/>
          </p:cNvCxnSpPr>
          <p:nvPr/>
        </p:nvCxnSpPr>
        <p:spPr bwMode="auto">
          <a:xfrm rot="5400000">
            <a:off x="5903913" y="5980112"/>
            <a:ext cx="381000" cy="3175"/>
          </a:xfrm>
          <a:prstGeom prst="line">
            <a:avLst/>
          </a:prstGeom>
          <a:noFill/>
          <a:ln w="25400">
            <a:solidFill>
              <a:srgbClr val="FFFFFF"/>
            </a:solidFill>
            <a:round/>
            <a:headEnd/>
            <a:tailEnd/>
          </a:ln>
          <a:effectLst>
            <a:outerShdw blurRad="63500" dist="20000" dir="5400000" rotWithShape="0">
              <a:srgbClr val="000000">
                <a:alpha val="37999"/>
              </a:srgbClr>
            </a:outerShdw>
          </a:effectLst>
        </p:spPr>
      </p:cxnSp>
      <p:sp>
        <p:nvSpPr>
          <p:cNvPr id="60429" name="Line 13"/>
          <p:cNvSpPr>
            <a:spLocks noChangeShapeType="1"/>
          </p:cNvSpPr>
          <p:nvPr/>
        </p:nvSpPr>
        <p:spPr bwMode="auto">
          <a:xfrm>
            <a:off x="3429000" y="3276600"/>
            <a:ext cx="0" cy="838200"/>
          </a:xfrm>
          <a:prstGeom prst="line">
            <a:avLst/>
          </a:prstGeom>
          <a:noFill/>
          <a:ln w="9525">
            <a:solidFill>
              <a:schemeClr val="tx1"/>
            </a:solidFill>
            <a:round/>
            <a:headEnd/>
            <a:tailEnd type="arrow" w="med" len="med"/>
          </a:ln>
          <a:effectLst/>
        </p:spPr>
        <p:txBody>
          <a:bodyPr>
            <a:prstTxWarp prst="textNoShape">
              <a:avLst/>
            </a:prstTxWarp>
          </a:bodyPr>
          <a:lstStyle/>
          <a:p>
            <a:endParaRPr lang="en-US"/>
          </a:p>
        </p:txBody>
      </p:sp>
      <p:sp>
        <p:nvSpPr>
          <p:cNvPr id="60430" name="Text Box 14"/>
          <p:cNvSpPr txBox="1">
            <a:spLocks noChangeArrowheads="1"/>
          </p:cNvSpPr>
          <p:nvPr/>
        </p:nvSpPr>
        <p:spPr bwMode="auto">
          <a:xfrm>
            <a:off x="2895600" y="4191000"/>
            <a:ext cx="1219200" cy="1198563"/>
          </a:xfrm>
          <a:prstGeom prst="rect">
            <a:avLst/>
          </a:prstGeom>
          <a:noFill/>
          <a:ln w="9525">
            <a:solidFill>
              <a:schemeClr val="tx1"/>
            </a:solidFill>
            <a:miter lim="800000"/>
            <a:headEnd/>
            <a:tailEnd/>
          </a:ln>
          <a:effectLst/>
        </p:spPr>
        <p:txBody>
          <a:bodyPr>
            <a:prstTxWarp prst="textNoShape">
              <a:avLst/>
            </a:prstTxWarp>
            <a:spAutoFit/>
          </a:bodyPr>
          <a:lstStyle/>
          <a:p>
            <a:r>
              <a:rPr lang="en-US" sz="1000" i="1"/>
              <a:t>(Draft) Framework and Roadmap for Smart Grid Interoperability Standards ( Release 1.0)</a:t>
            </a:r>
            <a:r>
              <a:rPr lang="en-US" sz="1200"/>
              <a:t> </a:t>
            </a:r>
          </a:p>
        </p:txBody>
      </p:sp>
      <p:sp>
        <p:nvSpPr>
          <p:cNvPr id="60431" name="Text Box 15"/>
          <p:cNvSpPr txBox="1">
            <a:spLocks noChangeArrowheads="1"/>
          </p:cNvSpPr>
          <p:nvPr/>
        </p:nvSpPr>
        <p:spPr bwMode="auto">
          <a:xfrm>
            <a:off x="4648200" y="4191000"/>
            <a:ext cx="1219200" cy="1198563"/>
          </a:xfrm>
          <a:prstGeom prst="rect">
            <a:avLst/>
          </a:prstGeom>
          <a:noFill/>
          <a:ln w="9525">
            <a:solidFill>
              <a:schemeClr val="tx1"/>
            </a:solidFill>
            <a:miter lim="800000"/>
            <a:headEnd/>
            <a:tailEnd/>
          </a:ln>
          <a:effectLst/>
        </p:spPr>
        <p:txBody>
          <a:bodyPr>
            <a:prstTxWarp prst="textNoShape">
              <a:avLst/>
            </a:prstTxWarp>
            <a:spAutoFit/>
          </a:bodyPr>
          <a:lstStyle/>
          <a:p>
            <a:r>
              <a:rPr lang="en-US" sz="1000" i="1"/>
              <a:t>(Final) Framework and Roadmap for Smart Grid Interoperability Standards ( Release 1.0)</a:t>
            </a:r>
            <a:r>
              <a:rPr lang="en-US" sz="1200"/>
              <a:t> </a:t>
            </a:r>
          </a:p>
        </p:txBody>
      </p:sp>
      <p:sp>
        <p:nvSpPr>
          <p:cNvPr id="60432" name="Line 16"/>
          <p:cNvSpPr>
            <a:spLocks noChangeShapeType="1"/>
          </p:cNvSpPr>
          <p:nvPr/>
        </p:nvSpPr>
        <p:spPr bwMode="auto">
          <a:xfrm>
            <a:off x="5257800" y="3276600"/>
            <a:ext cx="0" cy="838200"/>
          </a:xfrm>
          <a:prstGeom prst="line">
            <a:avLst/>
          </a:prstGeom>
          <a:noFill/>
          <a:ln w="9525">
            <a:solidFill>
              <a:schemeClr val="tx1"/>
            </a:solidFill>
            <a:round/>
            <a:headEnd/>
            <a:tailEnd type="arrow" w="med" len="med"/>
          </a:ln>
          <a:effectLst/>
        </p:spPr>
        <p:txBody>
          <a:bodyPr>
            <a:prstTxWarp prst="textNoShape">
              <a:avLst/>
            </a:prstTxWarp>
          </a:bodyPr>
          <a:lstStyle/>
          <a:p>
            <a:endParaRPr lang="en-US"/>
          </a:p>
        </p:txBody>
      </p:sp>
      <p:sp>
        <p:nvSpPr>
          <p:cNvPr id="60433" name="Text Box 17"/>
          <p:cNvSpPr txBox="1">
            <a:spLocks noChangeArrowheads="1"/>
          </p:cNvSpPr>
          <p:nvPr/>
        </p:nvSpPr>
        <p:spPr bwMode="auto">
          <a:xfrm>
            <a:off x="3657600" y="3505200"/>
            <a:ext cx="1181100" cy="457200"/>
          </a:xfrm>
          <a:prstGeom prst="rect">
            <a:avLst/>
          </a:prstGeom>
          <a:noFill/>
          <a:ln w="9525">
            <a:noFill/>
            <a:miter lim="800000"/>
            <a:headEnd/>
            <a:tailEnd/>
          </a:ln>
          <a:effectLst/>
        </p:spPr>
        <p:txBody>
          <a:bodyPr wrap="none">
            <a:prstTxWarp prst="textNoShape">
              <a:avLst/>
            </a:prstTxWarp>
            <a:spAutoFit/>
          </a:bodyPr>
          <a:lstStyle/>
          <a:p>
            <a:r>
              <a:rPr lang="en-US" sz="1200"/>
              <a:t>Public review </a:t>
            </a:r>
          </a:p>
          <a:p>
            <a:r>
              <a:rPr lang="en-US" sz="1200"/>
              <a:t>and comments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228600"/>
            <a:ext cx="8229600" cy="762000"/>
          </a:xfrm>
        </p:spPr>
        <p:txBody>
          <a:bodyPr/>
          <a:lstStyle/>
          <a:p>
            <a:r>
              <a:rPr lang="en-US" sz="2400" b="1"/>
              <a:t>First Phase Output: </a:t>
            </a:r>
            <a:r>
              <a:rPr lang="en-US" sz="2400" b="1">
                <a:solidFill>
                  <a:schemeClr val="tx1"/>
                </a:solidFill>
              </a:rPr>
              <a:t>NIST Framework and Roadmap for Smart Grid Interoperability Standards, Release 1.0</a:t>
            </a:r>
          </a:p>
        </p:txBody>
      </p:sp>
      <p:sp>
        <p:nvSpPr>
          <p:cNvPr id="73731" name="Rectangle 3"/>
          <p:cNvSpPr>
            <a:spLocks noGrp="1" noChangeArrowheads="1"/>
          </p:cNvSpPr>
          <p:nvPr>
            <p:ph type="body" idx="1"/>
          </p:nvPr>
        </p:nvSpPr>
        <p:spPr>
          <a:xfrm>
            <a:off x="0" y="1066800"/>
            <a:ext cx="8458200" cy="4419600"/>
          </a:xfrm>
        </p:spPr>
        <p:txBody>
          <a:bodyPr/>
          <a:lstStyle/>
          <a:p>
            <a:pPr>
              <a:lnSpc>
                <a:spcPct val="90000"/>
              </a:lnSpc>
            </a:pPr>
            <a:r>
              <a:rPr lang="en-US" sz="2400" dirty="0"/>
              <a:t>A conceptual reference model to facilitate design of an architecture for the Smart Grid overall and for each of its networked domains;</a:t>
            </a:r>
          </a:p>
          <a:p>
            <a:pPr>
              <a:lnSpc>
                <a:spcPct val="90000"/>
              </a:lnSpc>
            </a:pPr>
            <a:r>
              <a:rPr lang="en-US" sz="2400" dirty="0"/>
              <a:t>An initial set of standards;</a:t>
            </a:r>
          </a:p>
          <a:p>
            <a:pPr>
              <a:lnSpc>
                <a:spcPct val="90000"/>
              </a:lnSpc>
            </a:pPr>
            <a:r>
              <a:rPr lang="en-US" sz="2400" dirty="0"/>
              <a:t>Priorities for additional standards necessary to resolve important gaps and to assure the interoperability, reliability, and security of Smart Grid components; and </a:t>
            </a:r>
          </a:p>
          <a:p>
            <a:pPr>
              <a:lnSpc>
                <a:spcPct val="90000"/>
              </a:lnSpc>
            </a:pPr>
            <a:r>
              <a:rPr lang="en-US" sz="2400" dirty="0"/>
              <a:t>Action plans for responding to short-term and long-term needs for standards, including recommended timetables and assignments of responsibilities to standards development organizations (</a:t>
            </a:r>
            <a:r>
              <a:rPr lang="en-US" sz="2400" dirty="0" err="1"/>
              <a:t>SDOs</a:t>
            </a:r>
            <a:r>
              <a:rPr lang="en-US" sz="2400" dirty="0"/>
              <a:t>) with expertise in Smart Grid domains or technology areas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685800"/>
            <a:ext cx="7772400" cy="685800"/>
          </a:xfrm>
        </p:spPr>
        <p:txBody>
          <a:bodyPr/>
          <a:lstStyle/>
          <a:p>
            <a:r>
              <a:rPr lang="en-US" dirty="0"/>
              <a:t>Input to Report</a:t>
            </a:r>
          </a:p>
        </p:txBody>
      </p:sp>
      <p:sp>
        <p:nvSpPr>
          <p:cNvPr id="74755" name="Rectangle 3"/>
          <p:cNvSpPr>
            <a:spLocks noGrp="1" noChangeArrowheads="1"/>
          </p:cNvSpPr>
          <p:nvPr>
            <p:ph type="body" idx="1"/>
          </p:nvPr>
        </p:nvSpPr>
        <p:spPr>
          <a:xfrm>
            <a:off x="0" y="1371600"/>
            <a:ext cx="8839200" cy="4343400"/>
          </a:xfrm>
        </p:spPr>
        <p:txBody>
          <a:bodyPr/>
          <a:lstStyle/>
          <a:p>
            <a:r>
              <a:rPr lang="en-US" sz="2400" dirty="0"/>
              <a:t>Executives meeting with Secretaries Locke and Chu</a:t>
            </a:r>
          </a:p>
          <a:p>
            <a:r>
              <a:rPr lang="en-US" sz="2400" dirty="0"/>
              <a:t>Recommendations from the general public during stakeholder-engagement workshops (April and May 2009) that have involved about 1,500 people</a:t>
            </a:r>
          </a:p>
          <a:p>
            <a:r>
              <a:rPr lang="en-US" sz="2400" dirty="0"/>
              <a:t>Technical contributions of six domain expert working groups (</a:t>
            </a:r>
            <a:r>
              <a:rPr lang="en-US" sz="2400" dirty="0" err="1"/>
              <a:t>DEWGs</a:t>
            </a:r>
            <a:r>
              <a:rPr lang="en-US" sz="2400" dirty="0"/>
              <a:t>) established by NIST in 2008.</a:t>
            </a:r>
          </a:p>
          <a:p>
            <a:r>
              <a:rPr lang="en-US" sz="2400" dirty="0"/>
              <a:t>EPRI report to NIST on the Smart Grid Interoperability Standards Roadmap in June 2009 </a:t>
            </a:r>
            <a:r>
              <a:rPr lang="en-US" sz="2400" dirty="0">
                <a:hlinkClick r:id="rId2"/>
              </a:rPr>
              <a:t>http://www.nist.gov/smartgrid/</a:t>
            </a:r>
            <a:endParaRPr lang="en-US" sz="2400" dirty="0"/>
          </a:p>
          <a:p>
            <a:r>
              <a:rPr lang="en-US" sz="2400" dirty="0"/>
              <a:t>Standard panel workshop in August 2009 </a:t>
            </a:r>
          </a:p>
          <a:p>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685800"/>
            <a:ext cx="7772400" cy="533400"/>
          </a:xfrm>
        </p:spPr>
        <p:txBody>
          <a:bodyPr/>
          <a:lstStyle/>
          <a:p>
            <a:r>
              <a:rPr lang="en-US" dirty="0"/>
              <a:t>Priority Areas</a:t>
            </a:r>
          </a:p>
        </p:txBody>
      </p:sp>
      <p:sp>
        <p:nvSpPr>
          <p:cNvPr id="75779" name="Rectangle 3"/>
          <p:cNvSpPr>
            <a:spLocks noGrp="1" noChangeArrowheads="1"/>
          </p:cNvSpPr>
          <p:nvPr>
            <p:ph type="body" idx="1"/>
          </p:nvPr>
        </p:nvSpPr>
        <p:spPr>
          <a:xfrm>
            <a:off x="228600" y="1219200"/>
            <a:ext cx="8229600" cy="5257800"/>
          </a:xfrm>
        </p:spPr>
        <p:txBody>
          <a:bodyPr/>
          <a:lstStyle/>
          <a:p>
            <a:pPr>
              <a:lnSpc>
                <a:spcPct val="90000"/>
              </a:lnSpc>
            </a:pPr>
            <a:r>
              <a:rPr lang="en-US" sz="2000" b="1" dirty="0"/>
              <a:t>Wide-area situational awareness:</a:t>
            </a:r>
            <a:r>
              <a:rPr lang="en-US" sz="2000" dirty="0"/>
              <a:t> Monitoring and display of power-system components and performance across interconnections and wide geographic areas in near real-time </a:t>
            </a:r>
          </a:p>
          <a:p>
            <a:pPr>
              <a:lnSpc>
                <a:spcPct val="90000"/>
              </a:lnSpc>
            </a:pPr>
            <a:r>
              <a:rPr lang="en-US" sz="2000" b="1" dirty="0"/>
              <a:t>Demand response:</a:t>
            </a:r>
            <a:r>
              <a:rPr lang="en-US" sz="2000" dirty="0"/>
              <a:t> Mechanisms and incentives for business and residential customers to cut energy use during times of peak demand.</a:t>
            </a:r>
          </a:p>
          <a:p>
            <a:pPr>
              <a:lnSpc>
                <a:spcPct val="90000"/>
              </a:lnSpc>
            </a:pPr>
            <a:r>
              <a:rPr lang="en-US" sz="2000" b="1" dirty="0"/>
              <a:t>Electric storage:  </a:t>
            </a:r>
            <a:r>
              <a:rPr lang="en-US" sz="2000" dirty="0"/>
              <a:t>Means of storing electric power, directly or indirectly </a:t>
            </a:r>
          </a:p>
          <a:p>
            <a:pPr>
              <a:lnSpc>
                <a:spcPct val="90000"/>
              </a:lnSpc>
            </a:pPr>
            <a:r>
              <a:rPr lang="en-US" sz="2000" b="1" dirty="0"/>
              <a:t>Electric transportation:</a:t>
            </a:r>
            <a:r>
              <a:rPr lang="en-US" sz="2000" dirty="0"/>
              <a:t> Refers, primarily, to enabling large-scale of plug-in electric vehicles (</a:t>
            </a:r>
            <a:r>
              <a:rPr lang="en-US" sz="2000" dirty="0" err="1"/>
              <a:t>PEVs</a:t>
            </a:r>
            <a:r>
              <a:rPr lang="en-US" sz="2000" dirty="0"/>
              <a:t>) </a:t>
            </a:r>
          </a:p>
          <a:p>
            <a:pPr>
              <a:lnSpc>
                <a:spcPct val="90000"/>
              </a:lnSpc>
            </a:pPr>
            <a:r>
              <a:rPr lang="en-US" sz="2000" b="1" dirty="0"/>
              <a:t>Advanced metering infrastructure (AMI): </a:t>
            </a:r>
            <a:r>
              <a:rPr lang="en-US" sz="2000" dirty="0"/>
              <a:t> Primary means for utilities to interact with meters at customer sites. </a:t>
            </a:r>
          </a:p>
          <a:p>
            <a:pPr>
              <a:lnSpc>
                <a:spcPct val="90000"/>
              </a:lnSpc>
            </a:pPr>
            <a:r>
              <a:rPr lang="en-US" sz="2000" b="1" dirty="0"/>
              <a:t>Distribution Grid Management:</a:t>
            </a:r>
            <a:r>
              <a:rPr lang="en-US" sz="2000" dirty="0"/>
              <a:t> Maximizing performance of feeders, transformers, and other components of networked distribution systems and integrating with transmission systems and customer operations.</a:t>
            </a:r>
            <a:r>
              <a:rPr lang="en-US" sz="18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457200"/>
            <a:ext cx="8001000" cy="685800"/>
          </a:xfrm>
        </p:spPr>
        <p:txBody>
          <a:bodyPr/>
          <a:lstStyle/>
          <a:p>
            <a:r>
              <a:rPr lang="en-US" sz="2800" dirty="0"/>
              <a:t>NIST-identified Standards for Implementation</a:t>
            </a:r>
          </a:p>
        </p:txBody>
      </p:sp>
      <p:sp>
        <p:nvSpPr>
          <p:cNvPr id="81923" name="Rectangle 3"/>
          <p:cNvSpPr>
            <a:spLocks noGrp="1" noChangeArrowheads="1"/>
          </p:cNvSpPr>
          <p:nvPr>
            <p:ph type="body" idx="1"/>
          </p:nvPr>
        </p:nvSpPr>
        <p:spPr>
          <a:xfrm>
            <a:off x="533400" y="1524000"/>
            <a:ext cx="7772400" cy="4114800"/>
          </a:xfrm>
        </p:spPr>
        <p:txBody>
          <a:bodyPr/>
          <a:lstStyle/>
          <a:p>
            <a:r>
              <a:rPr lang="en-US" sz="1800" dirty="0"/>
              <a:t>Preliminary list developed</a:t>
            </a:r>
            <a:endParaRPr lang="en-US" dirty="0"/>
          </a:p>
          <a:p>
            <a:pPr lvl="1">
              <a:buFontTx/>
              <a:buNone/>
            </a:pPr>
            <a:r>
              <a:rPr lang="en-US" sz="1600" dirty="0">
                <a:ea typeface="ＭＳ Ｐゴシック" pitchFamily="-110" charset="-128"/>
                <a:cs typeface="ＭＳ Ｐゴシック" pitchFamily="-110" charset="-128"/>
                <a:hlinkClick r:id="rId2"/>
              </a:rPr>
              <a:t>http://collaborate.nist.gov/twiki-sggrid/bin/view/_SmartGridInterimRoadmap/SGR1Standards</a:t>
            </a:r>
            <a:r>
              <a:rPr lang="en-US" sz="1600" dirty="0">
                <a:ea typeface="ＭＳ Ｐゴシック" pitchFamily="-110" charset="-128"/>
                <a:cs typeface="ＭＳ Ｐゴシック" pitchFamily="-110" charset="-128"/>
              </a:rPr>
              <a:t> </a:t>
            </a:r>
          </a:p>
          <a:p>
            <a:pPr lvl="1">
              <a:buFontTx/>
              <a:buNone/>
            </a:pPr>
            <a:r>
              <a:rPr lang="en-US" sz="1800" dirty="0">
                <a:ea typeface="ＭＳ Ｐゴシック" pitchFamily="-110" charset="-128"/>
                <a:cs typeface="ＭＳ Ｐゴシック" pitchFamily="-110" charset="-128"/>
              </a:rPr>
              <a:t>Using the following criteria:</a:t>
            </a:r>
            <a:r>
              <a:rPr lang="en-US" dirty="0">
                <a:ea typeface="ＭＳ Ｐゴシック" pitchFamily="-110" charset="-128"/>
                <a:cs typeface="ＭＳ Ｐゴシック" pitchFamily="-110" charset="-128"/>
              </a:rPr>
              <a:t> </a:t>
            </a:r>
          </a:p>
          <a:p>
            <a:pPr lvl="1"/>
            <a:r>
              <a:rPr lang="en-US" sz="1600" dirty="0">
                <a:ea typeface="ＭＳ Ｐゴシック" pitchFamily="-110" charset="-128"/>
                <a:cs typeface="ＭＳ Ｐゴシック" pitchFamily="-110" charset="-128"/>
              </a:rPr>
              <a:t>Standard was supported by a standards development organization (SDO) or via an emergent SDO process. </a:t>
            </a:r>
          </a:p>
          <a:p>
            <a:pPr lvl="1"/>
            <a:r>
              <a:rPr lang="en-US" sz="1600" dirty="0">
                <a:ea typeface="ＭＳ Ｐゴシック" pitchFamily="-110" charset="-128"/>
                <a:cs typeface="ＭＳ Ｐゴシック" pitchFamily="-110" charset="-128"/>
              </a:rPr>
              <a:t>Standard is also supported by a users’ community. </a:t>
            </a:r>
          </a:p>
          <a:p>
            <a:pPr lvl="1"/>
            <a:r>
              <a:rPr lang="en-US" sz="1600" dirty="0">
                <a:ea typeface="ＭＳ Ｐゴシック" pitchFamily="-110" charset="-128"/>
                <a:cs typeface="ＭＳ Ｐゴシック" pitchFamily="-110" charset="-128"/>
              </a:rPr>
              <a:t>Standard is directly relevant to the Use Cases analyzed for the Smart Grid .</a:t>
            </a:r>
          </a:p>
          <a:p>
            <a:pPr lvl="1"/>
            <a:r>
              <a:rPr lang="en-US" sz="1600" dirty="0">
                <a:ea typeface="ＭＳ Ｐゴシック" pitchFamily="-110" charset="-128"/>
                <a:cs typeface="ＭＳ Ｐゴシック" pitchFamily="-110" charset="-128"/>
              </a:rPr>
              <a:t>Consideration was given to those standards with a viable installed base and vendor community. </a:t>
            </a:r>
          </a:p>
          <a:p>
            <a:pPr lvl="1"/>
            <a:endParaRPr lang="en-US" sz="1600" dirty="0">
              <a:ea typeface="ＭＳ Ｐゴシック" pitchFamily="-110" charset="-128"/>
              <a:cs typeface="ＭＳ Ｐゴシック" pitchFamily="-110" charset="-128"/>
            </a:endParaRPr>
          </a:p>
          <a:p>
            <a:r>
              <a:rPr lang="en-US" sz="1800" dirty="0"/>
              <a:t>Solicitation of further public comments and recommendations on existing standards or emerging specifications for inclusion in the final version of Release 1.0. </a:t>
            </a:r>
          </a:p>
          <a:p>
            <a:endParaRPr lang="en-US" sz="1800" dirty="0"/>
          </a:p>
          <a:p>
            <a:endParaRPr lang="en-US" dirty="0"/>
          </a:p>
          <a:p>
            <a:pPr>
              <a:buFontTx/>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8600" y="381000"/>
            <a:ext cx="8001000" cy="762000"/>
          </a:xfrm>
        </p:spPr>
        <p:txBody>
          <a:bodyPr/>
          <a:lstStyle/>
          <a:p>
            <a:r>
              <a:rPr lang="en-US" sz="2800" dirty="0"/>
              <a:t> Criteria for Standards Inclusion in Release 1.0</a:t>
            </a:r>
          </a:p>
        </p:txBody>
      </p:sp>
      <p:sp>
        <p:nvSpPr>
          <p:cNvPr id="82947" name="Rectangle 3"/>
          <p:cNvSpPr>
            <a:spLocks noGrp="1" noChangeArrowheads="1"/>
          </p:cNvSpPr>
          <p:nvPr>
            <p:ph type="body" idx="1"/>
          </p:nvPr>
        </p:nvSpPr>
        <p:spPr>
          <a:xfrm>
            <a:off x="0" y="990600"/>
            <a:ext cx="9372600" cy="6096000"/>
          </a:xfrm>
        </p:spPr>
        <p:txBody>
          <a:bodyPr/>
          <a:lstStyle/>
          <a:p>
            <a:pPr marL="457200" indent="-457200">
              <a:lnSpc>
                <a:spcPct val="80000"/>
              </a:lnSpc>
            </a:pPr>
            <a:r>
              <a:rPr lang="en-US" sz="1400" dirty="0"/>
              <a:t>Is well-established and widely acknowledged as important to the Smart Grid.</a:t>
            </a:r>
          </a:p>
          <a:p>
            <a:pPr marL="457200" indent="-457200">
              <a:lnSpc>
                <a:spcPct val="80000"/>
              </a:lnSpc>
            </a:pPr>
            <a:r>
              <a:rPr lang="en-US" sz="1400" dirty="0"/>
              <a:t>Enables the transition of the legacy power grid to the Smart Grid. </a:t>
            </a:r>
          </a:p>
          <a:p>
            <a:pPr marL="457200" indent="-457200">
              <a:lnSpc>
                <a:spcPct val="80000"/>
              </a:lnSpc>
            </a:pPr>
            <a:r>
              <a:rPr lang="en-US" sz="1400" dirty="0"/>
              <a:t>Has, or is expected to have, significant implementations, adoption, and use.</a:t>
            </a:r>
          </a:p>
          <a:p>
            <a:pPr marL="457200" indent="-457200">
              <a:lnSpc>
                <a:spcPct val="80000"/>
              </a:lnSpc>
            </a:pPr>
            <a:r>
              <a:rPr lang="en-US" sz="1400" dirty="0"/>
              <a:t>Is supported by an SDO or Users Group to ensure that it is regularly revised and improved to meet changing requirements and that there is strategy for continued relevance. </a:t>
            </a:r>
          </a:p>
          <a:p>
            <a:pPr marL="457200" indent="-457200">
              <a:lnSpc>
                <a:spcPct val="80000"/>
              </a:lnSpc>
            </a:pPr>
            <a:r>
              <a:rPr lang="en-US" sz="1400" dirty="0"/>
              <a:t>Addresses, or is likely to address, anticipated Smart Grid requirements identified through the NIST workshops and other stakeholder engagement. </a:t>
            </a:r>
          </a:p>
          <a:p>
            <a:pPr marL="457200" indent="-457200">
              <a:lnSpc>
                <a:spcPct val="80000"/>
              </a:lnSpc>
            </a:pPr>
            <a:r>
              <a:rPr lang="en-US" sz="1400" dirty="0"/>
              <a:t>Is applicable to one of the priority areas identified by FERC and NIST:</a:t>
            </a:r>
          </a:p>
          <a:p>
            <a:pPr marL="838200" lvl="1" indent="-381000">
              <a:lnSpc>
                <a:spcPct val="80000"/>
              </a:lnSpc>
            </a:pPr>
            <a:r>
              <a:rPr lang="en-US" sz="1400" dirty="0">
                <a:ea typeface="ＭＳ Ｐゴシック" pitchFamily="-110" charset="-128"/>
                <a:cs typeface="ＭＳ Ｐゴシック" pitchFamily="-110" charset="-128"/>
              </a:rPr>
              <a:t>Demand Response and Consumer Energy Efficiency, Wide Area Situational Awareness, Electric Storage, Electric Transportation, Advanced Metering Infrastructure, or Distribution Grid Management.</a:t>
            </a:r>
          </a:p>
          <a:p>
            <a:pPr marL="457200" indent="-457200">
              <a:lnSpc>
                <a:spcPct val="80000"/>
              </a:lnSpc>
            </a:pPr>
            <a:r>
              <a:rPr lang="en-US" sz="1400" dirty="0"/>
              <a:t>Addresses cyber-security, network communications, or other cross-cutting issues. </a:t>
            </a:r>
          </a:p>
          <a:p>
            <a:pPr marL="457200" indent="-457200">
              <a:lnSpc>
                <a:spcPct val="80000"/>
              </a:lnSpc>
            </a:pPr>
            <a:r>
              <a:rPr lang="en-US" sz="1400" dirty="0"/>
              <a:t>Focuses on the semantic understanding layer of GWAC stack , which has been identified as most critical to Smart Grid interoperability.</a:t>
            </a:r>
          </a:p>
          <a:p>
            <a:pPr marL="457200" indent="-457200">
              <a:lnSpc>
                <a:spcPct val="80000"/>
              </a:lnSpc>
            </a:pPr>
            <a:r>
              <a:rPr lang="en-US" sz="1400" dirty="0"/>
              <a:t>Is openly available under fair, reasonable, and nondiscriminatory terms. </a:t>
            </a:r>
          </a:p>
          <a:p>
            <a:pPr marL="457200" indent="-457200">
              <a:lnSpc>
                <a:spcPct val="80000"/>
              </a:lnSpc>
            </a:pPr>
            <a:r>
              <a:rPr lang="en-US" sz="1400" dirty="0"/>
              <a:t>Accommodates legacy implementations.</a:t>
            </a:r>
          </a:p>
          <a:p>
            <a:pPr marL="457200" indent="-457200">
              <a:lnSpc>
                <a:spcPct val="80000"/>
              </a:lnSpc>
            </a:pPr>
            <a:r>
              <a:rPr lang="en-US" sz="1400" dirty="0"/>
              <a:t>Allows for additional functionality and innovation through:</a:t>
            </a:r>
            <a:endParaRPr lang="en-US" sz="1400" i="1" dirty="0"/>
          </a:p>
          <a:p>
            <a:pPr marL="838200" lvl="1" indent="-381000">
              <a:lnSpc>
                <a:spcPct val="80000"/>
              </a:lnSpc>
            </a:pPr>
            <a:r>
              <a:rPr lang="en-US" sz="1400" i="1" dirty="0">
                <a:ea typeface="ＭＳ Ｐゴシック" pitchFamily="-110" charset="-128"/>
                <a:cs typeface="ＭＳ Ｐゴシック" pitchFamily="-110" charset="-128"/>
              </a:rPr>
              <a:t>Loose coupling</a:t>
            </a:r>
            <a:r>
              <a:rPr lang="en-US" sz="1400" dirty="0">
                <a:ea typeface="ＭＳ Ｐゴシック" pitchFamily="-110" charset="-128"/>
                <a:cs typeface="ＭＳ Ｐゴシック" pitchFamily="-110" charset="-128"/>
              </a:rPr>
              <a:t> – helps to create a flexible platform that can support valid bilateral and multilateral transactions without elaborate pre-arrangement.*</a:t>
            </a:r>
            <a:endParaRPr lang="en-US" sz="1400" i="1" dirty="0">
              <a:ea typeface="ＭＳ Ｐゴシック" pitchFamily="-110" charset="-128"/>
              <a:cs typeface="ＭＳ Ｐゴシック" pitchFamily="-110" charset="-128"/>
            </a:endParaRPr>
          </a:p>
          <a:p>
            <a:pPr marL="838200" lvl="1" indent="-381000">
              <a:lnSpc>
                <a:spcPct val="80000"/>
              </a:lnSpc>
            </a:pPr>
            <a:r>
              <a:rPr lang="en-US" sz="1400" i="1" dirty="0">
                <a:ea typeface="ＭＳ Ｐゴシック" pitchFamily="-110" charset="-128"/>
                <a:cs typeface="ＭＳ Ｐゴシック" pitchFamily="-110" charset="-128"/>
              </a:rPr>
              <a:t>Layered systems </a:t>
            </a:r>
            <a:r>
              <a:rPr lang="en-US" sz="1400" dirty="0">
                <a:ea typeface="ＭＳ Ｐゴシック" pitchFamily="-110" charset="-128"/>
                <a:cs typeface="ＭＳ Ｐゴシック" pitchFamily="-110" charset="-128"/>
              </a:rPr>
              <a:t>– separates functions, with each layer providing services to the layer above and receiving services from the layer below. </a:t>
            </a:r>
            <a:endParaRPr lang="en-US" sz="1400" i="1" dirty="0">
              <a:ea typeface="ＭＳ Ｐゴシック" pitchFamily="-110" charset="-128"/>
              <a:cs typeface="ＭＳ Ｐゴシック" pitchFamily="-110" charset="-128"/>
            </a:endParaRPr>
          </a:p>
          <a:p>
            <a:pPr marL="838200" lvl="1" indent="-381000">
              <a:lnSpc>
                <a:spcPct val="80000"/>
              </a:lnSpc>
            </a:pPr>
            <a:r>
              <a:rPr lang="en-US" sz="1400" i="1" dirty="0">
                <a:ea typeface="ＭＳ Ｐゴシック" pitchFamily="-110" charset="-128"/>
                <a:cs typeface="ＭＳ Ｐゴシック" pitchFamily="-110" charset="-128"/>
              </a:rPr>
              <a:t>Shallow integration</a:t>
            </a:r>
            <a:r>
              <a:rPr lang="en-US" sz="1400" dirty="0">
                <a:ea typeface="ＭＳ Ｐゴシック" pitchFamily="-110" charset="-128"/>
                <a:cs typeface="ＭＳ Ｐゴシック" pitchFamily="-110" charset="-128"/>
              </a:rPr>
              <a:t> – does not require detailed mutual information to interact with other managed or configured components.</a:t>
            </a:r>
            <a:endParaRPr lang="en-US" sz="1400" i="1" dirty="0">
              <a:ea typeface="ＭＳ Ｐゴシック" pitchFamily="-110" charset="-128"/>
              <a:cs typeface="ＭＳ Ｐゴシック" pitchFamily="-110" charset="-128"/>
            </a:endParaRPr>
          </a:p>
          <a:p>
            <a:pPr marL="838200" lvl="1" indent="-381000">
              <a:lnSpc>
                <a:spcPct val="80000"/>
              </a:lnSpc>
            </a:pPr>
            <a:r>
              <a:rPr lang="en-US" sz="1400" i="1" dirty="0">
                <a:ea typeface="ＭＳ Ｐゴシック" pitchFamily="-110" charset="-128"/>
                <a:cs typeface="ＭＳ Ｐゴシック" pitchFamily="-110" charset="-128"/>
              </a:rPr>
              <a:t>Symmetry</a:t>
            </a:r>
            <a:r>
              <a:rPr lang="en-US" sz="1400" dirty="0">
                <a:ea typeface="ＭＳ Ｐゴシック" pitchFamily="-110" charset="-128"/>
                <a:cs typeface="ＭＳ Ｐゴシック" pitchFamily="-110" charset="-128"/>
              </a:rPr>
              <a:t> – facilitates bi-directional flows of energy and information.</a:t>
            </a:r>
            <a:endParaRPr lang="en-US" sz="1400" i="1" dirty="0">
              <a:ea typeface="ＭＳ Ｐゴシック" pitchFamily="-110" charset="-128"/>
              <a:cs typeface="ＭＳ Ｐゴシック" pitchFamily="-110" charset="-128"/>
            </a:endParaRPr>
          </a:p>
          <a:p>
            <a:pPr marL="838200" lvl="1" indent="-381000">
              <a:lnSpc>
                <a:spcPct val="80000"/>
              </a:lnSpc>
            </a:pPr>
            <a:r>
              <a:rPr lang="en-US" sz="1400" i="1" dirty="0">
                <a:ea typeface="ＭＳ Ｐゴシック" pitchFamily="-110" charset="-128"/>
                <a:cs typeface="ＭＳ Ｐゴシック" pitchFamily="-110" charset="-128"/>
              </a:rPr>
              <a:t>Transparency</a:t>
            </a:r>
            <a:r>
              <a:rPr lang="en-US" sz="1400" dirty="0">
                <a:ea typeface="ＭＳ Ｐゴシック" pitchFamily="-110" charset="-128"/>
                <a:cs typeface="ＭＳ Ｐゴシック" pitchFamily="-110" charset="-128"/>
              </a:rPr>
              <a:t> – supports a transparent and auditable chain of transactions. </a:t>
            </a:r>
            <a:endParaRPr lang="en-US" sz="1400" i="1" dirty="0">
              <a:ea typeface="ＭＳ Ｐゴシック" pitchFamily="-110" charset="-128"/>
              <a:cs typeface="ＭＳ Ｐゴシック" pitchFamily="-110" charset="-128"/>
            </a:endParaRPr>
          </a:p>
          <a:p>
            <a:pPr marL="838200" lvl="1" indent="-381000">
              <a:lnSpc>
                <a:spcPct val="80000"/>
              </a:lnSpc>
            </a:pPr>
            <a:r>
              <a:rPr lang="en-US" sz="1400" i="1" dirty="0">
                <a:ea typeface="ＭＳ Ｐゴシック" pitchFamily="-110" charset="-128"/>
                <a:cs typeface="ＭＳ Ｐゴシック" pitchFamily="-110" charset="-128"/>
              </a:rPr>
              <a:t>Composition</a:t>
            </a:r>
            <a:r>
              <a:rPr lang="en-US" sz="1400" dirty="0">
                <a:ea typeface="ＭＳ Ｐゴシック" pitchFamily="-110" charset="-128"/>
                <a:cs typeface="ＭＳ Ｐゴシック" pitchFamily="-110" charset="-128"/>
              </a:rPr>
              <a:t> – facilitates building of complex interfaces from simpler ones.</a:t>
            </a:r>
            <a:endParaRPr lang="en-US" sz="1400" i="1" dirty="0">
              <a:ea typeface="ＭＳ Ｐゴシック" pitchFamily="-110" charset="-128"/>
              <a:cs typeface="ＭＳ Ｐゴシック" pitchFamily="-110" charset="-128"/>
            </a:endParaRPr>
          </a:p>
          <a:p>
            <a:pPr marL="838200" lvl="1" indent="-381000">
              <a:lnSpc>
                <a:spcPct val="80000"/>
              </a:lnSpc>
            </a:pPr>
            <a:r>
              <a:rPr lang="en-US" sz="1400" i="1" dirty="0">
                <a:ea typeface="ＭＳ Ｐゴシック" pitchFamily="-110" charset="-128"/>
                <a:cs typeface="ＭＳ Ｐゴシック" pitchFamily="-110" charset="-128"/>
              </a:rPr>
              <a:t>Extensibility </a:t>
            </a:r>
            <a:r>
              <a:rPr lang="en-US" sz="1400" dirty="0">
                <a:ea typeface="ＭＳ Ｐゴシック" pitchFamily="-110" charset="-128"/>
                <a:cs typeface="ＭＳ Ｐゴシック" pitchFamily="-110" charset="-128"/>
              </a:rPr>
              <a:t>– enables adding new functions or modifying existing ones.</a:t>
            </a:r>
          </a:p>
          <a:p>
            <a:pPr marL="457200" indent="-457200">
              <a:lnSpc>
                <a:spcPct val="80000"/>
              </a:lnSpc>
            </a:pPr>
            <a:r>
              <a:rPr lang="en-US" sz="1400" dirty="0"/>
              <a:t>Has associated conformance tests or a strategy for achieving them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Smart Grid Vision: Key Attributes</a:t>
            </a:r>
          </a:p>
        </p:txBody>
      </p:sp>
      <p:sp>
        <p:nvSpPr>
          <p:cNvPr id="76803" name="Rectangle 3"/>
          <p:cNvSpPr>
            <a:spLocks noGrp="1" noChangeArrowheads="1"/>
          </p:cNvSpPr>
          <p:nvPr>
            <p:ph type="body" idx="1"/>
          </p:nvPr>
        </p:nvSpPr>
        <p:spPr/>
        <p:txBody>
          <a:bodyPr/>
          <a:lstStyle/>
          <a:p>
            <a:r>
              <a:rPr lang="en-US" b="1"/>
              <a:t>Mature Requirements</a:t>
            </a:r>
            <a:r>
              <a:rPr lang="en-US"/>
              <a:t> </a:t>
            </a:r>
          </a:p>
          <a:p>
            <a:r>
              <a:rPr lang="en-US" b="1"/>
              <a:t>Criteria and Metrics for Standards</a:t>
            </a:r>
            <a:r>
              <a:rPr lang="en-US"/>
              <a:t> </a:t>
            </a:r>
          </a:p>
          <a:p>
            <a:r>
              <a:rPr lang="en-US" b="1"/>
              <a:t>Flexible Architectures</a:t>
            </a:r>
            <a:r>
              <a:rPr lang="en-US"/>
              <a:t> </a:t>
            </a:r>
          </a:p>
          <a:p>
            <a:r>
              <a:rPr lang="en-US" b="1"/>
              <a:t>Different Levels of Interoperability</a:t>
            </a:r>
          </a:p>
          <a:p>
            <a:r>
              <a:rPr lang="en-US" b="1"/>
              <a:t>Support Infrastructure</a:t>
            </a:r>
            <a:r>
              <a:rPr lang="en-US"/>
              <a:t> </a:t>
            </a:r>
          </a:p>
          <a:p>
            <a:r>
              <a:rPr lang="en-US" b="1"/>
              <a:t>Information Network</a:t>
            </a:r>
          </a:p>
        </p:txBody>
      </p:sp>
    </p:spTree>
  </p:cSld>
  <p:clrMapOvr>
    <a:masterClrMapping/>
  </p:clrMapOvr>
</p:sld>
</file>

<file path=ppt/theme/theme1.xml><?xml version="1.0" encoding="utf-8"?>
<a:theme xmlns:a="http://schemas.openxmlformats.org/drawingml/2006/main" name="IEEE-P802_15(2)">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IEEE-P802_15(2).pot</Template>
  <TotalTime>62</TotalTime>
  <Words>1404</Words>
  <Application>Microsoft Macintosh PowerPoint</Application>
  <PresentationFormat>On-screen Show (4:3)</PresentationFormat>
  <Paragraphs>116</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IEEE-P802_15(2)</vt:lpstr>
      <vt:lpstr>Slide 1</vt:lpstr>
      <vt:lpstr>The NIST Role</vt:lpstr>
      <vt:lpstr>NIST Three Phase Plan</vt:lpstr>
      <vt:lpstr>First Phase Output: NIST Framework and Roadmap for Smart Grid Interoperability Standards, Release 1.0</vt:lpstr>
      <vt:lpstr>Input to Report</vt:lpstr>
      <vt:lpstr>Priority Areas</vt:lpstr>
      <vt:lpstr>NIST-identified Standards for Implementation</vt:lpstr>
      <vt:lpstr> Criteria for Standards Inclusion in Release 1.0</vt:lpstr>
      <vt:lpstr>Smart Grid Vision: Key Attributes</vt:lpstr>
      <vt:lpstr>Conceptual Reference Model</vt:lpstr>
      <vt:lpstr>Conceptual Reference Diagram</vt:lpstr>
      <vt:lpstr>Information Networks</vt:lpstr>
      <vt:lpstr>Priority Actions – expected to be completed by the end of 2009</vt:lpstr>
    </vt:vector>
  </TitlesOfParts>
  <Company>NIST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Nada Golmie</dc:creator>
  <cp:keywords/>
  <dc:description>&lt;doc#&gt;</dc:description>
  <cp:lastModifiedBy>Nada Golmie</cp:lastModifiedBy>
  <cp:revision>5</cp:revision>
  <cp:lastPrinted>1998-02-10T13:28:06Z</cp:lastPrinted>
  <dcterms:created xsi:type="dcterms:W3CDTF">2009-09-22T19:38:09Z</dcterms:created>
  <dcterms:modified xsi:type="dcterms:W3CDTF">2009-09-22T20:33:19Z</dcterms:modified>
</cp:coreProperties>
</file>