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64"/>
  </p:notesMasterIdLst>
  <p:sldIdLst>
    <p:sldId id="256" r:id="rId2"/>
    <p:sldId id="503" r:id="rId3"/>
    <p:sldId id="487" r:id="rId4"/>
    <p:sldId id="575" r:id="rId5"/>
    <p:sldId id="576" r:id="rId6"/>
    <p:sldId id="577" r:id="rId7"/>
    <p:sldId id="505" r:id="rId8"/>
    <p:sldId id="508" r:id="rId9"/>
    <p:sldId id="509" r:id="rId10"/>
    <p:sldId id="580" r:id="rId11"/>
    <p:sldId id="507" r:id="rId12"/>
    <p:sldId id="579" r:id="rId13"/>
    <p:sldId id="510" r:id="rId14"/>
    <p:sldId id="506" r:id="rId15"/>
    <p:sldId id="511" r:id="rId16"/>
    <p:sldId id="581" r:id="rId17"/>
    <p:sldId id="504" r:id="rId18"/>
    <p:sldId id="490" r:id="rId19"/>
    <p:sldId id="582" r:id="rId20"/>
    <p:sldId id="583" r:id="rId21"/>
    <p:sldId id="523" r:id="rId22"/>
    <p:sldId id="515" r:id="rId23"/>
    <p:sldId id="524" r:id="rId24"/>
    <p:sldId id="529" r:id="rId25"/>
    <p:sldId id="516" r:id="rId26"/>
    <p:sldId id="525" r:id="rId27"/>
    <p:sldId id="526" r:id="rId28"/>
    <p:sldId id="517" r:id="rId29"/>
    <p:sldId id="528" r:id="rId30"/>
    <p:sldId id="530" r:id="rId31"/>
    <p:sldId id="518" r:id="rId32"/>
    <p:sldId id="531" r:id="rId33"/>
    <p:sldId id="532" r:id="rId34"/>
    <p:sldId id="519" r:id="rId35"/>
    <p:sldId id="534" r:id="rId36"/>
    <p:sldId id="536" r:id="rId37"/>
    <p:sldId id="535" r:id="rId38"/>
    <p:sldId id="521" r:id="rId39"/>
    <p:sldId id="533" r:id="rId40"/>
    <p:sldId id="520" r:id="rId41"/>
    <p:sldId id="545" r:id="rId42"/>
    <p:sldId id="522" r:id="rId43"/>
    <p:sldId id="558" r:id="rId44"/>
    <p:sldId id="559" r:id="rId45"/>
    <p:sldId id="563" r:id="rId46"/>
    <p:sldId id="567" r:id="rId47"/>
    <p:sldId id="566" r:id="rId48"/>
    <p:sldId id="568" r:id="rId49"/>
    <p:sldId id="547" r:id="rId50"/>
    <p:sldId id="548" r:id="rId51"/>
    <p:sldId id="549" r:id="rId52"/>
    <p:sldId id="551" r:id="rId53"/>
    <p:sldId id="552" r:id="rId54"/>
    <p:sldId id="553" r:id="rId55"/>
    <p:sldId id="554" r:id="rId56"/>
    <p:sldId id="555" r:id="rId57"/>
    <p:sldId id="550" r:id="rId58"/>
    <p:sldId id="556" r:id="rId59"/>
    <p:sldId id="569" r:id="rId60"/>
    <p:sldId id="572" r:id="rId61"/>
    <p:sldId id="571" r:id="rId62"/>
    <p:sldId id="485" r:id="rId63"/>
  </p:sldIdLst>
  <p:sldSz cx="9144000" cy="6858000" type="screen4x3"/>
  <p:notesSz cx="6858000" cy="9144000"/>
  <p:defaultTextStyle>
    <a:defPPr>
      <a:defRPr lang="en-US"/>
    </a:defPPr>
    <a:lvl1pPr algn="ctr" rtl="0" fontAlgn="base">
      <a:lnSpc>
        <a:spcPct val="90000"/>
      </a:lnSpc>
      <a:spcBef>
        <a:spcPct val="50000"/>
      </a:spcBef>
      <a:spcAft>
        <a:spcPct val="0"/>
      </a:spcAft>
      <a:buClr>
        <a:schemeClr val="folHlink"/>
      </a:buClr>
      <a:buSzPct val="65000"/>
      <a:buFont typeface="Wingdings" pitchFamily="2" charset="2"/>
      <a:buChar char="n"/>
      <a:defRPr sz="2000" kern="1200">
        <a:solidFill>
          <a:schemeClr val="tx1"/>
        </a:solidFill>
        <a:effectLst>
          <a:outerShdw blurRad="38100" dist="38100" dir="2700000" algn="tl">
            <a:srgbClr val="000000">
              <a:alpha val="43137"/>
            </a:srgbClr>
          </a:outerShdw>
        </a:effectLst>
        <a:latin typeface="Tahoma" pitchFamily="34" charset="0"/>
        <a:ea typeface="+mn-ea"/>
        <a:cs typeface="+mn-cs"/>
      </a:defRPr>
    </a:lvl1pPr>
    <a:lvl2pPr marL="457200" algn="ctr" rtl="0" fontAlgn="base">
      <a:lnSpc>
        <a:spcPct val="90000"/>
      </a:lnSpc>
      <a:spcBef>
        <a:spcPct val="50000"/>
      </a:spcBef>
      <a:spcAft>
        <a:spcPct val="0"/>
      </a:spcAft>
      <a:buClr>
        <a:schemeClr val="folHlink"/>
      </a:buClr>
      <a:buSzPct val="65000"/>
      <a:buFont typeface="Wingdings" pitchFamily="2" charset="2"/>
      <a:buChar char="n"/>
      <a:defRPr sz="2000" kern="1200">
        <a:solidFill>
          <a:schemeClr val="tx1"/>
        </a:solidFill>
        <a:effectLst>
          <a:outerShdw blurRad="38100" dist="38100" dir="2700000" algn="tl">
            <a:srgbClr val="000000">
              <a:alpha val="43137"/>
            </a:srgbClr>
          </a:outerShdw>
        </a:effectLst>
        <a:latin typeface="Tahoma" pitchFamily="34" charset="0"/>
        <a:ea typeface="+mn-ea"/>
        <a:cs typeface="+mn-cs"/>
      </a:defRPr>
    </a:lvl2pPr>
    <a:lvl3pPr marL="914400" algn="ctr" rtl="0" fontAlgn="base">
      <a:lnSpc>
        <a:spcPct val="90000"/>
      </a:lnSpc>
      <a:spcBef>
        <a:spcPct val="50000"/>
      </a:spcBef>
      <a:spcAft>
        <a:spcPct val="0"/>
      </a:spcAft>
      <a:buClr>
        <a:schemeClr val="folHlink"/>
      </a:buClr>
      <a:buSzPct val="65000"/>
      <a:buFont typeface="Wingdings" pitchFamily="2" charset="2"/>
      <a:buChar char="n"/>
      <a:defRPr sz="2000" kern="1200">
        <a:solidFill>
          <a:schemeClr val="tx1"/>
        </a:solidFill>
        <a:effectLst>
          <a:outerShdw blurRad="38100" dist="38100" dir="2700000" algn="tl">
            <a:srgbClr val="000000">
              <a:alpha val="43137"/>
            </a:srgbClr>
          </a:outerShdw>
        </a:effectLst>
        <a:latin typeface="Tahoma" pitchFamily="34" charset="0"/>
        <a:ea typeface="+mn-ea"/>
        <a:cs typeface="+mn-cs"/>
      </a:defRPr>
    </a:lvl3pPr>
    <a:lvl4pPr marL="1371600" algn="ctr" rtl="0" fontAlgn="base">
      <a:lnSpc>
        <a:spcPct val="90000"/>
      </a:lnSpc>
      <a:spcBef>
        <a:spcPct val="50000"/>
      </a:spcBef>
      <a:spcAft>
        <a:spcPct val="0"/>
      </a:spcAft>
      <a:buClr>
        <a:schemeClr val="folHlink"/>
      </a:buClr>
      <a:buSzPct val="65000"/>
      <a:buFont typeface="Wingdings" pitchFamily="2" charset="2"/>
      <a:buChar char="n"/>
      <a:defRPr sz="2000" kern="1200">
        <a:solidFill>
          <a:schemeClr val="tx1"/>
        </a:solidFill>
        <a:effectLst>
          <a:outerShdw blurRad="38100" dist="38100" dir="2700000" algn="tl">
            <a:srgbClr val="000000">
              <a:alpha val="43137"/>
            </a:srgbClr>
          </a:outerShdw>
        </a:effectLst>
        <a:latin typeface="Tahoma" pitchFamily="34" charset="0"/>
        <a:ea typeface="+mn-ea"/>
        <a:cs typeface="+mn-cs"/>
      </a:defRPr>
    </a:lvl4pPr>
    <a:lvl5pPr marL="1828800" algn="ctr" rtl="0" fontAlgn="base">
      <a:lnSpc>
        <a:spcPct val="90000"/>
      </a:lnSpc>
      <a:spcBef>
        <a:spcPct val="50000"/>
      </a:spcBef>
      <a:spcAft>
        <a:spcPct val="0"/>
      </a:spcAft>
      <a:buClr>
        <a:schemeClr val="folHlink"/>
      </a:buClr>
      <a:buSzPct val="65000"/>
      <a:buFont typeface="Wingdings" pitchFamily="2" charset="2"/>
      <a:buChar char="n"/>
      <a:defRPr sz="2000" kern="1200">
        <a:solidFill>
          <a:schemeClr val="tx1"/>
        </a:solidFill>
        <a:effectLst>
          <a:outerShdw blurRad="38100" dist="38100" dir="2700000" algn="tl">
            <a:srgbClr val="000000">
              <a:alpha val="43137"/>
            </a:srgbClr>
          </a:outerShdw>
        </a:effectLst>
        <a:latin typeface="Tahoma" pitchFamily="34" charset="0"/>
        <a:ea typeface="+mn-ea"/>
        <a:cs typeface="+mn-cs"/>
      </a:defRPr>
    </a:lvl5pPr>
    <a:lvl6pPr marL="2286000" algn="l" defTabSz="914400" rtl="0" eaLnBrk="1" latinLnBrk="0" hangingPunct="1">
      <a:defRPr sz="2000" kern="1200">
        <a:solidFill>
          <a:schemeClr val="tx1"/>
        </a:solidFill>
        <a:effectLst>
          <a:outerShdw blurRad="38100" dist="38100" dir="2700000" algn="tl">
            <a:srgbClr val="000000">
              <a:alpha val="43137"/>
            </a:srgbClr>
          </a:outerShdw>
        </a:effectLst>
        <a:latin typeface="Tahoma" pitchFamily="34" charset="0"/>
        <a:ea typeface="+mn-ea"/>
        <a:cs typeface="+mn-cs"/>
      </a:defRPr>
    </a:lvl6pPr>
    <a:lvl7pPr marL="2743200" algn="l" defTabSz="914400" rtl="0" eaLnBrk="1" latinLnBrk="0" hangingPunct="1">
      <a:defRPr sz="2000" kern="1200">
        <a:solidFill>
          <a:schemeClr val="tx1"/>
        </a:solidFill>
        <a:effectLst>
          <a:outerShdw blurRad="38100" dist="38100" dir="2700000" algn="tl">
            <a:srgbClr val="000000">
              <a:alpha val="43137"/>
            </a:srgbClr>
          </a:outerShdw>
        </a:effectLst>
        <a:latin typeface="Tahoma" pitchFamily="34" charset="0"/>
        <a:ea typeface="+mn-ea"/>
        <a:cs typeface="+mn-cs"/>
      </a:defRPr>
    </a:lvl7pPr>
    <a:lvl8pPr marL="3200400" algn="l" defTabSz="914400" rtl="0" eaLnBrk="1" latinLnBrk="0" hangingPunct="1">
      <a:defRPr sz="2000" kern="1200">
        <a:solidFill>
          <a:schemeClr val="tx1"/>
        </a:solidFill>
        <a:effectLst>
          <a:outerShdw blurRad="38100" dist="38100" dir="2700000" algn="tl">
            <a:srgbClr val="000000">
              <a:alpha val="43137"/>
            </a:srgbClr>
          </a:outerShdw>
        </a:effectLst>
        <a:latin typeface="Tahoma" pitchFamily="34" charset="0"/>
        <a:ea typeface="+mn-ea"/>
        <a:cs typeface="+mn-cs"/>
      </a:defRPr>
    </a:lvl8pPr>
    <a:lvl9pPr marL="3657600" algn="l" defTabSz="914400" rtl="0" eaLnBrk="1" latinLnBrk="0" hangingPunct="1">
      <a:defRPr sz="2000" kern="1200">
        <a:solidFill>
          <a:schemeClr val="tx1"/>
        </a:solidFill>
        <a:effectLst>
          <a:outerShdw blurRad="38100" dist="38100" dir="2700000" algn="tl">
            <a:srgbClr val="000000">
              <a:alpha val="43137"/>
            </a:srgbClr>
          </a:outerShdw>
        </a:effectLst>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000000"/>
    <a:srgbClr val="002142"/>
    <a:srgbClr val="003060"/>
    <a:srgbClr val="FF9999"/>
    <a:srgbClr val="E1DBE5"/>
    <a:srgbClr val="FFFCC5"/>
    <a:srgbClr val="48040F"/>
    <a:srgbClr val="8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08" autoAdjust="0"/>
    <p:restoredTop sz="86898" autoAdjust="0"/>
  </p:normalViewPr>
  <p:slideViewPr>
    <p:cSldViewPr>
      <p:cViewPr varScale="1">
        <p:scale>
          <a:sx n="76" d="100"/>
          <a:sy n="76" d="100"/>
        </p:scale>
        <p:origin x="-726" y="-96"/>
      </p:cViewPr>
      <p:guideLst>
        <p:guide orient="horz" pos="2160"/>
        <p:guide pos="2880"/>
      </p:guideLst>
    </p:cSldViewPr>
  </p:slideViewPr>
  <p:outlineViewPr>
    <p:cViewPr>
      <p:scale>
        <a:sx n="33" d="100"/>
        <a:sy n="33" d="100"/>
      </p:scale>
      <p:origin x="0" y="21714"/>
    </p:cViewPr>
  </p:outlineViewPr>
  <p:notesTextViewPr>
    <p:cViewPr>
      <p:scale>
        <a:sx n="200" d="100"/>
        <a:sy n="200" d="100"/>
      </p:scale>
      <p:origin x="0" y="0"/>
    </p:cViewPr>
  </p:notesTextViewPr>
  <p:sorterViewPr>
    <p:cViewPr>
      <p:scale>
        <a:sx n="100" d="100"/>
        <a:sy n="100" d="100"/>
      </p:scale>
      <p:origin x="0" y="13326"/>
    </p:cViewPr>
  </p:sorterViewPr>
  <p:notesViewPr>
    <p:cSldViewPr>
      <p:cViewPr varScale="1">
        <p:scale>
          <a:sx n="89" d="100"/>
          <a:sy n="89" d="100"/>
        </p:scale>
        <p:origin x="-3078" y="-108"/>
      </p:cViewPr>
      <p:guideLst>
        <p:guide orient="horz" pos="2880"/>
        <p:guide pos="2160"/>
      </p:guideLst>
    </p:cSldViewPr>
  </p:notesViewPr>
  <p:gridSpacing cx="78162150" cy="7816215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lnSpc>
                <a:spcPct val="100000"/>
              </a:lnSpc>
              <a:spcBef>
                <a:spcPct val="0"/>
              </a:spcBef>
              <a:buClrTx/>
              <a:buSzTx/>
              <a:buFontTx/>
              <a:buNone/>
              <a:defRPr sz="1200">
                <a:effectLst/>
                <a:latin typeface="Arial" charset="0"/>
              </a:defRPr>
            </a:lvl1pPr>
          </a:lstStyle>
          <a:p>
            <a:endParaRPr lang="en-US"/>
          </a:p>
        </p:txBody>
      </p:sp>
      <p:sp>
        <p:nvSpPr>
          <p:cNvPr id="368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buClrTx/>
              <a:buSzTx/>
              <a:buFontTx/>
              <a:buNone/>
              <a:defRPr sz="1200">
                <a:effectLst/>
                <a:latin typeface="Arial" charset="0"/>
              </a:defRPr>
            </a:lvl1pPr>
          </a:lstStyle>
          <a:p>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68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68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lnSpc>
                <a:spcPct val="100000"/>
              </a:lnSpc>
              <a:spcBef>
                <a:spcPct val="0"/>
              </a:spcBef>
              <a:buClrTx/>
              <a:buSzTx/>
              <a:buFontTx/>
              <a:buNone/>
              <a:defRPr sz="1200">
                <a:effectLst/>
                <a:latin typeface="Arial" charset="0"/>
              </a:defRPr>
            </a:lvl1pPr>
          </a:lstStyle>
          <a:p>
            <a:endParaRPr lang="en-US"/>
          </a:p>
        </p:txBody>
      </p:sp>
      <p:sp>
        <p:nvSpPr>
          <p:cNvPr id="368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spcBef>
                <a:spcPct val="0"/>
              </a:spcBef>
              <a:buClrTx/>
              <a:buSzTx/>
              <a:buFontTx/>
              <a:buNone/>
              <a:defRPr sz="1200">
                <a:effectLst/>
                <a:latin typeface="Arial" charset="0"/>
              </a:defRPr>
            </a:lvl1pPr>
          </a:lstStyle>
          <a:p>
            <a:fld id="{3911E673-D486-40A5-A2A0-D6B50FFF3134}"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81250" name="Rectangle 2"/>
          <p:cNvSpPr>
            <a:spLocks noGrp="1" noChangeArrowheads="1"/>
          </p:cNvSpPr>
          <p:nvPr>
            <p:ph type="ctrTitle" sz="quarter"/>
          </p:nvPr>
        </p:nvSpPr>
        <p:spPr>
          <a:xfrm>
            <a:off x="685800" y="1676400"/>
            <a:ext cx="7772400" cy="1828800"/>
          </a:xfrm>
        </p:spPr>
        <p:txBody>
          <a:bodyPr/>
          <a:lstStyle>
            <a:lvl1pPr>
              <a:defRPr sz="4800"/>
            </a:lvl1pPr>
          </a:lstStyle>
          <a:p>
            <a:r>
              <a:rPr lang="en-US"/>
              <a:t>Click to edit Master title style</a:t>
            </a:r>
          </a:p>
        </p:txBody>
      </p:sp>
      <p:sp>
        <p:nvSpPr>
          <p:cNvPr id="181251"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 name="Rectangle 4"/>
          <p:cNvSpPr>
            <a:spLocks noGrp="1" noChangeArrowheads="1"/>
          </p:cNvSpPr>
          <p:nvPr>
            <p:ph type="dt" sz="quarter" idx="10"/>
          </p:nvPr>
        </p:nvSpPr>
        <p:spPr bwMode="auto">
          <a:xfrm>
            <a:off x="457200" y="6245225"/>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l">
              <a:lnSpc>
                <a:spcPct val="100000"/>
              </a:lnSpc>
              <a:spcBef>
                <a:spcPct val="0"/>
              </a:spcBef>
              <a:buClrTx/>
              <a:buSzTx/>
              <a:buFontTx/>
              <a:buNone/>
              <a:defRPr sz="1400">
                <a:effectLst>
                  <a:outerShdw blurRad="38100" dist="38100" dir="2700000" algn="tl">
                    <a:srgbClr val="000000"/>
                  </a:outerShdw>
                </a:effectLst>
                <a:latin typeface="Arial" charset="0"/>
              </a:defRPr>
            </a:lvl1pPr>
          </a:lstStyle>
          <a:p>
            <a:endParaRPr lang="en-US"/>
          </a:p>
        </p:txBody>
      </p:sp>
      <p:sp>
        <p:nvSpPr>
          <p:cNvPr id="5" name="Rectangle 5"/>
          <p:cNvSpPr>
            <a:spLocks noGrp="1" noChangeArrowheads="1"/>
          </p:cNvSpPr>
          <p:nvPr>
            <p:ph type="ftr" sz="quarter" idx="11"/>
          </p:nvPr>
        </p:nvSpPr>
        <p:spPr bwMode="auto">
          <a:xfrm>
            <a:off x="3124200" y="6245225"/>
            <a:ext cx="2895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nSpc>
                <a:spcPct val="100000"/>
              </a:lnSpc>
              <a:spcBef>
                <a:spcPct val="0"/>
              </a:spcBef>
              <a:buClrTx/>
              <a:buSzTx/>
              <a:buFontTx/>
              <a:buNone/>
              <a:defRPr sz="1400">
                <a:effectLst>
                  <a:outerShdw blurRad="38100" dist="38100" dir="2700000" algn="tl">
                    <a:srgbClr val="000000"/>
                  </a:outerShdw>
                </a:effectLst>
                <a:latin typeface="Arial" charset="0"/>
              </a:defRPr>
            </a:lvl1pPr>
          </a:lstStyle>
          <a:p>
            <a:endParaRPr lang="en-US"/>
          </a:p>
        </p:txBody>
      </p:sp>
      <p:sp>
        <p:nvSpPr>
          <p:cNvPr id="6" name="Rectangle 6"/>
          <p:cNvSpPr>
            <a:spLocks noGrp="1" noChangeArrowheads="1"/>
          </p:cNvSpPr>
          <p:nvPr>
            <p:ph type="sldNum" sz="quarter" idx="12"/>
          </p:nvPr>
        </p:nvSpPr>
        <p:spPr bwMode="auto">
          <a:xfrm>
            <a:off x="6553200" y="6245225"/>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a:lnSpc>
                <a:spcPct val="100000"/>
              </a:lnSpc>
              <a:spcBef>
                <a:spcPct val="0"/>
              </a:spcBef>
              <a:buClrTx/>
              <a:buSzTx/>
              <a:buFontTx/>
              <a:buNone/>
              <a:defRPr sz="1400">
                <a:effectLst>
                  <a:outerShdw blurRad="38100" dist="38100" dir="2700000" algn="tl">
                    <a:srgbClr val="000000"/>
                  </a:outerShdw>
                </a:effectLst>
                <a:latin typeface="Arial" charset="0"/>
              </a:defRPr>
            </a:lvl1pPr>
          </a:lstStyle>
          <a:p>
            <a:fld id="{784A02C8-71EE-41D9-8460-CB963BF25B8B}" type="slidenum">
              <a:rPr lang="en-US"/>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200"/>
            <a:ext cx="2057400" cy="6477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6200"/>
            <a:ext cx="6019800" cy="6477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954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210207"/>
            </a:gs>
            <a:gs pos="50000">
              <a:srgbClr val="48040F"/>
            </a:gs>
            <a:gs pos="100000">
              <a:srgbClr val="210207"/>
            </a:gs>
          </a:gsLst>
          <a:lin ang="18900000" scaled="1"/>
        </a:gradFill>
        <a:effectLst/>
      </p:bgPr>
    </p:bg>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bwMode="auto">
          <a:xfrm>
            <a:off x="457200" y="76200"/>
            <a:ext cx="8229600" cy="1066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80227" name="Rectangle 3"/>
          <p:cNvSpPr>
            <a:spLocks noGrp="1" noChangeArrowheads="1"/>
          </p:cNvSpPr>
          <p:nvPr>
            <p:ph type="body" idx="1"/>
          </p:nvPr>
        </p:nvSpPr>
        <p:spPr bwMode="auto">
          <a:xfrm>
            <a:off x="457200" y="1295400"/>
            <a:ext cx="8229600" cy="5257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732"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p:txStyles>
    <p:titleStyle>
      <a:lvl1pPr algn="ctr" rtl="0" eaLnBrk="0" fontAlgn="base" hangingPunct="0">
        <a:spcBef>
          <a:spcPct val="0"/>
        </a:spcBef>
        <a:spcAft>
          <a:spcPct val="0"/>
        </a:spcAft>
        <a:defRPr sz="4000">
          <a:solidFill>
            <a:srgbClr val="B5E8E7"/>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a:solidFill>
            <a:srgbClr val="B5E8E7"/>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000">
          <a:solidFill>
            <a:srgbClr val="B5E8E7"/>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000">
          <a:solidFill>
            <a:srgbClr val="B5E8E7"/>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000">
          <a:solidFill>
            <a:srgbClr val="B5E8E7"/>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000">
          <a:solidFill>
            <a:srgbClr val="B5E8E7"/>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000">
          <a:solidFill>
            <a:srgbClr val="B5E8E7"/>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000">
          <a:solidFill>
            <a:srgbClr val="B5E8E7"/>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000">
          <a:solidFill>
            <a:srgbClr val="B5E8E7"/>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2800">
          <a:solidFill>
            <a:schemeClr val="tx2"/>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400">
          <a:solidFill>
            <a:schemeClr val="tx2"/>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2"/>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a:solidFill>
            <a:schemeClr val="tx2"/>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1600">
          <a:solidFill>
            <a:schemeClr val="tx2"/>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1600">
          <a:solidFill>
            <a:schemeClr val="tx2"/>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1600">
          <a:solidFill>
            <a:schemeClr val="tx2"/>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1600">
          <a:solidFill>
            <a:schemeClr val="tx2"/>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1600">
          <a:solidFill>
            <a:schemeClr val="tx2"/>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andro@oss.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mailto:sandro@oss.com"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79450" y="1216025"/>
            <a:ext cx="7848600" cy="2362200"/>
          </a:xfrm>
        </p:spPr>
        <p:txBody>
          <a:bodyPr/>
          <a:lstStyle/>
          <a:p>
            <a:pPr eaLnBrk="1" hangingPunct="1"/>
            <a:r>
              <a:rPr lang="en-US" sz="4000" dirty="0" smtClean="0">
                <a:solidFill>
                  <a:srgbClr val="FFFCC5"/>
                </a:solidFill>
              </a:rPr>
              <a:t>ASN.1 for More Effective </a:t>
            </a:r>
            <a:br>
              <a:rPr lang="en-US" sz="4000" dirty="0" smtClean="0">
                <a:solidFill>
                  <a:srgbClr val="FFFCC5"/>
                </a:solidFill>
              </a:rPr>
            </a:br>
            <a:r>
              <a:rPr lang="en-US" sz="4000" dirty="0" smtClean="0">
                <a:solidFill>
                  <a:srgbClr val="FFFCC5"/>
                </a:solidFill>
              </a:rPr>
              <a:t>Network Standards </a:t>
            </a:r>
            <a:endParaRPr lang="en-US" sz="2400" dirty="0" smtClean="0">
              <a:solidFill>
                <a:srgbClr val="FFFCC5"/>
              </a:solidFill>
            </a:endParaRPr>
          </a:p>
        </p:txBody>
      </p:sp>
      <p:sp>
        <p:nvSpPr>
          <p:cNvPr id="2053" name="Rectangle 5"/>
          <p:cNvSpPr>
            <a:spLocks noChangeArrowheads="1"/>
          </p:cNvSpPr>
          <p:nvPr/>
        </p:nvSpPr>
        <p:spPr bwMode="auto">
          <a:xfrm>
            <a:off x="220663" y="5489575"/>
            <a:ext cx="3130550" cy="1006475"/>
          </a:xfrm>
          <a:prstGeom prst="rect">
            <a:avLst/>
          </a:prstGeom>
          <a:noFill/>
          <a:ln w="9525">
            <a:noFill/>
            <a:miter lim="800000"/>
            <a:headEnd/>
            <a:tailEnd/>
          </a:ln>
          <a:effectLst/>
        </p:spPr>
        <p:txBody>
          <a:bodyPr anchor="ctr">
            <a:spAutoFit/>
          </a:bodyPr>
          <a:lstStyle/>
          <a:p>
            <a:pPr algn="l" eaLnBrk="0" hangingPunct="0">
              <a:lnSpc>
                <a:spcPct val="100000"/>
              </a:lnSpc>
              <a:spcBef>
                <a:spcPct val="0"/>
              </a:spcBef>
              <a:buClrTx/>
              <a:buSzTx/>
              <a:buFontTx/>
              <a:buNone/>
            </a:pPr>
            <a:r>
              <a:rPr lang="en-US" dirty="0">
                <a:solidFill>
                  <a:srgbClr val="FF9999"/>
                </a:solidFill>
                <a:effectLst>
                  <a:outerShdw blurRad="38100" dist="38100" dir="2700000" algn="tl">
                    <a:srgbClr val="000000"/>
                  </a:outerShdw>
                </a:effectLst>
                <a:latin typeface="Verdana" pitchFamily="34" charset="0"/>
              </a:rPr>
              <a:t>Alessandro Triglia</a:t>
            </a:r>
          </a:p>
          <a:p>
            <a:pPr algn="l" eaLnBrk="0" hangingPunct="0">
              <a:lnSpc>
                <a:spcPct val="100000"/>
              </a:lnSpc>
              <a:spcBef>
                <a:spcPct val="0"/>
              </a:spcBef>
              <a:buClrTx/>
              <a:buSzTx/>
              <a:buFontTx/>
              <a:buNone/>
            </a:pPr>
            <a:r>
              <a:rPr lang="en-US" dirty="0">
                <a:effectLst>
                  <a:outerShdw blurRad="38100" dist="38100" dir="2700000" algn="tl">
                    <a:srgbClr val="000000"/>
                  </a:outerShdw>
                </a:effectLst>
                <a:latin typeface="Verdana" pitchFamily="34" charset="0"/>
                <a:hlinkClick r:id="rId2"/>
              </a:rPr>
              <a:t>sandro@oss.com</a:t>
            </a:r>
            <a:endParaRPr lang="en-US" dirty="0">
              <a:effectLst>
                <a:outerShdw blurRad="38100" dist="38100" dir="2700000" algn="tl">
                  <a:srgbClr val="000000"/>
                </a:outerShdw>
              </a:effectLst>
              <a:latin typeface="Verdana" pitchFamily="34" charset="0"/>
            </a:endParaRPr>
          </a:p>
          <a:p>
            <a:pPr algn="l" eaLnBrk="0" hangingPunct="0">
              <a:lnSpc>
                <a:spcPct val="100000"/>
              </a:lnSpc>
              <a:spcBef>
                <a:spcPct val="0"/>
              </a:spcBef>
              <a:buClrTx/>
              <a:buSzTx/>
              <a:buFontTx/>
              <a:buNone/>
            </a:pPr>
            <a:r>
              <a:rPr lang="en-US" dirty="0">
                <a:effectLst>
                  <a:outerShdw blurRad="38100" dist="38100" dir="2700000" algn="tl">
                    <a:srgbClr val="000000"/>
                  </a:outerShdw>
                </a:effectLst>
              </a:rPr>
              <a:t>OSS Nokalva, Inc.</a:t>
            </a:r>
          </a:p>
        </p:txBody>
      </p:sp>
      <p:sp>
        <p:nvSpPr>
          <p:cNvPr id="2054" name="Rectangle 6"/>
          <p:cNvSpPr>
            <a:spLocks noChangeArrowheads="1"/>
          </p:cNvSpPr>
          <p:nvPr/>
        </p:nvSpPr>
        <p:spPr bwMode="auto">
          <a:xfrm>
            <a:off x="4191000" y="5624513"/>
            <a:ext cx="4579938" cy="708025"/>
          </a:xfrm>
          <a:prstGeom prst="rect">
            <a:avLst/>
          </a:prstGeom>
          <a:noFill/>
          <a:ln w="9525">
            <a:noFill/>
            <a:miter lim="800000"/>
            <a:headEnd/>
            <a:tailEnd/>
          </a:ln>
          <a:effectLst/>
        </p:spPr>
        <p:txBody>
          <a:bodyPr anchor="ctr">
            <a:spAutoFit/>
          </a:bodyPr>
          <a:lstStyle/>
          <a:p>
            <a:pPr algn="l" eaLnBrk="0" hangingPunct="0">
              <a:lnSpc>
                <a:spcPct val="100000"/>
              </a:lnSpc>
              <a:spcBef>
                <a:spcPct val="0"/>
              </a:spcBef>
              <a:buClrTx/>
              <a:buSzTx/>
              <a:buFontTx/>
              <a:buNone/>
            </a:pPr>
            <a:r>
              <a:rPr lang="en-US" dirty="0">
                <a:solidFill>
                  <a:srgbClr val="FF9999"/>
                </a:solidFill>
                <a:effectLst>
                  <a:outerShdw blurRad="38100" dist="38100" dir="2700000" algn="tl">
                    <a:srgbClr val="000000"/>
                  </a:outerShdw>
                </a:effectLst>
                <a:latin typeface="Verdana" pitchFamily="34" charset="0"/>
              </a:rPr>
              <a:t>IEEE 802</a:t>
            </a:r>
          </a:p>
          <a:p>
            <a:pPr algn="l" eaLnBrk="0" hangingPunct="0">
              <a:lnSpc>
                <a:spcPct val="100000"/>
              </a:lnSpc>
              <a:spcBef>
                <a:spcPct val="0"/>
              </a:spcBef>
              <a:buClrTx/>
              <a:buSzTx/>
              <a:buFontTx/>
              <a:buNone/>
            </a:pPr>
            <a:r>
              <a:rPr lang="en-US" dirty="0">
                <a:effectLst>
                  <a:outerShdw blurRad="38100" dist="38100" dir="2700000" algn="tl">
                    <a:srgbClr val="000000"/>
                  </a:outerShdw>
                </a:effectLst>
                <a:latin typeface="Verdana" pitchFamily="34" charset="0"/>
              </a:rPr>
              <a:t>Dallas, TX</a:t>
            </a:r>
            <a:r>
              <a:rPr lang="en-US">
                <a:effectLst>
                  <a:outerShdw blurRad="38100" dist="38100" dir="2700000" algn="tl">
                    <a:srgbClr val="000000"/>
                  </a:outerShdw>
                </a:effectLst>
                <a:latin typeface="Verdana" pitchFamily="34" charset="0"/>
              </a:rPr>
              <a:t>	</a:t>
            </a:r>
            <a:r>
              <a:rPr lang="en-US" smtClean="0">
                <a:effectLst>
                  <a:outerShdw blurRad="38100" dist="38100" dir="2700000" algn="tl">
                    <a:srgbClr val="000000"/>
                  </a:outerShdw>
                </a:effectLst>
                <a:latin typeface="Verdana" pitchFamily="34" charset="0"/>
              </a:rPr>
              <a:t>2010-11-08</a:t>
            </a:r>
            <a:endParaRPr lang="en-US" dirty="0">
              <a:effectLst/>
              <a:latin typeface="Arial"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1394" name="Rectangle 2"/>
          <p:cNvSpPr>
            <a:spLocks noGrp="1" noChangeArrowheads="1"/>
          </p:cNvSpPr>
          <p:nvPr>
            <p:ph type="title"/>
          </p:nvPr>
        </p:nvSpPr>
        <p:spPr/>
        <p:txBody>
          <a:bodyPr/>
          <a:lstStyle/>
          <a:p>
            <a:pPr eaLnBrk="1" hangingPunct="1">
              <a:defRPr/>
            </a:pPr>
            <a:r>
              <a:rPr lang="en-US" dirty="0" smtClean="0">
                <a:solidFill>
                  <a:srgbClr val="FFFCC5"/>
                </a:solidFill>
              </a:rPr>
              <a:t>Principles and Benefits of ASN.1</a:t>
            </a:r>
          </a:p>
        </p:txBody>
      </p:sp>
      <p:sp>
        <p:nvSpPr>
          <p:cNvPr id="571395" name="Rectangle 3"/>
          <p:cNvSpPr>
            <a:spLocks noGrp="1" noChangeArrowheads="1"/>
          </p:cNvSpPr>
          <p:nvPr>
            <p:ph type="body" idx="1"/>
          </p:nvPr>
        </p:nvSpPr>
        <p:spPr>
          <a:xfrm>
            <a:off x="450850" y="1224400"/>
            <a:ext cx="8229600" cy="5257800"/>
          </a:xfrm>
        </p:spPr>
        <p:txBody>
          <a:bodyPr/>
          <a:lstStyle/>
          <a:p>
            <a:pPr eaLnBrk="1" hangingPunct="1"/>
            <a:r>
              <a:rPr lang="en-US" dirty="0" smtClean="0"/>
              <a:t>Separation of concerns </a:t>
            </a:r>
            <a:r>
              <a:rPr lang="en-US" sz="2000" dirty="0" smtClean="0"/>
              <a:t>(3/3)</a:t>
            </a:r>
          </a:p>
          <a:p>
            <a:pPr lvl="1" eaLnBrk="1" hangingPunct="1"/>
            <a:r>
              <a:rPr lang="en-US" dirty="0" smtClean="0">
                <a:solidFill>
                  <a:schemeClr val="tx1"/>
                </a:solidFill>
              </a:rPr>
              <a:t>Analogy with 3</a:t>
            </a:r>
            <a:r>
              <a:rPr lang="en-US" baseline="30000" dirty="0" smtClean="0">
                <a:solidFill>
                  <a:schemeClr val="tx1"/>
                </a:solidFill>
              </a:rPr>
              <a:t>rd</a:t>
            </a:r>
            <a:r>
              <a:rPr lang="en-US" dirty="0" smtClean="0">
                <a:solidFill>
                  <a:schemeClr val="tx1"/>
                </a:solidFill>
              </a:rPr>
              <a:t> generation programming languages</a:t>
            </a:r>
          </a:p>
          <a:p>
            <a:pPr lvl="2" eaLnBrk="1" hangingPunct="1"/>
            <a:r>
              <a:rPr lang="en-US" dirty="0" smtClean="0">
                <a:solidFill>
                  <a:schemeClr val="tx1"/>
                </a:solidFill>
              </a:rPr>
              <a:t>A messaging specification in ASN.1 notation is analogous to “source code”</a:t>
            </a:r>
          </a:p>
          <a:p>
            <a:pPr lvl="2" eaLnBrk="1" hangingPunct="1"/>
            <a:r>
              <a:rPr lang="en-US" dirty="0" smtClean="0">
                <a:solidFill>
                  <a:schemeClr val="tx1"/>
                </a:solidFill>
              </a:rPr>
              <a:t>The standard encodings are analogous to “machine code”</a:t>
            </a:r>
          </a:p>
          <a:p>
            <a:pPr lvl="2" eaLnBrk="1" hangingPunct="1"/>
            <a:r>
              <a:rPr lang="en-US" dirty="0" smtClean="0">
                <a:solidFill>
                  <a:schemeClr val="tx1"/>
                </a:solidFill>
              </a:rPr>
              <a:t>The same source code can be rendered into machine code in different ways</a:t>
            </a:r>
          </a:p>
          <a:p>
            <a:pPr lvl="3" eaLnBrk="1" hangingPunct="1"/>
            <a:r>
              <a:rPr lang="en-US" dirty="0" smtClean="0">
                <a:solidFill>
                  <a:schemeClr val="tx1"/>
                </a:solidFill>
              </a:rPr>
              <a:t>Different processors, kinds of optimizations, sets of runtime requirements</a:t>
            </a:r>
          </a:p>
          <a:p>
            <a:pPr lvl="2" eaLnBrk="1" hangingPunct="1"/>
            <a:r>
              <a:rPr lang="en-US" dirty="0" smtClean="0">
                <a:solidFill>
                  <a:schemeClr val="tx1"/>
                </a:solidFill>
              </a:rPr>
              <a:t>The meaning of the source code is usually independent of the processors on which the machine code will be executed</a:t>
            </a:r>
          </a:p>
          <a:p>
            <a:pPr lvl="2" eaLnBrk="1" hangingPunct="1"/>
            <a:r>
              <a:rPr lang="en-US" dirty="0" smtClean="0">
                <a:solidFill>
                  <a:schemeClr val="tx1"/>
                </a:solidFill>
              </a:rPr>
              <a:t>The majority of the people who write and read source code are not interested in the details of the machine code</a:t>
            </a:r>
          </a:p>
          <a:p>
            <a:pPr lvl="3" eaLnBrk="1" hangingPunct="1"/>
            <a:r>
              <a:rPr lang="en-US" dirty="0" smtClean="0">
                <a:solidFill>
                  <a:schemeClr val="tx1"/>
                </a:solidFill>
              </a:rPr>
              <a:t>But a few of them are</a:t>
            </a:r>
          </a:p>
          <a:p>
            <a:pPr lvl="2" eaLnBrk="1" hangingPunct="1"/>
            <a:endParaRPr lang="en-US" dirty="0" smtClean="0">
              <a:solidFill>
                <a:schemeClr val="tx1"/>
              </a:solidFill>
            </a:endParaRPr>
          </a:p>
          <a:p>
            <a:pPr lvl="1" eaLnBrk="1" hangingPunct="1"/>
            <a:endParaRPr lang="en-US" dirty="0" smtClean="0">
              <a:solidFill>
                <a:schemeClr val="tx1"/>
              </a:solidFill>
            </a:endParaRPr>
          </a:p>
          <a:p>
            <a:pPr lvl="2" eaLnBrk="1" hangingPunct="1"/>
            <a:endParaRPr lang="en-US" dirty="0" smtClean="0">
              <a:solidFill>
                <a:schemeClr val="tx1"/>
              </a:solidFill>
            </a:endParaRPr>
          </a:p>
          <a:p>
            <a:pPr lvl="2" eaLnBrk="1" hangingPunct="1">
              <a:buNone/>
            </a:pPr>
            <a:endParaRPr lang="en-US" dirty="0" smtClean="0">
              <a:solidFill>
                <a:schemeClr val="tx1"/>
              </a:solidFill>
            </a:endParaRPr>
          </a:p>
          <a:p>
            <a:pPr lvl="1" eaLnBrk="1" hangingPunct="1"/>
            <a:endParaRPr lang="en-US" dirty="0" smtClean="0">
              <a:solidFill>
                <a:schemeClr val="tx1"/>
              </a:solidFill>
            </a:endParaRPr>
          </a:p>
          <a:p>
            <a:pPr lvl="1" eaLnBrk="1" hangingPunct="1"/>
            <a:endParaRPr lang="en-US" dirty="0" smtClean="0">
              <a:solidFill>
                <a:schemeClr val="tx1"/>
              </a:solidFill>
            </a:endParaRPr>
          </a:p>
          <a:p>
            <a:pPr lvl="1" eaLnBrk="1" hangingPunct="1">
              <a:buNone/>
            </a:pPr>
            <a:r>
              <a:rPr lang="en-US" dirty="0" smtClean="0">
                <a:solidFill>
                  <a:schemeClr val="tx1"/>
                </a:solidFill>
              </a:rPr>
              <a:t>			</a:t>
            </a:r>
          </a:p>
          <a:p>
            <a:pPr lvl="2" eaLnBrk="1" hangingPunct="1"/>
            <a:endParaRPr lang="en-US" dirty="0" smtClean="0">
              <a:solidFill>
                <a:schemeClr val="tx1"/>
              </a:solidFill>
            </a:endParaRPr>
          </a:p>
          <a:p>
            <a:pPr lvl="2" eaLnBrk="1" hangingPunct="1">
              <a:buFont typeface="Wingdings" pitchFamily="2" charset="2"/>
              <a:buNone/>
            </a:pPr>
            <a:endParaRPr lang="en-US" dirty="0" smtClean="0">
              <a:solidFill>
                <a:schemeClr val="tx1"/>
              </a:solidFill>
            </a:endParaRPr>
          </a:p>
          <a:p>
            <a:pPr lvl="1" eaLnBrk="1" hangingPunct="1"/>
            <a:endParaRPr lang="en-US" dirty="0" smtClean="0">
              <a:solidFill>
                <a:schemeClr val="tx1"/>
              </a:solidFill>
            </a:endParaRPr>
          </a:p>
          <a:p>
            <a:pPr lvl="1" eaLnBrk="1" hangingPunct="1"/>
            <a:endParaRPr lang="en-US" dirty="0" smtClean="0">
              <a:solidFill>
                <a:schemeClr val="tx1"/>
              </a:solidFill>
            </a:endParaRPr>
          </a:p>
          <a:p>
            <a:pPr eaLnBrk="1" hangingPunct="1"/>
            <a:endParaRPr lang="en-US" dirty="0" smtClean="0">
              <a:solidFill>
                <a:schemeClr val="tx1"/>
              </a:solidFill>
            </a:endParaRPr>
          </a:p>
          <a:p>
            <a:pPr eaLnBrk="1" hangingPunct="1">
              <a:buFont typeface="Wingdings" pitchFamily="2" charset="2"/>
              <a:buNone/>
            </a:pPr>
            <a:endParaRPr lang="en-US" dirty="0" smtClean="0">
              <a:solidFill>
                <a:schemeClr val="tx1"/>
              </a:solidFill>
            </a:endParaRPr>
          </a:p>
          <a:p>
            <a:pPr eaLnBrk="1" hangingPunct="1">
              <a:buFont typeface="Wingdings" pitchFamily="2" charset="2"/>
              <a:buNone/>
            </a:pPr>
            <a:endParaRPr lang="en-US" dirty="0" smtClean="0">
              <a:solidFill>
                <a:schemeClr val="tx1"/>
              </a:solidFill>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1394" name="Rectangle 2"/>
          <p:cNvSpPr>
            <a:spLocks noGrp="1" noChangeArrowheads="1"/>
          </p:cNvSpPr>
          <p:nvPr>
            <p:ph type="title"/>
          </p:nvPr>
        </p:nvSpPr>
        <p:spPr/>
        <p:txBody>
          <a:bodyPr/>
          <a:lstStyle/>
          <a:p>
            <a:pPr eaLnBrk="1" hangingPunct="1">
              <a:defRPr/>
            </a:pPr>
            <a:r>
              <a:rPr lang="en-US" dirty="0" smtClean="0">
                <a:solidFill>
                  <a:srgbClr val="FFFCC5"/>
                </a:solidFill>
              </a:rPr>
              <a:t>Principles and Benefits of ASN.1</a:t>
            </a:r>
          </a:p>
        </p:txBody>
      </p:sp>
      <p:sp>
        <p:nvSpPr>
          <p:cNvPr id="571395" name="Rectangle 3"/>
          <p:cNvSpPr>
            <a:spLocks noGrp="1" noChangeArrowheads="1"/>
          </p:cNvSpPr>
          <p:nvPr>
            <p:ph type="body" idx="1"/>
          </p:nvPr>
        </p:nvSpPr>
        <p:spPr>
          <a:xfrm>
            <a:off x="450850" y="1224400"/>
            <a:ext cx="8229600" cy="5257800"/>
          </a:xfrm>
        </p:spPr>
        <p:txBody>
          <a:bodyPr/>
          <a:lstStyle/>
          <a:p>
            <a:pPr eaLnBrk="1" hangingPunct="1"/>
            <a:r>
              <a:rPr lang="en-US" dirty="0" smtClean="0"/>
              <a:t>Message descriptions are machine-</a:t>
            </a:r>
            <a:r>
              <a:rPr lang="en-US" dirty="0" err="1" smtClean="0"/>
              <a:t>processable</a:t>
            </a:r>
            <a:r>
              <a:rPr lang="en-US" dirty="0" smtClean="0"/>
              <a:t> </a:t>
            </a:r>
            <a:r>
              <a:rPr lang="en-US" sz="2000" dirty="0" smtClean="0"/>
              <a:t>(1/3)</a:t>
            </a:r>
          </a:p>
          <a:p>
            <a:pPr lvl="1" eaLnBrk="1" hangingPunct="1"/>
            <a:r>
              <a:rPr lang="en-US" dirty="0" smtClean="0">
                <a:solidFill>
                  <a:schemeClr val="tx1">
                    <a:lumMod val="50000"/>
                  </a:schemeClr>
                </a:solidFill>
              </a:rPr>
              <a:t>This enables the creation and use of software development tools and testing tools that can read and understand the formal definitions</a:t>
            </a:r>
            <a:endParaRPr lang="en-US" sz="2000" dirty="0" smtClean="0">
              <a:solidFill>
                <a:schemeClr val="tx1">
                  <a:lumMod val="50000"/>
                </a:schemeClr>
              </a:solidFill>
            </a:endParaRPr>
          </a:p>
          <a:p>
            <a:pPr lvl="1" eaLnBrk="1" hangingPunct="1"/>
            <a:r>
              <a:rPr lang="en-US" dirty="0" smtClean="0">
                <a:solidFill>
                  <a:schemeClr val="tx1"/>
                </a:solidFill>
              </a:rPr>
              <a:t>A software development tool can, given a message specification, generate source code, encoder/decoders, and other artifacts that will facilitate and speed up the implementation work</a:t>
            </a:r>
          </a:p>
          <a:p>
            <a:pPr lvl="1" eaLnBrk="1" hangingPunct="1"/>
            <a:r>
              <a:rPr lang="en-US" dirty="0" smtClean="0">
                <a:solidFill>
                  <a:schemeClr val="tx1"/>
                </a:solidFill>
              </a:rPr>
              <a:t>A testing tool can process an ASN.1 specification and  execute test cases against an implementation</a:t>
            </a:r>
          </a:p>
          <a:p>
            <a:pPr lvl="2" eaLnBrk="1" hangingPunct="1"/>
            <a:r>
              <a:rPr lang="en-US" dirty="0" smtClean="0">
                <a:solidFill>
                  <a:schemeClr val="tx1"/>
                </a:solidFill>
              </a:rPr>
              <a:t>There is no need to manually write code that encodes and parses messages in support of testing</a:t>
            </a:r>
          </a:p>
          <a:p>
            <a:pPr lvl="1" eaLnBrk="1" hangingPunct="1"/>
            <a:endParaRPr lang="en-US" dirty="0" smtClean="0">
              <a:solidFill>
                <a:schemeClr val="tx1"/>
              </a:solidFill>
            </a:endParaRPr>
          </a:p>
          <a:p>
            <a:pPr lvl="1" eaLnBrk="1" hangingPunct="1"/>
            <a:endParaRPr lang="en-US" dirty="0" smtClean="0">
              <a:solidFill>
                <a:schemeClr val="tx1"/>
              </a:solidFill>
            </a:endParaRPr>
          </a:p>
          <a:p>
            <a:pPr lvl="1" eaLnBrk="1" hangingPunct="1"/>
            <a:endParaRPr lang="en-US" dirty="0" smtClean="0">
              <a:solidFill>
                <a:schemeClr val="tx1"/>
              </a:solidFill>
            </a:endParaRPr>
          </a:p>
          <a:p>
            <a:pPr lvl="1" eaLnBrk="1" hangingPunct="1">
              <a:buNone/>
            </a:pPr>
            <a:r>
              <a:rPr lang="en-US" dirty="0" smtClean="0">
                <a:solidFill>
                  <a:schemeClr val="tx1"/>
                </a:solidFill>
              </a:rPr>
              <a:t>			</a:t>
            </a:r>
          </a:p>
          <a:p>
            <a:pPr lvl="2" eaLnBrk="1" hangingPunct="1"/>
            <a:endParaRPr lang="en-US" dirty="0" smtClean="0">
              <a:solidFill>
                <a:schemeClr val="tx1"/>
              </a:solidFill>
            </a:endParaRPr>
          </a:p>
          <a:p>
            <a:pPr lvl="2" eaLnBrk="1" hangingPunct="1">
              <a:buFont typeface="Wingdings" pitchFamily="2" charset="2"/>
              <a:buNone/>
            </a:pPr>
            <a:endParaRPr lang="en-US" dirty="0" smtClean="0">
              <a:solidFill>
                <a:schemeClr val="tx1"/>
              </a:solidFill>
            </a:endParaRPr>
          </a:p>
          <a:p>
            <a:pPr lvl="1" eaLnBrk="1" hangingPunct="1"/>
            <a:endParaRPr lang="en-US" dirty="0" smtClean="0">
              <a:solidFill>
                <a:schemeClr val="tx1"/>
              </a:solidFill>
            </a:endParaRPr>
          </a:p>
          <a:p>
            <a:pPr lvl="1" eaLnBrk="1" hangingPunct="1"/>
            <a:endParaRPr lang="en-US" dirty="0" smtClean="0">
              <a:solidFill>
                <a:schemeClr val="tx1"/>
              </a:solidFill>
            </a:endParaRPr>
          </a:p>
          <a:p>
            <a:pPr eaLnBrk="1" hangingPunct="1"/>
            <a:endParaRPr lang="en-US" dirty="0" smtClean="0">
              <a:solidFill>
                <a:schemeClr val="tx1"/>
              </a:solidFill>
            </a:endParaRPr>
          </a:p>
          <a:p>
            <a:pPr eaLnBrk="1" hangingPunct="1">
              <a:buFont typeface="Wingdings" pitchFamily="2" charset="2"/>
              <a:buNone/>
            </a:pPr>
            <a:endParaRPr lang="en-US" dirty="0" smtClean="0">
              <a:solidFill>
                <a:schemeClr val="tx1"/>
              </a:solidFill>
            </a:endParaRPr>
          </a:p>
          <a:p>
            <a:pPr eaLnBrk="1" hangingPunct="1">
              <a:buFont typeface="Wingdings" pitchFamily="2" charset="2"/>
              <a:buNone/>
            </a:pPr>
            <a:endParaRPr lang="en-US" dirty="0" smtClean="0">
              <a:solidFill>
                <a:schemeClr val="tx1"/>
              </a:solidFill>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1394" name="Rectangle 2"/>
          <p:cNvSpPr>
            <a:spLocks noGrp="1" noChangeArrowheads="1"/>
          </p:cNvSpPr>
          <p:nvPr>
            <p:ph type="title"/>
          </p:nvPr>
        </p:nvSpPr>
        <p:spPr/>
        <p:txBody>
          <a:bodyPr/>
          <a:lstStyle/>
          <a:p>
            <a:pPr eaLnBrk="1" hangingPunct="1">
              <a:defRPr/>
            </a:pPr>
            <a:r>
              <a:rPr lang="en-US" dirty="0" smtClean="0">
                <a:solidFill>
                  <a:srgbClr val="FFFCC5"/>
                </a:solidFill>
              </a:rPr>
              <a:t>Principles and Benefits of ASN.1</a:t>
            </a:r>
          </a:p>
        </p:txBody>
      </p:sp>
      <p:sp>
        <p:nvSpPr>
          <p:cNvPr id="571395" name="Rectangle 3"/>
          <p:cNvSpPr>
            <a:spLocks noGrp="1" noChangeArrowheads="1"/>
          </p:cNvSpPr>
          <p:nvPr>
            <p:ph type="body" idx="1"/>
          </p:nvPr>
        </p:nvSpPr>
        <p:spPr>
          <a:xfrm>
            <a:off x="450850" y="1224400"/>
            <a:ext cx="8229600" cy="5257800"/>
          </a:xfrm>
        </p:spPr>
        <p:txBody>
          <a:bodyPr/>
          <a:lstStyle/>
          <a:p>
            <a:pPr eaLnBrk="1" hangingPunct="1"/>
            <a:r>
              <a:rPr lang="en-US" dirty="0" smtClean="0"/>
              <a:t>Message descriptions are machine-</a:t>
            </a:r>
            <a:r>
              <a:rPr lang="en-US" dirty="0" err="1" smtClean="0"/>
              <a:t>processable</a:t>
            </a:r>
            <a:r>
              <a:rPr lang="en-US" dirty="0" smtClean="0"/>
              <a:t> </a:t>
            </a:r>
            <a:r>
              <a:rPr lang="en-US" sz="2000" dirty="0" smtClean="0"/>
              <a:t>(2/3)</a:t>
            </a:r>
          </a:p>
          <a:p>
            <a:pPr lvl="1" eaLnBrk="1" hangingPunct="1"/>
            <a:r>
              <a:rPr lang="en-US" dirty="0" smtClean="0">
                <a:solidFill>
                  <a:schemeClr val="tx1"/>
                </a:solidFill>
              </a:rPr>
              <a:t>The ASN.1 notation is a rigorous formal language, which ensures that any syntactically correct definition will be unambiguous</a:t>
            </a:r>
          </a:p>
          <a:p>
            <a:pPr lvl="2" eaLnBrk="1" hangingPunct="1"/>
            <a:r>
              <a:rPr lang="en-US" dirty="0" smtClean="0">
                <a:solidFill>
                  <a:schemeClr val="tx1"/>
                </a:solidFill>
              </a:rPr>
              <a:t>For example, it is impossible to define the same type multiple times, to “forget” to define a type, or to include a definition having insufficient or inconsistent information</a:t>
            </a:r>
          </a:p>
          <a:p>
            <a:pPr lvl="2" eaLnBrk="1" hangingPunct="1"/>
            <a:endParaRPr lang="en-US" dirty="0" smtClean="0">
              <a:solidFill>
                <a:schemeClr val="tx1"/>
              </a:solidFill>
            </a:endParaRPr>
          </a:p>
          <a:p>
            <a:pPr lvl="1" eaLnBrk="1" hangingPunct="1"/>
            <a:endParaRPr lang="en-US" dirty="0" smtClean="0">
              <a:solidFill>
                <a:schemeClr val="tx1"/>
              </a:solidFill>
            </a:endParaRPr>
          </a:p>
          <a:p>
            <a:pPr lvl="1" eaLnBrk="1" hangingPunct="1"/>
            <a:endParaRPr lang="en-US" dirty="0" smtClean="0">
              <a:solidFill>
                <a:schemeClr val="tx1"/>
              </a:solidFill>
            </a:endParaRPr>
          </a:p>
          <a:p>
            <a:pPr lvl="1" eaLnBrk="1" hangingPunct="1">
              <a:buNone/>
            </a:pPr>
            <a:r>
              <a:rPr lang="en-US" dirty="0" smtClean="0">
                <a:solidFill>
                  <a:schemeClr val="tx1"/>
                </a:solidFill>
              </a:rPr>
              <a:t>			</a:t>
            </a:r>
          </a:p>
          <a:p>
            <a:pPr lvl="2" eaLnBrk="1" hangingPunct="1"/>
            <a:endParaRPr lang="en-US" dirty="0" smtClean="0">
              <a:solidFill>
                <a:schemeClr val="tx1"/>
              </a:solidFill>
            </a:endParaRPr>
          </a:p>
          <a:p>
            <a:pPr lvl="2" eaLnBrk="1" hangingPunct="1">
              <a:buFont typeface="Wingdings" pitchFamily="2" charset="2"/>
              <a:buNone/>
            </a:pPr>
            <a:endParaRPr lang="en-US" dirty="0" smtClean="0">
              <a:solidFill>
                <a:schemeClr val="tx1"/>
              </a:solidFill>
            </a:endParaRPr>
          </a:p>
          <a:p>
            <a:pPr lvl="1" eaLnBrk="1" hangingPunct="1"/>
            <a:endParaRPr lang="en-US" dirty="0" smtClean="0">
              <a:solidFill>
                <a:schemeClr val="tx1"/>
              </a:solidFill>
            </a:endParaRPr>
          </a:p>
          <a:p>
            <a:pPr lvl="1" eaLnBrk="1" hangingPunct="1"/>
            <a:endParaRPr lang="en-US" dirty="0" smtClean="0">
              <a:solidFill>
                <a:schemeClr val="tx1"/>
              </a:solidFill>
            </a:endParaRPr>
          </a:p>
          <a:p>
            <a:pPr eaLnBrk="1" hangingPunct="1"/>
            <a:endParaRPr lang="en-US" dirty="0" smtClean="0">
              <a:solidFill>
                <a:schemeClr val="tx1"/>
              </a:solidFill>
            </a:endParaRPr>
          </a:p>
          <a:p>
            <a:pPr eaLnBrk="1" hangingPunct="1">
              <a:buFont typeface="Wingdings" pitchFamily="2" charset="2"/>
              <a:buNone/>
            </a:pPr>
            <a:endParaRPr lang="en-US" dirty="0" smtClean="0">
              <a:solidFill>
                <a:schemeClr val="tx1"/>
              </a:solidFill>
            </a:endParaRPr>
          </a:p>
          <a:p>
            <a:pPr eaLnBrk="1" hangingPunct="1">
              <a:buFont typeface="Wingdings" pitchFamily="2" charset="2"/>
              <a:buNone/>
            </a:pPr>
            <a:endParaRPr lang="en-US" dirty="0" smtClean="0">
              <a:solidFill>
                <a:schemeClr val="tx1"/>
              </a:solidFill>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1394" name="Rectangle 2"/>
          <p:cNvSpPr>
            <a:spLocks noGrp="1" noChangeArrowheads="1"/>
          </p:cNvSpPr>
          <p:nvPr>
            <p:ph type="title"/>
          </p:nvPr>
        </p:nvSpPr>
        <p:spPr/>
        <p:txBody>
          <a:bodyPr/>
          <a:lstStyle/>
          <a:p>
            <a:pPr eaLnBrk="1" hangingPunct="1">
              <a:defRPr/>
            </a:pPr>
            <a:r>
              <a:rPr lang="en-US" dirty="0" smtClean="0">
                <a:solidFill>
                  <a:srgbClr val="FFFCC5"/>
                </a:solidFill>
              </a:rPr>
              <a:t>Principles and Benefits of ASN.1</a:t>
            </a:r>
          </a:p>
        </p:txBody>
      </p:sp>
      <p:sp>
        <p:nvSpPr>
          <p:cNvPr id="571395" name="Rectangle 3"/>
          <p:cNvSpPr>
            <a:spLocks noGrp="1" noChangeArrowheads="1"/>
          </p:cNvSpPr>
          <p:nvPr>
            <p:ph type="body" idx="1"/>
          </p:nvPr>
        </p:nvSpPr>
        <p:spPr>
          <a:xfrm>
            <a:off x="450850" y="1224400"/>
            <a:ext cx="8229600" cy="5257800"/>
          </a:xfrm>
        </p:spPr>
        <p:txBody>
          <a:bodyPr/>
          <a:lstStyle/>
          <a:p>
            <a:pPr eaLnBrk="1" hangingPunct="1"/>
            <a:r>
              <a:rPr lang="en-US" dirty="0" smtClean="0"/>
              <a:t>Message descriptions are machine-</a:t>
            </a:r>
            <a:r>
              <a:rPr lang="en-US" dirty="0" err="1" smtClean="0"/>
              <a:t>processable</a:t>
            </a:r>
            <a:r>
              <a:rPr lang="en-US" dirty="0" smtClean="0"/>
              <a:t> </a:t>
            </a:r>
            <a:r>
              <a:rPr lang="en-US" sz="2000" dirty="0" smtClean="0"/>
              <a:t>(3/3)</a:t>
            </a:r>
          </a:p>
          <a:p>
            <a:pPr lvl="1" eaLnBrk="1" hangingPunct="1"/>
            <a:r>
              <a:rPr lang="en-US" dirty="0" smtClean="0">
                <a:solidFill>
                  <a:schemeClr val="tx1"/>
                </a:solidFill>
              </a:rPr>
              <a:t>A protocol designer can use an ASN.1 tool to verify the syntactic correctness and completeness of a specification at any stage of development</a:t>
            </a:r>
          </a:p>
          <a:p>
            <a:pPr lvl="2" eaLnBrk="1" hangingPunct="1"/>
            <a:r>
              <a:rPr lang="en-US" dirty="0" smtClean="0">
                <a:solidFill>
                  <a:schemeClr val="tx1"/>
                </a:solidFill>
              </a:rPr>
              <a:t>Several errors such as missing or syntactically incomplete type definitions can be caught easily and early in the standardization process, because the syntax check will fail</a:t>
            </a:r>
          </a:p>
          <a:p>
            <a:pPr lvl="1" eaLnBrk="1" hangingPunct="1"/>
            <a:r>
              <a:rPr lang="en-US" dirty="0" smtClean="0">
                <a:solidFill>
                  <a:schemeClr val="tx1"/>
                </a:solidFill>
              </a:rPr>
              <a:t>A protocol designer or implementer can use an ASN.1 tool to create sample instances of messages conforming to a given specification</a:t>
            </a:r>
          </a:p>
          <a:p>
            <a:pPr lvl="2" eaLnBrk="1" hangingPunct="1"/>
            <a:r>
              <a:rPr lang="en-US" dirty="0" smtClean="0">
                <a:solidFill>
                  <a:schemeClr val="tx1"/>
                </a:solidFill>
              </a:rPr>
              <a:t>This facilitates testing and debugging</a:t>
            </a:r>
          </a:p>
          <a:p>
            <a:pPr lvl="1" eaLnBrk="1" hangingPunct="1"/>
            <a:endParaRPr lang="en-US" dirty="0" smtClean="0">
              <a:solidFill>
                <a:schemeClr val="tx1"/>
              </a:solidFill>
            </a:endParaRPr>
          </a:p>
          <a:p>
            <a:pPr lvl="2" eaLnBrk="1" hangingPunct="1"/>
            <a:endParaRPr lang="en-US" dirty="0" smtClean="0">
              <a:solidFill>
                <a:schemeClr val="tx1"/>
              </a:solidFill>
            </a:endParaRPr>
          </a:p>
          <a:p>
            <a:pPr lvl="2" eaLnBrk="1" hangingPunct="1"/>
            <a:endParaRPr lang="en-US" dirty="0" smtClean="0">
              <a:solidFill>
                <a:schemeClr val="tx1"/>
              </a:solidFill>
            </a:endParaRPr>
          </a:p>
          <a:p>
            <a:pPr lvl="1" eaLnBrk="1" hangingPunct="1"/>
            <a:endParaRPr lang="en-US" dirty="0" smtClean="0">
              <a:solidFill>
                <a:schemeClr val="tx1"/>
              </a:solidFill>
            </a:endParaRPr>
          </a:p>
          <a:p>
            <a:pPr lvl="1" eaLnBrk="1" hangingPunct="1"/>
            <a:endParaRPr lang="en-US" dirty="0" smtClean="0">
              <a:solidFill>
                <a:schemeClr val="tx1"/>
              </a:solidFill>
            </a:endParaRPr>
          </a:p>
          <a:p>
            <a:pPr lvl="1" eaLnBrk="1" hangingPunct="1"/>
            <a:endParaRPr lang="en-US" dirty="0" smtClean="0">
              <a:solidFill>
                <a:schemeClr val="tx1"/>
              </a:solidFill>
            </a:endParaRPr>
          </a:p>
          <a:p>
            <a:pPr lvl="1" eaLnBrk="1" hangingPunct="1">
              <a:buNone/>
            </a:pPr>
            <a:r>
              <a:rPr lang="en-US" dirty="0" smtClean="0">
                <a:solidFill>
                  <a:schemeClr val="tx1"/>
                </a:solidFill>
              </a:rPr>
              <a:t>			</a:t>
            </a:r>
          </a:p>
          <a:p>
            <a:pPr lvl="2" eaLnBrk="1" hangingPunct="1"/>
            <a:endParaRPr lang="en-US" dirty="0" smtClean="0">
              <a:solidFill>
                <a:schemeClr val="tx1"/>
              </a:solidFill>
            </a:endParaRPr>
          </a:p>
          <a:p>
            <a:pPr lvl="2" eaLnBrk="1" hangingPunct="1">
              <a:buFont typeface="Wingdings" pitchFamily="2" charset="2"/>
              <a:buNone/>
            </a:pPr>
            <a:endParaRPr lang="en-US" dirty="0" smtClean="0">
              <a:solidFill>
                <a:schemeClr val="tx1"/>
              </a:solidFill>
            </a:endParaRPr>
          </a:p>
          <a:p>
            <a:pPr lvl="1" eaLnBrk="1" hangingPunct="1"/>
            <a:endParaRPr lang="en-US" dirty="0" smtClean="0">
              <a:solidFill>
                <a:schemeClr val="tx1"/>
              </a:solidFill>
            </a:endParaRPr>
          </a:p>
          <a:p>
            <a:pPr lvl="1" eaLnBrk="1" hangingPunct="1"/>
            <a:endParaRPr lang="en-US" dirty="0" smtClean="0">
              <a:solidFill>
                <a:schemeClr val="tx1"/>
              </a:solidFill>
            </a:endParaRPr>
          </a:p>
          <a:p>
            <a:pPr eaLnBrk="1" hangingPunct="1"/>
            <a:endParaRPr lang="en-US" dirty="0" smtClean="0">
              <a:solidFill>
                <a:schemeClr val="tx1"/>
              </a:solidFill>
            </a:endParaRPr>
          </a:p>
          <a:p>
            <a:pPr eaLnBrk="1" hangingPunct="1">
              <a:buFont typeface="Wingdings" pitchFamily="2" charset="2"/>
              <a:buNone/>
            </a:pPr>
            <a:endParaRPr lang="en-US" dirty="0" smtClean="0">
              <a:solidFill>
                <a:schemeClr val="tx1"/>
              </a:solidFill>
            </a:endParaRPr>
          </a:p>
          <a:p>
            <a:pPr eaLnBrk="1" hangingPunct="1">
              <a:buFont typeface="Wingdings" pitchFamily="2" charset="2"/>
              <a:buNone/>
            </a:pPr>
            <a:endParaRPr lang="en-US" dirty="0" smtClean="0">
              <a:solidFill>
                <a:schemeClr val="tx1"/>
              </a:solidFill>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1394" name="Rectangle 2"/>
          <p:cNvSpPr>
            <a:spLocks noGrp="1" noChangeArrowheads="1"/>
          </p:cNvSpPr>
          <p:nvPr>
            <p:ph type="title"/>
          </p:nvPr>
        </p:nvSpPr>
        <p:spPr/>
        <p:txBody>
          <a:bodyPr/>
          <a:lstStyle/>
          <a:p>
            <a:pPr eaLnBrk="1" hangingPunct="1">
              <a:defRPr/>
            </a:pPr>
            <a:r>
              <a:rPr lang="en-US" dirty="0" smtClean="0">
                <a:solidFill>
                  <a:srgbClr val="FFFCC5"/>
                </a:solidFill>
              </a:rPr>
              <a:t>Principles and Benefits of ASN.1</a:t>
            </a:r>
          </a:p>
        </p:txBody>
      </p:sp>
      <p:sp>
        <p:nvSpPr>
          <p:cNvPr id="571395" name="Rectangle 3"/>
          <p:cNvSpPr>
            <a:spLocks noGrp="1" noChangeArrowheads="1"/>
          </p:cNvSpPr>
          <p:nvPr>
            <p:ph type="body" idx="1"/>
          </p:nvPr>
        </p:nvSpPr>
        <p:spPr>
          <a:xfrm>
            <a:off x="450850" y="1216025"/>
            <a:ext cx="8229600" cy="5257800"/>
          </a:xfrm>
        </p:spPr>
        <p:txBody>
          <a:bodyPr/>
          <a:lstStyle/>
          <a:p>
            <a:pPr eaLnBrk="1" hangingPunct="1"/>
            <a:r>
              <a:rPr lang="en-US" dirty="0" smtClean="0"/>
              <a:t>Encodings are standardized </a:t>
            </a:r>
            <a:r>
              <a:rPr lang="en-US" sz="2000" dirty="0" smtClean="0"/>
              <a:t>(1/2)</a:t>
            </a:r>
          </a:p>
          <a:p>
            <a:pPr lvl="1" eaLnBrk="1" hangingPunct="1"/>
            <a:r>
              <a:rPr lang="en-US" dirty="0" smtClean="0">
                <a:solidFill>
                  <a:schemeClr val="tx1">
                    <a:lumMod val="50000"/>
                  </a:schemeClr>
                </a:solidFill>
              </a:rPr>
              <a:t>The problem of specifying detailed encodings and the problem of encoding/decoding messages and their fields do not need to be addressed again and again</a:t>
            </a:r>
            <a:endParaRPr lang="en-US" sz="2000" dirty="0" smtClean="0">
              <a:solidFill>
                <a:schemeClr val="tx1">
                  <a:lumMod val="50000"/>
                </a:schemeClr>
              </a:solidFill>
            </a:endParaRPr>
          </a:p>
          <a:p>
            <a:pPr lvl="1" eaLnBrk="1" hangingPunct="1"/>
            <a:r>
              <a:rPr lang="en-US" dirty="0" smtClean="0">
                <a:solidFill>
                  <a:schemeClr val="tx1"/>
                </a:solidFill>
              </a:rPr>
              <a:t>Several standard sets of encoding rules for ASN.1 are available, each with different characteristics:</a:t>
            </a:r>
          </a:p>
          <a:p>
            <a:pPr lvl="2" eaLnBrk="1" hangingPunct="1"/>
            <a:r>
              <a:rPr lang="en-US" dirty="0" smtClean="0">
                <a:solidFill>
                  <a:schemeClr val="tx1"/>
                </a:solidFill>
              </a:rPr>
              <a:t>BER – </a:t>
            </a:r>
            <a:r>
              <a:rPr lang="en-US" i="1" dirty="0" smtClean="0">
                <a:solidFill>
                  <a:schemeClr val="tx1"/>
                </a:solidFill>
              </a:rPr>
              <a:t>Basic Encoding Rules </a:t>
            </a:r>
            <a:endParaRPr lang="en-US" dirty="0" smtClean="0">
              <a:solidFill>
                <a:schemeClr val="tx1"/>
              </a:solidFill>
            </a:endParaRPr>
          </a:p>
          <a:p>
            <a:pPr lvl="2" eaLnBrk="1" hangingPunct="1"/>
            <a:r>
              <a:rPr lang="en-US" dirty="0" smtClean="0">
                <a:solidFill>
                  <a:schemeClr val="tx1"/>
                </a:solidFill>
              </a:rPr>
              <a:t>DER – </a:t>
            </a:r>
            <a:r>
              <a:rPr lang="en-US" i="1" dirty="0" smtClean="0">
                <a:solidFill>
                  <a:schemeClr val="tx1"/>
                </a:solidFill>
              </a:rPr>
              <a:t>Distinguished Encoding Rules </a:t>
            </a:r>
            <a:endParaRPr lang="en-US" dirty="0" smtClean="0">
              <a:solidFill>
                <a:schemeClr val="tx1"/>
              </a:solidFill>
            </a:endParaRPr>
          </a:p>
          <a:p>
            <a:pPr lvl="2" eaLnBrk="1" hangingPunct="1"/>
            <a:r>
              <a:rPr lang="en-US" dirty="0" smtClean="0">
                <a:solidFill>
                  <a:schemeClr val="tx1"/>
                </a:solidFill>
              </a:rPr>
              <a:t>PER </a:t>
            </a:r>
            <a:r>
              <a:rPr lang="en-US" i="1" dirty="0" smtClean="0">
                <a:solidFill>
                  <a:schemeClr val="tx1"/>
                </a:solidFill>
              </a:rPr>
              <a:t>– Packed Encoding Rules</a:t>
            </a:r>
            <a:endParaRPr lang="en-US" dirty="0" smtClean="0">
              <a:solidFill>
                <a:schemeClr val="tx1"/>
              </a:solidFill>
            </a:endParaRPr>
          </a:p>
          <a:p>
            <a:pPr lvl="3" eaLnBrk="1" hangingPunct="1"/>
            <a:r>
              <a:rPr lang="en-US" dirty="0" smtClean="0">
                <a:solidFill>
                  <a:schemeClr val="tx1"/>
                </a:solidFill>
              </a:rPr>
              <a:t>PER Aligned</a:t>
            </a:r>
          </a:p>
          <a:p>
            <a:pPr lvl="3" eaLnBrk="1" hangingPunct="1"/>
            <a:r>
              <a:rPr lang="en-US" dirty="0" smtClean="0">
                <a:solidFill>
                  <a:schemeClr val="tx1"/>
                </a:solidFill>
              </a:rPr>
              <a:t>PER Unaligned</a:t>
            </a:r>
          </a:p>
          <a:p>
            <a:pPr lvl="2" eaLnBrk="1" hangingPunct="1"/>
            <a:r>
              <a:rPr lang="en-US" dirty="0" smtClean="0">
                <a:solidFill>
                  <a:schemeClr val="tx1"/>
                </a:solidFill>
              </a:rPr>
              <a:t>XER – </a:t>
            </a:r>
            <a:r>
              <a:rPr lang="en-US" i="1" dirty="0" smtClean="0">
                <a:solidFill>
                  <a:schemeClr val="tx1"/>
                </a:solidFill>
              </a:rPr>
              <a:t>XML Encoding Rules</a:t>
            </a:r>
          </a:p>
          <a:p>
            <a:pPr lvl="1" eaLnBrk="1" hangingPunct="1">
              <a:buNone/>
            </a:pPr>
            <a:r>
              <a:rPr lang="en-US" dirty="0" smtClean="0">
                <a:solidFill>
                  <a:schemeClr val="tx1"/>
                </a:solidFill>
              </a:rPr>
              <a:t>			</a:t>
            </a:r>
          </a:p>
          <a:p>
            <a:pPr lvl="2" eaLnBrk="1" hangingPunct="1"/>
            <a:endParaRPr lang="en-US" dirty="0" smtClean="0">
              <a:solidFill>
                <a:schemeClr val="tx1"/>
              </a:solidFill>
            </a:endParaRPr>
          </a:p>
          <a:p>
            <a:pPr lvl="2" eaLnBrk="1" hangingPunct="1">
              <a:buFont typeface="Wingdings" pitchFamily="2" charset="2"/>
              <a:buNone/>
            </a:pPr>
            <a:endParaRPr lang="en-US" dirty="0" smtClean="0">
              <a:solidFill>
                <a:schemeClr val="tx1"/>
              </a:solidFill>
            </a:endParaRPr>
          </a:p>
          <a:p>
            <a:pPr lvl="1" eaLnBrk="1" hangingPunct="1"/>
            <a:endParaRPr lang="en-US" dirty="0" smtClean="0">
              <a:solidFill>
                <a:schemeClr val="tx1"/>
              </a:solidFill>
            </a:endParaRPr>
          </a:p>
          <a:p>
            <a:pPr lvl="1" eaLnBrk="1" hangingPunct="1"/>
            <a:endParaRPr lang="en-US" dirty="0" smtClean="0">
              <a:solidFill>
                <a:schemeClr val="tx1"/>
              </a:solidFill>
            </a:endParaRPr>
          </a:p>
          <a:p>
            <a:pPr eaLnBrk="1" hangingPunct="1"/>
            <a:endParaRPr lang="en-US" dirty="0" smtClean="0">
              <a:solidFill>
                <a:schemeClr val="tx1"/>
              </a:solidFill>
            </a:endParaRPr>
          </a:p>
          <a:p>
            <a:pPr eaLnBrk="1" hangingPunct="1">
              <a:buFont typeface="Wingdings" pitchFamily="2" charset="2"/>
              <a:buNone/>
            </a:pPr>
            <a:endParaRPr lang="en-US" dirty="0" smtClean="0">
              <a:solidFill>
                <a:schemeClr val="tx1"/>
              </a:solidFill>
            </a:endParaRPr>
          </a:p>
          <a:p>
            <a:pPr eaLnBrk="1" hangingPunct="1">
              <a:buFont typeface="Wingdings" pitchFamily="2" charset="2"/>
              <a:buNone/>
            </a:pPr>
            <a:endParaRPr lang="en-US" dirty="0" smtClean="0">
              <a:solidFill>
                <a:schemeClr val="tx1"/>
              </a:solidFill>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1394" name="Rectangle 2"/>
          <p:cNvSpPr>
            <a:spLocks noGrp="1" noChangeArrowheads="1"/>
          </p:cNvSpPr>
          <p:nvPr>
            <p:ph type="title"/>
          </p:nvPr>
        </p:nvSpPr>
        <p:spPr/>
        <p:txBody>
          <a:bodyPr/>
          <a:lstStyle/>
          <a:p>
            <a:pPr eaLnBrk="1" hangingPunct="1">
              <a:defRPr/>
            </a:pPr>
            <a:r>
              <a:rPr lang="en-US" dirty="0" smtClean="0">
                <a:solidFill>
                  <a:srgbClr val="FFFCC5"/>
                </a:solidFill>
              </a:rPr>
              <a:t>Principles and Benefits of ASN.1</a:t>
            </a:r>
          </a:p>
        </p:txBody>
      </p:sp>
      <p:sp>
        <p:nvSpPr>
          <p:cNvPr id="571395" name="Rectangle 3"/>
          <p:cNvSpPr>
            <a:spLocks noGrp="1" noChangeArrowheads="1"/>
          </p:cNvSpPr>
          <p:nvPr>
            <p:ph type="body" idx="1"/>
          </p:nvPr>
        </p:nvSpPr>
        <p:spPr>
          <a:xfrm>
            <a:off x="450850" y="1062770"/>
            <a:ext cx="8229600" cy="5257800"/>
          </a:xfrm>
        </p:spPr>
        <p:txBody>
          <a:bodyPr/>
          <a:lstStyle/>
          <a:p>
            <a:pPr eaLnBrk="1" hangingPunct="1"/>
            <a:r>
              <a:rPr lang="en-US" dirty="0" smtClean="0"/>
              <a:t>Encodings are standardized </a:t>
            </a:r>
            <a:r>
              <a:rPr lang="en-US" sz="2000" dirty="0" smtClean="0"/>
              <a:t>(2/2)</a:t>
            </a:r>
          </a:p>
          <a:p>
            <a:pPr lvl="1" eaLnBrk="1" hangingPunct="1"/>
            <a:r>
              <a:rPr lang="en-US" dirty="0" smtClean="0">
                <a:solidFill>
                  <a:schemeClr val="tx1"/>
                </a:solidFill>
              </a:rPr>
              <a:t>Typically, a protocol specification mandates one particular standard set of encoding rules to be used for that protocol</a:t>
            </a:r>
          </a:p>
          <a:p>
            <a:pPr lvl="2" eaLnBrk="1" hangingPunct="1"/>
            <a:r>
              <a:rPr lang="en-US" dirty="0" smtClean="0">
                <a:solidFill>
                  <a:schemeClr val="tx1"/>
                </a:solidFill>
              </a:rPr>
              <a:t>Common choices are BER (some earlier standards), DER (security standards), PER Aligned (some 3GPP standards), and PER Unaligned (aviation standards and 3GPP standards)</a:t>
            </a:r>
          </a:p>
          <a:p>
            <a:pPr lvl="1" eaLnBrk="1" hangingPunct="1"/>
            <a:r>
              <a:rPr lang="en-US" dirty="0" smtClean="0">
                <a:solidFill>
                  <a:schemeClr val="tx1"/>
                </a:solidFill>
              </a:rPr>
              <a:t>Someone interested in the details of the encodings for a given specification can turn his attention to the standard encoding rules</a:t>
            </a:r>
          </a:p>
          <a:p>
            <a:pPr lvl="2" eaLnBrk="1" hangingPunct="1"/>
            <a:r>
              <a:rPr lang="en-US" dirty="0" smtClean="0">
                <a:solidFill>
                  <a:schemeClr val="tx1"/>
                </a:solidFill>
              </a:rPr>
              <a:t>A protocol designer or implementer may need to do this occasionally</a:t>
            </a:r>
          </a:p>
          <a:p>
            <a:pPr lvl="2" eaLnBrk="1" hangingPunct="1"/>
            <a:r>
              <a:rPr lang="en-US" dirty="0" smtClean="0"/>
              <a:t>In most practical cases this is not a difficult task, but it does require some knowledge of the encoding rules</a:t>
            </a:r>
          </a:p>
          <a:p>
            <a:pPr lvl="2" eaLnBrk="1" hangingPunct="1"/>
            <a:r>
              <a:rPr lang="en-US" dirty="0" smtClean="0"/>
              <a:t>Encoding concerns remain separate from logical structure</a:t>
            </a:r>
          </a:p>
          <a:p>
            <a:pPr lvl="2" eaLnBrk="1" hangingPunct="1"/>
            <a:endParaRPr lang="en-US" dirty="0" smtClean="0">
              <a:solidFill>
                <a:schemeClr val="tx1"/>
              </a:solidFill>
            </a:endParaRPr>
          </a:p>
          <a:p>
            <a:pPr lvl="2" eaLnBrk="1" hangingPunct="1"/>
            <a:endParaRPr lang="en-US" dirty="0" smtClean="0">
              <a:solidFill>
                <a:schemeClr val="tx1"/>
              </a:solidFill>
            </a:endParaRPr>
          </a:p>
          <a:p>
            <a:pPr lvl="2" eaLnBrk="1" hangingPunct="1"/>
            <a:endParaRPr lang="en-US" dirty="0" smtClean="0">
              <a:solidFill>
                <a:schemeClr val="tx1"/>
              </a:solidFill>
            </a:endParaRPr>
          </a:p>
          <a:p>
            <a:pPr lvl="2" eaLnBrk="1" hangingPunct="1">
              <a:buFont typeface="Wingdings" pitchFamily="2" charset="2"/>
              <a:buNone/>
            </a:pPr>
            <a:endParaRPr lang="en-US" dirty="0" smtClean="0">
              <a:solidFill>
                <a:schemeClr val="tx1"/>
              </a:solidFill>
            </a:endParaRPr>
          </a:p>
          <a:p>
            <a:pPr lvl="1" eaLnBrk="1" hangingPunct="1"/>
            <a:endParaRPr lang="en-US" dirty="0" smtClean="0">
              <a:solidFill>
                <a:schemeClr val="tx1"/>
              </a:solidFill>
            </a:endParaRPr>
          </a:p>
          <a:p>
            <a:pPr lvl="1" eaLnBrk="1" hangingPunct="1"/>
            <a:endParaRPr lang="en-US" dirty="0" smtClean="0">
              <a:solidFill>
                <a:schemeClr val="tx1"/>
              </a:solidFill>
            </a:endParaRPr>
          </a:p>
          <a:p>
            <a:pPr eaLnBrk="1" hangingPunct="1"/>
            <a:endParaRPr lang="en-US" dirty="0" smtClean="0">
              <a:solidFill>
                <a:schemeClr val="tx1"/>
              </a:solidFill>
            </a:endParaRPr>
          </a:p>
          <a:p>
            <a:pPr eaLnBrk="1" hangingPunct="1">
              <a:buFont typeface="Wingdings" pitchFamily="2" charset="2"/>
              <a:buNone/>
            </a:pPr>
            <a:endParaRPr lang="en-US" dirty="0" smtClean="0">
              <a:solidFill>
                <a:schemeClr val="tx1"/>
              </a:solidFill>
            </a:endParaRPr>
          </a:p>
          <a:p>
            <a:pPr eaLnBrk="1" hangingPunct="1">
              <a:buFont typeface="Wingdings" pitchFamily="2" charset="2"/>
              <a:buNone/>
            </a:pPr>
            <a:endParaRPr lang="en-US" dirty="0" smtClean="0">
              <a:solidFill>
                <a:schemeClr val="tx1"/>
              </a:solidFill>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a:xfrm>
            <a:off x="373850" y="70480"/>
            <a:ext cx="8229600" cy="1066800"/>
          </a:xfrm>
        </p:spPr>
        <p:txBody>
          <a:bodyPr/>
          <a:lstStyle/>
          <a:p>
            <a:pPr eaLnBrk="1" hangingPunct="1">
              <a:defRPr/>
            </a:pPr>
            <a:r>
              <a:rPr lang="en-US" sz="3600" dirty="0" smtClean="0">
                <a:solidFill>
                  <a:srgbClr val="FFFCC5"/>
                </a:solidFill>
              </a:rPr>
              <a:t>Principles and Benefits of ASN.1</a:t>
            </a:r>
            <a:endParaRPr lang="en-US" sz="2800" dirty="0" smtClean="0">
              <a:solidFill>
                <a:srgbClr val="FFFCC5"/>
              </a:solidFill>
              <a:cs typeface="Courier New" pitchFamily="49" charset="0"/>
            </a:endParaRPr>
          </a:p>
        </p:txBody>
      </p:sp>
      <p:sp>
        <p:nvSpPr>
          <p:cNvPr id="4" name="Content Placeholder 3"/>
          <p:cNvSpPr>
            <a:spLocks noGrp="1"/>
          </p:cNvSpPr>
          <p:nvPr>
            <p:ph idx="1"/>
          </p:nvPr>
        </p:nvSpPr>
        <p:spPr>
          <a:xfrm>
            <a:off x="457200" y="1062770"/>
            <a:ext cx="8229600" cy="5257800"/>
          </a:xfrm>
        </p:spPr>
        <p:txBody>
          <a:bodyPr/>
          <a:lstStyle/>
          <a:p>
            <a:r>
              <a:rPr lang="en-US" dirty="0" smtClean="0"/>
              <a:t>Extensibility</a:t>
            </a:r>
          </a:p>
          <a:p>
            <a:pPr marL="742950" lvl="2" indent="-342900"/>
            <a:r>
              <a:rPr lang="en-US" sz="2400" dirty="0" smtClean="0">
                <a:solidFill>
                  <a:schemeClr val="tx1">
                    <a:lumMod val="50000"/>
                  </a:schemeClr>
                </a:solidFill>
              </a:rPr>
              <a:t>It is possible to extend a message description in controlled ways while ensuring backward- and forward-compatibility between different version implementations</a:t>
            </a:r>
          </a:p>
          <a:p>
            <a:pPr lvl="1"/>
            <a:r>
              <a:rPr lang="en-US" dirty="0" smtClean="0">
                <a:solidFill>
                  <a:schemeClr val="tx1"/>
                </a:solidFill>
              </a:rPr>
              <a:t>A version-2 receiver will be able to handle any message created by a version-1 sender</a:t>
            </a:r>
          </a:p>
          <a:p>
            <a:pPr lvl="1"/>
            <a:r>
              <a:rPr lang="en-US" dirty="0" smtClean="0">
                <a:solidFill>
                  <a:schemeClr val="tx1"/>
                </a:solidFill>
              </a:rPr>
              <a:t>A version-1 receiver will be able to handle any message created by a version-2 sender (possibly ignoring any parts related to extensions that were defined after version 1)</a:t>
            </a:r>
          </a:p>
          <a:p>
            <a:pPr lvl="2"/>
            <a:r>
              <a:rPr lang="en-US" dirty="0" smtClean="0">
                <a:solidFill>
                  <a:schemeClr val="tx1"/>
                </a:solidFill>
              </a:rPr>
              <a:t>Here “1” and “2” mean any m, n with m &lt; n</a:t>
            </a:r>
          </a:p>
          <a:p>
            <a:pPr lvl="1"/>
            <a:r>
              <a:rPr lang="en-US" dirty="0" smtClean="0">
                <a:solidFill>
                  <a:schemeClr val="tx1"/>
                </a:solidFill>
              </a:rPr>
              <a:t>This mechanism works with any standard encoding rules</a:t>
            </a:r>
          </a:p>
          <a:p>
            <a:endParaRPr lang="en-US" sz="2400" dirty="0" smtClean="0">
              <a:solidFill>
                <a:schemeClr val="tx1"/>
              </a:solidFill>
            </a:endParaRPr>
          </a:p>
          <a:p>
            <a:pPr lvl="1"/>
            <a:endParaRPr lang="en-US" sz="2000" dirty="0" smtClean="0">
              <a:solidFill>
                <a:schemeClr val="tx1"/>
              </a:solidFill>
            </a:endParaRPr>
          </a:p>
          <a:p>
            <a:pPr lvl="1"/>
            <a:endParaRPr lang="en-US" sz="2000" dirty="0" smtClean="0">
              <a:solidFill>
                <a:schemeClr val="tx1"/>
              </a:solidFill>
            </a:endParaRPr>
          </a:p>
          <a:p>
            <a:pPr lvl="1">
              <a:buNone/>
            </a:pPr>
            <a:endParaRPr lang="en-US" sz="2000" dirty="0" smtClean="0">
              <a:solidFill>
                <a:schemeClr val="tx1"/>
              </a:solidFill>
            </a:endParaRPr>
          </a:p>
          <a:p>
            <a:pPr lvl="1"/>
            <a:endParaRPr lang="en-US" sz="2000" dirty="0" smtClean="0">
              <a:solidFill>
                <a:schemeClr val="tx1"/>
              </a:solidFill>
            </a:endParaRPr>
          </a:p>
          <a:p>
            <a:pPr>
              <a:buNone/>
            </a:pPr>
            <a:endParaRPr lang="en-US" sz="1800" dirty="0" smtClean="0">
              <a:solidFill>
                <a:schemeClr val="tx1"/>
              </a:solidFill>
              <a:latin typeface="Courier New" pitchFamily="49" charset="0"/>
              <a:cs typeface="Courier New" pitchFamily="49" charset="0"/>
            </a:endParaRPr>
          </a:p>
          <a:p>
            <a:endParaRPr lang="en-US" sz="2400" dirty="0" smtClean="0">
              <a:solidFill>
                <a:schemeClr val="tx1"/>
              </a:solidFill>
            </a:endParaRPr>
          </a:p>
          <a:p>
            <a:endParaRPr lang="en-US" dirty="0" smtClean="0"/>
          </a:p>
          <a:p>
            <a:endParaRPr lang="en-US" dirty="0" smtClean="0">
              <a:latin typeface="Courier New" pitchFamily="49" charset="0"/>
              <a:cs typeface="Courier New" pitchFamily="49" charset="0"/>
            </a:endParaRPr>
          </a:p>
          <a:p>
            <a:pPr lvl="1">
              <a:buNone/>
            </a:pPr>
            <a:endParaRPr lang="en-US" dirty="0" smtClean="0">
              <a:latin typeface="Courier New" pitchFamily="49" charset="0"/>
              <a:cs typeface="Courier New" pitchFamily="49" charset="0"/>
            </a:endParaRPr>
          </a:p>
          <a:p>
            <a:pPr lvl="1">
              <a:buNone/>
            </a:pPr>
            <a:endParaRPr lang="en-US" dirty="0" smtClean="0"/>
          </a:p>
          <a:p>
            <a:pPr>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1394" name="Rectangle 2"/>
          <p:cNvSpPr>
            <a:spLocks noGrp="1" noChangeArrowheads="1"/>
          </p:cNvSpPr>
          <p:nvPr>
            <p:ph type="title"/>
          </p:nvPr>
        </p:nvSpPr>
        <p:spPr/>
        <p:txBody>
          <a:bodyPr/>
          <a:lstStyle/>
          <a:p>
            <a:pPr eaLnBrk="1" hangingPunct="1">
              <a:defRPr/>
            </a:pPr>
            <a:r>
              <a:rPr lang="en-US" dirty="0" smtClean="0">
                <a:solidFill>
                  <a:srgbClr val="FFFCC5"/>
                </a:solidFill>
              </a:rPr>
              <a:t>ASN.1 standards</a:t>
            </a:r>
          </a:p>
        </p:txBody>
      </p:sp>
      <p:sp>
        <p:nvSpPr>
          <p:cNvPr id="571395" name="Rectangle 3"/>
          <p:cNvSpPr>
            <a:spLocks noGrp="1" noChangeArrowheads="1"/>
          </p:cNvSpPr>
          <p:nvPr>
            <p:ph type="body" idx="1"/>
          </p:nvPr>
        </p:nvSpPr>
        <p:spPr>
          <a:xfrm>
            <a:off x="450850" y="1216025"/>
            <a:ext cx="8229600" cy="5257800"/>
          </a:xfrm>
        </p:spPr>
        <p:txBody>
          <a:bodyPr/>
          <a:lstStyle/>
          <a:p>
            <a:pPr eaLnBrk="1" hangingPunct="1"/>
            <a:r>
              <a:rPr lang="en-US" dirty="0" smtClean="0">
                <a:solidFill>
                  <a:schemeClr val="tx1"/>
                </a:solidFill>
              </a:rPr>
              <a:t>Three sets of standards:</a:t>
            </a:r>
          </a:p>
          <a:p>
            <a:pPr lvl="1" eaLnBrk="1" hangingPunct="1"/>
            <a:r>
              <a:rPr lang="en-US" dirty="0" smtClean="0">
                <a:solidFill>
                  <a:schemeClr val="accent6"/>
                </a:solidFill>
              </a:rPr>
              <a:t>ASN.1 notation </a:t>
            </a:r>
            <a:r>
              <a:rPr lang="en-US" sz="2000" dirty="0" smtClean="0">
                <a:solidFill>
                  <a:schemeClr val="tx1"/>
                </a:solidFill>
              </a:rPr>
              <a:t>(X.680, X.681, X.682, X.683)</a:t>
            </a:r>
          </a:p>
          <a:p>
            <a:pPr lvl="2" eaLnBrk="1" hangingPunct="1"/>
            <a:r>
              <a:rPr lang="en-US" dirty="0" smtClean="0">
                <a:solidFill>
                  <a:schemeClr val="tx1"/>
                </a:solidFill>
              </a:rPr>
              <a:t>a formal language for the definition of messages</a:t>
            </a:r>
          </a:p>
          <a:p>
            <a:pPr lvl="1" eaLnBrk="1" hangingPunct="1"/>
            <a:r>
              <a:rPr lang="en-US" dirty="0" smtClean="0">
                <a:solidFill>
                  <a:schemeClr val="tx1"/>
                </a:solidFill>
              </a:rPr>
              <a:t>Encoding rules</a:t>
            </a:r>
          </a:p>
          <a:p>
            <a:pPr lvl="2" eaLnBrk="1" hangingPunct="1"/>
            <a:r>
              <a:rPr lang="en-US" dirty="0" smtClean="0">
                <a:solidFill>
                  <a:schemeClr val="accent6"/>
                </a:solidFill>
              </a:rPr>
              <a:t>BER</a:t>
            </a:r>
            <a:r>
              <a:rPr lang="en-US" dirty="0" smtClean="0">
                <a:solidFill>
                  <a:schemeClr val="tx1"/>
                </a:solidFill>
              </a:rPr>
              <a:t> – </a:t>
            </a:r>
            <a:r>
              <a:rPr lang="en-US" i="1" dirty="0" smtClean="0">
                <a:solidFill>
                  <a:schemeClr val="tx1"/>
                </a:solidFill>
              </a:rPr>
              <a:t>Basic Encoding Rules </a:t>
            </a:r>
            <a:r>
              <a:rPr lang="en-US" dirty="0" smtClean="0">
                <a:solidFill>
                  <a:schemeClr val="tx1"/>
                </a:solidFill>
              </a:rPr>
              <a:t>(X.690)</a:t>
            </a:r>
          </a:p>
          <a:p>
            <a:pPr lvl="2" eaLnBrk="1" hangingPunct="1"/>
            <a:r>
              <a:rPr lang="en-US" dirty="0" smtClean="0">
                <a:solidFill>
                  <a:schemeClr val="accent6"/>
                </a:solidFill>
              </a:rPr>
              <a:t>DER</a:t>
            </a:r>
            <a:r>
              <a:rPr lang="en-US" dirty="0" smtClean="0">
                <a:solidFill>
                  <a:schemeClr val="tx1"/>
                </a:solidFill>
              </a:rPr>
              <a:t> – </a:t>
            </a:r>
            <a:r>
              <a:rPr lang="en-US" i="1" dirty="0" smtClean="0">
                <a:solidFill>
                  <a:schemeClr val="tx1"/>
                </a:solidFill>
              </a:rPr>
              <a:t>Distinguished Encoding Rules </a:t>
            </a:r>
            <a:r>
              <a:rPr lang="en-US" dirty="0" smtClean="0">
                <a:solidFill>
                  <a:schemeClr val="tx1"/>
                </a:solidFill>
              </a:rPr>
              <a:t>(X.690)</a:t>
            </a:r>
          </a:p>
          <a:p>
            <a:pPr lvl="2" eaLnBrk="1" hangingPunct="1"/>
            <a:r>
              <a:rPr lang="en-US" dirty="0" smtClean="0">
                <a:solidFill>
                  <a:schemeClr val="accent6"/>
                </a:solidFill>
              </a:rPr>
              <a:t>PER</a:t>
            </a:r>
            <a:r>
              <a:rPr lang="en-US" dirty="0" smtClean="0">
                <a:solidFill>
                  <a:schemeClr val="tx1"/>
                </a:solidFill>
              </a:rPr>
              <a:t> – </a:t>
            </a:r>
            <a:r>
              <a:rPr lang="en-US" i="1" dirty="0" smtClean="0">
                <a:solidFill>
                  <a:schemeClr val="tx1"/>
                </a:solidFill>
              </a:rPr>
              <a:t>Packed Encoding Rules  </a:t>
            </a:r>
            <a:r>
              <a:rPr lang="en-US" dirty="0" smtClean="0">
                <a:solidFill>
                  <a:schemeClr val="tx1"/>
                </a:solidFill>
              </a:rPr>
              <a:t>(X.691)</a:t>
            </a:r>
            <a:endParaRPr lang="en-US" i="1" dirty="0" smtClean="0">
              <a:solidFill>
                <a:schemeClr val="tx1"/>
              </a:solidFill>
            </a:endParaRPr>
          </a:p>
          <a:p>
            <a:pPr lvl="2" eaLnBrk="1" hangingPunct="1"/>
            <a:r>
              <a:rPr lang="en-US" dirty="0" smtClean="0">
                <a:solidFill>
                  <a:schemeClr val="accent6"/>
                </a:solidFill>
              </a:rPr>
              <a:t>XER</a:t>
            </a:r>
            <a:r>
              <a:rPr lang="en-US" dirty="0" smtClean="0">
                <a:solidFill>
                  <a:schemeClr val="tx1"/>
                </a:solidFill>
              </a:rPr>
              <a:t> – </a:t>
            </a:r>
            <a:r>
              <a:rPr lang="en-US" i="1" dirty="0" smtClean="0">
                <a:solidFill>
                  <a:schemeClr val="tx1"/>
                </a:solidFill>
              </a:rPr>
              <a:t>XML Encoding Rules  </a:t>
            </a:r>
            <a:r>
              <a:rPr lang="en-US" dirty="0" smtClean="0">
                <a:solidFill>
                  <a:schemeClr val="tx1"/>
                </a:solidFill>
              </a:rPr>
              <a:t>(X.693)</a:t>
            </a:r>
          </a:p>
          <a:p>
            <a:pPr lvl="2" eaLnBrk="1" hangingPunct="1"/>
            <a:r>
              <a:rPr lang="en-US" i="1" dirty="0" smtClean="0">
                <a:solidFill>
                  <a:schemeClr val="tx1"/>
                </a:solidFill>
              </a:rPr>
              <a:t>...</a:t>
            </a:r>
          </a:p>
          <a:p>
            <a:pPr lvl="1" eaLnBrk="1" hangingPunct="1"/>
            <a:r>
              <a:rPr lang="en-US" dirty="0" smtClean="0">
                <a:solidFill>
                  <a:schemeClr val="tx1"/>
                </a:solidFill>
              </a:rPr>
              <a:t>Other ASN.1 standards</a:t>
            </a:r>
          </a:p>
          <a:p>
            <a:pPr lvl="2" eaLnBrk="1" hangingPunct="1"/>
            <a:r>
              <a:rPr lang="en-US" dirty="0" smtClean="0">
                <a:solidFill>
                  <a:schemeClr val="accent2"/>
                </a:solidFill>
              </a:rPr>
              <a:t>Mapping from XML Schema to ASN.1 </a:t>
            </a:r>
            <a:r>
              <a:rPr lang="en-US" dirty="0" smtClean="0">
                <a:solidFill>
                  <a:schemeClr val="tx1"/>
                </a:solidFill>
              </a:rPr>
              <a:t>(X.694)</a:t>
            </a:r>
          </a:p>
          <a:p>
            <a:pPr lvl="2" eaLnBrk="1" hangingPunct="1"/>
            <a:r>
              <a:rPr lang="en-US" dirty="0" smtClean="0">
                <a:solidFill>
                  <a:schemeClr val="accent6"/>
                </a:solidFill>
              </a:rPr>
              <a:t>Fast Infoset </a:t>
            </a:r>
            <a:r>
              <a:rPr lang="en-US" dirty="0" smtClean="0">
                <a:solidFill>
                  <a:schemeClr val="tx1"/>
                </a:solidFill>
              </a:rPr>
              <a:t>(X.891)</a:t>
            </a:r>
          </a:p>
          <a:p>
            <a:pPr lvl="2" eaLnBrk="1" hangingPunct="1"/>
            <a:r>
              <a:rPr lang="en-US" dirty="0" smtClean="0">
                <a:solidFill>
                  <a:schemeClr val="accent2"/>
                </a:solidFill>
              </a:rPr>
              <a:t>Fast Web Services</a:t>
            </a:r>
            <a:r>
              <a:rPr lang="en-US" dirty="0" smtClean="0">
                <a:solidFill>
                  <a:schemeClr val="tx1"/>
                </a:solidFill>
              </a:rPr>
              <a:t> (X.892)</a:t>
            </a:r>
          </a:p>
          <a:p>
            <a:pPr lvl="1" eaLnBrk="1" hangingPunct="1"/>
            <a:endParaRPr lang="en-US" dirty="0" smtClean="0">
              <a:solidFill>
                <a:schemeClr val="tx1"/>
              </a:solidFill>
            </a:endParaRPr>
          </a:p>
          <a:p>
            <a:pPr lvl="2" eaLnBrk="1" hangingPunct="1">
              <a:buFont typeface="Wingdings" pitchFamily="2" charset="2"/>
              <a:buNone/>
            </a:pPr>
            <a:endParaRPr lang="en-US" dirty="0" smtClean="0">
              <a:solidFill>
                <a:schemeClr val="tx1"/>
              </a:solidFill>
            </a:endParaRPr>
          </a:p>
          <a:p>
            <a:pPr lvl="1" eaLnBrk="1" hangingPunct="1"/>
            <a:endParaRPr lang="en-US" dirty="0" smtClean="0">
              <a:solidFill>
                <a:schemeClr val="tx1"/>
              </a:solidFill>
            </a:endParaRPr>
          </a:p>
          <a:p>
            <a:pPr lvl="1" eaLnBrk="1" hangingPunct="1"/>
            <a:endParaRPr lang="en-US" dirty="0" smtClean="0">
              <a:solidFill>
                <a:schemeClr val="tx1"/>
              </a:solidFill>
            </a:endParaRPr>
          </a:p>
          <a:p>
            <a:pPr eaLnBrk="1" hangingPunct="1"/>
            <a:endParaRPr lang="en-US" dirty="0" smtClean="0">
              <a:solidFill>
                <a:schemeClr val="tx1"/>
              </a:solidFill>
            </a:endParaRPr>
          </a:p>
          <a:p>
            <a:pPr eaLnBrk="1" hangingPunct="1">
              <a:buFont typeface="Wingdings" pitchFamily="2" charset="2"/>
              <a:buNone/>
            </a:pPr>
            <a:endParaRPr lang="en-US" dirty="0" smtClean="0">
              <a:solidFill>
                <a:schemeClr val="tx1"/>
              </a:solidFill>
            </a:endParaRPr>
          </a:p>
          <a:p>
            <a:pPr eaLnBrk="1" hangingPunct="1">
              <a:buFont typeface="Wingdings" pitchFamily="2" charset="2"/>
              <a:buNone/>
            </a:pPr>
            <a:endParaRPr lang="en-US" dirty="0" smtClean="0">
              <a:solidFill>
                <a:schemeClr val="tx1"/>
              </a:solidFill>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5490" name="Rectangle 2"/>
          <p:cNvSpPr>
            <a:spLocks noGrp="1" noChangeArrowheads="1"/>
          </p:cNvSpPr>
          <p:nvPr>
            <p:ph type="title"/>
          </p:nvPr>
        </p:nvSpPr>
        <p:spPr/>
        <p:txBody>
          <a:bodyPr/>
          <a:lstStyle/>
          <a:p>
            <a:pPr eaLnBrk="1" hangingPunct="1">
              <a:defRPr/>
            </a:pPr>
            <a:r>
              <a:rPr lang="en-US" dirty="0" smtClean="0">
                <a:solidFill>
                  <a:srgbClr val="FFFCC5"/>
                </a:solidFill>
              </a:rPr>
              <a:t>Uses of ASN.1</a:t>
            </a:r>
          </a:p>
        </p:txBody>
      </p:sp>
      <p:sp>
        <p:nvSpPr>
          <p:cNvPr id="575491" name="Rectangle 3"/>
          <p:cNvSpPr>
            <a:spLocks noGrp="1" noChangeArrowheads="1"/>
          </p:cNvSpPr>
          <p:nvPr>
            <p:ph type="body" idx="1"/>
          </p:nvPr>
        </p:nvSpPr>
        <p:spPr>
          <a:xfrm>
            <a:off x="450850" y="1139825"/>
            <a:ext cx="8229600" cy="5257800"/>
          </a:xfrm>
        </p:spPr>
        <p:txBody>
          <a:bodyPr/>
          <a:lstStyle/>
          <a:p>
            <a:pPr eaLnBrk="1" hangingPunct="1"/>
            <a:r>
              <a:rPr lang="en-US" sz="2400" dirty="0" smtClean="0">
                <a:solidFill>
                  <a:schemeClr val="tx1"/>
                </a:solidFill>
              </a:rPr>
              <a:t>Some traditional applications of ASN.1:</a:t>
            </a:r>
          </a:p>
          <a:p>
            <a:pPr lvl="1" eaLnBrk="1" hangingPunct="1"/>
            <a:r>
              <a:rPr lang="en-US" sz="2000" dirty="0" smtClean="0">
                <a:solidFill>
                  <a:schemeClr val="tx1"/>
                </a:solidFill>
              </a:rPr>
              <a:t>Signaling standards for the public switched telephone network (</a:t>
            </a:r>
            <a:r>
              <a:rPr lang="en-US" sz="2000" dirty="0" smtClean="0">
                <a:solidFill>
                  <a:schemeClr val="accent6"/>
                </a:solidFill>
              </a:rPr>
              <a:t>SS7</a:t>
            </a:r>
            <a:r>
              <a:rPr lang="en-US" sz="2000" dirty="0" smtClean="0">
                <a:solidFill>
                  <a:schemeClr val="tx1"/>
                </a:solidFill>
              </a:rPr>
              <a:t> family)</a:t>
            </a:r>
          </a:p>
          <a:p>
            <a:pPr lvl="1" eaLnBrk="1" hangingPunct="1"/>
            <a:r>
              <a:rPr lang="en-US" sz="2000" dirty="0" smtClean="0">
                <a:solidFill>
                  <a:schemeClr val="tx1"/>
                </a:solidFill>
              </a:rPr>
              <a:t>Network management standards (</a:t>
            </a:r>
            <a:r>
              <a:rPr lang="en-US" sz="2000" dirty="0" smtClean="0">
                <a:solidFill>
                  <a:schemeClr val="accent6"/>
                </a:solidFill>
              </a:rPr>
              <a:t>SNMP</a:t>
            </a:r>
            <a:r>
              <a:rPr lang="en-US" sz="2000" dirty="0" smtClean="0">
                <a:solidFill>
                  <a:schemeClr val="tx1"/>
                </a:solidFill>
              </a:rPr>
              <a:t>, </a:t>
            </a:r>
            <a:r>
              <a:rPr lang="en-US" sz="2000" dirty="0" smtClean="0">
                <a:solidFill>
                  <a:schemeClr val="accent6"/>
                </a:solidFill>
              </a:rPr>
              <a:t>CMIP</a:t>
            </a:r>
            <a:r>
              <a:rPr lang="en-US" sz="2000" dirty="0" smtClean="0">
                <a:solidFill>
                  <a:schemeClr val="tx1"/>
                </a:solidFill>
              </a:rPr>
              <a:t>)</a:t>
            </a:r>
          </a:p>
          <a:p>
            <a:pPr lvl="1" eaLnBrk="1" hangingPunct="1"/>
            <a:r>
              <a:rPr lang="en-US" sz="2000" dirty="0" smtClean="0">
                <a:solidFill>
                  <a:schemeClr val="tx1"/>
                </a:solidFill>
              </a:rPr>
              <a:t>Directory standards (</a:t>
            </a:r>
            <a:r>
              <a:rPr lang="en-US" sz="2000" dirty="0" smtClean="0">
                <a:solidFill>
                  <a:schemeClr val="accent6"/>
                </a:solidFill>
              </a:rPr>
              <a:t>X.500</a:t>
            </a:r>
            <a:r>
              <a:rPr lang="en-US" sz="2000" dirty="0" smtClean="0">
                <a:solidFill>
                  <a:schemeClr val="tx1"/>
                </a:solidFill>
              </a:rPr>
              <a:t> family, </a:t>
            </a:r>
            <a:r>
              <a:rPr lang="en-US" sz="2000" dirty="0" smtClean="0">
                <a:solidFill>
                  <a:schemeClr val="accent6"/>
                </a:solidFill>
              </a:rPr>
              <a:t>LDAP</a:t>
            </a:r>
            <a:r>
              <a:rPr lang="en-US" sz="2000" dirty="0" smtClean="0">
                <a:solidFill>
                  <a:schemeClr val="tx1"/>
                </a:solidFill>
              </a:rPr>
              <a:t>)</a:t>
            </a:r>
          </a:p>
          <a:p>
            <a:pPr lvl="1" eaLnBrk="1" hangingPunct="1"/>
            <a:r>
              <a:rPr lang="en-US" sz="2000" dirty="0" smtClean="0">
                <a:solidFill>
                  <a:schemeClr val="accent6"/>
                </a:solidFill>
              </a:rPr>
              <a:t>Public</a:t>
            </a:r>
            <a:r>
              <a:rPr lang="en-US" sz="2000" dirty="0" smtClean="0">
                <a:solidFill>
                  <a:srgbClr val="FF9999"/>
                </a:solidFill>
              </a:rPr>
              <a:t> </a:t>
            </a:r>
            <a:r>
              <a:rPr lang="en-US" sz="2000" dirty="0" smtClean="0">
                <a:solidFill>
                  <a:schemeClr val="accent6"/>
                </a:solidFill>
              </a:rPr>
              <a:t>Key</a:t>
            </a:r>
            <a:r>
              <a:rPr lang="en-US" sz="2000" dirty="0" smtClean="0">
                <a:solidFill>
                  <a:srgbClr val="FF9999"/>
                </a:solidFill>
              </a:rPr>
              <a:t> </a:t>
            </a:r>
            <a:r>
              <a:rPr lang="en-US" sz="2000" dirty="0" smtClean="0">
                <a:solidFill>
                  <a:schemeClr val="accent6"/>
                </a:solidFill>
              </a:rPr>
              <a:t>Infrastructure</a:t>
            </a:r>
            <a:r>
              <a:rPr lang="en-US" sz="2000" dirty="0" smtClean="0">
                <a:solidFill>
                  <a:schemeClr val="tx1"/>
                </a:solidFill>
              </a:rPr>
              <a:t> standards (</a:t>
            </a:r>
            <a:r>
              <a:rPr lang="en-US" sz="2000" dirty="0" smtClean="0">
                <a:solidFill>
                  <a:schemeClr val="accent6"/>
                </a:solidFill>
              </a:rPr>
              <a:t>X.509</a:t>
            </a:r>
            <a:r>
              <a:rPr lang="en-US" sz="2000" dirty="0" smtClean="0">
                <a:solidFill>
                  <a:schemeClr val="tx1"/>
                </a:solidFill>
              </a:rPr>
              <a:t>, etc.)</a:t>
            </a:r>
          </a:p>
          <a:p>
            <a:pPr lvl="1" eaLnBrk="1" hangingPunct="1"/>
            <a:r>
              <a:rPr lang="en-US" sz="2000" dirty="0" smtClean="0">
                <a:solidFill>
                  <a:schemeClr val="tx1"/>
                </a:solidFill>
              </a:rPr>
              <a:t>PBX control (</a:t>
            </a:r>
            <a:r>
              <a:rPr lang="en-US" sz="2000" dirty="0" smtClean="0">
                <a:solidFill>
                  <a:schemeClr val="accent6"/>
                </a:solidFill>
              </a:rPr>
              <a:t>CSTA</a:t>
            </a:r>
            <a:r>
              <a:rPr lang="en-US" sz="2000" dirty="0" smtClean="0">
                <a:solidFill>
                  <a:schemeClr val="tx1"/>
                </a:solidFill>
              </a:rPr>
              <a:t>)</a:t>
            </a:r>
          </a:p>
          <a:p>
            <a:pPr lvl="1" eaLnBrk="1" hangingPunct="1"/>
            <a:r>
              <a:rPr lang="en-US" sz="2000" dirty="0" smtClean="0">
                <a:solidFill>
                  <a:schemeClr val="tx1"/>
                </a:solidFill>
              </a:rPr>
              <a:t>IP-based Videoconferencing (</a:t>
            </a:r>
            <a:r>
              <a:rPr lang="en-US" sz="2000" dirty="0" smtClean="0">
                <a:solidFill>
                  <a:schemeClr val="accent6"/>
                </a:solidFill>
              </a:rPr>
              <a:t>H.323</a:t>
            </a:r>
            <a:r>
              <a:rPr lang="en-US" sz="2000" dirty="0" smtClean="0">
                <a:solidFill>
                  <a:schemeClr val="tx1"/>
                </a:solidFill>
              </a:rPr>
              <a:t> family)</a:t>
            </a:r>
          </a:p>
          <a:p>
            <a:pPr eaLnBrk="1" hangingPunct="1"/>
            <a:r>
              <a:rPr lang="en-US" sz="2400" dirty="0" smtClean="0">
                <a:solidFill>
                  <a:schemeClr val="tx1"/>
                </a:solidFill>
              </a:rPr>
              <a:t>Some more recent applications:</a:t>
            </a:r>
          </a:p>
          <a:p>
            <a:pPr lvl="1" eaLnBrk="1" hangingPunct="1"/>
            <a:r>
              <a:rPr lang="en-US" sz="2000" dirty="0" smtClean="0">
                <a:solidFill>
                  <a:schemeClr val="tx1"/>
                </a:solidFill>
              </a:rPr>
              <a:t>Aeronautical Telecommunication Network</a:t>
            </a:r>
          </a:p>
          <a:p>
            <a:pPr lvl="1" eaLnBrk="1" hangingPunct="1"/>
            <a:r>
              <a:rPr lang="en-US" sz="2000" dirty="0" smtClean="0">
                <a:solidFill>
                  <a:schemeClr val="tx1"/>
                </a:solidFill>
              </a:rPr>
              <a:t>Biometrics (</a:t>
            </a:r>
            <a:r>
              <a:rPr lang="en-US" sz="2000" dirty="0" smtClean="0">
                <a:solidFill>
                  <a:schemeClr val="accent6"/>
                </a:solidFill>
              </a:rPr>
              <a:t>BIP</a:t>
            </a:r>
            <a:r>
              <a:rPr lang="en-US" sz="2000" dirty="0" smtClean="0">
                <a:solidFill>
                  <a:schemeClr val="tx1"/>
                </a:solidFill>
              </a:rPr>
              <a:t>, </a:t>
            </a:r>
            <a:r>
              <a:rPr lang="en-US" sz="2000" dirty="0" smtClean="0">
                <a:solidFill>
                  <a:schemeClr val="accent6"/>
                </a:solidFill>
              </a:rPr>
              <a:t>CBEFF</a:t>
            </a:r>
            <a:r>
              <a:rPr lang="en-US" sz="2000" dirty="0" smtClean="0">
                <a:solidFill>
                  <a:schemeClr val="tx1"/>
                </a:solidFill>
              </a:rPr>
              <a:t>, </a:t>
            </a:r>
            <a:r>
              <a:rPr lang="en-US" sz="2000" dirty="0" err="1" smtClean="0">
                <a:solidFill>
                  <a:schemeClr val="accent6"/>
                </a:solidFill>
              </a:rPr>
              <a:t>ACBio</a:t>
            </a:r>
            <a:r>
              <a:rPr lang="en-US" sz="2000" dirty="0" smtClean="0">
                <a:solidFill>
                  <a:schemeClr val="tx1"/>
                </a:solidFill>
              </a:rPr>
              <a:t>)</a:t>
            </a:r>
          </a:p>
          <a:p>
            <a:pPr lvl="1" eaLnBrk="1" hangingPunct="1"/>
            <a:r>
              <a:rPr lang="en-US" sz="2000" dirty="0" smtClean="0">
                <a:solidFill>
                  <a:schemeClr val="tx1"/>
                </a:solidFill>
              </a:rPr>
              <a:t>Intelligent transportation (</a:t>
            </a:r>
            <a:r>
              <a:rPr lang="en-US" sz="2000" dirty="0" smtClean="0">
                <a:solidFill>
                  <a:schemeClr val="accent6"/>
                </a:solidFill>
              </a:rPr>
              <a:t>SAE</a:t>
            </a:r>
            <a:r>
              <a:rPr lang="en-US" sz="2000" dirty="0" smtClean="0">
                <a:solidFill>
                  <a:srgbClr val="FF9999"/>
                </a:solidFill>
              </a:rPr>
              <a:t> </a:t>
            </a:r>
            <a:r>
              <a:rPr lang="en-US" sz="2000" dirty="0" smtClean="0">
                <a:solidFill>
                  <a:schemeClr val="accent6"/>
                </a:solidFill>
              </a:rPr>
              <a:t>J2735</a:t>
            </a:r>
            <a:r>
              <a:rPr lang="en-US" sz="2000" dirty="0" smtClean="0">
                <a:solidFill>
                  <a:schemeClr val="tx1"/>
                </a:solidFill>
              </a:rPr>
              <a:t>)</a:t>
            </a:r>
          </a:p>
          <a:p>
            <a:pPr lvl="1" eaLnBrk="1" hangingPunct="1"/>
            <a:r>
              <a:rPr lang="en-US" sz="2000" dirty="0" smtClean="0">
                <a:solidFill>
                  <a:schemeClr val="tx1"/>
                </a:solidFill>
              </a:rPr>
              <a:t>Cellular telephony (</a:t>
            </a:r>
            <a:r>
              <a:rPr lang="en-US" sz="2000" dirty="0" smtClean="0">
                <a:solidFill>
                  <a:schemeClr val="accent6"/>
                </a:solidFill>
              </a:rPr>
              <a:t>GSM</a:t>
            </a:r>
            <a:r>
              <a:rPr lang="en-US" sz="2000" dirty="0" smtClean="0">
                <a:solidFill>
                  <a:schemeClr val="tx1"/>
                </a:solidFill>
              </a:rPr>
              <a:t>, </a:t>
            </a:r>
            <a:r>
              <a:rPr lang="en-US" sz="2000" dirty="0" smtClean="0">
                <a:solidFill>
                  <a:schemeClr val="accent6"/>
                </a:solidFill>
              </a:rPr>
              <a:t>GPRS/EDGE</a:t>
            </a:r>
            <a:r>
              <a:rPr lang="en-US" sz="2000" dirty="0" smtClean="0">
                <a:solidFill>
                  <a:schemeClr val="tx1"/>
                </a:solidFill>
              </a:rPr>
              <a:t>, </a:t>
            </a:r>
            <a:r>
              <a:rPr lang="en-US" sz="2000" dirty="0" smtClean="0">
                <a:solidFill>
                  <a:schemeClr val="accent6"/>
                </a:solidFill>
              </a:rPr>
              <a:t>UMTS</a:t>
            </a:r>
            <a:r>
              <a:rPr lang="en-US" sz="2000" dirty="0" smtClean="0">
                <a:solidFill>
                  <a:schemeClr val="tx1"/>
                </a:solidFill>
              </a:rPr>
              <a:t>, </a:t>
            </a:r>
            <a:r>
              <a:rPr lang="en-US" sz="2000" dirty="0" smtClean="0">
                <a:solidFill>
                  <a:schemeClr val="accent6"/>
                </a:solidFill>
              </a:rPr>
              <a:t>LTE</a:t>
            </a:r>
            <a:r>
              <a:rPr lang="en-US" sz="2000" dirty="0" smtClean="0">
                <a:solidFill>
                  <a:schemeClr val="tx1"/>
                </a:solidFill>
              </a:rPr>
              <a:t>)</a:t>
            </a:r>
          </a:p>
          <a:p>
            <a:pPr lvl="3" eaLnBrk="1" hangingPunct="1"/>
            <a:endParaRPr lang="en-US" sz="1600" dirty="0" smtClean="0">
              <a:solidFill>
                <a:schemeClr val="tx1"/>
              </a:solidFill>
            </a:endParaRPr>
          </a:p>
          <a:p>
            <a:pPr lvl="2" eaLnBrk="1" hangingPunct="1"/>
            <a:endParaRPr lang="en-US" sz="1800" dirty="0" smtClean="0">
              <a:solidFill>
                <a:schemeClr val="tx1"/>
              </a:solidFill>
            </a:endParaRPr>
          </a:p>
          <a:p>
            <a:pPr lvl="2" eaLnBrk="1" hangingPunct="1"/>
            <a:endParaRPr lang="en-US" sz="1800" dirty="0" smtClean="0">
              <a:solidFill>
                <a:schemeClr val="tx1"/>
              </a:solidFill>
            </a:endParaRPr>
          </a:p>
          <a:p>
            <a:pPr lvl="2" eaLnBrk="1" hangingPunct="1"/>
            <a:endParaRPr lang="en-US" sz="1800" dirty="0" smtClean="0">
              <a:solidFill>
                <a:schemeClr val="tx1"/>
              </a:solidFill>
            </a:endParaRPr>
          </a:p>
          <a:p>
            <a:pPr lvl="2" eaLnBrk="1" hangingPunct="1"/>
            <a:endParaRPr lang="en-US" sz="1800" dirty="0" smtClean="0">
              <a:solidFill>
                <a:schemeClr val="tx1"/>
              </a:solidFill>
            </a:endParaRPr>
          </a:p>
          <a:p>
            <a:pPr lvl="1" eaLnBrk="1" hangingPunct="1"/>
            <a:endParaRPr lang="en-US" sz="2000" dirty="0" smtClean="0">
              <a:solidFill>
                <a:schemeClr val="tx1"/>
              </a:solidFill>
            </a:endParaRPr>
          </a:p>
          <a:p>
            <a:pPr eaLnBrk="1" hangingPunct="1"/>
            <a:endParaRPr lang="en-US" sz="2400" dirty="0" smtClean="0">
              <a:solidFill>
                <a:schemeClr val="tx1"/>
              </a:solidFill>
            </a:endParaRPr>
          </a:p>
          <a:p>
            <a:pPr eaLnBrk="1" hangingPunct="1">
              <a:buFont typeface="Wingdings" pitchFamily="2" charset="2"/>
              <a:buNone/>
            </a:pPr>
            <a:endParaRPr lang="en-US" sz="2400" dirty="0" smtClean="0">
              <a:solidFill>
                <a:schemeClr val="tx1"/>
              </a:solidFill>
            </a:endParaRPr>
          </a:p>
          <a:p>
            <a:pPr eaLnBrk="1" hangingPunct="1">
              <a:buFont typeface="Wingdings" pitchFamily="2" charset="2"/>
              <a:buNone/>
            </a:pPr>
            <a:endParaRPr lang="en-US" sz="2400" dirty="0" smtClean="0">
              <a:solidFill>
                <a:schemeClr val="tx1"/>
              </a:solidFill>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7538" name="Rectangle 2"/>
          <p:cNvSpPr>
            <a:spLocks noGrp="1" noChangeArrowheads="1"/>
          </p:cNvSpPr>
          <p:nvPr>
            <p:ph type="title"/>
          </p:nvPr>
        </p:nvSpPr>
        <p:spPr>
          <a:xfrm>
            <a:off x="457200" y="148630"/>
            <a:ext cx="8229600" cy="1066800"/>
          </a:xfrm>
        </p:spPr>
        <p:txBody>
          <a:bodyPr/>
          <a:lstStyle/>
          <a:p>
            <a:pPr eaLnBrk="1" hangingPunct="1">
              <a:defRPr/>
            </a:pPr>
            <a:r>
              <a:rPr lang="en-US" sz="3600" dirty="0" smtClean="0">
                <a:solidFill>
                  <a:srgbClr val="FFFCC5"/>
                </a:solidFill>
              </a:rPr>
              <a:t>Developing an application </a:t>
            </a:r>
            <a:br>
              <a:rPr lang="en-US" sz="3600" dirty="0" smtClean="0">
                <a:solidFill>
                  <a:srgbClr val="FFFCC5"/>
                </a:solidFill>
              </a:rPr>
            </a:br>
            <a:r>
              <a:rPr lang="en-US" sz="3600" dirty="0" smtClean="0">
                <a:solidFill>
                  <a:srgbClr val="FFFCC5"/>
                </a:solidFill>
              </a:rPr>
              <a:t>that uses an ASN.1 specification</a:t>
            </a:r>
          </a:p>
        </p:txBody>
      </p:sp>
      <p:sp>
        <p:nvSpPr>
          <p:cNvPr id="577539" name="Rectangle 3"/>
          <p:cNvSpPr>
            <a:spLocks noGrp="1" noChangeArrowheads="1"/>
          </p:cNvSpPr>
          <p:nvPr>
            <p:ph type="body" idx="1"/>
          </p:nvPr>
        </p:nvSpPr>
        <p:spPr>
          <a:xfrm>
            <a:off x="450850" y="1376363"/>
            <a:ext cx="8229600" cy="5257800"/>
          </a:xfrm>
        </p:spPr>
        <p:txBody>
          <a:bodyPr/>
          <a:lstStyle/>
          <a:p>
            <a:pPr marL="457200" indent="-457200" eaLnBrk="1" hangingPunct="1">
              <a:lnSpc>
                <a:spcPct val="80000"/>
              </a:lnSpc>
              <a:buSzPct val="85000"/>
              <a:buFont typeface="Wingdings" pitchFamily="2" charset="2"/>
              <a:buAutoNum type="arabicPeriod"/>
            </a:pPr>
            <a:r>
              <a:rPr lang="en-US" sz="2400" dirty="0" smtClean="0">
                <a:solidFill>
                  <a:schemeClr val="tx1"/>
                </a:solidFill>
              </a:rPr>
              <a:t>The application developer submits the ASN.1 specification to an </a:t>
            </a:r>
            <a:r>
              <a:rPr lang="en-US" sz="2400" dirty="0" smtClean="0">
                <a:solidFill>
                  <a:schemeClr val="accent2"/>
                </a:solidFill>
              </a:rPr>
              <a:t>ASN.1 compiler </a:t>
            </a:r>
            <a:r>
              <a:rPr lang="en-US" sz="2400" dirty="0" smtClean="0">
                <a:solidFill>
                  <a:schemeClr val="tx1"/>
                </a:solidFill>
              </a:rPr>
              <a:t>that is part of an ASN.1 toolkit</a:t>
            </a:r>
          </a:p>
          <a:p>
            <a:pPr marL="457200" indent="-457200" eaLnBrk="1" hangingPunct="1">
              <a:lnSpc>
                <a:spcPct val="80000"/>
              </a:lnSpc>
              <a:buSzPct val="85000"/>
              <a:buFont typeface="Wingdings" pitchFamily="2" charset="2"/>
              <a:buAutoNum type="arabicPeriod"/>
            </a:pPr>
            <a:r>
              <a:rPr lang="en-US" sz="2400" dirty="0" smtClean="0">
                <a:solidFill>
                  <a:schemeClr val="tx1"/>
                </a:solidFill>
              </a:rPr>
              <a:t>The ASN.1 compiler </a:t>
            </a:r>
            <a:r>
              <a:rPr lang="en-US" sz="2400" dirty="0" smtClean="0">
                <a:solidFill>
                  <a:schemeClr val="accent2"/>
                </a:solidFill>
              </a:rPr>
              <a:t>generates</a:t>
            </a:r>
            <a:r>
              <a:rPr lang="en-US" sz="2400" dirty="0" smtClean="0">
                <a:solidFill>
                  <a:srgbClr val="FF9999"/>
                </a:solidFill>
              </a:rPr>
              <a:t> </a:t>
            </a:r>
            <a:r>
              <a:rPr lang="en-US" sz="2400" dirty="0" smtClean="0">
                <a:solidFill>
                  <a:schemeClr val="accent2"/>
                </a:solidFill>
              </a:rPr>
              <a:t>some source code </a:t>
            </a:r>
            <a:r>
              <a:rPr lang="en-US" sz="2400" dirty="0" smtClean="0">
                <a:solidFill>
                  <a:schemeClr val="tx1"/>
                </a:solidFill>
              </a:rPr>
              <a:t>in a programming language (C, C++, Java, etc.)</a:t>
            </a:r>
          </a:p>
          <a:p>
            <a:pPr marL="457200" indent="-457200" eaLnBrk="1" hangingPunct="1">
              <a:lnSpc>
                <a:spcPct val="80000"/>
              </a:lnSpc>
              <a:buSzPct val="85000"/>
              <a:buFont typeface="Wingdings" pitchFamily="2" charset="2"/>
              <a:buAutoNum type="arabicPeriod"/>
            </a:pPr>
            <a:r>
              <a:rPr lang="en-US" sz="2400" dirty="0" smtClean="0">
                <a:solidFill>
                  <a:schemeClr val="tx1"/>
                </a:solidFill>
              </a:rPr>
              <a:t>An encoder/decoder for the designated set of ASN.1 encoding rules may either:</a:t>
            </a:r>
          </a:p>
          <a:p>
            <a:pPr marL="838200" lvl="1" indent="-381000" eaLnBrk="1" hangingPunct="1">
              <a:lnSpc>
                <a:spcPct val="80000"/>
              </a:lnSpc>
              <a:buSzTx/>
              <a:buFontTx/>
              <a:buChar char="•"/>
            </a:pPr>
            <a:r>
              <a:rPr lang="en-US" sz="2000" dirty="0" smtClean="0">
                <a:solidFill>
                  <a:schemeClr val="tx1"/>
                </a:solidFill>
              </a:rPr>
              <a:t>be an integral part of the source code generated by the ASN.1 compiler from the given ASN.1 schema; or </a:t>
            </a:r>
          </a:p>
          <a:p>
            <a:pPr marL="838200" lvl="1" indent="-381000" eaLnBrk="1" hangingPunct="1">
              <a:lnSpc>
                <a:spcPct val="80000"/>
              </a:lnSpc>
              <a:buSzTx/>
              <a:buFontTx/>
              <a:buChar char="•"/>
            </a:pPr>
            <a:r>
              <a:rPr lang="en-US" sz="2000" dirty="0" smtClean="0">
                <a:solidFill>
                  <a:schemeClr val="tx1"/>
                </a:solidFill>
              </a:rPr>
              <a:t>be provided as a separate, pre-built component, typically a library that is part of the ASN.1 toolkit</a:t>
            </a:r>
          </a:p>
          <a:p>
            <a:pPr marL="457200" indent="-457200" eaLnBrk="1" hangingPunct="1">
              <a:lnSpc>
                <a:spcPct val="80000"/>
              </a:lnSpc>
              <a:buSzPct val="85000"/>
              <a:buFont typeface="Wingdings" pitchFamily="2" charset="2"/>
              <a:buAutoNum type="arabicPeriod"/>
            </a:pPr>
            <a:r>
              <a:rPr lang="en-US" sz="2400" dirty="0" smtClean="0">
                <a:solidFill>
                  <a:schemeClr val="tx1"/>
                </a:solidFill>
              </a:rPr>
              <a:t>The application developer </a:t>
            </a:r>
            <a:r>
              <a:rPr lang="en-US" sz="2400" dirty="0" smtClean="0">
                <a:solidFill>
                  <a:schemeClr val="accent2"/>
                </a:solidFill>
              </a:rPr>
              <a:t>integrates the generated source code and the encoder/decoder library</a:t>
            </a:r>
            <a:r>
              <a:rPr lang="en-US" sz="2400" dirty="0" smtClean="0">
                <a:solidFill>
                  <a:schemeClr val="tx1"/>
                </a:solidFill>
              </a:rPr>
              <a:t> into his application</a:t>
            </a:r>
          </a:p>
          <a:p>
            <a:pPr marL="457200" indent="-457200" eaLnBrk="1" hangingPunct="1">
              <a:lnSpc>
                <a:spcPct val="80000"/>
              </a:lnSpc>
              <a:buSzPct val="85000"/>
              <a:buFont typeface="Wingdings" pitchFamily="2" charset="2"/>
              <a:buAutoNum type="arabicPeriod"/>
            </a:pPr>
            <a:r>
              <a:rPr lang="en-US" sz="2400" dirty="0" smtClean="0">
                <a:solidFill>
                  <a:schemeClr val="tx1"/>
                </a:solidFill>
              </a:rPr>
              <a:t>The resulting application is typically able </a:t>
            </a:r>
            <a:r>
              <a:rPr lang="en-US" sz="2400" dirty="0" smtClean="0">
                <a:solidFill>
                  <a:schemeClr val="accent2"/>
                </a:solidFill>
              </a:rPr>
              <a:t>to create, encode, send, receive, decode, and process messages </a:t>
            </a:r>
            <a:r>
              <a:rPr lang="en-US" sz="2400" dirty="0" smtClean="0">
                <a:solidFill>
                  <a:schemeClr val="tx1"/>
                </a:solidFill>
              </a:rPr>
              <a:t>conforming to the ASN.1 specification</a:t>
            </a:r>
            <a:endParaRPr lang="en-US" sz="2400" i="1" dirty="0" smtClean="0">
              <a:solidFill>
                <a:schemeClr val="tx1"/>
              </a:solidFill>
            </a:endParaRPr>
          </a:p>
          <a:p>
            <a:pPr marL="457200" indent="-457200" eaLnBrk="1" hangingPunct="1">
              <a:lnSpc>
                <a:spcPct val="80000"/>
              </a:lnSpc>
            </a:pPr>
            <a:endParaRPr lang="en-US" sz="2400" dirty="0" smtClean="0">
              <a:solidFill>
                <a:schemeClr val="tx1"/>
              </a:solidFill>
            </a:endParaRPr>
          </a:p>
          <a:p>
            <a:pPr marL="838200" lvl="1" indent="-381000" eaLnBrk="1" hangingPunct="1">
              <a:lnSpc>
                <a:spcPct val="80000"/>
              </a:lnSpc>
            </a:pPr>
            <a:endParaRPr lang="en-US" sz="2000" dirty="0" smtClean="0">
              <a:solidFill>
                <a:schemeClr val="tx1"/>
              </a:solidFill>
            </a:endParaRPr>
          </a:p>
          <a:p>
            <a:pPr marL="457200" indent="-457200" eaLnBrk="1" hangingPunct="1">
              <a:lnSpc>
                <a:spcPct val="80000"/>
              </a:lnSpc>
            </a:pPr>
            <a:endParaRPr lang="en-US" sz="2400" dirty="0" smtClean="0">
              <a:solidFill>
                <a:schemeClr val="tx1"/>
              </a:solidFill>
            </a:endParaRPr>
          </a:p>
          <a:p>
            <a:pPr marL="457200" indent="-457200" eaLnBrk="1" hangingPunct="1">
              <a:lnSpc>
                <a:spcPct val="80000"/>
              </a:lnSpc>
              <a:buFont typeface="Wingdings" pitchFamily="2" charset="2"/>
              <a:buNone/>
            </a:pPr>
            <a:endParaRPr lang="en-US" sz="2400" dirty="0" smtClean="0">
              <a:solidFill>
                <a:schemeClr val="tx1"/>
              </a:solidFill>
            </a:endParaRPr>
          </a:p>
          <a:p>
            <a:pPr marL="457200" indent="-457200" eaLnBrk="1" hangingPunct="1">
              <a:lnSpc>
                <a:spcPct val="80000"/>
              </a:lnSpc>
              <a:buFont typeface="Wingdings" pitchFamily="2" charset="2"/>
              <a:buNone/>
            </a:pPr>
            <a:endParaRPr lang="en-US" sz="2400" dirty="0" smtClean="0">
              <a:solidFill>
                <a:schemeClr val="tx1"/>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0850" name="Rectangle 2"/>
          <p:cNvSpPr>
            <a:spLocks noGrp="1" noChangeArrowheads="1"/>
          </p:cNvSpPr>
          <p:nvPr>
            <p:ph type="title"/>
          </p:nvPr>
        </p:nvSpPr>
        <p:spPr/>
        <p:txBody>
          <a:bodyPr/>
          <a:lstStyle/>
          <a:p>
            <a:pPr eaLnBrk="1" hangingPunct="1">
              <a:defRPr/>
            </a:pPr>
            <a:r>
              <a:rPr lang="en-US" dirty="0" smtClean="0">
                <a:solidFill>
                  <a:srgbClr val="FFFCC5"/>
                </a:solidFill>
              </a:rPr>
              <a:t>ASN.1</a:t>
            </a:r>
          </a:p>
        </p:txBody>
      </p:sp>
      <p:sp>
        <p:nvSpPr>
          <p:cNvPr id="590851" name="Rectangle 3"/>
          <p:cNvSpPr>
            <a:spLocks noGrp="1" noChangeArrowheads="1"/>
          </p:cNvSpPr>
          <p:nvPr>
            <p:ph type="body" idx="1"/>
          </p:nvPr>
        </p:nvSpPr>
        <p:spPr>
          <a:xfrm>
            <a:off x="450850" y="1147763"/>
            <a:ext cx="8229600" cy="5257800"/>
          </a:xfrm>
        </p:spPr>
        <p:txBody>
          <a:bodyPr/>
          <a:lstStyle/>
          <a:p>
            <a:pPr eaLnBrk="1" hangingPunct="1"/>
            <a:r>
              <a:rPr lang="en-US" dirty="0" smtClean="0">
                <a:solidFill>
                  <a:schemeClr val="accent2"/>
                </a:solidFill>
              </a:rPr>
              <a:t>ASN.1 </a:t>
            </a:r>
            <a:r>
              <a:rPr lang="en-US" dirty="0" smtClean="0">
                <a:solidFill>
                  <a:schemeClr val="tx1"/>
                </a:solidFill>
              </a:rPr>
              <a:t>=</a:t>
            </a:r>
            <a:r>
              <a:rPr lang="en-US" dirty="0" smtClean="0">
                <a:solidFill>
                  <a:schemeClr val="accent2"/>
                </a:solidFill>
              </a:rPr>
              <a:t> Abstract Syntax Notation One</a:t>
            </a:r>
          </a:p>
          <a:p>
            <a:pPr eaLnBrk="1" hangingPunct="1"/>
            <a:r>
              <a:rPr lang="en-US" dirty="0" smtClean="0">
                <a:solidFill>
                  <a:schemeClr val="tx1"/>
                </a:solidFill>
              </a:rPr>
              <a:t>Family of international standards</a:t>
            </a:r>
          </a:p>
          <a:p>
            <a:pPr lvl="1" eaLnBrk="1" hangingPunct="1"/>
            <a:r>
              <a:rPr lang="en-US" dirty="0" smtClean="0">
                <a:solidFill>
                  <a:schemeClr val="tx1"/>
                </a:solidFill>
              </a:rPr>
              <a:t>jointly developed and published by ISO/IEC and </a:t>
            </a:r>
            <a:br>
              <a:rPr lang="en-US" dirty="0" smtClean="0">
                <a:solidFill>
                  <a:schemeClr val="tx1"/>
                </a:solidFill>
              </a:rPr>
            </a:br>
            <a:r>
              <a:rPr lang="en-US" dirty="0" smtClean="0">
                <a:solidFill>
                  <a:schemeClr val="tx1"/>
                </a:solidFill>
              </a:rPr>
              <a:t>ITU-T</a:t>
            </a:r>
          </a:p>
          <a:p>
            <a:pPr eaLnBrk="1" hangingPunct="1"/>
            <a:r>
              <a:rPr lang="en-US" dirty="0" smtClean="0">
                <a:solidFill>
                  <a:schemeClr val="tx1"/>
                </a:solidFill>
              </a:rPr>
              <a:t>Originally developed in the 1980’s...</a:t>
            </a:r>
          </a:p>
          <a:p>
            <a:pPr lvl="1" eaLnBrk="1" hangingPunct="1"/>
            <a:r>
              <a:rPr lang="en-US" dirty="0" smtClean="0">
                <a:solidFill>
                  <a:schemeClr val="tx1"/>
                </a:solidFill>
              </a:rPr>
              <a:t>...but still alive and well, and still being maintained</a:t>
            </a:r>
          </a:p>
          <a:p>
            <a:pPr eaLnBrk="1" hangingPunct="1"/>
            <a:r>
              <a:rPr lang="en-US" dirty="0" smtClean="0">
                <a:solidFill>
                  <a:schemeClr val="tx1"/>
                </a:solidFill>
              </a:rPr>
              <a:t>Used in several industries</a:t>
            </a:r>
          </a:p>
          <a:p>
            <a:pPr lvl="1" eaLnBrk="1" hangingPunct="1"/>
            <a:r>
              <a:rPr lang="en-US" dirty="0" smtClean="0">
                <a:solidFill>
                  <a:schemeClr val="tx1"/>
                </a:solidFill>
              </a:rPr>
              <a:t>mainly, but not only, telecommunications</a:t>
            </a:r>
          </a:p>
          <a:p>
            <a:pPr lvl="3" eaLnBrk="1" hangingPunct="1"/>
            <a:endParaRPr lang="en-US" dirty="0" smtClean="0">
              <a:solidFill>
                <a:schemeClr val="tx1"/>
              </a:solidFill>
            </a:endParaRPr>
          </a:p>
          <a:p>
            <a:pPr lvl="2" eaLnBrk="1" hangingPunct="1"/>
            <a:endParaRPr lang="en-US" dirty="0" smtClean="0">
              <a:solidFill>
                <a:schemeClr val="tx1"/>
              </a:solidFill>
            </a:endParaRPr>
          </a:p>
          <a:p>
            <a:pPr lvl="2" eaLnBrk="1" hangingPunct="1"/>
            <a:endParaRPr lang="en-US" dirty="0" smtClean="0">
              <a:solidFill>
                <a:schemeClr val="tx1"/>
              </a:solidFill>
            </a:endParaRPr>
          </a:p>
          <a:p>
            <a:pPr lvl="2" eaLnBrk="1" hangingPunct="1"/>
            <a:endParaRPr lang="en-US" dirty="0" smtClean="0">
              <a:solidFill>
                <a:schemeClr val="tx1"/>
              </a:solidFill>
            </a:endParaRPr>
          </a:p>
          <a:p>
            <a:pPr lvl="2" eaLnBrk="1" hangingPunct="1"/>
            <a:endParaRPr lang="en-US" dirty="0" smtClean="0">
              <a:solidFill>
                <a:schemeClr val="tx1"/>
              </a:solidFill>
            </a:endParaRPr>
          </a:p>
          <a:p>
            <a:pPr lvl="1" eaLnBrk="1" hangingPunct="1"/>
            <a:endParaRPr lang="en-US" dirty="0" smtClean="0">
              <a:solidFill>
                <a:schemeClr val="tx1"/>
              </a:solidFill>
            </a:endParaRPr>
          </a:p>
          <a:p>
            <a:pPr eaLnBrk="1" hangingPunct="1"/>
            <a:endParaRPr lang="en-US" dirty="0" smtClean="0">
              <a:solidFill>
                <a:schemeClr val="tx1"/>
              </a:solidFill>
            </a:endParaRPr>
          </a:p>
          <a:p>
            <a:pPr eaLnBrk="1" hangingPunct="1">
              <a:buFont typeface="Wingdings" pitchFamily="2" charset="2"/>
              <a:buNone/>
            </a:pPr>
            <a:endParaRPr lang="en-US" dirty="0" smtClean="0">
              <a:solidFill>
                <a:schemeClr val="tx1"/>
              </a:solidFill>
            </a:endParaRPr>
          </a:p>
          <a:p>
            <a:pPr eaLnBrk="1" hangingPunct="1">
              <a:buFont typeface="Wingdings" pitchFamily="2" charset="2"/>
              <a:buNone/>
            </a:pPr>
            <a:endParaRPr lang="en-US" dirty="0" smtClean="0">
              <a:solidFill>
                <a:schemeClr val="tx1"/>
              </a:solidFill>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8562" name="Rectangle 2"/>
          <p:cNvSpPr>
            <a:spLocks noGrp="1" noChangeArrowheads="1"/>
          </p:cNvSpPr>
          <p:nvPr>
            <p:ph type="title"/>
          </p:nvPr>
        </p:nvSpPr>
        <p:spPr/>
        <p:txBody>
          <a:bodyPr/>
          <a:lstStyle/>
          <a:p>
            <a:pPr eaLnBrk="1" hangingPunct="1">
              <a:defRPr/>
            </a:pPr>
            <a:r>
              <a:rPr lang="en-US" dirty="0" smtClean="0">
                <a:solidFill>
                  <a:srgbClr val="FFFCC5"/>
                </a:solidFill>
              </a:rPr>
              <a:t>At runtime</a:t>
            </a:r>
          </a:p>
        </p:txBody>
      </p:sp>
      <p:sp>
        <p:nvSpPr>
          <p:cNvPr id="578563" name="Rectangle 3"/>
          <p:cNvSpPr>
            <a:spLocks noGrp="1" noChangeArrowheads="1"/>
          </p:cNvSpPr>
          <p:nvPr>
            <p:ph type="body" idx="1"/>
          </p:nvPr>
        </p:nvSpPr>
        <p:spPr>
          <a:xfrm>
            <a:off x="450850" y="1216025"/>
            <a:ext cx="8229600" cy="5257800"/>
          </a:xfrm>
        </p:spPr>
        <p:txBody>
          <a:bodyPr/>
          <a:lstStyle/>
          <a:p>
            <a:pPr marL="457200" indent="-457200" eaLnBrk="1" hangingPunct="1">
              <a:lnSpc>
                <a:spcPct val="90000"/>
              </a:lnSpc>
              <a:buSzTx/>
              <a:buFont typeface="Wingdings" pitchFamily="2" charset="2"/>
              <a:buAutoNum type="arabicPeriod"/>
            </a:pPr>
            <a:r>
              <a:rPr lang="en-US" sz="2400" dirty="0" smtClean="0">
                <a:solidFill>
                  <a:schemeClr val="tx1"/>
                </a:solidFill>
              </a:rPr>
              <a:t>The </a:t>
            </a:r>
            <a:r>
              <a:rPr lang="en-US" sz="2400" u="sng" dirty="0" smtClean="0">
                <a:solidFill>
                  <a:schemeClr val="tx1"/>
                </a:solidFill>
              </a:rPr>
              <a:t>sending application</a:t>
            </a:r>
            <a:r>
              <a:rPr lang="en-US" sz="2400" dirty="0" smtClean="0">
                <a:solidFill>
                  <a:schemeClr val="tx1"/>
                </a:solidFill>
              </a:rPr>
              <a:t> </a:t>
            </a:r>
            <a:r>
              <a:rPr lang="en-US" sz="2400" dirty="0" smtClean="0">
                <a:solidFill>
                  <a:schemeClr val="accent2"/>
                </a:solidFill>
              </a:rPr>
              <a:t>creates a message </a:t>
            </a:r>
            <a:r>
              <a:rPr lang="en-US" sz="2400" dirty="0" smtClean="0">
                <a:solidFill>
                  <a:schemeClr val="tx1"/>
                </a:solidFill>
              </a:rPr>
              <a:t>conforming to a certain message type within the ASN.1 specification</a:t>
            </a:r>
          </a:p>
          <a:p>
            <a:pPr marL="838200" lvl="1" indent="-381000" eaLnBrk="1" hangingPunct="1">
              <a:lnSpc>
                <a:spcPct val="90000"/>
              </a:lnSpc>
              <a:buSzTx/>
              <a:buFontTx/>
              <a:buChar char="•"/>
            </a:pPr>
            <a:r>
              <a:rPr lang="en-US" sz="2000" dirty="0" smtClean="0">
                <a:solidFill>
                  <a:schemeClr val="tx1"/>
                </a:solidFill>
              </a:rPr>
              <a:t>the message is represented in a </a:t>
            </a:r>
            <a:r>
              <a:rPr lang="en-US" sz="2000" dirty="0" smtClean="0">
                <a:solidFill>
                  <a:schemeClr val="accent2"/>
                </a:solidFill>
              </a:rPr>
              <a:t>data structure </a:t>
            </a:r>
            <a:r>
              <a:rPr lang="en-US" sz="2000" dirty="0" smtClean="0">
                <a:solidFill>
                  <a:schemeClr val="tx1"/>
                </a:solidFill>
              </a:rPr>
              <a:t>that is appropriate to the programming language in use (e.g., a Java class or a C </a:t>
            </a:r>
            <a:r>
              <a:rPr lang="en-US" sz="2000" dirty="0" err="1" smtClean="0">
                <a:solidFill>
                  <a:schemeClr val="tx1"/>
                </a:solidFill>
              </a:rPr>
              <a:t>struct</a:t>
            </a:r>
            <a:r>
              <a:rPr lang="en-US" sz="2000" dirty="0" smtClean="0">
                <a:solidFill>
                  <a:schemeClr val="tx1"/>
                </a:solidFill>
              </a:rPr>
              <a:t>)</a:t>
            </a:r>
          </a:p>
          <a:p>
            <a:pPr marL="457200" indent="-457200" eaLnBrk="1" hangingPunct="1">
              <a:lnSpc>
                <a:spcPct val="90000"/>
              </a:lnSpc>
              <a:buSzTx/>
              <a:buFont typeface="Wingdings" pitchFamily="2" charset="2"/>
              <a:buAutoNum type="arabicPeriod"/>
            </a:pPr>
            <a:r>
              <a:rPr lang="en-US" sz="2400" dirty="0" smtClean="0">
                <a:solidFill>
                  <a:schemeClr val="tx1"/>
                </a:solidFill>
              </a:rPr>
              <a:t>The </a:t>
            </a:r>
            <a:r>
              <a:rPr lang="en-US" sz="2400" u="sng" dirty="0" smtClean="0">
                <a:solidFill>
                  <a:schemeClr val="tx1"/>
                </a:solidFill>
              </a:rPr>
              <a:t>sending application</a:t>
            </a:r>
            <a:r>
              <a:rPr lang="en-US" sz="2400" dirty="0" smtClean="0">
                <a:solidFill>
                  <a:schemeClr val="tx1"/>
                </a:solidFill>
              </a:rPr>
              <a:t> </a:t>
            </a:r>
            <a:r>
              <a:rPr lang="en-US" sz="2400" dirty="0" smtClean="0">
                <a:solidFill>
                  <a:schemeClr val="accent2"/>
                </a:solidFill>
              </a:rPr>
              <a:t>encodes</a:t>
            </a:r>
            <a:r>
              <a:rPr lang="en-US" sz="2400" dirty="0" smtClean="0">
                <a:solidFill>
                  <a:srgbClr val="FF9999"/>
                </a:solidFill>
              </a:rPr>
              <a:t> </a:t>
            </a:r>
            <a:r>
              <a:rPr lang="en-US" sz="2400" dirty="0" smtClean="0">
                <a:solidFill>
                  <a:schemeClr val="tx1"/>
                </a:solidFill>
              </a:rPr>
              <a:t>the message using the designated set of ASN.1 </a:t>
            </a:r>
            <a:r>
              <a:rPr lang="en-US" sz="2400" dirty="0" smtClean="0">
                <a:solidFill>
                  <a:schemeClr val="accent2"/>
                </a:solidFill>
              </a:rPr>
              <a:t>encoding rules</a:t>
            </a:r>
          </a:p>
          <a:p>
            <a:pPr marL="838200" lvl="1" indent="-381000" eaLnBrk="1" hangingPunct="1">
              <a:lnSpc>
                <a:spcPct val="90000"/>
              </a:lnSpc>
              <a:buSzTx/>
              <a:buFontTx/>
              <a:buChar char="•"/>
            </a:pPr>
            <a:r>
              <a:rPr lang="en-US" sz="2000" dirty="0" smtClean="0">
                <a:solidFill>
                  <a:schemeClr val="tx1"/>
                </a:solidFill>
              </a:rPr>
              <a:t>BER – DER – PER – XER </a:t>
            </a:r>
            <a:r>
              <a:rPr lang="en-US" sz="2000" i="1" dirty="0" smtClean="0">
                <a:solidFill>
                  <a:schemeClr val="tx1"/>
                </a:solidFill>
              </a:rPr>
              <a:t>...</a:t>
            </a:r>
          </a:p>
          <a:p>
            <a:pPr marL="457200" indent="-457200" eaLnBrk="1" hangingPunct="1">
              <a:lnSpc>
                <a:spcPct val="90000"/>
              </a:lnSpc>
              <a:buSzTx/>
              <a:buFont typeface="Wingdings" pitchFamily="2" charset="2"/>
              <a:buAutoNum type="arabicPeriod"/>
            </a:pPr>
            <a:r>
              <a:rPr lang="en-US" sz="2400" dirty="0" smtClean="0">
                <a:solidFill>
                  <a:schemeClr val="tx1"/>
                </a:solidFill>
              </a:rPr>
              <a:t>The encoded message is </a:t>
            </a:r>
            <a:r>
              <a:rPr lang="en-US" sz="2400" dirty="0" smtClean="0">
                <a:solidFill>
                  <a:schemeClr val="accent2"/>
                </a:solidFill>
              </a:rPr>
              <a:t>transferred</a:t>
            </a:r>
            <a:r>
              <a:rPr lang="en-US" sz="2400" dirty="0" smtClean="0">
                <a:solidFill>
                  <a:schemeClr val="tx1"/>
                </a:solidFill>
              </a:rPr>
              <a:t> from the sending endpoint to the receiving endpoint</a:t>
            </a:r>
          </a:p>
          <a:p>
            <a:pPr marL="457200" indent="-457200" eaLnBrk="1" hangingPunct="1">
              <a:lnSpc>
                <a:spcPct val="90000"/>
              </a:lnSpc>
              <a:buSzTx/>
              <a:buFont typeface="Wingdings" pitchFamily="2" charset="2"/>
              <a:buAutoNum type="arabicPeriod"/>
            </a:pPr>
            <a:r>
              <a:rPr lang="en-US" sz="2400" dirty="0" smtClean="0">
                <a:solidFill>
                  <a:schemeClr val="tx1"/>
                </a:solidFill>
              </a:rPr>
              <a:t>The </a:t>
            </a:r>
            <a:r>
              <a:rPr lang="en-US" sz="2400" u="sng" dirty="0" smtClean="0">
                <a:solidFill>
                  <a:schemeClr val="tx1"/>
                </a:solidFill>
              </a:rPr>
              <a:t>receiving application</a:t>
            </a:r>
            <a:r>
              <a:rPr lang="en-US" sz="2400" dirty="0" smtClean="0">
                <a:solidFill>
                  <a:schemeClr val="tx1"/>
                </a:solidFill>
              </a:rPr>
              <a:t> </a:t>
            </a:r>
            <a:r>
              <a:rPr lang="en-US" sz="2400" dirty="0" smtClean="0">
                <a:solidFill>
                  <a:schemeClr val="accent2"/>
                </a:solidFill>
              </a:rPr>
              <a:t>decodes</a:t>
            </a:r>
            <a:r>
              <a:rPr lang="en-US" sz="2400" dirty="0" smtClean="0">
                <a:solidFill>
                  <a:srgbClr val="FF9999"/>
                </a:solidFill>
              </a:rPr>
              <a:t> </a:t>
            </a:r>
            <a:r>
              <a:rPr lang="en-US" sz="2400" dirty="0" smtClean="0">
                <a:solidFill>
                  <a:schemeClr val="tx1"/>
                </a:solidFill>
              </a:rPr>
              <a:t>the encoded message using the designated set of ASN.1 </a:t>
            </a:r>
            <a:r>
              <a:rPr lang="en-US" sz="2400" dirty="0" smtClean="0">
                <a:solidFill>
                  <a:schemeClr val="accent2"/>
                </a:solidFill>
              </a:rPr>
              <a:t>encoding</a:t>
            </a:r>
            <a:r>
              <a:rPr lang="en-US" sz="2400" dirty="0" smtClean="0">
                <a:solidFill>
                  <a:srgbClr val="FF9999"/>
                </a:solidFill>
              </a:rPr>
              <a:t> </a:t>
            </a:r>
            <a:r>
              <a:rPr lang="en-US" sz="2400" dirty="0" smtClean="0">
                <a:solidFill>
                  <a:schemeClr val="accent2"/>
                </a:solidFill>
              </a:rPr>
              <a:t>rules</a:t>
            </a:r>
          </a:p>
          <a:p>
            <a:pPr marL="838200" lvl="1" indent="-381000" eaLnBrk="1" hangingPunct="1">
              <a:lnSpc>
                <a:spcPct val="90000"/>
              </a:lnSpc>
              <a:buSzTx/>
              <a:buFontTx/>
              <a:buChar char="•"/>
            </a:pPr>
            <a:r>
              <a:rPr lang="en-US" sz="2000" dirty="0" smtClean="0">
                <a:solidFill>
                  <a:schemeClr val="tx1"/>
                </a:solidFill>
              </a:rPr>
              <a:t>the message is now represented in a </a:t>
            </a:r>
            <a:r>
              <a:rPr lang="en-US" sz="2000" dirty="0" smtClean="0">
                <a:solidFill>
                  <a:schemeClr val="accent2"/>
                </a:solidFill>
              </a:rPr>
              <a:t>data</a:t>
            </a:r>
            <a:r>
              <a:rPr lang="en-US" sz="2000" dirty="0" smtClean="0">
                <a:solidFill>
                  <a:srgbClr val="FF9999"/>
                </a:solidFill>
              </a:rPr>
              <a:t> </a:t>
            </a:r>
            <a:r>
              <a:rPr lang="en-US" sz="2000" dirty="0" smtClean="0">
                <a:solidFill>
                  <a:schemeClr val="accent2"/>
                </a:solidFill>
              </a:rPr>
              <a:t>structure</a:t>
            </a:r>
            <a:r>
              <a:rPr lang="en-US" sz="2000" dirty="0" smtClean="0">
                <a:solidFill>
                  <a:schemeClr val="tx1"/>
                </a:solidFill>
              </a:rPr>
              <a:t> appropriate to the programming language in use</a:t>
            </a:r>
          </a:p>
          <a:p>
            <a:pPr marL="457200" indent="-457200" eaLnBrk="1" hangingPunct="1">
              <a:lnSpc>
                <a:spcPct val="90000"/>
              </a:lnSpc>
              <a:buSzTx/>
              <a:buFont typeface="Wingdings" pitchFamily="2" charset="2"/>
              <a:buAutoNum type="arabicPeriod"/>
            </a:pPr>
            <a:r>
              <a:rPr lang="en-US" sz="2400" dirty="0" smtClean="0">
                <a:solidFill>
                  <a:schemeClr val="tx1"/>
                </a:solidFill>
              </a:rPr>
              <a:t>The </a:t>
            </a:r>
            <a:r>
              <a:rPr lang="en-US" sz="2400" u="sng" dirty="0" smtClean="0">
                <a:solidFill>
                  <a:schemeClr val="tx1"/>
                </a:solidFill>
              </a:rPr>
              <a:t>receiving application</a:t>
            </a:r>
            <a:r>
              <a:rPr lang="en-US" sz="2400" dirty="0" smtClean="0">
                <a:solidFill>
                  <a:schemeClr val="tx1"/>
                </a:solidFill>
              </a:rPr>
              <a:t> </a:t>
            </a:r>
            <a:r>
              <a:rPr lang="en-US" sz="2400" dirty="0" smtClean="0">
                <a:solidFill>
                  <a:schemeClr val="accent2"/>
                </a:solidFill>
              </a:rPr>
              <a:t>processes</a:t>
            </a:r>
            <a:r>
              <a:rPr lang="en-US" sz="2400" dirty="0" smtClean="0">
                <a:solidFill>
                  <a:srgbClr val="FF9999"/>
                </a:solidFill>
              </a:rPr>
              <a:t> </a:t>
            </a:r>
            <a:r>
              <a:rPr lang="en-US" sz="2400" dirty="0" smtClean="0">
                <a:solidFill>
                  <a:schemeClr val="accent2"/>
                </a:solidFill>
              </a:rPr>
              <a:t>the</a:t>
            </a:r>
            <a:r>
              <a:rPr lang="en-US" sz="2400" dirty="0" smtClean="0">
                <a:solidFill>
                  <a:srgbClr val="FF9999"/>
                </a:solidFill>
              </a:rPr>
              <a:t> </a:t>
            </a:r>
            <a:r>
              <a:rPr lang="en-US" sz="2400" dirty="0" smtClean="0">
                <a:solidFill>
                  <a:schemeClr val="accent2"/>
                </a:solidFill>
              </a:rPr>
              <a:t>message</a:t>
            </a:r>
          </a:p>
          <a:p>
            <a:pPr marL="457200" indent="-457200" eaLnBrk="1" hangingPunct="1">
              <a:lnSpc>
                <a:spcPct val="90000"/>
              </a:lnSpc>
            </a:pPr>
            <a:endParaRPr lang="en-US" sz="2400" dirty="0" smtClean="0">
              <a:solidFill>
                <a:schemeClr val="tx1"/>
              </a:solidFill>
            </a:endParaRPr>
          </a:p>
          <a:p>
            <a:pPr marL="838200" lvl="1" indent="-381000" eaLnBrk="1" hangingPunct="1">
              <a:lnSpc>
                <a:spcPct val="90000"/>
              </a:lnSpc>
            </a:pPr>
            <a:endParaRPr lang="en-US" sz="2000" dirty="0" smtClean="0">
              <a:solidFill>
                <a:schemeClr val="tx1"/>
              </a:solidFill>
            </a:endParaRPr>
          </a:p>
          <a:p>
            <a:pPr marL="457200" indent="-457200" eaLnBrk="1" hangingPunct="1">
              <a:lnSpc>
                <a:spcPct val="90000"/>
              </a:lnSpc>
            </a:pPr>
            <a:endParaRPr lang="en-US" sz="2400" dirty="0" smtClean="0">
              <a:solidFill>
                <a:schemeClr val="tx1"/>
              </a:solidFill>
            </a:endParaRPr>
          </a:p>
          <a:p>
            <a:pPr marL="457200" indent="-457200" eaLnBrk="1" hangingPunct="1">
              <a:lnSpc>
                <a:spcPct val="90000"/>
              </a:lnSpc>
              <a:buFont typeface="Wingdings" pitchFamily="2" charset="2"/>
              <a:buNone/>
            </a:pPr>
            <a:endParaRPr lang="en-US" sz="2400" dirty="0" smtClean="0">
              <a:solidFill>
                <a:schemeClr val="tx1"/>
              </a:solidFill>
            </a:endParaRPr>
          </a:p>
          <a:p>
            <a:pPr marL="457200" indent="-457200" eaLnBrk="1" hangingPunct="1">
              <a:lnSpc>
                <a:spcPct val="90000"/>
              </a:lnSpc>
              <a:buFont typeface="Wingdings" pitchFamily="2" charset="2"/>
              <a:buNone/>
            </a:pPr>
            <a:endParaRPr lang="en-US" sz="2400" dirty="0" smtClean="0">
              <a:solidFill>
                <a:schemeClr val="tx1"/>
              </a:solidFill>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a:xfrm>
            <a:off x="373850" y="70480"/>
            <a:ext cx="8229600" cy="1066800"/>
          </a:xfrm>
        </p:spPr>
        <p:txBody>
          <a:bodyPr/>
          <a:lstStyle/>
          <a:p>
            <a:pPr eaLnBrk="1" hangingPunct="1">
              <a:defRPr/>
            </a:pPr>
            <a:r>
              <a:rPr lang="en-US" sz="3600" dirty="0" smtClean="0">
                <a:solidFill>
                  <a:srgbClr val="FFFCC5"/>
                </a:solidFill>
                <a:cs typeface="Courier New" pitchFamily="49" charset="0"/>
              </a:rPr>
              <a:t>Boolean types</a:t>
            </a:r>
            <a:br>
              <a:rPr lang="en-US" sz="3600" dirty="0" smtClean="0">
                <a:solidFill>
                  <a:srgbClr val="FFFCC5"/>
                </a:solidFill>
                <a:cs typeface="Courier New" pitchFamily="49" charset="0"/>
              </a:rPr>
            </a:br>
            <a:r>
              <a:rPr lang="en-US" sz="2800" dirty="0" smtClean="0">
                <a:solidFill>
                  <a:srgbClr val="FFFCC5"/>
                </a:solidFill>
                <a:cs typeface="Courier New" pitchFamily="49" charset="0"/>
              </a:rPr>
              <a:t>Characteristics</a:t>
            </a:r>
          </a:p>
        </p:txBody>
      </p:sp>
      <p:sp>
        <p:nvSpPr>
          <p:cNvPr id="4" name="Content Placeholder 3"/>
          <p:cNvSpPr>
            <a:spLocks noGrp="1"/>
          </p:cNvSpPr>
          <p:nvPr>
            <p:ph idx="1"/>
          </p:nvPr>
        </p:nvSpPr>
        <p:spPr/>
        <p:txBody>
          <a:bodyPr/>
          <a:lstStyle/>
          <a:p>
            <a:r>
              <a:rPr lang="en-US" sz="2400" dirty="0" smtClean="0">
                <a:solidFill>
                  <a:schemeClr val="tx1"/>
                </a:solidFill>
              </a:rPr>
              <a:t>A component whose type is </a:t>
            </a:r>
            <a:r>
              <a:rPr lang="en-US" sz="2400" dirty="0" smtClean="0">
                <a:solidFill>
                  <a:schemeClr val="tx2">
                    <a:lumMod val="75000"/>
                  </a:schemeClr>
                </a:solidFill>
                <a:latin typeface="Courier New" pitchFamily="49" charset="0"/>
                <a:cs typeface="Courier New" pitchFamily="49" charset="0"/>
              </a:rPr>
              <a:t>BOOLEAN</a:t>
            </a:r>
            <a:r>
              <a:rPr lang="en-US" sz="2400" dirty="0" smtClean="0">
                <a:solidFill>
                  <a:schemeClr val="tx1"/>
                </a:solidFill>
              </a:rPr>
              <a:t> (or a user-defined type derived from </a:t>
            </a:r>
            <a:r>
              <a:rPr lang="en-US" sz="2400" dirty="0" smtClean="0">
                <a:solidFill>
                  <a:schemeClr val="tx2">
                    <a:lumMod val="75000"/>
                  </a:schemeClr>
                </a:solidFill>
                <a:latin typeface="Courier New" pitchFamily="49" charset="0"/>
                <a:cs typeface="Courier New" pitchFamily="49" charset="0"/>
              </a:rPr>
              <a:t>BOOLEAN</a:t>
            </a:r>
            <a:r>
              <a:rPr lang="en-US" sz="2400" dirty="0" smtClean="0">
                <a:solidFill>
                  <a:schemeClr val="tx1"/>
                </a:solidFill>
              </a:rPr>
              <a:t>) may take as its value one of the values </a:t>
            </a:r>
            <a:r>
              <a:rPr lang="en-US" sz="2400" dirty="0" smtClean="0">
                <a:solidFill>
                  <a:schemeClr val="tx2">
                    <a:lumMod val="75000"/>
                  </a:schemeClr>
                </a:solidFill>
                <a:latin typeface="Courier New" pitchFamily="49" charset="0"/>
                <a:cs typeface="Courier New" pitchFamily="49" charset="0"/>
              </a:rPr>
              <a:t>FALSE</a:t>
            </a:r>
            <a:r>
              <a:rPr lang="en-US" sz="2400" dirty="0" smtClean="0">
                <a:solidFill>
                  <a:schemeClr val="tx1"/>
                </a:solidFill>
                <a:cs typeface="Courier New" pitchFamily="49" charset="0"/>
              </a:rPr>
              <a:t> and </a:t>
            </a:r>
            <a:r>
              <a:rPr lang="en-US" sz="2400" dirty="0" smtClean="0">
                <a:solidFill>
                  <a:schemeClr val="tx2">
                    <a:lumMod val="75000"/>
                  </a:schemeClr>
                </a:solidFill>
                <a:latin typeface="Courier New" pitchFamily="49" charset="0"/>
                <a:cs typeface="Courier New" pitchFamily="49" charset="0"/>
              </a:rPr>
              <a:t>TRUE</a:t>
            </a:r>
          </a:p>
          <a:p>
            <a:pPr lvl="1"/>
            <a:endParaRPr lang="en-US" sz="2000" dirty="0" smtClean="0">
              <a:solidFill>
                <a:schemeClr val="tx1"/>
              </a:solidFill>
              <a:cs typeface="Courier New" pitchFamily="49" charset="0"/>
            </a:endParaRPr>
          </a:p>
          <a:p>
            <a:pPr lvl="1"/>
            <a:endParaRPr lang="en-US" sz="2000" dirty="0" smtClean="0"/>
          </a:p>
          <a:p>
            <a:endParaRPr lang="en-US" dirty="0" smtClean="0">
              <a:latin typeface="Courier New" pitchFamily="49" charset="0"/>
              <a:cs typeface="Courier New" pitchFamily="49" charset="0"/>
            </a:endParaRPr>
          </a:p>
          <a:p>
            <a:pPr lvl="1">
              <a:buNone/>
            </a:pPr>
            <a:endParaRPr lang="en-US" dirty="0" smtClean="0">
              <a:latin typeface="Courier New" pitchFamily="49" charset="0"/>
              <a:cs typeface="Courier New" pitchFamily="49" charset="0"/>
            </a:endParaRPr>
          </a:p>
          <a:p>
            <a:pPr lvl="1">
              <a:buNone/>
            </a:pPr>
            <a:endParaRPr lang="en-US" dirty="0" smtClean="0"/>
          </a:p>
          <a:p>
            <a:pPr>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p:txBody>
          <a:bodyPr/>
          <a:lstStyle/>
          <a:p>
            <a:pPr eaLnBrk="1" hangingPunct="1">
              <a:defRPr/>
            </a:pPr>
            <a:r>
              <a:rPr lang="en-US" sz="3600" dirty="0" smtClean="0">
                <a:solidFill>
                  <a:schemeClr val="tx2">
                    <a:lumMod val="75000"/>
                  </a:schemeClr>
                </a:solidFill>
                <a:latin typeface="Courier New" pitchFamily="49" charset="0"/>
                <a:cs typeface="Courier New" pitchFamily="49" charset="0"/>
              </a:rPr>
              <a:t>BOOLEAN</a:t>
            </a:r>
            <a:endParaRPr lang="en-US" sz="3600" dirty="0" smtClean="0">
              <a:solidFill>
                <a:schemeClr val="tx2">
                  <a:lumMod val="75000"/>
                </a:schemeClr>
              </a:solidFill>
              <a:cs typeface="Courier New" pitchFamily="49" charset="0"/>
            </a:endParaRPr>
          </a:p>
        </p:txBody>
      </p:sp>
      <p:sp>
        <p:nvSpPr>
          <p:cNvPr id="576515" name="Rectangle 3"/>
          <p:cNvSpPr>
            <a:spLocks noGrp="1" noChangeArrowheads="1"/>
          </p:cNvSpPr>
          <p:nvPr>
            <p:ph type="body" idx="1"/>
          </p:nvPr>
        </p:nvSpPr>
        <p:spPr>
          <a:xfrm>
            <a:off x="0" y="910110"/>
            <a:ext cx="9144000" cy="5495760"/>
          </a:xfrm>
        </p:spPr>
        <p:txBody>
          <a:bodyPr/>
          <a:lstStyle/>
          <a:p>
            <a:pPr algn="ctr" eaLnBrk="1" hangingPunct="1">
              <a:lnSpc>
                <a:spcPct val="90000"/>
              </a:lnSpc>
              <a:spcBef>
                <a:spcPts val="0"/>
              </a:spcBef>
              <a:buNone/>
            </a:pPr>
            <a:r>
              <a:rPr lang="en-GB" sz="2400" dirty="0" smtClean="0"/>
              <a:t>Usage examples from </a:t>
            </a:r>
            <a:r>
              <a:rPr lang="en-US" sz="2400" dirty="0" smtClean="0">
                <a:solidFill>
                  <a:srgbClr val="FFFCC5"/>
                </a:solidFill>
              </a:rPr>
              <a:t>802.16m </a:t>
            </a:r>
            <a:r>
              <a:rPr lang="en-GB" sz="2400" dirty="0" smtClean="0"/>
              <a:t>D9</a:t>
            </a:r>
          </a:p>
          <a:p>
            <a:pPr>
              <a:buNone/>
            </a:pPr>
            <a:endParaRPr lang="en-GB" sz="1800" dirty="0" smtClean="0">
              <a:latin typeface="Courier New" pitchFamily="49" charset="0"/>
              <a:cs typeface="Courier New" pitchFamily="49" charset="0"/>
            </a:endParaRPr>
          </a:p>
          <a:p>
            <a:pPr>
              <a:buNone/>
            </a:pPr>
            <a:r>
              <a:rPr lang="en-GB" sz="1800" dirty="0" smtClean="0">
                <a:solidFill>
                  <a:schemeClr val="tx2">
                    <a:lumMod val="75000"/>
                  </a:schemeClr>
                </a:solidFill>
                <a:latin typeface="Courier New" pitchFamily="49" charset="0"/>
                <a:cs typeface="Courier New" pitchFamily="49" charset="0"/>
              </a:rPr>
              <a:t>AAI-DSA-REQ ::= SEQUENCE {</a:t>
            </a:r>
          </a:p>
          <a:p>
            <a:pPr>
              <a:buNone/>
            </a:pPr>
            <a:r>
              <a:rPr lang="en-GB" sz="1200" dirty="0" smtClean="0">
                <a:solidFill>
                  <a:schemeClr val="bg1"/>
                </a:solidFill>
                <a:latin typeface="Courier New" pitchFamily="49" charset="0"/>
                <a:cs typeface="Courier New" pitchFamily="49" charset="0"/>
              </a:rPr>
              <a:t>	 ..........................</a:t>
            </a:r>
            <a:endParaRPr lang="en-US" sz="1200" dirty="0" smtClean="0">
              <a:solidFill>
                <a:schemeClr val="bg1"/>
              </a:solidFill>
              <a:latin typeface="Courier New" pitchFamily="49" charset="0"/>
              <a:cs typeface="Courier New" pitchFamily="49" charset="0"/>
            </a:endParaRPr>
          </a:p>
          <a:p>
            <a:pPr>
              <a:spcBef>
                <a:spcPts val="0"/>
              </a:spcBef>
              <a:buNone/>
            </a:pPr>
            <a:r>
              <a:rPr lang="en-GB" sz="1800" dirty="0" smtClean="0">
                <a:solidFill>
                  <a:schemeClr val="tx1"/>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emergencyIndication</a:t>
            </a:r>
            <a:r>
              <a:rPr lang="en-GB" sz="1800" dirty="0" smtClean="0">
                <a:solidFill>
                  <a:schemeClr val="tx2">
                    <a:lumMod val="75000"/>
                  </a:schemeClr>
                </a:solidFill>
                <a:latin typeface="Courier New" pitchFamily="49" charset="0"/>
                <a:cs typeface="Courier New" pitchFamily="49" charset="0"/>
              </a:rPr>
              <a:t>           BOOLEAN OPTIONAL,</a:t>
            </a:r>
          </a:p>
          <a:p>
            <a:pPr marL="342900" lvl="1" indent="-342900" eaLnBrk="1" hangingPunct="1">
              <a:lnSpc>
                <a:spcPct val="90000"/>
              </a:lnSpc>
              <a:spcBef>
                <a:spcPts val="0"/>
              </a:spcBef>
              <a:buClr>
                <a:schemeClr val="hlink"/>
              </a:buClr>
              <a:buNone/>
            </a:pPr>
            <a:r>
              <a:rPr lang="en-GB" sz="1200" dirty="0" smtClean="0">
                <a:solidFill>
                  <a:schemeClr val="bg1"/>
                </a:solidFill>
                <a:latin typeface="Courier New" pitchFamily="49" charset="0"/>
                <a:cs typeface="Courier New" pitchFamily="49" charset="0"/>
              </a:rPr>
              <a:t>	 ..........................</a:t>
            </a:r>
            <a:endParaRPr lang="en-US" sz="1200" dirty="0" smtClean="0">
              <a:solidFill>
                <a:schemeClr val="bg1"/>
              </a:solidFill>
              <a:latin typeface="Courier New" pitchFamily="49" charset="0"/>
              <a:cs typeface="Courier New" pitchFamily="49" charset="0"/>
            </a:endParaRPr>
          </a:p>
          <a:p>
            <a:pPr eaLnBrk="1" hangingPunct="1">
              <a:lnSpc>
                <a:spcPct val="90000"/>
              </a:lnSpc>
              <a:spcBef>
                <a:spcPts val="0"/>
              </a:spcBef>
              <a:buNone/>
            </a:pPr>
            <a:r>
              <a:rPr lang="en-GB" sz="1800" dirty="0" smtClean="0">
                <a:solidFill>
                  <a:schemeClr val="tx2">
                    <a:lumMod val="75000"/>
                  </a:schemeClr>
                </a:solidFill>
                <a:latin typeface="Courier New" pitchFamily="49" charset="0"/>
                <a:cs typeface="Courier New" pitchFamily="49" charset="0"/>
              </a:rPr>
              <a:t>}</a:t>
            </a:r>
          </a:p>
          <a:p>
            <a:pPr eaLnBrk="1" hangingPunct="1">
              <a:lnSpc>
                <a:spcPct val="90000"/>
              </a:lnSpc>
              <a:spcBef>
                <a:spcPts val="0"/>
              </a:spcBef>
              <a:buNone/>
            </a:pPr>
            <a:endParaRPr lang="en-GB" sz="1800" dirty="0" smtClean="0">
              <a:solidFill>
                <a:schemeClr val="tx1"/>
              </a:solidFill>
              <a:latin typeface="Courier New" pitchFamily="49" charset="0"/>
              <a:cs typeface="Courier New" pitchFamily="49" charset="0"/>
            </a:endParaRPr>
          </a:p>
          <a:p>
            <a:pPr>
              <a:buNone/>
            </a:pPr>
            <a:r>
              <a:rPr lang="en-GB" sz="1800" dirty="0" err="1" smtClean="0">
                <a:solidFill>
                  <a:schemeClr val="tx2">
                    <a:lumMod val="75000"/>
                  </a:schemeClr>
                </a:solidFill>
                <a:latin typeface="Courier New" pitchFamily="49" charset="0"/>
                <a:cs typeface="Courier New" pitchFamily="49" charset="0"/>
              </a:rPr>
              <a:t>EMBSZoneInfoInHandover</a:t>
            </a:r>
            <a:r>
              <a:rPr lang="en-GB" sz="1800" dirty="0" smtClean="0">
                <a:solidFill>
                  <a:schemeClr val="tx2">
                    <a:lumMod val="75000"/>
                  </a:schemeClr>
                </a:solidFill>
                <a:latin typeface="Courier New" pitchFamily="49" charset="0"/>
                <a:cs typeface="Courier New" pitchFamily="49" charset="0"/>
              </a:rPr>
              <a:t> ::= SEQUENCE {</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serviceFlowUpdateIndicator</a:t>
            </a:r>
            <a:r>
              <a:rPr lang="en-GB" sz="1800" dirty="0" smtClean="0">
                <a:solidFill>
                  <a:schemeClr val="tx2">
                    <a:lumMod val="75000"/>
                  </a:schemeClr>
                </a:solidFill>
                <a:latin typeface="Courier New" pitchFamily="49" charset="0"/>
                <a:cs typeface="Courier New" pitchFamily="49" charset="0"/>
              </a:rPr>
              <a:t>    BOOLEAN,</a:t>
            </a:r>
          </a:p>
          <a:p>
            <a:pPr>
              <a:buNone/>
            </a:pPr>
            <a:r>
              <a:rPr lang="en-GB" sz="1200" dirty="0" smtClean="0">
                <a:solidFill>
                  <a:schemeClr val="bg1"/>
                </a:solidFill>
                <a:latin typeface="Courier New" pitchFamily="49" charset="0"/>
                <a:cs typeface="Courier New" pitchFamily="49" charset="0"/>
              </a:rPr>
              <a:t>	 ..........................</a:t>
            </a:r>
            <a:endParaRPr lang="en-US" sz="1200" dirty="0" smtClean="0">
              <a:solidFill>
                <a:schemeClr val="bg1"/>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a:t>
            </a:r>
            <a:endParaRPr lang="en-US" sz="1800" dirty="0" smtClean="0">
              <a:solidFill>
                <a:schemeClr val="tx2">
                  <a:lumMod val="75000"/>
                </a:schemeClr>
              </a:solidFill>
              <a:latin typeface="Courier New" pitchFamily="49" charset="0"/>
              <a:cs typeface="Courier New" pitchFamily="49" charset="0"/>
            </a:endParaRPr>
          </a:p>
          <a:p>
            <a:pPr>
              <a:buNone/>
            </a:pPr>
            <a:r>
              <a:rPr lang="en-GB" sz="1800" dirty="0" smtClean="0">
                <a:solidFill>
                  <a:schemeClr val="tx1"/>
                </a:solidFill>
                <a:latin typeface="Courier New" pitchFamily="49" charset="0"/>
                <a:cs typeface="Courier New" pitchFamily="49" charset="0"/>
              </a:rPr>
              <a:t> </a:t>
            </a:r>
          </a:p>
          <a:p>
            <a:pPr>
              <a:buNone/>
            </a:pPr>
            <a:r>
              <a:rPr lang="en-GB" sz="1800" dirty="0" smtClean="0">
                <a:solidFill>
                  <a:schemeClr val="tx2">
                    <a:lumMod val="75000"/>
                  </a:schemeClr>
                </a:solidFill>
                <a:latin typeface="Courier New" pitchFamily="49" charset="0"/>
                <a:cs typeface="Courier New" pitchFamily="49" charset="0"/>
              </a:rPr>
              <a:t>AAI-RNG-RSP ::= SEQUENCE {</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rangingAbortFlag</a:t>
            </a:r>
            <a:r>
              <a:rPr lang="en-GB" sz="1800" dirty="0" smtClean="0">
                <a:solidFill>
                  <a:schemeClr val="tx2">
                    <a:lumMod val="75000"/>
                  </a:schemeClr>
                </a:solidFill>
                <a:latin typeface="Courier New" pitchFamily="49" charset="0"/>
                <a:cs typeface="Courier New" pitchFamily="49" charset="0"/>
              </a:rPr>
              <a:t>              BOOLEAN, </a:t>
            </a:r>
            <a:endParaRPr lang="en-US" sz="1800" dirty="0" smtClean="0">
              <a:solidFill>
                <a:schemeClr val="tx2">
                  <a:lumMod val="75000"/>
                </a:schemeClr>
              </a:solidFill>
              <a:latin typeface="Courier New" pitchFamily="49" charset="0"/>
              <a:cs typeface="Courier New" pitchFamily="49" charset="0"/>
            </a:endParaRPr>
          </a:p>
          <a:p>
            <a:pPr>
              <a:buNone/>
            </a:pPr>
            <a:r>
              <a:rPr lang="en-GB" sz="1200" dirty="0" smtClean="0">
                <a:solidFill>
                  <a:schemeClr val="bg1"/>
                </a:solidFill>
                <a:latin typeface="Courier New" pitchFamily="49" charset="0"/>
                <a:cs typeface="Courier New" pitchFamily="49" charset="0"/>
              </a:rPr>
              <a:t>	 ..........................</a:t>
            </a:r>
          </a:p>
          <a:p>
            <a:pPr>
              <a:spcBef>
                <a:spcPts val="0"/>
              </a:spcBef>
              <a:buNone/>
            </a:pPr>
            <a:r>
              <a:rPr lang="en-GB" sz="1800" dirty="0" smtClean="0">
                <a:solidFill>
                  <a:schemeClr val="tx2">
                    <a:lumMod val="75000"/>
                  </a:schemeClr>
                </a:solidFill>
                <a:latin typeface="Courier New" pitchFamily="49" charset="0"/>
                <a:cs typeface="Courier New" pitchFamily="49" charset="0"/>
              </a:rPr>
              <a:t>}</a:t>
            </a:r>
            <a:endParaRPr lang="en-US" sz="1800" dirty="0" smtClean="0">
              <a:solidFill>
                <a:schemeClr val="tx2">
                  <a:lumMod val="75000"/>
                </a:schemeClr>
              </a:solidFill>
              <a:latin typeface="Courier New" pitchFamily="49" charset="0"/>
              <a:cs typeface="Courier New" pitchFamily="49" charset="0"/>
            </a:endParaRPr>
          </a:p>
          <a:p>
            <a:pPr eaLnBrk="1" hangingPunct="1">
              <a:lnSpc>
                <a:spcPct val="90000"/>
              </a:lnSpc>
              <a:spcBef>
                <a:spcPts val="0"/>
              </a:spcBef>
              <a:buNone/>
            </a:pPr>
            <a:endParaRPr lang="en-GB" sz="2000" dirty="0" smtClean="0">
              <a:latin typeface="Courier New" pitchFamily="49" charset="0"/>
              <a:cs typeface="Courier New" pitchFamily="49" charset="0"/>
            </a:endParaRPr>
          </a:p>
          <a:p>
            <a:pPr eaLnBrk="1" hangingPunct="1">
              <a:lnSpc>
                <a:spcPct val="90000"/>
              </a:lnSpc>
              <a:spcBef>
                <a:spcPts val="0"/>
              </a:spcBef>
              <a:buNone/>
            </a:pPr>
            <a:endParaRPr lang="en-GB" sz="2000" dirty="0" smtClean="0">
              <a:latin typeface="Courier New" pitchFamily="49" charset="0"/>
              <a:cs typeface="Courier New" pitchFamily="49" charset="0"/>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a:xfrm>
            <a:off x="373850" y="76200"/>
            <a:ext cx="8229600" cy="1066800"/>
          </a:xfrm>
        </p:spPr>
        <p:txBody>
          <a:bodyPr/>
          <a:lstStyle/>
          <a:p>
            <a:pPr eaLnBrk="1" hangingPunct="1">
              <a:defRPr/>
            </a:pPr>
            <a:r>
              <a:rPr lang="en-US" sz="3600" dirty="0" smtClean="0">
                <a:solidFill>
                  <a:srgbClr val="FFFCC5"/>
                </a:solidFill>
                <a:cs typeface="Courier New" pitchFamily="49" charset="0"/>
              </a:rPr>
              <a:t>Integer types </a:t>
            </a:r>
            <a:br>
              <a:rPr lang="en-US" sz="3600" dirty="0" smtClean="0">
                <a:solidFill>
                  <a:srgbClr val="FFFCC5"/>
                </a:solidFill>
                <a:cs typeface="Courier New" pitchFamily="49" charset="0"/>
              </a:rPr>
            </a:br>
            <a:r>
              <a:rPr lang="en-US" sz="2800" dirty="0" smtClean="0">
                <a:solidFill>
                  <a:srgbClr val="FFFCC5"/>
                </a:solidFill>
                <a:cs typeface="Courier New" pitchFamily="49" charset="0"/>
              </a:rPr>
              <a:t>Characteristics (1/2)</a:t>
            </a:r>
          </a:p>
        </p:txBody>
      </p:sp>
      <p:sp>
        <p:nvSpPr>
          <p:cNvPr id="4" name="Content Placeholder 3"/>
          <p:cNvSpPr>
            <a:spLocks noGrp="1"/>
          </p:cNvSpPr>
          <p:nvPr>
            <p:ph idx="1"/>
          </p:nvPr>
        </p:nvSpPr>
        <p:spPr/>
        <p:txBody>
          <a:bodyPr/>
          <a:lstStyle/>
          <a:p>
            <a:r>
              <a:rPr lang="en-US" sz="2400" dirty="0" smtClean="0">
                <a:solidFill>
                  <a:schemeClr val="tx1"/>
                </a:solidFill>
              </a:rPr>
              <a:t>A component whose type is </a:t>
            </a:r>
            <a:r>
              <a:rPr lang="en-US" sz="2400" dirty="0" smtClean="0">
                <a:solidFill>
                  <a:schemeClr val="tx2">
                    <a:lumMod val="75000"/>
                  </a:schemeClr>
                </a:solidFill>
                <a:latin typeface="Courier New" pitchFamily="49" charset="0"/>
                <a:cs typeface="Courier New" pitchFamily="49" charset="0"/>
              </a:rPr>
              <a:t>INTEGER</a:t>
            </a:r>
            <a:r>
              <a:rPr lang="en-US" sz="2400" dirty="0" smtClean="0">
                <a:solidFill>
                  <a:schemeClr val="tx1"/>
                </a:solidFill>
              </a:rPr>
              <a:t> (or a user-defined type derived from </a:t>
            </a:r>
            <a:r>
              <a:rPr lang="en-US" sz="2400" dirty="0" smtClean="0">
                <a:solidFill>
                  <a:schemeClr val="tx2">
                    <a:lumMod val="75000"/>
                  </a:schemeClr>
                </a:solidFill>
                <a:latin typeface="Courier New" pitchFamily="49" charset="0"/>
                <a:cs typeface="Courier New" pitchFamily="49" charset="0"/>
              </a:rPr>
              <a:t>INTEGER</a:t>
            </a:r>
            <a:r>
              <a:rPr lang="en-US" sz="2400" dirty="0" smtClean="0">
                <a:solidFill>
                  <a:schemeClr val="tx1"/>
                </a:solidFill>
              </a:rPr>
              <a:t>) may take as its value any integer from a certain set</a:t>
            </a:r>
          </a:p>
          <a:p>
            <a:pPr lvl="1"/>
            <a:r>
              <a:rPr lang="en-US" sz="2000" dirty="0" smtClean="0">
                <a:solidFill>
                  <a:schemeClr val="tx1"/>
                </a:solidFill>
              </a:rPr>
              <a:t>If the </a:t>
            </a:r>
            <a:r>
              <a:rPr lang="en-US" sz="2000" dirty="0" smtClean="0">
                <a:solidFill>
                  <a:schemeClr val="tx2">
                    <a:lumMod val="75000"/>
                  </a:schemeClr>
                </a:solidFill>
                <a:latin typeface="Courier New" pitchFamily="49" charset="0"/>
                <a:cs typeface="Courier New" pitchFamily="49" charset="0"/>
              </a:rPr>
              <a:t>INTEGER</a:t>
            </a:r>
            <a:r>
              <a:rPr lang="en-US" sz="2000" dirty="0" smtClean="0">
                <a:solidFill>
                  <a:schemeClr val="tx1"/>
                </a:solidFill>
              </a:rPr>
              <a:t> type has no constraints, the permitted value set is the range [–infinity..+infinity]</a:t>
            </a:r>
          </a:p>
          <a:p>
            <a:pPr lvl="1"/>
            <a:r>
              <a:rPr lang="en-US" sz="2000" dirty="0" smtClean="0">
                <a:solidFill>
                  <a:schemeClr val="tx1"/>
                </a:solidFill>
              </a:rPr>
              <a:t>A permitted value set can be specified, for example, by including a value range constraint, as follows:</a:t>
            </a:r>
          </a:p>
          <a:p>
            <a:pPr lvl="2">
              <a:spcBef>
                <a:spcPts val="600"/>
              </a:spcBef>
              <a:buNone/>
            </a:pPr>
            <a:r>
              <a:rPr lang="en-US" sz="1800" dirty="0" smtClean="0">
                <a:solidFill>
                  <a:schemeClr val="tx2">
                    <a:lumMod val="75000"/>
                  </a:schemeClr>
                </a:solidFill>
                <a:latin typeface="Courier New" pitchFamily="49" charset="0"/>
                <a:cs typeface="Courier New" pitchFamily="49" charset="0"/>
              </a:rPr>
              <a:t>  A ::= INTEGER </a:t>
            </a:r>
            <a:r>
              <a:rPr lang="en-US" sz="1800" b="1" dirty="0" smtClean="0">
                <a:solidFill>
                  <a:schemeClr val="tx2">
                    <a:lumMod val="75000"/>
                  </a:schemeClr>
                </a:solidFill>
                <a:latin typeface="Courier New" pitchFamily="49" charset="0"/>
                <a:cs typeface="Courier New" pitchFamily="49" charset="0"/>
              </a:rPr>
              <a:t>(0..255)</a:t>
            </a:r>
          </a:p>
          <a:p>
            <a:pPr lvl="2">
              <a:spcBef>
                <a:spcPts val="600"/>
              </a:spcBef>
              <a:buNone/>
            </a:pPr>
            <a:r>
              <a:rPr lang="en-US" sz="1800" dirty="0" smtClean="0">
                <a:solidFill>
                  <a:schemeClr val="tx2">
                    <a:lumMod val="75000"/>
                  </a:schemeClr>
                </a:solidFill>
                <a:latin typeface="Courier New" pitchFamily="49" charset="0"/>
                <a:cs typeface="Courier New" pitchFamily="49" charset="0"/>
              </a:rPr>
              <a:t>  B ::= INTEGER </a:t>
            </a:r>
            <a:r>
              <a:rPr lang="en-US" sz="1800" b="1" dirty="0" smtClean="0">
                <a:solidFill>
                  <a:schemeClr val="tx2">
                    <a:lumMod val="75000"/>
                  </a:schemeClr>
                </a:solidFill>
                <a:latin typeface="Courier New" pitchFamily="49" charset="0"/>
                <a:cs typeface="Courier New" pitchFamily="49" charset="0"/>
              </a:rPr>
              <a:t>(0..65535)</a:t>
            </a:r>
          </a:p>
          <a:p>
            <a:pPr lvl="2">
              <a:spcBef>
                <a:spcPts val="600"/>
              </a:spcBef>
              <a:buNone/>
            </a:pPr>
            <a:r>
              <a:rPr lang="en-US" sz="1800" dirty="0" smtClean="0">
                <a:solidFill>
                  <a:schemeClr val="tx2">
                    <a:lumMod val="75000"/>
                  </a:schemeClr>
                </a:solidFill>
                <a:latin typeface="Courier New" pitchFamily="49" charset="0"/>
                <a:cs typeface="Courier New" pitchFamily="49" charset="0"/>
              </a:rPr>
              <a:t>  C ::= INTEGER </a:t>
            </a:r>
            <a:r>
              <a:rPr lang="en-US" sz="1800" b="1" dirty="0" smtClean="0">
                <a:solidFill>
                  <a:schemeClr val="tx2">
                    <a:lumMod val="75000"/>
                  </a:schemeClr>
                </a:solidFill>
                <a:latin typeface="Courier New" pitchFamily="49" charset="0"/>
                <a:cs typeface="Courier New" pitchFamily="49" charset="0"/>
              </a:rPr>
              <a:t>(-100000..100000)</a:t>
            </a:r>
          </a:p>
          <a:p>
            <a:pPr lvl="2">
              <a:spcBef>
                <a:spcPts val="600"/>
              </a:spcBef>
              <a:buNone/>
            </a:pPr>
            <a:r>
              <a:rPr lang="en-US" sz="1800" dirty="0" smtClean="0">
                <a:solidFill>
                  <a:schemeClr val="tx2">
                    <a:lumMod val="75000"/>
                  </a:schemeClr>
                </a:solidFill>
                <a:latin typeface="Courier New" pitchFamily="49" charset="0"/>
                <a:cs typeface="Courier New" pitchFamily="49" charset="0"/>
              </a:rPr>
              <a:t>  D ::= INTEGER </a:t>
            </a:r>
            <a:r>
              <a:rPr lang="en-US" sz="1800" b="1" dirty="0" smtClean="0">
                <a:solidFill>
                  <a:schemeClr val="tx2">
                    <a:lumMod val="75000"/>
                  </a:schemeClr>
                </a:solidFill>
                <a:latin typeface="Courier New" pitchFamily="49" charset="0"/>
                <a:cs typeface="Courier New" pitchFamily="49" charset="0"/>
              </a:rPr>
              <a:t>(1..8)</a:t>
            </a:r>
          </a:p>
          <a:p>
            <a:pPr lvl="2">
              <a:spcBef>
                <a:spcPts val="60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PhyCarrierIndex</a:t>
            </a:r>
            <a:r>
              <a:rPr lang="en-GB" sz="1800" dirty="0" smtClean="0">
                <a:solidFill>
                  <a:schemeClr val="tx2">
                    <a:lumMod val="75000"/>
                  </a:schemeClr>
                </a:solidFill>
                <a:latin typeface="Courier New" pitchFamily="49" charset="0"/>
                <a:cs typeface="Courier New" pitchFamily="49" charset="0"/>
              </a:rPr>
              <a:t> ::= INTEGER </a:t>
            </a:r>
            <a:r>
              <a:rPr lang="en-GB" sz="1800" b="1" dirty="0" smtClean="0">
                <a:solidFill>
                  <a:schemeClr val="tx2">
                    <a:lumMod val="75000"/>
                  </a:schemeClr>
                </a:solidFill>
                <a:latin typeface="Courier New" pitchFamily="49" charset="0"/>
                <a:cs typeface="Courier New" pitchFamily="49" charset="0"/>
              </a:rPr>
              <a:t>(0..63)</a:t>
            </a:r>
            <a:endParaRPr lang="en-US" sz="1800" b="1" dirty="0" smtClean="0">
              <a:solidFill>
                <a:schemeClr val="tx2">
                  <a:lumMod val="75000"/>
                </a:schemeClr>
              </a:solidFill>
              <a:latin typeface="Courier New" pitchFamily="49" charset="0"/>
              <a:cs typeface="Courier New" pitchFamily="49" charset="0"/>
            </a:endParaRPr>
          </a:p>
          <a:p>
            <a:pPr lvl="1"/>
            <a:endParaRPr lang="en-US" dirty="0" smtClean="0"/>
          </a:p>
          <a:p>
            <a:pPr lvl="3"/>
            <a:endParaRPr lang="en-US" dirty="0" smtClean="0"/>
          </a:p>
          <a:p>
            <a:pPr lvl="2"/>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a:xfrm>
            <a:off x="373850" y="76200"/>
            <a:ext cx="8229600" cy="1066800"/>
          </a:xfrm>
        </p:spPr>
        <p:txBody>
          <a:bodyPr/>
          <a:lstStyle/>
          <a:p>
            <a:pPr eaLnBrk="1" hangingPunct="1">
              <a:defRPr/>
            </a:pPr>
            <a:r>
              <a:rPr lang="en-US" sz="3600" dirty="0" smtClean="0">
                <a:solidFill>
                  <a:srgbClr val="FFFCC5"/>
                </a:solidFill>
                <a:cs typeface="Courier New" pitchFamily="49" charset="0"/>
              </a:rPr>
              <a:t>Integer types</a:t>
            </a:r>
            <a:r>
              <a:rPr lang="en-US" sz="2800" dirty="0" smtClean="0">
                <a:solidFill>
                  <a:srgbClr val="FFFCC5"/>
                </a:solidFill>
                <a:cs typeface="Courier New" pitchFamily="49" charset="0"/>
              </a:rPr>
              <a:t/>
            </a:r>
            <a:br>
              <a:rPr lang="en-US" sz="2800" dirty="0" smtClean="0">
                <a:solidFill>
                  <a:srgbClr val="FFFCC5"/>
                </a:solidFill>
                <a:cs typeface="Courier New" pitchFamily="49" charset="0"/>
              </a:rPr>
            </a:br>
            <a:r>
              <a:rPr lang="en-US" sz="2800" dirty="0" smtClean="0">
                <a:solidFill>
                  <a:srgbClr val="FFFCC5"/>
                </a:solidFill>
                <a:cs typeface="Courier New" pitchFamily="49" charset="0"/>
              </a:rPr>
              <a:t>Characteristics (2/2)</a:t>
            </a:r>
          </a:p>
        </p:txBody>
      </p:sp>
      <p:sp>
        <p:nvSpPr>
          <p:cNvPr id="4" name="Content Placeholder 3"/>
          <p:cNvSpPr>
            <a:spLocks noGrp="1"/>
          </p:cNvSpPr>
          <p:nvPr>
            <p:ph idx="1"/>
          </p:nvPr>
        </p:nvSpPr>
        <p:spPr>
          <a:xfrm>
            <a:off x="457200" y="1224400"/>
            <a:ext cx="8229600" cy="5257800"/>
          </a:xfrm>
        </p:spPr>
        <p:txBody>
          <a:bodyPr/>
          <a:lstStyle/>
          <a:p>
            <a:r>
              <a:rPr lang="en-US" sz="2400" dirty="0" smtClean="0">
                <a:solidFill>
                  <a:schemeClr val="tx1"/>
                </a:solidFill>
              </a:rPr>
              <a:t>It is possible to associate names with some of the values of a user-defined integer type, as in the following example:</a:t>
            </a:r>
            <a:endParaRPr lang="en-US" sz="1800" dirty="0" smtClean="0">
              <a:solidFill>
                <a:schemeClr val="tx1"/>
              </a:solidFill>
              <a:latin typeface="Courier New" pitchFamily="49" charset="0"/>
              <a:cs typeface="Courier New" pitchFamily="49" charset="0"/>
            </a:endParaRPr>
          </a:p>
          <a:p>
            <a:pPr lvl="1">
              <a:spcBef>
                <a:spcPts val="600"/>
              </a:spcBef>
              <a:buNone/>
            </a:pPr>
            <a:r>
              <a:rPr lang="en-US" sz="1800" dirty="0" smtClean="0">
                <a:solidFill>
                  <a:schemeClr val="tx1"/>
                </a:solidFill>
                <a:latin typeface="Courier New" pitchFamily="49" charset="0"/>
                <a:cs typeface="Courier New" pitchFamily="49" charset="0"/>
              </a:rPr>
              <a:t>	</a:t>
            </a:r>
            <a:r>
              <a:rPr lang="en-US" sz="1800" dirty="0" smtClean="0">
                <a:solidFill>
                  <a:schemeClr val="tx2">
                    <a:lumMod val="75000"/>
                  </a:schemeClr>
                </a:solidFill>
                <a:latin typeface="Courier New" pitchFamily="49" charset="0"/>
                <a:cs typeface="Courier New" pitchFamily="49" charset="0"/>
              </a:rPr>
              <a:t>	</a:t>
            </a:r>
            <a:r>
              <a:rPr lang="en-US" sz="1800" dirty="0" err="1" smtClean="0">
                <a:solidFill>
                  <a:schemeClr val="tx2">
                    <a:lumMod val="75000"/>
                  </a:schemeClr>
                </a:solidFill>
                <a:latin typeface="Courier New" pitchFamily="49" charset="0"/>
                <a:cs typeface="Courier New" pitchFamily="49" charset="0"/>
              </a:rPr>
              <a:t>CsSpecification</a:t>
            </a:r>
            <a:r>
              <a:rPr lang="en-US" sz="1800" dirty="0" smtClean="0">
                <a:solidFill>
                  <a:schemeClr val="tx2">
                    <a:lumMod val="75000"/>
                  </a:schemeClr>
                </a:solidFill>
                <a:latin typeface="Courier New" pitchFamily="49" charset="0"/>
                <a:cs typeface="Courier New" pitchFamily="49" charset="0"/>
              </a:rPr>
              <a:t> ::=	INTEGER {</a:t>
            </a:r>
          </a:p>
          <a:p>
            <a:pPr lvl="1">
              <a:spcBef>
                <a:spcPts val="0"/>
              </a:spcBef>
              <a:buNone/>
            </a:pPr>
            <a:r>
              <a:rPr lang="en-US" sz="1800" dirty="0" smtClean="0">
                <a:solidFill>
                  <a:schemeClr val="tx2">
                    <a:lumMod val="75000"/>
                  </a:schemeClr>
                </a:solidFill>
                <a:latin typeface="Courier New" pitchFamily="49" charset="0"/>
                <a:cs typeface="Courier New" pitchFamily="49" charset="0"/>
              </a:rPr>
              <a:t>				</a:t>
            </a:r>
            <a:r>
              <a:rPr lang="en-US" sz="1800" b="1" dirty="0" smtClean="0">
                <a:solidFill>
                  <a:schemeClr val="tx2">
                    <a:lumMod val="75000"/>
                  </a:schemeClr>
                </a:solidFill>
                <a:latin typeface="Courier New" pitchFamily="49" charset="0"/>
                <a:cs typeface="Courier New" pitchFamily="49" charset="0"/>
              </a:rPr>
              <a:t>packetIpv4 (1)</a:t>
            </a:r>
            <a:r>
              <a:rPr lang="en-US" sz="1800" dirty="0" smtClean="0">
                <a:solidFill>
                  <a:schemeClr val="tx2">
                    <a:lumMod val="75000"/>
                  </a:schemeClr>
                </a:solidFill>
                <a:latin typeface="Courier New" pitchFamily="49" charset="0"/>
                <a:cs typeface="Courier New" pitchFamily="49" charset="0"/>
              </a:rPr>
              <a:t>,</a:t>
            </a:r>
          </a:p>
          <a:p>
            <a:pPr lvl="1">
              <a:spcBef>
                <a:spcPts val="0"/>
              </a:spcBef>
              <a:buNone/>
            </a:pPr>
            <a:r>
              <a:rPr lang="en-US" sz="1800" dirty="0" smtClean="0">
                <a:solidFill>
                  <a:schemeClr val="tx2">
                    <a:lumMod val="75000"/>
                  </a:schemeClr>
                </a:solidFill>
                <a:latin typeface="Courier New" pitchFamily="49" charset="0"/>
                <a:cs typeface="Courier New" pitchFamily="49" charset="0"/>
              </a:rPr>
              <a:t>				</a:t>
            </a:r>
            <a:r>
              <a:rPr lang="en-US" sz="1800" b="1" dirty="0" smtClean="0">
                <a:solidFill>
                  <a:schemeClr val="tx2">
                    <a:lumMod val="75000"/>
                  </a:schemeClr>
                </a:solidFill>
                <a:latin typeface="Courier New" pitchFamily="49" charset="0"/>
                <a:cs typeface="Courier New" pitchFamily="49" charset="0"/>
              </a:rPr>
              <a:t>packetIpv6</a:t>
            </a:r>
            <a:r>
              <a:rPr lang="en-US" sz="1800" dirty="0" smtClean="0">
                <a:solidFill>
                  <a:schemeClr val="tx2">
                    <a:lumMod val="75000"/>
                  </a:schemeClr>
                </a:solidFill>
                <a:latin typeface="Courier New" pitchFamily="49" charset="0"/>
                <a:cs typeface="Courier New" pitchFamily="49" charset="0"/>
              </a:rPr>
              <a:t> </a:t>
            </a:r>
            <a:r>
              <a:rPr lang="en-US" sz="1800" b="1" dirty="0" smtClean="0">
                <a:solidFill>
                  <a:schemeClr val="tx2">
                    <a:lumMod val="75000"/>
                  </a:schemeClr>
                </a:solidFill>
                <a:latin typeface="Courier New" pitchFamily="49" charset="0"/>
                <a:cs typeface="Courier New" pitchFamily="49" charset="0"/>
              </a:rPr>
              <a:t>(2)</a:t>
            </a:r>
            <a:r>
              <a:rPr lang="en-US" sz="1800" dirty="0" smtClean="0">
                <a:solidFill>
                  <a:schemeClr val="tx2">
                    <a:lumMod val="75000"/>
                  </a:schemeClr>
                </a:solidFill>
                <a:latin typeface="Courier New" pitchFamily="49" charset="0"/>
                <a:cs typeface="Courier New" pitchFamily="49" charset="0"/>
              </a:rPr>
              <a:t>,</a:t>
            </a:r>
          </a:p>
          <a:p>
            <a:pPr lvl="1">
              <a:spcBef>
                <a:spcPts val="0"/>
              </a:spcBef>
              <a:buNone/>
            </a:pPr>
            <a:r>
              <a:rPr lang="en-US" sz="1800" dirty="0" smtClean="0">
                <a:solidFill>
                  <a:schemeClr val="tx2">
                    <a:lumMod val="75000"/>
                  </a:schemeClr>
                </a:solidFill>
                <a:latin typeface="Courier New" pitchFamily="49" charset="0"/>
                <a:cs typeface="Courier New" pitchFamily="49" charset="0"/>
              </a:rPr>
              <a:t>				</a:t>
            </a:r>
            <a:r>
              <a:rPr lang="en-US" sz="1800" b="1" dirty="0" err="1" smtClean="0">
                <a:solidFill>
                  <a:schemeClr val="tx2">
                    <a:lumMod val="75000"/>
                  </a:schemeClr>
                </a:solidFill>
                <a:latin typeface="Courier New" pitchFamily="49" charset="0"/>
                <a:cs typeface="Courier New" pitchFamily="49" charset="0"/>
              </a:rPr>
              <a:t>packetEthernet</a:t>
            </a:r>
            <a:r>
              <a:rPr lang="en-US" sz="1800" dirty="0" smtClean="0">
                <a:solidFill>
                  <a:schemeClr val="tx2">
                    <a:lumMod val="75000"/>
                  </a:schemeClr>
                </a:solidFill>
                <a:latin typeface="Courier New" pitchFamily="49" charset="0"/>
                <a:cs typeface="Courier New" pitchFamily="49" charset="0"/>
              </a:rPr>
              <a:t> </a:t>
            </a:r>
            <a:r>
              <a:rPr lang="en-US" sz="1800" b="1" dirty="0" smtClean="0">
                <a:solidFill>
                  <a:schemeClr val="tx2">
                    <a:lumMod val="75000"/>
                  </a:schemeClr>
                </a:solidFill>
                <a:latin typeface="Courier New" pitchFamily="49" charset="0"/>
                <a:cs typeface="Courier New" pitchFamily="49" charset="0"/>
              </a:rPr>
              <a:t>(3)</a:t>
            </a:r>
            <a:r>
              <a:rPr lang="en-US" sz="1800" dirty="0" smtClean="0">
                <a:solidFill>
                  <a:schemeClr val="tx2">
                    <a:lumMod val="75000"/>
                  </a:schemeClr>
                </a:solidFill>
                <a:latin typeface="Courier New" pitchFamily="49" charset="0"/>
                <a:cs typeface="Courier New" pitchFamily="49" charset="0"/>
              </a:rPr>
              <a:t>,</a:t>
            </a:r>
          </a:p>
          <a:p>
            <a:pPr lvl="1">
              <a:spcBef>
                <a:spcPts val="0"/>
              </a:spcBef>
              <a:buNone/>
            </a:pPr>
            <a:r>
              <a:rPr lang="en-US" sz="1800" dirty="0" smtClean="0">
                <a:solidFill>
                  <a:schemeClr val="tx2">
                    <a:lumMod val="75000"/>
                  </a:schemeClr>
                </a:solidFill>
                <a:latin typeface="Courier New" pitchFamily="49" charset="0"/>
                <a:cs typeface="Courier New" pitchFamily="49" charset="0"/>
              </a:rPr>
              <a:t>				</a:t>
            </a:r>
            <a:r>
              <a:rPr lang="en-US" sz="1800" b="1" dirty="0" smtClean="0">
                <a:solidFill>
                  <a:schemeClr val="tx2">
                    <a:lumMod val="75000"/>
                  </a:schemeClr>
                </a:solidFill>
                <a:latin typeface="Courier New" pitchFamily="49" charset="0"/>
                <a:cs typeface="Courier New" pitchFamily="49" charset="0"/>
              </a:rPr>
              <a:t>packetIpv4OrIpv6</a:t>
            </a:r>
            <a:r>
              <a:rPr lang="en-US" sz="1800" dirty="0" smtClean="0">
                <a:solidFill>
                  <a:schemeClr val="tx2">
                    <a:lumMod val="75000"/>
                  </a:schemeClr>
                </a:solidFill>
                <a:latin typeface="Courier New" pitchFamily="49" charset="0"/>
                <a:cs typeface="Courier New" pitchFamily="49" charset="0"/>
              </a:rPr>
              <a:t> </a:t>
            </a:r>
            <a:r>
              <a:rPr lang="en-US" sz="1800" b="1" dirty="0" smtClean="0">
                <a:solidFill>
                  <a:schemeClr val="tx2">
                    <a:lumMod val="75000"/>
                  </a:schemeClr>
                </a:solidFill>
                <a:latin typeface="Courier New" pitchFamily="49" charset="0"/>
                <a:cs typeface="Courier New" pitchFamily="49" charset="0"/>
              </a:rPr>
              <a:t>(14)</a:t>
            </a:r>
            <a:r>
              <a:rPr lang="en-US" sz="1800" dirty="0" smtClean="0">
                <a:solidFill>
                  <a:schemeClr val="tx2">
                    <a:lumMod val="75000"/>
                  </a:schemeClr>
                </a:solidFill>
                <a:latin typeface="Courier New" pitchFamily="49" charset="0"/>
                <a:cs typeface="Courier New" pitchFamily="49" charset="0"/>
              </a:rPr>
              <a:t>,</a:t>
            </a:r>
          </a:p>
          <a:p>
            <a:pPr lvl="1">
              <a:spcBef>
                <a:spcPts val="0"/>
              </a:spcBef>
              <a:buNone/>
            </a:pPr>
            <a:r>
              <a:rPr lang="en-US" sz="1800" dirty="0" smtClean="0">
                <a:solidFill>
                  <a:schemeClr val="tx2">
                    <a:lumMod val="75000"/>
                  </a:schemeClr>
                </a:solidFill>
                <a:latin typeface="Courier New" pitchFamily="49" charset="0"/>
                <a:cs typeface="Courier New" pitchFamily="49" charset="0"/>
              </a:rPr>
              <a:t>				</a:t>
            </a:r>
            <a:r>
              <a:rPr lang="en-US" sz="1800" b="1" dirty="0" err="1" smtClean="0">
                <a:solidFill>
                  <a:schemeClr val="tx2">
                    <a:lumMod val="75000"/>
                  </a:schemeClr>
                </a:solidFill>
                <a:latin typeface="Courier New" pitchFamily="49" charset="0"/>
                <a:cs typeface="Courier New" pitchFamily="49" charset="0"/>
              </a:rPr>
              <a:t>multiProtocol</a:t>
            </a:r>
            <a:r>
              <a:rPr lang="en-US" sz="1800" dirty="0" smtClean="0">
                <a:solidFill>
                  <a:schemeClr val="tx2">
                    <a:lumMod val="75000"/>
                  </a:schemeClr>
                </a:solidFill>
                <a:latin typeface="Courier New" pitchFamily="49" charset="0"/>
                <a:cs typeface="Courier New" pitchFamily="49" charset="0"/>
              </a:rPr>
              <a:t> </a:t>
            </a:r>
            <a:r>
              <a:rPr lang="en-US" sz="1800" b="1" dirty="0" smtClean="0">
                <a:solidFill>
                  <a:schemeClr val="tx2">
                    <a:lumMod val="75000"/>
                  </a:schemeClr>
                </a:solidFill>
                <a:latin typeface="Courier New" pitchFamily="49" charset="0"/>
                <a:cs typeface="Courier New" pitchFamily="49" charset="0"/>
              </a:rPr>
              <a:t>(15) </a:t>
            </a:r>
            <a:r>
              <a:rPr lang="en-US" sz="1800" dirty="0" smtClean="0">
                <a:solidFill>
                  <a:schemeClr val="tx2">
                    <a:lumMod val="75000"/>
                  </a:schemeClr>
                </a:solidFill>
                <a:latin typeface="Courier New" pitchFamily="49" charset="0"/>
                <a:cs typeface="Courier New" pitchFamily="49" charset="0"/>
              </a:rPr>
              <a:t>} (0..255)</a:t>
            </a:r>
          </a:p>
          <a:p>
            <a:pPr lvl="1"/>
            <a:endParaRPr lang="en-US" dirty="0" smtClean="0">
              <a:solidFill>
                <a:schemeClr val="tx1"/>
              </a:solidFill>
            </a:endParaRPr>
          </a:p>
          <a:p>
            <a:pPr lvl="2"/>
            <a:endParaRPr lang="en-US" sz="1600" dirty="0" smtClean="0">
              <a:solidFill>
                <a:schemeClr val="tx1"/>
              </a:solidFill>
            </a:endParaRPr>
          </a:p>
          <a:p>
            <a:pPr lvl="3"/>
            <a:endParaRPr lang="en-US" dirty="0" smtClean="0"/>
          </a:p>
          <a:p>
            <a:pPr lvl="2"/>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p:txBody>
          <a:bodyPr/>
          <a:lstStyle/>
          <a:p>
            <a:pPr eaLnBrk="1" hangingPunct="1">
              <a:defRPr/>
            </a:pPr>
            <a:r>
              <a:rPr lang="en-US" sz="3600" dirty="0" smtClean="0">
                <a:solidFill>
                  <a:schemeClr val="tx2">
                    <a:lumMod val="75000"/>
                  </a:schemeClr>
                </a:solidFill>
                <a:latin typeface="Courier New" pitchFamily="49" charset="0"/>
                <a:cs typeface="Courier New" pitchFamily="49" charset="0"/>
              </a:rPr>
              <a:t>INTEGER</a:t>
            </a:r>
          </a:p>
        </p:txBody>
      </p:sp>
      <p:sp>
        <p:nvSpPr>
          <p:cNvPr id="576515" name="Rectangle 3"/>
          <p:cNvSpPr>
            <a:spLocks noGrp="1" noChangeArrowheads="1"/>
          </p:cNvSpPr>
          <p:nvPr>
            <p:ph type="body" idx="1"/>
          </p:nvPr>
        </p:nvSpPr>
        <p:spPr>
          <a:xfrm>
            <a:off x="0" y="910110"/>
            <a:ext cx="9144000" cy="5495760"/>
          </a:xfrm>
        </p:spPr>
        <p:txBody>
          <a:bodyPr/>
          <a:lstStyle/>
          <a:p>
            <a:pPr algn="ctr" eaLnBrk="1" hangingPunct="1">
              <a:lnSpc>
                <a:spcPct val="90000"/>
              </a:lnSpc>
              <a:spcBef>
                <a:spcPts val="0"/>
              </a:spcBef>
              <a:buNone/>
            </a:pPr>
            <a:r>
              <a:rPr lang="en-GB" sz="2400" dirty="0" smtClean="0"/>
              <a:t>Usage examples from </a:t>
            </a:r>
            <a:r>
              <a:rPr lang="en-US" sz="2400" dirty="0" smtClean="0">
                <a:solidFill>
                  <a:srgbClr val="FFFCC5"/>
                </a:solidFill>
              </a:rPr>
              <a:t>802.16m </a:t>
            </a:r>
            <a:r>
              <a:rPr lang="en-GB" sz="2400" dirty="0" smtClean="0"/>
              <a:t>D9</a:t>
            </a:r>
          </a:p>
          <a:p>
            <a:pPr eaLnBrk="1" hangingPunct="1">
              <a:lnSpc>
                <a:spcPct val="90000"/>
              </a:lnSpc>
              <a:spcBef>
                <a:spcPts val="0"/>
              </a:spcBef>
              <a:buNone/>
            </a:pPr>
            <a:r>
              <a:rPr lang="en-GB" sz="2000" dirty="0" smtClean="0">
                <a:latin typeface="Courier New" pitchFamily="49" charset="0"/>
                <a:cs typeface="Courier New" pitchFamily="49" charset="0"/>
              </a:rPr>
              <a:t>		</a:t>
            </a:r>
          </a:p>
          <a:p>
            <a:pPr eaLnBrk="1" hangingPunct="1">
              <a:lnSpc>
                <a:spcPct val="90000"/>
              </a:lnSpc>
              <a:spcBef>
                <a:spcPts val="0"/>
              </a:spcBef>
              <a:buNone/>
            </a:pPr>
            <a:r>
              <a:rPr lang="en-GB" sz="1800" dirty="0" err="1" smtClean="0">
                <a:solidFill>
                  <a:schemeClr val="tx2">
                    <a:lumMod val="75000"/>
                  </a:schemeClr>
                </a:solidFill>
                <a:latin typeface="Courier New" pitchFamily="49" charset="0"/>
                <a:cs typeface="Courier New" pitchFamily="49" charset="0"/>
              </a:rPr>
              <a:t>PhyCarrierIndex</a:t>
            </a:r>
            <a:r>
              <a:rPr lang="en-GB" sz="1800" dirty="0" smtClean="0">
                <a:solidFill>
                  <a:schemeClr val="tx2">
                    <a:lumMod val="75000"/>
                  </a:schemeClr>
                </a:solidFill>
                <a:latin typeface="Courier New" pitchFamily="49" charset="0"/>
                <a:cs typeface="Courier New" pitchFamily="49" charset="0"/>
              </a:rPr>
              <a:t> ::= </a:t>
            </a:r>
            <a:r>
              <a:rPr lang="en-GB" sz="1800" b="1" dirty="0" smtClean="0">
                <a:solidFill>
                  <a:schemeClr val="tx2">
                    <a:lumMod val="75000"/>
                  </a:schemeClr>
                </a:solidFill>
                <a:latin typeface="Courier New" pitchFamily="49" charset="0"/>
                <a:cs typeface="Courier New" pitchFamily="49" charset="0"/>
              </a:rPr>
              <a:t>INTEGER</a:t>
            </a:r>
            <a:r>
              <a:rPr lang="en-GB" sz="1800" dirty="0" smtClean="0">
                <a:solidFill>
                  <a:schemeClr val="tx2">
                    <a:lumMod val="75000"/>
                  </a:schemeClr>
                </a:solidFill>
                <a:latin typeface="Courier New" pitchFamily="49" charset="0"/>
                <a:cs typeface="Courier New" pitchFamily="49" charset="0"/>
              </a:rPr>
              <a:t> (0..63)</a:t>
            </a:r>
            <a:endParaRPr lang="en-US" sz="1800" dirty="0" smtClean="0">
              <a:solidFill>
                <a:schemeClr val="tx2">
                  <a:lumMod val="75000"/>
                </a:schemeClr>
              </a:solidFill>
              <a:latin typeface="Courier New" pitchFamily="49" charset="0"/>
              <a:cs typeface="Courier New" pitchFamily="49" charset="0"/>
            </a:endParaRPr>
          </a:p>
          <a:p>
            <a:pPr eaLnBrk="1" hangingPunct="1">
              <a:lnSpc>
                <a:spcPct val="90000"/>
              </a:lnSpc>
              <a:spcBef>
                <a:spcPts val="0"/>
              </a:spcBef>
              <a:buNone/>
            </a:pPr>
            <a:endParaRPr lang="en-GB" sz="1800" dirty="0" smtClean="0">
              <a:solidFill>
                <a:schemeClr val="tx2">
                  <a:lumMod val="75000"/>
                </a:schemeClr>
              </a:solidFill>
              <a:latin typeface="Courier New" pitchFamily="49" charset="0"/>
              <a:cs typeface="Courier New" pitchFamily="49" charset="0"/>
            </a:endParaRPr>
          </a:p>
          <a:p>
            <a:pPr eaLnBrk="1" hangingPunct="1">
              <a:lnSpc>
                <a:spcPct val="90000"/>
              </a:lnSpc>
              <a:spcBef>
                <a:spcPts val="0"/>
              </a:spcBef>
              <a:buNone/>
            </a:pPr>
            <a:r>
              <a:rPr lang="en-GB" sz="1800" dirty="0" smtClean="0">
                <a:solidFill>
                  <a:schemeClr val="tx2">
                    <a:lumMod val="75000"/>
                  </a:schemeClr>
                </a:solidFill>
                <a:latin typeface="Courier New" pitchFamily="49" charset="0"/>
                <a:cs typeface="Courier New" pitchFamily="49" charset="0"/>
              </a:rPr>
              <a:t>FID ::= </a:t>
            </a:r>
            <a:r>
              <a:rPr lang="en-GB" sz="1800" b="1" dirty="0" smtClean="0">
                <a:solidFill>
                  <a:schemeClr val="tx2">
                    <a:lumMod val="75000"/>
                  </a:schemeClr>
                </a:solidFill>
                <a:latin typeface="Courier New" pitchFamily="49" charset="0"/>
                <a:cs typeface="Courier New" pitchFamily="49" charset="0"/>
              </a:rPr>
              <a:t>INTEGER</a:t>
            </a:r>
            <a:r>
              <a:rPr lang="en-GB" sz="1800" dirty="0" smtClean="0">
                <a:solidFill>
                  <a:schemeClr val="tx2">
                    <a:lumMod val="75000"/>
                  </a:schemeClr>
                </a:solidFill>
                <a:latin typeface="Courier New" pitchFamily="49" charset="0"/>
                <a:cs typeface="Courier New" pitchFamily="49" charset="0"/>
              </a:rPr>
              <a:t> (0..15)</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endParaRPr lang="en-GB"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err="1" smtClean="0">
                <a:solidFill>
                  <a:schemeClr val="tx2">
                    <a:lumMod val="75000"/>
                  </a:schemeClr>
                </a:solidFill>
                <a:latin typeface="Courier New" pitchFamily="49" charset="0"/>
                <a:cs typeface="Courier New" pitchFamily="49" charset="0"/>
              </a:rPr>
              <a:t>NbrAdvChangeCount</a:t>
            </a:r>
            <a:r>
              <a:rPr lang="en-GB" sz="1800" dirty="0" smtClean="0">
                <a:solidFill>
                  <a:schemeClr val="tx2">
                    <a:lumMod val="75000"/>
                  </a:schemeClr>
                </a:solidFill>
                <a:latin typeface="Courier New" pitchFamily="49" charset="0"/>
                <a:cs typeface="Courier New" pitchFamily="49" charset="0"/>
              </a:rPr>
              <a:t> ::= </a:t>
            </a:r>
            <a:r>
              <a:rPr lang="en-GB" sz="1800" b="1" dirty="0" smtClean="0">
                <a:solidFill>
                  <a:schemeClr val="tx2">
                    <a:lumMod val="75000"/>
                  </a:schemeClr>
                </a:solidFill>
                <a:latin typeface="Courier New" pitchFamily="49" charset="0"/>
                <a:cs typeface="Courier New" pitchFamily="49" charset="0"/>
              </a:rPr>
              <a:t>INTEGER</a:t>
            </a:r>
            <a:r>
              <a:rPr lang="en-GB" sz="1800" dirty="0" smtClean="0">
                <a:solidFill>
                  <a:schemeClr val="tx2">
                    <a:lumMod val="75000"/>
                  </a:schemeClr>
                </a:solidFill>
                <a:latin typeface="Courier New" pitchFamily="49" charset="0"/>
                <a:cs typeface="Courier New" pitchFamily="49" charset="0"/>
              </a:rPr>
              <a:t> (0..7)</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endParaRPr lang="en-GB" sz="1800" b="1" dirty="0" smtClean="0">
              <a:solidFill>
                <a:schemeClr val="tx2">
                  <a:lumMod val="75000"/>
                </a:schemeClr>
              </a:solidFill>
              <a:latin typeface="Courier New" pitchFamily="49" charset="0"/>
              <a:cs typeface="Courier New" pitchFamily="49" charset="0"/>
            </a:endParaRPr>
          </a:p>
          <a:p>
            <a:pPr>
              <a:spcBef>
                <a:spcPts val="0"/>
              </a:spcBef>
              <a:buNone/>
            </a:pPr>
            <a:r>
              <a:rPr lang="en-GB" sz="1800" dirty="0" err="1" smtClean="0">
                <a:solidFill>
                  <a:schemeClr val="tx2">
                    <a:lumMod val="75000"/>
                  </a:schemeClr>
                </a:solidFill>
                <a:latin typeface="Courier New" pitchFamily="49" charset="0"/>
                <a:cs typeface="Courier New" pitchFamily="49" charset="0"/>
              </a:rPr>
              <a:t>AmsCapabilities</a:t>
            </a:r>
            <a:r>
              <a:rPr lang="en-GB" sz="1800" dirty="0" smtClean="0">
                <a:solidFill>
                  <a:schemeClr val="tx2">
                    <a:lumMod val="75000"/>
                  </a:schemeClr>
                </a:solidFill>
                <a:latin typeface="Courier New" pitchFamily="49" charset="0"/>
                <a:cs typeface="Courier New" pitchFamily="49" charset="0"/>
              </a:rPr>
              <a:t> ::= SEQUENCE {</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maxARQBufferSize</a:t>
            </a:r>
            <a:r>
              <a:rPr lang="en-GB" sz="1800" dirty="0" smtClean="0">
                <a:solidFill>
                  <a:schemeClr val="tx2">
                    <a:lumMod val="75000"/>
                  </a:schemeClr>
                </a:solidFill>
                <a:latin typeface="Courier New" pitchFamily="49" charset="0"/>
                <a:cs typeface="Courier New" pitchFamily="49" charset="0"/>
              </a:rPr>
              <a:t>       </a:t>
            </a:r>
            <a:r>
              <a:rPr lang="en-GB" sz="1800" b="1" dirty="0" smtClean="0">
                <a:solidFill>
                  <a:schemeClr val="tx2">
                    <a:lumMod val="75000"/>
                  </a:schemeClr>
                </a:solidFill>
                <a:latin typeface="Courier New" pitchFamily="49" charset="0"/>
                <a:cs typeface="Courier New" pitchFamily="49" charset="0"/>
              </a:rPr>
              <a:t>INTEGER</a:t>
            </a:r>
            <a:r>
              <a:rPr lang="en-GB" sz="1800" dirty="0" smtClean="0">
                <a:solidFill>
                  <a:schemeClr val="tx2">
                    <a:lumMod val="75000"/>
                  </a:schemeClr>
                </a:solidFill>
                <a:latin typeface="Courier New" pitchFamily="49" charset="0"/>
                <a:cs typeface="Courier New" pitchFamily="49" charset="0"/>
              </a:rPr>
              <a:t> (0..8388607) OPTIONAL,</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maxNonARQBufferSize</a:t>
            </a:r>
            <a:r>
              <a:rPr lang="en-GB" sz="1800" dirty="0" smtClean="0">
                <a:solidFill>
                  <a:schemeClr val="tx2">
                    <a:lumMod val="75000"/>
                  </a:schemeClr>
                </a:solidFill>
                <a:latin typeface="Courier New" pitchFamily="49" charset="0"/>
                <a:cs typeface="Courier New" pitchFamily="49" charset="0"/>
              </a:rPr>
              <a:t>    </a:t>
            </a:r>
            <a:r>
              <a:rPr lang="en-GB" sz="1800" b="1" dirty="0" smtClean="0">
                <a:solidFill>
                  <a:schemeClr val="tx2">
                    <a:lumMod val="75000"/>
                  </a:schemeClr>
                </a:solidFill>
                <a:latin typeface="Courier New" pitchFamily="49" charset="0"/>
                <a:cs typeface="Courier New" pitchFamily="49" charset="0"/>
              </a:rPr>
              <a:t>INTEGER</a:t>
            </a:r>
            <a:r>
              <a:rPr lang="en-GB" sz="1800" dirty="0" smtClean="0">
                <a:solidFill>
                  <a:schemeClr val="tx2">
                    <a:lumMod val="75000"/>
                  </a:schemeClr>
                </a:solidFill>
                <a:latin typeface="Courier New" pitchFamily="49" charset="0"/>
                <a:cs typeface="Courier New" pitchFamily="49" charset="0"/>
              </a:rPr>
              <a:t> (0..8388607) OPTIONAL,</a:t>
            </a:r>
          </a:p>
          <a:p>
            <a:pPr>
              <a:spcBef>
                <a:spcPts val="0"/>
              </a:spcBef>
              <a:buNone/>
            </a:pPr>
            <a:r>
              <a:rPr lang="en-GB" sz="1200" dirty="0" smtClean="0">
                <a:solidFill>
                  <a:schemeClr val="bg1"/>
                </a:solidFill>
                <a:latin typeface="Courier New" pitchFamily="49" charset="0"/>
                <a:cs typeface="Courier New" pitchFamily="49" charset="0"/>
              </a:rPr>
              <a:t>	 ..........................</a:t>
            </a:r>
          </a:p>
          <a:p>
            <a:pPr>
              <a:spcBef>
                <a:spcPts val="0"/>
              </a:spcBef>
              <a:buNone/>
            </a:pPr>
            <a:r>
              <a:rPr lang="en-GB" sz="1800" dirty="0" smtClean="0">
                <a:solidFill>
                  <a:schemeClr val="tx2">
                    <a:lumMod val="75000"/>
                  </a:schemeClr>
                </a:solidFill>
                <a:latin typeface="Courier New" pitchFamily="49" charset="0"/>
                <a:cs typeface="Courier New" pitchFamily="49" charset="0"/>
              </a:rPr>
              <a:t>}</a:t>
            </a:r>
            <a:endParaRPr lang="en-US" sz="1800" dirty="0" smtClean="0">
              <a:solidFill>
                <a:schemeClr val="tx2">
                  <a:lumMod val="75000"/>
                </a:schemeClr>
              </a:solidFill>
              <a:latin typeface="Courier New" pitchFamily="49" charset="0"/>
              <a:cs typeface="Courier New" pitchFamily="49" charset="0"/>
            </a:endParaRPr>
          </a:p>
          <a:p>
            <a:pPr eaLnBrk="1" hangingPunct="1">
              <a:lnSpc>
                <a:spcPct val="90000"/>
              </a:lnSpc>
              <a:spcBef>
                <a:spcPts val="0"/>
              </a:spcBef>
              <a:buFont typeface="Wingdings" pitchFamily="2" charset="2"/>
              <a:buNone/>
            </a:pP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err="1" smtClean="0">
                <a:solidFill>
                  <a:schemeClr val="tx2">
                    <a:lumMod val="75000"/>
                  </a:schemeClr>
                </a:solidFill>
                <a:latin typeface="Courier New" pitchFamily="49" charset="0"/>
                <a:cs typeface="Courier New" pitchFamily="49" charset="0"/>
              </a:rPr>
              <a:t>TargetABSSelection</a:t>
            </a:r>
            <a:r>
              <a:rPr lang="en-GB" sz="1800" dirty="0" smtClean="0">
                <a:solidFill>
                  <a:schemeClr val="tx2">
                    <a:lumMod val="75000"/>
                  </a:schemeClr>
                </a:solidFill>
                <a:latin typeface="Courier New" pitchFamily="49" charset="0"/>
                <a:cs typeface="Courier New" pitchFamily="49" charset="0"/>
              </a:rPr>
              <a:t> ::= SEQUENCE {</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targetABSID</a:t>
            </a:r>
            <a:r>
              <a:rPr lang="en-GB" sz="1800" dirty="0" smtClean="0">
                <a:solidFill>
                  <a:schemeClr val="tx2">
                    <a:lumMod val="75000"/>
                  </a:schemeClr>
                </a:solidFill>
                <a:latin typeface="Courier New" pitchFamily="49" charset="0"/>
                <a:cs typeface="Courier New" pitchFamily="49" charset="0"/>
              </a:rPr>
              <a:t>             BSID,</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targetPhyCarrierID</a:t>
            </a:r>
            <a:r>
              <a:rPr lang="en-GB" sz="1800" dirty="0" smtClean="0">
                <a:solidFill>
                  <a:schemeClr val="tx2">
                    <a:lumMod val="75000"/>
                  </a:schemeClr>
                </a:solidFill>
                <a:latin typeface="Courier New" pitchFamily="49" charset="0"/>
                <a:cs typeface="Courier New" pitchFamily="49" charset="0"/>
              </a:rPr>
              <a:t>      </a:t>
            </a:r>
            <a:r>
              <a:rPr lang="en-GB" sz="1800" b="1" dirty="0" err="1" smtClean="0">
                <a:solidFill>
                  <a:schemeClr val="tx2">
                    <a:lumMod val="75000"/>
                  </a:schemeClr>
                </a:solidFill>
                <a:latin typeface="Courier New" pitchFamily="49" charset="0"/>
                <a:cs typeface="Courier New" pitchFamily="49" charset="0"/>
              </a:rPr>
              <a:t>PhyCarrierIndex</a:t>
            </a:r>
            <a:r>
              <a:rPr lang="en-GB" sz="1800" dirty="0" smtClean="0">
                <a:solidFill>
                  <a:schemeClr val="tx2">
                    <a:lumMod val="75000"/>
                  </a:schemeClr>
                </a:solidFill>
                <a:latin typeface="Courier New" pitchFamily="49" charset="0"/>
                <a:cs typeface="Courier New" pitchFamily="49" charset="0"/>
              </a:rPr>
              <a:t> OPTIONAL,</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servingPhyCarrierID</a:t>
            </a:r>
            <a:r>
              <a:rPr lang="en-GB" sz="1800" dirty="0" smtClean="0">
                <a:solidFill>
                  <a:schemeClr val="tx2">
                    <a:lumMod val="75000"/>
                  </a:schemeClr>
                </a:solidFill>
                <a:latin typeface="Courier New" pitchFamily="49" charset="0"/>
                <a:cs typeface="Courier New" pitchFamily="49" charset="0"/>
              </a:rPr>
              <a:t>     </a:t>
            </a:r>
            <a:r>
              <a:rPr lang="en-GB" sz="1800" b="1" dirty="0" err="1" smtClean="0">
                <a:solidFill>
                  <a:schemeClr val="tx2">
                    <a:lumMod val="75000"/>
                  </a:schemeClr>
                </a:solidFill>
                <a:latin typeface="Courier New" pitchFamily="49" charset="0"/>
                <a:cs typeface="Courier New" pitchFamily="49" charset="0"/>
              </a:rPr>
              <a:t>PhyCarrierIndex</a:t>
            </a:r>
            <a:r>
              <a:rPr lang="en-GB" sz="1800" dirty="0" smtClean="0">
                <a:solidFill>
                  <a:schemeClr val="tx2">
                    <a:lumMod val="75000"/>
                  </a:schemeClr>
                </a:solidFill>
                <a:latin typeface="Courier New" pitchFamily="49" charset="0"/>
                <a:cs typeface="Courier New" pitchFamily="49" charset="0"/>
              </a:rPr>
              <a:t> OPTIONAL, </a:t>
            </a:r>
          </a:p>
          <a:p>
            <a:pPr>
              <a:spcBef>
                <a:spcPts val="0"/>
              </a:spcBef>
              <a:buNone/>
            </a:pPr>
            <a:r>
              <a:rPr lang="en-GB" sz="1200" dirty="0" smtClean="0">
                <a:solidFill>
                  <a:schemeClr val="bg1"/>
                </a:solidFill>
                <a:latin typeface="Courier New" pitchFamily="49" charset="0"/>
                <a:cs typeface="Courier New" pitchFamily="49" charset="0"/>
              </a:rPr>
              <a:t>	 ..........................</a:t>
            </a:r>
            <a:endParaRPr lang="en-US" sz="1200" dirty="0" smtClean="0">
              <a:solidFill>
                <a:schemeClr val="bg1"/>
              </a:solidFill>
              <a:latin typeface="Courier New" pitchFamily="49" charset="0"/>
              <a:cs typeface="Courier New" pitchFamily="49" charset="0"/>
            </a:endParaRPr>
          </a:p>
          <a:p>
            <a:pPr eaLnBrk="1" hangingPunct="1">
              <a:lnSpc>
                <a:spcPct val="90000"/>
              </a:lnSpc>
              <a:buFont typeface="Wingdings" pitchFamily="2" charset="2"/>
              <a:buNone/>
            </a:pPr>
            <a:r>
              <a:rPr lang="en-US" sz="2000" dirty="0" smtClean="0">
                <a:solidFill>
                  <a:schemeClr val="tx2">
                    <a:lumMod val="75000"/>
                  </a:schemeClr>
                </a:solidFill>
                <a:latin typeface="Courier New" pitchFamily="49" charset="0"/>
                <a:cs typeface="Courier New" pitchFamily="49" charset="0"/>
              </a:rPr>
              <a:t>}	</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a:xfrm>
            <a:off x="373850" y="76200"/>
            <a:ext cx="8229600" cy="1066800"/>
          </a:xfrm>
        </p:spPr>
        <p:txBody>
          <a:bodyPr/>
          <a:lstStyle/>
          <a:p>
            <a:pPr eaLnBrk="1" hangingPunct="1">
              <a:defRPr/>
            </a:pPr>
            <a:r>
              <a:rPr lang="en-US" sz="3600" dirty="0" smtClean="0">
                <a:solidFill>
                  <a:srgbClr val="FFFCC5"/>
                </a:solidFill>
                <a:cs typeface="Courier New" pitchFamily="49" charset="0"/>
              </a:rPr>
              <a:t>Enumerated types</a:t>
            </a:r>
            <a:r>
              <a:rPr lang="en-US" sz="2800" dirty="0" smtClean="0">
                <a:solidFill>
                  <a:srgbClr val="FFFCC5"/>
                </a:solidFill>
                <a:cs typeface="Courier New" pitchFamily="49" charset="0"/>
              </a:rPr>
              <a:t/>
            </a:r>
            <a:br>
              <a:rPr lang="en-US" sz="2800" dirty="0" smtClean="0">
                <a:solidFill>
                  <a:srgbClr val="FFFCC5"/>
                </a:solidFill>
                <a:cs typeface="Courier New" pitchFamily="49" charset="0"/>
              </a:rPr>
            </a:br>
            <a:r>
              <a:rPr lang="en-US" sz="2800" dirty="0" smtClean="0">
                <a:solidFill>
                  <a:srgbClr val="FFFCC5"/>
                </a:solidFill>
                <a:cs typeface="Courier New" pitchFamily="49" charset="0"/>
              </a:rPr>
              <a:t>Characteristics (1/2)</a:t>
            </a:r>
          </a:p>
        </p:txBody>
      </p:sp>
      <p:sp>
        <p:nvSpPr>
          <p:cNvPr id="4" name="Content Placeholder 3"/>
          <p:cNvSpPr>
            <a:spLocks noGrp="1"/>
          </p:cNvSpPr>
          <p:nvPr>
            <p:ph idx="1"/>
          </p:nvPr>
        </p:nvSpPr>
        <p:spPr>
          <a:xfrm>
            <a:off x="457200" y="1215430"/>
            <a:ext cx="8229600" cy="5257800"/>
          </a:xfrm>
        </p:spPr>
        <p:txBody>
          <a:bodyPr/>
          <a:lstStyle/>
          <a:p>
            <a:r>
              <a:rPr lang="en-US" sz="2400" dirty="0" smtClean="0">
                <a:solidFill>
                  <a:schemeClr val="tx1"/>
                </a:solidFill>
              </a:rPr>
              <a:t>There are no built-in enumerated types</a:t>
            </a:r>
          </a:p>
          <a:p>
            <a:r>
              <a:rPr lang="en-US" sz="2400" dirty="0" smtClean="0">
                <a:solidFill>
                  <a:schemeClr val="tx1"/>
                </a:solidFill>
              </a:rPr>
              <a:t>The </a:t>
            </a:r>
            <a:r>
              <a:rPr lang="en-US" sz="2400" dirty="0" smtClean="0">
                <a:solidFill>
                  <a:schemeClr val="tx2">
                    <a:lumMod val="75000"/>
                  </a:schemeClr>
                </a:solidFill>
                <a:latin typeface="Courier New" pitchFamily="49" charset="0"/>
                <a:cs typeface="Courier New" pitchFamily="49" charset="0"/>
              </a:rPr>
              <a:t>ENUMERATED</a:t>
            </a:r>
            <a:r>
              <a:rPr lang="en-US" sz="2400" dirty="0" smtClean="0">
                <a:solidFill>
                  <a:schemeClr val="tx1"/>
                </a:solidFill>
              </a:rPr>
              <a:t> keyword is used to create a (user-defined) enumerated type, as follows:</a:t>
            </a:r>
          </a:p>
          <a:p>
            <a:pPr lvl="1">
              <a:spcBef>
                <a:spcPts val="600"/>
              </a:spcBef>
              <a:buNone/>
            </a:pPr>
            <a:r>
              <a:rPr lang="en-GB" sz="1800" dirty="0" smtClean="0">
                <a:solidFill>
                  <a:schemeClr val="tx1"/>
                </a:solidFill>
                <a:latin typeface="Courier New" pitchFamily="49" charset="0"/>
                <a:cs typeface="Courier New" pitchFamily="49" charset="0"/>
              </a:rPr>
              <a:t>	</a:t>
            </a:r>
            <a:r>
              <a:rPr lang="en-GB" sz="1800" dirty="0" smtClean="0">
                <a:solidFill>
                  <a:schemeClr val="tx2">
                    <a:lumMod val="75000"/>
                  </a:schemeClr>
                </a:solidFill>
                <a:latin typeface="Courier New" pitchFamily="49" charset="0"/>
                <a:cs typeface="Courier New" pitchFamily="49" charset="0"/>
              </a:rPr>
              <a:t>A ::= </a:t>
            </a:r>
            <a:r>
              <a:rPr lang="en-GB" sz="1800" b="1" dirty="0" smtClean="0">
                <a:solidFill>
                  <a:schemeClr val="tx2">
                    <a:lumMod val="75000"/>
                  </a:schemeClr>
                </a:solidFill>
                <a:latin typeface="Courier New" pitchFamily="49" charset="0"/>
                <a:cs typeface="Courier New" pitchFamily="49" charset="0"/>
              </a:rPr>
              <a:t>ENUMERATED</a:t>
            </a:r>
            <a:r>
              <a:rPr lang="en-GB" sz="1800" dirty="0" smtClean="0">
                <a:solidFill>
                  <a:schemeClr val="tx2">
                    <a:lumMod val="75000"/>
                  </a:schemeClr>
                </a:solidFill>
                <a:latin typeface="Courier New" pitchFamily="49" charset="0"/>
                <a:cs typeface="Courier New" pitchFamily="49" charset="0"/>
              </a:rPr>
              <a:t> { red, yellow, green } </a:t>
            </a:r>
          </a:p>
          <a:p>
            <a:pPr lvl="1">
              <a:spcBef>
                <a:spcPts val="60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DirIndicator</a:t>
            </a:r>
            <a:r>
              <a:rPr lang="en-GB" sz="1800" dirty="0" smtClean="0">
                <a:solidFill>
                  <a:schemeClr val="tx2">
                    <a:lumMod val="75000"/>
                  </a:schemeClr>
                </a:solidFill>
                <a:latin typeface="Courier New" pitchFamily="49" charset="0"/>
                <a:cs typeface="Courier New" pitchFamily="49" charset="0"/>
              </a:rPr>
              <a:t> ::= </a:t>
            </a:r>
            <a:r>
              <a:rPr lang="en-GB" sz="1800" b="1" dirty="0" smtClean="0">
                <a:solidFill>
                  <a:schemeClr val="tx2">
                    <a:lumMod val="75000"/>
                  </a:schemeClr>
                </a:solidFill>
                <a:latin typeface="Courier New" pitchFamily="49" charset="0"/>
                <a:cs typeface="Courier New" pitchFamily="49" charset="0"/>
              </a:rPr>
              <a:t>ENUMERATED</a:t>
            </a:r>
            <a:r>
              <a:rPr lang="en-GB" sz="1800" dirty="0" smtClean="0">
                <a:solidFill>
                  <a:schemeClr val="tx2">
                    <a:lumMod val="75000"/>
                  </a:schemeClr>
                </a:solidFill>
                <a:latin typeface="Courier New" pitchFamily="49" charset="0"/>
                <a:cs typeface="Courier New" pitchFamily="49" charset="0"/>
              </a:rPr>
              <a:t> { uplink, downlink }</a:t>
            </a:r>
            <a:endParaRPr lang="en-US" sz="1800" dirty="0" smtClean="0">
              <a:solidFill>
                <a:schemeClr val="tx2">
                  <a:lumMod val="75000"/>
                </a:schemeClr>
              </a:solidFill>
              <a:latin typeface="Courier New" pitchFamily="49" charset="0"/>
              <a:cs typeface="Courier New" pitchFamily="49" charset="0"/>
            </a:endParaRPr>
          </a:p>
          <a:p>
            <a:r>
              <a:rPr lang="en-US" sz="2400" dirty="0" smtClean="0">
                <a:solidFill>
                  <a:schemeClr val="tx1"/>
                </a:solidFill>
              </a:rPr>
              <a:t>A component whose type is an enumerated type may take as its value any one of the names listed in the definition of the enumerated type</a:t>
            </a:r>
          </a:p>
          <a:p>
            <a:pPr lvl="1"/>
            <a:endParaRPr lang="en-US" sz="2000" dirty="0" smtClean="0"/>
          </a:p>
          <a:p>
            <a:pPr lvl="2"/>
            <a:endParaRPr lang="en-US" dirty="0" smtClean="0"/>
          </a:p>
          <a:p>
            <a:pPr lvl="2"/>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a:xfrm>
            <a:off x="373850" y="76200"/>
            <a:ext cx="8229600" cy="1066800"/>
          </a:xfrm>
        </p:spPr>
        <p:txBody>
          <a:bodyPr/>
          <a:lstStyle/>
          <a:p>
            <a:pPr eaLnBrk="1" hangingPunct="1">
              <a:defRPr/>
            </a:pPr>
            <a:r>
              <a:rPr lang="en-US" sz="3600" dirty="0" smtClean="0">
                <a:solidFill>
                  <a:srgbClr val="FFFCC5"/>
                </a:solidFill>
                <a:cs typeface="Courier New" pitchFamily="49" charset="0"/>
              </a:rPr>
              <a:t>Enumerated types</a:t>
            </a:r>
            <a:r>
              <a:rPr lang="en-US" sz="2800" dirty="0" smtClean="0">
                <a:solidFill>
                  <a:srgbClr val="FFFCC5"/>
                </a:solidFill>
                <a:cs typeface="Courier New" pitchFamily="49" charset="0"/>
              </a:rPr>
              <a:t/>
            </a:r>
            <a:br>
              <a:rPr lang="en-US" sz="2800" dirty="0" smtClean="0">
                <a:solidFill>
                  <a:srgbClr val="FFFCC5"/>
                </a:solidFill>
                <a:cs typeface="Courier New" pitchFamily="49" charset="0"/>
              </a:rPr>
            </a:br>
            <a:r>
              <a:rPr lang="en-US" sz="2800" dirty="0" smtClean="0">
                <a:solidFill>
                  <a:srgbClr val="FFFCC5"/>
                </a:solidFill>
                <a:cs typeface="Courier New" pitchFamily="49" charset="0"/>
              </a:rPr>
              <a:t>Characteristics (2/2)</a:t>
            </a:r>
          </a:p>
        </p:txBody>
      </p:sp>
      <p:sp>
        <p:nvSpPr>
          <p:cNvPr id="4" name="Content Placeholder 3"/>
          <p:cNvSpPr>
            <a:spLocks noGrp="1"/>
          </p:cNvSpPr>
          <p:nvPr>
            <p:ph idx="1"/>
          </p:nvPr>
        </p:nvSpPr>
        <p:spPr>
          <a:xfrm>
            <a:off x="457200" y="1215430"/>
            <a:ext cx="8229600" cy="5257800"/>
          </a:xfrm>
        </p:spPr>
        <p:txBody>
          <a:bodyPr/>
          <a:lstStyle/>
          <a:p>
            <a:r>
              <a:rPr lang="en-US" sz="2400" dirty="0" smtClean="0">
                <a:solidFill>
                  <a:schemeClr val="tx1"/>
                </a:solidFill>
              </a:rPr>
              <a:t>It is possible to associate numbers with some of the names present in the definition of an enumerated type, as follows:</a:t>
            </a:r>
          </a:p>
          <a:p>
            <a:pPr marL="342900" lvl="1" indent="-342900">
              <a:spcBef>
                <a:spcPts val="600"/>
              </a:spcBef>
              <a:buClr>
                <a:schemeClr val="hlink"/>
              </a:buClr>
              <a:buNone/>
            </a:pPr>
            <a:r>
              <a:rPr lang="en-GB" sz="1800" dirty="0" smtClean="0">
                <a:solidFill>
                  <a:schemeClr val="tx1"/>
                </a:solidFill>
                <a:latin typeface="Courier New" pitchFamily="49" charset="0"/>
                <a:cs typeface="Courier New" pitchFamily="49" charset="0"/>
              </a:rPr>
              <a:t>	  </a:t>
            </a:r>
            <a:r>
              <a:rPr lang="en-GB" sz="1800" dirty="0" smtClean="0">
                <a:solidFill>
                  <a:schemeClr val="tx2">
                    <a:lumMod val="75000"/>
                  </a:schemeClr>
                </a:solidFill>
                <a:latin typeface="Courier New" pitchFamily="49" charset="0"/>
                <a:cs typeface="Courier New" pitchFamily="49" charset="0"/>
              </a:rPr>
              <a:t>A ::= ENUMERATED { red </a:t>
            </a:r>
            <a:r>
              <a:rPr lang="en-GB" sz="1800" b="1" dirty="0" smtClean="0">
                <a:solidFill>
                  <a:schemeClr val="tx2">
                    <a:lumMod val="75000"/>
                  </a:schemeClr>
                </a:solidFill>
                <a:latin typeface="Courier New" pitchFamily="49" charset="0"/>
                <a:cs typeface="Courier New" pitchFamily="49" charset="0"/>
              </a:rPr>
              <a:t>(3)</a:t>
            </a:r>
            <a:r>
              <a:rPr lang="en-GB" sz="1800" dirty="0" smtClean="0">
                <a:solidFill>
                  <a:schemeClr val="tx2">
                    <a:lumMod val="75000"/>
                  </a:schemeClr>
                </a:solidFill>
                <a:latin typeface="Courier New" pitchFamily="49" charset="0"/>
                <a:cs typeface="Courier New" pitchFamily="49" charset="0"/>
              </a:rPr>
              <a:t>, yellow </a:t>
            </a:r>
            <a:r>
              <a:rPr lang="en-GB" sz="1800" b="1" dirty="0" smtClean="0">
                <a:solidFill>
                  <a:schemeClr val="tx2">
                    <a:lumMod val="75000"/>
                  </a:schemeClr>
                </a:solidFill>
                <a:latin typeface="Courier New" pitchFamily="49" charset="0"/>
                <a:cs typeface="Courier New" pitchFamily="49" charset="0"/>
              </a:rPr>
              <a:t>(2)</a:t>
            </a:r>
            <a:r>
              <a:rPr lang="en-GB" sz="1800" dirty="0" smtClean="0">
                <a:solidFill>
                  <a:schemeClr val="tx2">
                    <a:lumMod val="75000"/>
                  </a:schemeClr>
                </a:solidFill>
                <a:latin typeface="Courier New" pitchFamily="49" charset="0"/>
                <a:cs typeface="Courier New" pitchFamily="49" charset="0"/>
              </a:rPr>
              <a:t>, green </a:t>
            </a:r>
            <a:r>
              <a:rPr lang="en-GB" sz="1800" b="1" dirty="0" smtClean="0">
                <a:solidFill>
                  <a:schemeClr val="tx2">
                    <a:lumMod val="75000"/>
                  </a:schemeClr>
                </a:solidFill>
                <a:latin typeface="Courier New" pitchFamily="49" charset="0"/>
                <a:cs typeface="Courier New" pitchFamily="49" charset="0"/>
              </a:rPr>
              <a:t>(1)</a:t>
            </a:r>
            <a:r>
              <a:rPr lang="en-GB" sz="1800" dirty="0" smtClean="0">
                <a:solidFill>
                  <a:schemeClr val="tx2">
                    <a:lumMod val="75000"/>
                  </a:schemeClr>
                </a:solidFill>
                <a:latin typeface="Courier New" pitchFamily="49" charset="0"/>
                <a:cs typeface="Courier New" pitchFamily="49" charset="0"/>
              </a:rPr>
              <a:t> } </a:t>
            </a:r>
          </a:p>
          <a:p>
            <a:pPr lvl="1"/>
            <a:r>
              <a:rPr lang="en-US" sz="2000" dirty="0" smtClean="0">
                <a:solidFill>
                  <a:schemeClr val="tx1"/>
                </a:solidFill>
              </a:rPr>
              <a:t>This feature exists for historical reasons and makes sense only for a specification designed to be encoded in BER or DER (the numbers are transmitted in BER and DER).  In PER, the numbers are taken into account only for the purpose of determining the order of the enumerations. In the above example, the encodings would not change if the “3” were replaced by a “15”, but would change if the “2” became a “4”.</a:t>
            </a:r>
          </a:p>
          <a:p>
            <a:pPr lvl="1"/>
            <a:endParaRPr lang="en-US" sz="2000" dirty="0" smtClean="0">
              <a:solidFill>
                <a:schemeClr val="tx1"/>
              </a:solidFill>
            </a:endParaRPr>
          </a:p>
          <a:p>
            <a:pPr lvl="3"/>
            <a:endParaRPr lang="en-US" dirty="0" smtClean="0"/>
          </a:p>
          <a:p>
            <a:pPr lvl="2"/>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p:txBody>
          <a:bodyPr/>
          <a:lstStyle/>
          <a:p>
            <a:pPr eaLnBrk="1" hangingPunct="1">
              <a:defRPr/>
            </a:pPr>
            <a:r>
              <a:rPr lang="en-US" sz="3600" dirty="0" smtClean="0">
                <a:solidFill>
                  <a:schemeClr val="tx2">
                    <a:lumMod val="75000"/>
                  </a:schemeClr>
                </a:solidFill>
                <a:latin typeface="Courier New" pitchFamily="49" charset="0"/>
                <a:cs typeface="Courier New" pitchFamily="49" charset="0"/>
              </a:rPr>
              <a:t>ENUMERATED</a:t>
            </a:r>
          </a:p>
        </p:txBody>
      </p:sp>
      <p:sp>
        <p:nvSpPr>
          <p:cNvPr id="576515" name="Rectangle 3"/>
          <p:cNvSpPr>
            <a:spLocks noGrp="1" noChangeArrowheads="1"/>
          </p:cNvSpPr>
          <p:nvPr>
            <p:ph type="body" idx="1"/>
          </p:nvPr>
        </p:nvSpPr>
        <p:spPr>
          <a:xfrm>
            <a:off x="0" y="910110"/>
            <a:ext cx="9144000" cy="5495760"/>
          </a:xfrm>
        </p:spPr>
        <p:txBody>
          <a:bodyPr/>
          <a:lstStyle/>
          <a:p>
            <a:pPr algn="ctr" eaLnBrk="1" hangingPunct="1">
              <a:lnSpc>
                <a:spcPct val="90000"/>
              </a:lnSpc>
              <a:spcBef>
                <a:spcPts val="0"/>
              </a:spcBef>
              <a:buNone/>
            </a:pPr>
            <a:r>
              <a:rPr lang="en-GB" sz="2400" dirty="0" smtClean="0"/>
              <a:t>Usage examples from </a:t>
            </a:r>
            <a:r>
              <a:rPr lang="en-US" sz="2400" dirty="0" smtClean="0">
                <a:solidFill>
                  <a:srgbClr val="FFFCC5"/>
                </a:solidFill>
              </a:rPr>
              <a:t>802.16m </a:t>
            </a:r>
            <a:r>
              <a:rPr lang="en-GB" sz="2400" dirty="0" smtClean="0"/>
              <a:t>D9</a:t>
            </a:r>
          </a:p>
          <a:p>
            <a:pPr eaLnBrk="1" hangingPunct="1">
              <a:lnSpc>
                <a:spcPct val="90000"/>
              </a:lnSpc>
              <a:spcBef>
                <a:spcPts val="0"/>
              </a:spcBef>
              <a:buNone/>
            </a:pPr>
            <a:r>
              <a:rPr lang="en-GB" sz="2000" dirty="0" smtClean="0">
                <a:latin typeface="Courier New" pitchFamily="49" charset="0"/>
                <a:cs typeface="Courier New" pitchFamily="49" charset="0"/>
              </a:rPr>
              <a:t>		</a:t>
            </a:r>
          </a:p>
          <a:p>
            <a:pPr>
              <a:spcBef>
                <a:spcPts val="0"/>
              </a:spcBef>
              <a:buNone/>
            </a:pPr>
            <a:r>
              <a:rPr lang="en-GB" sz="1800" dirty="0" err="1" smtClean="0">
                <a:solidFill>
                  <a:schemeClr val="tx2">
                    <a:lumMod val="75000"/>
                  </a:schemeClr>
                </a:solidFill>
                <a:latin typeface="Courier New" pitchFamily="49" charset="0"/>
                <a:cs typeface="Courier New" pitchFamily="49" charset="0"/>
              </a:rPr>
              <a:t>DirIndicator</a:t>
            </a:r>
            <a:r>
              <a:rPr lang="en-GB" sz="1800" dirty="0" smtClean="0">
                <a:solidFill>
                  <a:schemeClr val="tx2">
                    <a:lumMod val="75000"/>
                  </a:schemeClr>
                </a:solidFill>
                <a:latin typeface="Courier New" pitchFamily="49" charset="0"/>
                <a:cs typeface="Courier New" pitchFamily="49" charset="0"/>
              </a:rPr>
              <a:t> ::= </a:t>
            </a:r>
            <a:r>
              <a:rPr lang="en-GB" sz="1800" b="1" dirty="0" smtClean="0">
                <a:solidFill>
                  <a:schemeClr val="tx2">
                    <a:lumMod val="75000"/>
                  </a:schemeClr>
                </a:solidFill>
                <a:latin typeface="Courier New" pitchFamily="49" charset="0"/>
                <a:cs typeface="Courier New" pitchFamily="49" charset="0"/>
              </a:rPr>
              <a:t>ENUMERATED</a:t>
            </a:r>
            <a:r>
              <a:rPr lang="en-GB" sz="1800" dirty="0" smtClean="0">
                <a:solidFill>
                  <a:schemeClr val="tx2">
                    <a:lumMod val="75000"/>
                  </a:schemeClr>
                </a:solidFill>
                <a:latin typeface="Courier New" pitchFamily="49" charset="0"/>
                <a:cs typeface="Courier New" pitchFamily="49" charset="0"/>
              </a:rPr>
              <a:t> { uplink, downlink }</a:t>
            </a:r>
            <a:endParaRPr lang="en-US" sz="1800" dirty="0" smtClean="0">
              <a:solidFill>
                <a:schemeClr val="tx2">
                  <a:lumMod val="75000"/>
                </a:schemeClr>
              </a:solidFill>
              <a:latin typeface="Courier New" pitchFamily="49" charset="0"/>
              <a:cs typeface="Courier New" pitchFamily="49" charset="0"/>
            </a:endParaRPr>
          </a:p>
          <a:p>
            <a:pPr eaLnBrk="1" hangingPunct="1">
              <a:lnSpc>
                <a:spcPct val="90000"/>
              </a:lnSpc>
              <a:spcBef>
                <a:spcPts val="0"/>
              </a:spcBef>
              <a:buNone/>
            </a:pP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err="1" smtClean="0">
                <a:solidFill>
                  <a:schemeClr val="tx2">
                    <a:lumMod val="75000"/>
                  </a:schemeClr>
                </a:solidFill>
                <a:latin typeface="Courier New" pitchFamily="49" charset="0"/>
                <a:cs typeface="Courier New" pitchFamily="49" charset="0"/>
              </a:rPr>
              <a:t>McCapabilities</a:t>
            </a:r>
            <a:r>
              <a:rPr lang="en-GB" sz="1800" dirty="0" smtClean="0">
                <a:solidFill>
                  <a:schemeClr val="tx2">
                    <a:lumMod val="75000"/>
                  </a:schemeClr>
                </a:solidFill>
                <a:latin typeface="Courier New" pitchFamily="49" charset="0"/>
                <a:cs typeface="Courier New" pitchFamily="49" charset="0"/>
              </a:rPr>
              <a:t> ::= </a:t>
            </a:r>
            <a:r>
              <a:rPr lang="en-GB" sz="1800" b="1" dirty="0" smtClean="0">
                <a:solidFill>
                  <a:schemeClr val="tx2">
                    <a:lumMod val="75000"/>
                  </a:schemeClr>
                </a:solidFill>
                <a:latin typeface="Courier New" pitchFamily="49" charset="0"/>
                <a:cs typeface="Courier New" pitchFamily="49" charset="0"/>
              </a:rPr>
              <a:t>ENUMERATED</a:t>
            </a:r>
            <a:r>
              <a:rPr lang="en-GB" sz="1800" dirty="0" smtClean="0">
                <a:solidFill>
                  <a:schemeClr val="tx2">
                    <a:lumMod val="75000"/>
                  </a:schemeClr>
                </a:solidFill>
                <a:latin typeface="Courier New" pitchFamily="49" charset="0"/>
                <a:cs typeface="Courier New" pitchFamily="49" charset="0"/>
              </a:rPr>
              <a:t> { </a:t>
            </a:r>
            <a:r>
              <a:rPr lang="en-GB" sz="1800" dirty="0" err="1" smtClean="0">
                <a:solidFill>
                  <a:schemeClr val="tx2">
                    <a:lumMod val="75000"/>
                  </a:schemeClr>
                </a:solidFill>
                <a:latin typeface="Courier New" pitchFamily="49" charset="0"/>
                <a:cs typeface="Courier New" pitchFamily="49" charset="0"/>
              </a:rPr>
              <a:t>noMcModes</a:t>
            </a: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basicMcMode</a:t>
            </a:r>
            <a:r>
              <a:rPr lang="en-GB" sz="1800" dirty="0" smtClean="0">
                <a:solidFill>
                  <a:schemeClr val="tx2">
                    <a:lumMod val="75000"/>
                  </a:schemeClr>
                </a:solidFill>
                <a:latin typeface="Courier New" pitchFamily="49" charset="0"/>
                <a:cs typeface="Courier New" pitchFamily="49" charset="0"/>
              </a:rPr>
              <a:t>, </a:t>
            </a: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mcAggregation</a:t>
            </a: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mcSwitching</a:t>
            </a:r>
            <a:r>
              <a:rPr lang="en-GB" sz="1800" dirty="0" smtClean="0">
                <a:solidFill>
                  <a:schemeClr val="tx2">
                    <a:lumMod val="75000"/>
                  </a:schemeClr>
                </a:solidFill>
                <a:latin typeface="Courier New" pitchFamily="49" charset="0"/>
                <a:cs typeface="Courier New" pitchFamily="49" charset="0"/>
              </a:rPr>
              <a:t>, </a:t>
            </a: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mcAggregationAndSwitching</a:t>
            </a:r>
            <a:r>
              <a:rPr lang="en-GB" sz="1800" dirty="0" smtClean="0">
                <a:solidFill>
                  <a:schemeClr val="tx2">
                    <a:lumMod val="75000"/>
                  </a:schemeClr>
                </a:solidFill>
                <a:latin typeface="Courier New" pitchFamily="49" charset="0"/>
                <a:cs typeface="Courier New" pitchFamily="49" charset="0"/>
              </a:rPr>
              <a:t> }</a:t>
            </a:r>
          </a:p>
          <a:p>
            <a:pPr>
              <a:spcBef>
                <a:spcPts val="0"/>
              </a:spcBef>
              <a:buNone/>
            </a:pP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err="1" smtClean="0">
                <a:solidFill>
                  <a:schemeClr val="tx2">
                    <a:lumMod val="75000"/>
                  </a:schemeClr>
                </a:solidFill>
                <a:latin typeface="Courier New" pitchFamily="49" charset="0"/>
                <a:cs typeface="Courier New" pitchFamily="49" charset="0"/>
              </a:rPr>
              <a:t>QosParameter</a:t>
            </a:r>
            <a:r>
              <a:rPr lang="en-GB" sz="1800" dirty="0" smtClean="0">
                <a:solidFill>
                  <a:schemeClr val="tx2">
                    <a:lumMod val="75000"/>
                  </a:schemeClr>
                </a:solidFill>
                <a:latin typeface="Courier New" pitchFamily="49" charset="0"/>
                <a:cs typeface="Courier New" pitchFamily="49" charset="0"/>
              </a:rPr>
              <a:t> ::= SEQUENCE {</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200" dirty="0" smtClean="0">
                <a:solidFill>
                  <a:schemeClr val="bg1"/>
                </a:solidFill>
                <a:latin typeface="Courier New" pitchFamily="49" charset="0"/>
                <a:cs typeface="Courier New" pitchFamily="49" charset="0"/>
              </a:rPr>
              <a:t>	 ..........................</a:t>
            </a: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secGrantSize</a:t>
            </a: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GrantSize</a:t>
            </a:r>
            <a:r>
              <a:rPr lang="en-GB" sz="1800" dirty="0" smtClean="0">
                <a:solidFill>
                  <a:schemeClr val="tx2">
                    <a:lumMod val="75000"/>
                  </a:schemeClr>
                </a:solidFill>
                <a:latin typeface="Courier New" pitchFamily="49" charset="0"/>
                <a:cs typeface="Courier New" pitchFamily="49" charset="0"/>
              </a:rPr>
              <a:t> OPTIONAL,</a:t>
            </a: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adaptationMethod</a:t>
            </a:r>
            <a:r>
              <a:rPr lang="en-GB" sz="1800" dirty="0" smtClean="0">
                <a:solidFill>
                  <a:schemeClr val="tx2">
                    <a:lumMod val="75000"/>
                  </a:schemeClr>
                </a:solidFill>
                <a:latin typeface="Courier New" pitchFamily="49" charset="0"/>
                <a:cs typeface="Courier New" pitchFamily="49" charset="0"/>
              </a:rPr>
              <a:t>        </a:t>
            </a:r>
            <a:r>
              <a:rPr lang="en-GB" sz="1800" b="1" dirty="0" smtClean="0">
                <a:solidFill>
                  <a:schemeClr val="tx2">
                    <a:lumMod val="75000"/>
                  </a:schemeClr>
                </a:solidFill>
                <a:latin typeface="Courier New" pitchFamily="49" charset="0"/>
                <a:cs typeface="Courier New" pitchFamily="49" charset="0"/>
              </a:rPr>
              <a:t>ENUMERATED</a:t>
            </a:r>
            <a:r>
              <a:rPr lang="en-GB" sz="1800" dirty="0" smtClean="0">
                <a:solidFill>
                  <a:schemeClr val="tx2">
                    <a:lumMod val="75000"/>
                  </a:schemeClr>
                </a:solidFill>
                <a:latin typeface="Courier New" pitchFamily="49" charset="0"/>
                <a:cs typeface="Courier New" pitchFamily="49" charset="0"/>
              </a:rPr>
              <a:t> { </a:t>
            </a:r>
            <a:r>
              <a:rPr lang="en-GB" sz="1800" dirty="0" err="1" smtClean="0">
                <a:solidFill>
                  <a:schemeClr val="tx2">
                    <a:lumMod val="75000"/>
                  </a:schemeClr>
                </a:solidFill>
                <a:latin typeface="Courier New" pitchFamily="49" charset="0"/>
                <a:cs typeface="Courier New" pitchFamily="49" charset="0"/>
              </a:rPr>
              <a:t>absInitiated</a:t>
            </a:r>
            <a:r>
              <a:rPr lang="en-GB" sz="1800" dirty="0" smtClean="0">
                <a:solidFill>
                  <a:schemeClr val="tx2">
                    <a:lumMod val="75000"/>
                  </a:schemeClr>
                </a:solidFill>
                <a:latin typeface="Courier New" pitchFamily="49" charset="0"/>
                <a:cs typeface="Courier New" pitchFamily="49" charset="0"/>
              </a:rPr>
              <a:t>, </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amsInitiated</a:t>
            </a:r>
            <a:r>
              <a:rPr lang="en-GB" sz="1800" dirty="0" smtClean="0">
                <a:solidFill>
                  <a:schemeClr val="tx2">
                    <a:lumMod val="75000"/>
                  </a:schemeClr>
                </a:solidFill>
                <a:latin typeface="Courier New" pitchFamily="49" charset="0"/>
                <a:cs typeface="Courier New" pitchFamily="49" charset="0"/>
              </a:rPr>
              <a:t> } OPTIONAL,</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accessClass</a:t>
            </a:r>
            <a:r>
              <a:rPr lang="en-GB" sz="1800" dirty="0" smtClean="0">
                <a:solidFill>
                  <a:schemeClr val="tx2">
                    <a:lumMod val="75000"/>
                  </a:schemeClr>
                </a:solidFill>
                <a:latin typeface="Courier New" pitchFamily="49" charset="0"/>
                <a:cs typeface="Courier New" pitchFamily="49" charset="0"/>
              </a:rPr>
              <a:t>             INTEGER (0..3) OPTIONAL,</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differentiatedBrTimer</a:t>
            </a:r>
            <a:r>
              <a:rPr lang="en-GB" sz="1800" dirty="0" smtClean="0">
                <a:solidFill>
                  <a:schemeClr val="tx2">
                    <a:lumMod val="75000"/>
                  </a:schemeClr>
                </a:solidFill>
                <a:latin typeface="Courier New" pitchFamily="49" charset="0"/>
                <a:cs typeface="Courier New" pitchFamily="49" charset="0"/>
              </a:rPr>
              <a:t>   INTEGER (1..64) OPTIONAL,</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1"/>
                </a:solidFill>
                <a:latin typeface="Courier New" pitchFamily="49" charset="0"/>
                <a:cs typeface="Courier New" pitchFamily="49" charset="0"/>
              </a:rPr>
              <a:t>	</a:t>
            </a:r>
            <a:r>
              <a:rPr lang="en-GB" sz="1200" dirty="0" smtClean="0">
                <a:solidFill>
                  <a:schemeClr val="bg1"/>
                </a:solidFill>
                <a:latin typeface="Courier New" pitchFamily="49" charset="0"/>
                <a:cs typeface="Courier New" pitchFamily="49" charset="0"/>
              </a:rPr>
              <a:t>..........................</a:t>
            </a:r>
            <a:endParaRPr lang="en-GB" sz="1200" dirty="0" smtClean="0">
              <a:solidFill>
                <a:schemeClr val="tx1"/>
              </a:solidFill>
              <a:latin typeface="Courier New" pitchFamily="49" charset="0"/>
              <a:cs typeface="Courier New" pitchFamily="49" charset="0"/>
            </a:endParaRPr>
          </a:p>
          <a:p>
            <a:pPr>
              <a:spcBef>
                <a:spcPts val="0"/>
              </a:spcBef>
              <a:buNone/>
            </a:pPr>
            <a:r>
              <a:rPr lang="en-GB" sz="1800" dirty="0" smtClean="0">
                <a:solidFill>
                  <a:schemeClr val="tx1"/>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macInOrderDelivery</a:t>
            </a:r>
            <a:r>
              <a:rPr lang="en-GB" sz="1800" dirty="0" smtClean="0">
                <a:solidFill>
                  <a:schemeClr val="tx2">
                    <a:lumMod val="75000"/>
                  </a:schemeClr>
                </a:solidFill>
                <a:latin typeface="Courier New" pitchFamily="49" charset="0"/>
                <a:cs typeface="Courier New" pitchFamily="49" charset="0"/>
              </a:rPr>
              <a:t>      </a:t>
            </a:r>
            <a:r>
              <a:rPr lang="en-GB" sz="1800" b="1" dirty="0" smtClean="0">
                <a:solidFill>
                  <a:schemeClr val="tx2">
                    <a:lumMod val="75000"/>
                  </a:schemeClr>
                </a:solidFill>
                <a:latin typeface="Courier New" pitchFamily="49" charset="0"/>
                <a:cs typeface="Courier New" pitchFamily="49" charset="0"/>
              </a:rPr>
              <a:t>ENUMERATED</a:t>
            </a:r>
            <a:r>
              <a:rPr lang="en-GB" sz="1800" dirty="0" smtClean="0">
                <a:solidFill>
                  <a:schemeClr val="tx2">
                    <a:lumMod val="75000"/>
                  </a:schemeClr>
                </a:solidFill>
                <a:latin typeface="Courier New" pitchFamily="49" charset="0"/>
                <a:cs typeface="Courier New" pitchFamily="49" charset="0"/>
              </a:rPr>
              <a:t> { </a:t>
            </a:r>
            <a:r>
              <a:rPr lang="en-GB" sz="1800" dirty="0" err="1" smtClean="0">
                <a:solidFill>
                  <a:schemeClr val="tx2">
                    <a:lumMod val="75000"/>
                  </a:schemeClr>
                </a:solidFill>
                <a:latin typeface="Courier New" pitchFamily="49" charset="0"/>
                <a:cs typeface="Courier New" pitchFamily="49" charset="0"/>
              </a:rPr>
              <a:t>notPreserved</a:t>
            </a:r>
            <a:r>
              <a:rPr lang="en-GB" sz="1800" dirty="0" smtClean="0">
                <a:solidFill>
                  <a:schemeClr val="tx2">
                    <a:lumMod val="75000"/>
                  </a:schemeClr>
                </a:solidFill>
                <a:latin typeface="Courier New" pitchFamily="49" charset="0"/>
                <a:cs typeface="Courier New" pitchFamily="49" charset="0"/>
              </a:rPr>
              <a:t>, </a:t>
            </a:r>
          </a:p>
          <a:p>
            <a:pPr>
              <a:spcBef>
                <a:spcPts val="0"/>
              </a:spcBef>
              <a:buNone/>
            </a:pPr>
            <a:r>
              <a:rPr lang="en-GB" sz="1800" dirty="0" smtClean="0">
                <a:solidFill>
                  <a:schemeClr val="tx2">
                    <a:lumMod val="75000"/>
                  </a:schemeClr>
                </a:solidFill>
                <a:latin typeface="Courier New" pitchFamily="49" charset="0"/>
                <a:cs typeface="Courier New" pitchFamily="49" charset="0"/>
              </a:rPr>
              <a:t>                                        preserved } OPTIONAL,</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200" b="1" dirty="0" smtClean="0">
                <a:solidFill>
                  <a:schemeClr val="bg1"/>
                </a:solidFill>
                <a:latin typeface="Courier New" pitchFamily="49" charset="0"/>
                <a:cs typeface="Courier New" pitchFamily="49" charset="0"/>
              </a:rPr>
              <a:t>	</a:t>
            </a:r>
            <a:r>
              <a:rPr lang="en-GB" sz="1200" dirty="0" smtClean="0">
                <a:solidFill>
                  <a:schemeClr val="bg1"/>
                </a:solidFill>
                <a:latin typeface="Courier New" pitchFamily="49" charset="0"/>
                <a:cs typeface="Courier New" pitchFamily="49" charset="0"/>
              </a:rPr>
              <a:t> ..........................</a:t>
            </a:r>
            <a:endParaRPr lang="en-GB" sz="1200" b="1" dirty="0" smtClean="0">
              <a:solidFill>
                <a:schemeClr val="bg1"/>
              </a:solidFill>
              <a:latin typeface="Courier New" pitchFamily="49" charset="0"/>
              <a:cs typeface="Courier New" pitchFamily="49" charset="0"/>
            </a:endParaRPr>
          </a:p>
          <a:p>
            <a:pPr>
              <a:spcBef>
                <a:spcPts val="0"/>
              </a:spcBef>
              <a:buNone/>
            </a:pPr>
            <a:r>
              <a:rPr lang="en-GB" sz="1800" b="1" dirty="0" smtClean="0">
                <a:solidFill>
                  <a:schemeClr val="tx1"/>
                </a:solidFill>
                <a:latin typeface="Courier New" pitchFamily="49" charset="0"/>
                <a:cs typeface="Courier New" pitchFamily="49" charset="0"/>
              </a:rPr>
              <a:t>}</a:t>
            </a:r>
            <a:endParaRPr lang="en-US" sz="1800" b="1" dirty="0" smtClean="0">
              <a:solidFill>
                <a:schemeClr val="tx1"/>
              </a:solidFill>
              <a:latin typeface="Courier New" pitchFamily="49" charset="0"/>
              <a:cs typeface="Courier New" pitchFamily="49" charset="0"/>
            </a:endParaRPr>
          </a:p>
          <a:p>
            <a:pPr>
              <a:spcBef>
                <a:spcPts val="0"/>
              </a:spcBef>
              <a:buNone/>
            </a:pPr>
            <a:r>
              <a:rPr lang="en-GB" sz="1600" b="1" dirty="0" smtClean="0">
                <a:solidFill>
                  <a:schemeClr val="tx1"/>
                </a:solidFill>
                <a:latin typeface="Courier New" pitchFamily="49" charset="0"/>
                <a:cs typeface="Courier New" pitchFamily="49" charset="0"/>
              </a:rPr>
              <a:t> </a:t>
            </a:r>
            <a:endParaRPr lang="en-US" sz="1600" b="1" dirty="0" smtClean="0">
              <a:solidFill>
                <a:schemeClr val="tx1"/>
              </a:solidFill>
              <a:latin typeface="Courier New" pitchFamily="49" charset="0"/>
              <a:cs typeface="Courier New" pitchFamily="49" charset="0"/>
            </a:endParaRPr>
          </a:p>
          <a:p>
            <a:pPr eaLnBrk="1" hangingPunct="1">
              <a:lnSpc>
                <a:spcPct val="90000"/>
              </a:lnSpc>
              <a:spcBef>
                <a:spcPts val="0"/>
              </a:spcBef>
              <a:buNone/>
            </a:pPr>
            <a:r>
              <a:rPr lang="en-US" sz="1600" dirty="0" smtClean="0">
                <a:latin typeface="Courier New" pitchFamily="49" charset="0"/>
                <a:cs typeface="Courier New" pitchFamily="49" charset="0"/>
              </a:rPr>
              <a:t>	</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a:xfrm>
            <a:off x="373850" y="76200"/>
            <a:ext cx="8229600" cy="1066800"/>
          </a:xfrm>
        </p:spPr>
        <p:txBody>
          <a:bodyPr/>
          <a:lstStyle/>
          <a:p>
            <a:pPr eaLnBrk="1" hangingPunct="1">
              <a:defRPr/>
            </a:pPr>
            <a:r>
              <a:rPr lang="en-US" sz="3600" dirty="0" smtClean="0">
                <a:solidFill>
                  <a:srgbClr val="FFFCC5"/>
                </a:solidFill>
                <a:cs typeface="Courier New" pitchFamily="49" charset="0"/>
              </a:rPr>
              <a:t>Bit string types</a:t>
            </a:r>
            <a:r>
              <a:rPr lang="en-US" sz="2800" dirty="0" smtClean="0">
                <a:solidFill>
                  <a:srgbClr val="FFFCC5"/>
                </a:solidFill>
                <a:cs typeface="Courier New" pitchFamily="49" charset="0"/>
              </a:rPr>
              <a:t/>
            </a:r>
            <a:br>
              <a:rPr lang="en-US" sz="2800" dirty="0" smtClean="0">
                <a:solidFill>
                  <a:srgbClr val="FFFCC5"/>
                </a:solidFill>
                <a:cs typeface="Courier New" pitchFamily="49" charset="0"/>
              </a:rPr>
            </a:br>
            <a:r>
              <a:rPr lang="en-US" sz="2800" dirty="0" smtClean="0">
                <a:solidFill>
                  <a:srgbClr val="FFFCC5"/>
                </a:solidFill>
                <a:cs typeface="Courier New" pitchFamily="49" charset="0"/>
              </a:rPr>
              <a:t>Characteristics (1/2)</a:t>
            </a:r>
          </a:p>
        </p:txBody>
      </p:sp>
      <p:sp>
        <p:nvSpPr>
          <p:cNvPr id="4" name="Content Placeholder 3"/>
          <p:cNvSpPr>
            <a:spLocks noGrp="1"/>
          </p:cNvSpPr>
          <p:nvPr>
            <p:ph idx="1"/>
          </p:nvPr>
        </p:nvSpPr>
        <p:spPr>
          <a:xfrm>
            <a:off x="457200" y="1224400"/>
            <a:ext cx="8229600" cy="5257800"/>
          </a:xfrm>
        </p:spPr>
        <p:txBody>
          <a:bodyPr/>
          <a:lstStyle/>
          <a:p>
            <a:r>
              <a:rPr lang="en-US" sz="2400" dirty="0" smtClean="0">
                <a:solidFill>
                  <a:schemeClr val="tx1"/>
                </a:solidFill>
              </a:rPr>
              <a:t>A component whose type is </a:t>
            </a:r>
            <a:r>
              <a:rPr lang="en-US" sz="2400" dirty="0" smtClean="0">
                <a:solidFill>
                  <a:schemeClr val="tx2">
                    <a:lumMod val="75000"/>
                  </a:schemeClr>
                </a:solidFill>
                <a:latin typeface="Courier New" pitchFamily="49" charset="0"/>
                <a:cs typeface="Courier New" pitchFamily="49" charset="0"/>
              </a:rPr>
              <a:t>BIT STRING </a:t>
            </a:r>
            <a:r>
              <a:rPr lang="en-US" sz="2400" dirty="0" smtClean="0">
                <a:solidFill>
                  <a:schemeClr val="tx1"/>
                </a:solidFill>
              </a:rPr>
              <a:t>(or a user-defined type derived from </a:t>
            </a:r>
            <a:r>
              <a:rPr lang="en-US" sz="2400" dirty="0" smtClean="0">
                <a:solidFill>
                  <a:schemeClr val="tx2">
                    <a:lumMod val="75000"/>
                  </a:schemeClr>
                </a:solidFill>
                <a:latin typeface="Courier New" pitchFamily="49" charset="0"/>
                <a:cs typeface="Courier New" pitchFamily="49" charset="0"/>
              </a:rPr>
              <a:t>BIT</a:t>
            </a:r>
            <a:r>
              <a:rPr lang="en-US" sz="2400" dirty="0" smtClean="0">
                <a:solidFill>
                  <a:schemeClr val="tx1"/>
                </a:solidFill>
                <a:latin typeface="Courier New" pitchFamily="49" charset="0"/>
                <a:cs typeface="Courier New" pitchFamily="49" charset="0"/>
              </a:rPr>
              <a:t> </a:t>
            </a:r>
            <a:r>
              <a:rPr lang="en-US" sz="2400" dirty="0" smtClean="0">
                <a:solidFill>
                  <a:schemeClr val="tx2">
                    <a:lumMod val="75000"/>
                  </a:schemeClr>
                </a:solidFill>
                <a:latin typeface="Courier New" pitchFamily="49" charset="0"/>
                <a:cs typeface="Courier New" pitchFamily="49" charset="0"/>
              </a:rPr>
              <a:t>STRING</a:t>
            </a:r>
            <a:r>
              <a:rPr lang="en-US" sz="2400" dirty="0" smtClean="0">
                <a:solidFill>
                  <a:schemeClr val="tx1"/>
                </a:solidFill>
              </a:rPr>
              <a:t>) takes as its value a string of bits</a:t>
            </a:r>
          </a:p>
          <a:p>
            <a:pPr lvl="1"/>
            <a:r>
              <a:rPr lang="en-US" sz="2000" dirty="0" smtClean="0">
                <a:solidFill>
                  <a:schemeClr val="tx1"/>
                </a:solidFill>
              </a:rPr>
              <a:t>If the bit string type has no constraints, the string may have any length from zero to infinity</a:t>
            </a:r>
          </a:p>
          <a:p>
            <a:pPr lvl="1"/>
            <a:r>
              <a:rPr lang="en-US" sz="2000" dirty="0" smtClean="0">
                <a:solidFill>
                  <a:schemeClr val="tx1"/>
                </a:solidFill>
              </a:rPr>
              <a:t>A fixed length for the string can be specified by including a single-value size constraint, as follows: </a:t>
            </a:r>
          </a:p>
          <a:p>
            <a:pPr lvl="2">
              <a:spcBef>
                <a:spcPts val="600"/>
              </a:spcBef>
              <a:buNone/>
            </a:pPr>
            <a:r>
              <a:rPr lang="en-US" sz="1800" dirty="0" smtClean="0">
                <a:solidFill>
                  <a:schemeClr val="tx2">
                    <a:lumMod val="75000"/>
                  </a:schemeClr>
                </a:solidFill>
                <a:latin typeface="Courier New" pitchFamily="49" charset="0"/>
                <a:cs typeface="Courier New" pitchFamily="49" charset="0"/>
              </a:rPr>
              <a:t>  A ::= BIT STRING </a:t>
            </a:r>
            <a:r>
              <a:rPr lang="en-US" sz="1800" b="1" dirty="0" smtClean="0">
                <a:solidFill>
                  <a:schemeClr val="tx2">
                    <a:lumMod val="75000"/>
                  </a:schemeClr>
                </a:solidFill>
                <a:latin typeface="Courier New" pitchFamily="49" charset="0"/>
                <a:cs typeface="Courier New" pitchFamily="49" charset="0"/>
              </a:rPr>
              <a:t>(SIZE(8))</a:t>
            </a:r>
          </a:p>
          <a:p>
            <a:pPr lvl="2">
              <a:spcBef>
                <a:spcPts val="600"/>
              </a:spcBef>
              <a:buNone/>
            </a:pPr>
            <a:r>
              <a:rPr lang="en-GB" sz="1800" dirty="0" smtClean="0">
                <a:solidFill>
                  <a:schemeClr val="tx2">
                    <a:lumMod val="75000"/>
                  </a:schemeClr>
                </a:solidFill>
                <a:latin typeface="Courier New" pitchFamily="49" charset="0"/>
                <a:cs typeface="Courier New" pitchFamily="49" charset="0"/>
              </a:rPr>
              <a:t>  STID ::= BIT STRING </a:t>
            </a:r>
            <a:r>
              <a:rPr lang="en-GB" sz="1800" b="1" dirty="0" smtClean="0">
                <a:solidFill>
                  <a:schemeClr val="tx2">
                    <a:lumMod val="75000"/>
                  </a:schemeClr>
                </a:solidFill>
                <a:latin typeface="Courier New" pitchFamily="49" charset="0"/>
                <a:cs typeface="Courier New" pitchFamily="49" charset="0"/>
              </a:rPr>
              <a:t>(SIZE(12))</a:t>
            </a:r>
            <a:endParaRPr lang="en-US" sz="2000" b="1" dirty="0" smtClean="0">
              <a:solidFill>
                <a:schemeClr val="tx2">
                  <a:lumMod val="75000"/>
                </a:schemeClr>
              </a:solidFill>
            </a:endParaRPr>
          </a:p>
          <a:p>
            <a:pPr lvl="1"/>
            <a:r>
              <a:rPr lang="en-US" sz="2000" dirty="0" smtClean="0">
                <a:solidFill>
                  <a:schemeClr val="tx1"/>
                </a:solidFill>
              </a:rPr>
              <a:t>A range of permitted lengths for the string can be specified by including a value-range size constraint, as follows:</a:t>
            </a:r>
          </a:p>
          <a:p>
            <a:pPr lvl="2">
              <a:spcBef>
                <a:spcPts val="600"/>
              </a:spcBef>
              <a:buNone/>
            </a:pPr>
            <a:r>
              <a:rPr lang="en-US" sz="1800" dirty="0" smtClean="0">
                <a:solidFill>
                  <a:schemeClr val="tx2">
                    <a:lumMod val="75000"/>
                  </a:schemeClr>
                </a:solidFill>
                <a:latin typeface="Courier New" pitchFamily="49" charset="0"/>
                <a:cs typeface="Courier New" pitchFamily="49" charset="0"/>
              </a:rPr>
              <a:t>  B ::= BIT STRING </a:t>
            </a:r>
            <a:r>
              <a:rPr lang="en-US" sz="1800" b="1" dirty="0" smtClean="0">
                <a:solidFill>
                  <a:schemeClr val="tx2">
                    <a:lumMod val="75000"/>
                  </a:schemeClr>
                </a:solidFill>
                <a:latin typeface="Courier New" pitchFamily="49" charset="0"/>
                <a:cs typeface="Courier New" pitchFamily="49" charset="0"/>
              </a:rPr>
              <a:t>(SIZE(0..255))</a:t>
            </a:r>
          </a:p>
          <a:p>
            <a:pPr lvl="2">
              <a:spcBef>
                <a:spcPts val="600"/>
              </a:spcBef>
              <a:buNone/>
            </a:pPr>
            <a:r>
              <a:rPr lang="en-US" sz="1800" dirty="0" smtClean="0">
                <a:solidFill>
                  <a:schemeClr val="tx2">
                    <a:lumMod val="75000"/>
                  </a:schemeClr>
                </a:solidFill>
                <a:latin typeface="Courier New" pitchFamily="49" charset="0"/>
                <a:cs typeface="Courier New" pitchFamily="49" charset="0"/>
              </a:rPr>
              <a:t>  C ::= BIT STRING </a:t>
            </a:r>
            <a:r>
              <a:rPr lang="en-US" sz="1800" b="1" dirty="0" smtClean="0">
                <a:solidFill>
                  <a:schemeClr val="tx2">
                    <a:lumMod val="75000"/>
                  </a:schemeClr>
                </a:solidFill>
                <a:latin typeface="Courier New" pitchFamily="49" charset="0"/>
                <a:cs typeface="Courier New" pitchFamily="49" charset="0"/>
              </a:rPr>
              <a:t>(SIZE(1..8))</a:t>
            </a:r>
          </a:p>
          <a:p>
            <a:pPr lvl="2">
              <a:spcBef>
                <a:spcPts val="600"/>
              </a:spcBef>
              <a:buNone/>
            </a:pPr>
            <a:endParaRPr lang="en-US" sz="1800" dirty="0" smtClean="0">
              <a:solidFill>
                <a:schemeClr val="tx1"/>
              </a:solidFill>
              <a:latin typeface="Courier New" pitchFamily="49" charset="0"/>
              <a:cs typeface="Courier New" pitchFamily="49" charset="0"/>
            </a:endParaRPr>
          </a:p>
          <a:p>
            <a:pPr lvl="2">
              <a:buNone/>
            </a:pPr>
            <a:endParaRPr lang="en-US" sz="1800" dirty="0" smtClean="0">
              <a:solidFill>
                <a:schemeClr val="tx1"/>
              </a:solidFill>
              <a:latin typeface="Courier New" pitchFamily="49" charset="0"/>
              <a:cs typeface="Courier New" pitchFamily="49" charset="0"/>
            </a:endParaRPr>
          </a:p>
          <a:p>
            <a:pPr>
              <a:buNone/>
            </a:pP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1394" name="Rectangle 2"/>
          <p:cNvSpPr>
            <a:spLocks noGrp="1" noChangeArrowheads="1"/>
          </p:cNvSpPr>
          <p:nvPr>
            <p:ph type="title"/>
          </p:nvPr>
        </p:nvSpPr>
        <p:spPr/>
        <p:txBody>
          <a:bodyPr/>
          <a:lstStyle/>
          <a:p>
            <a:pPr eaLnBrk="1" hangingPunct="1">
              <a:defRPr/>
            </a:pPr>
            <a:r>
              <a:rPr lang="en-US" dirty="0" smtClean="0">
                <a:solidFill>
                  <a:srgbClr val="FFFCC5"/>
                </a:solidFill>
              </a:rPr>
              <a:t>ASN.1</a:t>
            </a:r>
          </a:p>
        </p:txBody>
      </p:sp>
      <p:sp>
        <p:nvSpPr>
          <p:cNvPr id="571395" name="Rectangle 3"/>
          <p:cNvSpPr>
            <a:spLocks noGrp="1" noChangeArrowheads="1"/>
          </p:cNvSpPr>
          <p:nvPr>
            <p:ph type="body" idx="1"/>
          </p:nvPr>
        </p:nvSpPr>
        <p:spPr>
          <a:xfrm>
            <a:off x="450850" y="1148070"/>
            <a:ext cx="8229600" cy="5257800"/>
          </a:xfrm>
        </p:spPr>
        <p:txBody>
          <a:bodyPr/>
          <a:lstStyle/>
          <a:p>
            <a:pPr eaLnBrk="1" hangingPunct="1"/>
            <a:r>
              <a:rPr lang="en-US" dirty="0" smtClean="0">
                <a:solidFill>
                  <a:schemeClr val="tx1"/>
                </a:solidFill>
              </a:rPr>
              <a:t>ASN.1 is:</a:t>
            </a:r>
          </a:p>
          <a:p>
            <a:pPr marL="914400" lvl="1" indent="-457200" eaLnBrk="1" hangingPunct="1">
              <a:buSzPct val="80000"/>
              <a:buFont typeface="+mj-lt"/>
              <a:buAutoNum type="arabicParenR"/>
            </a:pPr>
            <a:r>
              <a:rPr lang="en-US" dirty="0" smtClean="0">
                <a:solidFill>
                  <a:schemeClr val="tx1"/>
                </a:solidFill>
              </a:rPr>
              <a:t>a formal language for specifying the logical structure of data that is to be exchanged between two endpoints</a:t>
            </a:r>
          </a:p>
          <a:p>
            <a:pPr marL="1314450" lvl="2" indent="-457200" eaLnBrk="1" hangingPunct="1">
              <a:buSzPct val="80000"/>
            </a:pPr>
            <a:r>
              <a:rPr lang="en-US" dirty="0" smtClean="0">
                <a:solidFill>
                  <a:schemeClr val="tx1"/>
                </a:solidFill>
              </a:rPr>
              <a:t>independent of hardware platform, operating system, programming language, local representation, etc.</a:t>
            </a:r>
          </a:p>
          <a:p>
            <a:pPr marL="914400" lvl="1" indent="-457200" eaLnBrk="1" hangingPunct="1">
              <a:buSzPct val="80000"/>
              <a:buFont typeface="+mj-lt"/>
              <a:buAutoNum type="arabicParenR"/>
            </a:pPr>
            <a:r>
              <a:rPr lang="en-US" dirty="0" smtClean="0">
                <a:solidFill>
                  <a:schemeClr val="tx1"/>
                </a:solidFill>
              </a:rPr>
              <a:t>standard sets of rules for encoding instances of logical data structures specified in ASN.1 notation</a:t>
            </a:r>
          </a:p>
          <a:p>
            <a:pPr marL="1314450" lvl="2" indent="-457200" eaLnBrk="1" hangingPunct="1">
              <a:buSzPct val="80000"/>
            </a:pPr>
            <a:r>
              <a:rPr lang="en-US" dirty="0" smtClean="0">
                <a:solidFill>
                  <a:schemeClr val="tx1"/>
                </a:solidFill>
              </a:rPr>
              <a:t>for the purpose of transmission</a:t>
            </a:r>
          </a:p>
          <a:p>
            <a:pPr marL="1314450" lvl="2" indent="-457200" eaLnBrk="1" hangingPunct="1">
              <a:buSzPct val="80000"/>
              <a:buNone/>
            </a:pPr>
            <a:endParaRPr lang="en-US" dirty="0" smtClean="0">
              <a:solidFill>
                <a:schemeClr val="tx1"/>
              </a:solidFill>
            </a:endParaRPr>
          </a:p>
          <a:p>
            <a:pPr lvl="1" eaLnBrk="1" hangingPunct="1"/>
            <a:endParaRPr lang="en-US" dirty="0" smtClean="0">
              <a:solidFill>
                <a:schemeClr val="tx1"/>
              </a:solidFill>
            </a:endParaRPr>
          </a:p>
          <a:p>
            <a:pPr lvl="2" eaLnBrk="1" hangingPunct="1"/>
            <a:endParaRPr lang="en-US" dirty="0" smtClean="0">
              <a:solidFill>
                <a:schemeClr val="tx1"/>
              </a:solidFill>
            </a:endParaRPr>
          </a:p>
          <a:p>
            <a:pPr lvl="2" eaLnBrk="1" hangingPunct="1"/>
            <a:endParaRPr lang="en-US" dirty="0" smtClean="0">
              <a:solidFill>
                <a:schemeClr val="tx1"/>
              </a:solidFill>
            </a:endParaRPr>
          </a:p>
          <a:p>
            <a:pPr lvl="1" eaLnBrk="1" hangingPunct="1"/>
            <a:endParaRPr lang="en-US" dirty="0" smtClean="0">
              <a:solidFill>
                <a:schemeClr val="tx1"/>
              </a:solidFill>
            </a:endParaRPr>
          </a:p>
          <a:p>
            <a:pPr lvl="2" eaLnBrk="1" hangingPunct="1">
              <a:buFont typeface="Wingdings" pitchFamily="2" charset="2"/>
              <a:buNone/>
            </a:pPr>
            <a:endParaRPr lang="en-US" dirty="0" smtClean="0">
              <a:solidFill>
                <a:schemeClr val="tx1"/>
              </a:solidFill>
            </a:endParaRPr>
          </a:p>
          <a:p>
            <a:pPr lvl="1" eaLnBrk="1" hangingPunct="1"/>
            <a:endParaRPr lang="en-US" dirty="0" smtClean="0">
              <a:solidFill>
                <a:schemeClr val="tx1"/>
              </a:solidFill>
            </a:endParaRPr>
          </a:p>
          <a:p>
            <a:pPr lvl="1" eaLnBrk="1" hangingPunct="1"/>
            <a:endParaRPr lang="en-US" dirty="0" smtClean="0">
              <a:solidFill>
                <a:schemeClr val="tx1"/>
              </a:solidFill>
            </a:endParaRPr>
          </a:p>
          <a:p>
            <a:pPr eaLnBrk="1" hangingPunct="1"/>
            <a:endParaRPr lang="en-US" dirty="0" smtClean="0">
              <a:solidFill>
                <a:schemeClr val="tx1"/>
              </a:solidFill>
            </a:endParaRPr>
          </a:p>
          <a:p>
            <a:pPr eaLnBrk="1" hangingPunct="1">
              <a:buFont typeface="Wingdings" pitchFamily="2" charset="2"/>
              <a:buNone/>
            </a:pPr>
            <a:endParaRPr lang="en-US" dirty="0" smtClean="0">
              <a:solidFill>
                <a:schemeClr val="tx1"/>
              </a:solidFill>
            </a:endParaRPr>
          </a:p>
          <a:p>
            <a:pPr eaLnBrk="1" hangingPunct="1">
              <a:buFont typeface="Wingdings" pitchFamily="2" charset="2"/>
              <a:buNone/>
            </a:pPr>
            <a:endParaRPr lang="en-US" dirty="0" smtClean="0">
              <a:solidFill>
                <a:schemeClr val="tx1"/>
              </a:solidFill>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a:xfrm>
            <a:off x="373850" y="76200"/>
            <a:ext cx="8229600" cy="1066800"/>
          </a:xfrm>
        </p:spPr>
        <p:txBody>
          <a:bodyPr/>
          <a:lstStyle/>
          <a:p>
            <a:pPr eaLnBrk="1" hangingPunct="1">
              <a:defRPr/>
            </a:pPr>
            <a:r>
              <a:rPr lang="en-US" sz="3600" dirty="0" smtClean="0">
                <a:solidFill>
                  <a:srgbClr val="FFFCC5"/>
                </a:solidFill>
                <a:cs typeface="Courier New" pitchFamily="49" charset="0"/>
              </a:rPr>
              <a:t>Bit string types</a:t>
            </a:r>
            <a:r>
              <a:rPr lang="en-US" sz="2800" dirty="0" smtClean="0">
                <a:solidFill>
                  <a:srgbClr val="FFFCC5"/>
                </a:solidFill>
                <a:cs typeface="Courier New" pitchFamily="49" charset="0"/>
              </a:rPr>
              <a:t/>
            </a:r>
            <a:br>
              <a:rPr lang="en-US" sz="2800" dirty="0" smtClean="0">
                <a:solidFill>
                  <a:srgbClr val="FFFCC5"/>
                </a:solidFill>
                <a:cs typeface="Courier New" pitchFamily="49" charset="0"/>
              </a:rPr>
            </a:br>
            <a:r>
              <a:rPr lang="en-US" sz="2800" dirty="0" smtClean="0">
                <a:solidFill>
                  <a:srgbClr val="FFFCC5"/>
                </a:solidFill>
                <a:cs typeface="Courier New" pitchFamily="49" charset="0"/>
              </a:rPr>
              <a:t>Characteristics (2/2)</a:t>
            </a:r>
          </a:p>
        </p:txBody>
      </p:sp>
      <p:sp>
        <p:nvSpPr>
          <p:cNvPr id="4" name="Content Placeholder 3"/>
          <p:cNvSpPr>
            <a:spLocks noGrp="1"/>
          </p:cNvSpPr>
          <p:nvPr>
            <p:ph idx="1"/>
          </p:nvPr>
        </p:nvSpPr>
        <p:spPr>
          <a:xfrm>
            <a:off x="457200" y="1224400"/>
            <a:ext cx="8229600" cy="5257800"/>
          </a:xfrm>
        </p:spPr>
        <p:txBody>
          <a:bodyPr/>
          <a:lstStyle/>
          <a:p>
            <a:r>
              <a:rPr lang="en-US" sz="2400" dirty="0" smtClean="0">
                <a:solidFill>
                  <a:schemeClr val="tx1"/>
                </a:solidFill>
              </a:rPr>
              <a:t>It is possible to assign names to one or more locations within a user-defined bit string type, as in the following example of a simple bitmap:</a:t>
            </a:r>
            <a:endParaRPr lang="en-US" sz="1800" dirty="0" smtClean="0">
              <a:solidFill>
                <a:schemeClr val="tx1"/>
              </a:solidFill>
              <a:latin typeface="Courier New" pitchFamily="49" charset="0"/>
              <a:cs typeface="Courier New" pitchFamily="49" charset="0"/>
            </a:endParaRPr>
          </a:p>
          <a:p>
            <a:pPr lvl="1">
              <a:spcBef>
                <a:spcPts val="600"/>
              </a:spcBef>
              <a:buNone/>
            </a:pPr>
            <a:r>
              <a:rPr lang="en-US" sz="1800" dirty="0" smtClean="0">
                <a:solidFill>
                  <a:schemeClr val="tx1"/>
                </a:solidFill>
                <a:latin typeface="Courier New" pitchFamily="49" charset="0"/>
                <a:cs typeface="Courier New" pitchFamily="49" charset="0"/>
              </a:rPr>
              <a:t>  </a:t>
            </a:r>
            <a:r>
              <a:rPr lang="en-US" sz="1800" dirty="0" err="1" smtClean="0">
                <a:solidFill>
                  <a:schemeClr val="tx2">
                    <a:lumMod val="75000"/>
                  </a:schemeClr>
                </a:solidFill>
                <a:latin typeface="Courier New" pitchFamily="49" charset="0"/>
                <a:cs typeface="Courier New" pitchFamily="49" charset="0"/>
              </a:rPr>
              <a:t>ReportMetric</a:t>
            </a:r>
            <a:r>
              <a:rPr lang="en-US" sz="1800" dirty="0" smtClean="0">
                <a:solidFill>
                  <a:schemeClr val="tx2">
                    <a:lumMod val="75000"/>
                  </a:schemeClr>
                </a:solidFill>
                <a:latin typeface="Courier New" pitchFamily="49" charset="0"/>
                <a:cs typeface="Courier New" pitchFamily="49" charset="0"/>
              </a:rPr>
              <a:t> ::= BIT STRING {</a:t>
            </a:r>
          </a:p>
          <a:p>
            <a:pPr lvl="1">
              <a:spcBef>
                <a:spcPts val="0"/>
              </a:spcBef>
              <a:buNone/>
            </a:pPr>
            <a:r>
              <a:rPr lang="en-US" sz="1800" dirty="0" smtClean="0">
                <a:solidFill>
                  <a:schemeClr val="tx2">
                    <a:lumMod val="75000"/>
                  </a:schemeClr>
                </a:solidFill>
                <a:latin typeface="Courier New" pitchFamily="49" charset="0"/>
                <a:cs typeface="Courier New" pitchFamily="49" charset="0"/>
              </a:rPr>
              <a:t>			</a:t>
            </a:r>
            <a:r>
              <a:rPr lang="en-US" sz="1800" b="1" dirty="0" err="1" smtClean="0">
                <a:solidFill>
                  <a:schemeClr val="tx2">
                    <a:lumMod val="75000"/>
                  </a:schemeClr>
                </a:solidFill>
                <a:latin typeface="Courier New" pitchFamily="49" charset="0"/>
                <a:cs typeface="Courier New" pitchFamily="49" charset="0"/>
              </a:rPr>
              <a:t>absCINRMean</a:t>
            </a:r>
            <a:r>
              <a:rPr lang="en-US" sz="1800" b="1" dirty="0" smtClean="0">
                <a:solidFill>
                  <a:schemeClr val="tx2">
                    <a:lumMod val="75000"/>
                  </a:schemeClr>
                </a:solidFill>
                <a:latin typeface="Courier New" pitchFamily="49" charset="0"/>
                <a:cs typeface="Courier New" pitchFamily="49" charset="0"/>
              </a:rPr>
              <a:t> (0)</a:t>
            </a:r>
            <a:r>
              <a:rPr lang="en-US" sz="1800" dirty="0" smtClean="0">
                <a:solidFill>
                  <a:schemeClr val="tx2">
                    <a:lumMod val="75000"/>
                  </a:schemeClr>
                </a:solidFill>
                <a:latin typeface="Courier New" pitchFamily="49" charset="0"/>
                <a:cs typeface="Courier New" pitchFamily="49" charset="0"/>
              </a:rPr>
              <a:t>,</a:t>
            </a:r>
          </a:p>
          <a:p>
            <a:pPr lvl="1">
              <a:spcBef>
                <a:spcPts val="0"/>
              </a:spcBef>
              <a:buNone/>
            </a:pPr>
            <a:r>
              <a:rPr lang="en-US" sz="1800" dirty="0" smtClean="0">
                <a:solidFill>
                  <a:schemeClr val="tx2">
                    <a:lumMod val="75000"/>
                  </a:schemeClr>
                </a:solidFill>
                <a:latin typeface="Courier New" pitchFamily="49" charset="0"/>
                <a:cs typeface="Courier New" pitchFamily="49" charset="0"/>
              </a:rPr>
              <a:t>			</a:t>
            </a:r>
            <a:r>
              <a:rPr lang="en-US" sz="1800" b="1" dirty="0" err="1" smtClean="0">
                <a:solidFill>
                  <a:schemeClr val="tx2">
                    <a:lumMod val="75000"/>
                  </a:schemeClr>
                </a:solidFill>
                <a:latin typeface="Courier New" pitchFamily="49" charset="0"/>
                <a:cs typeface="Courier New" pitchFamily="49" charset="0"/>
              </a:rPr>
              <a:t>absRSSIMean</a:t>
            </a:r>
            <a:r>
              <a:rPr lang="en-US" sz="1800" b="1" dirty="0" smtClean="0">
                <a:solidFill>
                  <a:schemeClr val="tx2">
                    <a:lumMod val="75000"/>
                  </a:schemeClr>
                </a:solidFill>
                <a:latin typeface="Courier New" pitchFamily="49" charset="0"/>
                <a:cs typeface="Courier New" pitchFamily="49" charset="0"/>
              </a:rPr>
              <a:t> (1)</a:t>
            </a:r>
            <a:r>
              <a:rPr lang="en-US" sz="1800" dirty="0" smtClean="0">
                <a:solidFill>
                  <a:schemeClr val="tx2">
                    <a:lumMod val="75000"/>
                  </a:schemeClr>
                </a:solidFill>
                <a:latin typeface="Courier New" pitchFamily="49" charset="0"/>
                <a:cs typeface="Courier New" pitchFamily="49" charset="0"/>
              </a:rPr>
              <a:t>,</a:t>
            </a:r>
          </a:p>
          <a:p>
            <a:pPr lvl="1">
              <a:spcBef>
                <a:spcPts val="0"/>
              </a:spcBef>
              <a:buNone/>
            </a:pPr>
            <a:r>
              <a:rPr lang="en-US" sz="1800" dirty="0" smtClean="0">
                <a:solidFill>
                  <a:schemeClr val="tx2">
                    <a:lumMod val="75000"/>
                  </a:schemeClr>
                </a:solidFill>
                <a:latin typeface="Courier New" pitchFamily="49" charset="0"/>
                <a:cs typeface="Courier New" pitchFamily="49" charset="0"/>
              </a:rPr>
              <a:t>			</a:t>
            </a:r>
            <a:r>
              <a:rPr lang="en-US" sz="1800" b="1" dirty="0" err="1" smtClean="0">
                <a:solidFill>
                  <a:schemeClr val="tx2">
                    <a:lumMod val="75000"/>
                  </a:schemeClr>
                </a:solidFill>
                <a:latin typeface="Courier New" pitchFamily="49" charset="0"/>
                <a:cs typeface="Courier New" pitchFamily="49" charset="0"/>
              </a:rPr>
              <a:t>relativeDelay</a:t>
            </a:r>
            <a:r>
              <a:rPr lang="en-US" sz="1800" b="1" dirty="0" smtClean="0">
                <a:solidFill>
                  <a:schemeClr val="tx2">
                    <a:lumMod val="75000"/>
                  </a:schemeClr>
                </a:solidFill>
                <a:latin typeface="Courier New" pitchFamily="49" charset="0"/>
                <a:cs typeface="Courier New" pitchFamily="49" charset="0"/>
              </a:rPr>
              <a:t> (2)</a:t>
            </a:r>
            <a:r>
              <a:rPr lang="en-US" sz="1800" dirty="0" smtClean="0">
                <a:solidFill>
                  <a:schemeClr val="tx2">
                    <a:lumMod val="75000"/>
                  </a:schemeClr>
                </a:solidFill>
                <a:latin typeface="Courier New" pitchFamily="49" charset="0"/>
                <a:cs typeface="Courier New" pitchFamily="49" charset="0"/>
              </a:rPr>
              <a:t>,</a:t>
            </a:r>
          </a:p>
          <a:p>
            <a:pPr lvl="1">
              <a:spcBef>
                <a:spcPts val="0"/>
              </a:spcBef>
              <a:buNone/>
            </a:pPr>
            <a:r>
              <a:rPr lang="en-US" sz="1800" dirty="0" smtClean="0">
                <a:solidFill>
                  <a:schemeClr val="tx2">
                    <a:lumMod val="75000"/>
                  </a:schemeClr>
                </a:solidFill>
                <a:latin typeface="Courier New" pitchFamily="49" charset="0"/>
                <a:cs typeface="Courier New" pitchFamily="49" charset="0"/>
              </a:rPr>
              <a:t>			</a:t>
            </a:r>
            <a:r>
              <a:rPr lang="en-US" sz="1800" b="1" dirty="0" err="1" smtClean="0">
                <a:solidFill>
                  <a:schemeClr val="tx2">
                    <a:lumMod val="75000"/>
                  </a:schemeClr>
                </a:solidFill>
                <a:latin typeface="Courier New" pitchFamily="49" charset="0"/>
                <a:cs typeface="Courier New" pitchFamily="49" charset="0"/>
              </a:rPr>
              <a:t>absRTD</a:t>
            </a:r>
            <a:r>
              <a:rPr lang="en-US" sz="1800" b="1" dirty="0" smtClean="0">
                <a:solidFill>
                  <a:schemeClr val="tx2">
                    <a:lumMod val="75000"/>
                  </a:schemeClr>
                </a:solidFill>
                <a:latin typeface="Courier New" pitchFamily="49" charset="0"/>
                <a:cs typeface="Courier New" pitchFamily="49" charset="0"/>
              </a:rPr>
              <a:t> (3)</a:t>
            </a:r>
            <a:r>
              <a:rPr lang="en-US" sz="1800" dirty="0" smtClean="0">
                <a:solidFill>
                  <a:schemeClr val="tx2">
                    <a:lumMod val="75000"/>
                  </a:schemeClr>
                </a:solidFill>
                <a:latin typeface="Courier New" pitchFamily="49" charset="0"/>
                <a:cs typeface="Courier New" pitchFamily="49" charset="0"/>
              </a:rPr>
              <a:t> } (SIZE(4))</a:t>
            </a:r>
          </a:p>
          <a:p>
            <a:pPr lvl="1">
              <a:spcBef>
                <a:spcPts val="0"/>
              </a:spcBef>
              <a:buNone/>
            </a:pPr>
            <a:endParaRPr lang="en-US" sz="1800" dirty="0" smtClean="0">
              <a:solidFill>
                <a:schemeClr val="tx1"/>
              </a:solidFill>
            </a:endParaRPr>
          </a:p>
          <a:p>
            <a:pPr>
              <a:spcBef>
                <a:spcPts val="0"/>
              </a:spcBef>
            </a:pPr>
            <a:r>
              <a:rPr lang="en-US" sz="2200" dirty="0" smtClean="0">
                <a:solidFill>
                  <a:schemeClr val="tx1"/>
                </a:solidFill>
              </a:rPr>
              <a:t>The length of a bit string is an inherent part of its value, and does not need to be provided separately</a:t>
            </a:r>
          </a:p>
          <a:p>
            <a:pPr lvl="1">
              <a:spcBef>
                <a:spcPts val="0"/>
              </a:spcBef>
            </a:pPr>
            <a:r>
              <a:rPr lang="en-US" sz="1800" dirty="0" smtClean="0">
                <a:solidFill>
                  <a:schemeClr val="tx1"/>
                </a:solidFill>
              </a:rPr>
              <a:t>For example, there is no need to include a “length” field before the bit string field</a:t>
            </a:r>
          </a:p>
          <a:p>
            <a:pPr lvl="1">
              <a:spcBef>
                <a:spcPts val="0"/>
              </a:spcBef>
              <a:buNone/>
            </a:pPr>
            <a:endParaRPr lang="en-US" sz="1800" dirty="0" smtClean="0">
              <a:solidFill>
                <a:schemeClr val="tx1"/>
              </a:solidFill>
              <a:latin typeface="Courier New" pitchFamily="49" charset="0"/>
              <a:cs typeface="Courier New" pitchFamily="49" charset="0"/>
            </a:endParaRPr>
          </a:p>
          <a:p>
            <a:pPr lvl="1">
              <a:buNone/>
            </a:pPr>
            <a:endParaRPr lang="en-US" sz="1800" dirty="0" smtClean="0">
              <a:solidFill>
                <a:schemeClr val="tx1"/>
              </a:solidFill>
              <a:latin typeface="Courier New" pitchFamily="49" charset="0"/>
              <a:cs typeface="Courier New" pitchFamily="49" charset="0"/>
            </a:endParaRPr>
          </a:p>
          <a:p>
            <a:pPr lvl="2"/>
            <a:endParaRPr lang="en-US" sz="1600" dirty="0" smtClean="0">
              <a:solidFill>
                <a:schemeClr val="tx1"/>
              </a:solidFill>
            </a:endParaRPr>
          </a:p>
          <a:p>
            <a:pPr lvl="3"/>
            <a:endParaRPr lang="en-US" dirty="0" smtClean="0"/>
          </a:p>
          <a:p>
            <a:pPr lvl="2"/>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a:xfrm>
            <a:off x="373850" y="76200"/>
            <a:ext cx="8229600" cy="1066800"/>
          </a:xfrm>
        </p:spPr>
        <p:txBody>
          <a:bodyPr/>
          <a:lstStyle/>
          <a:p>
            <a:pPr eaLnBrk="1" hangingPunct="1">
              <a:defRPr/>
            </a:pPr>
            <a:r>
              <a:rPr lang="en-US" sz="3600" dirty="0" smtClean="0">
                <a:solidFill>
                  <a:schemeClr val="tx2">
                    <a:lumMod val="75000"/>
                  </a:schemeClr>
                </a:solidFill>
                <a:latin typeface="Courier New" pitchFamily="49" charset="0"/>
                <a:cs typeface="Courier New" pitchFamily="49" charset="0"/>
              </a:rPr>
              <a:t>BIT</a:t>
            </a:r>
            <a:r>
              <a:rPr lang="en-US" sz="3600" b="1" dirty="0" smtClean="0">
                <a:solidFill>
                  <a:srgbClr val="FFFCC5"/>
                </a:solidFill>
                <a:latin typeface="Courier New" pitchFamily="49" charset="0"/>
                <a:cs typeface="Courier New" pitchFamily="49" charset="0"/>
              </a:rPr>
              <a:t> </a:t>
            </a:r>
            <a:r>
              <a:rPr lang="en-US" sz="3600" dirty="0" smtClean="0">
                <a:solidFill>
                  <a:schemeClr val="tx2">
                    <a:lumMod val="75000"/>
                  </a:schemeClr>
                </a:solidFill>
                <a:latin typeface="Courier New" pitchFamily="49" charset="0"/>
                <a:cs typeface="Courier New" pitchFamily="49" charset="0"/>
              </a:rPr>
              <a:t>STRING</a:t>
            </a:r>
          </a:p>
        </p:txBody>
      </p:sp>
      <p:sp>
        <p:nvSpPr>
          <p:cNvPr id="576515" name="Rectangle 3"/>
          <p:cNvSpPr>
            <a:spLocks noGrp="1" noChangeArrowheads="1"/>
          </p:cNvSpPr>
          <p:nvPr>
            <p:ph type="body" idx="1"/>
          </p:nvPr>
        </p:nvSpPr>
        <p:spPr>
          <a:xfrm>
            <a:off x="0" y="910110"/>
            <a:ext cx="9144000" cy="5495760"/>
          </a:xfrm>
        </p:spPr>
        <p:txBody>
          <a:bodyPr/>
          <a:lstStyle/>
          <a:p>
            <a:pPr algn="ctr" eaLnBrk="1" hangingPunct="1">
              <a:lnSpc>
                <a:spcPct val="90000"/>
              </a:lnSpc>
              <a:spcBef>
                <a:spcPts val="0"/>
              </a:spcBef>
              <a:buNone/>
            </a:pPr>
            <a:r>
              <a:rPr lang="en-GB" sz="2400" dirty="0" smtClean="0"/>
              <a:t>Usage examples from </a:t>
            </a:r>
            <a:r>
              <a:rPr lang="en-US" sz="2400" dirty="0" smtClean="0">
                <a:solidFill>
                  <a:srgbClr val="FFFCC5"/>
                </a:solidFill>
              </a:rPr>
              <a:t>802.16m </a:t>
            </a:r>
            <a:r>
              <a:rPr lang="en-GB" sz="2400" dirty="0" smtClean="0"/>
              <a:t>D9</a:t>
            </a:r>
          </a:p>
          <a:p>
            <a:pPr eaLnBrk="1" hangingPunct="1">
              <a:lnSpc>
                <a:spcPct val="90000"/>
              </a:lnSpc>
              <a:spcBef>
                <a:spcPts val="0"/>
              </a:spcBef>
              <a:buNone/>
            </a:pPr>
            <a:r>
              <a:rPr lang="en-GB" sz="1800" dirty="0" smtClean="0">
                <a:latin typeface="Courier New" pitchFamily="49" charset="0"/>
                <a:cs typeface="Courier New" pitchFamily="49" charset="0"/>
              </a:rPr>
              <a:t>		</a:t>
            </a:r>
          </a:p>
          <a:p>
            <a:pPr>
              <a:spcBef>
                <a:spcPts val="0"/>
              </a:spcBef>
              <a:buNone/>
            </a:pPr>
            <a:r>
              <a:rPr lang="en-GB" sz="1800" dirty="0" smtClean="0">
                <a:solidFill>
                  <a:schemeClr val="tx2">
                    <a:lumMod val="75000"/>
                  </a:schemeClr>
                </a:solidFill>
                <a:latin typeface="Courier New" pitchFamily="49" charset="0"/>
                <a:cs typeface="Courier New" pitchFamily="49" charset="0"/>
              </a:rPr>
              <a:t>BSID ::= </a:t>
            </a:r>
            <a:r>
              <a:rPr lang="en-GB" sz="1800" b="1" dirty="0" smtClean="0">
                <a:solidFill>
                  <a:schemeClr val="tx2">
                    <a:lumMod val="75000"/>
                  </a:schemeClr>
                </a:solidFill>
                <a:latin typeface="Courier New" pitchFamily="49" charset="0"/>
                <a:cs typeface="Courier New" pitchFamily="49" charset="0"/>
              </a:rPr>
              <a:t>BIT</a:t>
            </a:r>
            <a:r>
              <a:rPr lang="en-GB" sz="1800" dirty="0" smtClean="0">
                <a:solidFill>
                  <a:schemeClr val="tx2">
                    <a:lumMod val="75000"/>
                  </a:schemeClr>
                </a:solidFill>
                <a:latin typeface="Courier New" pitchFamily="49" charset="0"/>
                <a:cs typeface="Courier New" pitchFamily="49" charset="0"/>
              </a:rPr>
              <a:t> </a:t>
            </a:r>
            <a:r>
              <a:rPr lang="en-GB" sz="1800" b="1" dirty="0" smtClean="0">
                <a:solidFill>
                  <a:schemeClr val="tx2">
                    <a:lumMod val="75000"/>
                  </a:schemeClr>
                </a:solidFill>
                <a:latin typeface="Courier New" pitchFamily="49" charset="0"/>
                <a:cs typeface="Courier New" pitchFamily="49" charset="0"/>
              </a:rPr>
              <a:t>STRING</a:t>
            </a:r>
            <a:r>
              <a:rPr lang="en-GB" sz="1800" dirty="0" smtClean="0">
                <a:solidFill>
                  <a:schemeClr val="tx2">
                    <a:lumMod val="75000"/>
                  </a:schemeClr>
                </a:solidFill>
                <a:latin typeface="Courier New" pitchFamily="49" charset="0"/>
                <a:cs typeface="Courier New" pitchFamily="49" charset="0"/>
              </a:rPr>
              <a:t> (SIZE(48))</a:t>
            </a:r>
          </a:p>
          <a:p>
            <a:pPr>
              <a:spcBef>
                <a:spcPts val="0"/>
              </a:spcBef>
              <a:buNone/>
            </a:pP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STID ::= </a:t>
            </a:r>
            <a:r>
              <a:rPr lang="en-GB" sz="1800" b="1" dirty="0" smtClean="0">
                <a:solidFill>
                  <a:schemeClr val="tx2">
                    <a:lumMod val="75000"/>
                  </a:schemeClr>
                </a:solidFill>
                <a:latin typeface="Courier New" pitchFamily="49" charset="0"/>
                <a:cs typeface="Courier New" pitchFamily="49" charset="0"/>
              </a:rPr>
              <a:t>BIT</a:t>
            </a:r>
            <a:r>
              <a:rPr lang="en-GB" sz="1800" dirty="0" smtClean="0">
                <a:solidFill>
                  <a:schemeClr val="tx2">
                    <a:lumMod val="75000"/>
                  </a:schemeClr>
                </a:solidFill>
                <a:latin typeface="Courier New" pitchFamily="49" charset="0"/>
                <a:cs typeface="Courier New" pitchFamily="49" charset="0"/>
              </a:rPr>
              <a:t> </a:t>
            </a:r>
            <a:r>
              <a:rPr lang="en-GB" sz="1800" b="1" dirty="0" smtClean="0">
                <a:solidFill>
                  <a:schemeClr val="tx2">
                    <a:lumMod val="75000"/>
                  </a:schemeClr>
                </a:solidFill>
                <a:latin typeface="Courier New" pitchFamily="49" charset="0"/>
                <a:cs typeface="Courier New" pitchFamily="49" charset="0"/>
              </a:rPr>
              <a:t>STRING</a:t>
            </a:r>
            <a:r>
              <a:rPr lang="en-GB" sz="1800" dirty="0" smtClean="0">
                <a:solidFill>
                  <a:schemeClr val="tx2">
                    <a:lumMod val="75000"/>
                  </a:schemeClr>
                </a:solidFill>
                <a:latin typeface="Courier New" pitchFamily="49" charset="0"/>
                <a:cs typeface="Courier New" pitchFamily="49" charset="0"/>
              </a:rPr>
              <a:t> (SIZE(12))</a:t>
            </a:r>
          </a:p>
          <a:p>
            <a:pPr>
              <a:spcBef>
                <a:spcPts val="0"/>
              </a:spcBef>
              <a:buNone/>
            </a:pP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err="1" smtClean="0">
                <a:solidFill>
                  <a:schemeClr val="tx2">
                    <a:lumMod val="75000"/>
                  </a:schemeClr>
                </a:solidFill>
                <a:latin typeface="Courier New" pitchFamily="49" charset="0"/>
                <a:cs typeface="Courier New" pitchFamily="49" charset="0"/>
              </a:rPr>
              <a:t>MACAddress</a:t>
            </a:r>
            <a:r>
              <a:rPr lang="en-GB" sz="1800" dirty="0" smtClean="0">
                <a:solidFill>
                  <a:schemeClr val="tx2">
                    <a:lumMod val="75000"/>
                  </a:schemeClr>
                </a:solidFill>
                <a:latin typeface="Courier New" pitchFamily="49" charset="0"/>
                <a:cs typeface="Courier New" pitchFamily="49" charset="0"/>
              </a:rPr>
              <a:t> ::= </a:t>
            </a:r>
            <a:r>
              <a:rPr lang="en-GB" sz="1800" b="1" dirty="0" smtClean="0">
                <a:solidFill>
                  <a:schemeClr val="tx2">
                    <a:lumMod val="75000"/>
                  </a:schemeClr>
                </a:solidFill>
                <a:latin typeface="Courier New" pitchFamily="49" charset="0"/>
                <a:cs typeface="Courier New" pitchFamily="49" charset="0"/>
              </a:rPr>
              <a:t>BIT</a:t>
            </a:r>
            <a:r>
              <a:rPr lang="en-GB" sz="1800" dirty="0" smtClean="0">
                <a:solidFill>
                  <a:schemeClr val="tx2">
                    <a:lumMod val="75000"/>
                  </a:schemeClr>
                </a:solidFill>
                <a:latin typeface="Courier New" pitchFamily="49" charset="0"/>
                <a:cs typeface="Courier New" pitchFamily="49" charset="0"/>
              </a:rPr>
              <a:t> </a:t>
            </a:r>
            <a:r>
              <a:rPr lang="en-GB" sz="1800" b="1" dirty="0" smtClean="0">
                <a:solidFill>
                  <a:schemeClr val="tx2">
                    <a:lumMod val="75000"/>
                  </a:schemeClr>
                </a:solidFill>
                <a:latin typeface="Courier New" pitchFamily="49" charset="0"/>
                <a:cs typeface="Courier New" pitchFamily="49" charset="0"/>
              </a:rPr>
              <a:t>STRING</a:t>
            </a:r>
            <a:r>
              <a:rPr lang="en-GB" sz="1800" dirty="0" smtClean="0">
                <a:solidFill>
                  <a:schemeClr val="tx2">
                    <a:lumMod val="75000"/>
                  </a:schemeClr>
                </a:solidFill>
                <a:latin typeface="Courier New" pitchFamily="49" charset="0"/>
                <a:cs typeface="Courier New" pitchFamily="49" charset="0"/>
              </a:rPr>
              <a:t> (SIZE(48))</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endParaRPr lang="en-GB"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err="1" smtClean="0">
                <a:solidFill>
                  <a:schemeClr val="tx2">
                    <a:lumMod val="75000"/>
                  </a:schemeClr>
                </a:solidFill>
                <a:latin typeface="Courier New" pitchFamily="49" charset="0"/>
                <a:cs typeface="Courier New" pitchFamily="49" charset="0"/>
              </a:rPr>
              <a:t>ReentryProOptimization</a:t>
            </a:r>
            <a:r>
              <a:rPr lang="en-GB" sz="1800" dirty="0" smtClean="0">
                <a:solidFill>
                  <a:schemeClr val="tx2">
                    <a:lumMod val="75000"/>
                  </a:schemeClr>
                </a:solidFill>
                <a:latin typeface="Courier New" pitchFamily="49" charset="0"/>
                <a:cs typeface="Courier New" pitchFamily="49" charset="0"/>
              </a:rPr>
              <a:t> ::= </a:t>
            </a:r>
            <a:r>
              <a:rPr lang="en-GB" sz="1800" b="1" dirty="0" smtClean="0">
                <a:solidFill>
                  <a:schemeClr val="tx2">
                    <a:lumMod val="75000"/>
                  </a:schemeClr>
                </a:solidFill>
                <a:latin typeface="Courier New" pitchFamily="49" charset="0"/>
                <a:cs typeface="Courier New" pitchFamily="49" charset="0"/>
              </a:rPr>
              <a:t>BIT</a:t>
            </a:r>
            <a:r>
              <a:rPr lang="en-GB" sz="1800" dirty="0" smtClean="0">
                <a:solidFill>
                  <a:schemeClr val="tx2">
                    <a:lumMod val="75000"/>
                  </a:schemeClr>
                </a:solidFill>
                <a:latin typeface="Courier New" pitchFamily="49" charset="0"/>
                <a:cs typeface="Courier New" pitchFamily="49" charset="0"/>
              </a:rPr>
              <a:t> </a:t>
            </a:r>
            <a:r>
              <a:rPr lang="en-GB" sz="1800" b="1" dirty="0" smtClean="0">
                <a:solidFill>
                  <a:schemeClr val="tx2">
                    <a:lumMod val="75000"/>
                  </a:schemeClr>
                </a:solidFill>
                <a:latin typeface="Courier New" pitchFamily="49" charset="0"/>
                <a:cs typeface="Courier New" pitchFamily="49" charset="0"/>
              </a:rPr>
              <a:t>STRING</a:t>
            </a:r>
            <a:r>
              <a:rPr lang="en-GB" sz="1800" dirty="0" smtClean="0">
                <a:solidFill>
                  <a:schemeClr val="tx2">
                    <a:lumMod val="75000"/>
                  </a:schemeClr>
                </a:solidFill>
                <a:latin typeface="Courier New" pitchFamily="49" charset="0"/>
                <a:cs typeface="Courier New" pitchFamily="49" charset="0"/>
              </a:rPr>
              <a:t> {</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omitSbcMessages</a:t>
            </a:r>
            <a:r>
              <a:rPr lang="en-GB" sz="1800" dirty="0" smtClean="0">
                <a:solidFill>
                  <a:schemeClr val="tx2">
                    <a:lumMod val="75000"/>
                  </a:schemeClr>
                </a:solidFill>
                <a:latin typeface="Courier New" pitchFamily="49" charset="0"/>
                <a:cs typeface="Courier New" pitchFamily="49" charset="0"/>
              </a:rPr>
              <a:t> (0),</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omitPkmAuthenticationPhase</a:t>
            </a:r>
            <a:r>
              <a:rPr lang="en-GB" sz="1800" dirty="0" smtClean="0">
                <a:solidFill>
                  <a:schemeClr val="tx2">
                    <a:lumMod val="75000"/>
                  </a:schemeClr>
                </a:solidFill>
                <a:latin typeface="Courier New" pitchFamily="49" charset="0"/>
                <a:cs typeface="Courier New" pitchFamily="49" charset="0"/>
              </a:rPr>
              <a:t> (1),</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omitRegMessages</a:t>
            </a:r>
            <a:r>
              <a:rPr lang="en-GB" sz="1800" dirty="0" smtClean="0">
                <a:solidFill>
                  <a:schemeClr val="tx2">
                    <a:lumMod val="75000"/>
                  </a:schemeClr>
                </a:solidFill>
                <a:latin typeface="Courier New" pitchFamily="49" charset="0"/>
                <a:cs typeface="Courier New" pitchFamily="49" charset="0"/>
              </a:rPr>
              <a:t> (2),</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omitIPRefresh</a:t>
            </a:r>
            <a:r>
              <a:rPr lang="en-GB" sz="1800" dirty="0" smtClean="0">
                <a:solidFill>
                  <a:schemeClr val="tx2">
                    <a:lumMod val="75000"/>
                  </a:schemeClr>
                </a:solidFill>
                <a:latin typeface="Courier New" pitchFamily="49" charset="0"/>
                <a:cs typeface="Courier New" pitchFamily="49" charset="0"/>
              </a:rPr>
              <a:t> (3),</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contextAvailability</a:t>
            </a:r>
            <a:r>
              <a:rPr lang="en-GB" sz="1800" dirty="0" smtClean="0">
                <a:solidFill>
                  <a:schemeClr val="tx2">
                    <a:lumMod val="75000"/>
                  </a:schemeClr>
                </a:solidFill>
                <a:latin typeface="Courier New" pitchFamily="49" charset="0"/>
                <a:cs typeface="Courier New" pitchFamily="49" charset="0"/>
              </a:rPr>
              <a:t> (4) } (SIZE(5))</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endParaRPr lang="en-US" sz="1800" dirty="0" smtClean="0">
              <a:solidFill>
                <a:schemeClr val="tx2">
                  <a:lumMod val="75000"/>
                </a:schemeClr>
              </a:solidFill>
              <a:latin typeface="Courier New" pitchFamily="49" charset="0"/>
              <a:cs typeface="Courier New" pitchFamily="49" charset="0"/>
            </a:endParaRPr>
          </a:p>
          <a:p>
            <a:pPr eaLnBrk="1" hangingPunct="1">
              <a:lnSpc>
                <a:spcPct val="90000"/>
              </a:lnSpc>
              <a:spcBef>
                <a:spcPts val="0"/>
              </a:spcBef>
              <a:buNone/>
            </a:pPr>
            <a:r>
              <a:rPr lang="en-US" sz="1800" dirty="0" smtClean="0">
                <a:solidFill>
                  <a:schemeClr val="tx2">
                    <a:lumMod val="75000"/>
                  </a:schemeClr>
                </a:solidFill>
                <a:latin typeface="Courier New" pitchFamily="49" charset="0"/>
                <a:cs typeface="Courier New" pitchFamily="49" charset="0"/>
              </a:rPr>
              <a:t>	</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a:xfrm>
            <a:off x="373850" y="76200"/>
            <a:ext cx="8229600" cy="1066800"/>
          </a:xfrm>
        </p:spPr>
        <p:txBody>
          <a:bodyPr/>
          <a:lstStyle/>
          <a:p>
            <a:pPr eaLnBrk="1" hangingPunct="1">
              <a:defRPr/>
            </a:pPr>
            <a:r>
              <a:rPr lang="en-US" sz="3600" dirty="0" smtClean="0">
                <a:solidFill>
                  <a:srgbClr val="FFFCC5"/>
                </a:solidFill>
                <a:cs typeface="Courier New" pitchFamily="49" charset="0"/>
              </a:rPr>
              <a:t>Octet string types</a:t>
            </a:r>
            <a:r>
              <a:rPr lang="en-US" sz="2800" dirty="0" smtClean="0">
                <a:solidFill>
                  <a:srgbClr val="FFFCC5"/>
                </a:solidFill>
                <a:cs typeface="Courier New" pitchFamily="49" charset="0"/>
              </a:rPr>
              <a:t/>
            </a:r>
            <a:br>
              <a:rPr lang="en-US" sz="2800" dirty="0" smtClean="0">
                <a:solidFill>
                  <a:srgbClr val="FFFCC5"/>
                </a:solidFill>
                <a:cs typeface="Courier New" pitchFamily="49" charset="0"/>
              </a:rPr>
            </a:br>
            <a:r>
              <a:rPr lang="en-US" sz="2800" dirty="0" smtClean="0">
                <a:solidFill>
                  <a:srgbClr val="FFFCC5"/>
                </a:solidFill>
                <a:cs typeface="Courier New" pitchFamily="49" charset="0"/>
              </a:rPr>
              <a:t>Characteristics (1/2)</a:t>
            </a:r>
          </a:p>
        </p:txBody>
      </p:sp>
      <p:sp>
        <p:nvSpPr>
          <p:cNvPr id="4" name="Content Placeholder 3"/>
          <p:cNvSpPr>
            <a:spLocks noGrp="1"/>
          </p:cNvSpPr>
          <p:nvPr>
            <p:ph idx="1"/>
          </p:nvPr>
        </p:nvSpPr>
        <p:spPr>
          <a:xfrm>
            <a:off x="457200" y="1224400"/>
            <a:ext cx="8229600" cy="5257800"/>
          </a:xfrm>
        </p:spPr>
        <p:txBody>
          <a:bodyPr/>
          <a:lstStyle/>
          <a:p>
            <a:r>
              <a:rPr lang="en-US" sz="2400" dirty="0" smtClean="0">
                <a:solidFill>
                  <a:schemeClr val="tx1"/>
                </a:solidFill>
              </a:rPr>
              <a:t>A component whose type is </a:t>
            </a:r>
            <a:r>
              <a:rPr lang="en-US" sz="2400" dirty="0" smtClean="0">
                <a:solidFill>
                  <a:schemeClr val="tx2">
                    <a:lumMod val="75000"/>
                  </a:schemeClr>
                </a:solidFill>
                <a:latin typeface="Courier New" pitchFamily="49" charset="0"/>
                <a:cs typeface="Courier New" pitchFamily="49" charset="0"/>
              </a:rPr>
              <a:t>OCTET</a:t>
            </a:r>
            <a:r>
              <a:rPr lang="en-US" sz="2400" dirty="0" smtClean="0">
                <a:solidFill>
                  <a:schemeClr val="tx1"/>
                </a:solidFill>
                <a:latin typeface="Courier New" pitchFamily="49" charset="0"/>
                <a:cs typeface="Courier New" pitchFamily="49" charset="0"/>
              </a:rPr>
              <a:t> </a:t>
            </a:r>
            <a:r>
              <a:rPr lang="en-US" sz="2400" dirty="0" smtClean="0">
                <a:solidFill>
                  <a:schemeClr val="tx2">
                    <a:lumMod val="75000"/>
                  </a:schemeClr>
                </a:solidFill>
                <a:latin typeface="Courier New" pitchFamily="49" charset="0"/>
                <a:cs typeface="Courier New" pitchFamily="49" charset="0"/>
              </a:rPr>
              <a:t>STRING</a:t>
            </a:r>
            <a:r>
              <a:rPr lang="en-US" sz="2400" dirty="0" smtClean="0">
                <a:solidFill>
                  <a:schemeClr val="tx1"/>
                </a:solidFill>
                <a:latin typeface="Courier New" pitchFamily="49" charset="0"/>
                <a:cs typeface="Courier New" pitchFamily="49" charset="0"/>
              </a:rPr>
              <a:t> </a:t>
            </a:r>
            <a:r>
              <a:rPr lang="en-US" sz="2400" dirty="0" smtClean="0">
                <a:solidFill>
                  <a:schemeClr val="tx1"/>
                </a:solidFill>
              </a:rPr>
              <a:t>(or a user-defined type derived from </a:t>
            </a:r>
            <a:r>
              <a:rPr lang="en-US" sz="2400" dirty="0" smtClean="0">
                <a:solidFill>
                  <a:schemeClr val="tx2">
                    <a:lumMod val="75000"/>
                  </a:schemeClr>
                </a:solidFill>
                <a:latin typeface="Courier New" pitchFamily="49" charset="0"/>
                <a:cs typeface="Courier New" pitchFamily="49" charset="0"/>
              </a:rPr>
              <a:t>OCTET</a:t>
            </a:r>
            <a:r>
              <a:rPr lang="en-US" sz="2400" dirty="0" smtClean="0">
                <a:solidFill>
                  <a:schemeClr val="tx1"/>
                </a:solidFill>
                <a:latin typeface="Courier New" pitchFamily="49" charset="0"/>
                <a:cs typeface="Courier New" pitchFamily="49" charset="0"/>
              </a:rPr>
              <a:t> </a:t>
            </a:r>
            <a:r>
              <a:rPr lang="en-US" sz="2400" dirty="0" smtClean="0">
                <a:solidFill>
                  <a:schemeClr val="tx2">
                    <a:lumMod val="75000"/>
                  </a:schemeClr>
                </a:solidFill>
                <a:latin typeface="Courier New" pitchFamily="49" charset="0"/>
                <a:cs typeface="Courier New" pitchFamily="49" charset="0"/>
              </a:rPr>
              <a:t>STRING</a:t>
            </a:r>
            <a:r>
              <a:rPr lang="en-US" sz="2400" dirty="0" smtClean="0">
                <a:solidFill>
                  <a:schemeClr val="tx1"/>
                </a:solidFill>
              </a:rPr>
              <a:t>) takes as its value a string of octets</a:t>
            </a:r>
          </a:p>
          <a:p>
            <a:pPr lvl="1"/>
            <a:r>
              <a:rPr lang="en-US" sz="2000" dirty="0" smtClean="0">
                <a:solidFill>
                  <a:schemeClr val="tx1"/>
                </a:solidFill>
              </a:rPr>
              <a:t>If the octet string type has no constraints, the string may have any length</a:t>
            </a:r>
          </a:p>
          <a:p>
            <a:pPr lvl="1"/>
            <a:r>
              <a:rPr lang="en-US" sz="2000" dirty="0" smtClean="0">
                <a:solidFill>
                  <a:schemeClr val="tx1"/>
                </a:solidFill>
              </a:rPr>
              <a:t>A fixed length for the string can be specified by including a single-value size constraint, as follows: </a:t>
            </a:r>
          </a:p>
          <a:p>
            <a:pPr lvl="2">
              <a:buNone/>
            </a:pPr>
            <a:r>
              <a:rPr lang="en-US" sz="1800" dirty="0" smtClean="0">
                <a:solidFill>
                  <a:schemeClr val="tx2">
                    <a:lumMod val="75000"/>
                  </a:schemeClr>
                </a:solidFill>
                <a:latin typeface="Courier New" pitchFamily="49" charset="0"/>
                <a:cs typeface="Courier New" pitchFamily="49" charset="0"/>
              </a:rPr>
              <a:t>  A ::= OCTET STRING </a:t>
            </a:r>
            <a:r>
              <a:rPr lang="en-US" sz="1800" b="1" dirty="0" smtClean="0">
                <a:solidFill>
                  <a:schemeClr val="tx2">
                    <a:lumMod val="75000"/>
                  </a:schemeClr>
                </a:solidFill>
                <a:latin typeface="Courier New" pitchFamily="49" charset="0"/>
                <a:cs typeface="Courier New" pitchFamily="49" charset="0"/>
              </a:rPr>
              <a:t>(SIZE(4))</a:t>
            </a:r>
          </a:p>
          <a:p>
            <a:pPr lvl="2">
              <a:buNone/>
            </a:pPr>
            <a:r>
              <a:rPr lang="en-GB" sz="1800" dirty="0" smtClean="0">
                <a:solidFill>
                  <a:schemeClr val="tx2">
                    <a:lumMod val="75000"/>
                  </a:schemeClr>
                </a:solidFill>
                <a:latin typeface="Courier New" pitchFamily="49" charset="0"/>
                <a:cs typeface="Courier New" pitchFamily="49" charset="0"/>
              </a:rPr>
              <a:t>  IPv6Address ::= OCTET STRING </a:t>
            </a:r>
            <a:r>
              <a:rPr lang="en-GB" sz="1800" b="1" dirty="0" smtClean="0">
                <a:solidFill>
                  <a:schemeClr val="tx2">
                    <a:lumMod val="75000"/>
                  </a:schemeClr>
                </a:solidFill>
                <a:latin typeface="Courier New" pitchFamily="49" charset="0"/>
                <a:cs typeface="Courier New" pitchFamily="49" charset="0"/>
              </a:rPr>
              <a:t>(SIZE(16))</a:t>
            </a:r>
            <a:endParaRPr lang="en-US" sz="2000" b="1" dirty="0" smtClean="0">
              <a:solidFill>
                <a:schemeClr val="tx2">
                  <a:lumMod val="75000"/>
                </a:schemeClr>
              </a:solidFill>
            </a:endParaRPr>
          </a:p>
          <a:p>
            <a:pPr lvl="1"/>
            <a:r>
              <a:rPr lang="en-US" sz="2000" dirty="0" smtClean="0">
                <a:solidFill>
                  <a:schemeClr val="tx1"/>
                </a:solidFill>
              </a:rPr>
              <a:t>A range of permitted lengths for the string can be specified by including a value-range size constraint, as follows:</a:t>
            </a:r>
          </a:p>
          <a:p>
            <a:pPr lvl="2">
              <a:buNone/>
            </a:pPr>
            <a:r>
              <a:rPr lang="en-US" sz="1800" dirty="0" smtClean="0">
                <a:solidFill>
                  <a:schemeClr val="tx2">
                    <a:lumMod val="75000"/>
                  </a:schemeClr>
                </a:solidFill>
                <a:latin typeface="Courier New" pitchFamily="49" charset="0"/>
                <a:cs typeface="Courier New" pitchFamily="49" charset="0"/>
              </a:rPr>
              <a:t>  B ::= OCTET STRING </a:t>
            </a:r>
            <a:r>
              <a:rPr lang="en-US" sz="1800" b="1" dirty="0" smtClean="0">
                <a:solidFill>
                  <a:schemeClr val="tx2">
                    <a:lumMod val="75000"/>
                  </a:schemeClr>
                </a:solidFill>
                <a:latin typeface="Courier New" pitchFamily="49" charset="0"/>
                <a:cs typeface="Courier New" pitchFamily="49" charset="0"/>
              </a:rPr>
              <a:t>(SIZE(0..255))</a:t>
            </a:r>
          </a:p>
          <a:p>
            <a:pPr lvl="2">
              <a:buNone/>
            </a:pPr>
            <a:r>
              <a:rPr lang="en-US" sz="1800" dirty="0" smtClean="0">
                <a:solidFill>
                  <a:schemeClr val="tx2">
                    <a:lumMod val="75000"/>
                  </a:schemeClr>
                </a:solidFill>
                <a:latin typeface="Courier New" pitchFamily="49" charset="0"/>
                <a:cs typeface="Courier New" pitchFamily="49" charset="0"/>
              </a:rPr>
              <a:t>  SMS ::= OCTET STRING </a:t>
            </a:r>
            <a:r>
              <a:rPr lang="en-US" sz="1800" b="1" dirty="0" smtClean="0">
                <a:solidFill>
                  <a:schemeClr val="tx2">
                    <a:lumMod val="75000"/>
                  </a:schemeClr>
                </a:solidFill>
                <a:latin typeface="Courier New" pitchFamily="49" charset="0"/>
                <a:cs typeface="Courier New" pitchFamily="49" charset="0"/>
              </a:rPr>
              <a:t>(SIZE(1..140))</a:t>
            </a:r>
          </a:p>
          <a:p>
            <a:pPr lvl="1"/>
            <a:r>
              <a:rPr lang="en-US" sz="2200" dirty="0" smtClean="0">
                <a:solidFill>
                  <a:schemeClr val="tx1"/>
                </a:solidFill>
              </a:rPr>
              <a:t>The length of an octet string is an inherent part of its value, and does not need to be provided separately</a:t>
            </a:r>
          </a:p>
          <a:p>
            <a:pPr lvl="2">
              <a:buNone/>
            </a:pPr>
            <a:endParaRPr lang="en-US" sz="1800" dirty="0" smtClean="0">
              <a:solidFill>
                <a:schemeClr val="tx1"/>
              </a:solidFill>
              <a:latin typeface="Courier New" pitchFamily="49" charset="0"/>
              <a:cs typeface="Courier New" pitchFamily="49" charset="0"/>
            </a:endParaRPr>
          </a:p>
          <a:p>
            <a:pPr lvl="2">
              <a:buNone/>
            </a:pPr>
            <a:endParaRPr lang="en-US" sz="1800" dirty="0" smtClean="0">
              <a:solidFill>
                <a:schemeClr val="tx1"/>
              </a:solidFill>
              <a:latin typeface="Courier New" pitchFamily="49" charset="0"/>
              <a:cs typeface="Courier New" pitchFamily="49" charset="0"/>
            </a:endParaRPr>
          </a:p>
          <a:p>
            <a:pPr>
              <a:buNone/>
            </a:pPr>
            <a:endParaRPr lang="en-US" dirty="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a:xfrm>
            <a:off x="373850" y="76200"/>
            <a:ext cx="8229600" cy="1066800"/>
          </a:xfrm>
        </p:spPr>
        <p:txBody>
          <a:bodyPr/>
          <a:lstStyle/>
          <a:p>
            <a:pPr eaLnBrk="1" hangingPunct="1">
              <a:defRPr/>
            </a:pPr>
            <a:r>
              <a:rPr lang="en-US" sz="3600" dirty="0" smtClean="0">
                <a:solidFill>
                  <a:srgbClr val="FFFCC5"/>
                </a:solidFill>
                <a:cs typeface="Courier New" pitchFamily="49" charset="0"/>
              </a:rPr>
              <a:t>Octet string types</a:t>
            </a:r>
            <a:r>
              <a:rPr lang="en-US" sz="2800" dirty="0" smtClean="0">
                <a:solidFill>
                  <a:srgbClr val="FFFCC5"/>
                </a:solidFill>
                <a:cs typeface="Courier New" pitchFamily="49" charset="0"/>
              </a:rPr>
              <a:t/>
            </a:r>
            <a:br>
              <a:rPr lang="en-US" sz="2800" dirty="0" smtClean="0">
                <a:solidFill>
                  <a:srgbClr val="FFFCC5"/>
                </a:solidFill>
                <a:cs typeface="Courier New" pitchFamily="49" charset="0"/>
              </a:rPr>
            </a:br>
            <a:r>
              <a:rPr lang="en-US" sz="2800" dirty="0" smtClean="0">
                <a:solidFill>
                  <a:srgbClr val="FFFCC5"/>
                </a:solidFill>
                <a:cs typeface="Courier New" pitchFamily="49" charset="0"/>
              </a:rPr>
              <a:t>Characteristics (2/2)</a:t>
            </a:r>
          </a:p>
        </p:txBody>
      </p:sp>
      <p:sp>
        <p:nvSpPr>
          <p:cNvPr id="4" name="Content Placeholder 3"/>
          <p:cNvSpPr>
            <a:spLocks noGrp="1"/>
          </p:cNvSpPr>
          <p:nvPr>
            <p:ph idx="1"/>
          </p:nvPr>
        </p:nvSpPr>
        <p:spPr>
          <a:xfrm>
            <a:off x="457200" y="1148070"/>
            <a:ext cx="8229600" cy="5257800"/>
          </a:xfrm>
        </p:spPr>
        <p:txBody>
          <a:bodyPr/>
          <a:lstStyle/>
          <a:p>
            <a:r>
              <a:rPr lang="en-US" sz="2400" dirty="0" smtClean="0">
                <a:solidFill>
                  <a:schemeClr val="tx1"/>
                </a:solidFill>
              </a:rPr>
              <a:t>It is possible to specify that an octet string or bit string type is required to contain the encoding of an instance of a certain type, as follows:</a:t>
            </a:r>
            <a:endParaRPr lang="en-US" sz="1800" dirty="0" smtClean="0">
              <a:solidFill>
                <a:schemeClr val="tx1"/>
              </a:solidFill>
              <a:latin typeface="Courier New" pitchFamily="49" charset="0"/>
              <a:cs typeface="Courier New" pitchFamily="49" charset="0"/>
            </a:endParaRPr>
          </a:p>
          <a:p>
            <a:pPr lvl="1">
              <a:spcBef>
                <a:spcPts val="600"/>
              </a:spcBef>
              <a:buNone/>
            </a:pPr>
            <a:r>
              <a:rPr lang="en-US" sz="1800" dirty="0" smtClean="0">
                <a:solidFill>
                  <a:schemeClr val="tx1"/>
                </a:solidFill>
                <a:latin typeface="Courier New" pitchFamily="49" charset="0"/>
                <a:cs typeface="Courier New" pitchFamily="49" charset="0"/>
              </a:rPr>
              <a:t>	</a:t>
            </a:r>
            <a:r>
              <a:rPr lang="en-US" sz="1800" dirty="0" smtClean="0">
                <a:solidFill>
                  <a:schemeClr val="tx2">
                    <a:lumMod val="75000"/>
                  </a:schemeClr>
                </a:solidFill>
                <a:latin typeface="Courier New" pitchFamily="49" charset="0"/>
                <a:cs typeface="Courier New" pitchFamily="49" charset="0"/>
              </a:rPr>
              <a:t>Layer-1-Message ::= SEQUENCE {</a:t>
            </a:r>
          </a:p>
          <a:p>
            <a:pPr lvl="1">
              <a:spcBef>
                <a:spcPts val="0"/>
              </a:spcBef>
              <a:buNone/>
            </a:pPr>
            <a:r>
              <a:rPr lang="en-GB" sz="1200" dirty="0" smtClean="0">
                <a:solidFill>
                  <a:schemeClr val="bg1"/>
                </a:solidFill>
                <a:latin typeface="Courier New" pitchFamily="49" charset="0"/>
                <a:cs typeface="Courier New" pitchFamily="49" charset="0"/>
              </a:rPr>
              <a:t>		 ..........................</a:t>
            </a:r>
          </a:p>
          <a:p>
            <a:pPr lvl="1">
              <a:spcBef>
                <a:spcPts val="0"/>
              </a:spcBef>
              <a:buNone/>
            </a:pPr>
            <a:r>
              <a:rPr lang="en-US" sz="1800" dirty="0" smtClean="0">
                <a:solidFill>
                  <a:schemeClr val="tx1"/>
                </a:solidFill>
                <a:latin typeface="Courier New" pitchFamily="49" charset="0"/>
                <a:cs typeface="Courier New" pitchFamily="49" charset="0"/>
              </a:rPr>
              <a:t>	</a:t>
            </a:r>
            <a:r>
              <a:rPr lang="en-US" sz="1800" dirty="0" smtClean="0">
                <a:solidFill>
                  <a:schemeClr val="tx2">
                    <a:lumMod val="75000"/>
                  </a:schemeClr>
                </a:solidFill>
                <a:latin typeface="Courier New" pitchFamily="49" charset="0"/>
                <a:cs typeface="Courier New" pitchFamily="49" charset="0"/>
              </a:rPr>
              <a:t>    payload     OCTET STRING </a:t>
            </a:r>
          </a:p>
          <a:p>
            <a:pPr lvl="1">
              <a:spcBef>
                <a:spcPts val="0"/>
              </a:spcBef>
              <a:buNone/>
            </a:pPr>
            <a:r>
              <a:rPr lang="en-US" sz="1800" dirty="0" smtClean="0">
                <a:solidFill>
                  <a:schemeClr val="tx2">
                    <a:lumMod val="75000"/>
                  </a:schemeClr>
                </a:solidFill>
                <a:latin typeface="Courier New" pitchFamily="49" charset="0"/>
                <a:cs typeface="Courier New" pitchFamily="49" charset="0"/>
              </a:rPr>
              <a:t>                   </a:t>
            </a:r>
            <a:r>
              <a:rPr lang="en-US" sz="1800" b="1" dirty="0" smtClean="0">
                <a:solidFill>
                  <a:schemeClr val="tx2">
                    <a:lumMod val="75000"/>
                  </a:schemeClr>
                </a:solidFill>
                <a:latin typeface="Courier New" pitchFamily="49" charset="0"/>
                <a:cs typeface="Courier New" pitchFamily="49" charset="0"/>
              </a:rPr>
              <a:t>(CONTAINING Layer-2-Message)</a:t>
            </a:r>
            <a:r>
              <a:rPr lang="en-US" sz="1800" dirty="0" smtClean="0">
                <a:solidFill>
                  <a:schemeClr val="tx2">
                    <a:lumMod val="75000"/>
                  </a:schemeClr>
                </a:solidFill>
                <a:latin typeface="Courier New" pitchFamily="49" charset="0"/>
                <a:cs typeface="Courier New" pitchFamily="49" charset="0"/>
              </a:rPr>
              <a:t>,</a:t>
            </a:r>
          </a:p>
          <a:p>
            <a:pPr lvl="1">
              <a:spcBef>
                <a:spcPts val="0"/>
              </a:spcBef>
              <a:buNone/>
            </a:pPr>
            <a:r>
              <a:rPr lang="en-GB" sz="1200" dirty="0" smtClean="0">
                <a:solidFill>
                  <a:schemeClr val="bg1"/>
                </a:solidFill>
                <a:latin typeface="Courier New" pitchFamily="49" charset="0"/>
                <a:cs typeface="Courier New" pitchFamily="49" charset="0"/>
              </a:rPr>
              <a:t>		 ..........................</a:t>
            </a:r>
          </a:p>
          <a:p>
            <a:pPr lvl="1">
              <a:spcBef>
                <a:spcPts val="0"/>
              </a:spcBef>
              <a:buNone/>
            </a:pPr>
            <a:r>
              <a:rPr lang="en-US" sz="1800" dirty="0" smtClean="0">
                <a:solidFill>
                  <a:schemeClr val="tx2">
                    <a:lumMod val="75000"/>
                  </a:schemeClr>
                </a:solidFill>
                <a:latin typeface="Courier New" pitchFamily="49" charset="0"/>
                <a:cs typeface="Courier New" pitchFamily="49" charset="0"/>
              </a:rPr>
              <a:t>	}</a:t>
            </a:r>
          </a:p>
          <a:p>
            <a:pPr lvl="1">
              <a:spcBef>
                <a:spcPts val="600"/>
              </a:spcBef>
              <a:buNone/>
            </a:pPr>
            <a:r>
              <a:rPr lang="en-US" sz="1800" dirty="0" smtClean="0">
                <a:solidFill>
                  <a:schemeClr val="tx2">
                    <a:lumMod val="75000"/>
                  </a:schemeClr>
                </a:solidFill>
                <a:latin typeface="Courier New" pitchFamily="49" charset="0"/>
                <a:cs typeface="Courier New" pitchFamily="49" charset="0"/>
              </a:rPr>
              <a:t>	</a:t>
            </a:r>
            <a:r>
              <a:rPr lang="en-US" sz="1800" b="1" dirty="0" smtClean="0">
                <a:solidFill>
                  <a:schemeClr val="tx2">
                    <a:lumMod val="75000"/>
                  </a:schemeClr>
                </a:solidFill>
                <a:latin typeface="Courier New" pitchFamily="49" charset="0"/>
                <a:cs typeface="Courier New" pitchFamily="49" charset="0"/>
              </a:rPr>
              <a:t>Layer-2-Message</a:t>
            </a:r>
            <a:r>
              <a:rPr lang="en-US" sz="1800" dirty="0" smtClean="0">
                <a:solidFill>
                  <a:schemeClr val="tx2">
                    <a:lumMod val="75000"/>
                  </a:schemeClr>
                </a:solidFill>
                <a:latin typeface="Courier New" pitchFamily="49" charset="0"/>
                <a:cs typeface="Courier New" pitchFamily="49" charset="0"/>
              </a:rPr>
              <a:t> ::= CHOICE {</a:t>
            </a:r>
          </a:p>
          <a:p>
            <a:pPr lvl="1">
              <a:spcBef>
                <a:spcPts val="0"/>
              </a:spcBef>
              <a:buNone/>
            </a:pPr>
            <a:r>
              <a:rPr lang="en-US" sz="1800" dirty="0" smtClean="0">
                <a:solidFill>
                  <a:schemeClr val="tx2">
                    <a:lumMod val="75000"/>
                  </a:schemeClr>
                </a:solidFill>
                <a:latin typeface="Courier New" pitchFamily="49" charset="0"/>
                <a:cs typeface="Courier New" pitchFamily="49" charset="0"/>
              </a:rPr>
              <a:t>     message1 Message1, </a:t>
            </a:r>
          </a:p>
          <a:p>
            <a:pPr lvl="1">
              <a:spcBef>
                <a:spcPts val="0"/>
              </a:spcBef>
              <a:buNone/>
            </a:pPr>
            <a:r>
              <a:rPr lang="en-US" sz="1800" dirty="0" smtClean="0">
                <a:solidFill>
                  <a:schemeClr val="tx2">
                    <a:lumMod val="75000"/>
                  </a:schemeClr>
                </a:solidFill>
                <a:latin typeface="Courier New" pitchFamily="49" charset="0"/>
                <a:cs typeface="Courier New" pitchFamily="49" charset="0"/>
              </a:rPr>
              <a:t>     message2 </a:t>
            </a:r>
            <a:r>
              <a:rPr lang="en-US" sz="1800" dirty="0" err="1" smtClean="0">
                <a:solidFill>
                  <a:schemeClr val="tx2">
                    <a:lumMod val="75000"/>
                  </a:schemeClr>
                </a:solidFill>
                <a:latin typeface="Courier New" pitchFamily="49" charset="0"/>
                <a:cs typeface="Courier New" pitchFamily="49" charset="0"/>
              </a:rPr>
              <a:t>Message2</a:t>
            </a:r>
            <a:r>
              <a:rPr lang="en-US" sz="1800" dirty="0" smtClean="0">
                <a:solidFill>
                  <a:schemeClr val="tx2">
                    <a:lumMod val="75000"/>
                  </a:schemeClr>
                </a:solidFill>
                <a:latin typeface="Courier New" pitchFamily="49" charset="0"/>
                <a:cs typeface="Courier New" pitchFamily="49" charset="0"/>
              </a:rPr>
              <a:t>,</a:t>
            </a:r>
          </a:p>
          <a:p>
            <a:pPr lvl="1">
              <a:spcBef>
                <a:spcPts val="0"/>
              </a:spcBef>
              <a:buNone/>
            </a:pPr>
            <a:r>
              <a:rPr lang="en-GB" sz="1200" dirty="0" smtClean="0">
                <a:solidFill>
                  <a:schemeClr val="bg1"/>
                </a:solidFill>
                <a:latin typeface="Courier New" pitchFamily="49" charset="0"/>
                <a:cs typeface="Courier New" pitchFamily="49" charset="0"/>
              </a:rPr>
              <a:t>		 ..........................</a:t>
            </a:r>
          </a:p>
          <a:p>
            <a:pPr lvl="1">
              <a:spcBef>
                <a:spcPts val="0"/>
              </a:spcBef>
              <a:buNone/>
            </a:pPr>
            <a:r>
              <a:rPr lang="en-US" sz="1800" dirty="0" smtClean="0">
                <a:solidFill>
                  <a:schemeClr val="tx2">
                    <a:lumMod val="75000"/>
                  </a:schemeClr>
                </a:solidFill>
                <a:latin typeface="Courier New" pitchFamily="49" charset="0"/>
                <a:cs typeface="Courier New" pitchFamily="49" charset="0"/>
              </a:rPr>
              <a:t>	}</a:t>
            </a:r>
          </a:p>
          <a:p>
            <a:pPr lvl="1">
              <a:spcBef>
                <a:spcPts val="600"/>
              </a:spcBef>
            </a:pPr>
            <a:r>
              <a:rPr lang="en-US" sz="2000" dirty="0" smtClean="0">
                <a:solidFill>
                  <a:schemeClr val="tx1"/>
                </a:solidFill>
              </a:rPr>
              <a:t>First, an instance of the contained type will be encoded, and then the octets that constitute its encoding will be used as the value of the octet string component</a:t>
            </a:r>
          </a:p>
          <a:p>
            <a:pPr lvl="1">
              <a:spcBef>
                <a:spcPts val="600"/>
              </a:spcBef>
            </a:pPr>
            <a:r>
              <a:rPr lang="en-US" sz="2000" dirty="0" smtClean="0">
                <a:solidFill>
                  <a:schemeClr val="tx1"/>
                </a:solidFill>
              </a:rPr>
              <a:t>The contained type may be any built-in or user-defined type</a:t>
            </a:r>
          </a:p>
          <a:p>
            <a:pPr lvl="1">
              <a:spcBef>
                <a:spcPts val="600"/>
              </a:spcBef>
            </a:pPr>
            <a:endParaRPr lang="en-US" sz="2000" dirty="0" smtClean="0">
              <a:solidFill>
                <a:schemeClr val="tx1"/>
              </a:solidFill>
              <a:latin typeface="Courier New" pitchFamily="49" charset="0"/>
              <a:cs typeface="Courier New" pitchFamily="49" charset="0"/>
            </a:endParaRPr>
          </a:p>
          <a:p>
            <a:pPr lvl="2">
              <a:spcBef>
                <a:spcPts val="0"/>
              </a:spcBef>
            </a:pPr>
            <a:endParaRPr lang="en-US" sz="1600" dirty="0" smtClean="0">
              <a:solidFill>
                <a:schemeClr val="tx1"/>
              </a:solidFill>
              <a:latin typeface="Courier New" pitchFamily="49" charset="0"/>
              <a:cs typeface="Courier New" pitchFamily="49" charset="0"/>
            </a:endParaRPr>
          </a:p>
          <a:p>
            <a:pPr lvl="1">
              <a:spcBef>
                <a:spcPts val="0"/>
              </a:spcBef>
            </a:pPr>
            <a:endParaRPr lang="en-US" dirty="0" smtClean="0">
              <a:solidFill>
                <a:schemeClr val="tx1"/>
              </a:solidFill>
              <a:latin typeface="Courier New" pitchFamily="49" charset="0"/>
              <a:cs typeface="Courier New" pitchFamily="49" charset="0"/>
            </a:endParaRPr>
          </a:p>
          <a:p>
            <a:pPr lvl="2"/>
            <a:endParaRPr lang="en-US" sz="1600" dirty="0" smtClean="0">
              <a:solidFill>
                <a:schemeClr val="tx1"/>
              </a:solidFill>
            </a:endParaRPr>
          </a:p>
          <a:p>
            <a:pPr lvl="2"/>
            <a:endParaRPr lang="en-US" sz="1600" dirty="0" smtClean="0">
              <a:solidFill>
                <a:schemeClr val="tx1"/>
              </a:solidFill>
            </a:endParaRPr>
          </a:p>
          <a:p>
            <a:pPr lvl="1"/>
            <a:endParaRPr lang="en-US" sz="2000" dirty="0" smtClean="0">
              <a:solidFill>
                <a:schemeClr val="tx1"/>
              </a:solidFill>
            </a:endParaRPr>
          </a:p>
          <a:p>
            <a:pPr lvl="1"/>
            <a:endParaRPr lang="en-US" sz="2000" dirty="0" smtClean="0">
              <a:solidFill>
                <a:schemeClr val="tx1"/>
              </a:solidFill>
            </a:endParaRPr>
          </a:p>
          <a:p>
            <a:pPr lvl="1"/>
            <a:endParaRPr lang="en-US" sz="2000" dirty="0" smtClean="0">
              <a:solidFill>
                <a:schemeClr val="tx1"/>
              </a:solidFill>
            </a:endParaRPr>
          </a:p>
          <a:p>
            <a:endParaRPr lang="en-US" sz="2400" dirty="0" smtClean="0">
              <a:solidFill>
                <a:schemeClr val="tx1"/>
              </a:solidFill>
            </a:endParaRPr>
          </a:p>
          <a:p>
            <a:pPr lvl="1"/>
            <a:endParaRPr lang="en-US" sz="2000" dirty="0" smtClean="0">
              <a:solidFill>
                <a:schemeClr val="tx1"/>
              </a:solidFill>
            </a:endParaRPr>
          </a:p>
          <a:p>
            <a:pPr lvl="2">
              <a:buNone/>
            </a:pPr>
            <a:endParaRPr lang="en-US" sz="1800" dirty="0" smtClean="0">
              <a:solidFill>
                <a:schemeClr val="tx1"/>
              </a:solidFill>
              <a:latin typeface="Courier New" pitchFamily="49" charset="0"/>
              <a:cs typeface="Courier New" pitchFamily="49" charset="0"/>
            </a:endParaRPr>
          </a:p>
          <a:p>
            <a:pPr>
              <a:buNone/>
            </a:pPr>
            <a:endParaRPr lang="en-US" dirty="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a:xfrm>
            <a:off x="373850" y="76200"/>
            <a:ext cx="8229600" cy="1066800"/>
          </a:xfrm>
        </p:spPr>
        <p:txBody>
          <a:bodyPr/>
          <a:lstStyle/>
          <a:p>
            <a:pPr eaLnBrk="1" hangingPunct="1">
              <a:defRPr/>
            </a:pPr>
            <a:r>
              <a:rPr lang="en-US" sz="3600" dirty="0" smtClean="0">
                <a:solidFill>
                  <a:schemeClr val="tx2">
                    <a:lumMod val="75000"/>
                  </a:schemeClr>
                </a:solidFill>
                <a:latin typeface="Courier New" pitchFamily="49" charset="0"/>
                <a:cs typeface="Courier New" pitchFamily="49" charset="0"/>
              </a:rPr>
              <a:t>OCTET</a:t>
            </a:r>
            <a:r>
              <a:rPr lang="en-US" sz="3600" b="1" dirty="0" smtClean="0">
                <a:solidFill>
                  <a:srgbClr val="FFFCC5"/>
                </a:solidFill>
                <a:latin typeface="Courier New" pitchFamily="49" charset="0"/>
                <a:cs typeface="Courier New" pitchFamily="49" charset="0"/>
              </a:rPr>
              <a:t> </a:t>
            </a:r>
            <a:r>
              <a:rPr lang="en-US" sz="3600" dirty="0" smtClean="0">
                <a:solidFill>
                  <a:schemeClr val="tx2">
                    <a:lumMod val="75000"/>
                  </a:schemeClr>
                </a:solidFill>
                <a:latin typeface="Courier New" pitchFamily="49" charset="0"/>
                <a:cs typeface="Courier New" pitchFamily="49" charset="0"/>
              </a:rPr>
              <a:t>STRING</a:t>
            </a:r>
          </a:p>
        </p:txBody>
      </p:sp>
      <p:sp>
        <p:nvSpPr>
          <p:cNvPr id="576515" name="Rectangle 3"/>
          <p:cNvSpPr>
            <a:spLocks noGrp="1" noChangeArrowheads="1"/>
          </p:cNvSpPr>
          <p:nvPr>
            <p:ph type="body" idx="1"/>
          </p:nvPr>
        </p:nvSpPr>
        <p:spPr>
          <a:xfrm>
            <a:off x="0" y="910110"/>
            <a:ext cx="9144000" cy="5495760"/>
          </a:xfrm>
        </p:spPr>
        <p:txBody>
          <a:bodyPr/>
          <a:lstStyle/>
          <a:p>
            <a:pPr algn="ctr" eaLnBrk="1" hangingPunct="1">
              <a:lnSpc>
                <a:spcPct val="90000"/>
              </a:lnSpc>
              <a:spcBef>
                <a:spcPts val="0"/>
              </a:spcBef>
              <a:buNone/>
            </a:pPr>
            <a:r>
              <a:rPr lang="en-GB" sz="2400" dirty="0" smtClean="0"/>
              <a:t>Usage examples from </a:t>
            </a:r>
            <a:r>
              <a:rPr lang="en-US" sz="2400" dirty="0" smtClean="0">
                <a:solidFill>
                  <a:srgbClr val="FFFCC5"/>
                </a:solidFill>
              </a:rPr>
              <a:t>802.16m </a:t>
            </a:r>
            <a:r>
              <a:rPr lang="en-GB" sz="2400" dirty="0" smtClean="0"/>
              <a:t>D9</a:t>
            </a:r>
          </a:p>
          <a:p>
            <a:pPr eaLnBrk="1" hangingPunct="1">
              <a:lnSpc>
                <a:spcPct val="90000"/>
              </a:lnSpc>
              <a:spcBef>
                <a:spcPts val="0"/>
              </a:spcBef>
              <a:buNone/>
            </a:pPr>
            <a:r>
              <a:rPr lang="en-GB" sz="1800" dirty="0" smtClean="0">
                <a:solidFill>
                  <a:schemeClr val="tx2">
                    <a:lumMod val="75000"/>
                  </a:schemeClr>
                </a:solidFill>
                <a:latin typeface="Courier New" pitchFamily="49" charset="0"/>
                <a:cs typeface="Courier New" pitchFamily="49" charset="0"/>
              </a:rPr>
              <a:t>		</a:t>
            </a:r>
          </a:p>
          <a:p>
            <a:pPr eaLnBrk="1" hangingPunct="1">
              <a:lnSpc>
                <a:spcPct val="90000"/>
              </a:lnSpc>
              <a:spcBef>
                <a:spcPts val="0"/>
              </a:spcBef>
              <a:buNone/>
            </a:pPr>
            <a:r>
              <a:rPr lang="en-GB" sz="1800" dirty="0" smtClean="0">
                <a:solidFill>
                  <a:schemeClr val="tx2">
                    <a:lumMod val="75000"/>
                  </a:schemeClr>
                </a:solidFill>
                <a:latin typeface="Courier New" pitchFamily="49" charset="0"/>
                <a:cs typeface="Courier New" pitchFamily="49" charset="0"/>
              </a:rPr>
              <a:t>SMS ::= </a:t>
            </a:r>
            <a:r>
              <a:rPr lang="en-GB" sz="1800" b="1" dirty="0" smtClean="0">
                <a:solidFill>
                  <a:schemeClr val="tx2">
                    <a:lumMod val="75000"/>
                  </a:schemeClr>
                </a:solidFill>
                <a:latin typeface="Courier New" pitchFamily="49" charset="0"/>
                <a:cs typeface="Courier New" pitchFamily="49" charset="0"/>
              </a:rPr>
              <a:t>OCTET</a:t>
            </a:r>
            <a:r>
              <a:rPr lang="en-GB" sz="1800" dirty="0" smtClean="0">
                <a:solidFill>
                  <a:schemeClr val="tx2">
                    <a:lumMod val="75000"/>
                  </a:schemeClr>
                </a:solidFill>
                <a:latin typeface="Courier New" pitchFamily="49" charset="0"/>
                <a:cs typeface="Courier New" pitchFamily="49" charset="0"/>
              </a:rPr>
              <a:t> </a:t>
            </a:r>
            <a:r>
              <a:rPr lang="en-GB" sz="1800" b="1" dirty="0" smtClean="0">
                <a:solidFill>
                  <a:schemeClr val="tx2">
                    <a:lumMod val="75000"/>
                  </a:schemeClr>
                </a:solidFill>
                <a:latin typeface="Courier New" pitchFamily="49" charset="0"/>
                <a:cs typeface="Courier New" pitchFamily="49" charset="0"/>
              </a:rPr>
              <a:t>STRING</a:t>
            </a:r>
            <a:r>
              <a:rPr lang="en-GB" sz="1800" dirty="0" smtClean="0">
                <a:solidFill>
                  <a:schemeClr val="tx2">
                    <a:lumMod val="75000"/>
                  </a:schemeClr>
                </a:solidFill>
                <a:latin typeface="Courier New" pitchFamily="49" charset="0"/>
                <a:cs typeface="Courier New" pitchFamily="49" charset="0"/>
              </a:rPr>
              <a:t> (SIZE(1..140))</a:t>
            </a:r>
            <a:endParaRPr lang="en-US" sz="1800" dirty="0" smtClean="0">
              <a:solidFill>
                <a:schemeClr val="tx2">
                  <a:lumMod val="75000"/>
                </a:schemeClr>
              </a:solidFill>
              <a:latin typeface="Courier New" pitchFamily="49" charset="0"/>
              <a:cs typeface="Courier New" pitchFamily="49" charset="0"/>
            </a:endParaRPr>
          </a:p>
          <a:p>
            <a:pPr eaLnBrk="1" hangingPunct="1">
              <a:lnSpc>
                <a:spcPct val="90000"/>
              </a:lnSpc>
              <a:spcBef>
                <a:spcPts val="0"/>
              </a:spcBef>
              <a:buNone/>
            </a:pP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IPv4Address ::= </a:t>
            </a:r>
            <a:r>
              <a:rPr lang="en-GB" sz="1800" b="1" dirty="0" smtClean="0">
                <a:solidFill>
                  <a:schemeClr val="tx2">
                    <a:lumMod val="75000"/>
                  </a:schemeClr>
                </a:solidFill>
                <a:latin typeface="Courier New" pitchFamily="49" charset="0"/>
                <a:cs typeface="Courier New" pitchFamily="49" charset="0"/>
              </a:rPr>
              <a:t>OCTET</a:t>
            </a:r>
            <a:r>
              <a:rPr lang="en-GB" sz="1800" dirty="0" smtClean="0">
                <a:solidFill>
                  <a:schemeClr val="tx2">
                    <a:lumMod val="75000"/>
                  </a:schemeClr>
                </a:solidFill>
                <a:latin typeface="Courier New" pitchFamily="49" charset="0"/>
                <a:cs typeface="Courier New" pitchFamily="49" charset="0"/>
              </a:rPr>
              <a:t> </a:t>
            </a:r>
            <a:r>
              <a:rPr lang="en-GB" sz="1800" b="1" dirty="0" smtClean="0">
                <a:solidFill>
                  <a:schemeClr val="tx2">
                    <a:lumMod val="75000"/>
                  </a:schemeClr>
                </a:solidFill>
                <a:latin typeface="Courier New" pitchFamily="49" charset="0"/>
                <a:cs typeface="Courier New" pitchFamily="49" charset="0"/>
              </a:rPr>
              <a:t>STRING</a:t>
            </a:r>
            <a:r>
              <a:rPr lang="en-GB" sz="1800" dirty="0" smtClean="0">
                <a:solidFill>
                  <a:schemeClr val="tx2">
                    <a:lumMod val="75000"/>
                  </a:schemeClr>
                </a:solidFill>
                <a:latin typeface="Courier New" pitchFamily="49" charset="0"/>
                <a:cs typeface="Courier New" pitchFamily="49" charset="0"/>
              </a:rPr>
              <a:t> (SIZE(4))</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IPv6Address ::= </a:t>
            </a:r>
            <a:r>
              <a:rPr lang="en-GB" sz="1800" b="1" dirty="0" smtClean="0">
                <a:solidFill>
                  <a:schemeClr val="tx2">
                    <a:lumMod val="75000"/>
                  </a:schemeClr>
                </a:solidFill>
                <a:latin typeface="Courier New" pitchFamily="49" charset="0"/>
                <a:cs typeface="Courier New" pitchFamily="49" charset="0"/>
              </a:rPr>
              <a:t>OCTET</a:t>
            </a:r>
            <a:r>
              <a:rPr lang="en-GB" sz="1800" dirty="0" smtClean="0">
                <a:solidFill>
                  <a:schemeClr val="tx2">
                    <a:lumMod val="75000"/>
                  </a:schemeClr>
                </a:solidFill>
                <a:latin typeface="Courier New" pitchFamily="49" charset="0"/>
                <a:cs typeface="Courier New" pitchFamily="49" charset="0"/>
              </a:rPr>
              <a:t> </a:t>
            </a:r>
            <a:r>
              <a:rPr lang="en-GB" sz="1800" b="1" dirty="0" smtClean="0">
                <a:solidFill>
                  <a:schemeClr val="tx2">
                    <a:lumMod val="75000"/>
                  </a:schemeClr>
                </a:solidFill>
                <a:latin typeface="Courier New" pitchFamily="49" charset="0"/>
                <a:cs typeface="Courier New" pitchFamily="49" charset="0"/>
              </a:rPr>
              <a:t>STRING</a:t>
            </a:r>
            <a:r>
              <a:rPr lang="en-GB" sz="1800" dirty="0" smtClean="0">
                <a:solidFill>
                  <a:schemeClr val="tx2">
                    <a:lumMod val="75000"/>
                  </a:schemeClr>
                </a:solidFill>
                <a:latin typeface="Courier New" pitchFamily="49" charset="0"/>
                <a:cs typeface="Courier New" pitchFamily="49" charset="0"/>
              </a:rPr>
              <a:t> (SIZE(16))</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AAI-L2-XFER ::= SEQUENCE {</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transferType</a:t>
            </a:r>
            <a:r>
              <a:rPr lang="en-GB" sz="1800" dirty="0" smtClean="0">
                <a:solidFill>
                  <a:schemeClr val="tx2">
                    <a:lumMod val="75000"/>
                  </a:schemeClr>
                </a:solidFill>
                <a:latin typeface="Courier New" pitchFamily="49" charset="0"/>
                <a:cs typeface="Courier New" pitchFamily="49" charset="0"/>
              </a:rPr>
              <a:t>       INTEGER { </a:t>
            </a:r>
            <a:r>
              <a:rPr lang="en-GB" sz="1200" dirty="0" smtClean="0">
                <a:solidFill>
                  <a:schemeClr val="bg1"/>
                </a:solidFill>
                <a:latin typeface="Courier New" pitchFamily="49" charset="0"/>
                <a:cs typeface="Courier New" pitchFamily="49" charset="0"/>
              </a:rPr>
              <a:t>.................</a:t>
            </a:r>
            <a:r>
              <a:rPr lang="en-GB" sz="1800" dirty="0" smtClean="0">
                <a:solidFill>
                  <a:schemeClr val="tx1"/>
                </a:solidFill>
                <a:latin typeface="Courier New" pitchFamily="49" charset="0"/>
                <a:cs typeface="Courier New" pitchFamily="49" charset="0"/>
              </a:rPr>
              <a:t> }</a:t>
            </a:r>
            <a:r>
              <a:rPr lang="en-GB" sz="1800" dirty="0" smtClean="0">
                <a:solidFill>
                  <a:schemeClr val="tx2">
                    <a:lumMod val="75000"/>
                  </a:schemeClr>
                </a:solidFill>
                <a:latin typeface="Courier New" pitchFamily="49" charset="0"/>
                <a:cs typeface="Courier New" pitchFamily="49" charset="0"/>
              </a:rPr>
              <a:t> (0..255),</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transferSubtype</a:t>
            </a:r>
            <a:r>
              <a:rPr lang="en-GB" sz="1800" dirty="0" smtClean="0">
                <a:solidFill>
                  <a:schemeClr val="tx2">
                    <a:lumMod val="75000"/>
                  </a:schemeClr>
                </a:solidFill>
                <a:latin typeface="Courier New" pitchFamily="49" charset="0"/>
                <a:cs typeface="Courier New" pitchFamily="49" charset="0"/>
              </a:rPr>
              <a:t> 	  INTEGER (0..15) OPTIONAL,</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payload 		  </a:t>
            </a:r>
            <a:r>
              <a:rPr lang="en-GB" sz="1800" b="1" dirty="0" smtClean="0">
                <a:solidFill>
                  <a:schemeClr val="tx2">
                    <a:lumMod val="75000"/>
                  </a:schemeClr>
                </a:solidFill>
                <a:latin typeface="Courier New" pitchFamily="49" charset="0"/>
                <a:cs typeface="Courier New" pitchFamily="49" charset="0"/>
              </a:rPr>
              <a:t>OCTET</a:t>
            </a:r>
            <a:r>
              <a:rPr lang="en-GB" sz="1800" dirty="0" smtClean="0">
                <a:solidFill>
                  <a:schemeClr val="tx2">
                    <a:lumMod val="75000"/>
                  </a:schemeClr>
                </a:solidFill>
                <a:latin typeface="Courier New" pitchFamily="49" charset="0"/>
                <a:cs typeface="Courier New" pitchFamily="49" charset="0"/>
              </a:rPr>
              <a:t> </a:t>
            </a:r>
            <a:r>
              <a:rPr lang="en-GB" sz="1800" b="1" dirty="0" smtClean="0">
                <a:solidFill>
                  <a:schemeClr val="tx2">
                    <a:lumMod val="75000"/>
                  </a:schemeClr>
                </a:solidFill>
                <a:latin typeface="Courier New" pitchFamily="49" charset="0"/>
                <a:cs typeface="Courier New" pitchFamily="49" charset="0"/>
              </a:rPr>
              <a:t>STRING</a:t>
            </a:r>
            <a:r>
              <a:rPr lang="en-GB" sz="1800" dirty="0" smtClean="0">
                <a:solidFill>
                  <a:schemeClr val="tx2">
                    <a:lumMod val="75000"/>
                  </a:schemeClr>
                </a:solidFill>
                <a:latin typeface="Courier New" pitchFamily="49" charset="0"/>
                <a:cs typeface="Courier New" pitchFamily="49" charset="0"/>
              </a:rPr>
              <a:t> (SIZE(1..999)) OPTIONAL,</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a:t>
            </a:r>
            <a:endParaRPr lang="en-US" sz="1800" dirty="0" smtClean="0">
              <a:solidFill>
                <a:schemeClr val="tx2">
                  <a:lumMod val="75000"/>
                </a:schemeClr>
              </a:solidFill>
              <a:latin typeface="Courier New" pitchFamily="49" charset="0"/>
              <a:cs typeface="Courier New" pitchFamily="49" charset="0"/>
            </a:endParaRPr>
          </a:p>
          <a:p>
            <a:pPr eaLnBrk="1" hangingPunct="1">
              <a:lnSpc>
                <a:spcPct val="90000"/>
              </a:lnSpc>
              <a:spcBef>
                <a:spcPts val="0"/>
              </a:spcBef>
              <a:buNone/>
            </a:pPr>
            <a:endParaRPr lang="en-US" sz="1800" dirty="0" smtClean="0">
              <a:solidFill>
                <a:schemeClr val="tx2">
                  <a:lumMod val="75000"/>
                </a:schemeClr>
              </a:solidFill>
              <a:latin typeface="Courier New" pitchFamily="49" charset="0"/>
              <a:cs typeface="Courier New" pitchFamily="49" charset="0"/>
            </a:endParaRP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a:xfrm>
            <a:off x="373850" y="76200"/>
            <a:ext cx="8229600" cy="1066800"/>
          </a:xfrm>
        </p:spPr>
        <p:txBody>
          <a:bodyPr/>
          <a:lstStyle/>
          <a:p>
            <a:pPr eaLnBrk="1" hangingPunct="1">
              <a:defRPr/>
            </a:pPr>
            <a:r>
              <a:rPr lang="en-US" sz="3600" dirty="0" smtClean="0">
                <a:solidFill>
                  <a:srgbClr val="FFFCC5"/>
                </a:solidFill>
                <a:cs typeface="Courier New" pitchFamily="49" charset="0"/>
              </a:rPr>
              <a:t>Sequence types</a:t>
            </a:r>
            <a:r>
              <a:rPr lang="en-US" sz="2800" dirty="0" smtClean="0">
                <a:solidFill>
                  <a:srgbClr val="FFFCC5"/>
                </a:solidFill>
                <a:cs typeface="Courier New" pitchFamily="49" charset="0"/>
              </a:rPr>
              <a:t/>
            </a:r>
            <a:br>
              <a:rPr lang="en-US" sz="2800" dirty="0" smtClean="0">
                <a:solidFill>
                  <a:srgbClr val="FFFCC5"/>
                </a:solidFill>
                <a:cs typeface="Courier New" pitchFamily="49" charset="0"/>
              </a:rPr>
            </a:br>
            <a:r>
              <a:rPr lang="en-US" sz="2800" dirty="0" smtClean="0">
                <a:solidFill>
                  <a:srgbClr val="FFFCC5"/>
                </a:solidFill>
                <a:cs typeface="Courier New" pitchFamily="49" charset="0"/>
              </a:rPr>
              <a:t>Characteristics (1/2)</a:t>
            </a:r>
          </a:p>
        </p:txBody>
      </p:sp>
      <p:sp>
        <p:nvSpPr>
          <p:cNvPr id="4" name="Content Placeholder 3"/>
          <p:cNvSpPr>
            <a:spLocks noGrp="1"/>
          </p:cNvSpPr>
          <p:nvPr>
            <p:ph idx="1"/>
          </p:nvPr>
        </p:nvSpPr>
        <p:spPr>
          <a:xfrm>
            <a:off x="457200" y="1224400"/>
            <a:ext cx="8229600" cy="5257800"/>
          </a:xfrm>
        </p:spPr>
        <p:txBody>
          <a:bodyPr/>
          <a:lstStyle/>
          <a:p>
            <a:r>
              <a:rPr lang="en-US" sz="2400" dirty="0" smtClean="0">
                <a:solidFill>
                  <a:schemeClr val="tx1"/>
                </a:solidFill>
              </a:rPr>
              <a:t>The </a:t>
            </a:r>
            <a:r>
              <a:rPr lang="en-US" sz="2400" dirty="0" smtClean="0">
                <a:solidFill>
                  <a:schemeClr val="tx2">
                    <a:lumMod val="75000"/>
                  </a:schemeClr>
                </a:solidFill>
                <a:latin typeface="Courier New" pitchFamily="49" charset="0"/>
                <a:cs typeface="Courier New" pitchFamily="49" charset="0"/>
              </a:rPr>
              <a:t>SEQUENCE</a:t>
            </a:r>
            <a:r>
              <a:rPr lang="en-US" sz="2400" dirty="0" smtClean="0">
                <a:solidFill>
                  <a:schemeClr val="tx1"/>
                </a:solidFill>
                <a:latin typeface="Courier New" pitchFamily="49" charset="0"/>
                <a:cs typeface="Courier New" pitchFamily="49" charset="0"/>
              </a:rPr>
              <a:t> </a:t>
            </a:r>
            <a:r>
              <a:rPr lang="en-US" sz="2400" dirty="0" smtClean="0">
                <a:solidFill>
                  <a:schemeClr val="tx1"/>
                </a:solidFill>
              </a:rPr>
              <a:t>keyword is used to create a (user-defined) sequence type, as follows:</a:t>
            </a:r>
          </a:p>
          <a:p>
            <a:pPr>
              <a:spcBef>
                <a:spcPts val="600"/>
              </a:spcBef>
              <a:buNone/>
            </a:pPr>
            <a:r>
              <a:rPr lang="en-US" sz="1800" dirty="0" err="1" smtClean="0">
                <a:solidFill>
                  <a:schemeClr val="tx2">
                    <a:lumMod val="75000"/>
                  </a:schemeClr>
                </a:solidFill>
                <a:latin typeface="Courier New" pitchFamily="49" charset="0"/>
                <a:cs typeface="Courier New" pitchFamily="49" charset="0"/>
              </a:rPr>
              <a:t>EMBSZoneInfoItem</a:t>
            </a:r>
            <a:r>
              <a:rPr lang="en-US" sz="1800" dirty="0" smtClean="0">
                <a:solidFill>
                  <a:schemeClr val="tx2">
                    <a:lumMod val="75000"/>
                  </a:schemeClr>
                </a:solidFill>
                <a:latin typeface="Courier New" pitchFamily="49" charset="0"/>
                <a:cs typeface="Courier New" pitchFamily="49" charset="0"/>
              </a:rPr>
              <a:t> ::= </a:t>
            </a:r>
            <a:r>
              <a:rPr lang="en-US" sz="1800" b="1" dirty="0" smtClean="0">
                <a:solidFill>
                  <a:schemeClr val="tx2">
                    <a:lumMod val="75000"/>
                  </a:schemeClr>
                </a:solidFill>
                <a:latin typeface="Courier New" pitchFamily="49" charset="0"/>
                <a:cs typeface="Courier New" pitchFamily="49" charset="0"/>
              </a:rPr>
              <a:t>SEQUENCE</a:t>
            </a:r>
            <a:r>
              <a:rPr lang="en-US" sz="1800" dirty="0" smtClean="0">
                <a:solidFill>
                  <a:schemeClr val="tx2">
                    <a:lumMod val="75000"/>
                  </a:schemeClr>
                </a:solidFill>
                <a:latin typeface="Courier New" pitchFamily="49" charset="0"/>
                <a:cs typeface="Courier New" pitchFamily="49" charset="0"/>
              </a:rPr>
              <a:t> {</a:t>
            </a:r>
          </a:p>
          <a:p>
            <a:pPr>
              <a:spcBef>
                <a:spcPts val="0"/>
              </a:spcBef>
              <a:buNone/>
            </a:pPr>
            <a:r>
              <a:rPr lang="en-US" sz="1800" dirty="0" smtClean="0">
                <a:solidFill>
                  <a:schemeClr val="tx2">
                    <a:lumMod val="75000"/>
                  </a:schemeClr>
                </a:solidFill>
                <a:latin typeface="Courier New" pitchFamily="49" charset="0"/>
                <a:cs typeface="Courier New" pitchFamily="49" charset="0"/>
              </a:rPr>
              <a:t>   </a:t>
            </a:r>
            <a:r>
              <a:rPr lang="en-US" sz="1800" dirty="0" err="1" smtClean="0">
                <a:solidFill>
                  <a:schemeClr val="tx2">
                    <a:lumMod val="75000"/>
                  </a:schemeClr>
                </a:solidFill>
                <a:latin typeface="Courier New" pitchFamily="49" charset="0"/>
                <a:cs typeface="Courier New" pitchFamily="49" charset="0"/>
              </a:rPr>
              <a:t>embsZoneID</a:t>
            </a:r>
            <a:r>
              <a:rPr lang="en-US" sz="1800" dirty="0" smtClean="0">
                <a:solidFill>
                  <a:schemeClr val="tx2">
                    <a:lumMod val="75000"/>
                  </a:schemeClr>
                </a:solidFill>
                <a:latin typeface="Courier New" pitchFamily="49" charset="0"/>
                <a:cs typeface="Courier New" pitchFamily="49" charset="0"/>
              </a:rPr>
              <a:t>               BIT STRING (SIZE(7)),</a:t>
            </a:r>
          </a:p>
          <a:p>
            <a:pPr>
              <a:spcBef>
                <a:spcPts val="0"/>
              </a:spcBef>
              <a:buNone/>
            </a:pPr>
            <a:r>
              <a:rPr lang="en-US" sz="1800" dirty="0" smtClean="0">
                <a:solidFill>
                  <a:schemeClr val="tx2">
                    <a:lumMod val="75000"/>
                  </a:schemeClr>
                </a:solidFill>
                <a:latin typeface="Courier New" pitchFamily="49" charset="0"/>
                <a:cs typeface="Courier New" pitchFamily="49" charset="0"/>
              </a:rPr>
              <a:t>   </a:t>
            </a:r>
            <a:r>
              <a:rPr lang="en-US" sz="1800" dirty="0" err="1" smtClean="0">
                <a:solidFill>
                  <a:schemeClr val="tx2">
                    <a:lumMod val="75000"/>
                  </a:schemeClr>
                </a:solidFill>
                <a:latin typeface="Courier New" pitchFamily="49" charset="0"/>
                <a:cs typeface="Courier New" pitchFamily="49" charset="0"/>
              </a:rPr>
              <a:t>newEMBSZoneID</a:t>
            </a:r>
            <a:r>
              <a:rPr lang="en-US" sz="1800" dirty="0" smtClean="0">
                <a:solidFill>
                  <a:schemeClr val="tx2">
                    <a:lumMod val="75000"/>
                  </a:schemeClr>
                </a:solidFill>
                <a:latin typeface="Courier New" pitchFamily="49" charset="0"/>
                <a:cs typeface="Courier New" pitchFamily="49" charset="0"/>
              </a:rPr>
              <a:t>            BIT STRING (SIZE(7)) OPTIONAL,</a:t>
            </a:r>
          </a:p>
          <a:p>
            <a:pPr>
              <a:spcBef>
                <a:spcPts val="0"/>
              </a:spcBef>
              <a:buNone/>
            </a:pPr>
            <a:r>
              <a:rPr lang="en-US" sz="1800" dirty="0" smtClean="0">
                <a:solidFill>
                  <a:schemeClr val="tx2">
                    <a:lumMod val="75000"/>
                  </a:schemeClr>
                </a:solidFill>
                <a:latin typeface="Courier New" pitchFamily="49" charset="0"/>
                <a:cs typeface="Courier New" pitchFamily="49" charset="0"/>
              </a:rPr>
              <a:t>   </a:t>
            </a:r>
            <a:r>
              <a:rPr lang="en-US" sz="1800" dirty="0" err="1" smtClean="0">
                <a:solidFill>
                  <a:schemeClr val="tx2">
                    <a:lumMod val="75000"/>
                  </a:schemeClr>
                </a:solidFill>
                <a:latin typeface="Courier New" pitchFamily="49" charset="0"/>
                <a:cs typeface="Courier New" pitchFamily="49" charset="0"/>
              </a:rPr>
              <a:t>physicalCarrierIndex</a:t>
            </a:r>
            <a:r>
              <a:rPr lang="en-US" sz="1800" dirty="0" smtClean="0">
                <a:solidFill>
                  <a:schemeClr val="tx2">
                    <a:lumMod val="75000"/>
                  </a:schemeClr>
                </a:solidFill>
                <a:latin typeface="Courier New" pitchFamily="49" charset="0"/>
                <a:cs typeface="Courier New" pitchFamily="49" charset="0"/>
              </a:rPr>
              <a:t>     INTEGER (0..63),</a:t>
            </a:r>
          </a:p>
          <a:p>
            <a:pPr>
              <a:spcBef>
                <a:spcPts val="0"/>
              </a:spcBef>
              <a:buNone/>
            </a:pPr>
            <a:r>
              <a:rPr lang="en-US" sz="1800" dirty="0" smtClean="0">
                <a:solidFill>
                  <a:schemeClr val="tx2">
                    <a:lumMod val="75000"/>
                  </a:schemeClr>
                </a:solidFill>
                <a:latin typeface="Courier New" pitchFamily="49" charset="0"/>
                <a:cs typeface="Courier New" pitchFamily="49" charset="0"/>
              </a:rPr>
              <a:t>   </a:t>
            </a:r>
            <a:r>
              <a:rPr lang="en-US" sz="1800" dirty="0" err="1" smtClean="0">
                <a:solidFill>
                  <a:schemeClr val="tx2">
                    <a:lumMod val="75000"/>
                  </a:schemeClr>
                </a:solidFill>
                <a:latin typeface="Courier New" pitchFamily="49" charset="0"/>
                <a:cs typeface="Courier New" pitchFamily="49" charset="0"/>
              </a:rPr>
              <a:t>bitmapAndServiceFlowInfo</a:t>
            </a:r>
            <a:r>
              <a:rPr lang="en-US" sz="1800" dirty="0" smtClean="0">
                <a:solidFill>
                  <a:schemeClr val="tx2">
                    <a:lumMod val="75000"/>
                  </a:schemeClr>
                </a:solidFill>
                <a:latin typeface="Courier New" pitchFamily="49" charset="0"/>
                <a:cs typeface="Courier New" pitchFamily="49" charset="0"/>
              </a:rPr>
              <a:t> </a:t>
            </a:r>
            <a:r>
              <a:rPr lang="en-US" sz="1800" dirty="0" err="1" smtClean="0">
                <a:solidFill>
                  <a:schemeClr val="tx2">
                    <a:lumMod val="75000"/>
                  </a:schemeClr>
                </a:solidFill>
                <a:latin typeface="Courier New" pitchFamily="49" charset="0"/>
                <a:cs typeface="Courier New" pitchFamily="49" charset="0"/>
              </a:rPr>
              <a:t>BitmapAndSfInfo</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US" sz="1800" dirty="0" smtClean="0">
                <a:solidFill>
                  <a:schemeClr val="tx2">
                    <a:lumMod val="75000"/>
                  </a:schemeClr>
                </a:solidFill>
                <a:latin typeface="Courier New" pitchFamily="49" charset="0"/>
                <a:cs typeface="Courier New" pitchFamily="49" charset="0"/>
              </a:rPr>
              <a:t>}</a:t>
            </a:r>
          </a:p>
          <a:p>
            <a:r>
              <a:rPr lang="en-US" sz="2400" dirty="0" smtClean="0">
                <a:solidFill>
                  <a:schemeClr val="tx1"/>
                </a:solidFill>
              </a:rPr>
              <a:t>A component whose type is a sequence type takes as its value an ordered list of values, each being a permitted value of one of the components specified in the definition of the sequence type, in the same order</a:t>
            </a:r>
          </a:p>
          <a:p>
            <a:pPr lvl="1"/>
            <a:r>
              <a:rPr lang="en-US" sz="2000" dirty="0" smtClean="0">
                <a:solidFill>
                  <a:schemeClr val="tx1"/>
                </a:solidFill>
              </a:rPr>
              <a:t>Each component type may be any built-in or user-defined type</a:t>
            </a:r>
          </a:p>
          <a:p>
            <a:pPr lvl="1"/>
            <a:endParaRPr lang="en-US" sz="2000" dirty="0" smtClean="0">
              <a:solidFill>
                <a:schemeClr val="tx1"/>
              </a:solidFill>
            </a:endParaRPr>
          </a:p>
          <a:p>
            <a:pPr lvl="2"/>
            <a:endParaRPr lang="en-US" sz="1600" dirty="0" smtClean="0">
              <a:solidFill>
                <a:schemeClr val="tx1"/>
              </a:solidFill>
            </a:endParaRPr>
          </a:p>
          <a:p>
            <a:pPr lvl="2">
              <a:buNone/>
            </a:pPr>
            <a:endParaRPr lang="en-US" sz="1800" dirty="0" smtClean="0">
              <a:solidFill>
                <a:schemeClr val="tx1"/>
              </a:solidFill>
              <a:latin typeface="Courier New" pitchFamily="49" charset="0"/>
              <a:cs typeface="Courier New" pitchFamily="49" charset="0"/>
            </a:endParaRPr>
          </a:p>
          <a:p>
            <a:pPr>
              <a:buNone/>
            </a:pPr>
            <a:endParaRPr lang="en-US" dirty="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a:xfrm>
            <a:off x="373850" y="76200"/>
            <a:ext cx="8229600" cy="1066800"/>
          </a:xfrm>
        </p:spPr>
        <p:txBody>
          <a:bodyPr/>
          <a:lstStyle/>
          <a:p>
            <a:pPr eaLnBrk="1" hangingPunct="1">
              <a:defRPr/>
            </a:pPr>
            <a:r>
              <a:rPr lang="en-US" sz="3600" dirty="0" smtClean="0">
                <a:solidFill>
                  <a:srgbClr val="FFFCC5"/>
                </a:solidFill>
                <a:cs typeface="Courier New" pitchFamily="49" charset="0"/>
              </a:rPr>
              <a:t>Sequence types</a:t>
            </a:r>
            <a:r>
              <a:rPr lang="en-US" sz="2800" dirty="0" smtClean="0">
                <a:solidFill>
                  <a:srgbClr val="FFFCC5"/>
                </a:solidFill>
                <a:cs typeface="Courier New" pitchFamily="49" charset="0"/>
              </a:rPr>
              <a:t/>
            </a:r>
            <a:br>
              <a:rPr lang="en-US" sz="2800" dirty="0" smtClean="0">
                <a:solidFill>
                  <a:srgbClr val="FFFCC5"/>
                </a:solidFill>
                <a:cs typeface="Courier New" pitchFamily="49" charset="0"/>
              </a:rPr>
            </a:br>
            <a:r>
              <a:rPr lang="en-US" sz="2800" dirty="0" smtClean="0">
                <a:solidFill>
                  <a:srgbClr val="FFFCC5"/>
                </a:solidFill>
                <a:cs typeface="Courier New" pitchFamily="49" charset="0"/>
              </a:rPr>
              <a:t>Characteristics (2/2)</a:t>
            </a:r>
          </a:p>
        </p:txBody>
      </p:sp>
      <p:sp>
        <p:nvSpPr>
          <p:cNvPr id="4" name="Content Placeholder 3"/>
          <p:cNvSpPr>
            <a:spLocks noGrp="1"/>
          </p:cNvSpPr>
          <p:nvPr>
            <p:ph idx="1"/>
          </p:nvPr>
        </p:nvSpPr>
        <p:spPr>
          <a:xfrm>
            <a:off x="457200" y="1148070"/>
            <a:ext cx="8229600" cy="5257800"/>
          </a:xfrm>
        </p:spPr>
        <p:txBody>
          <a:bodyPr/>
          <a:lstStyle/>
          <a:p>
            <a:r>
              <a:rPr lang="en-US" sz="2400" dirty="0" smtClean="0">
                <a:solidFill>
                  <a:schemeClr val="tx1"/>
                </a:solidFill>
              </a:rPr>
              <a:t>Each component of a sequence type may be specified as mandatory (by default), optional, or optional with a default value, as follows:</a:t>
            </a:r>
          </a:p>
          <a:p>
            <a:pPr>
              <a:spcBef>
                <a:spcPts val="600"/>
              </a:spcBef>
              <a:buNone/>
            </a:pPr>
            <a:r>
              <a:rPr lang="en-US" sz="1800" dirty="0" err="1" smtClean="0">
                <a:solidFill>
                  <a:schemeClr val="tx2">
                    <a:lumMod val="75000"/>
                  </a:schemeClr>
                </a:solidFill>
                <a:latin typeface="Courier New" pitchFamily="49" charset="0"/>
                <a:cs typeface="Courier New" pitchFamily="49" charset="0"/>
              </a:rPr>
              <a:t>EMBSZoneInfoItem</a:t>
            </a:r>
            <a:r>
              <a:rPr lang="en-US" sz="1800" dirty="0" smtClean="0">
                <a:solidFill>
                  <a:schemeClr val="tx2">
                    <a:lumMod val="75000"/>
                  </a:schemeClr>
                </a:solidFill>
                <a:latin typeface="Courier New" pitchFamily="49" charset="0"/>
                <a:cs typeface="Courier New" pitchFamily="49" charset="0"/>
              </a:rPr>
              <a:t> ::= SEQUENCE {</a:t>
            </a:r>
          </a:p>
          <a:p>
            <a:pPr>
              <a:spcBef>
                <a:spcPts val="0"/>
              </a:spcBef>
              <a:buNone/>
            </a:pPr>
            <a:r>
              <a:rPr lang="en-US" sz="1800" dirty="0" smtClean="0">
                <a:solidFill>
                  <a:schemeClr val="tx2">
                    <a:lumMod val="75000"/>
                  </a:schemeClr>
                </a:solidFill>
                <a:latin typeface="Courier New" pitchFamily="49" charset="0"/>
                <a:cs typeface="Courier New" pitchFamily="49" charset="0"/>
              </a:rPr>
              <a:t>   </a:t>
            </a:r>
            <a:r>
              <a:rPr lang="en-US" sz="1800" dirty="0" err="1" smtClean="0">
                <a:solidFill>
                  <a:schemeClr val="tx2">
                    <a:lumMod val="75000"/>
                  </a:schemeClr>
                </a:solidFill>
                <a:latin typeface="Courier New" pitchFamily="49" charset="0"/>
                <a:cs typeface="Courier New" pitchFamily="49" charset="0"/>
              </a:rPr>
              <a:t>embsZoneID</a:t>
            </a:r>
            <a:r>
              <a:rPr lang="en-US" sz="1800" dirty="0" smtClean="0">
                <a:solidFill>
                  <a:schemeClr val="tx2">
                    <a:lumMod val="75000"/>
                  </a:schemeClr>
                </a:solidFill>
                <a:latin typeface="Courier New" pitchFamily="49" charset="0"/>
                <a:cs typeface="Courier New" pitchFamily="49" charset="0"/>
              </a:rPr>
              <a:t>               BIT STRING (SIZE(7)),</a:t>
            </a:r>
          </a:p>
          <a:p>
            <a:pPr>
              <a:spcBef>
                <a:spcPts val="0"/>
              </a:spcBef>
              <a:buNone/>
            </a:pPr>
            <a:r>
              <a:rPr lang="en-US" sz="1800" dirty="0" smtClean="0">
                <a:solidFill>
                  <a:schemeClr val="tx2">
                    <a:lumMod val="75000"/>
                  </a:schemeClr>
                </a:solidFill>
                <a:latin typeface="Courier New" pitchFamily="49" charset="0"/>
                <a:cs typeface="Courier New" pitchFamily="49" charset="0"/>
              </a:rPr>
              <a:t>   </a:t>
            </a:r>
            <a:r>
              <a:rPr lang="en-US" sz="1800" dirty="0" err="1" smtClean="0">
                <a:solidFill>
                  <a:schemeClr val="tx2">
                    <a:lumMod val="75000"/>
                  </a:schemeClr>
                </a:solidFill>
                <a:latin typeface="Courier New" pitchFamily="49" charset="0"/>
                <a:cs typeface="Courier New" pitchFamily="49" charset="0"/>
              </a:rPr>
              <a:t>newEMBSZoneID</a:t>
            </a:r>
            <a:r>
              <a:rPr lang="en-US" sz="1800" dirty="0" smtClean="0">
                <a:solidFill>
                  <a:schemeClr val="tx2">
                    <a:lumMod val="75000"/>
                  </a:schemeClr>
                </a:solidFill>
                <a:latin typeface="Courier New" pitchFamily="49" charset="0"/>
                <a:cs typeface="Courier New" pitchFamily="49" charset="0"/>
              </a:rPr>
              <a:t>            BIT STRING (SIZE(7)) </a:t>
            </a:r>
            <a:r>
              <a:rPr lang="en-US" sz="1800" b="1" dirty="0" smtClean="0">
                <a:solidFill>
                  <a:schemeClr val="tx2">
                    <a:lumMod val="75000"/>
                  </a:schemeClr>
                </a:solidFill>
                <a:latin typeface="Courier New" pitchFamily="49" charset="0"/>
                <a:cs typeface="Courier New" pitchFamily="49" charset="0"/>
              </a:rPr>
              <a:t>OPTIONAL</a:t>
            </a:r>
            <a:r>
              <a:rPr lang="en-US" sz="1800" dirty="0" smtClean="0">
                <a:solidFill>
                  <a:schemeClr val="tx2">
                    <a:lumMod val="75000"/>
                  </a:schemeClr>
                </a:solidFill>
                <a:latin typeface="Courier New" pitchFamily="49" charset="0"/>
                <a:cs typeface="Courier New" pitchFamily="49" charset="0"/>
              </a:rPr>
              <a:t>,</a:t>
            </a:r>
          </a:p>
          <a:p>
            <a:pPr>
              <a:spcBef>
                <a:spcPts val="0"/>
              </a:spcBef>
              <a:buNone/>
            </a:pPr>
            <a:r>
              <a:rPr lang="en-US" sz="1800" dirty="0" smtClean="0">
                <a:solidFill>
                  <a:schemeClr val="tx2">
                    <a:lumMod val="75000"/>
                  </a:schemeClr>
                </a:solidFill>
                <a:latin typeface="Courier New" pitchFamily="49" charset="0"/>
                <a:cs typeface="Courier New" pitchFamily="49" charset="0"/>
              </a:rPr>
              <a:t>   </a:t>
            </a:r>
            <a:r>
              <a:rPr lang="en-US" sz="1800" dirty="0" err="1" smtClean="0">
                <a:solidFill>
                  <a:schemeClr val="tx2">
                    <a:lumMod val="75000"/>
                  </a:schemeClr>
                </a:solidFill>
                <a:latin typeface="Courier New" pitchFamily="49" charset="0"/>
                <a:cs typeface="Courier New" pitchFamily="49" charset="0"/>
              </a:rPr>
              <a:t>physicalCarrierIndex</a:t>
            </a:r>
            <a:r>
              <a:rPr lang="en-US" sz="1800" dirty="0" smtClean="0">
                <a:solidFill>
                  <a:schemeClr val="tx2">
                    <a:lumMod val="75000"/>
                  </a:schemeClr>
                </a:solidFill>
                <a:latin typeface="Courier New" pitchFamily="49" charset="0"/>
                <a:cs typeface="Courier New" pitchFamily="49" charset="0"/>
              </a:rPr>
              <a:t>     INTEGER (0..63) </a:t>
            </a:r>
            <a:r>
              <a:rPr lang="en-US" sz="1800" b="1" dirty="0" smtClean="0">
                <a:solidFill>
                  <a:schemeClr val="tx2">
                    <a:lumMod val="75000"/>
                  </a:schemeClr>
                </a:solidFill>
                <a:latin typeface="Courier New" pitchFamily="49" charset="0"/>
                <a:cs typeface="Courier New" pitchFamily="49" charset="0"/>
              </a:rPr>
              <a:t>DEFAULT (0</a:t>
            </a:r>
            <a:r>
              <a:rPr lang="en-US" sz="1800" b="1" dirty="0" smtClean="0">
                <a:solidFill>
                  <a:schemeClr val="tx2">
                    <a:lumMod val="75000"/>
                  </a:schemeClr>
                </a:solidFill>
                <a:latin typeface="Courier New" pitchFamily="49" charset="0"/>
                <a:cs typeface="Courier New" pitchFamily="49" charset="0"/>
              </a:rPr>
              <a:t>)</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US" sz="2000" dirty="0" smtClean="0">
                <a:solidFill>
                  <a:schemeClr val="tx2">
                    <a:lumMod val="75000"/>
                  </a:schemeClr>
                </a:solidFill>
                <a:latin typeface="Courier New" pitchFamily="49" charset="0"/>
                <a:cs typeface="Courier New" pitchFamily="49" charset="0"/>
              </a:rPr>
              <a:t>}</a:t>
            </a:r>
          </a:p>
          <a:p>
            <a:pPr lvl="1"/>
            <a:r>
              <a:rPr lang="en-US" sz="2000" dirty="0" smtClean="0">
                <a:solidFill>
                  <a:schemeClr val="tx1"/>
                </a:solidFill>
              </a:rPr>
              <a:t>The indication of whether each optional component is present or absent in a sequence value is an inherent part of the sequence value, and does not need to be provided separately</a:t>
            </a:r>
          </a:p>
          <a:p>
            <a:pPr lvl="2"/>
            <a:r>
              <a:rPr lang="en-US" sz="1600" dirty="0" smtClean="0">
                <a:solidFill>
                  <a:schemeClr val="tx1"/>
                </a:solidFill>
              </a:rPr>
              <a:t>For example, there is no need to include a “flag” field or “bitmap” field before some optional components of a sequence</a:t>
            </a:r>
          </a:p>
          <a:p>
            <a:pPr lvl="1"/>
            <a:endParaRPr lang="en-US" sz="2000" dirty="0" smtClean="0">
              <a:solidFill>
                <a:schemeClr val="tx1"/>
              </a:solidFill>
            </a:endParaRPr>
          </a:p>
          <a:p>
            <a:pPr lvl="2"/>
            <a:endParaRPr lang="en-US" sz="1600" dirty="0" smtClean="0">
              <a:solidFill>
                <a:schemeClr val="tx1"/>
              </a:solidFill>
            </a:endParaRPr>
          </a:p>
          <a:p>
            <a:pPr lvl="2">
              <a:buNone/>
            </a:pPr>
            <a:endParaRPr lang="en-US" sz="1800" dirty="0" smtClean="0">
              <a:solidFill>
                <a:schemeClr val="tx1"/>
              </a:solidFill>
              <a:latin typeface="Courier New" pitchFamily="49" charset="0"/>
              <a:cs typeface="Courier New" pitchFamily="49" charset="0"/>
            </a:endParaRPr>
          </a:p>
          <a:p>
            <a:pPr>
              <a:buNone/>
            </a:pPr>
            <a:endParaRPr lang="en-US" dirty="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a:xfrm>
            <a:off x="373850" y="76200"/>
            <a:ext cx="8229600" cy="1066800"/>
          </a:xfrm>
        </p:spPr>
        <p:txBody>
          <a:bodyPr/>
          <a:lstStyle/>
          <a:p>
            <a:pPr eaLnBrk="1" hangingPunct="1">
              <a:defRPr/>
            </a:pPr>
            <a:r>
              <a:rPr lang="en-US" sz="3600" dirty="0" smtClean="0">
                <a:solidFill>
                  <a:srgbClr val="FFFCC5"/>
                </a:solidFill>
                <a:cs typeface="Courier New" pitchFamily="49" charset="0"/>
              </a:rPr>
              <a:t>Choice types</a:t>
            </a:r>
            <a:br>
              <a:rPr lang="en-US" sz="3600" dirty="0" smtClean="0">
                <a:solidFill>
                  <a:srgbClr val="FFFCC5"/>
                </a:solidFill>
                <a:cs typeface="Courier New" pitchFamily="49" charset="0"/>
              </a:rPr>
            </a:br>
            <a:r>
              <a:rPr lang="en-US" sz="2800" dirty="0" smtClean="0">
                <a:solidFill>
                  <a:srgbClr val="FFFCC5"/>
                </a:solidFill>
                <a:cs typeface="Courier New" pitchFamily="49" charset="0"/>
              </a:rPr>
              <a:t>Characteristics</a:t>
            </a:r>
          </a:p>
        </p:txBody>
      </p:sp>
      <p:sp>
        <p:nvSpPr>
          <p:cNvPr id="4" name="Content Placeholder 3"/>
          <p:cNvSpPr>
            <a:spLocks noGrp="1"/>
          </p:cNvSpPr>
          <p:nvPr>
            <p:ph idx="1"/>
          </p:nvPr>
        </p:nvSpPr>
        <p:spPr>
          <a:xfrm>
            <a:off x="457200" y="1139100"/>
            <a:ext cx="8229600" cy="5257800"/>
          </a:xfrm>
        </p:spPr>
        <p:txBody>
          <a:bodyPr/>
          <a:lstStyle/>
          <a:p>
            <a:r>
              <a:rPr lang="en-US" sz="2400" dirty="0" smtClean="0">
                <a:solidFill>
                  <a:schemeClr val="tx1"/>
                </a:solidFill>
              </a:rPr>
              <a:t>The </a:t>
            </a:r>
            <a:r>
              <a:rPr lang="en-US" sz="2400" dirty="0" smtClean="0">
                <a:solidFill>
                  <a:schemeClr val="tx2">
                    <a:lumMod val="75000"/>
                  </a:schemeClr>
                </a:solidFill>
                <a:latin typeface="Courier New" pitchFamily="49" charset="0"/>
                <a:cs typeface="Courier New" pitchFamily="49" charset="0"/>
              </a:rPr>
              <a:t>CHOICE</a:t>
            </a:r>
            <a:r>
              <a:rPr lang="en-US" sz="2400" dirty="0" smtClean="0">
                <a:solidFill>
                  <a:schemeClr val="tx1"/>
                </a:solidFill>
                <a:latin typeface="Courier New" pitchFamily="49" charset="0"/>
                <a:cs typeface="Courier New" pitchFamily="49" charset="0"/>
              </a:rPr>
              <a:t> </a:t>
            </a:r>
            <a:r>
              <a:rPr lang="en-US" sz="2400" dirty="0" smtClean="0">
                <a:solidFill>
                  <a:schemeClr val="tx1"/>
                </a:solidFill>
              </a:rPr>
              <a:t>keyword is used to create a (user-defined) choice type, as follows:</a:t>
            </a:r>
          </a:p>
          <a:p>
            <a:pPr>
              <a:spcBef>
                <a:spcPts val="600"/>
              </a:spcBef>
              <a:buNone/>
            </a:pPr>
            <a:r>
              <a:rPr lang="en-US" sz="1800" dirty="0" smtClean="0">
                <a:solidFill>
                  <a:schemeClr val="tx1"/>
                </a:solidFill>
                <a:latin typeface="Courier New" pitchFamily="49" charset="0"/>
                <a:cs typeface="Courier New" pitchFamily="49" charset="0"/>
              </a:rPr>
              <a:t>       </a:t>
            </a:r>
            <a:r>
              <a:rPr lang="en-US" sz="1800" dirty="0" err="1" smtClean="0">
                <a:solidFill>
                  <a:schemeClr val="tx2">
                    <a:lumMod val="75000"/>
                  </a:schemeClr>
                </a:solidFill>
                <a:latin typeface="Courier New" pitchFamily="49" charset="0"/>
                <a:cs typeface="Courier New" pitchFamily="49" charset="0"/>
              </a:rPr>
              <a:t>AddressInfo</a:t>
            </a:r>
            <a:r>
              <a:rPr lang="en-US" sz="1800" dirty="0" smtClean="0">
                <a:solidFill>
                  <a:schemeClr val="tx2">
                    <a:lumMod val="75000"/>
                  </a:schemeClr>
                </a:solidFill>
                <a:latin typeface="Courier New" pitchFamily="49" charset="0"/>
                <a:cs typeface="Courier New" pitchFamily="49" charset="0"/>
              </a:rPr>
              <a:t> ::= </a:t>
            </a:r>
            <a:r>
              <a:rPr lang="en-US" sz="1800" b="1" dirty="0" smtClean="0">
                <a:solidFill>
                  <a:schemeClr val="tx2">
                    <a:lumMod val="75000"/>
                  </a:schemeClr>
                </a:solidFill>
                <a:latin typeface="Courier New" pitchFamily="49" charset="0"/>
                <a:cs typeface="Courier New" pitchFamily="49" charset="0"/>
              </a:rPr>
              <a:t>CHOICE</a:t>
            </a:r>
            <a:r>
              <a:rPr lang="en-US" sz="1800" dirty="0" smtClean="0">
                <a:solidFill>
                  <a:schemeClr val="tx2">
                    <a:lumMod val="75000"/>
                  </a:schemeClr>
                </a:solidFill>
                <a:latin typeface="Courier New" pitchFamily="49" charset="0"/>
                <a:cs typeface="Courier New" pitchFamily="49" charset="0"/>
              </a:rPr>
              <a:t> {</a:t>
            </a:r>
          </a:p>
          <a:p>
            <a:pPr>
              <a:spcBef>
                <a:spcPts val="0"/>
              </a:spcBef>
              <a:buNone/>
            </a:pPr>
            <a:r>
              <a:rPr lang="en-US" sz="1800" dirty="0" smtClean="0">
                <a:solidFill>
                  <a:schemeClr val="tx2">
                    <a:lumMod val="75000"/>
                  </a:schemeClr>
                </a:solidFill>
                <a:latin typeface="Courier New" pitchFamily="49" charset="0"/>
                <a:cs typeface="Courier New" pitchFamily="49" charset="0"/>
              </a:rPr>
              <a:t>          </a:t>
            </a:r>
            <a:r>
              <a:rPr lang="en-US" sz="1800" dirty="0" err="1" smtClean="0">
                <a:solidFill>
                  <a:schemeClr val="tx2">
                    <a:lumMod val="75000"/>
                  </a:schemeClr>
                </a:solidFill>
                <a:latin typeface="Courier New" pitchFamily="49" charset="0"/>
                <a:cs typeface="Courier New" pitchFamily="49" charset="0"/>
              </a:rPr>
              <a:t>macAddress</a:t>
            </a:r>
            <a:r>
              <a:rPr lang="en-US" sz="1800" dirty="0" smtClean="0">
                <a:solidFill>
                  <a:schemeClr val="tx2">
                    <a:lumMod val="75000"/>
                  </a:schemeClr>
                </a:solidFill>
                <a:latin typeface="Courier New" pitchFamily="49" charset="0"/>
                <a:cs typeface="Courier New" pitchFamily="49" charset="0"/>
              </a:rPr>
              <a:t>          </a:t>
            </a:r>
            <a:r>
              <a:rPr lang="en-US" sz="1800" dirty="0" err="1" smtClean="0">
                <a:solidFill>
                  <a:schemeClr val="tx2">
                    <a:lumMod val="75000"/>
                  </a:schemeClr>
                </a:solidFill>
                <a:latin typeface="Courier New" pitchFamily="49" charset="0"/>
                <a:cs typeface="Courier New" pitchFamily="49" charset="0"/>
              </a:rPr>
              <a:t>MACAddress</a:t>
            </a:r>
            <a:r>
              <a:rPr lang="en-US" sz="1800" dirty="0" smtClean="0">
                <a:solidFill>
                  <a:schemeClr val="tx2">
                    <a:lumMod val="75000"/>
                  </a:schemeClr>
                </a:solidFill>
                <a:latin typeface="Courier New" pitchFamily="49" charset="0"/>
                <a:cs typeface="Courier New" pitchFamily="49" charset="0"/>
              </a:rPr>
              <a:t>,</a:t>
            </a:r>
          </a:p>
          <a:p>
            <a:pPr>
              <a:spcBef>
                <a:spcPts val="0"/>
              </a:spcBef>
              <a:buNone/>
            </a:pPr>
            <a:r>
              <a:rPr lang="en-US" sz="1800" dirty="0" smtClean="0">
                <a:solidFill>
                  <a:schemeClr val="tx2">
                    <a:lumMod val="75000"/>
                  </a:schemeClr>
                </a:solidFill>
                <a:latin typeface="Courier New" pitchFamily="49" charset="0"/>
                <a:cs typeface="Courier New" pitchFamily="49" charset="0"/>
              </a:rPr>
              <a:t>          </a:t>
            </a:r>
            <a:r>
              <a:rPr lang="en-US" sz="1800" dirty="0" err="1" smtClean="0">
                <a:solidFill>
                  <a:schemeClr val="tx2">
                    <a:lumMod val="75000"/>
                  </a:schemeClr>
                </a:solidFill>
                <a:latin typeface="Courier New" pitchFamily="49" charset="0"/>
                <a:cs typeface="Courier New" pitchFamily="49" charset="0"/>
              </a:rPr>
              <a:t>currentSTID</a:t>
            </a:r>
            <a:r>
              <a:rPr lang="en-US" sz="1800" dirty="0" smtClean="0">
                <a:solidFill>
                  <a:schemeClr val="tx2">
                    <a:lumMod val="75000"/>
                  </a:schemeClr>
                </a:solidFill>
                <a:latin typeface="Courier New" pitchFamily="49" charset="0"/>
                <a:cs typeface="Courier New" pitchFamily="49" charset="0"/>
              </a:rPr>
              <a:t>         STID </a:t>
            </a:r>
          </a:p>
          <a:p>
            <a:pPr>
              <a:spcBef>
                <a:spcPts val="0"/>
              </a:spcBef>
              <a:buNone/>
            </a:pPr>
            <a:r>
              <a:rPr lang="en-US" sz="1800" dirty="0" smtClean="0">
                <a:solidFill>
                  <a:schemeClr val="tx2">
                    <a:lumMod val="75000"/>
                  </a:schemeClr>
                </a:solidFill>
                <a:latin typeface="Courier New" pitchFamily="49" charset="0"/>
                <a:cs typeface="Courier New" pitchFamily="49" charset="0"/>
              </a:rPr>
              <a:t>      }</a:t>
            </a:r>
          </a:p>
          <a:p>
            <a:r>
              <a:rPr lang="en-US" sz="2400" dirty="0" smtClean="0">
                <a:solidFill>
                  <a:schemeClr val="tx1"/>
                </a:solidFill>
              </a:rPr>
              <a:t>A component whose type is a choice type takes as its value a single component value, which must be a value of one of the alternatives specified in the definition of the choice type</a:t>
            </a:r>
          </a:p>
          <a:p>
            <a:pPr lvl="1"/>
            <a:r>
              <a:rPr lang="en-US" sz="2000" dirty="0" smtClean="0">
                <a:solidFill>
                  <a:schemeClr val="tx1"/>
                </a:solidFill>
              </a:rPr>
              <a:t>Each alternative type may be any built-in or user-defined type</a:t>
            </a:r>
          </a:p>
          <a:p>
            <a:pPr lvl="1"/>
            <a:r>
              <a:rPr lang="en-US" sz="2000" dirty="0" smtClean="0">
                <a:solidFill>
                  <a:schemeClr val="tx1"/>
                </a:solidFill>
              </a:rPr>
              <a:t>The indication of which alternative has been chosen in a choice value is an inherent part of the choice value, and does not need to be provided separately</a:t>
            </a:r>
          </a:p>
          <a:p>
            <a:pPr lvl="2"/>
            <a:r>
              <a:rPr lang="en-US" sz="1600" dirty="0" smtClean="0">
                <a:solidFill>
                  <a:schemeClr val="tx1"/>
                </a:solidFill>
              </a:rPr>
              <a:t>For example, there is no need to include an enumerated type before the choice type</a:t>
            </a:r>
          </a:p>
          <a:p>
            <a:pPr lvl="1"/>
            <a:endParaRPr lang="en-US" sz="2000" dirty="0" smtClean="0">
              <a:solidFill>
                <a:schemeClr val="tx1"/>
              </a:solidFill>
            </a:endParaRPr>
          </a:p>
          <a:p>
            <a:pPr lvl="1"/>
            <a:endParaRPr lang="en-US" sz="2000" dirty="0" smtClean="0">
              <a:solidFill>
                <a:schemeClr val="tx1"/>
              </a:solidFill>
            </a:endParaRPr>
          </a:p>
          <a:p>
            <a:pPr lvl="2"/>
            <a:endParaRPr lang="en-US" sz="1600" dirty="0" smtClean="0">
              <a:solidFill>
                <a:schemeClr val="tx1"/>
              </a:solidFill>
            </a:endParaRPr>
          </a:p>
          <a:p>
            <a:pPr lvl="2">
              <a:buNone/>
            </a:pPr>
            <a:endParaRPr lang="en-US" sz="1800" dirty="0" smtClean="0">
              <a:solidFill>
                <a:schemeClr val="tx1"/>
              </a:solidFill>
              <a:latin typeface="Courier New" pitchFamily="49" charset="0"/>
              <a:cs typeface="Courier New" pitchFamily="49" charset="0"/>
            </a:endParaRPr>
          </a:p>
          <a:p>
            <a:pPr>
              <a:buNone/>
            </a:pPr>
            <a:endParaRPr lang="en-US" dirty="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a:xfrm>
            <a:off x="373850" y="76200"/>
            <a:ext cx="8229600" cy="1066800"/>
          </a:xfrm>
        </p:spPr>
        <p:txBody>
          <a:bodyPr/>
          <a:lstStyle/>
          <a:p>
            <a:pPr eaLnBrk="1" hangingPunct="1">
              <a:defRPr/>
            </a:pPr>
            <a:r>
              <a:rPr lang="en-US" sz="3600" dirty="0" smtClean="0">
                <a:solidFill>
                  <a:schemeClr val="tx2">
                    <a:lumMod val="75000"/>
                  </a:schemeClr>
                </a:solidFill>
                <a:latin typeface="Courier New" pitchFamily="49" charset="0"/>
                <a:cs typeface="Courier New" pitchFamily="49" charset="0"/>
              </a:rPr>
              <a:t>SEQUENCE</a:t>
            </a:r>
            <a:r>
              <a:rPr lang="en-US" sz="3600" dirty="0" smtClean="0">
                <a:solidFill>
                  <a:srgbClr val="FFFCC5"/>
                </a:solidFill>
                <a:cs typeface="Courier New" pitchFamily="49" charset="0"/>
              </a:rPr>
              <a:t>, </a:t>
            </a:r>
            <a:r>
              <a:rPr lang="en-US" sz="3600" dirty="0" smtClean="0">
                <a:solidFill>
                  <a:schemeClr val="tx2">
                    <a:lumMod val="75000"/>
                  </a:schemeClr>
                </a:solidFill>
                <a:latin typeface="Courier New" pitchFamily="49" charset="0"/>
                <a:cs typeface="Courier New" pitchFamily="49" charset="0"/>
              </a:rPr>
              <a:t>CHOICE</a:t>
            </a:r>
          </a:p>
        </p:txBody>
      </p:sp>
      <p:sp>
        <p:nvSpPr>
          <p:cNvPr id="576515" name="Rectangle 3"/>
          <p:cNvSpPr>
            <a:spLocks noGrp="1" noChangeArrowheads="1"/>
          </p:cNvSpPr>
          <p:nvPr>
            <p:ph type="body" idx="1"/>
          </p:nvPr>
        </p:nvSpPr>
        <p:spPr>
          <a:xfrm>
            <a:off x="0" y="910110"/>
            <a:ext cx="9144000" cy="5495760"/>
          </a:xfrm>
        </p:spPr>
        <p:txBody>
          <a:bodyPr/>
          <a:lstStyle/>
          <a:p>
            <a:pPr algn="ctr" eaLnBrk="1" hangingPunct="1">
              <a:lnSpc>
                <a:spcPct val="90000"/>
              </a:lnSpc>
              <a:spcBef>
                <a:spcPts val="0"/>
              </a:spcBef>
              <a:buNone/>
            </a:pPr>
            <a:r>
              <a:rPr lang="en-GB" sz="2400" dirty="0" smtClean="0"/>
              <a:t>Usage examples from </a:t>
            </a:r>
            <a:r>
              <a:rPr lang="en-US" sz="2400" dirty="0" smtClean="0">
                <a:solidFill>
                  <a:srgbClr val="FFFCC5"/>
                </a:solidFill>
              </a:rPr>
              <a:t>802.16m </a:t>
            </a:r>
            <a:r>
              <a:rPr lang="en-GB" sz="2400" dirty="0" smtClean="0"/>
              <a:t>D9</a:t>
            </a:r>
          </a:p>
          <a:p>
            <a:pPr eaLnBrk="1" hangingPunct="1">
              <a:lnSpc>
                <a:spcPct val="90000"/>
              </a:lnSpc>
              <a:spcBef>
                <a:spcPts val="0"/>
              </a:spcBef>
              <a:buNone/>
            </a:pPr>
            <a:r>
              <a:rPr lang="en-GB" sz="1800" dirty="0" smtClean="0">
                <a:latin typeface="Courier New" pitchFamily="49" charset="0"/>
                <a:cs typeface="Courier New" pitchFamily="49" charset="0"/>
              </a:rPr>
              <a:t>		</a:t>
            </a:r>
          </a:p>
          <a:p>
            <a:pPr>
              <a:spcBef>
                <a:spcPts val="0"/>
              </a:spcBef>
              <a:buNone/>
            </a:pPr>
            <a:r>
              <a:rPr lang="en-GB" sz="1800" dirty="0" err="1" smtClean="0">
                <a:solidFill>
                  <a:schemeClr val="tx2">
                    <a:lumMod val="75000"/>
                  </a:schemeClr>
                </a:solidFill>
                <a:latin typeface="Courier New" pitchFamily="49" charset="0"/>
                <a:cs typeface="Courier New" pitchFamily="49" charset="0"/>
              </a:rPr>
              <a:t>HandoverReentry</a:t>
            </a:r>
            <a:r>
              <a:rPr lang="en-GB" sz="1800" dirty="0" smtClean="0">
                <a:solidFill>
                  <a:schemeClr val="tx2">
                    <a:lumMod val="75000"/>
                  </a:schemeClr>
                </a:solidFill>
                <a:latin typeface="Courier New" pitchFamily="49" charset="0"/>
                <a:cs typeface="Courier New" pitchFamily="49" charset="0"/>
              </a:rPr>
              <a:t> ::= </a:t>
            </a:r>
            <a:r>
              <a:rPr lang="en-GB" sz="1800" b="1" dirty="0" smtClean="0">
                <a:solidFill>
                  <a:schemeClr val="tx2">
                    <a:lumMod val="75000"/>
                  </a:schemeClr>
                </a:solidFill>
                <a:latin typeface="Courier New" pitchFamily="49" charset="0"/>
                <a:cs typeface="Courier New" pitchFamily="49" charset="0"/>
              </a:rPr>
              <a:t>SEQUENCE</a:t>
            </a:r>
            <a:r>
              <a:rPr lang="en-GB" sz="1800" dirty="0" smtClean="0">
                <a:solidFill>
                  <a:schemeClr val="tx2">
                    <a:lumMod val="75000"/>
                  </a:schemeClr>
                </a:solidFill>
                <a:latin typeface="Courier New" pitchFamily="49" charset="0"/>
                <a:cs typeface="Courier New" pitchFamily="49" charset="0"/>
              </a:rPr>
              <a:t> {</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stidOrMacAddress</a:t>
            </a:r>
            <a:r>
              <a:rPr lang="en-GB" sz="1800" dirty="0" smtClean="0">
                <a:solidFill>
                  <a:schemeClr val="tx2">
                    <a:lumMod val="75000"/>
                  </a:schemeClr>
                </a:solidFill>
                <a:latin typeface="Courier New" pitchFamily="49" charset="0"/>
                <a:cs typeface="Courier New" pitchFamily="49" charset="0"/>
              </a:rPr>
              <a:t>   </a:t>
            </a:r>
            <a:r>
              <a:rPr lang="en-GB" sz="1800" b="1" dirty="0" smtClean="0">
                <a:solidFill>
                  <a:schemeClr val="tx2">
                    <a:lumMod val="75000"/>
                  </a:schemeClr>
                </a:solidFill>
                <a:latin typeface="Courier New" pitchFamily="49" charset="0"/>
                <a:cs typeface="Courier New" pitchFamily="49" charset="0"/>
              </a:rPr>
              <a:t>CHOICE</a:t>
            </a:r>
            <a:r>
              <a:rPr lang="en-GB" sz="1800" dirty="0" smtClean="0">
                <a:solidFill>
                  <a:schemeClr val="tx2">
                    <a:lumMod val="75000"/>
                  </a:schemeClr>
                </a:solidFill>
                <a:latin typeface="Courier New" pitchFamily="49" charset="0"/>
                <a:cs typeface="Courier New" pitchFamily="49" charset="0"/>
              </a:rPr>
              <a:t> {</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stidInfo</a:t>
            </a:r>
            <a:r>
              <a:rPr lang="en-GB" sz="1800" dirty="0" smtClean="0">
                <a:solidFill>
                  <a:schemeClr val="tx2">
                    <a:lumMod val="75000"/>
                  </a:schemeClr>
                </a:solidFill>
                <a:latin typeface="Courier New" pitchFamily="49" charset="0"/>
                <a:cs typeface="Courier New" pitchFamily="49" charset="0"/>
              </a:rPr>
              <a:t>           </a:t>
            </a:r>
            <a:r>
              <a:rPr lang="en-GB" sz="1800" b="1" dirty="0" smtClean="0">
                <a:solidFill>
                  <a:schemeClr val="tx2">
                    <a:lumMod val="75000"/>
                  </a:schemeClr>
                </a:solidFill>
                <a:latin typeface="Courier New" pitchFamily="49" charset="0"/>
                <a:cs typeface="Courier New" pitchFamily="49" charset="0"/>
              </a:rPr>
              <a:t>SEQUENCE</a:t>
            </a:r>
            <a:r>
              <a:rPr lang="en-GB" sz="1800" dirty="0" smtClean="0">
                <a:solidFill>
                  <a:schemeClr val="tx2">
                    <a:lumMod val="75000"/>
                  </a:schemeClr>
                </a:solidFill>
                <a:latin typeface="Courier New" pitchFamily="49" charset="0"/>
                <a:cs typeface="Courier New" pitchFamily="49" charset="0"/>
              </a:rPr>
              <a:t> {</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servingBsid</a:t>
            </a:r>
            <a:r>
              <a:rPr lang="en-GB" sz="1800" dirty="0" smtClean="0">
                <a:solidFill>
                  <a:schemeClr val="tx2">
                    <a:lumMod val="75000"/>
                  </a:schemeClr>
                </a:solidFill>
                <a:latin typeface="Courier New" pitchFamily="49" charset="0"/>
                <a:cs typeface="Courier New" pitchFamily="49" charset="0"/>
              </a:rPr>
              <a:t>         BSID,</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previousSTID</a:t>
            </a:r>
            <a:r>
              <a:rPr lang="en-GB" sz="1800" dirty="0" smtClean="0">
                <a:solidFill>
                  <a:schemeClr val="tx2">
                    <a:lumMod val="75000"/>
                  </a:schemeClr>
                </a:solidFill>
                <a:latin typeface="Courier New" pitchFamily="49" charset="0"/>
                <a:cs typeface="Courier New" pitchFamily="49" charset="0"/>
              </a:rPr>
              <a:t>        STID </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addressInfo</a:t>
            </a:r>
            <a:r>
              <a:rPr lang="en-GB" sz="1800" dirty="0" smtClean="0">
                <a:solidFill>
                  <a:schemeClr val="tx2">
                    <a:lumMod val="75000"/>
                  </a:schemeClr>
                </a:solidFill>
                <a:latin typeface="Courier New" pitchFamily="49" charset="0"/>
                <a:cs typeface="Courier New" pitchFamily="49" charset="0"/>
              </a:rPr>
              <a:t>        </a:t>
            </a:r>
            <a:r>
              <a:rPr lang="en-GB" sz="1800" b="1" dirty="0" smtClean="0">
                <a:solidFill>
                  <a:schemeClr val="tx2">
                    <a:lumMod val="75000"/>
                  </a:schemeClr>
                </a:solidFill>
                <a:latin typeface="Courier New" pitchFamily="49" charset="0"/>
                <a:cs typeface="Courier New" pitchFamily="49" charset="0"/>
              </a:rPr>
              <a:t>CHOICE</a:t>
            </a:r>
            <a:r>
              <a:rPr lang="en-GB" sz="1800" dirty="0" smtClean="0">
                <a:solidFill>
                  <a:schemeClr val="tx2">
                    <a:lumMod val="75000"/>
                  </a:schemeClr>
                </a:solidFill>
                <a:latin typeface="Courier New" pitchFamily="49" charset="0"/>
                <a:cs typeface="Courier New" pitchFamily="49" charset="0"/>
              </a:rPr>
              <a:t> {</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macAddress</a:t>
            </a: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MACAddress</a:t>
            </a:r>
            <a:r>
              <a:rPr lang="en-GB" sz="1800" dirty="0" smtClean="0">
                <a:solidFill>
                  <a:schemeClr val="tx2">
                    <a:lumMod val="75000"/>
                  </a:schemeClr>
                </a:solidFill>
                <a:latin typeface="Courier New" pitchFamily="49" charset="0"/>
                <a:cs typeface="Courier New" pitchFamily="49" charset="0"/>
              </a:rPr>
              <a:t>,</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currentSTID</a:t>
            </a:r>
            <a:r>
              <a:rPr lang="en-GB" sz="1800" dirty="0" smtClean="0">
                <a:solidFill>
                  <a:schemeClr val="tx2">
                    <a:lumMod val="75000"/>
                  </a:schemeClr>
                </a:solidFill>
                <a:latin typeface="Courier New" pitchFamily="49" charset="0"/>
                <a:cs typeface="Courier New" pitchFamily="49" charset="0"/>
              </a:rPr>
              <a:t>         STID </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akCount</a:t>
            </a: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AKCount</a:t>
            </a:r>
            <a:r>
              <a:rPr lang="en-GB" sz="1800" dirty="0" smtClean="0">
                <a:solidFill>
                  <a:schemeClr val="tx2">
                    <a:lumMod val="75000"/>
                  </a:schemeClr>
                </a:solidFill>
                <a:latin typeface="Courier New" pitchFamily="49" charset="0"/>
                <a:cs typeface="Courier New" pitchFamily="49" charset="0"/>
              </a:rPr>
              <a:t> OPTIONAL,</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fidList</a:t>
            </a:r>
            <a:r>
              <a:rPr lang="en-GB" sz="1800" dirty="0" smtClean="0">
                <a:solidFill>
                  <a:schemeClr val="tx2">
                    <a:lumMod val="75000"/>
                  </a:schemeClr>
                </a:solidFill>
                <a:latin typeface="Courier New" pitchFamily="49" charset="0"/>
                <a:cs typeface="Courier New" pitchFamily="49" charset="0"/>
              </a:rPr>
              <a:t>		  SEQUENCE (SIZE(0..15)) OF </a:t>
            </a:r>
            <a:r>
              <a:rPr lang="en-GB" sz="1800" dirty="0" err="1" smtClean="0">
                <a:solidFill>
                  <a:schemeClr val="tx2">
                    <a:lumMod val="75000"/>
                  </a:schemeClr>
                </a:solidFill>
                <a:latin typeface="Courier New" pitchFamily="49" charset="0"/>
                <a:cs typeface="Courier New" pitchFamily="49" charset="0"/>
              </a:rPr>
              <a:t>FidInfo</a:t>
            </a:r>
            <a:r>
              <a:rPr lang="en-GB" sz="1800" dirty="0" smtClean="0">
                <a:solidFill>
                  <a:schemeClr val="tx2">
                    <a:lumMod val="75000"/>
                  </a:schemeClr>
                </a:solidFill>
                <a:latin typeface="Courier New" pitchFamily="49" charset="0"/>
                <a:cs typeface="Courier New" pitchFamily="49" charset="0"/>
              </a:rPr>
              <a:t> OPTIONAL,</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endParaRPr lang="en-GB" sz="1800" dirty="0" smtClean="0">
              <a:solidFill>
                <a:schemeClr val="tx1"/>
              </a:solidFill>
              <a:latin typeface="Courier New" pitchFamily="49" charset="0"/>
              <a:cs typeface="Courier New" pitchFamily="49" charset="0"/>
            </a:endParaRPr>
          </a:p>
          <a:p>
            <a:pPr>
              <a:spcBef>
                <a:spcPts val="0"/>
              </a:spcBef>
              <a:buNone/>
            </a:pPr>
            <a:endParaRPr lang="en-GB" sz="1800" dirty="0" smtClean="0">
              <a:solidFill>
                <a:schemeClr val="tx1"/>
              </a:solidFill>
              <a:latin typeface="Courier New" pitchFamily="49" charset="0"/>
              <a:cs typeface="Courier New" pitchFamily="49" charset="0"/>
            </a:endParaRPr>
          </a:p>
          <a:p>
            <a:pPr>
              <a:spcBef>
                <a:spcPts val="0"/>
              </a:spcBef>
              <a:buNone/>
            </a:pPr>
            <a:endParaRPr lang="en-GB" sz="1800" dirty="0" smtClean="0">
              <a:latin typeface="Courier New" pitchFamily="49" charset="0"/>
              <a:cs typeface="Courier New" pitchFamily="49" charset="0"/>
            </a:endParaRP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a:xfrm>
            <a:off x="373850" y="76200"/>
            <a:ext cx="8229600" cy="1066800"/>
          </a:xfrm>
        </p:spPr>
        <p:txBody>
          <a:bodyPr/>
          <a:lstStyle/>
          <a:p>
            <a:pPr eaLnBrk="1" hangingPunct="1">
              <a:defRPr/>
            </a:pPr>
            <a:r>
              <a:rPr lang="en-US" sz="3600" dirty="0" smtClean="0">
                <a:solidFill>
                  <a:srgbClr val="FFFCC5"/>
                </a:solidFill>
                <a:cs typeface="Courier New" pitchFamily="49" charset="0"/>
              </a:rPr>
              <a:t>Sequence-of types</a:t>
            </a:r>
            <a:br>
              <a:rPr lang="en-US" sz="3600" dirty="0" smtClean="0">
                <a:solidFill>
                  <a:srgbClr val="FFFCC5"/>
                </a:solidFill>
                <a:cs typeface="Courier New" pitchFamily="49" charset="0"/>
              </a:rPr>
            </a:br>
            <a:r>
              <a:rPr lang="en-US" sz="2800" dirty="0" smtClean="0">
                <a:solidFill>
                  <a:srgbClr val="FFFCC5"/>
                </a:solidFill>
                <a:cs typeface="Courier New" pitchFamily="49" charset="0"/>
              </a:rPr>
              <a:t>Characteristics</a:t>
            </a:r>
          </a:p>
        </p:txBody>
      </p:sp>
      <p:sp>
        <p:nvSpPr>
          <p:cNvPr id="4" name="Content Placeholder 3"/>
          <p:cNvSpPr>
            <a:spLocks noGrp="1"/>
          </p:cNvSpPr>
          <p:nvPr>
            <p:ph idx="1"/>
          </p:nvPr>
        </p:nvSpPr>
        <p:spPr>
          <a:xfrm>
            <a:off x="457200" y="1148070"/>
            <a:ext cx="8229600" cy="5257800"/>
          </a:xfrm>
        </p:spPr>
        <p:txBody>
          <a:bodyPr/>
          <a:lstStyle/>
          <a:p>
            <a:r>
              <a:rPr lang="en-US" sz="2400" dirty="0" smtClean="0">
                <a:solidFill>
                  <a:schemeClr val="tx1"/>
                </a:solidFill>
              </a:rPr>
              <a:t>The </a:t>
            </a:r>
            <a:r>
              <a:rPr lang="en-US" sz="2400" dirty="0" smtClean="0">
                <a:solidFill>
                  <a:schemeClr val="tx2">
                    <a:lumMod val="75000"/>
                  </a:schemeClr>
                </a:solidFill>
                <a:latin typeface="Courier New" pitchFamily="49" charset="0"/>
                <a:cs typeface="Courier New" pitchFamily="49" charset="0"/>
              </a:rPr>
              <a:t>SEQUENCE OF</a:t>
            </a:r>
            <a:r>
              <a:rPr lang="en-US" sz="2400" dirty="0" smtClean="0">
                <a:solidFill>
                  <a:schemeClr val="tx2">
                    <a:lumMod val="75000"/>
                  </a:schemeClr>
                </a:solidFill>
              </a:rPr>
              <a:t> </a:t>
            </a:r>
            <a:r>
              <a:rPr lang="en-US" sz="2400" dirty="0" smtClean="0">
                <a:solidFill>
                  <a:schemeClr val="tx1"/>
                </a:solidFill>
              </a:rPr>
              <a:t>keywords are used to create a (user-defined) sequence-of type, as follows:</a:t>
            </a:r>
          </a:p>
          <a:p>
            <a:pPr>
              <a:spcBef>
                <a:spcPts val="600"/>
              </a:spcBef>
              <a:buNone/>
            </a:pPr>
            <a:r>
              <a:rPr lang="en-US" sz="1800" dirty="0" smtClean="0">
                <a:latin typeface="Courier New" pitchFamily="49" charset="0"/>
                <a:cs typeface="Courier New" pitchFamily="49" charset="0"/>
              </a:rPr>
              <a:t>        </a:t>
            </a:r>
            <a:r>
              <a:rPr lang="en-US" sz="1800" dirty="0" err="1" smtClean="0">
                <a:solidFill>
                  <a:schemeClr val="tx2">
                    <a:lumMod val="75000"/>
                  </a:schemeClr>
                </a:solidFill>
                <a:latin typeface="Courier New" pitchFamily="49" charset="0"/>
                <a:cs typeface="Courier New" pitchFamily="49" charset="0"/>
              </a:rPr>
              <a:t>IntegerList</a:t>
            </a:r>
            <a:r>
              <a:rPr lang="en-US" sz="1800" dirty="0" smtClean="0">
                <a:solidFill>
                  <a:schemeClr val="tx2">
                    <a:lumMod val="75000"/>
                  </a:schemeClr>
                </a:solidFill>
                <a:latin typeface="Courier New" pitchFamily="49" charset="0"/>
                <a:cs typeface="Courier New" pitchFamily="49" charset="0"/>
              </a:rPr>
              <a:t> ::= </a:t>
            </a:r>
            <a:r>
              <a:rPr lang="en-US" sz="1800" b="1" dirty="0" smtClean="0">
                <a:solidFill>
                  <a:schemeClr val="tx2">
                    <a:lumMod val="75000"/>
                  </a:schemeClr>
                </a:solidFill>
                <a:latin typeface="Courier New" pitchFamily="49" charset="0"/>
                <a:cs typeface="Courier New" pitchFamily="49" charset="0"/>
              </a:rPr>
              <a:t>SEQUENCE</a:t>
            </a:r>
            <a:r>
              <a:rPr lang="en-US" sz="1800" dirty="0" smtClean="0">
                <a:solidFill>
                  <a:schemeClr val="tx2">
                    <a:lumMod val="75000"/>
                  </a:schemeClr>
                </a:solidFill>
                <a:latin typeface="Courier New" pitchFamily="49" charset="0"/>
                <a:cs typeface="Courier New" pitchFamily="49" charset="0"/>
              </a:rPr>
              <a:t> </a:t>
            </a:r>
            <a:r>
              <a:rPr lang="en-US" sz="1800" b="1" dirty="0" smtClean="0">
                <a:solidFill>
                  <a:schemeClr val="tx2">
                    <a:lumMod val="75000"/>
                  </a:schemeClr>
                </a:solidFill>
                <a:latin typeface="Courier New" pitchFamily="49" charset="0"/>
                <a:cs typeface="Courier New" pitchFamily="49" charset="0"/>
              </a:rPr>
              <a:t>OF</a:t>
            </a:r>
            <a:r>
              <a:rPr lang="en-US" sz="1800" dirty="0" smtClean="0">
                <a:solidFill>
                  <a:schemeClr val="tx2">
                    <a:lumMod val="75000"/>
                  </a:schemeClr>
                </a:solidFill>
                <a:latin typeface="Courier New" pitchFamily="49" charset="0"/>
                <a:cs typeface="Courier New" pitchFamily="49" charset="0"/>
              </a:rPr>
              <a:t> INTEGER</a:t>
            </a:r>
          </a:p>
          <a:p>
            <a:r>
              <a:rPr lang="en-US" sz="2400" dirty="0" smtClean="0">
                <a:solidFill>
                  <a:schemeClr val="tx1"/>
                </a:solidFill>
              </a:rPr>
              <a:t>A component whose type is a sequence-of type takes as its value an ordered list of component values, all of the type specified in the definition of the sequence-of type</a:t>
            </a:r>
          </a:p>
          <a:p>
            <a:pPr lvl="1"/>
            <a:r>
              <a:rPr lang="en-US" sz="2000" dirty="0" smtClean="0">
                <a:solidFill>
                  <a:schemeClr val="tx1"/>
                </a:solidFill>
              </a:rPr>
              <a:t>The component type may be any built-in or user-defined type</a:t>
            </a:r>
          </a:p>
          <a:p>
            <a:pPr lvl="1"/>
            <a:r>
              <a:rPr lang="en-US" sz="2000" dirty="0" smtClean="0">
                <a:solidFill>
                  <a:schemeClr val="tx1"/>
                </a:solidFill>
              </a:rPr>
              <a:t>If the sequence-of type has no constraints, the lists may have any length</a:t>
            </a:r>
          </a:p>
          <a:p>
            <a:pPr lvl="1"/>
            <a:r>
              <a:rPr lang="en-US" sz="2000" dirty="0" smtClean="0">
                <a:solidFill>
                  <a:schemeClr val="tx1"/>
                </a:solidFill>
              </a:rPr>
              <a:t>A fixed length for the lists can be specified by including a single-value size constraint, as follows: </a:t>
            </a:r>
          </a:p>
          <a:p>
            <a:pPr marL="0" lvl="2">
              <a:buNone/>
            </a:pPr>
            <a:r>
              <a:rPr lang="en-US" sz="1800" dirty="0" smtClean="0">
                <a:solidFill>
                  <a:schemeClr val="tx2">
                    <a:lumMod val="75000"/>
                  </a:schemeClr>
                </a:solidFill>
                <a:latin typeface="Courier New" pitchFamily="49" charset="0"/>
                <a:cs typeface="Courier New" pitchFamily="49" charset="0"/>
              </a:rPr>
              <a:t>   A ::= SEQUENCE </a:t>
            </a:r>
            <a:r>
              <a:rPr lang="en-GB" sz="1800" b="1" dirty="0" smtClean="0">
                <a:solidFill>
                  <a:schemeClr val="tx2">
                    <a:lumMod val="75000"/>
                  </a:schemeClr>
                </a:solidFill>
                <a:latin typeface="Courier New" pitchFamily="49" charset="0"/>
                <a:cs typeface="Courier New" pitchFamily="49" charset="0"/>
              </a:rPr>
              <a:t>(SIZE(16)) </a:t>
            </a:r>
            <a:r>
              <a:rPr lang="en-US" sz="1800" dirty="0" smtClean="0">
                <a:solidFill>
                  <a:schemeClr val="tx2">
                    <a:lumMod val="75000"/>
                  </a:schemeClr>
                </a:solidFill>
                <a:latin typeface="Courier New" pitchFamily="49" charset="0"/>
                <a:cs typeface="Courier New" pitchFamily="49" charset="0"/>
              </a:rPr>
              <a:t>OF SEQUENCE { flag BOOLEAN }</a:t>
            </a:r>
            <a:endParaRPr lang="en-US" sz="2000" dirty="0" smtClean="0">
              <a:solidFill>
                <a:schemeClr val="tx2">
                  <a:lumMod val="75000"/>
                </a:schemeClr>
              </a:solidFill>
            </a:endParaRPr>
          </a:p>
          <a:p>
            <a:pPr lvl="1"/>
            <a:r>
              <a:rPr lang="en-US" sz="2000" dirty="0" smtClean="0">
                <a:solidFill>
                  <a:schemeClr val="tx1"/>
                </a:solidFill>
              </a:rPr>
              <a:t>A range of permitted lengths for the lists can be specified by including a value-range size constraint, as follows:</a:t>
            </a:r>
          </a:p>
          <a:p>
            <a:pPr marL="0" lvl="2">
              <a:spcBef>
                <a:spcPts val="600"/>
              </a:spcBef>
              <a:buNone/>
            </a:pPr>
            <a:r>
              <a:rPr lang="en-US" sz="1800" dirty="0" smtClean="0">
                <a:solidFill>
                  <a:schemeClr val="tx2">
                    <a:lumMod val="75000"/>
                  </a:schemeClr>
                </a:solidFill>
                <a:latin typeface="Courier New" pitchFamily="49" charset="0"/>
                <a:cs typeface="Courier New" pitchFamily="49" charset="0"/>
              </a:rPr>
              <a:t>     </a:t>
            </a:r>
            <a:r>
              <a:rPr lang="en-US" sz="1800" dirty="0" err="1" smtClean="0">
                <a:solidFill>
                  <a:schemeClr val="tx2">
                    <a:lumMod val="75000"/>
                  </a:schemeClr>
                </a:solidFill>
                <a:latin typeface="Courier New" pitchFamily="49" charset="0"/>
                <a:cs typeface="Courier New" pitchFamily="49" charset="0"/>
              </a:rPr>
              <a:t>IntegerList</a:t>
            </a:r>
            <a:r>
              <a:rPr lang="en-GB" sz="1800" dirty="0" smtClean="0">
                <a:solidFill>
                  <a:schemeClr val="tx2">
                    <a:lumMod val="75000"/>
                  </a:schemeClr>
                </a:solidFill>
                <a:latin typeface="Courier New" pitchFamily="49" charset="0"/>
                <a:cs typeface="Courier New" pitchFamily="49" charset="0"/>
              </a:rPr>
              <a:t> ::= </a:t>
            </a:r>
            <a:r>
              <a:rPr lang="en-US" sz="1800" dirty="0" smtClean="0">
                <a:solidFill>
                  <a:schemeClr val="tx2">
                    <a:lumMod val="75000"/>
                  </a:schemeClr>
                </a:solidFill>
                <a:latin typeface="Courier New" pitchFamily="49" charset="0"/>
                <a:cs typeface="Courier New" pitchFamily="49" charset="0"/>
              </a:rPr>
              <a:t>SEQUENCE </a:t>
            </a:r>
            <a:r>
              <a:rPr lang="en-GB" sz="1800" b="1" dirty="0" smtClean="0">
                <a:solidFill>
                  <a:schemeClr val="tx2">
                    <a:lumMod val="75000"/>
                  </a:schemeClr>
                </a:solidFill>
                <a:latin typeface="Courier New" pitchFamily="49" charset="0"/>
                <a:cs typeface="Courier New" pitchFamily="49" charset="0"/>
              </a:rPr>
              <a:t>(SIZE(0..1000)) </a:t>
            </a:r>
            <a:r>
              <a:rPr lang="en-US" sz="1800" dirty="0" smtClean="0">
                <a:solidFill>
                  <a:schemeClr val="tx2">
                    <a:lumMod val="75000"/>
                  </a:schemeClr>
                </a:solidFill>
                <a:latin typeface="Courier New" pitchFamily="49" charset="0"/>
                <a:cs typeface="Courier New" pitchFamily="49" charset="0"/>
              </a:rPr>
              <a:t>OF INTEGER</a:t>
            </a:r>
            <a:endParaRPr lang="en-US" dirty="0" smtClean="0">
              <a:solidFill>
                <a:schemeClr val="tx2">
                  <a:lumMod val="75000"/>
                </a:schemeClr>
              </a:solidFill>
            </a:endParaRPr>
          </a:p>
          <a:p>
            <a:pPr lvl="2">
              <a:buNone/>
            </a:pPr>
            <a:endParaRPr lang="en-US" sz="1800" dirty="0" smtClean="0">
              <a:solidFill>
                <a:schemeClr val="tx1"/>
              </a:solidFill>
              <a:latin typeface="Courier New" pitchFamily="49" charset="0"/>
              <a:cs typeface="Courier New" pitchFamily="49" charset="0"/>
            </a:endParaRPr>
          </a:p>
          <a:p>
            <a:pPr>
              <a:buNone/>
            </a:pPr>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p:txBody>
          <a:bodyPr/>
          <a:lstStyle/>
          <a:p>
            <a:pPr eaLnBrk="1" hangingPunct="1">
              <a:defRPr/>
            </a:pPr>
            <a:r>
              <a:rPr lang="en-US" sz="3600" dirty="0" smtClean="0">
                <a:solidFill>
                  <a:srgbClr val="FFFCC5"/>
                </a:solidFill>
              </a:rPr>
              <a:t>ASN.1 notation</a:t>
            </a:r>
            <a:r>
              <a:rPr lang="en-US" sz="2800" dirty="0" smtClean="0">
                <a:solidFill>
                  <a:srgbClr val="FFFCC5"/>
                </a:solidFill>
              </a:rPr>
              <a:t/>
            </a:r>
            <a:br>
              <a:rPr lang="en-US" sz="2800" dirty="0" smtClean="0">
                <a:solidFill>
                  <a:srgbClr val="FFFCC5"/>
                </a:solidFill>
              </a:rPr>
            </a:br>
            <a:r>
              <a:rPr lang="en-US" sz="2800" dirty="0" smtClean="0">
                <a:solidFill>
                  <a:srgbClr val="FFFCC5"/>
                </a:solidFill>
              </a:rPr>
              <a:t>Examples from P802.16m Draft 9 </a:t>
            </a:r>
            <a:r>
              <a:rPr lang="en-US" sz="2000" dirty="0" smtClean="0">
                <a:solidFill>
                  <a:srgbClr val="FFFCC5"/>
                </a:solidFill>
              </a:rPr>
              <a:t>(1/3)</a:t>
            </a:r>
          </a:p>
        </p:txBody>
      </p:sp>
      <p:sp>
        <p:nvSpPr>
          <p:cNvPr id="576515" name="Rectangle 3"/>
          <p:cNvSpPr>
            <a:spLocks noGrp="1" noChangeArrowheads="1"/>
          </p:cNvSpPr>
          <p:nvPr>
            <p:ph type="body" idx="1"/>
          </p:nvPr>
        </p:nvSpPr>
        <p:spPr>
          <a:xfrm>
            <a:off x="0" y="1148070"/>
            <a:ext cx="9144000" cy="5257800"/>
          </a:xfrm>
        </p:spPr>
        <p:txBody>
          <a:bodyPr/>
          <a:lstStyle/>
          <a:p>
            <a:pPr>
              <a:spcBef>
                <a:spcPts val="0"/>
              </a:spcBef>
              <a:buNone/>
            </a:pPr>
            <a:endParaRPr lang="en-GB" sz="1800" dirty="0" smtClean="0">
              <a:solidFill>
                <a:schemeClr val="tx1"/>
              </a:solidFill>
              <a:latin typeface="Courier New" pitchFamily="49" charset="0"/>
              <a:cs typeface="Courier New" pitchFamily="49" charset="0"/>
            </a:endParaRPr>
          </a:p>
          <a:p>
            <a:pPr>
              <a:spcBef>
                <a:spcPts val="0"/>
              </a:spcBef>
              <a:buNone/>
            </a:pPr>
            <a:r>
              <a:rPr lang="en-GB" sz="1800" dirty="0" err="1" smtClean="0">
                <a:solidFill>
                  <a:schemeClr val="tx2">
                    <a:lumMod val="75000"/>
                  </a:schemeClr>
                </a:solidFill>
                <a:latin typeface="Courier New" pitchFamily="49" charset="0"/>
                <a:cs typeface="Courier New" pitchFamily="49" charset="0"/>
              </a:rPr>
              <a:t>SleepResponseInfo</a:t>
            </a:r>
            <a:r>
              <a:rPr lang="en-GB" sz="1800" dirty="0" smtClean="0">
                <a:solidFill>
                  <a:schemeClr val="tx2">
                    <a:lumMod val="75000"/>
                  </a:schemeClr>
                </a:solidFill>
                <a:latin typeface="Courier New" pitchFamily="49" charset="0"/>
                <a:cs typeface="Courier New" pitchFamily="49" charset="0"/>
              </a:rPr>
              <a:t> ::= SEQUENCE {</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trafficIndicationFlag</a:t>
            </a: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TrafficIndicationFlag</a:t>
            </a:r>
            <a:r>
              <a:rPr lang="en-GB" sz="1800" dirty="0" smtClean="0">
                <a:solidFill>
                  <a:schemeClr val="tx2">
                    <a:lumMod val="75000"/>
                  </a:schemeClr>
                </a:solidFill>
                <a:latin typeface="Courier New" pitchFamily="49" charset="0"/>
                <a:cs typeface="Courier New" pitchFamily="49" charset="0"/>
              </a:rPr>
              <a:t>,</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listeningWindowExtFlag</a:t>
            </a: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ListeningWindowExtFlag</a:t>
            </a:r>
            <a:r>
              <a:rPr lang="en-GB" sz="1800" dirty="0" smtClean="0">
                <a:solidFill>
                  <a:schemeClr val="tx2">
                    <a:lumMod val="75000"/>
                  </a:schemeClr>
                </a:solidFill>
                <a:latin typeface="Courier New" pitchFamily="49" charset="0"/>
                <a:cs typeface="Courier New" pitchFamily="49" charset="0"/>
              </a:rPr>
              <a:t>,</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nextSleepCycleIndicator</a:t>
            </a: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NextSleepCycleIndicator</a:t>
            </a:r>
            <a:r>
              <a:rPr lang="en-GB" sz="1800" dirty="0" smtClean="0">
                <a:solidFill>
                  <a:schemeClr val="tx2">
                    <a:lumMod val="75000"/>
                  </a:schemeClr>
                </a:solidFill>
                <a:latin typeface="Courier New" pitchFamily="49" charset="0"/>
                <a:cs typeface="Courier New" pitchFamily="49" charset="0"/>
              </a:rPr>
              <a:t>,</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initialSleepCycle</a:t>
            </a:r>
            <a:r>
              <a:rPr lang="en-GB" sz="1800" dirty="0" smtClean="0">
                <a:solidFill>
                  <a:schemeClr val="tx2">
                    <a:lumMod val="75000"/>
                  </a:schemeClr>
                </a:solidFill>
                <a:latin typeface="Courier New" pitchFamily="49" charset="0"/>
                <a:cs typeface="Courier New" pitchFamily="49" charset="0"/>
              </a:rPr>
              <a:t>           INTEGER (0..15),</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finalSleepCycle</a:t>
            </a:r>
            <a:r>
              <a:rPr lang="en-GB" sz="1800" dirty="0" smtClean="0">
                <a:solidFill>
                  <a:schemeClr val="tx2">
                    <a:lumMod val="75000"/>
                  </a:schemeClr>
                </a:solidFill>
                <a:latin typeface="Courier New" pitchFamily="49" charset="0"/>
                <a:cs typeface="Courier New" pitchFamily="49" charset="0"/>
              </a:rPr>
              <a:t>             INTEGER (0..1023),</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listeningWindow</a:t>
            </a:r>
            <a:r>
              <a:rPr lang="en-GB" sz="1800" dirty="0" smtClean="0">
                <a:solidFill>
                  <a:schemeClr val="tx2">
                    <a:lumMod val="75000"/>
                  </a:schemeClr>
                </a:solidFill>
                <a:latin typeface="Courier New" pitchFamily="49" charset="0"/>
                <a:cs typeface="Courier New" pitchFamily="49" charset="0"/>
              </a:rPr>
              <a:t>             INTEGER (0..63),</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listeningSubframeBitmap</a:t>
            </a:r>
            <a:r>
              <a:rPr lang="en-GB" sz="1800" dirty="0" smtClean="0">
                <a:solidFill>
                  <a:schemeClr val="tx2">
                    <a:lumMod val="75000"/>
                  </a:schemeClr>
                </a:solidFill>
                <a:latin typeface="Courier New" pitchFamily="49" charset="0"/>
                <a:cs typeface="Courier New" pitchFamily="49" charset="0"/>
              </a:rPr>
              <a:t>     BIT STRING (SIZE(8))</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US" sz="1800" dirty="0" smtClean="0">
                <a:solidFill>
                  <a:schemeClr val="tx2">
                    <a:lumMod val="75000"/>
                  </a:schemeClr>
                </a:solidFill>
                <a:latin typeface="Courier New" pitchFamily="49" charset="0"/>
                <a:cs typeface="Courier New" pitchFamily="49" charset="0"/>
              </a:rPr>
              <a:t>}</a:t>
            </a:r>
          </a:p>
          <a:p>
            <a:pPr>
              <a:spcBef>
                <a:spcPts val="0"/>
              </a:spcBef>
              <a:buNone/>
            </a:pPr>
            <a:endParaRPr lang="en-US" sz="1800" dirty="0" smtClean="0">
              <a:solidFill>
                <a:schemeClr val="tx1"/>
              </a:solidFill>
              <a:latin typeface="Courier New" pitchFamily="49" charset="0"/>
              <a:cs typeface="Courier New" pitchFamily="49" charset="0"/>
            </a:endParaRPr>
          </a:p>
          <a:p>
            <a:pPr>
              <a:spcBef>
                <a:spcPts val="0"/>
              </a:spcBef>
              <a:buNone/>
            </a:pPr>
            <a:endParaRPr lang="en-US" sz="1800" dirty="0" smtClean="0">
              <a:solidFill>
                <a:schemeClr val="tx1"/>
              </a:solidFill>
              <a:latin typeface="Courier New" pitchFamily="49" charset="0"/>
              <a:cs typeface="Courier New" pitchFamily="49" charset="0"/>
            </a:endParaRP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a:xfrm>
            <a:off x="373850" y="76200"/>
            <a:ext cx="8229600" cy="1066800"/>
          </a:xfrm>
        </p:spPr>
        <p:txBody>
          <a:bodyPr/>
          <a:lstStyle/>
          <a:p>
            <a:pPr eaLnBrk="1" hangingPunct="1">
              <a:defRPr/>
            </a:pPr>
            <a:r>
              <a:rPr lang="en-US" sz="3600" dirty="0" smtClean="0">
                <a:solidFill>
                  <a:schemeClr val="tx2">
                    <a:lumMod val="75000"/>
                  </a:schemeClr>
                </a:solidFill>
                <a:latin typeface="Courier New" pitchFamily="49" charset="0"/>
                <a:cs typeface="Courier New" pitchFamily="49" charset="0"/>
              </a:rPr>
              <a:t>SEQUENCE</a:t>
            </a:r>
            <a:r>
              <a:rPr lang="en-US" dirty="0" smtClean="0">
                <a:solidFill>
                  <a:srgbClr val="FFFCC5"/>
                </a:solidFill>
                <a:latin typeface="Courier New" pitchFamily="49" charset="0"/>
                <a:cs typeface="Courier New" pitchFamily="49" charset="0"/>
              </a:rPr>
              <a:t> </a:t>
            </a:r>
            <a:r>
              <a:rPr lang="en-US" sz="3600" dirty="0" smtClean="0">
                <a:solidFill>
                  <a:schemeClr val="tx2">
                    <a:lumMod val="75000"/>
                  </a:schemeClr>
                </a:solidFill>
                <a:latin typeface="Courier New" pitchFamily="49" charset="0"/>
                <a:cs typeface="Courier New" pitchFamily="49" charset="0"/>
              </a:rPr>
              <a:t>OF</a:t>
            </a:r>
          </a:p>
        </p:txBody>
      </p:sp>
      <p:sp>
        <p:nvSpPr>
          <p:cNvPr id="576515" name="Rectangle 3"/>
          <p:cNvSpPr>
            <a:spLocks noGrp="1" noChangeArrowheads="1"/>
          </p:cNvSpPr>
          <p:nvPr>
            <p:ph type="body" idx="1"/>
          </p:nvPr>
        </p:nvSpPr>
        <p:spPr>
          <a:xfrm>
            <a:off x="0" y="910110"/>
            <a:ext cx="9144000" cy="5495760"/>
          </a:xfrm>
        </p:spPr>
        <p:txBody>
          <a:bodyPr/>
          <a:lstStyle/>
          <a:p>
            <a:pPr algn="ctr" eaLnBrk="1" hangingPunct="1">
              <a:lnSpc>
                <a:spcPct val="90000"/>
              </a:lnSpc>
              <a:spcBef>
                <a:spcPts val="0"/>
              </a:spcBef>
              <a:buNone/>
            </a:pPr>
            <a:r>
              <a:rPr lang="en-GB" sz="2400" dirty="0" smtClean="0"/>
              <a:t>Usage examples from </a:t>
            </a:r>
            <a:r>
              <a:rPr lang="en-US" sz="2400" dirty="0" smtClean="0">
                <a:solidFill>
                  <a:srgbClr val="FFFCC5"/>
                </a:solidFill>
              </a:rPr>
              <a:t>802.16m </a:t>
            </a:r>
            <a:r>
              <a:rPr lang="en-GB" sz="2400" dirty="0" smtClean="0"/>
              <a:t>D9</a:t>
            </a:r>
          </a:p>
          <a:p>
            <a:pPr eaLnBrk="1" hangingPunct="1">
              <a:lnSpc>
                <a:spcPct val="90000"/>
              </a:lnSpc>
              <a:spcBef>
                <a:spcPts val="0"/>
              </a:spcBef>
              <a:buNone/>
            </a:pPr>
            <a:r>
              <a:rPr lang="en-GB" sz="1800" dirty="0" smtClean="0">
                <a:latin typeface="Courier New" pitchFamily="49" charset="0"/>
                <a:cs typeface="Courier New" pitchFamily="49" charset="0"/>
              </a:rPr>
              <a:t>		</a:t>
            </a:r>
          </a:p>
          <a:p>
            <a:pPr>
              <a:spcBef>
                <a:spcPts val="0"/>
              </a:spcBef>
              <a:buNone/>
            </a:pPr>
            <a:r>
              <a:rPr lang="en-GB" sz="1800" dirty="0" err="1" smtClean="0">
                <a:solidFill>
                  <a:schemeClr val="tx2">
                    <a:lumMod val="75000"/>
                  </a:schemeClr>
                </a:solidFill>
                <a:latin typeface="Courier New" pitchFamily="49" charset="0"/>
                <a:cs typeface="Courier New" pitchFamily="49" charset="0"/>
              </a:rPr>
              <a:t>NspInformation</a:t>
            </a:r>
            <a:r>
              <a:rPr lang="en-GB" sz="1800" dirty="0" smtClean="0">
                <a:solidFill>
                  <a:schemeClr val="tx2">
                    <a:lumMod val="75000"/>
                  </a:schemeClr>
                </a:solidFill>
                <a:latin typeface="Courier New" pitchFamily="49" charset="0"/>
                <a:cs typeface="Courier New" pitchFamily="49" charset="0"/>
              </a:rPr>
              <a:t> ::= SEQUENCE {</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nspIdentifier</a:t>
            </a:r>
            <a:r>
              <a:rPr lang="en-GB" sz="1800" dirty="0" smtClean="0">
                <a:solidFill>
                  <a:schemeClr val="tx2">
                    <a:lumMod val="75000"/>
                  </a:schemeClr>
                </a:solidFill>
                <a:latin typeface="Courier New" pitchFamily="49" charset="0"/>
                <a:cs typeface="Courier New" pitchFamily="49" charset="0"/>
              </a:rPr>
              <a:t>          </a:t>
            </a:r>
            <a:r>
              <a:rPr lang="en-GB" sz="1800" b="1" dirty="0" smtClean="0">
                <a:solidFill>
                  <a:schemeClr val="tx2">
                    <a:lumMod val="75000"/>
                  </a:schemeClr>
                </a:solidFill>
                <a:latin typeface="Courier New" pitchFamily="49" charset="0"/>
                <a:cs typeface="Courier New" pitchFamily="49" charset="0"/>
              </a:rPr>
              <a:t>SEQUENCE</a:t>
            </a:r>
            <a:r>
              <a:rPr lang="en-GB" sz="1800" dirty="0" smtClean="0">
                <a:solidFill>
                  <a:schemeClr val="tx2">
                    <a:lumMod val="75000"/>
                  </a:schemeClr>
                </a:solidFill>
                <a:latin typeface="Courier New" pitchFamily="49" charset="0"/>
                <a:cs typeface="Courier New" pitchFamily="49" charset="0"/>
              </a:rPr>
              <a:t> (SIZE(0..255)) </a:t>
            </a:r>
            <a:r>
              <a:rPr lang="en-GB" sz="1800" b="1" dirty="0" smtClean="0">
                <a:solidFill>
                  <a:schemeClr val="tx2">
                    <a:lumMod val="75000"/>
                  </a:schemeClr>
                </a:solidFill>
                <a:latin typeface="Courier New" pitchFamily="49" charset="0"/>
                <a:cs typeface="Courier New" pitchFamily="49" charset="0"/>
              </a:rPr>
              <a:t>OF</a:t>
            </a:r>
            <a:r>
              <a:rPr lang="en-GB" sz="1800" dirty="0" smtClean="0">
                <a:solidFill>
                  <a:schemeClr val="tx2">
                    <a:lumMod val="75000"/>
                  </a:schemeClr>
                </a:solidFill>
                <a:latin typeface="Courier New" pitchFamily="49" charset="0"/>
                <a:cs typeface="Courier New" pitchFamily="49" charset="0"/>
              </a:rPr>
              <a:t> NSPID,</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verboseNspNameList</a:t>
            </a:r>
            <a:r>
              <a:rPr lang="en-GB" sz="1800" dirty="0" smtClean="0">
                <a:solidFill>
                  <a:schemeClr val="tx2">
                    <a:lumMod val="75000"/>
                  </a:schemeClr>
                </a:solidFill>
                <a:latin typeface="Courier New" pitchFamily="49" charset="0"/>
                <a:cs typeface="Courier New" pitchFamily="49" charset="0"/>
              </a:rPr>
              <a:t>     </a:t>
            </a:r>
            <a:r>
              <a:rPr lang="en-GB" sz="1800" b="1" dirty="0" smtClean="0">
                <a:solidFill>
                  <a:schemeClr val="tx2">
                    <a:lumMod val="75000"/>
                  </a:schemeClr>
                </a:solidFill>
                <a:latin typeface="Courier New" pitchFamily="49" charset="0"/>
                <a:cs typeface="Courier New" pitchFamily="49" charset="0"/>
              </a:rPr>
              <a:t>SEQUENCE</a:t>
            </a:r>
            <a:r>
              <a:rPr lang="en-GB" sz="1800" dirty="0" smtClean="0">
                <a:solidFill>
                  <a:schemeClr val="tx2">
                    <a:lumMod val="75000"/>
                  </a:schemeClr>
                </a:solidFill>
                <a:latin typeface="Courier New" pitchFamily="49" charset="0"/>
                <a:cs typeface="Courier New" pitchFamily="49" charset="0"/>
              </a:rPr>
              <a:t> (SIZE(0..255)) </a:t>
            </a:r>
            <a:r>
              <a:rPr lang="en-GB" sz="1800" b="1" dirty="0" smtClean="0">
                <a:solidFill>
                  <a:schemeClr val="tx2">
                    <a:lumMod val="75000"/>
                  </a:schemeClr>
                </a:solidFill>
                <a:latin typeface="Courier New" pitchFamily="49" charset="0"/>
                <a:cs typeface="Courier New" pitchFamily="49" charset="0"/>
              </a:rPr>
              <a:t>OF</a:t>
            </a:r>
            <a:r>
              <a:rPr lang="en-GB" sz="1800" dirty="0" smtClean="0">
                <a:solidFill>
                  <a:schemeClr val="tx2">
                    <a:lumMod val="75000"/>
                  </a:schemeClr>
                </a:solidFill>
                <a:latin typeface="Courier New" pitchFamily="49" charset="0"/>
                <a:cs typeface="Courier New" pitchFamily="49" charset="0"/>
              </a:rPr>
              <a:t> </a:t>
            </a: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VerboseName</a:t>
            </a:r>
            <a:r>
              <a:rPr lang="en-GB" sz="1800" dirty="0" smtClean="0">
                <a:solidFill>
                  <a:schemeClr val="tx2">
                    <a:lumMod val="75000"/>
                  </a:schemeClr>
                </a:solidFill>
                <a:latin typeface="Courier New" pitchFamily="49" charset="0"/>
                <a:cs typeface="Courier New" pitchFamily="49" charset="0"/>
              </a:rPr>
              <a:t> OPTIONAL</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err="1" smtClean="0">
                <a:solidFill>
                  <a:schemeClr val="tx2">
                    <a:lumMod val="75000"/>
                  </a:schemeClr>
                </a:solidFill>
                <a:latin typeface="Courier New" pitchFamily="49" charset="0"/>
                <a:cs typeface="Courier New" pitchFamily="49" charset="0"/>
              </a:rPr>
              <a:t>AbsInitDsdInfo</a:t>
            </a:r>
            <a:r>
              <a:rPr lang="en-GB" sz="1800" dirty="0" smtClean="0">
                <a:solidFill>
                  <a:schemeClr val="tx2">
                    <a:lumMod val="75000"/>
                  </a:schemeClr>
                </a:solidFill>
                <a:latin typeface="Courier New" pitchFamily="49" charset="0"/>
                <a:cs typeface="Courier New" pitchFamily="49" charset="0"/>
              </a:rPr>
              <a:t> ::= SEQUENCE {</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fid                    </a:t>
            </a:r>
            <a:r>
              <a:rPr lang="en-GB" sz="1800" dirty="0" err="1" smtClean="0">
                <a:solidFill>
                  <a:schemeClr val="tx2">
                    <a:lumMod val="75000"/>
                  </a:schemeClr>
                </a:solidFill>
                <a:latin typeface="Courier New" pitchFamily="49" charset="0"/>
                <a:cs typeface="Courier New" pitchFamily="49" charset="0"/>
              </a:rPr>
              <a:t>FID</a:t>
            </a:r>
            <a:r>
              <a:rPr lang="en-GB" sz="1800" dirty="0" smtClean="0">
                <a:solidFill>
                  <a:schemeClr val="tx2">
                    <a:lumMod val="75000"/>
                  </a:schemeClr>
                </a:solidFill>
                <a:latin typeface="Courier New" pitchFamily="49" charset="0"/>
                <a:cs typeface="Courier New" pitchFamily="49" charset="0"/>
              </a:rPr>
              <a:t>,</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embsZoneID</a:t>
            </a: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EMBSZoneID</a:t>
            </a:r>
            <a:r>
              <a:rPr lang="en-GB" sz="1800" dirty="0" smtClean="0">
                <a:solidFill>
                  <a:schemeClr val="tx2">
                    <a:lumMod val="75000"/>
                  </a:schemeClr>
                </a:solidFill>
                <a:latin typeface="Courier New" pitchFamily="49" charset="0"/>
                <a:cs typeface="Courier New" pitchFamily="49" charset="0"/>
              </a:rPr>
              <a:t>,</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embsidFIDMappingArray</a:t>
            </a:r>
            <a:r>
              <a:rPr lang="en-GB" sz="1800" dirty="0" smtClean="0">
                <a:solidFill>
                  <a:schemeClr val="tx2">
                    <a:lumMod val="75000"/>
                  </a:schemeClr>
                </a:solidFill>
                <a:latin typeface="Courier New" pitchFamily="49" charset="0"/>
                <a:cs typeface="Courier New" pitchFamily="49" charset="0"/>
              </a:rPr>
              <a:t>  </a:t>
            </a:r>
            <a:r>
              <a:rPr lang="en-GB" sz="1800" b="1" dirty="0" smtClean="0">
                <a:solidFill>
                  <a:schemeClr val="tx2">
                    <a:lumMod val="75000"/>
                  </a:schemeClr>
                </a:solidFill>
                <a:latin typeface="Courier New" pitchFamily="49" charset="0"/>
                <a:cs typeface="Courier New" pitchFamily="49" charset="0"/>
              </a:rPr>
              <a:t>SEQUENCE</a:t>
            </a:r>
            <a:r>
              <a:rPr lang="en-GB" sz="1800" dirty="0" smtClean="0">
                <a:solidFill>
                  <a:schemeClr val="tx2">
                    <a:lumMod val="75000"/>
                  </a:schemeClr>
                </a:solidFill>
                <a:latin typeface="Courier New" pitchFamily="49" charset="0"/>
                <a:cs typeface="Courier New" pitchFamily="49" charset="0"/>
              </a:rPr>
              <a:t> (SIZE(1..15)) </a:t>
            </a:r>
            <a:r>
              <a:rPr lang="en-GB" sz="1800" b="1" dirty="0" smtClean="0">
                <a:solidFill>
                  <a:schemeClr val="tx2">
                    <a:lumMod val="75000"/>
                  </a:schemeClr>
                </a:solidFill>
                <a:latin typeface="Courier New" pitchFamily="49" charset="0"/>
                <a:cs typeface="Courier New" pitchFamily="49" charset="0"/>
              </a:rPr>
              <a:t>OF</a:t>
            </a:r>
            <a:r>
              <a:rPr lang="en-GB" sz="1800" dirty="0" smtClean="0">
                <a:solidFill>
                  <a:schemeClr val="tx2">
                    <a:lumMod val="75000"/>
                  </a:schemeClr>
                </a:solidFill>
                <a:latin typeface="Courier New" pitchFamily="49" charset="0"/>
                <a:cs typeface="Courier New" pitchFamily="49" charset="0"/>
              </a:rPr>
              <a:t> SEQUENCE {</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embsid</a:t>
            </a: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EMBSID</a:t>
            </a:r>
            <a:r>
              <a:rPr lang="en-GB" sz="1800" dirty="0" smtClean="0">
                <a:solidFill>
                  <a:schemeClr val="tx2">
                    <a:lumMod val="75000"/>
                  </a:schemeClr>
                </a:solidFill>
                <a:latin typeface="Courier New" pitchFamily="49" charset="0"/>
                <a:cs typeface="Courier New" pitchFamily="49" charset="0"/>
              </a:rPr>
              <a:t>,</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fid                    </a:t>
            </a:r>
            <a:r>
              <a:rPr lang="en-GB" sz="1800" dirty="0" err="1" smtClean="0">
                <a:solidFill>
                  <a:schemeClr val="tx2">
                    <a:lumMod val="75000"/>
                  </a:schemeClr>
                </a:solidFill>
                <a:latin typeface="Courier New" pitchFamily="49" charset="0"/>
                <a:cs typeface="Courier New" pitchFamily="49" charset="0"/>
              </a:rPr>
              <a:t>FID</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a:t>
            </a:r>
            <a:endParaRPr lang="en-US" sz="1800" dirty="0" smtClean="0">
              <a:solidFill>
                <a:schemeClr val="tx2">
                  <a:lumMod val="75000"/>
                </a:schemeClr>
              </a:solidFill>
              <a:latin typeface="Courier New" pitchFamily="49" charset="0"/>
              <a:cs typeface="Courier New" pitchFamily="49" charset="0"/>
            </a:endParaRPr>
          </a:p>
          <a:p>
            <a:pPr eaLnBrk="1" hangingPunct="1">
              <a:lnSpc>
                <a:spcPct val="90000"/>
              </a:lnSpc>
              <a:spcBef>
                <a:spcPts val="0"/>
              </a:spcBef>
              <a:buNone/>
            </a:pPr>
            <a:endParaRPr lang="en-GB" sz="1800" dirty="0" smtClean="0">
              <a:solidFill>
                <a:schemeClr val="tx2">
                  <a:lumMod val="75000"/>
                </a:schemeClr>
              </a:solidFill>
              <a:latin typeface="Courier New" pitchFamily="49" charset="0"/>
              <a:cs typeface="Courier New" pitchFamily="49" charset="0"/>
            </a:endParaRP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a:xfrm>
            <a:off x="373850" y="70480"/>
            <a:ext cx="8229600" cy="1066800"/>
          </a:xfrm>
        </p:spPr>
        <p:txBody>
          <a:bodyPr/>
          <a:lstStyle/>
          <a:p>
            <a:pPr eaLnBrk="1" hangingPunct="1">
              <a:defRPr/>
            </a:pPr>
            <a:r>
              <a:rPr lang="en-US" sz="3600" dirty="0" smtClean="0">
                <a:solidFill>
                  <a:srgbClr val="FFFCC5"/>
                </a:solidFill>
                <a:cs typeface="Courier New" pitchFamily="49" charset="0"/>
              </a:rPr>
              <a:t>Null types</a:t>
            </a:r>
            <a:br>
              <a:rPr lang="en-US" sz="3600" dirty="0" smtClean="0">
                <a:solidFill>
                  <a:srgbClr val="FFFCC5"/>
                </a:solidFill>
                <a:cs typeface="Courier New" pitchFamily="49" charset="0"/>
              </a:rPr>
            </a:br>
            <a:r>
              <a:rPr lang="en-US" sz="2800" dirty="0" smtClean="0">
                <a:solidFill>
                  <a:srgbClr val="FFFCC5"/>
                </a:solidFill>
                <a:cs typeface="Courier New" pitchFamily="49" charset="0"/>
              </a:rPr>
              <a:t>Characteristics</a:t>
            </a:r>
          </a:p>
        </p:txBody>
      </p:sp>
      <p:sp>
        <p:nvSpPr>
          <p:cNvPr id="4" name="Content Placeholder 3"/>
          <p:cNvSpPr>
            <a:spLocks noGrp="1"/>
          </p:cNvSpPr>
          <p:nvPr>
            <p:ph idx="1"/>
          </p:nvPr>
        </p:nvSpPr>
        <p:spPr>
          <a:xfrm>
            <a:off x="457200" y="1139100"/>
            <a:ext cx="8229600" cy="5257800"/>
          </a:xfrm>
        </p:spPr>
        <p:txBody>
          <a:bodyPr/>
          <a:lstStyle/>
          <a:p>
            <a:r>
              <a:rPr lang="en-US" sz="2400" dirty="0" smtClean="0">
                <a:solidFill>
                  <a:schemeClr val="tx1"/>
                </a:solidFill>
              </a:rPr>
              <a:t>A component whose type is </a:t>
            </a:r>
            <a:r>
              <a:rPr lang="en-US" sz="2400" dirty="0" smtClean="0">
                <a:solidFill>
                  <a:schemeClr val="tx2">
                    <a:lumMod val="75000"/>
                  </a:schemeClr>
                </a:solidFill>
                <a:latin typeface="Courier New" pitchFamily="49" charset="0"/>
                <a:cs typeface="Courier New" pitchFamily="49" charset="0"/>
              </a:rPr>
              <a:t>NULL</a:t>
            </a:r>
            <a:r>
              <a:rPr lang="en-US" sz="2400" dirty="0" smtClean="0">
                <a:solidFill>
                  <a:schemeClr val="tx1"/>
                </a:solidFill>
              </a:rPr>
              <a:t> (or a user-defined type derived from </a:t>
            </a:r>
            <a:r>
              <a:rPr lang="en-US" sz="2400" dirty="0" smtClean="0">
                <a:solidFill>
                  <a:schemeClr val="tx2">
                    <a:lumMod val="75000"/>
                  </a:schemeClr>
                </a:solidFill>
                <a:latin typeface="Courier New" pitchFamily="49" charset="0"/>
                <a:cs typeface="Courier New" pitchFamily="49" charset="0"/>
              </a:rPr>
              <a:t>NULL</a:t>
            </a:r>
            <a:r>
              <a:rPr lang="en-US" sz="2400" dirty="0" smtClean="0">
                <a:solidFill>
                  <a:schemeClr val="tx1"/>
                </a:solidFill>
              </a:rPr>
              <a:t>) may only take as its value the name </a:t>
            </a:r>
            <a:r>
              <a:rPr lang="en-US" sz="2400" dirty="0" smtClean="0">
                <a:solidFill>
                  <a:schemeClr val="tx2">
                    <a:lumMod val="75000"/>
                  </a:schemeClr>
                </a:solidFill>
                <a:latin typeface="Courier New" pitchFamily="49" charset="0"/>
                <a:cs typeface="Courier New" pitchFamily="49" charset="0"/>
              </a:rPr>
              <a:t>NULL</a:t>
            </a:r>
          </a:p>
          <a:p>
            <a:r>
              <a:rPr lang="en-US" sz="2400" dirty="0" smtClean="0">
                <a:solidFill>
                  <a:schemeClr val="tx1"/>
                </a:solidFill>
              </a:rPr>
              <a:t>Null types are mostly useful as the types of alternatives within choice types, as in the following example:</a:t>
            </a:r>
          </a:p>
          <a:p>
            <a:pPr>
              <a:spcBef>
                <a:spcPts val="600"/>
              </a:spcBef>
              <a:buNone/>
            </a:pPr>
            <a:r>
              <a:rPr lang="en-US" sz="1800" dirty="0" smtClean="0">
                <a:solidFill>
                  <a:schemeClr val="tx1"/>
                </a:solidFill>
                <a:latin typeface="Courier New" pitchFamily="49" charset="0"/>
                <a:cs typeface="Courier New" pitchFamily="49" charset="0"/>
              </a:rPr>
              <a:t>	    </a:t>
            </a:r>
            <a:r>
              <a:rPr lang="en-US" sz="1800" dirty="0" smtClean="0">
                <a:solidFill>
                  <a:schemeClr val="tx2">
                    <a:lumMod val="75000"/>
                  </a:schemeClr>
                </a:solidFill>
                <a:latin typeface="Courier New" pitchFamily="49" charset="0"/>
                <a:cs typeface="Courier New" pitchFamily="49" charset="0"/>
              </a:rPr>
              <a:t>Mode ::= CHOICE {</a:t>
            </a:r>
          </a:p>
          <a:p>
            <a:pPr>
              <a:spcBef>
                <a:spcPts val="0"/>
              </a:spcBef>
              <a:buNone/>
            </a:pPr>
            <a:r>
              <a:rPr lang="en-US" sz="1800" dirty="0" smtClean="0">
                <a:solidFill>
                  <a:schemeClr val="tx2">
                    <a:lumMod val="75000"/>
                  </a:schemeClr>
                </a:solidFill>
                <a:latin typeface="Courier New" pitchFamily="49" charset="0"/>
                <a:cs typeface="Courier New" pitchFamily="49" charset="0"/>
              </a:rPr>
              <a:t>         </a:t>
            </a:r>
            <a:r>
              <a:rPr lang="en-US" sz="1800" dirty="0" err="1" smtClean="0">
                <a:solidFill>
                  <a:schemeClr val="tx2">
                    <a:lumMod val="75000"/>
                  </a:schemeClr>
                </a:solidFill>
                <a:latin typeface="Courier New" pitchFamily="49" charset="0"/>
                <a:cs typeface="Courier New" pitchFamily="49" charset="0"/>
              </a:rPr>
              <a:t>hoCmd</a:t>
            </a:r>
            <a:r>
              <a:rPr lang="en-US" sz="1800" dirty="0" smtClean="0">
                <a:solidFill>
                  <a:schemeClr val="tx2">
                    <a:lumMod val="75000"/>
                  </a:schemeClr>
                </a:solidFill>
                <a:latin typeface="Courier New" pitchFamily="49" charset="0"/>
                <a:cs typeface="Courier New" pitchFamily="49" charset="0"/>
              </a:rPr>
              <a:t>        </a:t>
            </a:r>
            <a:r>
              <a:rPr lang="en-US" sz="1800" dirty="0" err="1" smtClean="0">
                <a:solidFill>
                  <a:schemeClr val="tx2">
                    <a:lumMod val="75000"/>
                  </a:schemeClr>
                </a:solidFill>
                <a:latin typeface="Courier New" pitchFamily="49" charset="0"/>
                <a:cs typeface="Courier New" pitchFamily="49" charset="0"/>
              </a:rPr>
              <a:t>HandoverCommand</a:t>
            </a:r>
            <a:r>
              <a:rPr lang="en-US" sz="1800" dirty="0" smtClean="0">
                <a:solidFill>
                  <a:schemeClr val="tx2">
                    <a:lumMod val="75000"/>
                  </a:schemeClr>
                </a:solidFill>
                <a:latin typeface="Courier New" pitchFamily="49" charset="0"/>
                <a:cs typeface="Courier New" pitchFamily="49" charset="0"/>
              </a:rPr>
              <a:t>,</a:t>
            </a:r>
          </a:p>
          <a:p>
            <a:pPr>
              <a:spcBef>
                <a:spcPts val="0"/>
              </a:spcBef>
              <a:buNone/>
            </a:pPr>
            <a:r>
              <a:rPr lang="en-US" sz="1800" dirty="0" smtClean="0">
                <a:solidFill>
                  <a:schemeClr val="tx2">
                    <a:lumMod val="75000"/>
                  </a:schemeClr>
                </a:solidFill>
                <a:latin typeface="Courier New" pitchFamily="49" charset="0"/>
                <a:cs typeface="Courier New" pitchFamily="49" charset="0"/>
              </a:rPr>
              <a:t>         </a:t>
            </a:r>
            <a:r>
              <a:rPr lang="en-US" sz="1800" dirty="0" err="1" smtClean="0">
                <a:solidFill>
                  <a:schemeClr val="tx2">
                    <a:lumMod val="75000"/>
                  </a:schemeClr>
                </a:solidFill>
                <a:latin typeface="Courier New" pitchFamily="49" charset="0"/>
                <a:cs typeface="Courier New" pitchFamily="49" charset="0"/>
              </a:rPr>
              <a:t>zsCmd</a:t>
            </a:r>
            <a:r>
              <a:rPr lang="en-US" sz="1800" dirty="0" smtClean="0">
                <a:solidFill>
                  <a:schemeClr val="tx2">
                    <a:lumMod val="75000"/>
                  </a:schemeClr>
                </a:solidFill>
                <a:latin typeface="Courier New" pitchFamily="49" charset="0"/>
                <a:cs typeface="Courier New" pitchFamily="49" charset="0"/>
              </a:rPr>
              <a:t>        </a:t>
            </a:r>
            <a:r>
              <a:rPr lang="en-US" sz="1800" dirty="0" err="1" smtClean="0">
                <a:solidFill>
                  <a:schemeClr val="tx2">
                    <a:lumMod val="75000"/>
                  </a:schemeClr>
                </a:solidFill>
                <a:latin typeface="Courier New" pitchFamily="49" charset="0"/>
                <a:cs typeface="Courier New" pitchFamily="49" charset="0"/>
              </a:rPr>
              <a:t>ZoneSwitchCommand</a:t>
            </a:r>
            <a:r>
              <a:rPr lang="en-US" sz="1800" dirty="0" smtClean="0">
                <a:solidFill>
                  <a:schemeClr val="tx2">
                    <a:lumMod val="75000"/>
                  </a:schemeClr>
                </a:solidFill>
                <a:latin typeface="Courier New" pitchFamily="49" charset="0"/>
                <a:cs typeface="Courier New" pitchFamily="49" charset="0"/>
              </a:rPr>
              <a:t>,</a:t>
            </a:r>
          </a:p>
          <a:p>
            <a:pPr>
              <a:spcBef>
                <a:spcPts val="0"/>
              </a:spcBef>
              <a:buNone/>
            </a:pPr>
            <a:r>
              <a:rPr lang="en-US" sz="1800" dirty="0" smtClean="0">
                <a:solidFill>
                  <a:schemeClr val="tx2">
                    <a:lumMod val="75000"/>
                  </a:schemeClr>
                </a:solidFill>
                <a:latin typeface="Courier New" pitchFamily="49" charset="0"/>
                <a:cs typeface="Courier New" pitchFamily="49" charset="0"/>
              </a:rPr>
              <a:t>         </a:t>
            </a:r>
            <a:r>
              <a:rPr lang="en-US" sz="1800" dirty="0" err="1" smtClean="0">
                <a:solidFill>
                  <a:schemeClr val="tx2">
                    <a:lumMod val="75000"/>
                  </a:schemeClr>
                </a:solidFill>
                <a:latin typeface="Courier New" pitchFamily="49" charset="0"/>
                <a:cs typeface="Courier New" pitchFamily="49" charset="0"/>
              </a:rPr>
              <a:t>hoReject</a:t>
            </a:r>
            <a:r>
              <a:rPr lang="en-US" sz="1800" dirty="0" smtClean="0">
                <a:solidFill>
                  <a:schemeClr val="tx2">
                    <a:lumMod val="75000"/>
                  </a:schemeClr>
                </a:solidFill>
                <a:latin typeface="Courier New" pitchFamily="49" charset="0"/>
                <a:cs typeface="Courier New" pitchFamily="49" charset="0"/>
              </a:rPr>
              <a:t>     </a:t>
            </a:r>
            <a:r>
              <a:rPr lang="en-US" sz="1800" b="1" dirty="0" smtClean="0">
                <a:solidFill>
                  <a:schemeClr val="tx2">
                    <a:lumMod val="75000"/>
                  </a:schemeClr>
                </a:solidFill>
                <a:latin typeface="Courier New" pitchFamily="49" charset="0"/>
                <a:cs typeface="Courier New" pitchFamily="49" charset="0"/>
              </a:rPr>
              <a:t>NULL</a:t>
            </a:r>
            <a:r>
              <a:rPr lang="en-US" sz="1800" dirty="0" smtClean="0">
                <a:solidFill>
                  <a:schemeClr val="tx2">
                    <a:lumMod val="75000"/>
                  </a:schemeClr>
                </a:solidFill>
                <a:latin typeface="Courier New" pitchFamily="49" charset="0"/>
                <a:cs typeface="Courier New" pitchFamily="49" charset="0"/>
              </a:rPr>
              <a:t>		</a:t>
            </a:r>
          </a:p>
          <a:p>
            <a:pPr>
              <a:spcBef>
                <a:spcPts val="0"/>
              </a:spcBef>
              <a:buNone/>
            </a:pPr>
            <a:r>
              <a:rPr lang="en-US" sz="1800" dirty="0" smtClean="0">
                <a:solidFill>
                  <a:schemeClr val="tx2">
                    <a:lumMod val="75000"/>
                  </a:schemeClr>
                </a:solidFill>
                <a:latin typeface="Courier New" pitchFamily="49" charset="0"/>
                <a:cs typeface="Courier New" pitchFamily="49" charset="0"/>
              </a:rPr>
              <a:t>      }</a:t>
            </a:r>
          </a:p>
          <a:p>
            <a:pPr lvl="1">
              <a:spcBef>
                <a:spcPts val="600"/>
              </a:spcBef>
            </a:pPr>
            <a:r>
              <a:rPr lang="en-US" sz="2000" dirty="0" smtClean="0">
                <a:solidFill>
                  <a:schemeClr val="tx1"/>
                </a:solidFill>
              </a:rPr>
              <a:t>Every choice value includes the indication of which alternative has been chosen as well as the value of that alternative.  In some cases (as in the above example) and for some of the alternatives, the fact that a certain alternative has been chosen is all one needs to know, and the null type is adequate.</a:t>
            </a:r>
          </a:p>
          <a:p>
            <a:pPr lvl="1"/>
            <a:endParaRPr lang="en-US" sz="2000" dirty="0" smtClean="0"/>
          </a:p>
          <a:p>
            <a:endParaRPr lang="en-US" dirty="0" smtClean="0">
              <a:latin typeface="Courier New" pitchFamily="49" charset="0"/>
              <a:cs typeface="Courier New" pitchFamily="49" charset="0"/>
            </a:endParaRPr>
          </a:p>
          <a:p>
            <a:pPr lvl="1">
              <a:buNone/>
            </a:pPr>
            <a:endParaRPr lang="en-US" dirty="0" smtClean="0">
              <a:latin typeface="Courier New" pitchFamily="49" charset="0"/>
              <a:cs typeface="Courier New" pitchFamily="49" charset="0"/>
            </a:endParaRPr>
          </a:p>
          <a:p>
            <a:pPr lvl="1">
              <a:buNone/>
            </a:pPr>
            <a:endParaRPr lang="en-US" dirty="0" smtClean="0"/>
          </a:p>
          <a:p>
            <a:pPr>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a:xfrm>
            <a:off x="373850" y="70480"/>
            <a:ext cx="8229600" cy="1066800"/>
          </a:xfrm>
        </p:spPr>
        <p:txBody>
          <a:bodyPr/>
          <a:lstStyle/>
          <a:p>
            <a:pPr eaLnBrk="1" hangingPunct="1">
              <a:defRPr/>
            </a:pPr>
            <a:r>
              <a:rPr lang="en-US" sz="3600" dirty="0" smtClean="0">
                <a:solidFill>
                  <a:schemeClr val="tx2">
                    <a:lumMod val="75000"/>
                  </a:schemeClr>
                </a:solidFill>
                <a:latin typeface="Courier New" pitchFamily="49" charset="0"/>
                <a:cs typeface="Courier New" pitchFamily="49" charset="0"/>
              </a:rPr>
              <a:t>CHOICE</a:t>
            </a:r>
            <a:r>
              <a:rPr lang="en-US" sz="3600" dirty="0" smtClean="0">
                <a:solidFill>
                  <a:srgbClr val="FFFCC5"/>
                </a:solidFill>
                <a:cs typeface="Courier New" pitchFamily="49" charset="0"/>
              </a:rPr>
              <a:t> , </a:t>
            </a:r>
            <a:r>
              <a:rPr lang="en-US" sz="3600" dirty="0" smtClean="0">
                <a:solidFill>
                  <a:schemeClr val="tx2">
                    <a:lumMod val="75000"/>
                  </a:schemeClr>
                </a:solidFill>
                <a:latin typeface="Courier New" pitchFamily="49" charset="0"/>
                <a:cs typeface="Courier New" pitchFamily="49" charset="0"/>
              </a:rPr>
              <a:t>NULL</a:t>
            </a:r>
          </a:p>
        </p:txBody>
      </p:sp>
      <p:sp>
        <p:nvSpPr>
          <p:cNvPr id="576515" name="Rectangle 3"/>
          <p:cNvSpPr>
            <a:spLocks noGrp="1" noChangeArrowheads="1"/>
          </p:cNvSpPr>
          <p:nvPr>
            <p:ph type="body" idx="1"/>
          </p:nvPr>
        </p:nvSpPr>
        <p:spPr>
          <a:xfrm>
            <a:off x="0" y="833780"/>
            <a:ext cx="9144000" cy="5495760"/>
          </a:xfrm>
        </p:spPr>
        <p:txBody>
          <a:bodyPr/>
          <a:lstStyle/>
          <a:p>
            <a:pPr algn="ctr" eaLnBrk="1" hangingPunct="1">
              <a:lnSpc>
                <a:spcPct val="90000"/>
              </a:lnSpc>
              <a:spcBef>
                <a:spcPts val="0"/>
              </a:spcBef>
              <a:buNone/>
            </a:pPr>
            <a:r>
              <a:rPr lang="en-GB" sz="2400" dirty="0" smtClean="0"/>
              <a:t>Usage examples from </a:t>
            </a:r>
            <a:r>
              <a:rPr lang="en-US" sz="2400" dirty="0" smtClean="0">
                <a:solidFill>
                  <a:srgbClr val="FFFCC5"/>
                </a:solidFill>
              </a:rPr>
              <a:t>802.16m </a:t>
            </a:r>
            <a:r>
              <a:rPr lang="en-GB" sz="2400" dirty="0" smtClean="0"/>
              <a:t>D9</a:t>
            </a:r>
          </a:p>
          <a:p>
            <a:pPr eaLnBrk="1" hangingPunct="1">
              <a:lnSpc>
                <a:spcPct val="90000"/>
              </a:lnSpc>
              <a:spcBef>
                <a:spcPts val="0"/>
              </a:spcBef>
              <a:buNone/>
            </a:pPr>
            <a:endParaRPr lang="en-GB" sz="1800" dirty="0" smtClean="0">
              <a:latin typeface="Courier New" pitchFamily="49" charset="0"/>
              <a:cs typeface="Courier New" pitchFamily="49" charset="0"/>
            </a:endParaRPr>
          </a:p>
          <a:p>
            <a:pPr eaLnBrk="1" hangingPunct="1">
              <a:lnSpc>
                <a:spcPct val="90000"/>
              </a:lnSpc>
              <a:spcBef>
                <a:spcPts val="0"/>
              </a:spcBef>
              <a:buNone/>
            </a:pPr>
            <a:r>
              <a:rPr lang="en-GB" sz="1800" dirty="0" smtClean="0">
                <a:solidFill>
                  <a:schemeClr val="tx2">
                    <a:lumMod val="75000"/>
                  </a:schemeClr>
                </a:solidFill>
                <a:latin typeface="Courier New" pitchFamily="49" charset="0"/>
                <a:cs typeface="Courier New" pitchFamily="49" charset="0"/>
              </a:rPr>
              <a:t>AAI-DREG-REQ ::= SEQUENCE {</a:t>
            </a: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deRegReqCode</a:t>
            </a:r>
            <a:r>
              <a:rPr lang="en-GB" sz="1800" dirty="0" smtClean="0">
                <a:solidFill>
                  <a:schemeClr val="tx2">
                    <a:lumMod val="75000"/>
                  </a:schemeClr>
                </a:solidFill>
                <a:latin typeface="Courier New" pitchFamily="49" charset="0"/>
                <a:cs typeface="Courier New" pitchFamily="49" charset="0"/>
              </a:rPr>
              <a:t>             </a:t>
            </a:r>
            <a:r>
              <a:rPr lang="en-GB" sz="1800" b="1" dirty="0" smtClean="0">
                <a:solidFill>
                  <a:schemeClr val="tx2">
                    <a:lumMod val="75000"/>
                  </a:schemeClr>
                </a:solidFill>
                <a:latin typeface="Courier New" pitchFamily="49" charset="0"/>
                <a:cs typeface="Courier New" pitchFamily="49" charset="0"/>
              </a:rPr>
              <a:t>CHOICE</a:t>
            </a:r>
            <a:r>
              <a:rPr lang="en-GB" sz="1800" dirty="0" smtClean="0">
                <a:solidFill>
                  <a:schemeClr val="tx2">
                    <a:lumMod val="75000"/>
                  </a:schemeClr>
                </a:solidFill>
                <a:latin typeface="Courier New" pitchFamily="49" charset="0"/>
                <a:cs typeface="Courier New" pitchFamily="49" charset="0"/>
              </a:rPr>
              <a:t> {</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deregFromABSAndNetwork</a:t>
            </a:r>
            <a:r>
              <a:rPr lang="en-GB" sz="1800" dirty="0" smtClean="0">
                <a:solidFill>
                  <a:schemeClr val="tx2">
                    <a:lumMod val="75000"/>
                  </a:schemeClr>
                </a:solidFill>
                <a:latin typeface="Courier New" pitchFamily="49" charset="0"/>
                <a:cs typeface="Courier New" pitchFamily="49" charset="0"/>
              </a:rPr>
              <a:t>         </a:t>
            </a:r>
            <a:r>
              <a:rPr lang="en-GB" sz="1800" b="1" dirty="0" smtClean="0">
                <a:solidFill>
                  <a:schemeClr val="tx2">
                    <a:lumMod val="75000"/>
                  </a:schemeClr>
                </a:solidFill>
                <a:latin typeface="Courier New" pitchFamily="49" charset="0"/>
                <a:cs typeface="Courier New" pitchFamily="49" charset="0"/>
              </a:rPr>
              <a:t>NULL</a:t>
            </a: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deregAndInitIdleMode</a:t>
            </a: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DeregAndInitIdleMode</a:t>
            </a:r>
            <a:r>
              <a:rPr lang="en-GB" sz="1800" dirty="0" smtClean="0">
                <a:solidFill>
                  <a:schemeClr val="tx2">
                    <a:lumMod val="75000"/>
                  </a:schemeClr>
                </a:solidFill>
                <a:latin typeface="Courier New" pitchFamily="49" charset="0"/>
                <a:cs typeface="Courier New" pitchFamily="49" charset="0"/>
              </a:rPr>
              <a:t>,	</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unsolicitedDeregRspWithAct05   </a:t>
            </a:r>
            <a:r>
              <a:rPr lang="en-GB" sz="1800" b="1" dirty="0" smtClean="0">
                <a:solidFill>
                  <a:schemeClr val="tx2">
                    <a:lumMod val="75000"/>
                  </a:schemeClr>
                </a:solidFill>
                <a:latin typeface="Courier New" pitchFamily="49" charset="0"/>
                <a:cs typeface="Courier New" pitchFamily="49" charset="0"/>
              </a:rPr>
              <a:t>NULL</a:t>
            </a: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rejectUnsolicitedDeregRsp</a:t>
            </a:r>
            <a:r>
              <a:rPr lang="en-GB" sz="1800" dirty="0" smtClean="0">
                <a:solidFill>
                  <a:schemeClr val="tx2">
                    <a:lumMod val="75000"/>
                  </a:schemeClr>
                </a:solidFill>
                <a:latin typeface="Courier New" pitchFamily="49" charset="0"/>
                <a:cs typeface="Courier New" pitchFamily="49" charset="0"/>
              </a:rPr>
              <a:t>      </a:t>
            </a:r>
            <a:r>
              <a:rPr lang="en-GB" sz="1800" b="1" dirty="0" smtClean="0">
                <a:solidFill>
                  <a:schemeClr val="tx2">
                    <a:lumMod val="75000"/>
                  </a:schemeClr>
                </a:solidFill>
                <a:latin typeface="Courier New" pitchFamily="49" charset="0"/>
                <a:cs typeface="Courier New" pitchFamily="49" charset="0"/>
              </a:rPr>
              <a:t>NULL</a:t>
            </a: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deregToEnterDcrMode</a:t>
            </a: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DeregToEnterDcrMode</a:t>
            </a:r>
            <a:r>
              <a:rPr lang="en-GB" sz="1800" dirty="0" smtClean="0">
                <a:solidFill>
                  <a:schemeClr val="tx2">
                    <a:lumMod val="75000"/>
                  </a:schemeClr>
                </a:solidFill>
                <a:latin typeface="Courier New" pitchFamily="49" charset="0"/>
                <a:cs typeface="Courier New" pitchFamily="49" charset="0"/>
              </a:rPr>
              <a:t>,	</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unsolicitedDeregRspWithAct00   </a:t>
            </a:r>
            <a:r>
              <a:rPr lang="en-GB" sz="1800" b="1" dirty="0" smtClean="0">
                <a:solidFill>
                  <a:schemeClr val="tx2">
                    <a:lumMod val="75000"/>
                  </a:schemeClr>
                </a:solidFill>
                <a:latin typeface="Courier New" pitchFamily="49" charset="0"/>
                <a:cs typeface="Courier New" pitchFamily="49" charset="0"/>
              </a:rPr>
              <a:t>NULL</a:t>
            </a:r>
            <a:r>
              <a:rPr lang="en-GB" sz="1800" dirty="0" smtClean="0">
                <a:solidFill>
                  <a:schemeClr val="tx2">
                    <a:lumMod val="75000"/>
                  </a:schemeClr>
                </a:solidFill>
                <a:latin typeface="Courier New" pitchFamily="49" charset="0"/>
                <a:cs typeface="Courier New" pitchFamily="49" charset="0"/>
              </a:rPr>
              <a:t>,</a:t>
            </a:r>
          </a:p>
          <a:p>
            <a:pPr>
              <a:spcBef>
                <a:spcPts val="0"/>
              </a:spcBef>
              <a:buNone/>
            </a:pPr>
            <a:r>
              <a:rPr lang="en-GB" sz="1800" dirty="0" smtClean="0">
                <a:solidFill>
                  <a:schemeClr val="tx2">
                    <a:lumMod val="75000"/>
                  </a:schemeClr>
                </a:solidFill>
                <a:latin typeface="Courier New" pitchFamily="49" charset="0"/>
                <a:cs typeface="Courier New" pitchFamily="49" charset="0"/>
              </a:rPr>
              <a:t>		...</a:t>
            </a:r>
          </a:p>
          <a:p>
            <a:pPr>
              <a:spcBef>
                <a:spcPts val="0"/>
              </a:spcBef>
              <a:buNone/>
            </a:pPr>
            <a:r>
              <a:rPr lang="en-GB" sz="1800" dirty="0" smtClean="0">
                <a:solidFill>
                  <a:schemeClr val="tx2">
                    <a:lumMod val="75000"/>
                  </a:schemeClr>
                </a:solidFill>
                <a:latin typeface="Courier New" pitchFamily="49" charset="0"/>
                <a:cs typeface="Courier New" pitchFamily="49" charset="0"/>
              </a:rPr>
              <a:t>	}</a:t>
            </a:r>
          </a:p>
          <a:p>
            <a:pPr>
              <a:spcBef>
                <a:spcPts val="0"/>
              </a:spcBef>
              <a:buNone/>
            </a:pPr>
            <a:r>
              <a:rPr lang="en-GB" sz="1800" dirty="0" smtClean="0">
                <a:solidFill>
                  <a:schemeClr val="tx2">
                    <a:lumMod val="75000"/>
                  </a:schemeClr>
                </a:solidFill>
                <a:latin typeface="Courier New" pitchFamily="49" charset="0"/>
                <a:cs typeface="Courier New" pitchFamily="49" charset="0"/>
              </a:rPr>
              <a:t>}</a:t>
            </a:r>
          </a:p>
          <a:p>
            <a:pPr>
              <a:spcBef>
                <a:spcPts val="0"/>
              </a:spcBef>
              <a:buNone/>
            </a:pPr>
            <a:endParaRPr lang="en-GB"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AAI-GRP-CFG ::= SEQUENCE {</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200" dirty="0" smtClean="0">
                <a:solidFill>
                  <a:schemeClr val="bg1"/>
                </a:solidFill>
                <a:latin typeface="Courier New" pitchFamily="49" charset="0"/>
                <a:cs typeface="Courier New" pitchFamily="49" charset="0"/>
              </a:rPr>
              <a:t>	 ..........................</a:t>
            </a: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graInfo</a:t>
            </a:r>
            <a:r>
              <a:rPr lang="en-GB" sz="1800" dirty="0" smtClean="0">
                <a:solidFill>
                  <a:schemeClr val="tx2">
                    <a:lumMod val="75000"/>
                  </a:schemeClr>
                </a:solidFill>
                <a:latin typeface="Courier New" pitchFamily="49" charset="0"/>
                <a:cs typeface="Courier New" pitchFamily="49" charset="0"/>
              </a:rPr>
              <a:t>                  </a:t>
            </a:r>
            <a:r>
              <a:rPr lang="en-GB" sz="1800" b="1" dirty="0" smtClean="0">
                <a:solidFill>
                  <a:schemeClr val="tx2">
                    <a:lumMod val="75000"/>
                  </a:schemeClr>
                </a:solidFill>
                <a:latin typeface="Courier New" pitchFamily="49" charset="0"/>
                <a:cs typeface="Courier New" pitchFamily="49" charset="0"/>
              </a:rPr>
              <a:t>CHOICE</a:t>
            </a:r>
            <a:r>
              <a:rPr lang="en-GB" sz="1800" dirty="0" smtClean="0">
                <a:solidFill>
                  <a:schemeClr val="tx2">
                    <a:lumMod val="75000"/>
                  </a:schemeClr>
                </a:solidFill>
                <a:latin typeface="Courier New" pitchFamily="49" charset="0"/>
                <a:cs typeface="Courier New" pitchFamily="49" charset="0"/>
              </a:rPr>
              <a:t> {</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graInfoForDeletededFlow</a:t>
            </a:r>
            <a:r>
              <a:rPr lang="en-GB" sz="1800" dirty="0" smtClean="0">
                <a:solidFill>
                  <a:schemeClr val="tx2">
                    <a:lumMod val="75000"/>
                  </a:schemeClr>
                </a:solidFill>
                <a:latin typeface="Courier New" pitchFamily="49" charset="0"/>
                <a:cs typeface="Courier New" pitchFamily="49" charset="0"/>
              </a:rPr>
              <a:t> 	    </a:t>
            </a:r>
            <a:r>
              <a:rPr lang="en-GB" sz="1800" b="1" dirty="0" smtClean="0">
                <a:solidFill>
                  <a:schemeClr val="tx2">
                    <a:lumMod val="75000"/>
                  </a:schemeClr>
                </a:solidFill>
                <a:latin typeface="Courier New" pitchFamily="49" charset="0"/>
                <a:cs typeface="Courier New" pitchFamily="49" charset="0"/>
              </a:rPr>
              <a:t>NULL</a:t>
            </a:r>
            <a:r>
              <a:rPr lang="en-GB" sz="1800" dirty="0" smtClean="0">
                <a:solidFill>
                  <a:schemeClr val="tx2">
                    <a:lumMod val="75000"/>
                  </a:schemeClr>
                </a:solidFill>
                <a:latin typeface="Courier New" pitchFamily="49" charset="0"/>
                <a:cs typeface="Courier New" pitchFamily="49" charset="0"/>
              </a:rPr>
              <a:t>,</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graInfoForAddedFlow</a:t>
            </a: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GroupResourceAllocInfo</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  </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endParaRPr lang="en-GB" sz="1800" dirty="0" smtClean="0">
              <a:solidFill>
                <a:schemeClr val="tx1"/>
              </a:solidFill>
              <a:latin typeface="Courier New" pitchFamily="49" charset="0"/>
              <a:cs typeface="Courier New" pitchFamily="49" charset="0"/>
            </a:endParaRPr>
          </a:p>
          <a:p>
            <a:pPr>
              <a:spcBef>
                <a:spcPts val="0"/>
              </a:spcBef>
              <a:buNone/>
            </a:pPr>
            <a:endParaRPr lang="en-GB" sz="1800" dirty="0" smtClean="0">
              <a:solidFill>
                <a:schemeClr val="tx1"/>
              </a:solidFill>
              <a:latin typeface="Courier New" pitchFamily="49" charset="0"/>
              <a:cs typeface="Courier New" pitchFamily="49" charset="0"/>
            </a:endParaRPr>
          </a:p>
          <a:p>
            <a:pPr>
              <a:spcBef>
                <a:spcPts val="0"/>
              </a:spcBef>
              <a:buNone/>
            </a:pPr>
            <a:endParaRPr lang="en-GB" sz="1800" dirty="0" smtClean="0">
              <a:solidFill>
                <a:schemeClr val="tx1"/>
              </a:solidFill>
              <a:latin typeface="Courier New" pitchFamily="49" charset="0"/>
              <a:cs typeface="Courier New" pitchFamily="49" charset="0"/>
            </a:endParaRPr>
          </a:p>
          <a:p>
            <a:pPr>
              <a:spcBef>
                <a:spcPts val="0"/>
              </a:spcBef>
              <a:buNone/>
            </a:pPr>
            <a:endParaRPr lang="en-GB" sz="1800" dirty="0" smtClean="0">
              <a:solidFill>
                <a:schemeClr val="tx1"/>
              </a:solidFill>
              <a:latin typeface="Courier New" pitchFamily="49" charset="0"/>
              <a:cs typeface="Courier New" pitchFamily="49" charset="0"/>
            </a:endParaRPr>
          </a:p>
          <a:p>
            <a:pPr>
              <a:spcBef>
                <a:spcPts val="0"/>
              </a:spcBef>
              <a:buNone/>
            </a:pPr>
            <a:endParaRPr lang="en-GB" sz="1800" dirty="0" smtClean="0">
              <a:latin typeface="Courier New" pitchFamily="49" charset="0"/>
              <a:cs typeface="Courier New" pitchFamily="49" charset="0"/>
            </a:endParaRP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a:xfrm>
            <a:off x="373850" y="70480"/>
            <a:ext cx="8229600" cy="1066800"/>
          </a:xfrm>
        </p:spPr>
        <p:txBody>
          <a:bodyPr/>
          <a:lstStyle/>
          <a:p>
            <a:pPr eaLnBrk="1" hangingPunct="1">
              <a:defRPr/>
            </a:pPr>
            <a:r>
              <a:rPr lang="en-US" sz="3600" dirty="0" smtClean="0">
                <a:solidFill>
                  <a:srgbClr val="FFFCC5"/>
                </a:solidFill>
                <a:cs typeface="Courier New" pitchFamily="49" charset="0"/>
              </a:rPr>
              <a:t>Other major types</a:t>
            </a:r>
            <a:endParaRPr lang="en-US" sz="2800" dirty="0" smtClean="0">
              <a:solidFill>
                <a:srgbClr val="FFFCC5"/>
              </a:solidFill>
              <a:cs typeface="Courier New" pitchFamily="49" charset="0"/>
            </a:endParaRPr>
          </a:p>
        </p:txBody>
      </p:sp>
      <p:sp>
        <p:nvSpPr>
          <p:cNvPr id="4" name="Content Placeholder 3"/>
          <p:cNvSpPr>
            <a:spLocks noGrp="1"/>
          </p:cNvSpPr>
          <p:nvPr>
            <p:ph idx="1"/>
          </p:nvPr>
        </p:nvSpPr>
        <p:spPr>
          <a:xfrm>
            <a:off x="457200" y="1071740"/>
            <a:ext cx="8229600" cy="5257800"/>
          </a:xfrm>
        </p:spPr>
        <p:txBody>
          <a:bodyPr/>
          <a:lstStyle/>
          <a:p>
            <a:pPr lvl="1"/>
            <a:r>
              <a:rPr lang="en-US" dirty="0" smtClean="0">
                <a:solidFill>
                  <a:schemeClr val="tx2">
                    <a:lumMod val="75000"/>
                  </a:schemeClr>
                </a:solidFill>
                <a:latin typeface="Courier New" pitchFamily="49" charset="0"/>
                <a:cs typeface="Courier New" pitchFamily="49" charset="0"/>
              </a:rPr>
              <a:t>OBJECT IDENTIFIER</a:t>
            </a:r>
          </a:p>
          <a:p>
            <a:pPr lvl="2"/>
            <a:r>
              <a:rPr lang="en-US" dirty="0" smtClean="0">
                <a:cs typeface="Courier New" pitchFamily="49" charset="0"/>
              </a:rPr>
              <a:t>A variable-length string of integers, used as an identifier with global scope</a:t>
            </a:r>
          </a:p>
          <a:p>
            <a:pPr lvl="3"/>
            <a:r>
              <a:rPr lang="en-US" sz="2000" dirty="0" smtClean="0"/>
              <a:t>Example:  </a:t>
            </a:r>
            <a:r>
              <a:rPr lang="en-US" sz="2000" dirty="0" smtClean="0">
                <a:solidFill>
                  <a:schemeClr val="tx2">
                    <a:lumMod val="75000"/>
                  </a:schemeClr>
                </a:solidFill>
                <a:effectLst/>
                <a:latin typeface="Courier New" pitchFamily="49" charset="0"/>
                <a:cs typeface="Courier New" pitchFamily="49" charset="0"/>
              </a:rPr>
              <a:t>1.1.19785.0.257.8</a:t>
            </a:r>
          </a:p>
          <a:p>
            <a:pPr lvl="2"/>
            <a:r>
              <a:rPr lang="en-US" dirty="0" smtClean="0">
                <a:cs typeface="Courier New" pitchFamily="49" charset="0"/>
              </a:rPr>
              <a:t>Each value identifies a node in a tree, which is a hierarchy of registration authorities and numbers allocated by them</a:t>
            </a:r>
            <a:endParaRPr lang="en-US" dirty="0" smtClean="0">
              <a:effectLst/>
              <a:latin typeface="Courier New" pitchFamily="49" charset="0"/>
              <a:cs typeface="Courier New" pitchFamily="49" charset="0"/>
            </a:endParaRPr>
          </a:p>
          <a:p>
            <a:pPr lvl="1"/>
            <a:r>
              <a:rPr lang="en-US" dirty="0" smtClean="0">
                <a:solidFill>
                  <a:schemeClr val="tx2">
                    <a:lumMod val="75000"/>
                  </a:schemeClr>
                </a:solidFill>
                <a:latin typeface="Courier New" pitchFamily="49" charset="0"/>
                <a:cs typeface="Courier New" pitchFamily="49" charset="0"/>
              </a:rPr>
              <a:t>REAL</a:t>
            </a:r>
          </a:p>
          <a:p>
            <a:pPr lvl="2"/>
            <a:r>
              <a:rPr lang="en-US" dirty="0" smtClean="0">
                <a:cs typeface="Courier New" pitchFamily="49" charset="0"/>
              </a:rPr>
              <a:t>A floating-point number</a:t>
            </a:r>
          </a:p>
          <a:p>
            <a:pPr lvl="1"/>
            <a:r>
              <a:rPr lang="en-US" dirty="0" smtClean="0">
                <a:solidFill>
                  <a:schemeClr val="tx2">
                    <a:lumMod val="75000"/>
                  </a:schemeClr>
                </a:solidFill>
                <a:latin typeface="Courier New" pitchFamily="49" charset="0"/>
                <a:cs typeface="Courier New" pitchFamily="49" charset="0"/>
              </a:rPr>
              <a:t>IA5String</a:t>
            </a:r>
          </a:p>
          <a:p>
            <a:pPr lvl="2"/>
            <a:r>
              <a:rPr lang="en-US" dirty="0" smtClean="0">
                <a:cs typeface="Courier New" pitchFamily="49" charset="0"/>
              </a:rPr>
              <a:t>A US-ASCII character string (7-bit characters)</a:t>
            </a:r>
          </a:p>
          <a:p>
            <a:pPr lvl="1"/>
            <a:r>
              <a:rPr lang="en-US" dirty="0" smtClean="0">
                <a:solidFill>
                  <a:schemeClr val="tx2">
                    <a:lumMod val="75000"/>
                  </a:schemeClr>
                </a:solidFill>
                <a:latin typeface="Courier New" pitchFamily="49" charset="0"/>
                <a:cs typeface="Courier New" pitchFamily="49" charset="0"/>
              </a:rPr>
              <a:t>UTF8String</a:t>
            </a:r>
          </a:p>
          <a:p>
            <a:pPr lvl="2"/>
            <a:r>
              <a:rPr lang="en-US" dirty="0" smtClean="0">
                <a:cs typeface="Courier New" pitchFamily="49" charset="0"/>
              </a:rPr>
              <a:t>A Unicode character string in UTF-8 format</a:t>
            </a:r>
          </a:p>
          <a:p>
            <a:pPr lvl="1"/>
            <a:r>
              <a:rPr lang="en-US" dirty="0" smtClean="0">
                <a:solidFill>
                  <a:schemeClr val="tx2">
                    <a:lumMod val="75000"/>
                  </a:schemeClr>
                </a:solidFill>
                <a:latin typeface="Courier New" pitchFamily="49" charset="0"/>
                <a:cs typeface="Courier New" pitchFamily="49" charset="0"/>
              </a:rPr>
              <a:t>TIME</a:t>
            </a:r>
          </a:p>
          <a:p>
            <a:pPr lvl="2"/>
            <a:r>
              <a:rPr lang="en-US" dirty="0" smtClean="0">
                <a:solidFill>
                  <a:schemeClr val="tx1"/>
                </a:solidFill>
                <a:cs typeface="Courier New" pitchFamily="49" charset="0"/>
              </a:rPr>
              <a:t>A variety of types representing time</a:t>
            </a:r>
          </a:p>
          <a:p>
            <a:pPr lvl="1">
              <a:buNone/>
            </a:pPr>
            <a:endParaRPr lang="en-US" dirty="0" smtClean="0">
              <a:latin typeface="Courier New" pitchFamily="49" charset="0"/>
              <a:cs typeface="Courier New" pitchFamily="49" charset="0"/>
            </a:endParaRPr>
          </a:p>
          <a:p>
            <a:pPr lvl="1">
              <a:buNone/>
            </a:pPr>
            <a:endParaRPr lang="en-US" dirty="0" smtClean="0"/>
          </a:p>
          <a:p>
            <a:pPr>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a:xfrm>
            <a:off x="373850" y="70480"/>
            <a:ext cx="8229600" cy="1066800"/>
          </a:xfrm>
        </p:spPr>
        <p:txBody>
          <a:bodyPr/>
          <a:lstStyle/>
          <a:p>
            <a:pPr eaLnBrk="1" hangingPunct="1">
              <a:defRPr/>
            </a:pPr>
            <a:r>
              <a:rPr lang="en-US" sz="3600" dirty="0" smtClean="0">
                <a:solidFill>
                  <a:srgbClr val="FFFCC5"/>
                </a:solidFill>
                <a:cs typeface="Courier New" pitchFamily="49" charset="0"/>
              </a:rPr>
              <a:t>Extensibility</a:t>
            </a:r>
            <a:endParaRPr lang="en-US" sz="2800" dirty="0" smtClean="0">
              <a:solidFill>
                <a:srgbClr val="FFFCC5"/>
              </a:solidFill>
              <a:cs typeface="Courier New" pitchFamily="49" charset="0"/>
            </a:endParaRPr>
          </a:p>
        </p:txBody>
      </p:sp>
      <p:sp>
        <p:nvSpPr>
          <p:cNvPr id="4" name="Content Placeholder 3"/>
          <p:cNvSpPr>
            <a:spLocks noGrp="1"/>
          </p:cNvSpPr>
          <p:nvPr>
            <p:ph idx="1"/>
          </p:nvPr>
        </p:nvSpPr>
        <p:spPr>
          <a:xfrm>
            <a:off x="457200" y="1062770"/>
            <a:ext cx="8229600" cy="5257800"/>
          </a:xfrm>
        </p:spPr>
        <p:txBody>
          <a:bodyPr/>
          <a:lstStyle/>
          <a:p>
            <a:r>
              <a:rPr lang="en-US" sz="2400" dirty="0" smtClean="0">
                <a:solidFill>
                  <a:schemeClr val="tx1"/>
                </a:solidFill>
              </a:rPr>
              <a:t>Extensibility is a feature of ASN.1 that enables both backward- and forward-compatibility between endpoints implementing different versions of an ASN.1 specification</a:t>
            </a:r>
          </a:p>
          <a:p>
            <a:r>
              <a:rPr lang="en-US" sz="2400" dirty="0" smtClean="0">
                <a:solidFill>
                  <a:schemeClr val="tx1"/>
                </a:solidFill>
              </a:rPr>
              <a:t>Syntax: a “</a:t>
            </a:r>
            <a:r>
              <a:rPr lang="en-US" sz="2000" dirty="0" smtClean="0">
                <a:solidFill>
                  <a:schemeClr val="tx2">
                    <a:lumMod val="75000"/>
                  </a:schemeClr>
                </a:solidFill>
                <a:latin typeface="Courier New" pitchFamily="49" charset="0"/>
                <a:cs typeface="Courier New" pitchFamily="49" charset="0"/>
              </a:rPr>
              <a:t>...</a:t>
            </a:r>
            <a:r>
              <a:rPr lang="en-US" sz="2400" dirty="0" smtClean="0">
                <a:solidFill>
                  <a:schemeClr val="tx1"/>
                </a:solidFill>
              </a:rPr>
              <a:t>” symbol (“extension marker”) included in a certain position within a type definition makes the type extensible</a:t>
            </a:r>
          </a:p>
          <a:p>
            <a:r>
              <a:rPr lang="en-US" sz="2400" dirty="0" smtClean="0">
                <a:solidFill>
                  <a:schemeClr val="tx1"/>
                </a:solidFill>
              </a:rPr>
              <a:t>There are rules that must be followed when extending a type in a later version</a:t>
            </a:r>
          </a:p>
          <a:p>
            <a:pPr lvl="1"/>
            <a:r>
              <a:rPr lang="en-US" sz="2000" dirty="0" smtClean="0">
                <a:solidFill>
                  <a:schemeClr val="tx1"/>
                </a:solidFill>
              </a:rPr>
              <a:t>First rule:  a type that is non-extensible in the very first version cannot be made extensible in any subsequent version (an extension marker may not be added where there was none)</a:t>
            </a:r>
          </a:p>
          <a:p>
            <a:endParaRPr lang="en-US" sz="2400" dirty="0" smtClean="0">
              <a:solidFill>
                <a:schemeClr val="tx1"/>
              </a:solidFill>
            </a:endParaRPr>
          </a:p>
          <a:p>
            <a:pPr lvl="1"/>
            <a:endParaRPr lang="en-US" sz="2000" dirty="0" smtClean="0">
              <a:solidFill>
                <a:schemeClr val="tx1"/>
              </a:solidFill>
            </a:endParaRPr>
          </a:p>
          <a:p>
            <a:pPr lvl="1"/>
            <a:endParaRPr lang="en-US" sz="2000" dirty="0" smtClean="0">
              <a:solidFill>
                <a:schemeClr val="tx1"/>
              </a:solidFill>
            </a:endParaRPr>
          </a:p>
          <a:p>
            <a:pPr lvl="1">
              <a:buNone/>
            </a:pPr>
            <a:endParaRPr lang="en-US" sz="2000" dirty="0" smtClean="0">
              <a:solidFill>
                <a:schemeClr val="tx1"/>
              </a:solidFill>
            </a:endParaRPr>
          </a:p>
          <a:p>
            <a:pPr lvl="1"/>
            <a:endParaRPr lang="en-US" sz="2000" dirty="0" smtClean="0">
              <a:solidFill>
                <a:schemeClr val="tx1"/>
              </a:solidFill>
            </a:endParaRPr>
          </a:p>
          <a:p>
            <a:pPr>
              <a:buNone/>
            </a:pPr>
            <a:endParaRPr lang="en-US" sz="1800" dirty="0" smtClean="0">
              <a:solidFill>
                <a:schemeClr val="tx1"/>
              </a:solidFill>
              <a:latin typeface="Courier New" pitchFamily="49" charset="0"/>
              <a:cs typeface="Courier New" pitchFamily="49" charset="0"/>
            </a:endParaRPr>
          </a:p>
          <a:p>
            <a:endParaRPr lang="en-US" sz="2400" dirty="0" smtClean="0">
              <a:solidFill>
                <a:schemeClr val="tx1"/>
              </a:solidFill>
            </a:endParaRPr>
          </a:p>
          <a:p>
            <a:endParaRPr lang="en-US" dirty="0" smtClean="0"/>
          </a:p>
          <a:p>
            <a:endParaRPr lang="en-US" dirty="0" smtClean="0">
              <a:latin typeface="Courier New" pitchFamily="49" charset="0"/>
              <a:cs typeface="Courier New" pitchFamily="49" charset="0"/>
            </a:endParaRPr>
          </a:p>
          <a:p>
            <a:pPr lvl="1">
              <a:buNone/>
            </a:pPr>
            <a:endParaRPr lang="en-US" dirty="0" smtClean="0">
              <a:latin typeface="Courier New" pitchFamily="49" charset="0"/>
              <a:cs typeface="Courier New" pitchFamily="49" charset="0"/>
            </a:endParaRPr>
          </a:p>
          <a:p>
            <a:pPr lvl="1">
              <a:buNone/>
            </a:pPr>
            <a:endParaRPr lang="en-US" dirty="0" smtClean="0"/>
          </a:p>
          <a:p>
            <a:pPr>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a:xfrm>
            <a:off x="373850" y="70480"/>
            <a:ext cx="8229600" cy="1066800"/>
          </a:xfrm>
        </p:spPr>
        <p:txBody>
          <a:bodyPr/>
          <a:lstStyle/>
          <a:p>
            <a:pPr eaLnBrk="1" hangingPunct="1">
              <a:defRPr/>
            </a:pPr>
            <a:r>
              <a:rPr lang="en-US" sz="3600" dirty="0" smtClean="0">
                <a:solidFill>
                  <a:srgbClr val="FFFCC5"/>
                </a:solidFill>
                <a:cs typeface="Courier New" pitchFamily="49" charset="0"/>
              </a:rPr>
              <a:t>Extensibility</a:t>
            </a:r>
            <a:endParaRPr lang="en-US" sz="2800" dirty="0" smtClean="0">
              <a:solidFill>
                <a:srgbClr val="FFFCC5"/>
              </a:solidFill>
              <a:cs typeface="Courier New" pitchFamily="49" charset="0"/>
            </a:endParaRPr>
          </a:p>
        </p:txBody>
      </p:sp>
      <p:sp>
        <p:nvSpPr>
          <p:cNvPr id="4" name="Content Placeholder 3"/>
          <p:cNvSpPr>
            <a:spLocks noGrp="1"/>
          </p:cNvSpPr>
          <p:nvPr>
            <p:ph idx="1"/>
          </p:nvPr>
        </p:nvSpPr>
        <p:spPr>
          <a:xfrm>
            <a:off x="457200" y="986440"/>
            <a:ext cx="8229600" cy="5257800"/>
          </a:xfrm>
        </p:spPr>
        <p:txBody>
          <a:bodyPr/>
          <a:lstStyle/>
          <a:p>
            <a:r>
              <a:rPr lang="en-US" sz="2400" dirty="0" smtClean="0">
                <a:solidFill>
                  <a:schemeClr val="tx1"/>
                </a:solidFill>
              </a:rPr>
              <a:t>Extensible integer types:</a:t>
            </a:r>
          </a:p>
          <a:p>
            <a:pPr lvl="1"/>
            <a:r>
              <a:rPr lang="en-US" sz="2000" dirty="0" smtClean="0">
                <a:solidFill>
                  <a:schemeClr val="tx1"/>
                </a:solidFill>
              </a:rPr>
              <a:t>In version 1:  </a:t>
            </a:r>
            <a:r>
              <a:rPr lang="en-US" sz="1800" dirty="0" smtClean="0">
                <a:solidFill>
                  <a:schemeClr val="tx2">
                    <a:lumMod val="75000"/>
                  </a:schemeClr>
                </a:solidFill>
                <a:latin typeface="Courier New" pitchFamily="49" charset="0"/>
                <a:cs typeface="Courier New" pitchFamily="49" charset="0"/>
              </a:rPr>
              <a:t>INTEGER (0..255, </a:t>
            </a:r>
            <a:r>
              <a:rPr lang="en-US" sz="1800" b="1" dirty="0" smtClean="0">
                <a:solidFill>
                  <a:schemeClr val="tx2">
                    <a:lumMod val="75000"/>
                  </a:schemeClr>
                </a:solidFill>
                <a:latin typeface="Courier New" pitchFamily="49" charset="0"/>
                <a:cs typeface="Courier New" pitchFamily="49" charset="0"/>
              </a:rPr>
              <a:t>...</a:t>
            </a:r>
            <a:r>
              <a:rPr lang="en-US" sz="1800" dirty="0" smtClean="0">
                <a:solidFill>
                  <a:schemeClr val="tx2">
                    <a:lumMod val="75000"/>
                  </a:schemeClr>
                </a:solidFill>
                <a:latin typeface="Courier New" pitchFamily="49" charset="0"/>
                <a:cs typeface="Courier New" pitchFamily="49" charset="0"/>
              </a:rPr>
              <a:t>)</a:t>
            </a:r>
          </a:p>
          <a:p>
            <a:pPr lvl="1"/>
            <a:r>
              <a:rPr lang="en-US" sz="2000" dirty="0" smtClean="0">
                <a:solidFill>
                  <a:schemeClr val="tx1"/>
                </a:solidFill>
              </a:rPr>
              <a:t>In version 2:  </a:t>
            </a:r>
            <a:r>
              <a:rPr lang="en-US" sz="1800" dirty="0" smtClean="0">
                <a:solidFill>
                  <a:schemeClr val="tx2">
                    <a:lumMod val="75000"/>
                  </a:schemeClr>
                </a:solidFill>
                <a:latin typeface="Courier New" pitchFamily="49" charset="0"/>
                <a:cs typeface="Courier New" pitchFamily="49" charset="0"/>
              </a:rPr>
              <a:t>INTEGER (0..255, ..., </a:t>
            </a:r>
            <a:r>
              <a:rPr lang="en-US" sz="1800" b="1" dirty="0" smtClean="0">
                <a:solidFill>
                  <a:schemeClr val="tx2">
                    <a:lumMod val="75000"/>
                  </a:schemeClr>
                </a:solidFill>
                <a:latin typeface="Courier New" pitchFamily="49" charset="0"/>
                <a:cs typeface="Courier New" pitchFamily="49" charset="0"/>
              </a:rPr>
              <a:t>0..587</a:t>
            </a:r>
            <a:r>
              <a:rPr lang="en-US" sz="1800" dirty="0" smtClean="0">
                <a:solidFill>
                  <a:schemeClr val="tx2">
                    <a:lumMod val="75000"/>
                  </a:schemeClr>
                </a:solidFill>
                <a:latin typeface="Courier New" pitchFamily="49" charset="0"/>
                <a:cs typeface="Courier New" pitchFamily="49" charset="0"/>
              </a:rPr>
              <a:t>)</a:t>
            </a:r>
          </a:p>
          <a:p>
            <a:pPr lvl="1"/>
            <a:r>
              <a:rPr lang="en-US" sz="2000" dirty="0" smtClean="0">
                <a:solidFill>
                  <a:schemeClr val="tx1"/>
                </a:solidFill>
                <a:cs typeface="Courier New" pitchFamily="49" charset="0"/>
              </a:rPr>
              <a:t>In version 3:</a:t>
            </a:r>
            <a:r>
              <a:rPr lang="en-US" sz="1800" dirty="0" smtClean="0">
                <a:solidFill>
                  <a:schemeClr val="tx1"/>
                </a:solidFill>
                <a:latin typeface="Courier New" pitchFamily="49" charset="0"/>
                <a:cs typeface="Courier New" pitchFamily="49" charset="0"/>
              </a:rPr>
              <a:t> </a:t>
            </a:r>
            <a:r>
              <a:rPr lang="en-US" sz="1800" dirty="0" smtClean="0">
                <a:solidFill>
                  <a:schemeClr val="tx2">
                    <a:lumMod val="75000"/>
                  </a:schemeClr>
                </a:solidFill>
                <a:latin typeface="Courier New" pitchFamily="49" charset="0"/>
                <a:cs typeface="Courier New" pitchFamily="49" charset="0"/>
              </a:rPr>
              <a:t>INTEGER (0..255, ..., </a:t>
            </a:r>
            <a:r>
              <a:rPr lang="en-US" sz="1800" b="1" dirty="0" smtClean="0">
                <a:solidFill>
                  <a:schemeClr val="tx2">
                    <a:lumMod val="75000"/>
                  </a:schemeClr>
                </a:solidFill>
                <a:latin typeface="Courier New" pitchFamily="49" charset="0"/>
                <a:cs typeface="Courier New" pitchFamily="49" charset="0"/>
              </a:rPr>
              <a:t>0..587 | 0..15589</a:t>
            </a:r>
            <a:r>
              <a:rPr lang="en-US" sz="1800" dirty="0" smtClean="0">
                <a:solidFill>
                  <a:schemeClr val="tx2">
                    <a:lumMod val="75000"/>
                  </a:schemeClr>
                </a:solidFill>
                <a:latin typeface="Courier New" pitchFamily="49" charset="0"/>
                <a:cs typeface="Courier New" pitchFamily="49" charset="0"/>
              </a:rPr>
              <a:t>)</a:t>
            </a:r>
          </a:p>
          <a:p>
            <a:r>
              <a:rPr lang="en-US" sz="2400" dirty="0" smtClean="0">
                <a:solidFill>
                  <a:schemeClr val="tx1"/>
                </a:solidFill>
              </a:rPr>
              <a:t>Extensible enumerated types:</a:t>
            </a:r>
          </a:p>
          <a:p>
            <a:pPr lvl="1"/>
            <a:r>
              <a:rPr lang="en-US" sz="2000" dirty="0" smtClean="0">
                <a:solidFill>
                  <a:schemeClr val="tx1"/>
                </a:solidFill>
              </a:rPr>
              <a:t>In version 1:  </a:t>
            </a:r>
            <a:r>
              <a:rPr lang="en-US" sz="1800" dirty="0" smtClean="0">
                <a:solidFill>
                  <a:schemeClr val="tx2">
                    <a:lumMod val="75000"/>
                  </a:schemeClr>
                </a:solidFill>
                <a:latin typeface="Courier New" pitchFamily="49" charset="0"/>
                <a:cs typeface="Courier New" pitchFamily="49" charset="0"/>
              </a:rPr>
              <a:t>ENUMERATED { red, white, ... }</a:t>
            </a:r>
          </a:p>
          <a:p>
            <a:pPr lvl="1"/>
            <a:r>
              <a:rPr lang="en-US" sz="2000" dirty="0" smtClean="0">
                <a:solidFill>
                  <a:schemeClr val="tx1"/>
                </a:solidFill>
              </a:rPr>
              <a:t>In version 2:  </a:t>
            </a:r>
            <a:r>
              <a:rPr lang="en-US" sz="1800" dirty="0" smtClean="0">
                <a:solidFill>
                  <a:schemeClr val="tx2">
                    <a:lumMod val="75000"/>
                  </a:schemeClr>
                </a:solidFill>
                <a:latin typeface="Courier New" pitchFamily="49" charset="0"/>
                <a:cs typeface="Courier New" pitchFamily="49" charset="0"/>
              </a:rPr>
              <a:t>ENUMERATED { red, white, </a:t>
            </a:r>
            <a:r>
              <a:rPr lang="en-US" sz="1800" b="1" dirty="0" smtClean="0">
                <a:solidFill>
                  <a:schemeClr val="tx2">
                    <a:lumMod val="75000"/>
                  </a:schemeClr>
                </a:solidFill>
                <a:latin typeface="Courier New" pitchFamily="49" charset="0"/>
                <a:cs typeface="Courier New" pitchFamily="49" charset="0"/>
              </a:rPr>
              <a:t>..., </a:t>
            </a:r>
            <a:br>
              <a:rPr lang="en-US" sz="1800" b="1" dirty="0" smtClean="0">
                <a:solidFill>
                  <a:schemeClr val="tx2">
                    <a:lumMod val="75000"/>
                  </a:schemeClr>
                </a:solidFill>
                <a:latin typeface="Courier New" pitchFamily="49" charset="0"/>
                <a:cs typeface="Courier New" pitchFamily="49" charset="0"/>
              </a:rPr>
            </a:br>
            <a:r>
              <a:rPr lang="en-US" sz="1800" b="1" dirty="0" smtClean="0">
                <a:solidFill>
                  <a:schemeClr val="tx2">
                    <a:lumMod val="75000"/>
                  </a:schemeClr>
                </a:solidFill>
                <a:latin typeface="Courier New" pitchFamily="49" charset="0"/>
                <a:cs typeface="Courier New" pitchFamily="49" charset="0"/>
              </a:rPr>
              <a:t>			grey, yellow</a:t>
            </a:r>
            <a:r>
              <a:rPr lang="en-US" sz="1800" dirty="0" smtClean="0">
                <a:solidFill>
                  <a:schemeClr val="tx2">
                    <a:lumMod val="75000"/>
                  </a:schemeClr>
                </a:solidFill>
                <a:latin typeface="Courier New" pitchFamily="49" charset="0"/>
                <a:cs typeface="Courier New" pitchFamily="49" charset="0"/>
              </a:rPr>
              <a:t> }</a:t>
            </a:r>
          </a:p>
          <a:p>
            <a:pPr lvl="1"/>
            <a:r>
              <a:rPr lang="en-US" sz="2000" dirty="0" smtClean="0">
                <a:solidFill>
                  <a:schemeClr val="tx1"/>
                </a:solidFill>
              </a:rPr>
              <a:t>In version 3: </a:t>
            </a:r>
            <a:r>
              <a:rPr lang="en-US" sz="2000" dirty="0" smtClean="0">
                <a:solidFill>
                  <a:schemeClr val="tx2">
                    <a:lumMod val="75000"/>
                  </a:schemeClr>
                </a:solidFill>
              </a:rPr>
              <a:t> </a:t>
            </a:r>
            <a:r>
              <a:rPr lang="en-US" sz="1800" dirty="0" smtClean="0">
                <a:solidFill>
                  <a:schemeClr val="tx2">
                    <a:lumMod val="75000"/>
                  </a:schemeClr>
                </a:solidFill>
                <a:latin typeface="Courier New" pitchFamily="49" charset="0"/>
                <a:cs typeface="Courier New" pitchFamily="49" charset="0"/>
              </a:rPr>
              <a:t>ENUMERATED { red, white, ..., </a:t>
            </a:r>
            <a:br>
              <a:rPr lang="en-US" sz="1800" dirty="0" smtClean="0">
                <a:solidFill>
                  <a:schemeClr val="tx2">
                    <a:lumMod val="75000"/>
                  </a:schemeClr>
                </a:solidFill>
                <a:latin typeface="Courier New" pitchFamily="49" charset="0"/>
                <a:cs typeface="Courier New" pitchFamily="49" charset="0"/>
              </a:rPr>
            </a:br>
            <a:r>
              <a:rPr lang="en-US" sz="1800" dirty="0" smtClean="0">
                <a:solidFill>
                  <a:schemeClr val="tx2">
                    <a:lumMod val="75000"/>
                  </a:schemeClr>
                </a:solidFill>
                <a:latin typeface="Courier New" pitchFamily="49" charset="0"/>
                <a:cs typeface="Courier New" pitchFamily="49" charset="0"/>
              </a:rPr>
              <a:t>			</a:t>
            </a:r>
            <a:r>
              <a:rPr lang="en-US" sz="1800" b="1" dirty="0" smtClean="0">
                <a:solidFill>
                  <a:schemeClr val="tx2">
                    <a:lumMod val="75000"/>
                  </a:schemeClr>
                </a:solidFill>
                <a:latin typeface="Courier New" pitchFamily="49" charset="0"/>
                <a:cs typeface="Courier New" pitchFamily="49" charset="0"/>
              </a:rPr>
              <a:t>grey, yellow, pink, black </a:t>
            </a:r>
            <a:r>
              <a:rPr lang="en-US" sz="1800" dirty="0" smtClean="0">
                <a:solidFill>
                  <a:schemeClr val="tx2">
                    <a:lumMod val="75000"/>
                  </a:schemeClr>
                </a:solidFill>
                <a:latin typeface="Courier New" pitchFamily="49" charset="0"/>
                <a:cs typeface="Courier New" pitchFamily="49" charset="0"/>
              </a:rPr>
              <a:t>}</a:t>
            </a:r>
          </a:p>
          <a:p>
            <a:pPr lvl="1"/>
            <a:endParaRPr lang="en-US" sz="2000" dirty="0" smtClean="0">
              <a:solidFill>
                <a:schemeClr val="tx1"/>
              </a:solidFill>
              <a:latin typeface="Courier New" pitchFamily="49" charset="0"/>
              <a:cs typeface="Courier New" pitchFamily="49" charset="0"/>
            </a:endParaRPr>
          </a:p>
          <a:p>
            <a:pPr lvl="1">
              <a:buNone/>
            </a:pPr>
            <a:endParaRPr lang="en-US" sz="2000" dirty="0" smtClean="0">
              <a:solidFill>
                <a:schemeClr val="tx1"/>
              </a:solidFill>
            </a:endParaRPr>
          </a:p>
          <a:p>
            <a:pPr lvl="1"/>
            <a:endParaRPr lang="en-US" sz="2000" dirty="0" smtClean="0">
              <a:solidFill>
                <a:schemeClr val="tx1"/>
              </a:solidFill>
            </a:endParaRPr>
          </a:p>
          <a:p>
            <a:pPr>
              <a:buNone/>
            </a:pPr>
            <a:endParaRPr lang="en-US" sz="1800" dirty="0" smtClean="0">
              <a:solidFill>
                <a:schemeClr val="tx1"/>
              </a:solidFill>
              <a:latin typeface="Courier New" pitchFamily="49" charset="0"/>
              <a:cs typeface="Courier New" pitchFamily="49" charset="0"/>
            </a:endParaRPr>
          </a:p>
          <a:p>
            <a:endParaRPr lang="en-US" sz="2400" dirty="0" smtClean="0">
              <a:solidFill>
                <a:schemeClr val="tx1"/>
              </a:solidFill>
            </a:endParaRPr>
          </a:p>
          <a:p>
            <a:endParaRPr lang="en-US" dirty="0" smtClean="0"/>
          </a:p>
          <a:p>
            <a:endParaRPr lang="en-US" dirty="0" smtClean="0">
              <a:latin typeface="Courier New" pitchFamily="49" charset="0"/>
              <a:cs typeface="Courier New" pitchFamily="49" charset="0"/>
            </a:endParaRPr>
          </a:p>
          <a:p>
            <a:pPr lvl="1">
              <a:buNone/>
            </a:pPr>
            <a:endParaRPr lang="en-US" dirty="0" smtClean="0">
              <a:latin typeface="Courier New" pitchFamily="49" charset="0"/>
              <a:cs typeface="Courier New" pitchFamily="49" charset="0"/>
            </a:endParaRPr>
          </a:p>
          <a:p>
            <a:pPr lvl="1">
              <a:buNone/>
            </a:pPr>
            <a:endParaRPr lang="en-US" dirty="0" smtClean="0"/>
          </a:p>
          <a:p>
            <a:pPr>
              <a:buNone/>
            </a:pPr>
            <a:endParaRPr lang="en-US" dirty="0" smtClean="0"/>
          </a:p>
          <a:p>
            <a:pPr>
              <a:buNone/>
            </a:pPr>
            <a:endParaRPr lang="en-US" dirty="0"/>
          </a:p>
        </p:txBody>
      </p:sp>
    </p:spTree>
  </p:cSld>
  <p:clrMapOvr>
    <a:masterClrMapping/>
  </p:clrMapOvr>
  <p:transition advClick="0"/>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a:xfrm>
            <a:off x="373850" y="70480"/>
            <a:ext cx="8229600" cy="1066800"/>
          </a:xfrm>
        </p:spPr>
        <p:txBody>
          <a:bodyPr/>
          <a:lstStyle/>
          <a:p>
            <a:pPr eaLnBrk="1" hangingPunct="1">
              <a:defRPr/>
            </a:pPr>
            <a:r>
              <a:rPr lang="en-US" sz="3600" dirty="0" smtClean="0">
                <a:solidFill>
                  <a:srgbClr val="FFFCC5"/>
                </a:solidFill>
                <a:cs typeface="Courier New" pitchFamily="49" charset="0"/>
              </a:rPr>
              <a:t>Extensibility</a:t>
            </a:r>
            <a:endParaRPr lang="en-US" sz="2800" dirty="0" smtClean="0">
              <a:solidFill>
                <a:srgbClr val="FFFCC5"/>
              </a:solidFill>
              <a:cs typeface="Courier New" pitchFamily="49" charset="0"/>
            </a:endParaRPr>
          </a:p>
        </p:txBody>
      </p:sp>
      <p:sp>
        <p:nvSpPr>
          <p:cNvPr id="4" name="Content Placeholder 3"/>
          <p:cNvSpPr>
            <a:spLocks noGrp="1"/>
          </p:cNvSpPr>
          <p:nvPr>
            <p:ph idx="1"/>
          </p:nvPr>
        </p:nvSpPr>
        <p:spPr>
          <a:xfrm>
            <a:off x="457200" y="1062770"/>
            <a:ext cx="8229600" cy="5257800"/>
          </a:xfrm>
        </p:spPr>
        <p:txBody>
          <a:bodyPr/>
          <a:lstStyle/>
          <a:p>
            <a:r>
              <a:rPr lang="en-US" sz="2400" dirty="0" smtClean="0">
                <a:solidFill>
                  <a:schemeClr val="tx1"/>
                </a:solidFill>
              </a:rPr>
              <a:t>Extensible bit string types:</a:t>
            </a:r>
          </a:p>
          <a:p>
            <a:pPr lvl="1"/>
            <a:r>
              <a:rPr lang="en-US" sz="2000" dirty="0" smtClean="0">
                <a:solidFill>
                  <a:schemeClr val="tx1"/>
                </a:solidFill>
              </a:rPr>
              <a:t>In version 1:  </a:t>
            </a:r>
            <a:r>
              <a:rPr lang="en-US" sz="1800" dirty="0" smtClean="0">
                <a:solidFill>
                  <a:schemeClr val="tx2">
                    <a:lumMod val="75000"/>
                  </a:schemeClr>
                </a:solidFill>
                <a:latin typeface="Courier New" pitchFamily="49" charset="0"/>
                <a:cs typeface="Courier New" pitchFamily="49" charset="0"/>
              </a:rPr>
              <a:t>BIT STRING (SIZE(16, ...))</a:t>
            </a:r>
          </a:p>
          <a:p>
            <a:pPr lvl="1"/>
            <a:r>
              <a:rPr lang="en-US" sz="2000" dirty="0" smtClean="0">
                <a:solidFill>
                  <a:schemeClr val="tx1"/>
                </a:solidFill>
              </a:rPr>
              <a:t>In version 2:  </a:t>
            </a:r>
            <a:r>
              <a:rPr lang="en-US" sz="1800" dirty="0" smtClean="0">
                <a:solidFill>
                  <a:schemeClr val="tx2">
                    <a:lumMod val="75000"/>
                  </a:schemeClr>
                </a:solidFill>
                <a:latin typeface="Courier New" pitchFamily="49" charset="0"/>
                <a:cs typeface="Courier New" pitchFamily="49" charset="0"/>
              </a:rPr>
              <a:t>BIT STRING (SIZE(16, </a:t>
            </a:r>
            <a:r>
              <a:rPr lang="en-US" sz="1800" b="1" dirty="0" smtClean="0">
                <a:solidFill>
                  <a:schemeClr val="tx2">
                    <a:lumMod val="75000"/>
                  </a:schemeClr>
                </a:solidFill>
                <a:latin typeface="Courier New" pitchFamily="49" charset="0"/>
                <a:cs typeface="Courier New" pitchFamily="49" charset="0"/>
              </a:rPr>
              <a:t>..., 24</a:t>
            </a:r>
            <a:r>
              <a:rPr lang="en-US" sz="1800" dirty="0" smtClean="0">
                <a:solidFill>
                  <a:schemeClr val="tx2">
                    <a:lumMod val="75000"/>
                  </a:schemeClr>
                </a:solidFill>
                <a:latin typeface="Courier New" pitchFamily="49" charset="0"/>
                <a:cs typeface="Courier New" pitchFamily="49" charset="0"/>
              </a:rPr>
              <a:t>))</a:t>
            </a:r>
          </a:p>
          <a:p>
            <a:pPr lvl="1"/>
            <a:r>
              <a:rPr lang="en-US" sz="2000" dirty="0" smtClean="0">
                <a:solidFill>
                  <a:schemeClr val="tx1"/>
                </a:solidFill>
              </a:rPr>
              <a:t>In version 3:  </a:t>
            </a:r>
            <a:r>
              <a:rPr lang="en-US" sz="1800" dirty="0" smtClean="0">
                <a:solidFill>
                  <a:schemeClr val="tx2">
                    <a:lumMod val="75000"/>
                  </a:schemeClr>
                </a:solidFill>
                <a:latin typeface="Courier New" pitchFamily="49" charset="0"/>
                <a:cs typeface="Courier New" pitchFamily="49" charset="0"/>
              </a:rPr>
              <a:t>BIT STRING (SIZE(16, </a:t>
            </a:r>
            <a:r>
              <a:rPr lang="en-US" sz="1800" b="1" dirty="0" smtClean="0">
                <a:solidFill>
                  <a:schemeClr val="tx2">
                    <a:lumMod val="75000"/>
                  </a:schemeClr>
                </a:solidFill>
                <a:latin typeface="Courier New" pitchFamily="49" charset="0"/>
                <a:cs typeface="Courier New" pitchFamily="49" charset="0"/>
              </a:rPr>
              <a:t>..., 24 | 32</a:t>
            </a:r>
            <a:r>
              <a:rPr lang="en-US" sz="1800" dirty="0" smtClean="0">
                <a:solidFill>
                  <a:schemeClr val="tx2">
                    <a:lumMod val="75000"/>
                  </a:schemeClr>
                </a:solidFill>
                <a:latin typeface="Courier New" pitchFamily="49" charset="0"/>
                <a:cs typeface="Courier New" pitchFamily="49" charset="0"/>
              </a:rPr>
              <a:t>))</a:t>
            </a:r>
          </a:p>
          <a:p>
            <a:r>
              <a:rPr lang="en-US" sz="2400" dirty="0" smtClean="0">
                <a:solidFill>
                  <a:schemeClr val="tx1"/>
                </a:solidFill>
              </a:rPr>
              <a:t>Extensible octet string types:</a:t>
            </a:r>
          </a:p>
          <a:p>
            <a:pPr lvl="1"/>
            <a:r>
              <a:rPr lang="en-US" sz="2000" dirty="0" smtClean="0">
                <a:solidFill>
                  <a:schemeClr val="tx1"/>
                </a:solidFill>
              </a:rPr>
              <a:t>In version 1</a:t>
            </a:r>
            <a:r>
              <a:rPr lang="en-US" sz="2000" dirty="0" smtClean="0">
                <a:solidFill>
                  <a:schemeClr val="tx2">
                    <a:lumMod val="75000"/>
                  </a:schemeClr>
                </a:solidFill>
              </a:rPr>
              <a:t>:  </a:t>
            </a:r>
            <a:r>
              <a:rPr lang="en-US" sz="1800" dirty="0" smtClean="0">
                <a:solidFill>
                  <a:schemeClr val="tx2">
                    <a:lumMod val="75000"/>
                  </a:schemeClr>
                </a:solidFill>
                <a:latin typeface="Courier New" pitchFamily="49" charset="0"/>
                <a:cs typeface="Courier New" pitchFamily="49" charset="0"/>
              </a:rPr>
              <a:t>OCTET STRING (SIZE(4..8, ...))</a:t>
            </a:r>
          </a:p>
          <a:p>
            <a:pPr lvl="1"/>
            <a:r>
              <a:rPr lang="en-US" sz="2000" dirty="0" smtClean="0">
                <a:solidFill>
                  <a:schemeClr val="tx1"/>
                </a:solidFill>
              </a:rPr>
              <a:t>In version 2:  </a:t>
            </a:r>
            <a:r>
              <a:rPr lang="en-US" sz="1800" dirty="0" smtClean="0">
                <a:solidFill>
                  <a:schemeClr val="tx2">
                    <a:lumMod val="75000"/>
                  </a:schemeClr>
                </a:solidFill>
                <a:latin typeface="Courier New" pitchFamily="49" charset="0"/>
                <a:cs typeface="Courier New" pitchFamily="49" charset="0"/>
              </a:rPr>
              <a:t>OCTET STRING (SIZE(4..8, </a:t>
            </a:r>
            <a:r>
              <a:rPr lang="en-US" sz="1800" b="1" dirty="0" smtClean="0">
                <a:solidFill>
                  <a:schemeClr val="tx2">
                    <a:lumMod val="75000"/>
                  </a:schemeClr>
                </a:solidFill>
                <a:latin typeface="Courier New" pitchFamily="49" charset="0"/>
                <a:cs typeface="Courier New" pitchFamily="49" charset="0"/>
              </a:rPr>
              <a:t>..., 24</a:t>
            </a:r>
            <a:r>
              <a:rPr lang="en-US" sz="1800" dirty="0" smtClean="0">
                <a:solidFill>
                  <a:schemeClr val="tx2">
                    <a:lumMod val="75000"/>
                  </a:schemeClr>
                </a:solidFill>
                <a:latin typeface="Courier New" pitchFamily="49" charset="0"/>
                <a:cs typeface="Courier New" pitchFamily="49" charset="0"/>
              </a:rPr>
              <a:t>))</a:t>
            </a:r>
          </a:p>
          <a:p>
            <a:pPr lvl="1"/>
            <a:r>
              <a:rPr lang="en-US" sz="2000" dirty="0" smtClean="0">
                <a:solidFill>
                  <a:schemeClr val="tx1"/>
                </a:solidFill>
              </a:rPr>
              <a:t>In version 3:  </a:t>
            </a:r>
            <a:r>
              <a:rPr lang="en-US" sz="1800" dirty="0" smtClean="0">
                <a:solidFill>
                  <a:schemeClr val="tx2">
                    <a:lumMod val="75000"/>
                  </a:schemeClr>
                </a:solidFill>
                <a:latin typeface="Courier New" pitchFamily="49" charset="0"/>
                <a:cs typeface="Courier New" pitchFamily="49" charset="0"/>
              </a:rPr>
              <a:t>OCTET STRING (SIZE(4..8, </a:t>
            </a:r>
            <a:r>
              <a:rPr lang="en-US" sz="1800" b="1" dirty="0" smtClean="0">
                <a:solidFill>
                  <a:schemeClr val="tx2">
                    <a:lumMod val="75000"/>
                  </a:schemeClr>
                </a:solidFill>
                <a:latin typeface="Courier New" pitchFamily="49" charset="0"/>
                <a:cs typeface="Courier New" pitchFamily="49" charset="0"/>
              </a:rPr>
              <a:t>..., 24 | 32</a:t>
            </a:r>
            <a:r>
              <a:rPr lang="en-US" sz="1800" dirty="0" smtClean="0">
                <a:solidFill>
                  <a:schemeClr val="tx2">
                    <a:lumMod val="75000"/>
                  </a:schemeClr>
                </a:solidFill>
                <a:latin typeface="Courier New" pitchFamily="49" charset="0"/>
                <a:cs typeface="Courier New" pitchFamily="49" charset="0"/>
              </a:rPr>
              <a:t>))</a:t>
            </a:r>
          </a:p>
          <a:p>
            <a:r>
              <a:rPr lang="en-US" sz="2400" dirty="0" smtClean="0">
                <a:solidFill>
                  <a:schemeClr val="tx1"/>
                </a:solidFill>
              </a:rPr>
              <a:t>Extensible sequence-of types:</a:t>
            </a:r>
          </a:p>
          <a:p>
            <a:pPr lvl="1"/>
            <a:r>
              <a:rPr lang="en-US" sz="2000" dirty="0" smtClean="0">
                <a:solidFill>
                  <a:schemeClr val="tx1"/>
                </a:solidFill>
              </a:rPr>
              <a:t>In v.1:  </a:t>
            </a:r>
            <a:r>
              <a:rPr lang="en-US" sz="1800" dirty="0" smtClean="0">
                <a:solidFill>
                  <a:schemeClr val="tx2">
                    <a:lumMod val="75000"/>
                  </a:schemeClr>
                </a:solidFill>
                <a:latin typeface="Courier New" pitchFamily="49" charset="0"/>
                <a:cs typeface="Courier New" pitchFamily="49" charset="0"/>
              </a:rPr>
              <a:t>SEQUENCE (SIZE(0..15, ...)) </a:t>
            </a:r>
            <a:br>
              <a:rPr lang="en-US" sz="1800" dirty="0" smtClean="0">
                <a:solidFill>
                  <a:schemeClr val="tx2">
                    <a:lumMod val="75000"/>
                  </a:schemeClr>
                </a:solidFill>
                <a:latin typeface="Courier New" pitchFamily="49" charset="0"/>
                <a:cs typeface="Courier New" pitchFamily="49" charset="0"/>
              </a:rPr>
            </a:br>
            <a:r>
              <a:rPr lang="en-US" sz="1800" dirty="0" smtClean="0">
                <a:solidFill>
                  <a:schemeClr val="tx2">
                    <a:lumMod val="75000"/>
                  </a:schemeClr>
                </a:solidFill>
                <a:latin typeface="Courier New" pitchFamily="49" charset="0"/>
                <a:cs typeface="Courier New" pitchFamily="49" charset="0"/>
              </a:rPr>
              <a:t> 				OF </a:t>
            </a:r>
            <a:r>
              <a:rPr lang="en-US" sz="1800" dirty="0" err="1" smtClean="0">
                <a:solidFill>
                  <a:schemeClr val="tx2">
                    <a:lumMod val="75000"/>
                  </a:schemeClr>
                </a:solidFill>
                <a:latin typeface="Courier New" pitchFamily="49" charset="0"/>
                <a:cs typeface="Courier New" pitchFamily="49" charset="0"/>
              </a:rPr>
              <a:t>SomeType</a:t>
            </a:r>
            <a:endParaRPr lang="en-US" sz="1800" dirty="0" smtClean="0">
              <a:solidFill>
                <a:schemeClr val="tx2">
                  <a:lumMod val="75000"/>
                </a:schemeClr>
              </a:solidFill>
              <a:latin typeface="Courier New" pitchFamily="49" charset="0"/>
              <a:cs typeface="Courier New" pitchFamily="49" charset="0"/>
            </a:endParaRPr>
          </a:p>
          <a:p>
            <a:pPr lvl="1"/>
            <a:r>
              <a:rPr lang="en-US" sz="2000" dirty="0" smtClean="0">
                <a:solidFill>
                  <a:schemeClr val="tx1"/>
                </a:solidFill>
              </a:rPr>
              <a:t>In v.2:  </a:t>
            </a:r>
            <a:r>
              <a:rPr lang="en-US" sz="1800" dirty="0" smtClean="0">
                <a:solidFill>
                  <a:schemeClr val="tx2">
                    <a:lumMod val="75000"/>
                  </a:schemeClr>
                </a:solidFill>
                <a:latin typeface="Courier New" pitchFamily="49" charset="0"/>
                <a:cs typeface="Courier New" pitchFamily="49" charset="0"/>
              </a:rPr>
              <a:t>SEQUENCE (SIZE(0..15, </a:t>
            </a:r>
            <a:r>
              <a:rPr lang="en-US" sz="1800" b="1" dirty="0" smtClean="0">
                <a:solidFill>
                  <a:schemeClr val="tx2">
                    <a:lumMod val="75000"/>
                  </a:schemeClr>
                </a:solidFill>
                <a:latin typeface="Courier New" pitchFamily="49" charset="0"/>
                <a:cs typeface="Courier New" pitchFamily="49" charset="0"/>
              </a:rPr>
              <a:t>..., 0..255</a:t>
            </a:r>
            <a:r>
              <a:rPr lang="en-US" sz="1800" dirty="0" smtClean="0">
                <a:solidFill>
                  <a:schemeClr val="tx2">
                    <a:lumMod val="75000"/>
                  </a:schemeClr>
                </a:solidFill>
                <a:latin typeface="Courier New" pitchFamily="49" charset="0"/>
                <a:cs typeface="Courier New" pitchFamily="49" charset="0"/>
              </a:rPr>
              <a:t>)) 					OF </a:t>
            </a:r>
            <a:r>
              <a:rPr lang="en-US" sz="1800" dirty="0" err="1" smtClean="0">
                <a:solidFill>
                  <a:schemeClr val="tx2">
                    <a:lumMod val="75000"/>
                  </a:schemeClr>
                </a:solidFill>
                <a:latin typeface="Courier New" pitchFamily="49" charset="0"/>
                <a:cs typeface="Courier New" pitchFamily="49" charset="0"/>
              </a:rPr>
              <a:t>SomeType</a:t>
            </a:r>
            <a:endParaRPr lang="en-US" sz="1800" dirty="0" smtClean="0">
              <a:solidFill>
                <a:schemeClr val="tx2">
                  <a:lumMod val="75000"/>
                </a:schemeClr>
              </a:solidFill>
              <a:latin typeface="Courier New" pitchFamily="49" charset="0"/>
              <a:cs typeface="Courier New" pitchFamily="49" charset="0"/>
            </a:endParaRPr>
          </a:p>
          <a:p>
            <a:pPr lvl="1"/>
            <a:r>
              <a:rPr lang="en-US" sz="2000" dirty="0" smtClean="0">
                <a:solidFill>
                  <a:schemeClr val="tx1"/>
                </a:solidFill>
              </a:rPr>
              <a:t>In v.3:  </a:t>
            </a:r>
            <a:r>
              <a:rPr lang="en-US" sz="1800" dirty="0" smtClean="0">
                <a:solidFill>
                  <a:schemeClr val="tx2">
                    <a:lumMod val="75000"/>
                  </a:schemeClr>
                </a:solidFill>
                <a:latin typeface="Courier New" pitchFamily="49" charset="0"/>
                <a:cs typeface="Courier New" pitchFamily="49" charset="0"/>
              </a:rPr>
              <a:t>SEQUENCE (SIZE(0..15, </a:t>
            </a:r>
            <a:r>
              <a:rPr lang="en-US" sz="1800" b="1" dirty="0" smtClean="0">
                <a:solidFill>
                  <a:schemeClr val="tx2">
                    <a:lumMod val="75000"/>
                  </a:schemeClr>
                </a:solidFill>
                <a:latin typeface="Courier New" pitchFamily="49" charset="0"/>
                <a:cs typeface="Courier New" pitchFamily="49" charset="0"/>
              </a:rPr>
              <a:t>..., 0..255 | 0..4095</a:t>
            </a:r>
            <a:r>
              <a:rPr lang="en-US" sz="1800" dirty="0" smtClean="0">
                <a:solidFill>
                  <a:schemeClr val="tx2">
                    <a:lumMod val="75000"/>
                  </a:schemeClr>
                </a:solidFill>
                <a:latin typeface="Courier New" pitchFamily="49" charset="0"/>
                <a:cs typeface="Courier New" pitchFamily="49" charset="0"/>
              </a:rPr>
              <a:t>)) 				OF </a:t>
            </a:r>
            <a:r>
              <a:rPr lang="en-US" sz="1800" dirty="0" err="1" smtClean="0">
                <a:solidFill>
                  <a:schemeClr val="tx2">
                    <a:lumMod val="75000"/>
                  </a:schemeClr>
                </a:solidFill>
                <a:latin typeface="Courier New" pitchFamily="49" charset="0"/>
                <a:cs typeface="Courier New" pitchFamily="49" charset="0"/>
              </a:rPr>
              <a:t>SomeType</a:t>
            </a:r>
            <a:endParaRPr lang="en-US" sz="1800" dirty="0" smtClean="0">
              <a:solidFill>
                <a:schemeClr val="tx2">
                  <a:lumMod val="75000"/>
                </a:schemeClr>
              </a:solidFill>
              <a:latin typeface="Courier New" pitchFamily="49" charset="0"/>
              <a:cs typeface="Courier New" pitchFamily="49" charset="0"/>
            </a:endParaRPr>
          </a:p>
          <a:p>
            <a:endParaRPr lang="en-US" dirty="0" smtClean="0">
              <a:solidFill>
                <a:schemeClr val="tx1"/>
              </a:solidFill>
            </a:endParaRPr>
          </a:p>
          <a:p>
            <a:endParaRPr lang="en-US" dirty="0" smtClean="0">
              <a:solidFill>
                <a:schemeClr val="tx1"/>
              </a:solidFill>
            </a:endParaRPr>
          </a:p>
          <a:p>
            <a:pPr lvl="1"/>
            <a:endParaRPr lang="en-US" sz="2000" dirty="0" smtClean="0">
              <a:solidFill>
                <a:schemeClr val="tx1"/>
              </a:solidFill>
            </a:endParaRPr>
          </a:p>
          <a:p>
            <a:pPr lvl="1">
              <a:buNone/>
            </a:pPr>
            <a:endParaRPr lang="en-US" sz="2000" dirty="0" smtClean="0">
              <a:solidFill>
                <a:schemeClr val="tx1"/>
              </a:solidFill>
            </a:endParaRPr>
          </a:p>
          <a:p>
            <a:pPr lvl="1"/>
            <a:endParaRPr lang="en-US" sz="2000" dirty="0" smtClean="0">
              <a:solidFill>
                <a:schemeClr val="tx1"/>
              </a:solidFill>
            </a:endParaRPr>
          </a:p>
          <a:p>
            <a:pPr>
              <a:buNone/>
            </a:pPr>
            <a:endParaRPr lang="en-US" sz="1800" dirty="0" smtClean="0">
              <a:solidFill>
                <a:schemeClr val="tx1"/>
              </a:solidFill>
              <a:latin typeface="Courier New" pitchFamily="49" charset="0"/>
              <a:cs typeface="Courier New" pitchFamily="49" charset="0"/>
            </a:endParaRPr>
          </a:p>
          <a:p>
            <a:endParaRPr lang="en-US" sz="2400" dirty="0" smtClean="0">
              <a:solidFill>
                <a:schemeClr val="tx1"/>
              </a:solidFill>
            </a:endParaRPr>
          </a:p>
          <a:p>
            <a:endParaRPr lang="en-US" dirty="0" smtClean="0"/>
          </a:p>
          <a:p>
            <a:endParaRPr lang="en-US" dirty="0" smtClean="0">
              <a:latin typeface="Courier New" pitchFamily="49" charset="0"/>
              <a:cs typeface="Courier New" pitchFamily="49" charset="0"/>
            </a:endParaRPr>
          </a:p>
          <a:p>
            <a:pPr lvl="1">
              <a:buNone/>
            </a:pPr>
            <a:endParaRPr lang="en-US" dirty="0" smtClean="0">
              <a:latin typeface="Courier New" pitchFamily="49" charset="0"/>
              <a:cs typeface="Courier New" pitchFamily="49" charset="0"/>
            </a:endParaRPr>
          </a:p>
          <a:p>
            <a:pPr lvl="1">
              <a:buNone/>
            </a:pPr>
            <a:endParaRPr lang="en-US" dirty="0" smtClean="0"/>
          </a:p>
          <a:p>
            <a:pPr>
              <a:buNone/>
            </a:pPr>
            <a:endParaRPr lang="en-US" dirty="0" smtClean="0"/>
          </a:p>
          <a:p>
            <a:pPr>
              <a:buNone/>
            </a:pPr>
            <a:endParaRPr lang="en-US" dirty="0"/>
          </a:p>
        </p:txBody>
      </p:sp>
    </p:spTree>
  </p:cSld>
  <p:clrMapOvr>
    <a:masterClrMapping/>
  </p:clrMapOvr>
  <p:transition advClick="0"/>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a:xfrm>
            <a:off x="373850" y="70480"/>
            <a:ext cx="8229600" cy="1066800"/>
          </a:xfrm>
        </p:spPr>
        <p:txBody>
          <a:bodyPr/>
          <a:lstStyle/>
          <a:p>
            <a:pPr eaLnBrk="1" hangingPunct="1">
              <a:defRPr/>
            </a:pPr>
            <a:r>
              <a:rPr lang="en-US" sz="3600" dirty="0" smtClean="0">
                <a:solidFill>
                  <a:srgbClr val="FFFCC5"/>
                </a:solidFill>
                <a:cs typeface="Courier New" pitchFamily="49" charset="0"/>
              </a:rPr>
              <a:t>Extensibility</a:t>
            </a:r>
            <a:endParaRPr lang="en-US" sz="2800" dirty="0" smtClean="0">
              <a:solidFill>
                <a:srgbClr val="FFFCC5"/>
              </a:solidFill>
              <a:cs typeface="Courier New" pitchFamily="49" charset="0"/>
            </a:endParaRPr>
          </a:p>
        </p:txBody>
      </p:sp>
      <p:sp>
        <p:nvSpPr>
          <p:cNvPr id="4" name="Content Placeholder 3"/>
          <p:cNvSpPr>
            <a:spLocks noGrp="1"/>
          </p:cNvSpPr>
          <p:nvPr>
            <p:ph idx="1"/>
          </p:nvPr>
        </p:nvSpPr>
        <p:spPr>
          <a:xfrm>
            <a:off x="457200" y="1062770"/>
            <a:ext cx="8229600" cy="5257800"/>
          </a:xfrm>
        </p:spPr>
        <p:txBody>
          <a:bodyPr/>
          <a:lstStyle/>
          <a:p>
            <a:r>
              <a:rPr lang="en-US" sz="2400" dirty="0" smtClean="0">
                <a:solidFill>
                  <a:schemeClr val="tx1"/>
                </a:solidFill>
              </a:rPr>
              <a:t>Extensible sequence types:</a:t>
            </a:r>
          </a:p>
          <a:p>
            <a:pPr lvl="1"/>
            <a:r>
              <a:rPr lang="en-US" sz="2000" dirty="0" smtClean="0">
                <a:solidFill>
                  <a:schemeClr val="tx1"/>
                </a:solidFill>
              </a:rPr>
              <a:t>In version 1: </a:t>
            </a:r>
          </a:p>
          <a:p>
            <a:pPr>
              <a:spcBef>
                <a:spcPts val="600"/>
              </a:spcBef>
              <a:buNone/>
            </a:pPr>
            <a:r>
              <a:rPr lang="en-US" sz="1800" dirty="0" err="1" smtClean="0">
                <a:solidFill>
                  <a:schemeClr val="tx2">
                    <a:lumMod val="75000"/>
                  </a:schemeClr>
                </a:solidFill>
                <a:latin typeface="Courier New" pitchFamily="49" charset="0"/>
                <a:cs typeface="Courier New" pitchFamily="49" charset="0"/>
              </a:rPr>
              <a:t>EMBSZoneInfoItem</a:t>
            </a:r>
            <a:r>
              <a:rPr lang="en-US" sz="1800" dirty="0" smtClean="0">
                <a:solidFill>
                  <a:schemeClr val="tx2">
                    <a:lumMod val="75000"/>
                  </a:schemeClr>
                </a:solidFill>
                <a:latin typeface="Courier New" pitchFamily="49" charset="0"/>
                <a:cs typeface="Courier New" pitchFamily="49" charset="0"/>
              </a:rPr>
              <a:t> ::= SEQUENCE {</a:t>
            </a:r>
          </a:p>
          <a:p>
            <a:pPr>
              <a:spcBef>
                <a:spcPts val="0"/>
              </a:spcBef>
              <a:buNone/>
            </a:pPr>
            <a:r>
              <a:rPr lang="en-US" sz="1800" dirty="0" smtClean="0">
                <a:solidFill>
                  <a:schemeClr val="tx2">
                    <a:lumMod val="75000"/>
                  </a:schemeClr>
                </a:solidFill>
                <a:latin typeface="Courier New" pitchFamily="49" charset="0"/>
                <a:cs typeface="Courier New" pitchFamily="49" charset="0"/>
              </a:rPr>
              <a:t>   </a:t>
            </a:r>
            <a:r>
              <a:rPr lang="en-US" sz="1800" dirty="0" err="1" smtClean="0">
                <a:solidFill>
                  <a:schemeClr val="tx2">
                    <a:lumMod val="75000"/>
                  </a:schemeClr>
                </a:solidFill>
                <a:latin typeface="Courier New" pitchFamily="49" charset="0"/>
                <a:cs typeface="Courier New" pitchFamily="49" charset="0"/>
              </a:rPr>
              <a:t>embsZoneID</a:t>
            </a:r>
            <a:r>
              <a:rPr lang="en-US" sz="1800" dirty="0" smtClean="0">
                <a:solidFill>
                  <a:schemeClr val="tx2">
                    <a:lumMod val="75000"/>
                  </a:schemeClr>
                </a:solidFill>
                <a:latin typeface="Courier New" pitchFamily="49" charset="0"/>
                <a:cs typeface="Courier New" pitchFamily="49" charset="0"/>
              </a:rPr>
              <a:t>               BIT STRING (SIZE(7)),</a:t>
            </a:r>
          </a:p>
          <a:p>
            <a:pPr>
              <a:spcBef>
                <a:spcPts val="0"/>
              </a:spcBef>
              <a:buNone/>
            </a:pPr>
            <a:r>
              <a:rPr lang="en-US" sz="1800" dirty="0" smtClean="0">
                <a:solidFill>
                  <a:schemeClr val="tx2">
                    <a:lumMod val="75000"/>
                  </a:schemeClr>
                </a:solidFill>
                <a:latin typeface="Courier New" pitchFamily="49" charset="0"/>
                <a:cs typeface="Courier New" pitchFamily="49" charset="0"/>
              </a:rPr>
              <a:t>   </a:t>
            </a:r>
            <a:r>
              <a:rPr lang="en-US" sz="1800" dirty="0" err="1" smtClean="0">
                <a:solidFill>
                  <a:schemeClr val="tx2">
                    <a:lumMod val="75000"/>
                  </a:schemeClr>
                </a:solidFill>
                <a:latin typeface="Courier New" pitchFamily="49" charset="0"/>
                <a:cs typeface="Courier New" pitchFamily="49" charset="0"/>
              </a:rPr>
              <a:t>newEMBSZoneID</a:t>
            </a:r>
            <a:r>
              <a:rPr lang="en-US" sz="1800" dirty="0" smtClean="0">
                <a:solidFill>
                  <a:schemeClr val="tx2">
                    <a:lumMod val="75000"/>
                  </a:schemeClr>
                </a:solidFill>
                <a:latin typeface="Courier New" pitchFamily="49" charset="0"/>
                <a:cs typeface="Courier New" pitchFamily="49" charset="0"/>
              </a:rPr>
              <a:t>            BIT STRING (SIZE(7)) OPTIONAL,</a:t>
            </a:r>
          </a:p>
          <a:p>
            <a:pPr>
              <a:spcBef>
                <a:spcPts val="0"/>
              </a:spcBef>
              <a:buNone/>
            </a:pPr>
            <a:r>
              <a:rPr lang="en-US" sz="1800" dirty="0" smtClean="0">
                <a:solidFill>
                  <a:schemeClr val="tx2">
                    <a:lumMod val="75000"/>
                  </a:schemeClr>
                </a:solidFill>
                <a:latin typeface="Courier New" pitchFamily="49" charset="0"/>
                <a:cs typeface="Courier New" pitchFamily="49" charset="0"/>
              </a:rPr>
              <a:t>   </a:t>
            </a:r>
            <a:r>
              <a:rPr lang="en-US" sz="1800" dirty="0" err="1" smtClean="0">
                <a:solidFill>
                  <a:schemeClr val="tx2">
                    <a:lumMod val="75000"/>
                  </a:schemeClr>
                </a:solidFill>
                <a:latin typeface="Courier New" pitchFamily="49" charset="0"/>
                <a:cs typeface="Courier New" pitchFamily="49" charset="0"/>
              </a:rPr>
              <a:t>physicalCarrierIndex</a:t>
            </a:r>
            <a:r>
              <a:rPr lang="en-US" sz="1800" dirty="0" smtClean="0">
                <a:solidFill>
                  <a:schemeClr val="tx2">
                    <a:lumMod val="75000"/>
                  </a:schemeClr>
                </a:solidFill>
                <a:latin typeface="Courier New" pitchFamily="49" charset="0"/>
                <a:cs typeface="Courier New" pitchFamily="49" charset="0"/>
              </a:rPr>
              <a:t>     INTEGER (0..63),</a:t>
            </a:r>
          </a:p>
          <a:p>
            <a:pPr>
              <a:spcBef>
                <a:spcPts val="0"/>
              </a:spcBef>
              <a:buNone/>
            </a:pPr>
            <a:r>
              <a:rPr lang="en-US" sz="1800" dirty="0" smtClean="0">
                <a:solidFill>
                  <a:schemeClr val="tx2">
                    <a:lumMod val="75000"/>
                  </a:schemeClr>
                </a:solidFill>
                <a:latin typeface="Courier New" pitchFamily="49" charset="0"/>
                <a:cs typeface="Courier New" pitchFamily="49" charset="0"/>
              </a:rPr>
              <a:t>	</a:t>
            </a:r>
            <a:r>
              <a:rPr lang="en-US" sz="1800" b="1" dirty="0" smtClean="0">
                <a:solidFill>
                  <a:schemeClr val="tx2">
                    <a:lumMod val="75000"/>
                  </a:schemeClr>
                </a:solidFill>
                <a:latin typeface="Courier New" pitchFamily="49" charset="0"/>
                <a:cs typeface="Courier New" pitchFamily="49" charset="0"/>
              </a:rPr>
              <a:t>...</a:t>
            </a:r>
          </a:p>
          <a:p>
            <a:pPr>
              <a:spcBef>
                <a:spcPts val="0"/>
              </a:spcBef>
              <a:buNone/>
            </a:pPr>
            <a:r>
              <a:rPr lang="en-US" sz="1800" dirty="0" smtClean="0">
                <a:solidFill>
                  <a:schemeClr val="tx2">
                    <a:lumMod val="75000"/>
                  </a:schemeClr>
                </a:solidFill>
                <a:latin typeface="Courier New" pitchFamily="49" charset="0"/>
                <a:cs typeface="Courier New" pitchFamily="49" charset="0"/>
              </a:rPr>
              <a:t>}</a:t>
            </a:r>
            <a:endParaRPr lang="en-US" sz="2000" dirty="0" smtClean="0">
              <a:solidFill>
                <a:schemeClr val="tx2">
                  <a:lumMod val="75000"/>
                </a:schemeClr>
              </a:solidFill>
            </a:endParaRPr>
          </a:p>
          <a:p>
            <a:pPr lvl="1"/>
            <a:r>
              <a:rPr lang="en-US" sz="2000" dirty="0" smtClean="0">
                <a:solidFill>
                  <a:schemeClr val="tx1"/>
                </a:solidFill>
              </a:rPr>
              <a:t>In version 2:</a:t>
            </a:r>
          </a:p>
          <a:p>
            <a:pPr>
              <a:spcBef>
                <a:spcPts val="600"/>
              </a:spcBef>
              <a:buNone/>
            </a:pPr>
            <a:r>
              <a:rPr lang="en-US" sz="1800" dirty="0" err="1" smtClean="0">
                <a:solidFill>
                  <a:schemeClr val="tx2">
                    <a:lumMod val="75000"/>
                  </a:schemeClr>
                </a:solidFill>
                <a:latin typeface="Courier New" pitchFamily="49" charset="0"/>
                <a:cs typeface="Courier New" pitchFamily="49" charset="0"/>
              </a:rPr>
              <a:t>EMBSZoneInfoItem</a:t>
            </a:r>
            <a:r>
              <a:rPr lang="en-US" sz="1800" dirty="0" smtClean="0">
                <a:solidFill>
                  <a:schemeClr val="tx2">
                    <a:lumMod val="75000"/>
                  </a:schemeClr>
                </a:solidFill>
                <a:latin typeface="Courier New" pitchFamily="49" charset="0"/>
                <a:cs typeface="Courier New" pitchFamily="49" charset="0"/>
              </a:rPr>
              <a:t> ::= SEQUENCE {</a:t>
            </a:r>
          </a:p>
          <a:p>
            <a:pPr>
              <a:spcBef>
                <a:spcPts val="0"/>
              </a:spcBef>
              <a:buNone/>
            </a:pPr>
            <a:r>
              <a:rPr lang="en-US" sz="1800" dirty="0" smtClean="0">
                <a:solidFill>
                  <a:schemeClr val="tx2">
                    <a:lumMod val="75000"/>
                  </a:schemeClr>
                </a:solidFill>
                <a:latin typeface="Courier New" pitchFamily="49" charset="0"/>
                <a:cs typeface="Courier New" pitchFamily="49" charset="0"/>
              </a:rPr>
              <a:t>   </a:t>
            </a:r>
            <a:r>
              <a:rPr lang="en-US" sz="1800" dirty="0" err="1" smtClean="0">
                <a:solidFill>
                  <a:schemeClr val="tx2">
                    <a:lumMod val="75000"/>
                  </a:schemeClr>
                </a:solidFill>
                <a:latin typeface="Courier New" pitchFamily="49" charset="0"/>
                <a:cs typeface="Courier New" pitchFamily="49" charset="0"/>
              </a:rPr>
              <a:t>embsZoneID</a:t>
            </a:r>
            <a:r>
              <a:rPr lang="en-US" sz="1800" dirty="0" smtClean="0">
                <a:solidFill>
                  <a:schemeClr val="tx2">
                    <a:lumMod val="75000"/>
                  </a:schemeClr>
                </a:solidFill>
                <a:latin typeface="Courier New" pitchFamily="49" charset="0"/>
                <a:cs typeface="Courier New" pitchFamily="49" charset="0"/>
              </a:rPr>
              <a:t>               BIT STRING (SIZE(7)),</a:t>
            </a:r>
          </a:p>
          <a:p>
            <a:pPr>
              <a:spcBef>
                <a:spcPts val="0"/>
              </a:spcBef>
              <a:buNone/>
            </a:pPr>
            <a:r>
              <a:rPr lang="en-US" sz="1800" dirty="0" smtClean="0">
                <a:solidFill>
                  <a:schemeClr val="tx2">
                    <a:lumMod val="75000"/>
                  </a:schemeClr>
                </a:solidFill>
                <a:latin typeface="Courier New" pitchFamily="49" charset="0"/>
                <a:cs typeface="Courier New" pitchFamily="49" charset="0"/>
              </a:rPr>
              <a:t>   </a:t>
            </a:r>
            <a:r>
              <a:rPr lang="en-US" sz="1800" dirty="0" err="1" smtClean="0">
                <a:solidFill>
                  <a:schemeClr val="tx2">
                    <a:lumMod val="75000"/>
                  </a:schemeClr>
                </a:solidFill>
                <a:latin typeface="Courier New" pitchFamily="49" charset="0"/>
                <a:cs typeface="Courier New" pitchFamily="49" charset="0"/>
              </a:rPr>
              <a:t>newEMBSZoneID</a:t>
            </a:r>
            <a:r>
              <a:rPr lang="en-US" sz="1800" dirty="0" smtClean="0">
                <a:solidFill>
                  <a:schemeClr val="tx2">
                    <a:lumMod val="75000"/>
                  </a:schemeClr>
                </a:solidFill>
                <a:latin typeface="Courier New" pitchFamily="49" charset="0"/>
                <a:cs typeface="Courier New" pitchFamily="49" charset="0"/>
              </a:rPr>
              <a:t>            BIT STRING (SIZE(7)) OPTIONAL,</a:t>
            </a:r>
          </a:p>
          <a:p>
            <a:pPr>
              <a:spcBef>
                <a:spcPts val="0"/>
              </a:spcBef>
              <a:buNone/>
            </a:pPr>
            <a:r>
              <a:rPr lang="en-US" sz="1800" dirty="0" smtClean="0">
                <a:solidFill>
                  <a:schemeClr val="tx2">
                    <a:lumMod val="75000"/>
                  </a:schemeClr>
                </a:solidFill>
                <a:latin typeface="Courier New" pitchFamily="49" charset="0"/>
                <a:cs typeface="Courier New" pitchFamily="49" charset="0"/>
              </a:rPr>
              <a:t>   </a:t>
            </a:r>
            <a:r>
              <a:rPr lang="en-US" sz="1800" dirty="0" err="1" smtClean="0">
                <a:solidFill>
                  <a:schemeClr val="tx2">
                    <a:lumMod val="75000"/>
                  </a:schemeClr>
                </a:solidFill>
                <a:latin typeface="Courier New" pitchFamily="49" charset="0"/>
                <a:cs typeface="Courier New" pitchFamily="49" charset="0"/>
              </a:rPr>
              <a:t>physicalCarrierIndex</a:t>
            </a:r>
            <a:r>
              <a:rPr lang="en-US" sz="1800" dirty="0" smtClean="0">
                <a:solidFill>
                  <a:schemeClr val="tx2">
                    <a:lumMod val="75000"/>
                  </a:schemeClr>
                </a:solidFill>
                <a:latin typeface="Courier New" pitchFamily="49" charset="0"/>
                <a:cs typeface="Courier New" pitchFamily="49" charset="0"/>
              </a:rPr>
              <a:t>     INTEGER (0..63),</a:t>
            </a:r>
          </a:p>
          <a:p>
            <a:pPr>
              <a:spcBef>
                <a:spcPts val="0"/>
              </a:spcBef>
              <a:buNone/>
            </a:pPr>
            <a:r>
              <a:rPr lang="en-US" sz="1800" dirty="0" smtClean="0">
                <a:solidFill>
                  <a:schemeClr val="tx2">
                    <a:lumMod val="75000"/>
                  </a:schemeClr>
                </a:solidFill>
                <a:latin typeface="Courier New" pitchFamily="49" charset="0"/>
                <a:cs typeface="Courier New" pitchFamily="49" charset="0"/>
              </a:rPr>
              <a:t>	</a:t>
            </a:r>
            <a:r>
              <a:rPr lang="en-US" sz="1800" b="1" dirty="0" smtClean="0">
                <a:solidFill>
                  <a:schemeClr val="tx2">
                    <a:lumMod val="75000"/>
                  </a:schemeClr>
                </a:solidFill>
                <a:latin typeface="Courier New" pitchFamily="49" charset="0"/>
                <a:cs typeface="Courier New" pitchFamily="49" charset="0"/>
              </a:rPr>
              <a:t>...,</a:t>
            </a:r>
          </a:p>
          <a:p>
            <a:pPr>
              <a:spcBef>
                <a:spcPts val="0"/>
              </a:spcBef>
              <a:buNone/>
            </a:pPr>
            <a:r>
              <a:rPr lang="en-US" sz="1800" b="1" dirty="0" smtClean="0">
                <a:solidFill>
                  <a:schemeClr val="tx2">
                    <a:lumMod val="75000"/>
                  </a:schemeClr>
                </a:solidFill>
                <a:latin typeface="Courier New" pitchFamily="49" charset="0"/>
                <a:cs typeface="Courier New" pitchFamily="49" charset="0"/>
              </a:rPr>
              <a:t>   </a:t>
            </a:r>
            <a:r>
              <a:rPr lang="en-US" sz="1800" b="1" dirty="0" err="1" smtClean="0">
                <a:solidFill>
                  <a:schemeClr val="tx2">
                    <a:lumMod val="75000"/>
                  </a:schemeClr>
                </a:solidFill>
                <a:latin typeface="Courier New" pitchFamily="49" charset="0"/>
                <a:cs typeface="Courier New" pitchFamily="49" charset="0"/>
              </a:rPr>
              <a:t>bitmapAndServiceFlowInfo</a:t>
            </a:r>
            <a:r>
              <a:rPr lang="en-US" sz="1800" b="1" dirty="0" smtClean="0">
                <a:solidFill>
                  <a:schemeClr val="tx2">
                    <a:lumMod val="75000"/>
                  </a:schemeClr>
                </a:solidFill>
                <a:latin typeface="Courier New" pitchFamily="49" charset="0"/>
                <a:cs typeface="Courier New" pitchFamily="49" charset="0"/>
              </a:rPr>
              <a:t> </a:t>
            </a:r>
            <a:r>
              <a:rPr lang="en-US" sz="1800" b="1" dirty="0" err="1" smtClean="0">
                <a:solidFill>
                  <a:schemeClr val="tx2">
                    <a:lumMod val="75000"/>
                  </a:schemeClr>
                </a:solidFill>
                <a:latin typeface="Courier New" pitchFamily="49" charset="0"/>
                <a:cs typeface="Courier New" pitchFamily="49" charset="0"/>
              </a:rPr>
              <a:t>BitmapAndSfInfo</a:t>
            </a:r>
            <a:endParaRPr lang="en-US" sz="1800" b="1" dirty="0" smtClean="0">
              <a:solidFill>
                <a:schemeClr val="tx2">
                  <a:lumMod val="75000"/>
                </a:schemeClr>
              </a:solidFill>
              <a:latin typeface="Courier New" pitchFamily="49" charset="0"/>
              <a:cs typeface="Courier New" pitchFamily="49" charset="0"/>
            </a:endParaRPr>
          </a:p>
          <a:p>
            <a:pPr>
              <a:spcBef>
                <a:spcPts val="0"/>
              </a:spcBef>
              <a:buNone/>
            </a:pPr>
            <a:r>
              <a:rPr lang="en-US" sz="1800" dirty="0" smtClean="0">
                <a:solidFill>
                  <a:schemeClr val="tx2">
                    <a:lumMod val="75000"/>
                  </a:schemeClr>
                </a:solidFill>
                <a:latin typeface="Courier New" pitchFamily="49" charset="0"/>
                <a:cs typeface="Courier New" pitchFamily="49" charset="0"/>
              </a:rPr>
              <a:t>}</a:t>
            </a:r>
          </a:p>
          <a:p>
            <a:pPr lvl="1"/>
            <a:endParaRPr lang="en-US" sz="2000" dirty="0" smtClean="0">
              <a:solidFill>
                <a:schemeClr val="tx1"/>
              </a:solidFill>
            </a:endParaRPr>
          </a:p>
          <a:p>
            <a:pPr lvl="2">
              <a:buNone/>
            </a:pPr>
            <a:r>
              <a:rPr lang="en-US" sz="1600" dirty="0" smtClean="0">
                <a:solidFill>
                  <a:schemeClr val="tx1"/>
                </a:solidFill>
              </a:rPr>
              <a:t> </a:t>
            </a:r>
          </a:p>
          <a:p>
            <a:endParaRPr lang="en-US" dirty="0" smtClean="0">
              <a:solidFill>
                <a:schemeClr val="tx1"/>
              </a:solidFill>
            </a:endParaRPr>
          </a:p>
          <a:p>
            <a:pPr lvl="1"/>
            <a:endParaRPr lang="en-US" sz="2000" dirty="0" smtClean="0">
              <a:solidFill>
                <a:schemeClr val="tx1"/>
              </a:solidFill>
            </a:endParaRPr>
          </a:p>
          <a:p>
            <a:pPr lvl="1"/>
            <a:endParaRPr lang="en-US" sz="2000" dirty="0" smtClean="0">
              <a:solidFill>
                <a:schemeClr val="tx1"/>
              </a:solidFill>
            </a:endParaRPr>
          </a:p>
          <a:p>
            <a:pPr lvl="1">
              <a:buNone/>
            </a:pPr>
            <a:endParaRPr lang="en-US" sz="2000" dirty="0" smtClean="0">
              <a:solidFill>
                <a:schemeClr val="tx1"/>
              </a:solidFill>
            </a:endParaRPr>
          </a:p>
          <a:p>
            <a:pPr lvl="1"/>
            <a:endParaRPr lang="en-US" sz="2000" dirty="0" smtClean="0">
              <a:solidFill>
                <a:schemeClr val="tx1"/>
              </a:solidFill>
            </a:endParaRPr>
          </a:p>
          <a:p>
            <a:pPr>
              <a:buNone/>
            </a:pPr>
            <a:endParaRPr lang="en-US" sz="1800" dirty="0" smtClean="0">
              <a:solidFill>
                <a:schemeClr val="tx1"/>
              </a:solidFill>
              <a:latin typeface="Courier New" pitchFamily="49" charset="0"/>
              <a:cs typeface="Courier New" pitchFamily="49" charset="0"/>
            </a:endParaRPr>
          </a:p>
          <a:p>
            <a:endParaRPr lang="en-US" sz="2400" dirty="0" smtClean="0">
              <a:solidFill>
                <a:schemeClr val="tx1"/>
              </a:solidFill>
            </a:endParaRPr>
          </a:p>
          <a:p>
            <a:endParaRPr lang="en-US" dirty="0" smtClean="0"/>
          </a:p>
          <a:p>
            <a:endParaRPr lang="en-US" dirty="0" smtClean="0">
              <a:latin typeface="Courier New" pitchFamily="49" charset="0"/>
              <a:cs typeface="Courier New" pitchFamily="49" charset="0"/>
            </a:endParaRPr>
          </a:p>
          <a:p>
            <a:pPr lvl="1">
              <a:buNone/>
            </a:pPr>
            <a:endParaRPr lang="en-US" dirty="0" smtClean="0">
              <a:latin typeface="Courier New" pitchFamily="49" charset="0"/>
              <a:cs typeface="Courier New" pitchFamily="49" charset="0"/>
            </a:endParaRPr>
          </a:p>
          <a:p>
            <a:pPr lvl="1">
              <a:buNone/>
            </a:pPr>
            <a:endParaRPr lang="en-US" dirty="0" smtClean="0"/>
          </a:p>
          <a:p>
            <a:pPr>
              <a:buNone/>
            </a:pPr>
            <a:endParaRPr lang="en-US" dirty="0" smtClean="0"/>
          </a:p>
          <a:p>
            <a:pPr>
              <a:buNone/>
            </a:pPr>
            <a:endParaRPr lang="en-US" dirty="0"/>
          </a:p>
        </p:txBody>
      </p:sp>
    </p:spTree>
  </p:cSld>
  <p:clrMapOvr>
    <a:masterClrMapping/>
  </p:clrMapOvr>
  <p:transition advClick="0"/>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a:xfrm>
            <a:off x="373850" y="70480"/>
            <a:ext cx="8229600" cy="1066800"/>
          </a:xfrm>
        </p:spPr>
        <p:txBody>
          <a:bodyPr/>
          <a:lstStyle/>
          <a:p>
            <a:pPr eaLnBrk="1" hangingPunct="1">
              <a:defRPr/>
            </a:pPr>
            <a:r>
              <a:rPr lang="en-US" sz="3600" dirty="0" smtClean="0">
                <a:solidFill>
                  <a:srgbClr val="FFFCC5"/>
                </a:solidFill>
                <a:cs typeface="Courier New" pitchFamily="49" charset="0"/>
              </a:rPr>
              <a:t>Extensibility</a:t>
            </a:r>
            <a:endParaRPr lang="en-US" sz="2800" dirty="0" smtClean="0">
              <a:solidFill>
                <a:srgbClr val="FFFCC5"/>
              </a:solidFill>
              <a:cs typeface="Courier New" pitchFamily="49" charset="0"/>
            </a:endParaRPr>
          </a:p>
        </p:txBody>
      </p:sp>
      <p:sp>
        <p:nvSpPr>
          <p:cNvPr id="4" name="Content Placeholder 3"/>
          <p:cNvSpPr>
            <a:spLocks noGrp="1"/>
          </p:cNvSpPr>
          <p:nvPr>
            <p:ph idx="1"/>
          </p:nvPr>
        </p:nvSpPr>
        <p:spPr>
          <a:xfrm>
            <a:off x="450180" y="1139100"/>
            <a:ext cx="8229600" cy="5257800"/>
          </a:xfrm>
        </p:spPr>
        <p:txBody>
          <a:bodyPr/>
          <a:lstStyle/>
          <a:p>
            <a:r>
              <a:rPr lang="en-US" sz="2400" dirty="0" smtClean="0">
                <a:solidFill>
                  <a:schemeClr val="tx1"/>
                </a:solidFill>
              </a:rPr>
              <a:t>Extensible choice types:</a:t>
            </a:r>
          </a:p>
          <a:p>
            <a:pPr lvl="1"/>
            <a:r>
              <a:rPr lang="en-US" sz="2000" dirty="0" smtClean="0">
                <a:solidFill>
                  <a:schemeClr val="tx1"/>
                </a:solidFill>
              </a:rPr>
              <a:t>In version 1: </a:t>
            </a:r>
          </a:p>
          <a:p>
            <a:pPr>
              <a:spcBef>
                <a:spcPts val="600"/>
              </a:spcBef>
              <a:buNone/>
            </a:pPr>
            <a:r>
              <a:rPr lang="en-US" sz="1800" dirty="0" smtClean="0">
                <a:solidFill>
                  <a:schemeClr val="tx1"/>
                </a:solidFill>
                <a:latin typeface="Courier New" pitchFamily="49" charset="0"/>
                <a:cs typeface="Courier New" pitchFamily="49" charset="0"/>
              </a:rPr>
              <a:t>	    </a:t>
            </a:r>
            <a:r>
              <a:rPr lang="en-US" sz="1800" dirty="0" smtClean="0">
                <a:solidFill>
                  <a:schemeClr val="tx2">
                    <a:lumMod val="75000"/>
                  </a:schemeClr>
                </a:solidFill>
                <a:latin typeface="Courier New" pitchFamily="49" charset="0"/>
                <a:cs typeface="Courier New" pitchFamily="49" charset="0"/>
              </a:rPr>
              <a:t>mode        CHOICE {</a:t>
            </a:r>
          </a:p>
          <a:p>
            <a:pPr>
              <a:spcBef>
                <a:spcPts val="0"/>
              </a:spcBef>
              <a:buNone/>
            </a:pPr>
            <a:r>
              <a:rPr lang="en-US" sz="1800" dirty="0" smtClean="0">
                <a:solidFill>
                  <a:schemeClr val="tx2">
                    <a:lumMod val="75000"/>
                  </a:schemeClr>
                </a:solidFill>
                <a:latin typeface="Courier New" pitchFamily="49" charset="0"/>
                <a:cs typeface="Courier New" pitchFamily="49" charset="0"/>
              </a:rPr>
              <a:t>         </a:t>
            </a:r>
            <a:r>
              <a:rPr lang="en-US" sz="1800" dirty="0" err="1" smtClean="0">
                <a:solidFill>
                  <a:schemeClr val="tx2">
                    <a:lumMod val="75000"/>
                  </a:schemeClr>
                </a:solidFill>
                <a:latin typeface="Courier New" pitchFamily="49" charset="0"/>
                <a:cs typeface="Courier New" pitchFamily="49" charset="0"/>
              </a:rPr>
              <a:t>hoCmd</a:t>
            </a:r>
            <a:r>
              <a:rPr lang="en-US" sz="1800" dirty="0" smtClean="0">
                <a:solidFill>
                  <a:schemeClr val="tx2">
                    <a:lumMod val="75000"/>
                  </a:schemeClr>
                </a:solidFill>
                <a:latin typeface="Courier New" pitchFamily="49" charset="0"/>
                <a:cs typeface="Courier New" pitchFamily="49" charset="0"/>
              </a:rPr>
              <a:t>        </a:t>
            </a:r>
            <a:r>
              <a:rPr lang="en-US" sz="1800" dirty="0" err="1" smtClean="0">
                <a:solidFill>
                  <a:schemeClr val="tx2">
                    <a:lumMod val="75000"/>
                  </a:schemeClr>
                </a:solidFill>
                <a:latin typeface="Courier New" pitchFamily="49" charset="0"/>
                <a:cs typeface="Courier New" pitchFamily="49" charset="0"/>
              </a:rPr>
              <a:t>HandoverCommand</a:t>
            </a:r>
            <a:r>
              <a:rPr lang="en-US" sz="1800" dirty="0" smtClean="0">
                <a:solidFill>
                  <a:schemeClr val="tx2">
                    <a:lumMod val="75000"/>
                  </a:schemeClr>
                </a:solidFill>
                <a:latin typeface="Courier New" pitchFamily="49" charset="0"/>
                <a:cs typeface="Courier New" pitchFamily="49" charset="0"/>
              </a:rPr>
              <a:t>,</a:t>
            </a:r>
          </a:p>
          <a:p>
            <a:pPr>
              <a:spcBef>
                <a:spcPts val="0"/>
              </a:spcBef>
              <a:buNone/>
            </a:pPr>
            <a:r>
              <a:rPr lang="en-US" sz="1800" dirty="0" smtClean="0">
                <a:solidFill>
                  <a:schemeClr val="tx2">
                    <a:lumMod val="75000"/>
                  </a:schemeClr>
                </a:solidFill>
                <a:latin typeface="Courier New" pitchFamily="49" charset="0"/>
                <a:cs typeface="Courier New" pitchFamily="49" charset="0"/>
              </a:rPr>
              <a:t>         ...</a:t>
            </a:r>
          </a:p>
          <a:p>
            <a:pPr>
              <a:spcBef>
                <a:spcPts val="0"/>
              </a:spcBef>
              <a:buNone/>
            </a:pPr>
            <a:r>
              <a:rPr lang="en-US" sz="1800" dirty="0" smtClean="0">
                <a:solidFill>
                  <a:schemeClr val="tx2">
                    <a:lumMod val="75000"/>
                  </a:schemeClr>
                </a:solidFill>
                <a:latin typeface="Courier New" pitchFamily="49" charset="0"/>
                <a:cs typeface="Courier New" pitchFamily="49" charset="0"/>
              </a:rPr>
              <a:t>       }</a:t>
            </a:r>
          </a:p>
          <a:p>
            <a:pPr lvl="1"/>
            <a:r>
              <a:rPr lang="en-US" sz="2000" dirty="0" smtClean="0">
                <a:solidFill>
                  <a:schemeClr val="tx1"/>
                </a:solidFill>
              </a:rPr>
              <a:t>In version 2:</a:t>
            </a:r>
          </a:p>
          <a:p>
            <a:pPr>
              <a:spcBef>
                <a:spcPts val="600"/>
              </a:spcBef>
              <a:buNone/>
            </a:pPr>
            <a:r>
              <a:rPr lang="en-US" sz="1800" dirty="0" smtClean="0">
                <a:solidFill>
                  <a:schemeClr val="tx1"/>
                </a:solidFill>
                <a:latin typeface="Courier New" pitchFamily="49" charset="0"/>
                <a:cs typeface="Courier New" pitchFamily="49" charset="0"/>
              </a:rPr>
              <a:t>	    </a:t>
            </a:r>
            <a:r>
              <a:rPr lang="en-US" sz="1800" dirty="0" smtClean="0">
                <a:solidFill>
                  <a:schemeClr val="tx2">
                    <a:lumMod val="75000"/>
                  </a:schemeClr>
                </a:solidFill>
                <a:latin typeface="Courier New" pitchFamily="49" charset="0"/>
                <a:cs typeface="Courier New" pitchFamily="49" charset="0"/>
              </a:rPr>
              <a:t>mode        CHOICE {</a:t>
            </a:r>
          </a:p>
          <a:p>
            <a:pPr>
              <a:spcBef>
                <a:spcPts val="0"/>
              </a:spcBef>
              <a:buNone/>
            </a:pPr>
            <a:r>
              <a:rPr lang="en-US" sz="1800" dirty="0" smtClean="0">
                <a:solidFill>
                  <a:schemeClr val="tx2">
                    <a:lumMod val="75000"/>
                  </a:schemeClr>
                </a:solidFill>
                <a:latin typeface="Courier New" pitchFamily="49" charset="0"/>
                <a:cs typeface="Courier New" pitchFamily="49" charset="0"/>
              </a:rPr>
              <a:t>         </a:t>
            </a:r>
            <a:r>
              <a:rPr lang="en-US" sz="1800" dirty="0" err="1" smtClean="0">
                <a:solidFill>
                  <a:schemeClr val="tx2">
                    <a:lumMod val="75000"/>
                  </a:schemeClr>
                </a:solidFill>
                <a:latin typeface="Courier New" pitchFamily="49" charset="0"/>
                <a:cs typeface="Courier New" pitchFamily="49" charset="0"/>
              </a:rPr>
              <a:t>hoCmd</a:t>
            </a:r>
            <a:r>
              <a:rPr lang="en-US" sz="1800" dirty="0" smtClean="0">
                <a:solidFill>
                  <a:schemeClr val="tx2">
                    <a:lumMod val="75000"/>
                  </a:schemeClr>
                </a:solidFill>
                <a:latin typeface="Courier New" pitchFamily="49" charset="0"/>
                <a:cs typeface="Courier New" pitchFamily="49" charset="0"/>
              </a:rPr>
              <a:t>        </a:t>
            </a:r>
            <a:r>
              <a:rPr lang="en-US" sz="1800" dirty="0" err="1" smtClean="0">
                <a:solidFill>
                  <a:schemeClr val="tx2">
                    <a:lumMod val="75000"/>
                  </a:schemeClr>
                </a:solidFill>
                <a:latin typeface="Courier New" pitchFamily="49" charset="0"/>
                <a:cs typeface="Courier New" pitchFamily="49" charset="0"/>
              </a:rPr>
              <a:t>HandoverCommand</a:t>
            </a:r>
            <a:r>
              <a:rPr lang="en-US" sz="1800" dirty="0" smtClean="0">
                <a:solidFill>
                  <a:schemeClr val="tx2">
                    <a:lumMod val="75000"/>
                  </a:schemeClr>
                </a:solidFill>
                <a:latin typeface="Courier New" pitchFamily="49" charset="0"/>
                <a:cs typeface="Courier New" pitchFamily="49" charset="0"/>
              </a:rPr>
              <a:t>,</a:t>
            </a:r>
          </a:p>
          <a:p>
            <a:pPr>
              <a:spcBef>
                <a:spcPts val="0"/>
              </a:spcBef>
              <a:buNone/>
            </a:pPr>
            <a:r>
              <a:rPr lang="en-US" sz="1800" b="1" dirty="0" smtClean="0">
                <a:solidFill>
                  <a:schemeClr val="tx2">
                    <a:lumMod val="75000"/>
                  </a:schemeClr>
                </a:solidFill>
                <a:latin typeface="Courier New" pitchFamily="49" charset="0"/>
                <a:cs typeface="Courier New" pitchFamily="49" charset="0"/>
              </a:rPr>
              <a:t>         ...,</a:t>
            </a:r>
          </a:p>
          <a:p>
            <a:pPr>
              <a:spcBef>
                <a:spcPts val="0"/>
              </a:spcBef>
              <a:buNone/>
            </a:pPr>
            <a:r>
              <a:rPr lang="en-US" sz="1800" b="1" dirty="0" smtClean="0">
                <a:solidFill>
                  <a:schemeClr val="tx2">
                    <a:lumMod val="75000"/>
                  </a:schemeClr>
                </a:solidFill>
                <a:latin typeface="Courier New" pitchFamily="49" charset="0"/>
                <a:cs typeface="Courier New" pitchFamily="49" charset="0"/>
              </a:rPr>
              <a:t>         </a:t>
            </a:r>
            <a:r>
              <a:rPr lang="en-US" sz="1800" b="1" dirty="0" err="1" smtClean="0">
                <a:solidFill>
                  <a:schemeClr val="tx2">
                    <a:lumMod val="75000"/>
                  </a:schemeClr>
                </a:solidFill>
                <a:latin typeface="Courier New" pitchFamily="49" charset="0"/>
                <a:cs typeface="Courier New" pitchFamily="49" charset="0"/>
              </a:rPr>
              <a:t>zsCmd</a:t>
            </a:r>
            <a:r>
              <a:rPr lang="en-US" sz="1800" b="1" dirty="0" smtClean="0">
                <a:solidFill>
                  <a:schemeClr val="tx2">
                    <a:lumMod val="75000"/>
                  </a:schemeClr>
                </a:solidFill>
                <a:latin typeface="Courier New" pitchFamily="49" charset="0"/>
                <a:cs typeface="Courier New" pitchFamily="49" charset="0"/>
              </a:rPr>
              <a:t>        </a:t>
            </a:r>
            <a:r>
              <a:rPr lang="en-US" sz="1800" b="1" dirty="0" err="1" smtClean="0">
                <a:solidFill>
                  <a:schemeClr val="tx2">
                    <a:lumMod val="75000"/>
                  </a:schemeClr>
                </a:solidFill>
                <a:latin typeface="Courier New" pitchFamily="49" charset="0"/>
                <a:cs typeface="Courier New" pitchFamily="49" charset="0"/>
              </a:rPr>
              <a:t>ZoneSwitchCommand</a:t>
            </a:r>
            <a:r>
              <a:rPr lang="en-US" sz="1800" b="1" dirty="0" smtClean="0">
                <a:solidFill>
                  <a:schemeClr val="tx2">
                    <a:lumMod val="75000"/>
                  </a:schemeClr>
                </a:solidFill>
                <a:latin typeface="Courier New" pitchFamily="49" charset="0"/>
                <a:cs typeface="Courier New" pitchFamily="49" charset="0"/>
              </a:rPr>
              <a:t>,</a:t>
            </a:r>
          </a:p>
          <a:p>
            <a:pPr>
              <a:spcBef>
                <a:spcPts val="0"/>
              </a:spcBef>
              <a:buNone/>
            </a:pPr>
            <a:r>
              <a:rPr lang="en-US" sz="1800" b="1" dirty="0" smtClean="0">
                <a:solidFill>
                  <a:schemeClr val="tx2">
                    <a:lumMod val="75000"/>
                  </a:schemeClr>
                </a:solidFill>
                <a:latin typeface="Courier New" pitchFamily="49" charset="0"/>
                <a:cs typeface="Courier New" pitchFamily="49" charset="0"/>
              </a:rPr>
              <a:t>         </a:t>
            </a:r>
            <a:r>
              <a:rPr lang="en-US" sz="1800" b="1" dirty="0" err="1" smtClean="0">
                <a:solidFill>
                  <a:schemeClr val="tx2">
                    <a:lumMod val="75000"/>
                  </a:schemeClr>
                </a:solidFill>
                <a:latin typeface="Courier New" pitchFamily="49" charset="0"/>
                <a:cs typeface="Courier New" pitchFamily="49" charset="0"/>
              </a:rPr>
              <a:t>hoReject</a:t>
            </a:r>
            <a:r>
              <a:rPr lang="en-US" sz="1800" b="1" dirty="0" smtClean="0">
                <a:solidFill>
                  <a:schemeClr val="tx2">
                    <a:lumMod val="75000"/>
                  </a:schemeClr>
                </a:solidFill>
                <a:latin typeface="Courier New" pitchFamily="49" charset="0"/>
                <a:cs typeface="Courier New" pitchFamily="49" charset="0"/>
              </a:rPr>
              <a:t>     NULL		</a:t>
            </a:r>
          </a:p>
          <a:p>
            <a:pPr>
              <a:spcBef>
                <a:spcPts val="0"/>
              </a:spcBef>
              <a:buNone/>
            </a:pPr>
            <a:r>
              <a:rPr lang="en-US" sz="1800" dirty="0" smtClean="0">
                <a:solidFill>
                  <a:schemeClr val="tx2">
                    <a:lumMod val="75000"/>
                  </a:schemeClr>
                </a:solidFill>
                <a:latin typeface="Courier New" pitchFamily="49" charset="0"/>
                <a:cs typeface="Courier New" pitchFamily="49" charset="0"/>
              </a:rPr>
              <a:t>       }</a:t>
            </a:r>
          </a:p>
          <a:p>
            <a:pPr lvl="1"/>
            <a:endParaRPr lang="en-US" sz="2000" dirty="0" smtClean="0">
              <a:solidFill>
                <a:schemeClr val="tx1"/>
              </a:solidFill>
            </a:endParaRPr>
          </a:p>
          <a:p>
            <a:pPr lvl="2">
              <a:buNone/>
            </a:pPr>
            <a:r>
              <a:rPr lang="en-US" sz="1600" dirty="0" smtClean="0">
                <a:solidFill>
                  <a:schemeClr val="tx1"/>
                </a:solidFill>
              </a:rPr>
              <a:t> </a:t>
            </a:r>
          </a:p>
          <a:p>
            <a:endParaRPr lang="en-US" dirty="0" smtClean="0">
              <a:solidFill>
                <a:schemeClr val="tx1"/>
              </a:solidFill>
            </a:endParaRPr>
          </a:p>
          <a:p>
            <a:pPr lvl="1"/>
            <a:endParaRPr lang="en-US" sz="2000" dirty="0" smtClean="0">
              <a:solidFill>
                <a:schemeClr val="tx1"/>
              </a:solidFill>
            </a:endParaRPr>
          </a:p>
          <a:p>
            <a:pPr lvl="1"/>
            <a:endParaRPr lang="en-US" sz="2000" dirty="0" smtClean="0">
              <a:solidFill>
                <a:schemeClr val="tx1"/>
              </a:solidFill>
            </a:endParaRPr>
          </a:p>
          <a:p>
            <a:pPr lvl="1">
              <a:buNone/>
            </a:pPr>
            <a:endParaRPr lang="en-US" sz="2000" dirty="0" smtClean="0">
              <a:solidFill>
                <a:schemeClr val="tx1"/>
              </a:solidFill>
            </a:endParaRPr>
          </a:p>
          <a:p>
            <a:pPr lvl="1"/>
            <a:endParaRPr lang="en-US" sz="2000" dirty="0" smtClean="0">
              <a:solidFill>
                <a:schemeClr val="tx1"/>
              </a:solidFill>
            </a:endParaRPr>
          </a:p>
          <a:p>
            <a:pPr>
              <a:buNone/>
            </a:pPr>
            <a:endParaRPr lang="en-US" sz="1800" dirty="0" smtClean="0">
              <a:solidFill>
                <a:schemeClr val="tx1"/>
              </a:solidFill>
              <a:latin typeface="Courier New" pitchFamily="49" charset="0"/>
              <a:cs typeface="Courier New" pitchFamily="49" charset="0"/>
            </a:endParaRPr>
          </a:p>
          <a:p>
            <a:endParaRPr lang="en-US" sz="2400" dirty="0" smtClean="0">
              <a:solidFill>
                <a:schemeClr val="tx1"/>
              </a:solidFill>
            </a:endParaRPr>
          </a:p>
          <a:p>
            <a:endParaRPr lang="en-US" dirty="0" smtClean="0"/>
          </a:p>
          <a:p>
            <a:endParaRPr lang="en-US" dirty="0" smtClean="0">
              <a:latin typeface="Courier New" pitchFamily="49" charset="0"/>
              <a:cs typeface="Courier New" pitchFamily="49" charset="0"/>
            </a:endParaRPr>
          </a:p>
          <a:p>
            <a:pPr lvl="1">
              <a:buNone/>
            </a:pPr>
            <a:endParaRPr lang="en-US" dirty="0" smtClean="0">
              <a:latin typeface="Courier New" pitchFamily="49" charset="0"/>
              <a:cs typeface="Courier New" pitchFamily="49" charset="0"/>
            </a:endParaRPr>
          </a:p>
          <a:p>
            <a:pPr lvl="1">
              <a:buNone/>
            </a:pPr>
            <a:endParaRPr lang="en-US" dirty="0" smtClean="0"/>
          </a:p>
          <a:p>
            <a:pPr>
              <a:buNone/>
            </a:pPr>
            <a:endParaRPr lang="en-US" dirty="0" smtClean="0"/>
          </a:p>
          <a:p>
            <a:pPr>
              <a:buNone/>
            </a:pPr>
            <a:endParaRPr lang="en-US" dirty="0"/>
          </a:p>
        </p:txBody>
      </p:sp>
    </p:spTree>
  </p:cSld>
  <p:clrMapOvr>
    <a:masterClrMapping/>
  </p:clrMapOvr>
  <p:transition advClick="0"/>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a:xfrm>
            <a:off x="373850" y="70480"/>
            <a:ext cx="8229600" cy="1066800"/>
          </a:xfrm>
        </p:spPr>
        <p:txBody>
          <a:bodyPr/>
          <a:lstStyle/>
          <a:p>
            <a:pPr eaLnBrk="1" hangingPunct="1">
              <a:defRPr/>
            </a:pPr>
            <a:r>
              <a:rPr lang="en-US" sz="3600" dirty="0" smtClean="0">
                <a:solidFill>
                  <a:srgbClr val="FFFCC5"/>
                </a:solidFill>
                <a:cs typeface="Courier New" pitchFamily="49" charset="0"/>
              </a:rPr>
              <a:t>Boolean types</a:t>
            </a:r>
            <a:br>
              <a:rPr lang="en-US" sz="3600" dirty="0" smtClean="0">
                <a:solidFill>
                  <a:srgbClr val="FFFCC5"/>
                </a:solidFill>
                <a:cs typeface="Courier New" pitchFamily="49" charset="0"/>
              </a:rPr>
            </a:br>
            <a:r>
              <a:rPr lang="en-US" sz="2800" dirty="0" smtClean="0">
                <a:solidFill>
                  <a:srgbClr val="FFFCC5"/>
                </a:solidFill>
                <a:cs typeface="Courier New" pitchFamily="49" charset="0"/>
              </a:rPr>
              <a:t>PER encoding summary</a:t>
            </a:r>
          </a:p>
        </p:txBody>
      </p:sp>
      <p:sp>
        <p:nvSpPr>
          <p:cNvPr id="4" name="Content Placeholder 3"/>
          <p:cNvSpPr>
            <a:spLocks noGrp="1"/>
          </p:cNvSpPr>
          <p:nvPr>
            <p:ph idx="1"/>
          </p:nvPr>
        </p:nvSpPr>
        <p:spPr/>
        <p:txBody>
          <a:bodyPr/>
          <a:lstStyle/>
          <a:p>
            <a:r>
              <a:rPr lang="en-US" sz="2400" dirty="0" smtClean="0">
                <a:solidFill>
                  <a:schemeClr val="tx1"/>
                </a:solidFill>
              </a:rPr>
              <a:t>In PER Unaligned, a component whose type is a boolean type is encoded as follows:</a:t>
            </a:r>
          </a:p>
          <a:p>
            <a:pPr lvl="1"/>
            <a:r>
              <a:rPr lang="en-US" sz="2000" dirty="0" smtClean="0">
                <a:solidFill>
                  <a:schemeClr val="tx1"/>
                </a:solidFill>
                <a:cs typeface="Courier New" pitchFamily="49" charset="0"/>
              </a:rPr>
              <a:t>the value </a:t>
            </a:r>
            <a:r>
              <a:rPr lang="en-US" sz="2000" dirty="0" smtClean="0">
                <a:solidFill>
                  <a:schemeClr val="tx2">
                    <a:lumMod val="75000"/>
                  </a:schemeClr>
                </a:solidFill>
                <a:latin typeface="Courier New" pitchFamily="49" charset="0"/>
                <a:cs typeface="Courier New" pitchFamily="49" charset="0"/>
              </a:rPr>
              <a:t>FALSE</a:t>
            </a:r>
            <a:r>
              <a:rPr lang="en-US" sz="2000" dirty="0" smtClean="0">
                <a:solidFill>
                  <a:schemeClr val="tx1"/>
                </a:solidFill>
                <a:cs typeface="Courier New" pitchFamily="49" charset="0"/>
              </a:rPr>
              <a:t> is encoded as a single ‘0’ bit</a:t>
            </a:r>
          </a:p>
          <a:p>
            <a:pPr lvl="1"/>
            <a:r>
              <a:rPr lang="en-US" sz="2000" dirty="0" smtClean="0">
                <a:solidFill>
                  <a:schemeClr val="tx1"/>
                </a:solidFill>
                <a:cs typeface="Courier New" pitchFamily="49" charset="0"/>
              </a:rPr>
              <a:t>the value </a:t>
            </a:r>
            <a:r>
              <a:rPr lang="en-US" sz="2000" dirty="0" smtClean="0">
                <a:solidFill>
                  <a:schemeClr val="tx2">
                    <a:lumMod val="75000"/>
                  </a:schemeClr>
                </a:solidFill>
                <a:latin typeface="Courier New" pitchFamily="49" charset="0"/>
                <a:cs typeface="Courier New" pitchFamily="49" charset="0"/>
              </a:rPr>
              <a:t>TRUE</a:t>
            </a:r>
            <a:r>
              <a:rPr lang="en-US" sz="2000" dirty="0" smtClean="0">
                <a:solidFill>
                  <a:schemeClr val="tx1"/>
                </a:solidFill>
                <a:cs typeface="Courier New" pitchFamily="49" charset="0"/>
              </a:rPr>
              <a:t> is encoded as a single ‘1’ bit</a:t>
            </a:r>
          </a:p>
          <a:p>
            <a:pPr lvl="1"/>
            <a:endParaRPr lang="en-US" sz="2000" dirty="0" smtClean="0"/>
          </a:p>
          <a:p>
            <a:endParaRPr lang="en-US" dirty="0" smtClean="0">
              <a:latin typeface="Courier New" pitchFamily="49" charset="0"/>
              <a:cs typeface="Courier New" pitchFamily="49" charset="0"/>
            </a:endParaRPr>
          </a:p>
          <a:p>
            <a:pPr lvl="1">
              <a:buNone/>
            </a:pPr>
            <a:endParaRPr lang="en-US" dirty="0" smtClean="0">
              <a:latin typeface="Courier New" pitchFamily="49" charset="0"/>
              <a:cs typeface="Courier New" pitchFamily="49" charset="0"/>
            </a:endParaRPr>
          </a:p>
          <a:p>
            <a:pPr lvl="1">
              <a:buNone/>
            </a:pPr>
            <a:endParaRPr lang="en-US" dirty="0" smtClean="0"/>
          </a:p>
          <a:p>
            <a:pPr>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0" y="1224400"/>
            <a:ext cx="9144000" cy="5257800"/>
          </a:xfrm>
        </p:spPr>
        <p:txBody>
          <a:bodyPr/>
          <a:lstStyle/>
          <a:p>
            <a:pPr>
              <a:spcBef>
                <a:spcPts val="0"/>
              </a:spcBef>
              <a:buNone/>
            </a:pPr>
            <a:endParaRPr lang="en-GB" sz="14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MAC-Control-</a:t>
            </a:r>
            <a:r>
              <a:rPr lang="en-GB" sz="1800" dirty="0" err="1" smtClean="0">
                <a:solidFill>
                  <a:schemeClr val="tx2">
                    <a:lumMod val="75000"/>
                  </a:schemeClr>
                </a:solidFill>
                <a:latin typeface="Courier New" pitchFamily="49" charset="0"/>
                <a:cs typeface="Courier New" pitchFamily="49" charset="0"/>
              </a:rPr>
              <a:t>Msg</a:t>
            </a:r>
            <a:r>
              <a:rPr lang="en-GB" sz="1800" dirty="0" smtClean="0">
                <a:solidFill>
                  <a:schemeClr val="tx2">
                    <a:lumMod val="75000"/>
                  </a:schemeClr>
                </a:solidFill>
                <a:latin typeface="Courier New" pitchFamily="49" charset="0"/>
                <a:cs typeface="Courier New" pitchFamily="49" charset="0"/>
              </a:rPr>
              <a:t>-Type ::= CHOICE {</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 System information</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aaiSCD</a:t>
            </a:r>
            <a:r>
              <a:rPr lang="en-GB" sz="1800" dirty="0" smtClean="0">
                <a:solidFill>
                  <a:schemeClr val="tx2">
                    <a:lumMod val="75000"/>
                  </a:schemeClr>
                </a:solidFill>
                <a:latin typeface="Courier New" pitchFamily="49" charset="0"/>
                <a:cs typeface="Courier New" pitchFamily="49" charset="0"/>
              </a:rPr>
              <a:t>			AAI-SCD,</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aaiSIIAdv</a:t>
            </a:r>
            <a:r>
              <a:rPr lang="en-GB" sz="1800" dirty="0" smtClean="0">
                <a:solidFill>
                  <a:schemeClr val="tx2">
                    <a:lumMod val="75000"/>
                  </a:schemeClr>
                </a:solidFill>
                <a:latin typeface="Courier New" pitchFamily="49" charset="0"/>
                <a:cs typeface="Courier New" pitchFamily="49" charset="0"/>
              </a:rPr>
              <a:t>			AAI-SII-ADV,</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aaiULPCNi</a:t>
            </a:r>
            <a:r>
              <a:rPr lang="en-GB" sz="1800" dirty="0" smtClean="0">
                <a:solidFill>
                  <a:schemeClr val="tx2">
                    <a:lumMod val="75000"/>
                  </a:schemeClr>
                </a:solidFill>
                <a:latin typeface="Courier New" pitchFamily="49" charset="0"/>
                <a:cs typeface="Courier New" pitchFamily="49" charset="0"/>
              </a:rPr>
              <a:t>			AAI-ULPC-NI,</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 Network entry / re-entry</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aaiRngReq</a:t>
            </a:r>
            <a:r>
              <a:rPr lang="en-GB" sz="1800" dirty="0" smtClean="0">
                <a:solidFill>
                  <a:schemeClr val="tx2">
                    <a:lumMod val="75000"/>
                  </a:schemeClr>
                </a:solidFill>
                <a:latin typeface="Courier New" pitchFamily="49" charset="0"/>
                <a:cs typeface="Courier New" pitchFamily="49" charset="0"/>
              </a:rPr>
              <a:t>			AAI-RNG-REQ,</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aaiRngRsp</a:t>
            </a:r>
            <a:r>
              <a:rPr lang="en-GB" sz="1800" dirty="0" smtClean="0">
                <a:solidFill>
                  <a:schemeClr val="tx2">
                    <a:lumMod val="75000"/>
                  </a:schemeClr>
                </a:solidFill>
                <a:latin typeface="Courier New" pitchFamily="49" charset="0"/>
                <a:cs typeface="Courier New" pitchFamily="49" charset="0"/>
              </a:rPr>
              <a:t>			AAI-RNG-RSP,</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aaiRngAck</a:t>
            </a:r>
            <a:r>
              <a:rPr lang="en-GB" sz="1800" dirty="0" smtClean="0">
                <a:solidFill>
                  <a:schemeClr val="tx2">
                    <a:lumMod val="75000"/>
                  </a:schemeClr>
                </a:solidFill>
                <a:latin typeface="Courier New" pitchFamily="49" charset="0"/>
                <a:cs typeface="Courier New" pitchFamily="49" charset="0"/>
              </a:rPr>
              <a:t>			AAI-RNG-ACK,</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aaiRngCfm</a:t>
            </a:r>
            <a:r>
              <a:rPr lang="en-GB" sz="1800" dirty="0" smtClean="0">
                <a:solidFill>
                  <a:schemeClr val="tx2">
                    <a:lumMod val="75000"/>
                  </a:schemeClr>
                </a:solidFill>
                <a:latin typeface="Courier New" pitchFamily="49" charset="0"/>
                <a:cs typeface="Courier New" pitchFamily="49" charset="0"/>
              </a:rPr>
              <a:t>			AAI-RNG-CFM,</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aaiSbcReq</a:t>
            </a:r>
            <a:r>
              <a:rPr lang="en-GB" sz="1800" dirty="0" smtClean="0">
                <a:solidFill>
                  <a:schemeClr val="tx2">
                    <a:lumMod val="75000"/>
                  </a:schemeClr>
                </a:solidFill>
                <a:latin typeface="Courier New" pitchFamily="49" charset="0"/>
                <a:cs typeface="Courier New" pitchFamily="49" charset="0"/>
              </a:rPr>
              <a:t>			AAI-SBC-REQ,</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aaiSbcRsp</a:t>
            </a:r>
            <a:r>
              <a:rPr lang="en-GB" sz="1800" dirty="0" smtClean="0">
                <a:solidFill>
                  <a:schemeClr val="tx2">
                    <a:lumMod val="75000"/>
                  </a:schemeClr>
                </a:solidFill>
                <a:latin typeface="Courier New" pitchFamily="49" charset="0"/>
                <a:cs typeface="Courier New" pitchFamily="49" charset="0"/>
              </a:rPr>
              <a:t>			AAI-SBC-RSP,</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aaiRegReq</a:t>
            </a:r>
            <a:r>
              <a:rPr lang="en-GB" sz="1800" dirty="0" smtClean="0">
                <a:solidFill>
                  <a:schemeClr val="tx2">
                    <a:lumMod val="75000"/>
                  </a:schemeClr>
                </a:solidFill>
                <a:latin typeface="Courier New" pitchFamily="49" charset="0"/>
                <a:cs typeface="Courier New" pitchFamily="49" charset="0"/>
              </a:rPr>
              <a:t>			AAI-REG-REQ,</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aaiRegRsp</a:t>
            </a:r>
            <a:r>
              <a:rPr lang="en-GB" sz="1800" dirty="0" smtClean="0">
                <a:solidFill>
                  <a:schemeClr val="tx2">
                    <a:lumMod val="75000"/>
                  </a:schemeClr>
                </a:solidFill>
                <a:latin typeface="Courier New" pitchFamily="49" charset="0"/>
                <a:cs typeface="Courier New" pitchFamily="49" charset="0"/>
              </a:rPr>
              <a:t>			AAI-REG-RSP,</a:t>
            </a:r>
          </a:p>
          <a:p>
            <a:pPr>
              <a:spcBef>
                <a:spcPts val="0"/>
              </a:spcBef>
              <a:buNone/>
            </a:pPr>
            <a:r>
              <a:rPr lang="en-GB" sz="1200" dirty="0" smtClean="0">
                <a:solidFill>
                  <a:schemeClr val="tx1"/>
                </a:solidFill>
                <a:latin typeface="Courier New" pitchFamily="49" charset="0"/>
                <a:cs typeface="Courier New" pitchFamily="49" charset="0"/>
              </a:rPr>
              <a:t>	</a:t>
            </a:r>
            <a:r>
              <a:rPr lang="en-GB" sz="1200" dirty="0" smtClean="0">
                <a:solidFill>
                  <a:schemeClr val="bg1"/>
                </a:solidFill>
                <a:latin typeface="Courier New" pitchFamily="49" charset="0"/>
                <a:cs typeface="Courier New" pitchFamily="49" charset="0"/>
              </a:rPr>
              <a:t>..........................</a:t>
            </a: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smtClean="0">
                <a:solidFill>
                  <a:schemeClr val="tx1"/>
                </a:solidFill>
                <a:latin typeface="Courier New" pitchFamily="49" charset="0"/>
                <a:cs typeface="Courier New" pitchFamily="49" charset="0"/>
              </a:rPr>
              <a:t>				</a:t>
            </a:r>
            <a:endParaRPr lang="en-US" sz="1800" dirty="0" smtClean="0">
              <a:solidFill>
                <a:schemeClr val="tx1"/>
              </a:solidFill>
              <a:latin typeface="Courier New" pitchFamily="49" charset="0"/>
              <a:cs typeface="Courier New" pitchFamily="49" charset="0"/>
            </a:endParaRPr>
          </a:p>
          <a:p>
            <a:pPr>
              <a:spcBef>
                <a:spcPts val="0"/>
              </a:spcBef>
              <a:buNone/>
            </a:pPr>
            <a:r>
              <a:rPr lang="en-US" sz="1800" dirty="0" smtClean="0">
                <a:latin typeface="Courier New" pitchFamily="49" charset="0"/>
                <a:cs typeface="Courier New" pitchFamily="49" charset="0"/>
              </a:rPr>
              <a:t>			</a:t>
            </a:r>
          </a:p>
          <a:p>
            <a:pPr>
              <a:spcBef>
                <a:spcPts val="0"/>
              </a:spcBef>
              <a:buNone/>
            </a:pPr>
            <a:endParaRPr lang="en-US" sz="1800" dirty="0">
              <a:latin typeface="Courier New" pitchFamily="49" charset="0"/>
              <a:cs typeface="Courier New" pitchFamily="49" charset="0"/>
            </a:endParaRPr>
          </a:p>
        </p:txBody>
      </p:sp>
      <p:sp>
        <p:nvSpPr>
          <p:cNvPr id="6" name="Rectangle 2"/>
          <p:cNvSpPr>
            <a:spLocks noGrp="1" noChangeArrowheads="1"/>
          </p:cNvSpPr>
          <p:nvPr>
            <p:ph type="title"/>
          </p:nvPr>
        </p:nvSpPr>
        <p:spPr/>
        <p:txBody>
          <a:bodyPr/>
          <a:lstStyle/>
          <a:p>
            <a:pPr eaLnBrk="1" hangingPunct="1">
              <a:defRPr/>
            </a:pPr>
            <a:r>
              <a:rPr lang="en-US" sz="3600" dirty="0" smtClean="0">
                <a:solidFill>
                  <a:srgbClr val="FFFCC5"/>
                </a:solidFill>
              </a:rPr>
              <a:t>ASN.1 notation</a:t>
            </a:r>
            <a:r>
              <a:rPr lang="en-US" sz="2800" dirty="0" smtClean="0">
                <a:solidFill>
                  <a:srgbClr val="FFFCC5"/>
                </a:solidFill>
              </a:rPr>
              <a:t/>
            </a:r>
            <a:br>
              <a:rPr lang="en-US" sz="2800" dirty="0" smtClean="0">
                <a:solidFill>
                  <a:srgbClr val="FFFCC5"/>
                </a:solidFill>
              </a:rPr>
            </a:br>
            <a:r>
              <a:rPr lang="en-US" sz="2800" dirty="0" smtClean="0">
                <a:solidFill>
                  <a:srgbClr val="FFFCC5"/>
                </a:solidFill>
              </a:rPr>
              <a:t>Examples from P802.16m Draft 9 </a:t>
            </a:r>
            <a:r>
              <a:rPr lang="en-US" sz="2000" dirty="0" smtClean="0">
                <a:solidFill>
                  <a:srgbClr val="FFFCC5"/>
                </a:solidFill>
              </a:rPr>
              <a:t>(2/3)</a:t>
            </a:r>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a:xfrm>
            <a:off x="373850" y="76200"/>
            <a:ext cx="8229600" cy="1066800"/>
          </a:xfrm>
        </p:spPr>
        <p:txBody>
          <a:bodyPr/>
          <a:lstStyle/>
          <a:p>
            <a:pPr eaLnBrk="1" hangingPunct="1">
              <a:defRPr/>
            </a:pPr>
            <a:r>
              <a:rPr lang="en-US" sz="3600" dirty="0" smtClean="0">
                <a:solidFill>
                  <a:srgbClr val="FFFCC5"/>
                </a:solidFill>
                <a:cs typeface="Courier New" pitchFamily="49" charset="0"/>
              </a:rPr>
              <a:t>Integer types</a:t>
            </a:r>
            <a:br>
              <a:rPr lang="en-US" sz="3600" dirty="0" smtClean="0">
                <a:solidFill>
                  <a:srgbClr val="FFFCC5"/>
                </a:solidFill>
                <a:cs typeface="Courier New" pitchFamily="49" charset="0"/>
              </a:rPr>
            </a:br>
            <a:r>
              <a:rPr lang="en-US" sz="2800" dirty="0" smtClean="0">
                <a:solidFill>
                  <a:srgbClr val="FFFCC5"/>
                </a:solidFill>
                <a:cs typeface="Courier New" pitchFamily="49" charset="0"/>
              </a:rPr>
              <a:t>PER encoding summary</a:t>
            </a:r>
          </a:p>
        </p:txBody>
      </p:sp>
      <p:sp>
        <p:nvSpPr>
          <p:cNvPr id="4" name="Content Placeholder 3"/>
          <p:cNvSpPr>
            <a:spLocks noGrp="1"/>
          </p:cNvSpPr>
          <p:nvPr>
            <p:ph idx="1"/>
          </p:nvPr>
        </p:nvSpPr>
        <p:spPr/>
        <p:txBody>
          <a:bodyPr/>
          <a:lstStyle/>
          <a:p>
            <a:r>
              <a:rPr lang="en-US" sz="2400" dirty="0" smtClean="0">
                <a:solidFill>
                  <a:schemeClr val="tx1"/>
                </a:solidFill>
              </a:rPr>
              <a:t>In PER Unaligned, a component whose type is an integer type (with no extension marker) is encoded as follows:</a:t>
            </a:r>
          </a:p>
          <a:p>
            <a:pPr lvl="1"/>
            <a:r>
              <a:rPr lang="en-US" sz="2000" dirty="0" smtClean="0">
                <a:solidFill>
                  <a:schemeClr val="tx1"/>
                </a:solidFill>
              </a:rPr>
              <a:t>If the integer type has a finite lower bound and a finite upper bound, then the lower bound is subtracted from the value, and the difference is encoded into the minimum number of bits capable of expressing the largest such difference</a:t>
            </a:r>
          </a:p>
          <a:p>
            <a:pPr lvl="1"/>
            <a:r>
              <a:rPr lang="en-US" sz="2000" dirty="0" smtClean="0">
                <a:solidFill>
                  <a:schemeClr val="tx1"/>
                </a:solidFill>
              </a:rPr>
              <a:t>Otherwise, the value is encoded into a variable number of octets, preceded by a length prefix which is usually a single octet</a:t>
            </a:r>
          </a:p>
          <a:p>
            <a:endParaRPr lang="en-US" dirty="0" smtClean="0">
              <a:solidFill>
                <a:schemeClr val="tx1"/>
              </a:solidFill>
            </a:endParaRPr>
          </a:p>
          <a:p>
            <a:pPr lvl="2"/>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a:xfrm>
            <a:off x="373850" y="76200"/>
            <a:ext cx="8229600" cy="1066800"/>
          </a:xfrm>
        </p:spPr>
        <p:txBody>
          <a:bodyPr/>
          <a:lstStyle/>
          <a:p>
            <a:pPr eaLnBrk="1" hangingPunct="1">
              <a:defRPr/>
            </a:pPr>
            <a:r>
              <a:rPr lang="en-US" sz="3600" dirty="0" smtClean="0">
                <a:solidFill>
                  <a:srgbClr val="FFFCC5"/>
                </a:solidFill>
                <a:cs typeface="Courier New" pitchFamily="49" charset="0"/>
              </a:rPr>
              <a:t>Enumerated types</a:t>
            </a:r>
            <a:br>
              <a:rPr lang="en-US" sz="3600" dirty="0" smtClean="0">
                <a:solidFill>
                  <a:srgbClr val="FFFCC5"/>
                </a:solidFill>
                <a:cs typeface="Courier New" pitchFamily="49" charset="0"/>
              </a:rPr>
            </a:br>
            <a:r>
              <a:rPr lang="en-US" sz="2800" dirty="0" smtClean="0">
                <a:solidFill>
                  <a:srgbClr val="FFFCC5"/>
                </a:solidFill>
                <a:cs typeface="Courier New" pitchFamily="49" charset="0"/>
              </a:rPr>
              <a:t>PER encoding summary</a:t>
            </a:r>
          </a:p>
        </p:txBody>
      </p:sp>
      <p:sp>
        <p:nvSpPr>
          <p:cNvPr id="4" name="Content Placeholder 3"/>
          <p:cNvSpPr>
            <a:spLocks noGrp="1"/>
          </p:cNvSpPr>
          <p:nvPr>
            <p:ph idx="1"/>
          </p:nvPr>
        </p:nvSpPr>
        <p:spPr>
          <a:xfrm>
            <a:off x="457200" y="1215430"/>
            <a:ext cx="8229600" cy="5257800"/>
          </a:xfrm>
        </p:spPr>
        <p:txBody>
          <a:bodyPr/>
          <a:lstStyle/>
          <a:p>
            <a:r>
              <a:rPr lang="en-US" sz="2400" dirty="0" smtClean="0">
                <a:solidFill>
                  <a:schemeClr val="tx1"/>
                </a:solidFill>
              </a:rPr>
              <a:t>In PER Unaligned, a component whose type is an enumerated type (with no extension marker) is encoded as follows:</a:t>
            </a:r>
          </a:p>
          <a:p>
            <a:pPr lvl="1"/>
            <a:r>
              <a:rPr lang="en-US" sz="2000" dirty="0" smtClean="0">
                <a:solidFill>
                  <a:schemeClr val="tx1"/>
                </a:solidFill>
              </a:rPr>
              <a:t>If the names in the definition of the enumerated type have numbers associated with them, they are reordered according to those numbers</a:t>
            </a:r>
          </a:p>
          <a:p>
            <a:pPr lvl="1"/>
            <a:r>
              <a:rPr lang="en-US" sz="2000" dirty="0" smtClean="0">
                <a:solidFill>
                  <a:schemeClr val="tx1"/>
                </a:solidFill>
              </a:rPr>
              <a:t>An index, starting from zero and increasing by one, is assigned to each name in order</a:t>
            </a:r>
          </a:p>
          <a:p>
            <a:pPr lvl="1"/>
            <a:r>
              <a:rPr lang="en-US" sz="2000" dirty="0" smtClean="0">
                <a:solidFill>
                  <a:schemeClr val="tx1"/>
                </a:solidFill>
              </a:rPr>
              <a:t>The index of the name that is the value of the enumerated type is encoded into the minimum number of bits capable of expressing the largest such index (possibly zero)</a:t>
            </a:r>
          </a:p>
          <a:p>
            <a:pPr lvl="1"/>
            <a:endParaRPr lang="en-US" sz="2000" dirty="0" smtClean="0">
              <a:solidFill>
                <a:schemeClr val="tx1"/>
              </a:solidFill>
            </a:endParaRPr>
          </a:p>
          <a:p>
            <a:pPr lvl="1"/>
            <a:endParaRPr lang="en-US" sz="2000" dirty="0" smtClean="0">
              <a:solidFill>
                <a:schemeClr val="tx1"/>
              </a:solidFill>
            </a:endParaRPr>
          </a:p>
          <a:p>
            <a:pPr lvl="1"/>
            <a:endParaRPr lang="en-US" sz="2000" dirty="0" smtClean="0"/>
          </a:p>
          <a:p>
            <a:pPr lvl="2"/>
            <a:endParaRPr lang="en-US" dirty="0" smtClean="0"/>
          </a:p>
          <a:p>
            <a:pPr lvl="2"/>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a:xfrm>
            <a:off x="373850" y="76200"/>
            <a:ext cx="8229600" cy="1066800"/>
          </a:xfrm>
        </p:spPr>
        <p:txBody>
          <a:bodyPr/>
          <a:lstStyle/>
          <a:p>
            <a:pPr eaLnBrk="1" hangingPunct="1">
              <a:defRPr/>
            </a:pPr>
            <a:r>
              <a:rPr lang="en-US" sz="3600" dirty="0" smtClean="0">
                <a:solidFill>
                  <a:srgbClr val="FFFCC5"/>
                </a:solidFill>
                <a:cs typeface="Courier New" pitchFamily="49" charset="0"/>
              </a:rPr>
              <a:t>Bit string types</a:t>
            </a:r>
            <a:br>
              <a:rPr lang="en-US" sz="3600" dirty="0" smtClean="0">
                <a:solidFill>
                  <a:srgbClr val="FFFCC5"/>
                </a:solidFill>
                <a:cs typeface="Courier New" pitchFamily="49" charset="0"/>
              </a:rPr>
            </a:br>
            <a:r>
              <a:rPr lang="en-US" sz="2800" dirty="0" smtClean="0">
                <a:solidFill>
                  <a:srgbClr val="FFFCC5"/>
                </a:solidFill>
                <a:cs typeface="Courier New" pitchFamily="49" charset="0"/>
              </a:rPr>
              <a:t>PER encoding summary</a:t>
            </a:r>
          </a:p>
        </p:txBody>
      </p:sp>
      <p:sp>
        <p:nvSpPr>
          <p:cNvPr id="4" name="Content Placeholder 3"/>
          <p:cNvSpPr>
            <a:spLocks noGrp="1"/>
          </p:cNvSpPr>
          <p:nvPr>
            <p:ph idx="1"/>
          </p:nvPr>
        </p:nvSpPr>
        <p:spPr>
          <a:xfrm>
            <a:off x="457200" y="1139100"/>
            <a:ext cx="8229600" cy="5257800"/>
          </a:xfrm>
        </p:spPr>
        <p:txBody>
          <a:bodyPr/>
          <a:lstStyle/>
          <a:p>
            <a:r>
              <a:rPr lang="en-US" sz="2400" dirty="0" smtClean="0">
                <a:solidFill>
                  <a:schemeClr val="tx1"/>
                </a:solidFill>
              </a:rPr>
              <a:t>In PER Unaligned, a component whose type is a bit string type (with no extension marker) is encoded as follows:</a:t>
            </a:r>
          </a:p>
          <a:p>
            <a:pPr lvl="1"/>
            <a:r>
              <a:rPr lang="en-US" sz="2000" dirty="0" smtClean="0">
                <a:solidFill>
                  <a:schemeClr val="tx1"/>
                </a:solidFill>
              </a:rPr>
              <a:t>If the bit string type has a fixed length that is less than 65536, then the bits of the string are encoded without any length prefix</a:t>
            </a:r>
          </a:p>
          <a:p>
            <a:pPr lvl="1"/>
            <a:r>
              <a:rPr lang="en-US" sz="2000" dirty="0" smtClean="0">
                <a:solidFill>
                  <a:schemeClr val="tx1"/>
                </a:solidFill>
              </a:rPr>
              <a:t>If the bit string type has a variable length and the length’s upper bound is less than 65536, then the length’s lower bound is subtracted from the length of the string, and the difference is encoded into the minimum number of bits capable of expressing the largest possible such difference; the bits of the string will follow this prefix</a:t>
            </a:r>
          </a:p>
          <a:p>
            <a:pPr lvl="1"/>
            <a:r>
              <a:rPr lang="en-US" sz="2000" dirty="0" smtClean="0">
                <a:solidFill>
                  <a:schemeClr val="tx1"/>
                </a:solidFill>
              </a:rPr>
              <a:t>In other cases, the bit string is encoded into one or more fragments; each fragment (or the only fragment) will contain at most 65536 bits and will be preceded by a length prefix encoded in a special way</a:t>
            </a:r>
          </a:p>
          <a:p>
            <a:pPr lvl="2">
              <a:buNone/>
            </a:pPr>
            <a:endParaRPr lang="en-US" sz="1800" dirty="0" smtClean="0">
              <a:solidFill>
                <a:schemeClr val="tx1"/>
              </a:solidFill>
              <a:latin typeface="Courier New" pitchFamily="49" charset="0"/>
              <a:cs typeface="Courier New" pitchFamily="49" charset="0"/>
            </a:endParaRPr>
          </a:p>
          <a:p>
            <a:pPr>
              <a:buNone/>
            </a:pPr>
            <a:endParaRPr lang="en-US" dirty="0"/>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a:xfrm>
            <a:off x="373850" y="76200"/>
            <a:ext cx="8229600" cy="1066800"/>
          </a:xfrm>
        </p:spPr>
        <p:txBody>
          <a:bodyPr/>
          <a:lstStyle/>
          <a:p>
            <a:pPr eaLnBrk="1" hangingPunct="1">
              <a:defRPr/>
            </a:pPr>
            <a:r>
              <a:rPr lang="en-US" sz="3600" dirty="0" smtClean="0">
                <a:solidFill>
                  <a:srgbClr val="FFFCC5"/>
                </a:solidFill>
                <a:cs typeface="Courier New" pitchFamily="49" charset="0"/>
              </a:rPr>
              <a:t>Octet string types</a:t>
            </a:r>
            <a:br>
              <a:rPr lang="en-US" sz="3600" dirty="0" smtClean="0">
                <a:solidFill>
                  <a:srgbClr val="FFFCC5"/>
                </a:solidFill>
                <a:cs typeface="Courier New" pitchFamily="49" charset="0"/>
              </a:rPr>
            </a:br>
            <a:r>
              <a:rPr lang="en-US" sz="2800" dirty="0" smtClean="0">
                <a:solidFill>
                  <a:srgbClr val="FFFCC5"/>
                </a:solidFill>
                <a:cs typeface="Courier New" pitchFamily="49" charset="0"/>
              </a:rPr>
              <a:t>PER encoding summary</a:t>
            </a:r>
          </a:p>
        </p:txBody>
      </p:sp>
      <p:sp>
        <p:nvSpPr>
          <p:cNvPr id="4" name="Content Placeholder 3"/>
          <p:cNvSpPr>
            <a:spLocks noGrp="1"/>
          </p:cNvSpPr>
          <p:nvPr>
            <p:ph idx="1"/>
          </p:nvPr>
        </p:nvSpPr>
        <p:spPr>
          <a:xfrm>
            <a:off x="457200" y="1148070"/>
            <a:ext cx="8229600" cy="5257800"/>
          </a:xfrm>
        </p:spPr>
        <p:txBody>
          <a:bodyPr/>
          <a:lstStyle/>
          <a:p>
            <a:r>
              <a:rPr lang="en-US" sz="2400" dirty="0" smtClean="0">
                <a:solidFill>
                  <a:schemeClr val="tx1"/>
                </a:solidFill>
              </a:rPr>
              <a:t>In PER Unaligned, a component whose type is an octet string type (with no extension marker) is encoded as follows:</a:t>
            </a:r>
          </a:p>
          <a:p>
            <a:pPr lvl="1"/>
            <a:r>
              <a:rPr lang="en-US" sz="2000" dirty="0" smtClean="0">
                <a:solidFill>
                  <a:schemeClr val="tx1"/>
                </a:solidFill>
              </a:rPr>
              <a:t>If the octet string type has a fixed length that is less than 65536, then the octets of the string are encoded without any length prefix</a:t>
            </a:r>
          </a:p>
          <a:p>
            <a:pPr lvl="1"/>
            <a:r>
              <a:rPr lang="en-US" sz="2000" dirty="0" smtClean="0">
                <a:solidFill>
                  <a:schemeClr val="tx1"/>
                </a:solidFill>
              </a:rPr>
              <a:t>If the octet string type has a variable length and the length’s upper bound is less than 65536, then the length’s lower bound is subtracted from the length of the string, and the difference is encoded into the minimum number of bits capable of expressing the largest possible such difference; the octets of the string will follow this prefix</a:t>
            </a:r>
          </a:p>
          <a:p>
            <a:pPr lvl="1"/>
            <a:r>
              <a:rPr lang="en-US" sz="2000" dirty="0" smtClean="0">
                <a:solidFill>
                  <a:schemeClr val="tx1"/>
                </a:solidFill>
              </a:rPr>
              <a:t>In other cases, the octet string is encoded into one or more fragments; each fragment (or the only fragment) will contain at most 65536 octets and will be preceded by a length prefix encoded in a special way</a:t>
            </a:r>
          </a:p>
          <a:p>
            <a:pPr lvl="2">
              <a:buNone/>
            </a:pPr>
            <a:endParaRPr lang="en-US" sz="1800" dirty="0" smtClean="0">
              <a:solidFill>
                <a:schemeClr val="tx1"/>
              </a:solidFill>
              <a:latin typeface="Courier New" pitchFamily="49" charset="0"/>
              <a:cs typeface="Courier New" pitchFamily="49" charset="0"/>
            </a:endParaRPr>
          </a:p>
          <a:p>
            <a:pPr>
              <a:buNone/>
            </a:pPr>
            <a:endParaRPr lang="en-US" dirty="0"/>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a:xfrm>
            <a:off x="373850" y="76200"/>
            <a:ext cx="8229600" cy="1066800"/>
          </a:xfrm>
        </p:spPr>
        <p:txBody>
          <a:bodyPr/>
          <a:lstStyle/>
          <a:p>
            <a:pPr eaLnBrk="1" hangingPunct="1">
              <a:defRPr/>
            </a:pPr>
            <a:r>
              <a:rPr lang="en-US" sz="3600" dirty="0" smtClean="0">
                <a:solidFill>
                  <a:srgbClr val="FFFCC5"/>
                </a:solidFill>
                <a:cs typeface="Courier New" pitchFamily="49" charset="0"/>
              </a:rPr>
              <a:t>Sequence types</a:t>
            </a:r>
            <a:r>
              <a:rPr lang="en-US" sz="2800" dirty="0" smtClean="0">
                <a:solidFill>
                  <a:srgbClr val="FFFCC5"/>
                </a:solidFill>
                <a:cs typeface="Courier New" pitchFamily="49" charset="0"/>
              </a:rPr>
              <a:t/>
            </a:r>
            <a:br>
              <a:rPr lang="en-US" sz="2800" dirty="0" smtClean="0">
                <a:solidFill>
                  <a:srgbClr val="FFFCC5"/>
                </a:solidFill>
                <a:cs typeface="Courier New" pitchFamily="49" charset="0"/>
              </a:rPr>
            </a:br>
            <a:r>
              <a:rPr lang="en-US" sz="2800" dirty="0" smtClean="0">
                <a:solidFill>
                  <a:srgbClr val="FFFCC5"/>
                </a:solidFill>
                <a:cs typeface="Courier New" pitchFamily="49" charset="0"/>
              </a:rPr>
              <a:t>PER encoding summary</a:t>
            </a:r>
          </a:p>
        </p:txBody>
      </p:sp>
      <p:sp>
        <p:nvSpPr>
          <p:cNvPr id="4" name="Content Placeholder 3"/>
          <p:cNvSpPr>
            <a:spLocks noGrp="1"/>
          </p:cNvSpPr>
          <p:nvPr>
            <p:ph idx="1"/>
          </p:nvPr>
        </p:nvSpPr>
        <p:spPr>
          <a:xfrm>
            <a:off x="457200" y="1224400"/>
            <a:ext cx="8229600" cy="5257800"/>
          </a:xfrm>
        </p:spPr>
        <p:txBody>
          <a:bodyPr/>
          <a:lstStyle/>
          <a:p>
            <a:r>
              <a:rPr lang="en-US" sz="2400" dirty="0" smtClean="0">
                <a:solidFill>
                  <a:schemeClr val="tx1"/>
                </a:solidFill>
              </a:rPr>
              <a:t>In PER Unaligned, a component whose type is a sequence type (with no extension marker) is encoded as follows:</a:t>
            </a:r>
          </a:p>
          <a:p>
            <a:pPr marL="914400" lvl="1" indent="-457200">
              <a:buSzPct val="85000"/>
              <a:buFont typeface="+mj-lt"/>
              <a:buAutoNum type="arabicPeriod"/>
            </a:pPr>
            <a:r>
              <a:rPr lang="en-US" sz="2000" dirty="0" smtClean="0">
                <a:solidFill>
                  <a:schemeClr val="tx1"/>
                </a:solidFill>
              </a:rPr>
              <a:t>A bitmap is added that has one bit for each component of the sequence type that is declared as </a:t>
            </a:r>
            <a:r>
              <a:rPr lang="en-US" sz="2000" dirty="0" smtClean="0">
                <a:solidFill>
                  <a:schemeClr val="tx2">
                    <a:lumMod val="75000"/>
                  </a:schemeClr>
                </a:solidFill>
                <a:latin typeface="Courier New" pitchFamily="49" charset="0"/>
                <a:cs typeface="Courier New" pitchFamily="49" charset="0"/>
              </a:rPr>
              <a:t>OPTIONAL</a:t>
            </a:r>
            <a:r>
              <a:rPr lang="en-US" sz="2000" dirty="0" smtClean="0">
                <a:solidFill>
                  <a:schemeClr val="tx1"/>
                </a:solidFill>
              </a:rPr>
              <a:t> or </a:t>
            </a:r>
            <a:r>
              <a:rPr lang="en-US" sz="2000" dirty="0" smtClean="0">
                <a:solidFill>
                  <a:schemeClr val="tx2">
                    <a:lumMod val="75000"/>
                  </a:schemeClr>
                </a:solidFill>
                <a:latin typeface="Courier New" pitchFamily="49" charset="0"/>
                <a:cs typeface="Courier New" pitchFamily="49" charset="0"/>
              </a:rPr>
              <a:t>DEFAULT</a:t>
            </a:r>
            <a:r>
              <a:rPr lang="en-US" sz="2000" dirty="0" smtClean="0">
                <a:solidFill>
                  <a:schemeClr val="tx1"/>
                </a:solidFill>
              </a:rPr>
              <a:t>.  Each bit of the bitmap indicates whether the corresponding component is present</a:t>
            </a:r>
          </a:p>
          <a:p>
            <a:pPr marL="914400" lvl="1" indent="-457200">
              <a:buSzPct val="85000"/>
              <a:buFont typeface="+mj-lt"/>
              <a:buAutoNum type="arabicPeriod"/>
            </a:pPr>
            <a:r>
              <a:rPr lang="en-US" sz="2000" dirty="0" smtClean="0">
                <a:solidFill>
                  <a:schemeClr val="tx1"/>
                </a:solidFill>
              </a:rPr>
              <a:t>Each component of the sequence type is encoded (in textual order).  Any optional component that is not present in the value of the sequence type is just skipped.</a:t>
            </a:r>
          </a:p>
          <a:p>
            <a:pPr lvl="1"/>
            <a:endParaRPr lang="en-US" dirty="0" smtClean="0">
              <a:solidFill>
                <a:schemeClr val="tx1"/>
              </a:solidFill>
            </a:endParaRPr>
          </a:p>
          <a:p>
            <a:pPr lvl="2">
              <a:buNone/>
            </a:pPr>
            <a:endParaRPr lang="en-US" sz="1800" dirty="0" smtClean="0">
              <a:solidFill>
                <a:schemeClr val="tx1"/>
              </a:solidFill>
              <a:latin typeface="Courier New" pitchFamily="49" charset="0"/>
              <a:cs typeface="Courier New" pitchFamily="49" charset="0"/>
            </a:endParaRPr>
          </a:p>
          <a:p>
            <a:pPr>
              <a:buNone/>
            </a:pPr>
            <a:endParaRPr lang="en-US" dirty="0"/>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a:xfrm>
            <a:off x="373850" y="76200"/>
            <a:ext cx="8229600" cy="1066800"/>
          </a:xfrm>
        </p:spPr>
        <p:txBody>
          <a:bodyPr/>
          <a:lstStyle/>
          <a:p>
            <a:pPr eaLnBrk="1" hangingPunct="1">
              <a:defRPr/>
            </a:pPr>
            <a:r>
              <a:rPr lang="en-US" sz="3600" dirty="0" smtClean="0">
                <a:solidFill>
                  <a:srgbClr val="FFFCC5"/>
                </a:solidFill>
                <a:cs typeface="Courier New" pitchFamily="49" charset="0"/>
              </a:rPr>
              <a:t>Choice types</a:t>
            </a:r>
            <a:br>
              <a:rPr lang="en-US" sz="3600" dirty="0" smtClean="0">
                <a:solidFill>
                  <a:srgbClr val="FFFCC5"/>
                </a:solidFill>
                <a:cs typeface="Courier New" pitchFamily="49" charset="0"/>
              </a:rPr>
            </a:br>
            <a:r>
              <a:rPr lang="en-US" sz="2800" dirty="0" smtClean="0">
                <a:solidFill>
                  <a:srgbClr val="FFFCC5"/>
                </a:solidFill>
                <a:cs typeface="Courier New" pitchFamily="49" charset="0"/>
              </a:rPr>
              <a:t>PER encoding summary</a:t>
            </a:r>
          </a:p>
        </p:txBody>
      </p:sp>
      <p:sp>
        <p:nvSpPr>
          <p:cNvPr id="4" name="Content Placeholder 3"/>
          <p:cNvSpPr>
            <a:spLocks noGrp="1"/>
          </p:cNvSpPr>
          <p:nvPr>
            <p:ph idx="1"/>
          </p:nvPr>
        </p:nvSpPr>
        <p:spPr>
          <a:xfrm>
            <a:off x="457200" y="1215430"/>
            <a:ext cx="8229600" cy="5257800"/>
          </a:xfrm>
        </p:spPr>
        <p:txBody>
          <a:bodyPr/>
          <a:lstStyle/>
          <a:p>
            <a:r>
              <a:rPr lang="en-US" sz="2400" dirty="0" smtClean="0">
                <a:solidFill>
                  <a:schemeClr val="tx1"/>
                </a:solidFill>
              </a:rPr>
              <a:t>In PER Unaligned, a component whose type is a choice type (with no extension marker) is encoded as follows:</a:t>
            </a:r>
          </a:p>
          <a:p>
            <a:pPr marL="914400" lvl="1" indent="-457200">
              <a:buSzPct val="85000"/>
              <a:buFont typeface="+mj-lt"/>
              <a:buAutoNum type="arabicPeriod"/>
            </a:pPr>
            <a:r>
              <a:rPr lang="en-US" sz="2000" dirty="0" smtClean="0">
                <a:solidFill>
                  <a:schemeClr val="tx1"/>
                </a:solidFill>
              </a:rPr>
              <a:t>An index, starting from zero and increasing by one, is assigned to each alternative of the choice type (in textual order)</a:t>
            </a:r>
          </a:p>
          <a:p>
            <a:pPr marL="914400" lvl="1" indent="-457200">
              <a:buSzPct val="85000"/>
              <a:buFont typeface="+mj-lt"/>
              <a:buAutoNum type="arabicPeriod"/>
            </a:pPr>
            <a:r>
              <a:rPr lang="en-US" sz="2000" dirty="0" smtClean="0">
                <a:solidFill>
                  <a:schemeClr val="tx1"/>
                </a:solidFill>
              </a:rPr>
              <a:t>The index of the chosen alternative is encoded into the minimum number of bits capable of expressing the largest possible such index (possibly zero)</a:t>
            </a:r>
          </a:p>
          <a:p>
            <a:pPr marL="914400" lvl="1" indent="-457200">
              <a:buSzPct val="85000"/>
              <a:buFont typeface="+mj-lt"/>
              <a:buAutoNum type="arabicPeriod"/>
            </a:pPr>
            <a:r>
              <a:rPr lang="en-US" sz="2000" dirty="0" smtClean="0">
                <a:solidFill>
                  <a:schemeClr val="tx1"/>
                </a:solidFill>
              </a:rPr>
              <a:t>The chosen alternative of the choice type is encoded</a:t>
            </a:r>
          </a:p>
          <a:p>
            <a:pPr lvl="1"/>
            <a:endParaRPr lang="en-US" sz="2000" dirty="0" smtClean="0">
              <a:solidFill>
                <a:schemeClr val="tx1"/>
              </a:solidFill>
            </a:endParaRPr>
          </a:p>
          <a:p>
            <a:pPr lvl="1"/>
            <a:endParaRPr lang="en-US" sz="2000" dirty="0" smtClean="0">
              <a:solidFill>
                <a:schemeClr val="tx1"/>
              </a:solidFill>
            </a:endParaRPr>
          </a:p>
          <a:p>
            <a:pPr lvl="1"/>
            <a:endParaRPr lang="en-US" sz="2000" dirty="0" smtClean="0">
              <a:solidFill>
                <a:schemeClr val="tx1"/>
              </a:solidFill>
            </a:endParaRPr>
          </a:p>
          <a:p>
            <a:pPr lvl="1"/>
            <a:endParaRPr lang="en-US" sz="2000" dirty="0" smtClean="0">
              <a:solidFill>
                <a:schemeClr val="tx1"/>
              </a:solidFill>
            </a:endParaRPr>
          </a:p>
          <a:p>
            <a:pPr lvl="1"/>
            <a:endParaRPr lang="en-US" sz="2000" dirty="0" smtClean="0"/>
          </a:p>
          <a:p>
            <a:pPr lvl="2"/>
            <a:endParaRPr lang="en-US" dirty="0" smtClean="0"/>
          </a:p>
          <a:p>
            <a:pPr lvl="2"/>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a:xfrm>
            <a:off x="373850" y="76200"/>
            <a:ext cx="8229600" cy="1066800"/>
          </a:xfrm>
        </p:spPr>
        <p:txBody>
          <a:bodyPr/>
          <a:lstStyle/>
          <a:p>
            <a:pPr eaLnBrk="1" hangingPunct="1">
              <a:defRPr/>
            </a:pPr>
            <a:r>
              <a:rPr lang="en-US" sz="3600" dirty="0" smtClean="0">
                <a:solidFill>
                  <a:srgbClr val="FFFCC5"/>
                </a:solidFill>
                <a:cs typeface="Courier New" pitchFamily="49" charset="0"/>
              </a:rPr>
              <a:t>Sequence-of types</a:t>
            </a:r>
            <a:br>
              <a:rPr lang="en-US" sz="3600" dirty="0" smtClean="0">
                <a:solidFill>
                  <a:srgbClr val="FFFCC5"/>
                </a:solidFill>
                <a:cs typeface="Courier New" pitchFamily="49" charset="0"/>
              </a:rPr>
            </a:br>
            <a:r>
              <a:rPr lang="en-US" sz="2800" dirty="0" smtClean="0">
                <a:solidFill>
                  <a:srgbClr val="FFFCC5"/>
                </a:solidFill>
                <a:cs typeface="Courier New" pitchFamily="49" charset="0"/>
              </a:rPr>
              <a:t>PER encoding summary</a:t>
            </a:r>
          </a:p>
        </p:txBody>
      </p:sp>
      <p:sp>
        <p:nvSpPr>
          <p:cNvPr id="4" name="Content Placeholder 3"/>
          <p:cNvSpPr>
            <a:spLocks noGrp="1"/>
          </p:cNvSpPr>
          <p:nvPr>
            <p:ph idx="1"/>
          </p:nvPr>
        </p:nvSpPr>
        <p:spPr>
          <a:xfrm>
            <a:off x="457200" y="1148070"/>
            <a:ext cx="8229600" cy="5257800"/>
          </a:xfrm>
        </p:spPr>
        <p:txBody>
          <a:bodyPr/>
          <a:lstStyle/>
          <a:p>
            <a:r>
              <a:rPr lang="en-US" sz="2400" dirty="0" smtClean="0">
                <a:solidFill>
                  <a:schemeClr val="tx1"/>
                </a:solidFill>
              </a:rPr>
              <a:t>In PER Unaligned, a component whose type is a sequence-of type (with no extension marker) is encoded as follows:</a:t>
            </a:r>
          </a:p>
          <a:p>
            <a:pPr lvl="1"/>
            <a:r>
              <a:rPr lang="en-US" sz="2000" dirty="0" smtClean="0">
                <a:solidFill>
                  <a:schemeClr val="tx1"/>
                </a:solidFill>
              </a:rPr>
              <a:t>If the sequence-of type has a fixed length that is less than 65536, then the components of the sequence-of value are encoded without any length prefix</a:t>
            </a:r>
          </a:p>
          <a:p>
            <a:pPr lvl="1"/>
            <a:r>
              <a:rPr lang="en-US" sz="2000" dirty="0" smtClean="0">
                <a:solidFill>
                  <a:schemeClr val="tx1"/>
                </a:solidFill>
              </a:rPr>
              <a:t>If the sequence-of type has a variable length and the length’s upper bound is less than 65536, then the length’s lower bound is subtracted from the length of the sequence-of value, and the difference is encoded into the minimum number of bits capable of expressing the largest possible such difference; the components of the sequence-of are encoded after this prefix</a:t>
            </a:r>
          </a:p>
          <a:p>
            <a:pPr lvl="1"/>
            <a:r>
              <a:rPr lang="en-US" sz="2000" dirty="0" smtClean="0">
                <a:solidFill>
                  <a:schemeClr val="tx1"/>
                </a:solidFill>
              </a:rPr>
              <a:t>In other cases, the sequence-of is encoded into one or more fragments; each fragment (or the only fragment) will contain at most 65536 components and will be preceded by a length prefix encoded in a special way</a:t>
            </a:r>
          </a:p>
          <a:p>
            <a:pPr lvl="2">
              <a:buNone/>
            </a:pPr>
            <a:endParaRPr lang="en-US" sz="1800" dirty="0" smtClean="0">
              <a:solidFill>
                <a:schemeClr val="tx1"/>
              </a:solidFill>
              <a:latin typeface="Courier New" pitchFamily="49" charset="0"/>
              <a:cs typeface="Courier New" pitchFamily="49" charset="0"/>
            </a:endParaRPr>
          </a:p>
          <a:p>
            <a:pPr>
              <a:buNone/>
            </a:pPr>
            <a:endParaRPr lang="en-US" dirty="0"/>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a:xfrm>
            <a:off x="373850" y="70480"/>
            <a:ext cx="8229600" cy="1066800"/>
          </a:xfrm>
        </p:spPr>
        <p:txBody>
          <a:bodyPr/>
          <a:lstStyle/>
          <a:p>
            <a:pPr eaLnBrk="1" hangingPunct="1">
              <a:defRPr/>
            </a:pPr>
            <a:r>
              <a:rPr lang="en-US" sz="3600" dirty="0" smtClean="0">
                <a:solidFill>
                  <a:srgbClr val="FFFCC5"/>
                </a:solidFill>
                <a:cs typeface="Courier New" pitchFamily="49" charset="0"/>
              </a:rPr>
              <a:t>Null types</a:t>
            </a:r>
            <a:br>
              <a:rPr lang="en-US" sz="3600" dirty="0" smtClean="0">
                <a:solidFill>
                  <a:srgbClr val="FFFCC5"/>
                </a:solidFill>
                <a:cs typeface="Courier New" pitchFamily="49" charset="0"/>
              </a:rPr>
            </a:br>
            <a:r>
              <a:rPr lang="en-US" sz="2800" dirty="0" smtClean="0">
                <a:solidFill>
                  <a:srgbClr val="FFFCC5"/>
                </a:solidFill>
                <a:cs typeface="Courier New" pitchFamily="49" charset="0"/>
              </a:rPr>
              <a:t>PER encoding summary</a:t>
            </a:r>
          </a:p>
        </p:txBody>
      </p:sp>
      <p:sp>
        <p:nvSpPr>
          <p:cNvPr id="4" name="Content Placeholder 3"/>
          <p:cNvSpPr>
            <a:spLocks noGrp="1"/>
          </p:cNvSpPr>
          <p:nvPr>
            <p:ph idx="1"/>
          </p:nvPr>
        </p:nvSpPr>
        <p:spPr/>
        <p:txBody>
          <a:bodyPr/>
          <a:lstStyle/>
          <a:p>
            <a:r>
              <a:rPr lang="en-US" sz="2400" dirty="0" smtClean="0">
                <a:solidFill>
                  <a:schemeClr val="tx1"/>
                </a:solidFill>
              </a:rPr>
              <a:t>In PER Unaligned, a component whose type is a null type is not encoded</a:t>
            </a:r>
          </a:p>
          <a:p>
            <a:pPr>
              <a:buNone/>
            </a:pPr>
            <a:endParaRPr lang="en-US" sz="1800" dirty="0" smtClean="0">
              <a:solidFill>
                <a:schemeClr val="tx1"/>
              </a:solidFill>
              <a:latin typeface="Courier New" pitchFamily="49" charset="0"/>
              <a:cs typeface="Courier New" pitchFamily="49" charset="0"/>
            </a:endParaRPr>
          </a:p>
          <a:p>
            <a:endParaRPr lang="en-US" sz="2400" dirty="0" smtClean="0">
              <a:solidFill>
                <a:schemeClr val="tx1"/>
              </a:solidFill>
            </a:endParaRPr>
          </a:p>
          <a:p>
            <a:endParaRPr lang="en-US" dirty="0" smtClean="0"/>
          </a:p>
          <a:p>
            <a:endParaRPr lang="en-US" dirty="0" smtClean="0">
              <a:latin typeface="Courier New" pitchFamily="49" charset="0"/>
              <a:cs typeface="Courier New" pitchFamily="49" charset="0"/>
            </a:endParaRPr>
          </a:p>
          <a:p>
            <a:pPr lvl="1">
              <a:buNone/>
            </a:pPr>
            <a:endParaRPr lang="en-US" dirty="0" smtClean="0">
              <a:latin typeface="Courier New" pitchFamily="49" charset="0"/>
              <a:cs typeface="Courier New" pitchFamily="49" charset="0"/>
            </a:endParaRPr>
          </a:p>
          <a:p>
            <a:pPr lvl="1">
              <a:buNone/>
            </a:pPr>
            <a:endParaRPr lang="en-US" dirty="0" smtClean="0"/>
          </a:p>
          <a:p>
            <a:pPr>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a:xfrm>
            <a:off x="373850" y="70480"/>
            <a:ext cx="8229600" cy="1066800"/>
          </a:xfrm>
        </p:spPr>
        <p:txBody>
          <a:bodyPr/>
          <a:lstStyle/>
          <a:p>
            <a:pPr eaLnBrk="1" hangingPunct="1">
              <a:defRPr/>
            </a:pPr>
            <a:r>
              <a:rPr lang="en-US" sz="3600" dirty="0" smtClean="0">
                <a:solidFill>
                  <a:srgbClr val="FFFCC5"/>
                </a:solidFill>
                <a:cs typeface="Courier New" pitchFamily="49" charset="0"/>
              </a:rPr>
              <a:t>Extensibility</a:t>
            </a:r>
            <a:br>
              <a:rPr lang="en-US" sz="3600" dirty="0" smtClean="0">
                <a:solidFill>
                  <a:srgbClr val="FFFCC5"/>
                </a:solidFill>
                <a:cs typeface="Courier New" pitchFamily="49" charset="0"/>
              </a:rPr>
            </a:br>
            <a:r>
              <a:rPr lang="en-US" sz="2800" dirty="0" smtClean="0">
                <a:solidFill>
                  <a:srgbClr val="FFFCC5"/>
                </a:solidFill>
                <a:cs typeface="Courier New" pitchFamily="49" charset="0"/>
              </a:rPr>
              <a:t>PER encoding summary</a:t>
            </a:r>
          </a:p>
        </p:txBody>
      </p:sp>
      <p:sp>
        <p:nvSpPr>
          <p:cNvPr id="4" name="Content Placeholder 3"/>
          <p:cNvSpPr>
            <a:spLocks noGrp="1"/>
          </p:cNvSpPr>
          <p:nvPr>
            <p:ph idx="1"/>
          </p:nvPr>
        </p:nvSpPr>
        <p:spPr/>
        <p:txBody>
          <a:bodyPr/>
          <a:lstStyle/>
          <a:p>
            <a:r>
              <a:rPr lang="en-US" sz="2400" dirty="0" smtClean="0">
                <a:solidFill>
                  <a:schemeClr val="tx1"/>
                </a:solidFill>
              </a:rPr>
              <a:t>In PER Unaligned, the encodings of types that include an extension marker are modified as follows </a:t>
            </a:r>
            <a:r>
              <a:rPr lang="en-US" sz="1800" dirty="0" smtClean="0">
                <a:solidFill>
                  <a:schemeClr val="tx1"/>
                </a:solidFill>
              </a:rPr>
              <a:t>(1/4)</a:t>
            </a:r>
            <a:r>
              <a:rPr lang="en-US" sz="2400" dirty="0" smtClean="0">
                <a:solidFill>
                  <a:schemeClr val="tx1"/>
                </a:solidFill>
              </a:rPr>
              <a:t>:</a:t>
            </a:r>
          </a:p>
          <a:p>
            <a:pPr lvl="1"/>
            <a:r>
              <a:rPr lang="en-US" sz="2000" dirty="0" smtClean="0">
                <a:solidFill>
                  <a:schemeClr val="tx1"/>
                </a:solidFill>
              </a:rPr>
              <a:t>An extension bit is included before the first bit of the encoding of the value, indicating whether the value being encoded is a “root” value or an “extension addition” value</a:t>
            </a:r>
          </a:p>
          <a:p>
            <a:pPr lvl="1"/>
            <a:r>
              <a:rPr lang="en-US" sz="2000" dirty="0" smtClean="0">
                <a:solidFill>
                  <a:schemeClr val="tx1"/>
                </a:solidFill>
              </a:rPr>
              <a:t>Aside from the presence of the extension bit, root values are encoded exactly as if the type were non-extensible</a:t>
            </a:r>
          </a:p>
          <a:p>
            <a:pPr lvl="1"/>
            <a:r>
              <a:rPr lang="en-US" sz="2000" dirty="0" smtClean="0">
                <a:solidFill>
                  <a:schemeClr val="tx1"/>
                </a:solidFill>
              </a:rPr>
              <a:t>The encoding of extension values is often less compact than the encoding of root values, but the rules ensure that any extension values that may be legally added to the type definition in a future version will be </a:t>
            </a:r>
            <a:r>
              <a:rPr lang="en-US" sz="2000" dirty="0" err="1" smtClean="0">
                <a:solidFill>
                  <a:schemeClr val="tx1"/>
                </a:solidFill>
              </a:rPr>
              <a:t>encodable</a:t>
            </a:r>
            <a:endParaRPr lang="en-US" sz="2000" dirty="0" smtClean="0">
              <a:solidFill>
                <a:schemeClr val="tx1"/>
              </a:solidFill>
            </a:endParaRPr>
          </a:p>
          <a:p>
            <a:pPr lvl="1"/>
            <a:endParaRPr lang="en-US" sz="2000" dirty="0" smtClean="0">
              <a:solidFill>
                <a:schemeClr val="tx1"/>
              </a:solidFill>
            </a:endParaRPr>
          </a:p>
          <a:p>
            <a:pPr lvl="1"/>
            <a:endParaRPr lang="en-US" sz="2000" dirty="0" smtClean="0">
              <a:solidFill>
                <a:schemeClr val="tx1"/>
              </a:solidFill>
            </a:endParaRPr>
          </a:p>
          <a:p>
            <a:pPr lvl="1">
              <a:buNone/>
            </a:pPr>
            <a:endParaRPr lang="en-US" sz="2000" dirty="0" smtClean="0">
              <a:solidFill>
                <a:schemeClr val="tx1"/>
              </a:solidFill>
            </a:endParaRPr>
          </a:p>
          <a:p>
            <a:pPr lvl="1"/>
            <a:endParaRPr lang="en-US" sz="2000" dirty="0" smtClean="0">
              <a:solidFill>
                <a:schemeClr val="tx1"/>
              </a:solidFill>
            </a:endParaRPr>
          </a:p>
          <a:p>
            <a:pPr>
              <a:buNone/>
            </a:pPr>
            <a:endParaRPr lang="en-US" sz="1800" dirty="0" smtClean="0">
              <a:solidFill>
                <a:schemeClr val="tx1"/>
              </a:solidFill>
              <a:latin typeface="Courier New" pitchFamily="49" charset="0"/>
              <a:cs typeface="Courier New" pitchFamily="49" charset="0"/>
            </a:endParaRPr>
          </a:p>
          <a:p>
            <a:endParaRPr lang="en-US" sz="2400" dirty="0" smtClean="0">
              <a:solidFill>
                <a:schemeClr val="tx1"/>
              </a:solidFill>
            </a:endParaRPr>
          </a:p>
          <a:p>
            <a:endParaRPr lang="en-US" dirty="0" smtClean="0"/>
          </a:p>
          <a:p>
            <a:endParaRPr lang="en-US" dirty="0" smtClean="0">
              <a:latin typeface="Courier New" pitchFamily="49" charset="0"/>
              <a:cs typeface="Courier New" pitchFamily="49" charset="0"/>
            </a:endParaRPr>
          </a:p>
          <a:p>
            <a:pPr lvl="1">
              <a:buNone/>
            </a:pPr>
            <a:endParaRPr lang="en-US" dirty="0" smtClean="0">
              <a:latin typeface="Courier New" pitchFamily="49" charset="0"/>
              <a:cs typeface="Courier New" pitchFamily="49" charset="0"/>
            </a:endParaRPr>
          </a:p>
          <a:p>
            <a:pPr lvl="1">
              <a:buNone/>
            </a:pPr>
            <a:endParaRPr lang="en-US" dirty="0" smtClean="0"/>
          </a:p>
          <a:p>
            <a:pPr>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a:xfrm>
            <a:off x="373850" y="70480"/>
            <a:ext cx="8229600" cy="1066800"/>
          </a:xfrm>
        </p:spPr>
        <p:txBody>
          <a:bodyPr/>
          <a:lstStyle/>
          <a:p>
            <a:pPr eaLnBrk="1" hangingPunct="1">
              <a:defRPr/>
            </a:pPr>
            <a:r>
              <a:rPr lang="en-US" sz="3600" dirty="0" smtClean="0">
                <a:solidFill>
                  <a:srgbClr val="FFFCC5"/>
                </a:solidFill>
                <a:cs typeface="Courier New" pitchFamily="49" charset="0"/>
              </a:rPr>
              <a:t>Extensibility</a:t>
            </a:r>
            <a:br>
              <a:rPr lang="en-US" sz="3600" dirty="0" smtClean="0">
                <a:solidFill>
                  <a:srgbClr val="FFFCC5"/>
                </a:solidFill>
                <a:cs typeface="Courier New" pitchFamily="49" charset="0"/>
              </a:rPr>
            </a:br>
            <a:r>
              <a:rPr lang="en-US" sz="2800" dirty="0" smtClean="0">
                <a:solidFill>
                  <a:srgbClr val="FFFCC5"/>
                </a:solidFill>
                <a:cs typeface="Courier New" pitchFamily="49" charset="0"/>
              </a:rPr>
              <a:t>PER encoding summary</a:t>
            </a:r>
          </a:p>
        </p:txBody>
      </p:sp>
      <p:sp>
        <p:nvSpPr>
          <p:cNvPr id="4" name="Content Placeholder 3"/>
          <p:cNvSpPr>
            <a:spLocks noGrp="1"/>
          </p:cNvSpPr>
          <p:nvPr>
            <p:ph idx="1"/>
          </p:nvPr>
        </p:nvSpPr>
        <p:spPr/>
        <p:txBody>
          <a:bodyPr/>
          <a:lstStyle/>
          <a:p>
            <a:r>
              <a:rPr lang="en-US" sz="2400" dirty="0" smtClean="0">
                <a:solidFill>
                  <a:schemeClr val="tx1"/>
                </a:solidFill>
              </a:rPr>
              <a:t>In PER Unaligned, the encodings of types that include an extension marker are modified as follows </a:t>
            </a:r>
            <a:r>
              <a:rPr lang="en-US" sz="1800" dirty="0" smtClean="0">
                <a:solidFill>
                  <a:schemeClr val="tx1"/>
                </a:solidFill>
              </a:rPr>
              <a:t>(2/4)</a:t>
            </a:r>
            <a:r>
              <a:rPr lang="en-US" sz="2400" dirty="0" smtClean="0">
                <a:solidFill>
                  <a:schemeClr val="tx1"/>
                </a:solidFill>
              </a:rPr>
              <a:t>:</a:t>
            </a:r>
          </a:p>
          <a:p>
            <a:pPr lvl="1"/>
            <a:r>
              <a:rPr lang="en-US" sz="2000" dirty="0" smtClean="0">
                <a:solidFill>
                  <a:schemeClr val="tx1"/>
                </a:solidFill>
              </a:rPr>
              <a:t>For an extensible integer type, if the value is outside the bounds of the root, the value is encoded in a way that can represent any integer with no bounds</a:t>
            </a:r>
          </a:p>
          <a:p>
            <a:pPr lvl="1"/>
            <a:r>
              <a:rPr lang="en-US" sz="2000" dirty="0" smtClean="0">
                <a:solidFill>
                  <a:schemeClr val="tx1"/>
                </a:solidFill>
              </a:rPr>
              <a:t>For an extensible enumerated type, if the chosen enumeration is beyond the last root enumeration, the enumeration index is encoded in a way that can represent any non-negative integer with no upper bound</a:t>
            </a:r>
          </a:p>
          <a:p>
            <a:pPr lvl="1"/>
            <a:r>
              <a:rPr lang="en-US" sz="2000" dirty="0" smtClean="0">
                <a:solidFill>
                  <a:schemeClr val="tx1"/>
                </a:solidFill>
              </a:rPr>
              <a:t>For an extensible bit string, octet string, or sequence-of type, if the length of the value exceeds the upper bound of the root length, the length is encoded in a way that can represent any non-negative integer with no upper bound</a:t>
            </a:r>
          </a:p>
          <a:p>
            <a:pPr lvl="1"/>
            <a:endParaRPr lang="en-US" sz="2000" dirty="0" smtClean="0">
              <a:solidFill>
                <a:schemeClr val="tx1"/>
              </a:solidFill>
            </a:endParaRPr>
          </a:p>
          <a:p>
            <a:pPr lvl="1"/>
            <a:endParaRPr lang="en-US" dirty="0" smtClean="0">
              <a:solidFill>
                <a:schemeClr val="tx1"/>
              </a:solidFill>
            </a:endParaRPr>
          </a:p>
          <a:p>
            <a:pPr lvl="1"/>
            <a:endParaRPr lang="en-US" sz="2000" dirty="0" smtClean="0">
              <a:solidFill>
                <a:schemeClr val="tx1"/>
              </a:solidFill>
            </a:endParaRPr>
          </a:p>
          <a:p>
            <a:pPr lvl="1"/>
            <a:endParaRPr lang="en-US" sz="2000" dirty="0" smtClean="0">
              <a:solidFill>
                <a:schemeClr val="tx1"/>
              </a:solidFill>
            </a:endParaRPr>
          </a:p>
          <a:p>
            <a:pPr lvl="1">
              <a:buNone/>
            </a:pPr>
            <a:endParaRPr lang="en-US" sz="2000" dirty="0" smtClean="0">
              <a:solidFill>
                <a:schemeClr val="tx1"/>
              </a:solidFill>
            </a:endParaRPr>
          </a:p>
          <a:p>
            <a:pPr lvl="1"/>
            <a:endParaRPr lang="en-US" sz="2000" dirty="0" smtClean="0">
              <a:solidFill>
                <a:schemeClr val="tx1"/>
              </a:solidFill>
            </a:endParaRPr>
          </a:p>
          <a:p>
            <a:pPr>
              <a:buNone/>
            </a:pPr>
            <a:endParaRPr lang="en-US" sz="1800" dirty="0" smtClean="0">
              <a:solidFill>
                <a:schemeClr val="tx1"/>
              </a:solidFill>
              <a:latin typeface="Courier New" pitchFamily="49" charset="0"/>
              <a:cs typeface="Courier New" pitchFamily="49" charset="0"/>
            </a:endParaRPr>
          </a:p>
          <a:p>
            <a:endParaRPr lang="en-US" sz="2400" dirty="0" smtClean="0">
              <a:solidFill>
                <a:schemeClr val="tx1"/>
              </a:solidFill>
            </a:endParaRPr>
          </a:p>
          <a:p>
            <a:endParaRPr lang="en-US" dirty="0" smtClean="0"/>
          </a:p>
          <a:p>
            <a:endParaRPr lang="en-US" dirty="0" smtClean="0">
              <a:latin typeface="Courier New" pitchFamily="49" charset="0"/>
              <a:cs typeface="Courier New" pitchFamily="49" charset="0"/>
            </a:endParaRPr>
          </a:p>
          <a:p>
            <a:pPr lvl="1">
              <a:buNone/>
            </a:pPr>
            <a:endParaRPr lang="en-US" dirty="0" smtClean="0">
              <a:latin typeface="Courier New" pitchFamily="49" charset="0"/>
              <a:cs typeface="Courier New" pitchFamily="49" charset="0"/>
            </a:endParaRPr>
          </a:p>
          <a:p>
            <a:pPr lvl="1">
              <a:buNone/>
            </a:pPr>
            <a:endParaRPr lang="en-US" dirty="0" smtClean="0"/>
          </a:p>
          <a:p>
            <a:pPr>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5" name="Rectangle 3"/>
          <p:cNvSpPr>
            <a:spLocks noGrp="1" noChangeArrowheads="1"/>
          </p:cNvSpPr>
          <p:nvPr>
            <p:ph type="body" idx="1"/>
          </p:nvPr>
        </p:nvSpPr>
        <p:spPr>
          <a:xfrm>
            <a:off x="0" y="1148070"/>
            <a:ext cx="9144000" cy="5257800"/>
          </a:xfrm>
        </p:spPr>
        <p:txBody>
          <a:bodyPr/>
          <a:lstStyle/>
          <a:p>
            <a:pPr>
              <a:spcBef>
                <a:spcPts val="0"/>
              </a:spcBef>
              <a:buNone/>
            </a:pPr>
            <a:endParaRPr lang="en-GB" sz="14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AAI-GRP-CFG ::= SEQUENCE {</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deletionFlag</a:t>
            </a:r>
            <a:r>
              <a:rPr lang="en-GB" sz="1800" dirty="0" smtClean="0">
                <a:solidFill>
                  <a:schemeClr val="tx2">
                    <a:lumMod val="75000"/>
                  </a:schemeClr>
                </a:solidFill>
                <a:latin typeface="Courier New" pitchFamily="49" charset="0"/>
                <a:cs typeface="Courier New" pitchFamily="49" charset="0"/>
              </a:rPr>
              <a:t>	  ENUMERATED { </a:t>
            </a:r>
            <a:r>
              <a:rPr lang="en-GB" sz="1800" dirty="0" err="1" smtClean="0">
                <a:solidFill>
                  <a:schemeClr val="tx2">
                    <a:lumMod val="75000"/>
                  </a:schemeClr>
                </a:solidFill>
                <a:latin typeface="Courier New" pitchFamily="49" charset="0"/>
                <a:cs typeface="Courier New" pitchFamily="49" charset="0"/>
              </a:rPr>
              <a:t>flowAdded</a:t>
            </a: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flowDeleted</a:t>
            </a:r>
            <a:r>
              <a:rPr lang="en-GB" sz="1800" dirty="0" smtClean="0">
                <a:solidFill>
                  <a:schemeClr val="tx2">
                    <a:lumMod val="75000"/>
                  </a:schemeClr>
                </a:solidFill>
                <a:latin typeface="Courier New" pitchFamily="49" charset="0"/>
                <a:cs typeface="Courier New" pitchFamily="49" charset="0"/>
              </a:rPr>
              <a:t> },</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dlULIndicator</a:t>
            </a:r>
            <a:r>
              <a:rPr lang="en-GB" sz="1800" dirty="0" smtClean="0">
                <a:solidFill>
                  <a:schemeClr val="tx2">
                    <a:lumMod val="75000"/>
                  </a:schemeClr>
                </a:solidFill>
                <a:latin typeface="Courier New" pitchFamily="49" charset="0"/>
                <a:cs typeface="Courier New" pitchFamily="49" charset="0"/>
              </a:rPr>
              <a:t>	  ENUMERATED { </a:t>
            </a:r>
            <a:r>
              <a:rPr lang="en-GB" sz="1800" dirty="0" err="1" smtClean="0">
                <a:solidFill>
                  <a:schemeClr val="tx2">
                    <a:lumMod val="75000"/>
                  </a:schemeClr>
                </a:solidFill>
                <a:latin typeface="Courier New" pitchFamily="49" charset="0"/>
                <a:cs typeface="Courier New" pitchFamily="49" charset="0"/>
              </a:rPr>
              <a:t>dlAllocation</a:t>
            </a: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ulAllocation</a:t>
            </a:r>
            <a:r>
              <a:rPr lang="en-GB" sz="1800" dirty="0" smtClean="0">
                <a:solidFill>
                  <a:schemeClr val="tx2">
                    <a:lumMod val="75000"/>
                  </a:schemeClr>
                </a:solidFill>
                <a:latin typeface="Courier New" pitchFamily="49" charset="0"/>
                <a:cs typeface="Courier New" pitchFamily="49" charset="0"/>
              </a:rPr>
              <a:t> },</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flowID</a:t>
            </a:r>
            <a:r>
              <a:rPr lang="en-GB" sz="1800" dirty="0" smtClean="0">
                <a:solidFill>
                  <a:schemeClr val="tx2">
                    <a:lumMod val="75000"/>
                  </a:schemeClr>
                </a:solidFill>
                <a:latin typeface="Courier New" pitchFamily="49" charset="0"/>
                <a:cs typeface="Courier New" pitchFamily="49" charset="0"/>
              </a:rPr>
              <a:t>		  FID,</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burstSize</a:t>
            </a:r>
            <a:r>
              <a:rPr lang="en-GB" sz="1800" dirty="0" smtClean="0">
                <a:solidFill>
                  <a:schemeClr val="tx2">
                    <a:lumMod val="75000"/>
                  </a:schemeClr>
                </a:solidFill>
                <a:latin typeface="Courier New" pitchFamily="49" charset="0"/>
                <a:cs typeface="Courier New" pitchFamily="49" charset="0"/>
              </a:rPr>
              <a:t>		  INTEGER (0..31) OPTIONAL,</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graInfo</a:t>
            </a:r>
            <a:r>
              <a:rPr lang="en-GB" sz="1800" dirty="0" smtClean="0">
                <a:solidFill>
                  <a:schemeClr val="tx2">
                    <a:lumMod val="75000"/>
                  </a:schemeClr>
                </a:solidFill>
                <a:latin typeface="Courier New" pitchFamily="49" charset="0"/>
                <a:cs typeface="Courier New" pitchFamily="49" charset="0"/>
              </a:rPr>
              <a:t>		  CHOICE {</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graInfoForDeletededFlow</a:t>
            </a:r>
            <a:r>
              <a:rPr lang="en-GB" sz="1800" dirty="0" smtClean="0">
                <a:solidFill>
                  <a:schemeClr val="tx2">
                    <a:lumMod val="75000"/>
                  </a:schemeClr>
                </a:solidFill>
                <a:latin typeface="Courier New" pitchFamily="49" charset="0"/>
                <a:cs typeface="Courier New" pitchFamily="49" charset="0"/>
              </a:rPr>
              <a:t> 	NULL,</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graInfoForAddedFlow</a:t>
            </a:r>
            <a:r>
              <a:rPr lang="en-GB" sz="1800" dirty="0" smtClean="0">
                <a:solidFill>
                  <a:schemeClr val="tx2">
                    <a:lumMod val="75000"/>
                  </a:schemeClr>
                </a:solidFill>
                <a:latin typeface="Courier New" pitchFamily="49" charset="0"/>
                <a:cs typeface="Courier New" pitchFamily="49" charset="0"/>
              </a:rPr>
              <a:t>    	</a:t>
            </a:r>
            <a:r>
              <a:rPr lang="en-GB" sz="1800" dirty="0" err="1" smtClean="0">
                <a:solidFill>
                  <a:schemeClr val="tx2">
                    <a:lumMod val="75000"/>
                  </a:schemeClr>
                </a:solidFill>
                <a:latin typeface="Courier New" pitchFamily="49" charset="0"/>
                <a:cs typeface="Courier New" pitchFamily="49" charset="0"/>
              </a:rPr>
              <a:t>GroupResourceAllocInfo</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	...</a:t>
            </a:r>
            <a:endParaRPr lang="en-US" sz="1800" dirty="0" smtClean="0">
              <a:solidFill>
                <a:schemeClr val="tx2">
                  <a:lumMod val="75000"/>
                </a:schemeClr>
              </a:solidFill>
              <a:latin typeface="Courier New" pitchFamily="49" charset="0"/>
              <a:cs typeface="Courier New" pitchFamily="49" charset="0"/>
            </a:endParaRPr>
          </a:p>
          <a:p>
            <a:pPr>
              <a:spcBef>
                <a:spcPts val="0"/>
              </a:spcBef>
              <a:buNone/>
            </a:pPr>
            <a:r>
              <a:rPr lang="en-GB" sz="1800" dirty="0" smtClean="0">
                <a:solidFill>
                  <a:schemeClr val="tx2">
                    <a:lumMod val="75000"/>
                  </a:schemeClr>
                </a:solidFill>
                <a:latin typeface="Courier New" pitchFamily="49" charset="0"/>
                <a:cs typeface="Courier New" pitchFamily="49" charset="0"/>
              </a:rPr>
              <a:t>}</a:t>
            </a:r>
            <a:endParaRPr lang="en-US" sz="1800" dirty="0" smtClean="0">
              <a:solidFill>
                <a:schemeClr val="tx2">
                  <a:lumMod val="75000"/>
                </a:schemeClr>
              </a:solidFill>
              <a:latin typeface="Courier New" pitchFamily="49" charset="0"/>
              <a:cs typeface="Courier New" pitchFamily="49" charset="0"/>
            </a:endParaRPr>
          </a:p>
          <a:p>
            <a:pPr eaLnBrk="1" hangingPunct="1">
              <a:lnSpc>
                <a:spcPct val="90000"/>
              </a:lnSpc>
              <a:spcBef>
                <a:spcPts val="0"/>
              </a:spcBef>
              <a:buNone/>
            </a:pPr>
            <a:endParaRPr lang="en-US" sz="1800" dirty="0" smtClean="0">
              <a:solidFill>
                <a:schemeClr val="tx1"/>
              </a:solidFill>
              <a:latin typeface="Courier New" pitchFamily="49" charset="0"/>
              <a:cs typeface="Courier New" pitchFamily="49" charset="0"/>
            </a:endParaRPr>
          </a:p>
          <a:p>
            <a:pPr eaLnBrk="1" hangingPunct="1">
              <a:lnSpc>
                <a:spcPct val="90000"/>
              </a:lnSpc>
              <a:spcBef>
                <a:spcPts val="0"/>
              </a:spcBef>
              <a:buFont typeface="Wingdings" pitchFamily="2" charset="2"/>
              <a:buNone/>
            </a:pPr>
            <a:endParaRPr lang="en-US" sz="1800" dirty="0" smtClean="0">
              <a:solidFill>
                <a:schemeClr val="tx1"/>
              </a:solidFill>
              <a:latin typeface="Courier New" pitchFamily="49" charset="0"/>
              <a:cs typeface="Courier New" pitchFamily="49" charset="0"/>
            </a:endParaRPr>
          </a:p>
          <a:p>
            <a:pPr eaLnBrk="1" hangingPunct="1">
              <a:lnSpc>
                <a:spcPct val="90000"/>
              </a:lnSpc>
              <a:spcBef>
                <a:spcPts val="0"/>
              </a:spcBef>
              <a:buFont typeface="Wingdings" pitchFamily="2" charset="2"/>
              <a:buNone/>
            </a:pPr>
            <a:endParaRPr lang="en-US" sz="1800" dirty="0" smtClean="0">
              <a:solidFill>
                <a:schemeClr val="tx1"/>
              </a:solidFill>
              <a:latin typeface="Courier New" pitchFamily="49" charset="0"/>
              <a:cs typeface="Courier New" pitchFamily="49" charset="0"/>
            </a:endParaRPr>
          </a:p>
        </p:txBody>
      </p:sp>
      <p:sp>
        <p:nvSpPr>
          <p:cNvPr id="6" name="Rectangle 2"/>
          <p:cNvSpPr>
            <a:spLocks noGrp="1" noChangeArrowheads="1"/>
          </p:cNvSpPr>
          <p:nvPr>
            <p:ph type="title"/>
          </p:nvPr>
        </p:nvSpPr>
        <p:spPr/>
        <p:txBody>
          <a:bodyPr/>
          <a:lstStyle/>
          <a:p>
            <a:pPr eaLnBrk="1" hangingPunct="1">
              <a:defRPr/>
            </a:pPr>
            <a:r>
              <a:rPr lang="en-US" sz="3600" dirty="0" smtClean="0">
                <a:solidFill>
                  <a:srgbClr val="FFFCC5"/>
                </a:solidFill>
              </a:rPr>
              <a:t>ASN.1 notation</a:t>
            </a:r>
            <a:r>
              <a:rPr lang="en-US" sz="2800" dirty="0" smtClean="0">
                <a:solidFill>
                  <a:srgbClr val="FFFCC5"/>
                </a:solidFill>
              </a:rPr>
              <a:t/>
            </a:r>
            <a:br>
              <a:rPr lang="en-US" sz="2800" dirty="0" smtClean="0">
                <a:solidFill>
                  <a:srgbClr val="FFFCC5"/>
                </a:solidFill>
              </a:rPr>
            </a:br>
            <a:r>
              <a:rPr lang="en-US" sz="2800" dirty="0" smtClean="0">
                <a:solidFill>
                  <a:srgbClr val="FFFCC5"/>
                </a:solidFill>
              </a:rPr>
              <a:t>Examples from P802.16m Draft 9 </a:t>
            </a:r>
            <a:r>
              <a:rPr lang="en-US" sz="2000" dirty="0" smtClean="0">
                <a:solidFill>
                  <a:srgbClr val="FFFCC5"/>
                </a:solidFill>
              </a:rPr>
              <a:t>(3/3)</a:t>
            </a:r>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a:xfrm>
            <a:off x="373850" y="70480"/>
            <a:ext cx="8229600" cy="1066800"/>
          </a:xfrm>
        </p:spPr>
        <p:txBody>
          <a:bodyPr/>
          <a:lstStyle/>
          <a:p>
            <a:pPr eaLnBrk="1" hangingPunct="1">
              <a:defRPr/>
            </a:pPr>
            <a:r>
              <a:rPr lang="en-US" sz="3600" dirty="0" smtClean="0">
                <a:solidFill>
                  <a:srgbClr val="FFFCC5"/>
                </a:solidFill>
                <a:cs typeface="Courier New" pitchFamily="49" charset="0"/>
              </a:rPr>
              <a:t>Extensibility</a:t>
            </a:r>
            <a:br>
              <a:rPr lang="en-US" sz="3600" dirty="0" smtClean="0">
                <a:solidFill>
                  <a:srgbClr val="FFFCC5"/>
                </a:solidFill>
                <a:cs typeface="Courier New" pitchFamily="49" charset="0"/>
              </a:rPr>
            </a:br>
            <a:r>
              <a:rPr lang="en-US" sz="2800" dirty="0" smtClean="0">
                <a:solidFill>
                  <a:srgbClr val="FFFCC5"/>
                </a:solidFill>
                <a:cs typeface="Courier New" pitchFamily="49" charset="0"/>
              </a:rPr>
              <a:t>PER encoding summary</a:t>
            </a:r>
          </a:p>
        </p:txBody>
      </p:sp>
      <p:sp>
        <p:nvSpPr>
          <p:cNvPr id="4" name="Content Placeholder 3"/>
          <p:cNvSpPr>
            <a:spLocks noGrp="1"/>
          </p:cNvSpPr>
          <p:nvPr>
            <p:ph idx="1"/>
          </p:nvPr>
        </p:nvSpPr>
        <p:spPr>
          <a:xfrm>
            <a:off x="457200" y="1291760"/>
            <a:ext cx="8229600" cy="5257800"/>
          </a:xfrm>
        </p:spPr>
        <p:txBody>
          <a:bodyPr/>
          <a:lstStyle/>
          <a:p>
            <a:r>
              <a:rPr lang="en-US" sz="2400" dirty="0" smtClean="0">
                <a:solidFill>
                  <a:schemeClr val="tx1"/>
                </a:solidFill>
              </a:rPr>
              <a:t>In PER Unaligned, the encodings of sequence types that include an extension marker are modified as follows:</a:t>
            </a:r>
          </a:p>
          <a:p>
            <a:pPr marL="742950" lvl="2" indent="-342900"/>
            <a:r>
              <a:rPr lang="en-US" dirty="0" smtClean="0">
                <a:solidFill>
                  <a:schemeClr val="tx1"/>
                </a:solidFill>
              </a:rPr>
              <a:t>Each extension addition is separately “wrapped” in a structure very similar to a variable-length octet string</a:t>
            </a:r>
          </a:p>
          <a:p>
            <a:pPr marL="742950" lvl="2" indent="-342900"/>
            <a:r>
              <a:rPr lang="en-US" dirty="0" smtClean="0">
                <a:solidFill>
                  <a:schemeClr val="tx1"/>
                </a:solidFill>
              </a:rPr>
              <a:t>A bitmap is included before the first extension addition, indicating which extension additions (defined in a later version) are present</a:t>
            </a:r>
          </a:p>
          <a:p>
            <a:pPr marL="742950" lvl="2" indent="-342900"/>
            <a:r>
              <a:rPr lang="en-US" dirty="0" smtClean="0">
                <a:solidFill>
                  <a:schemeClr val="tx1"/>
                </a:solidFill>
              </a:rPr>
              <a:t>The length prefix of the wrapper allows an earlier-version implementation to skip over the encodings of any extension additions it does not understand</a:t>
            </a:r>
          </a:p>
          <a:p>
            <a:endParaRPr lang="en-US" sz="2400" dirty="0" smtClean="0">
              <a:solidFill>
                <a:schemeClr val="tx1"/>
              </a:solidFill>
            </a:endParaRPr>
          </a:p>
          <a:p>
            <a:endParaRPr lang="en-US" dirty="0" smtClean="0">
              <a:solidFill>
                <a:schemeClr val="tx1"/>
              </a:solidFill>
            </a:endParaRPr>
          </a:p>
          <a:p>
            <a:pPr lvl="1"/>
            <a:endParaRPr lang="en-US" sz="2000" dirty="0" smtClean="0">
              <a:solidFill>
                <a:schemeClr val="tx1"/>
              </a:solidFill>
            </a:endParaRPr>
          </a:p>
          <a:p>
            <a:pPr lvl="1">
              <a:buNone/>
            </a:pPr>
            <a:endParaRPr lang="en-US" sz="2000" dirty="0" smtClean="0">
              <a:solidFill>
                <a:schemeClr val="tx1"/>
              </a:solidFill>
            </a:endParaRPr>
          </a:p>
          <a:p>
            <a:pPr lvl="1"/>
            <a:endParaRPr lang="en-US" sz="2000" dirty="0" smtClean="0">
              <a:solidFill>
                <a:schemeClr val="tx1"/>
              </a:solidFill>
            </a:endParaRPr>
          </a:p>
          <a:p>
            <a:pPr>
              <a:buNone/>
            </a:pPr>
            <a:endParaRPr lang="en-US" sz="1800" dirty="0" smtClean="0">
              <a:solidFill>
                <a:schemeClr val="tx1"/>
              </a:solidFill>
              <a:latin typeface="Courier New" pitchFamily="49" charset="0"/>
              <a:cs typeface="Courier New" pitchFamily="49" charset="0"/>
            </a:endParaRPr>
          </a:p>
          <a:p>
            <a:endParaRPr lang="en-US" sz="2400" dirty="0" smtClean="0">
              <a:solidFill>
                <a:schemeClr val="tx1"/>
              </a:solidFill>
            </a:endParaRPr>
          </a:p>
          <a:p>
            <a:endParaRPr lang="en-US" dirty="0" smtClean="0"/>
          </a:p>
          <a:p>
            <a:endParaRPr lang="en-US" dirty="0" smtClean="0">
              <a:latin typeface="Courier New" pitchFamily="49" charset="0"/>
              <a:cs typeface="Courier New" pitchFamily="49" charset="0"/>
            </a:endParaRPr>
          </a:p>
          <a:p>
            <a:pPr lvl="1">
              <a:buNone/>
            </a:pPr>
            <a:endParaRPr lang="en-US" dirty="0" smtClean="0">
              <a:latin typeface="Courier New" pitchFamily="49" charset="0"/>
              <a:cs typeface="Courier New" pitchFamily="49" charset="0"/>
            </a:endParaRPr>
          </a:p>
          <a:p>
            <a:pPr lvl="1">
              <a:buNone/>
            </a:pPr>
            <a:endParaRPr lang="en-US" dirty="0" smtClean="0"/>
          </a:p>
          <a:p>
            <a:pPr>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a:xfrm>
            <a:off x="373850" y="70480"/>
            <a:ext cx="8229600" cy="1066800"/>
          </a:xfrm>
        </p:spPr>
        <p:txBody>
          <a:bodyPr/>
          <a:lstStyle/>
          <a:p>
            <a:pPr eaLnBrk="1" hangingPunct="1">
              <a:defRPr/>
            </a:pPr>
            <a:r>
              <a:rPr lang="en-US" sz="3600" dirty="0" smtClean="0">
                <a:solidFill>
                  <a:srgbClr val="FFFCC5"/>
                </a:solidFill>
                <a:cs typeface="Courier New" pitchFamily="49" charset="0"/>
              </a:rPr>
              <a:t>Extensibility</a:t>
            </a:r>
            <a:br>
              <a:rPr lang="en-US" sz="3600" dirty="0" smtClean="0">
                <a:solidFill>
                  <a:srgbClr val="FFFCC5"/>
                </a:solidFill>
                <a:cs typeface="Courier New" pitchFamily="49" charset="0"/>
              </a:rPr>
            </a:br>
            <a:r>
              <a:rPr lang="en-US" sz="2800" dirty="0" smtClean="0">
                <a:solidFill>
                  <a:srgbClr val="FFFCC5"/>
                </a:solidFill>
                <a:cs typeface="Courier New" pitchFamily="49" charset="0"/>
              </a:rPr>
              <a:t>PER encoding summary</a:t>
            </a:r>
          </a:p>
        </p:txBody>
      </p:sp>
      <p:sp>
        <p:nvSpPr>
          <p:cNvPr id="4" name="Content Placeholder 3"/>
          <p:cNvSpPr>
            <a:spLocks noGrp="1"/>
          </p:cNvSpPr>
          <p:nvPr>
            <p:ph idx="1"/>
          </p:nvPr>
        </p:nvSpPr>
        <p:spPr>
          <a:xfrm>
            <a:off x="457200" y="1291760"/>
            <a:ext cx="8229600" cy="5257800"/>
          </a:xfrm>
        </p:spPr>
        <p:txBody>
          <a:bodyPr/>
          <a:lstStyle/>
          <a:p>
            <a:r>
              <a:rPr lang="en-US" sz="2400" dirty="0" smtClean="0">
                <a:solidFill>
                  <a:schemeClr val="tx1"/>
                </a:solidFill>
              </a:rPr>
              <a:t>In PER Unaligned, the encodings of choice types that include an extension marker are modified as follows:</a:t>
            </a:r>
          </a:p>
          <a:p>
            <a:pPr marL="742950" lvl="2" indent="-342900"/>
            <a:r>
              <a:rPr lang="en-US" dirty="0" smtClean="0">
                <a:solidFill>
                  <a:schemeClr val="tx1"/>
                </a:solidFill>
              </a:rPr>
              <a:t>If the chosen alternative is beyond the last root alternative, the choice index is encoded in a way that can represent any non-negative integer with no upper bound </a:t>
            </a:r>
          </a:p>
          <a:p>
            <a:pPr marL="742950" lvl="2" indent="-342900"/>
            <a:r>
              <a:rPr lang="en-US" dirty="0" smtClean="0">
                <a:solidFill>
                  <a:schemeClr val="tx1"/>
                </a:solidFill>
              </a:rPr>
              <a:t>The encoding of an extension alternative is “wrapped” in a structure very similar to a variable-length octet string</a:t>
            </a:r>
          </a:p>
          <a:p>
            <a:pPr marL="742950" lvl="2" indent="-342900"/>
            <a:r>
              <a:rPr lang="en-US" dirty="0" smtClean="0">
                <a:solidFill>
                  <a:schemeClr val="tx1"/>
                </a:solidFill>
              </a:rPr>
              <a:t>The length prefix of the wrapper allows an earlier-version implementation to skip over the encoding of an extension alternative it does not understand</a:t>
            </a:r>
          </a:p>
          <a:p>
            <a:endParaRPr lang="en-US" sz="2400" dirty="0" smtClean="0">
              <a:solidFill>
                <a:schemeClr val="tx1"/>
              </a:solidFill>
            </a:endParaRPr>
          </a:p>
          <a:p>
            <a:endParaRPr lang="en-US" dirty="0" smtClean="0">
              <a:solidFill>
                <a:schemeClr val="tx1"/>
              </a:solidFill>
            </a:endParaRPr>
          </a:p>
          <a:p>
            <a:pPr lvl="1"/>
            <a:endParaRPr lang="en-US" sz="2000" dirty="0" smtClean="0">
              <a:solidFill>
                <a:schemeClr val="tx1"/>
              </a:solidFill>
            </a:endParaRPr>
          </a:p>
          <a:p>
            <a:pPr lvl="1">
              <a:buNone/>
            </a:pPr>
            <a:endParaRPr lang="en-US" sz="2000" dirty="0" smtClean="0">
              <a:solidFill>
                <a:schemeClr val="tx1"/>
              </a:solidFill>
            </a:endParaRPr>
          </a:p>
          <a:p>
            <a:pPr lvl="1"/>
            <a:endParaRPr lang="en-US" sz="2000" dirty="0" smtClean="0">
              <a:solidFill>
                <a:schemeClr val="tx1"/>
              </a:solidFill>
            </a:endParaRPr>
          </a:p>
          <a:p>
            <a:pPr>
              <a:buNone/>
            </a:pPr>
            <a:endParaRPr lang="en-US" sz="1800" dirty="0" smtClean="0">
              <a:solidFill>
                <a:schemeClr val="tx1"/>
              </a:solidFill>
              <a:latin typeface="Courier New" pitchFamily="49" charset="0"/>
              <a:cs typeface="Courier New" pitchFamily="49" charset="0"/>
            </a:endParaRPr>
          </a:p>
          <a:p>
            <a:endParaRPr lang="en-US" sz="2400" dirty="0" smtClean="0">
              <a:solidFill>
                <a:schemeClr val="tx1"/>
              </a:solidFill>
            </a:endParaRPr>
          </a:p>
          <a:p>
            <a:endParaRPr lang="en-US" dirty="0" smtClean="0"/>
          </a:p>
          <a:p>
            <a:endParaRPr lang="en-US" dirty="0" smtClean="0">
              <a:latin typeface="Courier New" pitchFamily="49" charset="0"/>
              <a:cs typeface="Courier New" pitchFamily="49" charset="0"/>
            </a:endParaRPr>
          </a:p>
          <a:p>
            <a:pPr lvl="1">
              <a:buNone/>
            </a:pPr>
            <a:endParaRPr lang="en-US" dirty="0" smtClean="0">
              <a:latin typeface="Courier New" pitchFamily="49" charset="0"/>
              <a:cs typeface="Courier New" pitchFamily="49" charset="0"/>
            </a:endParaRPr>
          </a:p>
          <a:p>
            <a:pPr lvl="1">
              <a:buNone/>
            </a:pPr>
            <a:endParaRPr lang="en-US" dirty="0" smtClean="0"/>
          </a:p>
          <a:p>
            <a:pPr>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7298" name="Rectangle 2"/>
          <p:cNvSpPr>
            <a:spLocks noGrp="1" noChangeArrowheads="1"/>
          </p:cNvSpPr>
          <p:nvPr>
            <p:ph type="ctrTitle"/>
          </p:nvPr>
        </p:nvSpPr>
        <p:spPr>
          <a:xfrm>
            <a:off x="679450" y="1139825"/>
            <a:ext cx="7848600" cy="3336925"/>
          </a:xfrm>
        </p:spPr>
        <p:txBody>
          <a:bodyPr/>
          <a:lstStyle/>
          <a:p>
            <a:pPr eaLnBrk="1" hangingPunct="1">
              <a:defRPr/>
            </a:pPr>
            <a:r>
              <a:rPr lang="en-US" smtClean="0">
                <a:solidFill>
                  <a:srgbClr val="FFFCC5"/>
                </a:solidFill>
              </a:rPr>
              <a:t>Thank you!</a:t>
            </a:r>
          </a:p>
        </p:txBody>
      </p:sp>
      <p:sp>
        <p:nvSpPr>
          <p:cNvPr id="567299" name="Rectangle 3"/>
          <p:cNvSpPr>
            <a:spLocks noChangeArrowheads="1"/>
          </p:cNvSpPr>
          <p:nvPr/>
        </p:nvSpPr>
        <p:spPr bwMode="auto">
          <a:xfrm>
            <a:off x="220663" y="5413375"/>
            <a:ext cx="3130550" cy="1006475"/>
          </a:xfrm>
          <a:prstGeom prst="rect">
            <a:avLst/>
          </a:prstGeom>
          <a:noFill/>
          <a:ln w="9525">
            <a:noFill/>
            <a:miter lim="800000"/>
            <a:headEnd/>
            <a:tailEnd/>
          </a:ln>
          <a:effectLst/>
        </p:spPr>
        <p:txBody>
          <a:bodyPr anchor="ctr">
            <a:spAutoFit/>
          </a:bodyPr>
          <a:lstStyle/>
          <a:p>
            <a:pPr algn="l" eaLnBrk="0" hangingPunct="0">
              <a:lnSpc>
                <a:spcPct val="100000"/>
              </a:lnSpc>
              <a:spcBef>
                <a:spcPct val="0"/>
              </a:spcBef>
              <a:buClrTx/>
              <a:buSzTx/>
              <a:buFontTx/>
              <a:buNone/>
            </a:pPr>
            <a:r>
              <a:rPr lang="en-US">
                <a:solidFill>
                  <a:srgbClr val="FF9999"/>
                </a:solidFill>
                <a:effectLst>
                  <a:outerShdw blurRad="38100" dist="38100" dir="2700000" algn="tl">
                    <a:srgbClr val="000000"/>
                  </a:outerShdw>
                </a:effectLst>
                <a:latin typeface="Verdana" pitchFamily="34" charset="0"/>
              </a:rPr>
              <a:t>Alessandro Triglia</a:t>
            </a:r>
          </a:p>
          <a:p>
            <a:pPr algn="l" eaLnBrk="0" hangingPunct="0">
              <a:lnSpc>
                <a:spcPct val="100000"/>
              </a:lnSpc>
              <a:spcBef>
                <a:spcPct val="0"/>
              </a:spcBef>
              <a:buClrTx/>
              <a:buSzTx/>
              <a:buFontTx/>
              <a:buNone/>
            </a:pPr>
            <a:r>
              <a:rPr lang="en-US">
                <a:effectLst>
                  <a:outerShdw blurRad="38100" dist="38100" dir="2700000" algn="tl">
                    <a:srgbClr val="000000"/>
                  </a:outerShdw>
                </a:effectLst>
                <a:latin typeface="Verdana" pitchFamily="34" charset="0"/>
                <a:hlinkClick r:id="rId2"/>
              </a:rPr>
              <a:t>sandro@oss.com</a:t>
            </a:r>
            <a:endParaRPr lang="en-US">
              <a:effectLst>
                <a:outerShdw blurRad="38100" dist="38100" dir="2700000" algn="tl">
                  <a:srgbClr val="000000"/>
                </a:outerShdw>
              </a:effectLst>
              <a:latin typeface="Verdana" pitchFamily="34" charset="0"/>
            </a:endParaRPr>
          </a:p>
          <a:p>
            <a:pPr algn="l" eaLnBrk="0" hangingPunct="0">
              <a:lnSpc>
                <a:spcPct val="100000"/>
              </a:lnSpc>
              <a:spcBef>
                <a:spcPct val="0"/>
              </a:spcBef>
              <a:buClrTx/>
              <a:buSzTx/>
              <a:buFontTx/>
              <a:buNone/>
            </a:pPr>
            <a:r>
              <a:rPr lang="en-US">
                <a:effectLst>
                  <a:outerShdw blurRad="38100" dist="38100" dir="2700000" algn="tl">
                    <a:srgbClr val="000000"/>
                  </a:outerShdw>
                </a:effectLst>
              </a:rPr>
              <a:t>OSS Nokalva, Inc.</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1394" name="Rectangle 2"/>
          <p:cNvSpPr>
            <a:spLocks noGrp="1" noChangeArrowheads="1"/>
          </p:cNvSpPr>
          <p:nvPr>
            <p:ph type="title"/>
          </p:nvPr>
        </p:nvSpPr>
        <p:spPr/>
        <p:txBody>
          <a:bodyPr/>
          <a:lstStyle/>
          <a:p>
            <a:pPr eaLnBrk="1" hangingPunct="1">
              <a:defRPr/>
            </a:pPr>
            <a:r>
              <a:rPr lang="en-US" dirty="0" smtClean="0">
                <a:solidFill>
                  <a:srgbClr val="FFFCC5"/>
                </a:solidFill>
              </a:rPr>
              <a:t>Principles and Benefits of ASN.1</a:t>
            </a:r>
          </a:p>
        </p:txBody>
      </p:sp>
      <p:sp>
        <p:nvSpPr>
          <p:cNvPr id="571395" name="Rectangle 3"/>
          <p:cNvSpPr>
            <a:spLocks noGrp="1" noChangeArrowheads="1"/>
          </p:cNvSpPr>
          <p:nvPr>
            <p:ph type="body" idx="1"/>
          </p:nvPr>
        </p:nvSpPr>
        <p:spPr>
          <a:xfrm>
            <a:off x="450850" y="1139100"/>
            <a:ext cx="8229600" cy="5257800"/>
          </a:xfrm>
        </p:spPr>
        <p:txBody>
          <a:bodyPr/>
          <a:lstStyle/>
          <a:p>
            <a:pPr eaLnBrk="1" hangingPunct="1"/>
            <a:r>
              <a:rPr lang="en-US" sz="2400" dirty="0" smtClean="0"/>
              <a:t>Separation of concerns</a:t>
            </a:r>
          </a:p>
          <a:p>
            <a:pPr lvl="1" eaLnBrk="1" hangingPunct="1"/>
            <a:r>
              <a:rPr lang="en-US" sz="2000" dirty="0" smtClean="0">
                <a:solidFill>
                  <a:schemeClr val="tx1"/>
                </a:solidFill>
              </a:rPr>
              <a:t>The description of the logical structure of a message is kept completely separate from the details of the encoding</a:t>
            </a:r>
            <a:endParaRPr lang="en-US" sz="2000" i="1" dirty="0" smtClean="0">
              <a:solidFill>
                <a:schemeClr val="tx1"/>
              </a:solidFill>
            </a:endParaRPr>
          </a:p>
          <a:p>
            <a:pPr eaLnBrk="1" hangingPunct="1"/>
            <a:r>
              <a:rPr lang="en-US" sz="2400" dirty="0" smtClean="0"/>
              <a:t>Message descriptions are machine-</a:t>
            </a:r>
            <a:r>
              <a:rPr lang="en-US" sz="2400" dirty="0" err="1" smtClean="0"/>
              <a:t>processable</a:t>
            </a:r>
            <a:endParaRPr lang="en-US" sz="2400" dirty="0" smtClean="0"/>
          </a:p>
          <a:p>
            <a:pPr lvl="1" eaLnBrk="1" hangingPunct="1"/>
            <a:r>
              <a:rPr lang="en-US" sz="2000" dirty="0" smtClean="0">
                <a:solidFill>
                  <a:schemeClr val="tx1"/>
                </a:solidFill>
              </a:rPr>
              <a:t>This enables the creation and use of software development tools and testing tools that can read and understand the formal definitions</a:t>
            </a:r>
          </a:p>
          <a:p>
            <a:pPr eaLnBrk="1" hangingPunct="1"/>
            <a:r>
              <a:rPr lang="en-US" sz="2400" dirty="0" smtClean="0"/>
              <a:t>Encodings are standardized</a:t>
            </a:r>
          </a:p>
          <a:p>
            <a:pPr lvl="1" eaLnBrk="1" hangingPunct="1"/>
            <a:r>
              <a:rPr lang="en-US" sz="2000" dirty="0" smtClean="0">
                <a:solidFill>
                  <a:schemeClr val="tx1"/>
                </a:solidFill>
              </a:rPr>
              <a:t>The problem of specifying detailed encodings and the problem of encoding/decoding messages and their fields do not need to be addressed again and again</a:t>
            </a:r>
          </a:p>
          <a:p>
            <a:pPr eaLnBrk="1" hangingPunct="1"/>
            <a:r>
              <a:rPr lang="en-US" sz="2400" dirty="0" smtClean="0">
                <a:solidFill>
                  <a:schemeClr val="tx1"/>
                </a:solidFill>
              </a:rPr>
              <a:t>Extensibility</a:t>
            </a:r>
          </a:p>
          <a:p>
            <a:pPr lvl="1" eaLnBrk="1" hangingPunct="1"/>
            <a:r>
              <a:rPr lang="en-US" sz="2000" dirty="0" smtClean="0">
                <a:solidFill>
                  <a:schemeClr val="tx1"/>
                </a:solidFill>
              </a:rPr>
              <a:t>It is possible to extend a message description in controlled ways while ensuring backward- and forward-compatibility between different version implementations</a:t>
            </a:r>
          </a:p>
          <a:p>
            <a:pPr lvl="1" eaLnBrk="1" hangingPunct="1"/>
            <a:endParaRPr lang="en-US" dirty="0" smtClean="0">
              <a:solidFill>
                <a:schemeClr val="tx1"/>
              </a:solidFill>
            </a:endParaRPr>
          </a:p>
          <a:p>
            <a:pPr lvl="1" eaLnBrk="1" hangingPunct="1">
              <a:buNone/>
            </a:pPr>
            <a:r>
              <a:rPr lang="en-US" sz="2000" dirty="0" smtClean="0">
                <a:solidFill>
                  <a:schemeClr val="tx1"/>
                </a:solidFill>
              </a:rPr>
              <a:t>	</a:t>
            </a:r>
            <a:r>
              <a:rPr lang="en-US" dirty="0" smtClean="0">
                <a:solidFill>
                  <a:schemeClr val="tx1"/>
                </a:solidFill>
              </a:rPr>
              <a:t>		</a:t>
            </a:r>
          </a:p>
          <a:p>
            <a:pPr lvl="2" eaLnBrk="1" hangingPunct="1"/>
            <a:endParaRPr lang="en-US" dirty="0" smtClean="0">
              <a:solidFill>
                <a:schemeClr val="tx1"/>
              </a:solidFill>
            </a:endParaRPr>
          </a:p>
          <a:p>
            <a:pPr lvl="2" eaLnBrk="1" hangingPunct="1">
              <a:buFont typeface="Wingdings" pitchFamily="2" charset="2"/>
              <a:buNone/>
            </a:pPr>
            <a:endParaRPr lang="en-US" dirty="0" smtClean="0">
              <a:solidFill>
                <a:schemeClr val="tx1"/>
              </a:solidFill>
            </a:endParaRPr>
          </a:p>
          <a:p>
            <a:pPr lvl="1" eaLnBrk="1" hangingPunct="1"/>
            <a:endParaRPr lang="en-US" dirty="0" smtClean="0">
              <a:solidFill>
                <a:schemeClr val="tx1"/>
              </a:solidFill>
            </a:endParaRPr>
          </a:p>
          <a:p>
            <a:pPr lvl="1" eaLnBrk="1" hangingPunct="1"/>
            <a:endParaRPr lang="en-US" dirty="0" smtClean="0">
              <a:solidFill>
                <a:schemeClr val="tx1"/>
              </a:solidFill>
            </a:endParaRPr>
          </a:p>
          <a:p>
            <a:pPr eaLnBrk="1" hangingPunct="1"/>
            <a:endParaRPr lang="en-US" dirty="0" smtClean="0">
              <a:solidFill>
                <a:schemeClr val="tx1"/>
              </a:solidFill>
            </a:endParaRPr>
          </a:p>
          <a:p>
            <a:pPr eaLnBrk="1" hangingPunct="1">
              <a:buFont typeface="Wingdings" pitchFamily="2" charset="2"/>
              <a:buNone/>
            </a:pPr>
            <a:endParaRPr lang="en-US" dirty="0" smtClean="0">
              <a:solidFill>
                <a:schemeClr val="tx1"/>
              </a:solidFill>
            </a:endParaRPr>
          </a:p>
          <a:p>
            <a:pPr eaLnBrk="1" hangingPunct="1">
              <a:buFont typeface="Wingdings" pitchFamily="2" charset="2"/>
              <a:buNone/>
            </a:pPr>
            <a:endParaRPr lang="en-US" dirty="0" smtClean="0">
              <a:solidFill>
                <a:schemeClr val="tx1"/>
              </a:solidFill>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1394" name="Rectangle 2"/>
          <p:cNvSpPr>
            <a:spLocks noGrp="1" noChangeArrowheads="1"/>
          </p:cNvSpPr>
          <p:nvPr>
            <p:ph type="title"/>
          </p:nvPr>
        </p:nvSpPr>
        <p:spPr/>
        <p:txBody>
          <a:bodyPr/>
          <a:lstStyle/>
          <a:p>
            <a:pPr eaLnBrk="1" hangingPunct="1">
              <a:defRPr/>
            </a:pPr>
            <a:r>
              <a:rPr lang="en-US" dirty="0" smtClean="0">
                <a:solidFill>
                  <a:srgbClr val="FFFCC5"/>
                </a:solidFill>
              </a:rPr>
              <a:t>Principles and Benefits of ASN.1</a:t>
            </a:r>
          </a:p>
        </p:txBody>
      </p:sp>
      <p:sp>
        <p:nvSpPr>
          <p:cNvPr id="571395" name="Rectangle 3"/>
          <p:cNvSpPr>
            <a:spLocks noGrp="1" noChangeArrowheads="1"/>
          </p:cNvSpPr>
          <p:nvPr>
            <p:ph type="body" idx="1"/>
          </p:nvPr>
        </p:nvSpPr>
        <p:spPr>
          <a:xfrm>
            <a:off x="450850" y="1224400"/>
            <a:ext cx="8229600" cy="5257800"/>
          </a:xfrm>
        </p:spPr>
        <p:txBody>
          <a:bodyPr/>
          <a:lstStyle/>
          <a:p>
            <a:pPr eaLnBrk="1" hangingPunct="1"/>
            <a:r>
              <a:rPr lang="en-US" dirty="0" smtClean="0"/>
              <a:t>Separation of concerns </a:t>
            </a:r>
            <a:r>
              <a:rPr lang="en-US" sz="2000" dirty="0" smtClean="0"/>
              <a:t>(1/3)</a:t>
            </a:r>
          </a:p>
          <a:p>
            <a:pPr lvl="1" eaLnBrk="1" hangingPunct="1"/>
            <a:r>
              <a:rPr lang="en-US" dirty="0" smtClean="0">
                <a:solidFill>
                  <a:schemeClr val="tx1">
                    <a:lumMod val="50000"/>
                  </a:schemeClr>
                </a:solidFill>
              </a:rPr>
              <a:t>The description of the logical structure of a message is kept completely separate from the details of the encoding</a:t>
            </a:r>
          </a:p>
          <a:p>
            <a:pPr lvl="1" eaLnBrk="1" hangingPunct="1"/>
            <a:r>
              <a:rPr lang="en-US" dirty="0" smtClean="0">
                <a:solidFill>
                  <a:schemeClr val="tx1"/>
                </a:solidFill>
              </a:rPr>
              <a:t>A protocol designer can focus on describing the essential (</a:t>
            </a:r>
            <a:r>
              <a:rPr lang="en-US" dirty="0" smtClean="0"/>
              <a:t>abstract) properties</a:t>
            </a:r>
            <a:r>
              <a:rPr lang="en-US" dirty="0" smtClean="0">
                <a:solidFill>
                  <a:schemeClr val="tx1"/>
                </a:solidFill>
              </a:rPr>
              <a:t> of the data without being distracted by many encoding details</a:t>
            </a:r>
          </a:p>
          <a:p>
            <a:pPr lvl="2" eaLnBrk="1" hangingPunct="1"/>
            <a:r>
              <a:rPr lang="en-US" dirty="0" smtClean="0">
                <a:solidFill>
                  <a:schemeClr val="tx1"/>
                </a:solidFill>
              </a:rPr>
              <a:t>Examples: byte order (</a:t>
            </a:r>
            <a:r>
              <a:rPr lang="en-US" dirty="0" err="1" smtClean="0">
                <a:solidFill>
                  <a:schemeClr val="tx1"/>
                </a:solidFill>
              </a:rPr>
              <a:t>endianness</a:t>
            </a:r>
            <a:r>
              <a:rPr lang="en-US" dirty="0" smtClean="0">
                <a:solidFill>
                  <a:schemeClr val="tx1"/>
                </a:solidFill>
              </a:rPr>
              <a:t>); how many bits should be assigned to each field; what binary value should be assigned to each option; how to indicate the presence or absence of an optional field; how to align (and whether to align) each field with respect to byte or word boundaries; inclusion of padding bits; and so on</a:t>
            </a:r>
          </a:p>
          <a:p>
            <a:pPr lvl="2" eaLnBrk="1" hangingPunct="1">
              <a:buNone/>
            </a:pPr>
            <a:endParaRPr lang="en-US" dirty="0" smtClean="0">
              <a:solidFill>
                <a:schemeClr val="tx1"/>
              </a:solidFill>
            </a:endParaRPr>
          </a:p>
          <a:p>
            <a:pPr lvl="2" eaLnBrk="1" hangingPunct="1">
              <a:buNone/>
            </a:pPr>
            <a:endParaRPr lang="en-US" dirty="0" smtClean="0">
              <a:solidFill>
                <a:schemeClr val="tx1"/>
              </a:solidFill>
            </a:endParaRPr>
          </a:p>
          <a:p>
            <a:pPr lvl="1" eaLnBrk="1" hangingPunct="1"/>
            <a:endParaRPr lang="en-US" dirty="0" smtClean="0">
              <a:solidFill>
                <a:schemeClr val="tx1"/>
              </a:solidFill>
            </a:endParaRPr>
          </a:p>
          <a:p>
            <a:pPr lvl="1" eaLnBrk="1" hangingPunct="1"/>
            <a:endParaRPr lang="en-US" dirty="0" smtClean="0">
              <a:solidFill>
                <a:schemeClr val="tx1"/>
              </a:solidFill>
            </a:endParaRPr>
          </a:p>
          <a:p>
            <a:pPr lvl="1" eaLnBrk="1" hangingPunct="1">
              <a:buNone/>
            </a:pPr>
            <a:r>
              <a:rPr lang="en-US" dirty="0" smtClean="0">
                <a:solidFill>
                  <a:schemeClr val="tx1"/>
                </a:solidFill>
              </a:rPr>
              <a:t>			</a:t>
            </a:r>
          </a:p>
          <a:p>
            <a:pPr lvl="2" eaLnBrk="1" hangingPunct="1"/>
            <a:endParaRPr lang="en-US" dirty="0" smtClean="0">
              <a:solidFill>
                <a:schemeClr val="tx1"/>
              </a:solidFill>
            </a:endParaRPr>
          </a:p>
          <a:p>
            <a:pPr lvl="2" eaLnBrk="1" hangingPunct="1">
              <a:buFont typeface="Wingdings" pitchFamily="2" charset="2"/>
              <a:buNone/>
            </a:pPr>
            <a:endParaRPr lang="en-US" dirty="0" smtClean="0">
              <a:solidFill>
                <a:schemeClr val="tx1"/>
              </a:solidFill>
            </a:endParaRPr>
          </a:p>
          <a:p>
            <a:pPr lvl="1" eaLnBrk="1" hangingPunct="1"/>
            <a:endParaRPr lang="en-US" dirty="0" smtClean="0">
              <a:solidFill>
                <a:schemeClr val="tx1"/>
              </a:solidFill>
            </a:endParaRPr>
          </a:p>
          <a:p>
            <a:pPr lvl="1" eaLnBrk="1" hangingPunct="1"/>
            <a:endParaRPr lang="en-US" dirty="0" smtClean="0">
              <a:solidFill>
                <a:schemeClr val="tx1"/>
              </a:solidFill>
            </a:endParaRPr>
          </a:p>
          <a:p>
            <a:pPr eaLnBrk="1" hangingPunct="1"/>
            <a:endParaRPr lang="en-US" dirty="0" smtClean="0">
              <a:solidFill>
                <a:schemeClr val="tx1"/>
              </a:solidFill>
            </a:endParaRPr>
          </a:p>
          <a:p>
            <a:pPr eaLnBrk="1" hangingPunct="1">
              <a:buFont typeface="Wingdings" pitchFamily="2" charset="2"/>
              <a:buNone/>
            </a:pPr>
            <a:endParaRPr lang="en-US" dirty="0" smtClean="0">
              <a:solidFill>
                <a:schemeClr val="tx1"/>
              </a:solidFill>
            </a:endParaRPr>
          </a:p>
          <a:p>
            <a:pPr eaLnBrk="1" hangingPunct="1">
              <a:buFont typeface="Wingdings" pitchFamily="2" charset="2"/>
              <a:buNone/>
            </a:pPr>
            <a:endParaRPr lang="en-US" dirty="0" smtClean="0">
              <a:solidFill>
                <a:schemeClr val="tx1"/>
              </a:solidFill>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1394" name="Rectangle 2"/>
          <p:cNvSpPr>
            <a:spLocks noGrp="1" noChangeArrowheads="1"/>
          </p:cNvSpPr>
          <p:nvPr>
            <p:ph type="title"/>
          </p:nvPr>
        </p:nvSpPr>
        <p:spPr/>
        <p:txBody>
          <a:bodyPr/>
          <a:lstStyle/>
          <a:p>
            <a:pPr eaLnBrk="1" hangingPunct="1">
              <a:defRPr/>
            </a:pPr>
            <a:r>
              <a:rPr lang="en-US" dirty="0" smtClean="0">
                <a:solidFill>
                  <a:srgbClr val="FFFCC5"/>
                </a:solidFill>
              </a:rPr>
              <a:t>Principles and Benefits of ASN.1</a:t>
            </a:r>
          </a:p>
        </p:txBody>
      </p:sp>
      <p:sp>
        <p:nvSpPr>
          <p:cNvPr id="571395" name="Rectangle 3"/>
          <p:cNvSpPr>
            <a:spLocks noGrp="1" noChangeArrowheads="1"/>
          </p:cNvSpPr>
          <p:nvPr>
            <p:ph type="body" idx="1"/>
          </p:nvPr>
        </p:nvSpPr>
        <p:spPr>
          <a:xfrm>
            <a:off x="450850" y="1224400"/>
            <a:ext cx="8229600" cy="5257800"/>
          </a:xfrm>
        </p:spPr>
        <p:txBody>
          <a:bodyPr/>
          <a:lstStyle/>
          <a:p>
            <a:pPr eaLnBrk="1" hangingPunct="1"/>
            <a:r>
              <a:rPr lang="en-US" dirty="0" smtClean="0"/>
              <a:t>Separation of concerns </a:t>
            </a:r>
            <a:r>
              <a:rPr lang="en-US" sz="2000" dirty="0" smtClean="0"/>
              <a:t>(2/3)</a:t>
            </a:r>
          </a:p>
          <a:p>
            <a:pPr lvl="1" eaLnBrk="1" hangingPunct="1"/>
            <a:r>
              <a:rPr lang="en-US" dirty="0" smtClean="0">
                <a:solidFill>
                  <a:schemeClr val="tx1"/>
                </a:solidFill>
              </a:rPr>
              <a:t>Message specifications are concise</a:t>
            </a:r>
          </a:p>
          <a:p>
            <a:pPr lvl="2" eaLnBrk="1" hangingPunct="1"/>
            <a:r>
              <a:rPr lang="en-US" dirty="0" smtClean="0">
                <a:solidFill>
                  <a:schemeClr val="tx1"/>
                </a:solidFill>
              </a:rPr>
              <a:t>they describe only the logical structure of the data and its most relevant properties</a:t>
            </a:r>
          </a:p>
          <a:p>
            <a:pPr lvl="2" eaLnBrk="1" hangingPunct="1"/>
            <a:r>
              <a:rPr lang="en-US" dirty="0" smtClean="0">
                <a:solidFill>
                  <a:schemeClr val="tx1"/>
                </a:solidFill>
              </a:rPr>
              <a:t>essential semantic links to the protocol specification can be provided through a careful choice of names</a:t>
            </a:r>
          </a:p>
          <a:p>
            <a:pPr lvl="2" eaLnBrk="1" hangingPunct="1"/>
            <a:r>
              <a:rPr lang="en-US" dirty="0" smtClean="0">
                <a:solidFill>
                  <a:schemeClr val="tx1"/>
                </a:solidFill>
              </a:rPr>
              <a:t>comments can be included to provide explanations, references, and additional requirements as needed</a:t>
            </a:r>
          </a:p>
          <a:p>
            <a:pPr lvl="1" eaLnBrk="1" hangingPunct="1"/>
            <a:r>
              <a:rPr lang="en-US" dirty="0" smtClean="0">
                <a:solidFill>
                  <a:schemeClr val="tx1"/>
                </a:solidFill>
              </a:rPr>
              <a:t>A reader of a specification that is moderately familiar with ASN.1 will be able to quickly grasp the structure of the data and the properties that are most relevant to the logic of the protocol</a:t>
            </a:r>
          </a:p>
          <a:p>
            <a:pPr lvl="2" eaLnBrk="1" hangingPunct="1"/>
            <a:r>
              <a:rPr lang="en-US" dirty="0" smtClean="0">
                <a:solidFill>
                  <a:schemeClr val="tx1"/>
                </a:solidFill>
              </a:rPr>
              <a:t>The logical structure stands out</a:t>
            </a:r>
          </a:p>
          <a:p>
            <a:pPr lvl="2" eaLnBrk="1" hangingPunct="1"/>
            <a:endParaRPr lang="en-US" dirty="0" smtClean="0">
              <a:solidFill>
                <a:schemeClr val="tx1"/>
              </a:solidFill>
            </a:endParaRPr>
          </a:p>
          <a:p>
            <a:pPr lvl="2" eaLnBrk="1" hangingPunct="1">
              <a:buNone/>
            </a:pPr>
            <a:endParaRPr lang="en-US" dirty="0" smtClean="0">
              <a:solidFill>
                <a:schemeClr val="tx1"/>
              </a:solidFill>
            </a:endParaRPr>
          </a:p>
          <a:p>
            <a:pPr lvl="1" eaLnBrk="1" hangingPunct="1"/>
            <a:endParaRPr lang="en-US" dirty="0" smtClean="0">
              <a:solidFill>
                <a:schemeClr val="tx1"/>
              </a:solidFill>
            </a:endParaRPr>
          </a:p>
          <a:p>
            <a:pPr lvl="1" eaLnBrk="1" hangingPunct="1"/>
            <a:endParaRPr lang="en-US" dirty="0" smtClean="0">
              <a:solidFill>
                <a:schemeClr val="tx1"/>
              </a:solidFill>
            </a:endParaRPr>
          </a:p>
          <a:p>
            <a:pPr lvl="1" eaLnBrk="1" hangingPunct="1">
              <a:buNone/>
            </a:pPr>
            <a:r>
              <a:rPr lang="en-US" dirty="0" smtClean="0">
                <a:solidFill>
                  <a:schemeClr val="tx1"/>
                </a:solidFill>
              </a:rPr>
              <a:t>			</a:t>
            </a:r>
          </a:p>
          <a:p>
            <a:pPr lvl="2" eaLnBrk="1" hangingPunct="1"/>
            <a:endParaRPr lang="en-US" dirty="0" smtClean="0">
              <a:solidFill>
                <a:schemeClr val="tx1"/>
              </a:solidFill>
            </a:endParaRPr>
          </a:p>
          <a:p>
            <a:pPr lvl="2" eaLnBrk="1" hangingPunct="1">
              <a:buFont typeface="Wingdings" pitchFamily="2" charset="2"/>
              <a:buNone/>
            </a:pPr>
            <a:endParaRPr lang="en-US" dirty="0" smtClean="0">
              <a:solidFill>
                <a:schemeClr val="tx1"/>
              </a:solidFill>
            </a:endParaRPr>
          </a:p>
          <a:p>
            <a:pPr lvl="1" eaLnBrk="1" hangingPunct="1"/>
            <a:endParaRPr lang="en-US" dirty="0" smtClean="0">
              <a:solidFill>
                <a:schemeClr val="tx1"/>
              </a:solidFill>
            </a:endParaRPr>
          </a:p>
          <a:p>
            <a:pPr lvl="1" eaLnBrk="1" hangingPunct="1"/>
            <a:endParaRPr lang="en-US" dirty="0" smtClean="0">
              <a:solidFill>
                <a:schemeClr val="tx1"/>
              </a:solidFill>
            </a:endParaRPr>
          </a:p>
          <a:p>
            <a:pPr eaLnBrk="1" hangingPunct="1"/>
            <a:endParaRPr lang="en-US" dirty="0" smtClean="0">
              <a:solidFill>
                <a:schemeClr val="tx1"/>
              </a:solidFill>
            </a:endParaRPr>
          </a:p>
          <a:p>
            <a:pPr eaLnBrk="1" hangingPunct="1">
              <a:buFont typeface="Wingdings" pitchFamily="2" charset="2"/>
              <a:buNone/>
            </a:pPr>
            <a:endParaRPr lang="en-US" dirty="0" smtClean="0">
              <a:solidFill>
                <a:schemeClr val="tx1"/>
              </a:solidFill>
            </a:endParaRPr>
          </a:p>
          <a:p>
            <a:pPr eaLnBrk="1" hangingPunct="1">
              <a:buFont typeface="Wingdings" pitchFamily="2" charset="2"/>
              <a:buNone/>
            </a:pPr>
            <a:endParaRPr lang="en-US" dirty="0" smtClean="0">
              <a:solidFill>
                <a:schemeClr val="tx1"/>
              </a:solidFill>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xtured">
  <a:themeElements>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fontScheme name="Textured">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EEE4E0"/>
        </a:solidFill>
        <a:ln w="38100" cap="flat" cmpd="sng" algn="ctr">
          <a:solidFill>
            <a:srgbClr val="FF00FF"/>
          </a:solidFill>
          <a:prstDash val="solid"/>
          <a:round/>
          <a:headEnd type="none" w="med" len="med"/>
          <a:tailEnd type="none" w="med" len="lg"/>
        </a:ln>
        <a:effectLst/>
      </a:spPr>
      <a:bodyPr vert="horz" wrap="square" lIns="91440" tIns="45720" rIns="91440" bIns="45720" numCol="1" anchor="ctr" anchorCtr="0" compatLnSpc="1">
        <a:prstTxWarp prst="textNoShape">
          <a:avLst/>
        </a:prstTxWarp>
      </a:bodyPr>
      <a:lstStyle>
        <a:defPPr marL="742950" marR="0" indent="-285750" algn="ctr" defTabSz="914400" rtl="0" eaLnBrk="1" fontAlgn="base" latinLnBrk="0" hangingPunct="1">
          <a:lnSpc>
            <a:spcPct val="90000"/>
          </a:lnSpc>
          <a:spcBef>
            <a:spcPct val="50000"/>
          </a:spcBef>
          <a:spcAft>
            <a:spcPct val="0"/>
          </a:spcAft>
          <a:buClr>
            <a:schemeClr val="folHlink"/>
          </a:buClr>
          <a:buSzPct val="65000"/>
          <a:buFont typeface="Wingdings" pitchFamily="2" charset="2"/>
          <a:buChar char="n"/>
          <a:tabLst/>
          <a:defRPr kumimoji="0" lang="en-US" sz="2000" b="0" i="0" u="none" strike="noStrike" cap="none" normalizeH="0" baseline="0" smtClean="0">
            <a:ln>
              <a:noFill/>
            </a:ln>
            <a:solidFill>
              <a:schemeClr val="tx1"/>
            </a:solidFill>
            <a:effectLst>
              <a:outerShdw blurRad="38100" dist="38100" dir="2700000" algn="tl">
                <a:srgbClr val="000000">
                  <a:alpha val="43137"/>
                </a:srgbClr>
              </a:outerShdw>
            </a:effectLst>
            <a:latin typeface="Tahoma" pitchFamily="34" charset="0"/>
          </a:defRPr>
        </a:defPPr>
      </a:lstStyle>
    </a:spDef>
    <a:lnDef>
      <a:spPr bwMode="auto">
        <a:xfrm>
          <a:off x="0" y="0"/>
          <a:ext cx="1" cy="1"/>
        </a:xfrm>
        <a:custGeom>
          <a:avLst/>
          <a:gdLst/>
          <a:ahLst/>
          <a:cxnLst/>
          <a:rect l="0" t="0" r="0" b="0"/>
          <a:pathLst/>
        </a:custGeom>
        <a:solidFill>
          <a:srgbClr val="EEE4E0"/>
        </a:solidFill>
        <a:ln w="38100" cap="flat" cmpd="sng" algn="ctr">
          <a:solidFill>
            <a:srgbClr val="FF00FF"/>
          </a:solidFill>
          <a:prstDash val="solid"/>
          <a:round/>
          <a:headEnd type="none" w="med" len="med"/>
          <a:tailEnd type="none" w="med" len="lg"/>
        </a:ln>
        <a:effectLst/>
      </a:spPr>
      <a:bodyPr vert="horz" wrap="square" lIns="91440" tIns="45720" rIns="91440" bIns="45720" numCol="1" anchor="ctr" anchorCtr="0" compatLnSpc="1">
        <a:prstTxWarp prst="textNoShape">
          <a:avLst/>
        </a:prstTxWarp>
      </a:bodyPr>
      <a:lstStyle>
        <a:defPPr marL="742950" marR="0" indent="-285750" algn="ctr" defTabSz="914400" rtl="0" eaLnBrk="1" fontAlgn="base" latinLnBrk="0" hangingPunct="1">
          <a:lnSpc>
            <a:spcPct val="90000"/>
          </a:lnSpc>
          <a:spcBef>
            <a:spcPct val="50000"/>
          </a:spcBef>
          <a:spcAft>
            <a:spcPct val="0"/>
          </a:spcAft>
          <a:buClr>
            <a:schemeClr val="folHlink"/>
          </a:buClr>
          <a:buSzPct val="65000"/>
          <a:buFont typeface="Wingdings" pitchFamily="2" charset="2"/>
          <a:buChar char="n"/>
          <a:tabLst/>
          <a:defRPr kumimoji="0" lang="en-US" sz="2000" b="0" i="0" u="none" strike="noStrike" cap="none" normalizeH="0" baseline="0" smtClean="0">
            <a:ln>
              <a:noFill/>
            </a:ln>
            <a:solidFill>
              <a:schemeClr val="tx1"/>
            </a:solidFill>
            <a:effectLst>
              <a:outerShdw blurRad="38100" dist="38100" dir="2700000" algn="tl">
                <a:srgbClr val="000000">
                  <a:alpha val="43137"/>
                </a:srgbClr>
              </a:outerShdw>
            </a:effectLst>
            <a:latin typeface="Tahoma" pitchFamily="34"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Textured</Template>
  <TotalTime>23850</TotalTime>
  <Words>4422</Words>
  <Application>Microsoft Office PowerPoint</Application>
  <PresentationFormat>On-screen Show (4:3)</PresentationFormat>
  <Paragraphs>883</Paragraphs>
  <Slides>62</Slides>
  <Notes>0</Notes>
  <HiddenSlides>0</HiddenSlides>
  <MMClips>0</MMClips>
  <ScaleCrop>false</ScaleCrop>
  <HeadingPairs>
    <vt:vector size="4" baseType="variant">
      <vt:variant>
        <vt:lpstr>Theme</vt:lpstr>
      </vt:variant>
      <vt:variant>
        <vt:i4>1</vt:i4>
      </vt:variant>
      <vt:variant>
        <vt:lpstr>Slide Titles</vt:lpstr>
      </vt:variant>
      <vt:variant>
        <vt:i4>62</vt:i4>
      </vt:variant>
    </vt:vector>
  </HeadingPairs>
  <TitlesOfParts>
    <vt:vector size="63" baseType="lpstr">
      <vt:lpstr>Textured</vt:lpstr>
      <vt:lpstr>ASN.1 for More Effective  Network Standards </vt:lpstr>
      <vt:lpstr>ASN.1</vt:lpstr>
      <vt:lpstr>ASN.1</vt:lpstr>
      <vt:lpstr>ASN.1 notation Examples from P802.16m Draft 9 (1/3)</vt:lpstr>
      <vt:lpstr>ASN.1 notation Examples from P802.16m Draft 9 (2/3)</vt:lpstr>
      <vt:lpstr>ASN.1 notation Examples from P802.16m Draft 9 (3/3)</vt:lpstr>
      <vt:lpstr>Principles and Benefits of ASN.1</vt:lpstr>
      <vt:lpstr>Principles and Benefits of ASN.1</vt:lpstr>
      <vt:lpstr>Principles and Benefits of ASN.1</vt:lpstr>
      <vt:lpstr>Principles and Benefits of ASN.1</vt:lpstr>
      <vt:lpstr>Principles and Benefits of ASN.1</vt:lpstr>
      <vt:lpstr>Principles and Benefits of ASN.1</vt:lpstr>
      <vt:lpstr>Principles and Benefits of ASN.1</vt:lpstr>
      <vt:lpstr>Principles and Benefits of ASN.1</vt:lpstr>
      <vt:lpstr>Principles and Benefits of ASN.1</vt:lpstr>
      <vt:lpstr>Principles and Benefits of ASN.1</vt:lpstr>
      <vt:lpstr>ASN.1 standards</vt:lpstr>
      <vt:lpstr>Uses of ASN.1</vt:lpstr>
      <vt:lpstr>Developing an application  that uses an ASN.1 specification</vt:lpstr>
      <vt:lpstr>At runtime</vt:lpstr>
      <vt:lpstr>Boolean types Characteristics</vt:lpstr>
      <vt:lpstr>BOOLEAN</vt:lpstr>
      <vt:lpstr>Integer types  Characteristics (1/2)</vt:lpstr>
      <vt:lpstr>Integer types Characteristics (2/2)</vt:lpstr>
      <vt:lpstr>INTEGER</vt:lpstr>
      <vt:lpstr>Enumerated types Characteristics (1/2)</vt:lpstr>
      <vt:lpstr>Enumerated types Characteristics (2/2)</vt:lpstr>
      <vt:lpstr>ENUMERATED</vt:lpstr>
      <vt:lpstr>Bit string types Characteristics (1/2)</vt:lpstr>
      <vt:lpstr>Bit string types Characteristics (2/2)</vt:lpstr>
      <vt:lpstr>BIT STRING</vt:lpstr>
      <vt:lpstr>Octet string types Characteristics (1/2)</vt:lpstr>
      <vt:lpstr>Octet string types Characteristics (2/2)</vt:lpstr>
      <vt:lpstr>OCTET STRING</vt:lpstr>
      <vt:lpstr>Sequence types Characteristics (1/2)</vt:lpstr>
      <vt:lpstr>Sequence types Characteristics (2/2)</vt:lpstr>
      <vt:lpstr>Choice types Characteristics</vt:lpstr>
      <vt:lpstr>SEQUENCE, CHOICE</vt:lpstr>
      <vt:lpstr>Sequence-of types Characteristics</vt:lpstr>
      <vt:lpstr>SEQUENCE OF</vt:lpstr>
      <vt:lpstr>Null types Characteristics</vt:lpstr>
      <vt:lpstr>CHOICE , NULL</vt:lpstr>
      <vt:lpstr>Other major types</vt:lpstr>
      <vt:lpstr>Extensibility</vt:lpstr>
      <vt:lpstr>Extensibility</vt:lpstr>
      <vt:lpstr>Extensibility</vt:lpstr>
      <vt:lpstr>Extensibility</vt:lpstr>
      <vt:lpstr>Extensibility</vt:lpstr>
      <vt:lpstr>Boolean types PER encoding summary</vt:lpstr>
      <vt:lpstr>Integer types PER encoding summary</vt:lpstr>
      <vt:lpstr>Enumerated types PER encoding summary</vt:lpstr>
      <vt:lpstr>Bit string types PER encoding summary</vt:lpstr>
      <vt:lpstr>Octet string types PER encoding summary</vt:lpstr>
      <vt:lpstr>Sequence types PER encoding summary</vt:lpstr>
      <vt:lpstr>Choice types PER encoding summary</vt:lpstr>
      <vt:lpstr>Sequence-of types PER encoding summary</vt:lpstr>
      <vt:lpstr>Null types PER encoding summary</vt:lpstr>
      <vt:lpstr>Extensibility PER encoding summary</vt:lpstr>
      <vt:lpstr>Extensibility PER encoding summary</vt:lpstr>
      <vt:lpstr>Extensibility PER encoding summary</vt:lpstr>
      <vt:lpstr>Extensibility PER encoding summary</vt:lpstr>
      <vt:lpstr>Thank you!</vt:lpstr>
    </vt:vector>
  </TitlesOfParts>
  <Company>OSS Nokalva,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BIP and its use in support of remote e-Euthentication</dc:title>
  <dc:creator>Alessandro Triglia</dc:creator>
  <cp:lastModifiedBy>Alessandro Triglia</cp:lastModifiedBy>
  <cp:revision>2600</cp:revision>
  <dcterms:created xsi:type="dcterms:W3CDTF">2004-09-20T01:20:50Z</dcterms:created>
  <dcterms:modified xsi:type="dcterms:W3CDTF">2010-11-08T22:57:42Z</dcterms:modified>
</cp:coreProperties>
</file>