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30"/>
  </p:notesMasterIdLst>
  <p:handoutMasterIdLst>
    <p:handoutMasterId r:id="rId31"/>
  </p:handoutMasterIdLst>
  <p:sldIdLst>
    <p:sldId id="278" r:id="rId3"/>
    <p:sldId id="368" r:id="rId4"/>
    <p:sldId id="370" r:id="rId5"/>
    <p:sldId id="371" r:id="rId6"/>
    <p:sldId id="372" r:id="rId7"/>
    <p:sldId id="373" r:id="rId8"/>
    <p:sldId id="343" r:id="rId9"/>
    <p:sldId id="366" r:id="rId10"/>
    <p:sldId id="367" r:id="rId11"/>
    <p:sldId id="342" r:id="rId12"/>
    <p:sldId id="344" r:id="rId13"/>
    <p:sldId id="345" r:id="rId14"/>
    <p:sldId id="363" r:id="rId15"/>
    <p:sldId id="361" r:id="rId16"/>
    <p:sldId id="349" r:id="rId17"/>
    <p:sldId id="348" r:id="rId18"/>
    <p:sldId id="350" r:id="rId19"/>
    <p:sldId id="360" r:id="rId20"/>
    <p:sldId id="364" r:id="rId21"/>
    <p:sldId id="374" r:id="rId22"/>
    <p:sldId id="375" r:id="rId23"/>
    <p:sldId id="346" r:id="rId24"/>
    <p:sldId id="352" r:id="rId25"/>
    <p:sldId id="354" r:id="rId26"/>
    <p:sldId id="351" r:id="rId27"/>
    <p:sldId id="353" r:id="rId28"/>
    <p:sldId id="369" r:id="rId2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DAmbrosia" initials="JD" lastIdx="1" clrIdx="0">
    <p:extLst>
      <p:ext uri="{19B8F6BF-5375-455C-9EA6-DF929625EA0E}">
        <p15:presenceInfo xmlns:p15="http://schemas.microsoft.com/office/powerpoint/2012/main" userId="a76b78698ac40a9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B1DF"/>
    <a:srgbClr val="69BE28"/>
    <a:srgbClr val="0066FF"/>
    <a:srgbClr val="33CCFF"/>
    <a:srgbClr val="99FF99"/>
    <a:srgbClr val="FFFF00"/>
    <a:srgbClr val="FFCC0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6E483F-A574-4C9E-92C3-090236D2FBA5}" v="11" dt="2019-06-14T14:03:03.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631" autoAdjust="0"/>
    <p:restoredTop sz="94090" autoAdjust="0"/>
  </p:normalViewPr>
  <p:slideViewPr>
    <p:cSldViewPr showGuides="1">
      <p:cViewPr varScale="1">
        <p:scale>
          <a:sx n="72" d="100"/>
          <a:sy n="72" d="100"/>
        </p:scale>
        <p:origin x="556" y="20"/>
      </p:cViewPr>
      <p:guideLst>
        <p:guide orient="horz" pos="2160"/>
        <p:guide pos="2880"/>
      </p:guideLst>
    </p:cSldViewPr>
  </p:slideViewPr>
  <p:outlineViewPr>
    <p:cViewPr>
      <p:scale>
        <a:sx n="33" d="100"/>
        <a:sy n="33" d="100"/>
      </p:scale>
      <p:origin x="0" y="-1488"/>
    </p:cViewPr>
  </p:outlineViewPr>
  <p:notesTextViewPr>
    <p:cViewPr>
      <p:scale>
        <a:sx n="1" d="1"/>
        <a:sy n="1" d="1"/>
      </p:scale>
      <p:origin x="0" y="0"/>
    </p:cViewPr>
  </p:notesTextViewPr>
  <p:sorterViewPr>
    <p:cViewPr varScale="1">
      <p:scale>
        <a:sx n="1" d="1"/>
        <a:sy n="1" d="1"/>
      </p:scale>
      <p:origin x="0" y="-2720"/>
    </p:cViewPr>
  </p:sorterViewPr>
  <p:notesViewPr>
    <p:cSldViewPr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37" Type="http://schemas.microsoft.com/office/2016/11/relationships/changesInfo" Target="changesInfos/changesInfo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DAmbrosia" userId="a76b78698ac40a99" providerId="LiveId" clId="{8A6E483F-A574-4C9E-92C3-090236D2FBA5}"/>
    <pc:docChg chg="addSld delSld modSld modMainMaster">
      <pc:chgData name="John DAmbrosia" userId="a76b78698ac40a99" providerId="LiveId" clId="{8A6E483F-A574-4C9E-92C3-090236D2FBA5}" dt="2019-06-14T13:56:26.492" v="196" actId="20577"/>
      <pc:docMkLst>
        <pc:docMk/>
      </pc:docMkLst>
      <pc:sldChg chg="modSp">
        <pc:chgData name="John DAmbrosia" userId="a76b78698ac40a99" providerId="LiveId" clId="{8A6E483F-A574-4C9E-92C3-090236D2FBA5}" dt="2019-06-14T13:19:47.083" v="13" actId="20577"/>
        <pc:sldMkLst>
          <pc:docMk/>
          <pc:sldMk cId="0" sldId="278"/>
        </pc:sldMkLst>
        <pc:spChg chg="mod">
          <ac:chgData name="John DAmbrosia" userId="a76b78698ac40a99" providerId="LiveId" clId="{8A6E483F-A574-4C9E-92C3-090236D2FBA5}" dt="2019-06-14T13:19:47.083" v="13" actId="20577"/>
          <ac:spMkLst>
            <pc:docMk/>
            <pc:sldMk cId="0" sldId="278"/>
            <ac:spMk id="111621" creationId="{00000000-0000-0000-0000-000000000000}"/>
          </ac:spMkLst>
        </pc:spChg>
      </pc:sldChg>
      <pc:sldChg chg="modSp">
        <pc:chgData name="John DAmbrosia" userId="a76b78698ac40a99" providerId="LiveId" clId="{8A6E483F-A574-4C9E-92C3-090236D2FBA5}" dt="2019-06-14T13:56:26.492" v="196" actId="20577"/>
        <pc:sldMkLst>
          <pc:docMk/>
          <pc:sldMk cId="0" sldId="342"/>
        </pc:sldMkLst>
        <pc:spChg chg="mod">
          <ac:chgData name="John DAmbrosia" userId="a76b78698ac40a99" providerId="LiveId" clId="{8A6E483F-A574-4C9E-92C3-090236D2FBA5}" dt="2019-06-14T13:56:26.492" v="196" actId="20577"/>
          <ac:spMkLst>
            <pc:docMk/>
            <pc:sldMk cId="0" sldId="342"/>
            <ac:spMk id="273414" creationId="{00000000-0000-0000-0000-000000000000}"/>
          </ac:spMkLst>
        </pc:spChg>
      </pc:sldChg>
      <pc:sldChg chg="modSp">
        <pc:chgData name="John DAmbrosia" userId="a76b78698ac40a99" providerId="LiveId" clId="{8A6E483F-A574-4C9E-92C3-090236D2FBA5}" dt="2019-06-14T13:55:55.806" v="154" actId="13926"/>
        <pc:sldMkLst>
          <pc:docMk/>
          <pc:sldMk cId="1374799386" sldId="352"/>
        </pc:sldMkLst>
        <pc:spChg chg="mod">
          <ac:chgData name="John DAmbrosia" userId="a76b78698ac40a99" providerId="LiveId" clId="{8A6E483F-A574-4C9E-92C3-090236D2FBA5}" dt="2019-06-14T13:49:43.163" v="131" actId="20577"/>
          <ac:spMkLst>
            <pc:docMk/>
            <pc:sldMk cId="1374799386" sldId="352"/>
            <ac:spMk id="598020" creationId="{00000000-0000-0000-0000-000000000000}"/>
          </ac:spMkLst>
        </pc:spChg>
        <pc:graphicFrameChg chg="mod modGraphic">
          <ac:chgData name="John DAmbrosia" userId="a76b78698ac40a99" providerId="LiveId" clId="{8A6E483F-A574-4C9E-92C3-090236D2FBA5}" dt="2019-06-14T13:55:55.806" v="154" actId="13926"/>
          <ac:graphicFrameMkLst>
            <pc:docMk/>
            <pc:sldMk cId="1374799386" sldId="352"/>
            <ac:graphicFrameMk id="2" creationId="{00000000-0000-0000-0000-000000000000}"/>
          </ac:graphicFrameMkLst>
        </pc:graphicFrameChg>
      </pc:sldChg>
      <pc:sldChg chg="modSp">
        <pc:chgData name="John DAmbrosia" userId="a76b78698ac40a99" providerId="LiveId" clId="{8A6E483F-A574-4C9E-92C3-090236D2FBA5}" dt="2019-06-14T13:49:51.924" v="152" actId="20577"/>
        <pc:sldMkLst>
          <pc:docMk/>
          <pc:sldMk cId="2961822614" sldId="354"/>
        </pc:sldMkLst>
        <pc:spChg chg="mod">
          <ac:chgData name="John DAmbrosia" userId="a76b78698ac40a99" providerId="LiveId" clId="{8A6E483F-A574-4C9E-92C3-090236D2FBA5}" dt="2019-06-14T13:49:51.924" v="152" actId="20577"/>
          <ac:spMkLst>
            <pc:docMk/>
            <pc:sldMk cId="2961822614" sldId="354"/>
            <ac:spMk id="598020" creationId="{00000000-0000-0000-0000-000000000000}"/>
          </ac:spMkLst>
        </pc:spChg>
      </pc:sldChg>
      <pc:sldChg chg="modSp">
        <pc:chgData name="John DAmbrosia" userId="a76b78698ac40a99" providerId="LiveId" clId="{8A6E483F-A574-4C9E-92C3-090236D2FBA5}" dt="2019-06-14T13:42:37.777" v="105" actId="20577"/>
        <pc:sldMkLst>
          <pc:docMk/>
          <pc:sldMk cId="557891492" sldId="364"/>
        </pc:sldMkLst>
        <pc:graphicFrameChg chg="modGraphic">
          <ac:chgData name="John DAmbrosia" userId="a76b78698ac40a99" providerId="LiveId" clId="{8A6E483F-A574-4C9E-92C3-090236D2FBA5}" dt="2019-06-14T13:42:37.777" v="105" actId="20577"/>
          <ac:graphicFrameMkLst>
            <pc:docMk/>
            <pc:sldMk cId="557891492" sldId="364"/>
            <ac:graphicFrameMk id="2" creationId="{00000000-0000-0000-0000-000000000000}"/>
          </ac:graphicFrameMkLst>
        </pc:graphicFrameChg>
      </pc:sldChg>
      <pc:sldChg chg="del">
        <pc:chgData name="John DAmbrosia" userId="a76b78698ac40a99" providerId="LiveId" clId="{8A6E483F-A574-4C9E-92C3-090236D2FBA5}" dt="2019-06-14T13:34:16.482" v="19" actId="2696"/>
        <pc:sldMkLst>
          <pc:docMk/>
          <pc:sldMk cId="336133762" sldId="365"/>
        </pc:sldMkLst>
      </pc:sldChg>
      <pc:sldChg chg="modSp add">
        <pc:chgData name="John DAmbrosia" userId="a76b78698ac40a99" providerId="LiveId" clId="{8A6E483F-A574-4C9E-92C3-090236D2FBA5}" dt="2019-06-14T13:42:45.924" v="107" actId="20577"/>
        <pc:sldMkLst>
          <pc:docMk/>
          <pc:sldMk cId="4289056352" sldId="374"/>
        </pc:sldMkLst>
        <pc:spChg chg="mod">
          <ac:chgData name="John DAmbrosia" userId="a76b78698ac40a99" providerId="LiveId" clId="{8A6E483F-A574-4C9E-92C3-090236D2FBA5}" dt="2019-06-14T13:34:22.940" v="20" actId="6549"/>
          <ac:spMkLst>
            <pc:docMk/>
            <pc:sldMk cId="4289056352" sldId="374"/>
            <ac:spMk id="598020" creationId="{00000000-0000-0000-0000-000000000000}"/>
          </ac:spMkLst>
        </pc:spChg>
        <pc:graphicFrameChg chg="modGraphic">
          <ac:chgData name="John DAmbrosia" userId="a76b78698ac40a99" providerId="LiveId" clId="{8A6E483F-A574-4C9E-92C3-090236D2FBA5}" dt="2019-06-14T13:42:45.924" v="107" actId="20577"/>
          <ac:graphicFrameMkLst>
            <pc:docMk/>
            <pc:sldMk cId="4289056352" sldId="374"/>
            <ac:graphicFrameMk id="2" creationId="{00000000-0000-0000-0000-000000000000}"/>
          </ac:graphicFrameMkLst>
        </pc:graphicFrameChg>
      </pc:sldChg>
      <pc:sldChg chg="modSp add">
        <pc:chgData name="John DAmbrosia" userId="a76b78698ac40a99" providerId="LiveId" clId="{8A6E483F-A574-4C9E-92C3-090236D2FBA5}" dt="2019-06-14T13:42:59.920" v="110" actId="6549"/>
        <pc:sldMkLst>
          <pc:docMk/>
          <pc:sldMk cId="3316046374" sldId="375"/>
        </pc:sldMkLst>
        <pc:spChg chg="mod">
          <ac:chgData name="John DAmbrosia" userId="a76b78698ac40a99" providerId="LiveId" clId="{8A6E483F-A574-4C9E-92C3-090236D2FBA5}" dt="2019-06-14T13:34:34.660" v="22" actId="20577"/>
          <ac:spMkLst>
            <pc:docMk/>
            <pc:sldMk cId="3316046374" sldId="375"/>
            <ac:spMk id="598020" creationId="{00000000-0000-0000-0000-000000000000}"/>
          </ac:spMkLst>
        </pc:spChg>
        <pc:graphicFrameChg chg="modGraphic">
          <ac:chgData name="John DAmbrosia" userId="a76b78698ac40a99" providerId="LiveId" clId="{8A6E483F-A574-4C9E-92C3-090236D2FBA5}" dt="2019-06-14T13:42:59.920" v="110" actId="6549"/>
          <ac:graphicFrameMkLst>
            <pc:docMk/>
            <pc:sldMk cId="3316046374" sldId="375"/>
            <ac:graphicFrameMk id="2" creationId="{00000000-0000-0000-0000-000000000000}"/>
          </ac:graphicFrameMkLst>
        </pc:graphicFrameChg>
      </pc:sldChg>
      <pc:sldMasterChg chg="modSp modSldLayout">
        <pc:chgData name="John DAmbrosia" userId="a76b78698ac40a99" providerId="LiveId" clId="{8A6E483F-A574-4C9E-92C3-090236D2FBA5}" dt="2019-06-14T13:20:16.461" v="17" actId="6549"/>
        <pc:sldMasterMkLst>
          <pc:docMk/>
          <pc:sldMasterMk cId="0" sldId="2147483657"/>
        </pc:sldMasterMkLst>
        <pc:spChg chg="mod">
          <ac:chgData name="John DAmbrosia" userId="a76b78698ac40a99" providerId="LiveId" clId="{8A6E483F-A574-4C9E-92C3-090236D2FBA5}" dt="2019-06-14T13:20:16.461" v="17" actId="6549"/>
          <ac:spMkLst>
            <pc:docMk/>
            <pc:sldMasterMk cId="0" sldId="2147483657"/>
            <ac:spMk id="329736" creationId="{00000000-0000-0000-0000-000000000000}"/>
          </ac:spMkLst>
        </pc:spChg>
        <pc:sldLayoutChg chg="modSp">
          <pc:chgData name="John DAmbrosia" userId="a76b78698ac40a99" providerId="LiveId" clId="{8A6E483F-A574-4C9E-92C3-090236D2FBA5}" dt="2019-06-14T13:20:05.459" v="15" actId="6549"/>
          <pc:sldLayoutMkLst>
            <pc:docMk/>
            <pc:sldMasterMk cId="0" sldId="2147483657"/>
            <pc:sldLayoutMk cId="0" sldId="2147483658"/>
          </pc:sldLayoutMkLst>
          <pc:spChg chg="mod">
            <ac:chgData name="John DAmbrosia" userId="a76b78698ac40a99" providerId="LiveId" clId="{8A6E483F-A574-4C9E-92C3-090236D2FBA5}" dt="2019-06-14T13:20:05.459" v="15" actId="6549"/>
            <ac:spMkLst>
              <pc:docMk/>
              <pc:sldMasterMk cId="0" sldId="2147483657"/>
              <pc:sldLayoutMk cId="0" sldId="2147483658"/>
              <ac:spMk id="330760" creationId="{00000000-0000-0000-0000-000000000000}"/>
            </ac:spMkLst>
          </pc:spChg>
        </pc:sldLayoutChg>
      </pc:sldMaster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18-04-12T16:12:29.533" idx="1">
    <p:pos x="4323" y="2930"/>
    <p:text>Chair's Guideline Consent Agenda - change 1st renewal to 1st rechartering</p:text>
    <p:extLst>
      <p:ext uri="{C676402C-5697-4E1C-873F-D02D1690AC5C}">
        <p15:threadingInfo xmlns:p15="http://schemas.microsoft.com/office/powerpoint/2012/main" timeZoneBias="24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458DD877-B47C-4308-96C0-F86F851B6BC1}" type="slidenum">
              <a:rPr lang="en-US" altLang="en-US"/>
              <a:pPr/>
              <a:t>‹#›</a:t>
            </a:fld>
            <a:endParaRPr lang="en-US" altLang="en-US"/>
          </a:p>
        </p:txBody>
      </p:sp>
    </p:spTree>
    <p:extLst>
      <p:ext uri="{BB962C8B-B14F-4D97-AF65-F5344CB8AC3E}">
        <p14:creationId xmlns:p14="http://schemas.microsoft.com/office/powerpoint/2010/main" val="3318822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1075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959D19-1FE8-493D-A0E2-ED883022503F}" type="slidenum">
              <a:rPr lang="en-US" altLang="en-US"/>
              <a:pPr/>
              <a:t>‹#›</a:t>
            </a:fld>
            <a:endParaRPr lang="en-US" altLang="en-US"/>
          </a:p>
        </p:txBody>
      </p:sp>
    </p:spTree>
    <p:extLst>
      <p:ext uri="{BB962C8B-B14F-4D97-AF65-F5344CB8AC3E}">
        <p14:creationId xmlns:p14="http://schemas.microsoft.com/office/powerpoint/2010/main" val="31042143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6717BC-93F2-4BBB-9253-CE3DBEF840EA}" type="slidenum">
              <a:rPr lang="en-US" altLang="en-US"/>
              <a:pPr/>
              <a:t>1</a:t>
            </a:fld>
            <a:endParaRPr lang="en-US" altLang="en-US"/>
          </a:p>
        </p:txBody>
      </p:sp>
      <p:sp>
        <p:nvSpPr>
          <p:cNvPr id="237570" name="Rectangle 2"/>
          <p:cNvSpPr>
            <a:spLocks noGrp="1" noRot="1" noChangeAspect="1" noChangeArrowheads="1" noTextEdit="1"/>
          </p:cNvSpPr>
          <p:nvPr>
            <p:ph type="sldImg"/>
          </p:nvPr>
        </p:nvSpPr>
        <p:spPr>
          <a:ln/>
        </p:spPr>
      </p:sp>
      <p:sp>
        <p:nvSpPr>
          <p:cNvPr id="2375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517434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40015B-EED8-4470-976F-9E37A81D7950}" type="slidenum">
              <a:rPr lang="en-US" altLang="en-US"/>
              <a:pPr/>
              <a:t>10</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17238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12</a:t>
            </a:fld>
            <a:endParaRPr lang="en-US" altLang="en-US"/>
          </a:p>
        </p:txBody>
      </p:sp>
    </p:spTree>
    <p:extLst>
      <p:ext uri="{BB962C8B-B14F-4D97-AF65-F5344CB8AC3E}">
        <p14:creationId xmlns:p14="http://schemas.microsoft.com/office/powerpoint/2010/main" val="23798942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22</a:t>
            </a:fld>
            <a:endParaRPr lang="en-US" altLang="en-US"/>
          </a:p>
        </p:txBody>
      </p:sp>
    </p:spTree>
    <p:extLst>
      <p:ext uri="{BB962C8B-B14F-4D97-AF65-F5344CB8AC3E}">
        <p14:creationId xmlns:p14="http://schemas.microsoft.com/office/powerpoint/2010/main" val="3785198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E959D19-1FE8-493D-A0E2-ED883022503F}" type="slidenum">
              <a:rPr lang="en-US" altLang="en-US" smtClean="0"/>
              <a:pPr/>
              <a:t>23</a:t>
            </a:fld>
            <a:endParaRPr lang="en-US" altLang="en-US"/>
          </a:p>
        </p:txBody>
      </p:sp>
    </p:spTree>
    <p:extLst>
      <p:ext uri="{BB962C8B-B14F-4D97-AF65-F5344CB8AC3E}">
        <p14:creationId xmlns:p14="http://schemas.microsoft.com/office/powerpoint/2010/main" val="10525372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p:cNvSpPr>
            <a:spLocks noChangeArrowheads="1"/>
          </p:cNvSpPr>
          <p:nvPr/>
        </p:nvSpPr>
        <p:spPr bwMode="auto">
          <a:xfrm>
            <a:off x="14288" y="6597650"/>
            <a:ext cx="9129712"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330758"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51AD4080-6D3A-494C-8BF2-E1F8C9265CB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30759" name="Text Box 7"/>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sp>
        <p:nvSpPr>
          <p:cNvPr id="330760" name="Text Box 8"/>
          <p:cNvSpPr txBox="1">
            <a:spLocks noChangeArrowheads="1"/>
          </p:cNvSpPr>
          <p:nvPr/>
        </p:nvSpPr>
        <p:spPr bwMode="auto">
          <a:xfrm>
            <a:off x="0" y="6589713"/>
            <a:ext cx="11801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bg1"/>
                </a:solidFill>
              </a:rPr>
              <a:t>ec-16-0170-04</a:t>
            </a:r>
          </a:p>
        </p:txBody>
      </p:sp>
      <p:grpSp>
        <p:nvGrpSpPr>
          <p:cNvPr id="330761" name="Group 9"/>
          <p:cNvGrpSpPr>
            <a:grpSpLocks/>
          </p:cNvGrpSpPr>
          <p:nvPr/>
        </p:nvGrpSpPr>
        <p:grpSpPr bwMode="auto">
          <a:xfrm>
            <a:off x="8316913" y="5876925"/>
            <a:ext cx="793750" cy="709613"/>
            <a:chOff x="3288" y="3482"/>
            <a:chExt cx="500" cy="447"/>
          </a:xfrm>
        </p:grpSpPr>
        <p:sp>
          <p:nvSpPr>
            <p:cNvPr id="330762"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30763"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0765"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51741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09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15601642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295876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28633871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797231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0156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935278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0763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1993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620151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312356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607161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72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72150"/>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966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extLst>
      <p:ext uri="{BB962C8B-B14F-4D97-AF65-F5344CB8AC3E}">
        <p14:creationId xmlns:p14="http://schemas.microsoft.com/office/powerpoint/2010/main" val="1629956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02683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52514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25495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80649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2508326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extLst>
      <p:ext uri="{BB962C8B-B14F-4D97-AF65-F5344CB8AC3E}">
        <p14:creationId xmlns:p14="http://schemas.microsoft.com/office/powerpoint/2010/main" val="845287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3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2973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3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E0ED744-2AD2-45F1-9385-55C79C00BA3B}"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6" name="Text Box 8"/>
          <p:cNvSpPr txBox="1">
            <a:spLocks noChangeArrowheads="1"/>
          </p:cNvSpPr>
          <p:nvPr/>
        </p:nvSpPr>
        <p:spPr bwMode="auto">
          <a:xfrm>
            <a:off x="0" y="6586539"/>
            <a:ext cx="1981200" cy="277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r>
              <a:rPr lang="en-US" altLang="en-US" sz="1200" dirty="0">
                <a:solidFill>
                  <a:schemeClr val="bg1"/>
                </a:solidFill>
              </a:rPr>
              <a:t>ec-16-0170-04</a:t>
            </a:r>
          </a:p>
        </p:txBody>
      </p:sp>
      <p:sp>
        <p:nvSpPr>
          <p:cNvPr id="329737" name="Text Box 9"/>
          <p:cNvSpPr txBox="1">
            <a:spLocks noChangeArrowheads="1"/>
          </p:cNvSpPr>
          <p:nvPr/>
        </p:nvSpPr>
        <p:spPr bwMode="auto">
          <a:xfrm>
            <a:off x="1828800" y="6591301"/>
            <a:ext cx="54864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bg1"/>
                </a:solidFill>
              </a:rPr>
              <a:t>IEEE 802 LMSC</a:t>
            </a:r>
          </a:p>
        </p:txBody>
      </p:sp>
      <p:grpSp>
        <p:nvGrpSpPr>
          <p:cNvPr id="329748" name="Group 20"/>
          <p:cNvGrpSpPr>
            <a:grpSpLocks/>
          </p:cNvGrpSpPr>
          <p:nvPr/>
        </p:nvGrpSpPr>
        <p:grpSpPr bwMode="auto">
          <a:xfrm>
            <a:off x="8316913" y="5876925"/>
            <a:ext cx="793750" cy="709613"/>
            <a:chOff x="3288" y="3482"/>
            <a:chExt cx="500" cy="447"/>
          </a:xfrm>
        </p:grpSpPr>
        <p:sp>
          <p:nvSpPr>
            <p:cNvPr id="329746"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29743"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9747"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8061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8061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80614"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615"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35A1644E-F053-4A1B-9182-CA74EB41EF07}"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580616"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a:solidFill>
                  <a:schemeClr val="bg1"/>
                </a:solidFill>
              </a:rPr>
              <a:t>Version 1.0</a:t>
            </a:r>
          </a:p>
        </p:txBody>
      </p:sp>
      <p:sp>
        <p:nvSpPr>
          <p:cNvPr id="580617"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a:solidFill>
                  <a:schemeClr val="bg1"/>
                </a:solidFill>
              </a:rPr>
              <a:t>IEEE 802 March 2011 workshop</a:t>
            </a:r>
          </a:p>
        </p:txBody>
      </p:sp>
    </p:spTree>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xStyles>
    <p:titleStyle>
      <a:lvl1pPr algn="ctr" rtl="0" fontAlgn="base">
        <a:spcBef>
          <a:spcPct val="0"/>
        </a:spcBef>
        <a:spcAft>
          <a:spcPct val="0"/>
        </a:spcAft>
        <a:defRPr sz="3600" kern="1200">
          <a:solidFill>
            <a:schemeClr val="tx2"/>
          </a:solidFill>
          <a:latin typeface="+mj-lt"/>
          <a:ea typeface="+mj-ea"/>
          <a:cs typeface="+mj-cs"/>
        </a:defRPr>
      </a:lvl1pPr>
      <a:lvl2pPr algn="ctr" rtl="0" fontAlgn="base">
        <a:spcBef>
          <a:spcPct val="0"/>
        </a:spcBef>
        <a:spcAft>
          <a:spcPct val="0"/>
        </a:spcAft>
        <a:defRPr sz="3600">
          <a:solidFill>
            <a:schemeClr val="tx2"/>
          </a:solidFill>
          <a:latin typeface="Arial" panose="020B0604020202020204" pitchFamily="34" charset="0"/>
        </a:defRPr>
      </a:lvl2pPr>
      <a:lvl3pPr algn="ctr" rtl="0" fontAlgn="base">
        <a:spcBef>
          <a:spcPct val="0"/>
        </a:spcBef>
        <a:spcAft>
          <a:spcPct val="0"/>
        </a:spcAft>
        <a:defRPr sz="3600">
          <a:solidFill>
            <a:schemeClr val="tx2"/>
          </a:solidFill>
          <a:latin typeface="Arial" panose="020B0604020202020204" pitchFamily="34" charset="0"/>
        </a:defRPr>
      </a:lvl3pPr>
      <a:lvl4pPr algn="ctr" rtl="0" fontAlgn="base">
        <a:spcBef>
          <a:spcPct val="0"/>
        </a:spcBef>
        <a:spcAft>
          <a:spcPct val="0"/>
        </a:spcAft>
        <a:defRPr sz="3600">
          <a:solidFill>
            <a:schemeClr val="tx2"/>
          </a:solidFill>
          <a:latin typeface="Arial" panose="020B0604020202020204" pitchFamily="34" charset="0"/>
        </a:defRPr>
      </a:lvl4pPr>
      <a:lvl5pPr algn="ctr" rtl="0" fontAlgn="base">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dambrosia@ieee.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1.xml"/><Relationship Id="rId18" Type="http://schemas.openxmlformats.org/officeDocument/2006/relationships/slide" Target="slide26.xml"/><Relationship Id="rId3" Type="http://schemas.openxmlformats.org/officeDocument/2006/relationships/slide" Target="slide11.xml"/><Relationship Id="rId7" Type="http://schemas.openxmlformats.org/officeDocument/2006/relationships/slide" Target="slide15.xml"/><Relationship Id="rId12" Type="http://schemas.openxmlformats.org/officeDocument/2006/relationships/slide" Target="slide20.xml"/><Relationship Id="rId17" Type="http://schemas.openxmlformats.org/officeDocument/2006/relationships/slide" Target="slide25.xml"/><Relationship Id="rId2" Type="http://schemas.openxmlformats.org/officeDocument/2006/relationships/notesSlide" Target="../notesSlides/notesSlide2.xml"/><Relationship Id="rId16" Type="http://schemas.openxmlformats.org/officeDocument/2006/relationships/slide" Target="slide24.xml"/><Relationship Id="rId1" Type="http://schemas.openxmlformats.org/officeDocument/2006/relationships/slideLayout" Target="../slideLayouts/slideLayout2.xml"/><Relationship Id="rId6" Type="http://schemas.openxmlformats.org/officeDocument/2006/relationships/slide" Target="slide14.xml"/><Relationship Id="rId11" Type="http://schemas.openxmlformats.org/officeDocument/2006/relationships/slide" Target="slide19.xml"/><Relationship Id="rId5" Type="http://schemas.openxmlformats.org/officeDocument/2006/relationships/slide" Target="slide13.xml"/><Relationship Id="rId15" Type="http://schemas.openxmlformats.org/officeDocument/2006/relationships/slide" Target="slide23.xml"/><Relationship Id="rId10" Type="http://schemas.openxmlformats.org/officeDocument/2006/relationships/slide" Target="slide18.xml"/><Relationship Id="rId4" Type="http://schemas.openxmlformats.org/officeDocument/2006/relationships/slide" Target="slide12.xml"/><Relationship Id="rId9" Type="http://schemas.openxmlformats.org/officeDocument/2006/relationships/slide" Target="slide17.xml"/><Relationship Id="rId14" Type="http://schemas.openxmlformats.org/officeDocument/2006/relationships/slide" Target="slide22.xml"/></Relationships>
</file>

<file path=ppt/slides/_rels/slide1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ieee-sa.imeetcentral.com/802psdo/"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slide" Target="slide10.xml"/></Relationships>
</file>

<file path=ppt/slides/_rels/slide1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hyperlink" Target="https://ieee-sa.imeetcentral.com/802psdo/" TargetMode="Externa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slide" Target="slide10.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slide" Target="slide10.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p:cNvSpPr>
            <a:spLocks noGrp="1" noChangeArrowheads="1"/>
          </p:cNvSpPr>
          <p:nvPr>
            <p:ph type="ctrTitle"/>
          </p:nvPr>
        </p:nvSpPr>
        <p:spPr>
          <a:xfrm>
            <a:off x="685800" y="2081213"/>
            <a:ext cx="7772400" cy="722312"/>
          </a:xfrm>
        </p:spPr>
        <p:txBody>
          <a:bodyPr/>
          <a:lstStyle/>
          <a:p>
            <a:r>
              <a:rPr lang="en-US" altLang="en-US" sz="4000" dirty="0"/>
              <a:t>Motion </a:t>
            </a:r>
            <a:r>
              <a:rPr lang="en-US" altLang="en-US" sz="4000" dirty="0">
                <a:solidFill>
                  <a:schemeClr val="tx1"/>
                </a:solidFill>
              </a:rPr>
              <a:t>Templates</a:t>
            </a:r>
            <a:endParaRPr lang="en-US" altLang="en-US" sz="4400" dirty="0">
              <a:solidFill>
                <a:schemeClr val="tx1"/>
              </a:solidFill>
            </a:endParaRPr>
          </a:p>
        </p:txBody>
      </p:sp>
      <p:sp>
        <p:nvSpPr>
          <p:cNvPr id="111621" name="Rectangle 5"/>
          <p:cNvSpPr>
            <a:spLocks noGrp="1" noChangeArrowheads="1"/>
          </p:cNvSpPr>
          <p:nvPr>
            <p:ph type="subTitle" idx="1"/>
          </p:nvPr>
        </p:nvSpPr>
        <p:spPr>
          <a:xfrm>
            <a:off x="1371600" y="3908425"/>
            <a:ext cx="6400800" cy="1752600"/>
          </a:xfrm>
        </p:spPr>
        <p:txBody>
          <a:bodyPr/>
          <a:lstStyle/>
          <a:p>
            <a:pPr>
              <a:lnSpc>
                <a:spcPct val="80000"/>
              </a:lnSpc>
            </a:pPr>
            <a:r>
              <a:rPr lang="en-US" altLang="en-US" sz="2800" dirty="0"/>
              <a:t>John D’Ambrosia</a:t>
            </a:r>
          </a:p>
          <a:p>
            <a:pPr>
              <a:lnSpc>
                <a:spcPct val="80000"/>
              </a:lnSpc>
            </a:pPr>
            <a:r>
              <a:rPr lang="en-US" altLang="en-US" sz="2800" dirty="0"/>
              <a:t>Recording Secretary, IEEE 802 LMSC</a:t>
            </a:r>
          </a:p>
          <a:p>
            <a:pPr>
              <a:lnSpc>
                <a:spcPct val="80000"/>
              </a:lnSpc>
            </a:pPr>
            <a:r>
              <a:rPr lang="en-US" altLang="en-US" sz="2800" dirty="0">
                <a:hlinkClick r:id="rId3"/>
              </a:rPr>
              <a:t>jdambrosia@ieee.org</a:t>
            </a:r>
            <a:r>
              <a:rPr lang="en-US" altLang="en-US" sz="2800" dirty="0"/>
              <a:t> </a:t>
            </a:r>
          </a:p>
          <a:p>
            <a:pPr>
              <a:lnSpc>
                <a:spcPct val="80000"/>
              </a:lnSpc>
            </a:pPr>
            <a:endParaRPr lang="en-US" altLang="en-US" sz="2800" dirty="0"/>
          </a:p>
          <a:p>
            <a:pPr>
              <a:lnSpc>
                <a:spcPct val="80000"/>
              </a:lnSpc>
            </a:pPr>
            <a:r>
              <a:rPr lang="en-US" altLang="en-US" sz="2800" dirty="0"/>
              <a:t>14 June 2019</a:t>
            </a:r>
            <a:br>
              <a:rPr lang="en-US" altLang="en-US" sz="2800" dirty="0"/>
            </a:br>
            <a:endParaRPr lang="en-US" alt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3" name="Rectangle 5"/>
          <p:cNvSpPr>
            <a:spLocks noGrp="1" noChangeArrowheads="1"/>
          </p:cNvSpPr>
          <p:nvPr>
            <p:ph type="title"/>
          </p:nvPr>
        </p:nvSpPr>
        <p:spPr/>
        <p:txBody>
          <a:bodyPr/>
          <a:lstStyle/>
          <a:p>
            <a:r>
              <a:rPr lang="en-US" altLang="en-US" dirty="0"/>
              <a:t>List of Motions</a:t>
            </a:r>
          </a:p>
        </p:txBody>
      </p:sp>
      <p:sp>
        <p:nvSpPr>
          <p:cNvPr id="273414" name="Rectangle 6"/>
          <p:cNvSpPr>
            <a:spLocks noGrp="1" noChangeArrowheads="1"/>
          </p:cNvSpPr>
          <p:nvPr>
            <p:ph type="body" idx="1"/>
          </p:nvPr>
        </p:nvSpPr>
        <p:spPr>
          <a:xfrm>
            <a:off x="250825" y="1265238"/>
            <a:ext cx="8229600" cy="4525962"/>
          </a:xfrm>
        </p:spPr>
        <p:txBody>
          <a:bodyPr/>
          <a:lstStyle/>
          <a:p>
            <a:pPr>
              <a:spcBef>
                <a:spcPts val="0"/>
              </a:spcBef>
              <a:buFont typeface="+mj-lt"/>
              <a:buAutoNum type="arabicPeriod"/>
            </a:pPr>
            <a:r>
              <a:rPr lang="en-GB" sz="1800" dirty="0">
                <a:hlinkClick r:id="rId3" action="ppaction://hlinksldjump"/>
              </a:rPr>
              <a:t>Accepting a report</a:t>
            </a:r>
            <a:endParaRPr lang="en-US" sz="1800" dirty="0"/>
          </a:p>
          <a:p>
            <a:pPr>
              <a:spcBef>
                <a:spcPts val="0"/>
              </a:spcBef>
              <a:buFont typeface="+mj-lt"/>
              <a:buAutoNum type="arabicPeriod"/>
            </a:pPr>
            <a:r>
              <a:rPr lang="en-GB" sz="1800" dirty="0">
                <a:hlinkClick r:id="rId4" action="ppaction://hlinksldjump"/>
              </a:rPr>
              <a:t>Adoption of standards under PSDO agreement</a:t>
            </a:r>
            <a:endParaRPr lang="en-GB" sz="1800" dirty="0"/>
          </a:p>
          <a:p>
            <a:pPr>
              <a:spcBef>
                <a:spcPts val="0"/>
              </a:spcBef>
              <a:buFont typeface="+mj-lt"/>
              <a:buAutoNum type="arabicPeriod"/>
            </a:pPr>
            <a:r>
              <a:rPr lang="en-GB" sz="1800" dirty="0">
                <a:hlinkClick r:id="rId5" action="ppaction://hlinksldjump"/>
              </a:rPr>
              <a:t>Liaison of drafts under PSDO agreement</a:t>
            </a:r>
            <a:endParaRPr lang="en-US" sz="1800" dirty="0"/>
          </a:p>
          <a:p>
            <a:pPr>
              <a:spcBef>
                <a:spcPts val="0"/>
              </a:spcBef>
              <a:buFont typeface="+mj-lt"/>
              <a:buAutoNum type="arabicPeriod"/>
            </a:pPr>
            <a:r>
              <a:rPr lang="en-GB" sz="1800" dirty="0">
                <a:hlinkClick r:id="rId6" action="ppaction://hlinksldjump"/>
              </a:rPr>
              <a:t>Communication from 802</a:t>
            </a:r>
            <a:endParaRPr lang="en-US" sz="1800" dirty="0"/>
          </a:p>
          <a:p>
            <a:pPr>
              <a:spcBef>
                <a:spcPts val="0"/>
              </a:spcBef>
              <a:buFont typeface="+mj-lt"/>
              <a:buAutoNum type="arabicPeriod"/>
            </a:pPr>
            <a:r>
              <a:rPr lang="en-GB" sz="1800" dirty="0">
                <a:hlinkClick r:id="rId7" action="ppaction://hlinksldjump"/>
              </a:rPr>
              <a:t>Approval of updated LMSC OM</a:t>
            </a:r>
            <a:endParaRPr lang="en-US" sz="1800" dirty="0"/>
          </a:p>
          <a:p>
            <a:pPr>
              <a:spcBef>
                <a:spcPts val="0"/>
              </a:spcBef>
              <a:buFont typeface="+mj-lt"/>
              <a:buAutoNum type="arabicPeriod"/>
            </a:pPr>
            <a:r>
              <a:rPr lang="en-GB" sz="1800" dirty="0">
                <a:hlinkClick r:id="rId8" action="ppaction://hlinksldjump"/>
              </a:rPr>
              <a:t>Approval of updated WG P&amp;P</a:t>
            </a:r>
            <a:endParaRPr lang="en-US" sz="1800" dirty="0"/>
          </a:p>
          <a:p>
            <a:pPr>
              <a:spcBef>
                <a:spcPts val="0"/>
              </a:spcBef>
              <a:buFont typeface="+mj-lt"/>
              <a:buAutoNum type="arabicPeriod"/>
            </a:pPr>
            <a:r>
              <a:rPr lang="en-GB" sz="1800" dirty="0">
                <a:hlinkClick r:id="rId9" action="ppaction://hlinksldjump"/>
              </a:rPr>
              <a:t>Approval of updated Chair’s Guidelines</a:t>
            </a:r>
            <a:endParaRPr lang="en-US" sz="1800" dirty="0"/>
          </a:p>
          <a:p>
            <a:pPr>
              <a:spcBef>
                <a:spcPts val="0"/>
              </a:spcBef>
              <a:buFont typeface="+mj-lt"/>
              <a:buAutoNum type="arabicPeriod"/>
            </a:pPr>
            <a:r>
              <a:rPr lang="en-GB" sz="1800" dirty="0">
                <a:hlinkClick r:id="rId10" action="ppaction://hlinksldjump"/>
              </a:rPr>
              <a:t>Fee Waiver</a:t>
            </a:r>
            <a:endParaRPr lang="en-US" sz="1800" dirty="0"/>
          </a:p>
          <a:p>
            <a:pPr>
              <a:spcBef>
                <a:spcPts val="0"/>
              </a:spcBef>
              <a:buFont typeface="+mj-lt"/>
              <a:buAutoNum type="arabicPeriod"/>
            </a:pPr>
            <a:r>
              <a:rPr lang="en-GB" sz="1800" dirty="0">
                <a:hlinkClick r:id="rId11" action="ppaction://hlinksldjump"/>
              </a:rPr>
              <a:t>Study Group formation</a:t>
            </a:r>
            <a:endParaRPr lang="en-US" sz="1800" dirty="0"/>
          </a:p>
          <a:p>
            <a:pPr>
              <a:spcBef>
                <a:spcPts val="0"/>
              </a:spcBef>
              <a:buFont typeface="+mj-lt"/>
              <a:buAutoNum type="arabicPeriod"/>
            </a:pPr>
            <a:r>
              <a:rPr lang="en-GB" sz="1800" dirty="0">
                <a:hlinkClick r:id="rId12" action="ppaction://hlinksldjump"/>
              </a:rPr>
              <a:t>Study Group 1</a:t>
            </a:r>
            <a:r>
              <a:rPr lang="en-GB" sz="1800" baseline="30000" dirty="0">
                <a:hlinkClick r:id="rId12" action="ppaction://hlinksldjump"/>
              </a:rPr>
              <a:t>st</a:t>
            </a:r>
            <a:r>
              <a:rPr lang="en-GB" sz="1800" dirty="0">
                <a:hlinkClick r:id="rId12" action="ppaction://hlinksldjump"/>
              </a:rPr>
              <a:t> </a:t>
            </a:r>
            <a:r>
              <a:rPr lang="en-GB" sz="1800" dirty="0" err="1">
                <a:hlinkClick r:id="rId12" action="ppaction://hlinksldjump"/>
              </a:rPr>
              <a:t>Rechartering</a:t>
            </a:r>
            <a:endParaRPr lang="en-GB" sz="1800" dirty="0"/>
          </a:p>
          <a:p>
            <a:pPr>
              <a:spcBef>
                <a:spcPts val="0"/>
              </a:spcBef>
              <a:buFont typeface="+mj-lt"/>
              <a:buAutoNum type="arabicPeriod"/>
            </a:pPr>
            <a:r>
              <a:rPr lang="en-GB" sz="1800" dirty="0">
                <a:hlinkClick r:id="rId13" action="ppaction://hlinksldjump"/>
              </a:rPr>
              <a:t>Study Group 2</a:t>
            </a:r>
            <a:r>
              <a:rPr lang="en-GB" sz="1800" baseline="30000" dirty="0">
                <a:hlinkClick r:id="rId13" action="ppaction://hlinksldjump"/>
              </a:rPr>
              <a:t>nd</a:t>
            </a:r>
            <a:r>
              <a:rPr lang="en-GB" sz="1800" dirty="0">
                <a:hlinkClick r:id="rId13" action="ppaction://hlinksldjump"/>
              </a:rPr>
              <a:t> </a:t>
            </a:r>
            <a:r>
              <a:rPr lang="en-GB" sz="1800" dirty="0" err="1">
                <a:hlinkClick r:id="rId13" action="ppaction://hlinksldjump"/>
              </a:rPr>
              <a:t>Rechartering</a:t>
            </a:r>
            <a:r>
              <a:rPr lang="en-GB" sz="1800" dirty="0">
                <a:hlinkClick r:id="rId13" action="ppaction://hlinksldjump"/>
              </a:rPr>
              <a:t> &amp; Extension</a:t>
            </a:r>
            <a:endParaRPr lang="en-US" sz="1800" dirty="0"/>
          </a:p>
          <a:p>
            <a:pPr>
              <a:spcBef>
                <a:spcPts val="0"/>
              </a:spcBef>
              <a:buFont typeface="+mj-lt"/>
              <a:buAutoNum type="arabicPeriod"/>
            </a:pPr>
            <a:r>
              <a:rPr lang="en-GB" sz="1800" dirty="0">
                <a:hlinkClick r:id="rId14" action="ppaction://hlinksldjump"/>
              </a:rPr>
              <a:t>Approval of PAR and CSD (30-day Rule)</a:t>
            </a:r>
            <a:endParaRPr lang="en-US" sz="1800" dirty="0"/>
          </a:p>
          <a:p>
            <a:pPr>
              <a:spcBef>
                <a:spcPts val="0"/>
              </a:spcBef>
              <a:buFont typeface="+mj-lt"/>
              <a:buAutoNum type="arabicPeriod"/>
            </a:pPr>
            <a:r>
              <a:rPr lang="en-GB" sz="1800" dirty="0">
                <a:hlinkClick r:id="rId14" action="ppaction://hlinksldjump"/>
              </a:rPr>
              <a:t>Approval of PAR [and CSD (48-hour Rule)</a:t>
            </a:r>
            <a:endParaRPr lang="en-GB" sz="1800" dirty="0"/>
          </a:p>
          <a:p>
            <a:pPr>
              <a:spcBef>
                <a:spcPts val="0"/>
              </a:spcBef>
              <a:buFont typeface="+mj-lt"/>
              <a:buAutoNum type="arabicPeriod"/>
            </a:pPr>
            <a:r>
              <a:rPr lang="en-GB" sz="1800" dirty="0">
                <a:hlinkClick r:id="rId15" action="ppaction://hlinksldjump"/>
              </a:rPr>
              <a:t>Approval to start Standards Association ballot</a:t>
            </a:r>
            <a:endParaRPr lang="en-US" sz="1800" dirty="0"/>
          </a:p>
          <a:p>
            <a:pPr>
              <a:spcBef>
                <a:spcPts val="0"/>
              </a:spcBef>
              <a:buFont typeface="+mj-lt"/>
              <a:buAutoNum type="arabicPeriod"/>
            </a:pPr>
            <a:r>
              <a:rPr lang="en-GB" sz="1800" dirty="0">
                <a:hlinkClick r:id="rId16" action="ppaction://hlinksldjump"/>
              </a:rPr>
              <a:t>Conditional approval to start Standards Association ballot</a:t>
            </a:r>
            <a:endParaRPr lang="en-US" sz="1800" dirty="0"/>
          </a:p>
          <a:p>
            <a:pPr>
              <a:spcBef>
                <a:spcPts val="0"/>
              </a:spcBef>
              <a:buFont typeface="+mj-lt"/>
              <a:buAutoNum type="arabicPeriod"/>
            </a:pPr>
            <a:r>
              <a:rPr lang="en-GB" sz="1800" dirty="0">
                <a:hlinkClick r:id="rId17" action="ppaction://hlinksldjump"/>
              </a:rPr>
              <a:t>Approval to send a draft to </a:t>
            </a:r>
            <a:r>
              <a:rPr lang="en-GB" sz="1800" dirty="0" err="1">
                <a:hlinkClick r:id="rId17" action="ppaction://hlinksldjump"/>
              </a:rPr>
              <a:t>RevCom</a:t>
            </a:r>
            <a:endParaRPr lang="en-US" sz="1800" dirty="0"/>
          </a:p>
          <a:p>
            <a:pPr>
              <a:spcBef>
                <a:spcPts val="0"/>
              </a:spcBef>
              <a:buFont typeface="+mj-lt"/>
              <a:buAutoNum type="arabicPeriod"/>
            </a:pPr>
            <a:r>
              <a:rPr lang="en-GB" sz="1800" dirty="0">
                <a:hlinkClick r:id="rId18" action="ppaction://hlinksldjump"/>
              </a:rPr>
              <a:t>Conditional approval to send a draft to </a:t>
            </a:r>
            <a:r>
              <a:rPr lang="en-GB" sz="1800" dirty="0" err="1">
                <a:hlinkClick r:id="rId18" action="ppaction://hlinksldjump"/>
              </a:rPr>
              <a:t>RevCom</a:t>
            </a:r>
            <a:endParaRPr lang="en-GB" sz="1800" dirty="0"/>
          </a:p>
          <a:p>
            <a:pPr marL="0" indent="0">
              <a:spcBef>
                <a:spcPts val="0"/>
              </a:spcBef>
              <a:buNone/>
            </a:pPr>
            <a:endParaRPr lang="en-US" altLang="en-US"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Accepting a Report</a:t>
            </a:r>
          </a:p>
        </p:txBody>
      </p:sp>
      <p:graphicFrame>
        <p:nvGraphicFramePr>
          <p:cNvPr id="2" name="Table 1"/>
          <p:cNvGraphicFramePr>
            <a:graphicFrameLocks noGrp="1"/>
          </p:cNvGraphicFramePr>
          <p:nvPr>
            <p:extLst>
              <p:ext uri="{D42A27DB-BD31-4B8C-83A1-F6EECF244321}">
                <p14:modId xmlns:p14="http://schemas.microsoft.com/office/powerpoint/2010/main" val="1824927843"/>
              </p:ext>
            </p:extLst>
          </p:nvPr>
        </p:nvGraphicFramePr>
        <p:xfrm>
          <a:off x="228600" y="1397000"/>
          <a:ext cx="8534400" cy="4058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dirty="0">
                          <a:solidFill>
                            <a:schemeClr val="tx1"/>
                          </a:solidFill>
                        </a:rPr>
                        <a:t>Motion</a:t>
                      </a:r>
                      <a:r>
                        <a:rPr lang="en-US" sz="1600" baseline="0" dirty="0">
                          <a:solidFill>
                            <a:schemeClr val="tx1"/>
                          </a:solidFill>
                        </a:rPr>
                        <a:t> Text</a:t>
                      </a:r>
                    </a:p>
                    <a:p>
                      <a:r>
                        <a:rPr lang="en-US" sz="1600" baseline="0" dirty="0">
                          <a:solidFill>
                            <a:schemeClr val="tx1"/>
                          </a:solidFill>
                        </a:rPr>
                        <a:t>(include)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61731719"/>
                  </a:ext>
                </a:extLst>
              </a:tr>
              <a:tr h="533400">
                <a:tc vMerge="1">
                  <a:txBody>
                    <a:bodyPr/>
                    <a:lstStyle/>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Accept the report of the &lt;subgroup-name&gt; in &lt;doc-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dirty="0"/>
                        <a:t>Other Info (include)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dirty="0"/>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600" kern="1200" dirty="0">
                          <a:solidFill>
                            <a:schemeClr val="dk1"/>
                          </a:solidFill>
                          <a:effectLst/>
                          <a:latin typeface="+mn-lt"/>
                          <a:ea typeface="+mn-ea"/>
                          <a:cs typeface="+mn-cs"/>
                        </a:rPr>
                        <a:t>Applies to: </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The output report of a subgroup/committee</a:t>
                      </a:r>
                      <a:endParaRPr lang="en-US" sz="1600" kern="1200" dirty="0">
                        <a:solidFill>
                          <a:schemeClr val="dk1"/>
                        </a:solidFill>
                        <a:effectLst/>
                        <a:latin typeface="+mn-lt"/>
                        <a:ea typeface="+mn-ea"/>
                        <a:cs typeface="+mn-cs"/>
                      </a:endParaRPr>
                    </a:p>
                    <a:p>
                      <a:pPr lvl="1"/>
                      <a:r>
                        <a:rPr lang="en-GB" sz="1600" kern="1200" dirty="0">
                          <a:solidFill>
                            <a:schemeClr val="dk1"/>
                          </a:solidFill>
                          <a:effectLst/>
                          <a:latin typeface="+mn-lt"/>
                          <a:ea typeface="+mn-ea"/>
                          <a:cs typeface="+mn-cs"/>
                        </a:rPr>
                        <a:t>Note any recommendations that require approval of the EC need to be presented as separate motions.</a:t>
                      </a:r>
                      <a:endParaRPr lang="en-US" sz="16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77520">
                <a:tc>
                  <a:txBody>
                    <a:bodyPr/>
                    <a:lstStyle/>
                    <a:p>
                      <a:r>
                        <a:rPr lang="en-US" sz="1600" dirty="0"/>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t>Robert’s Rules -  “Adoption or Acceptance of Reports”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1" kern="1200" dirty="0">
                          <a:solidFill>
                            <a:schemeClr val="tx1"/>
                          </a:solidFill>
                          <a:effectLst/>
                          <a:latin typeface="+mn-lt"/>
                          <a:ea typeface="+mn-ea"/>
                          <a:cs typeface="+mn-cs"/>
                        </a:rPr>
                        <a:t>&lt;subgroup-name&gt;:</a:t>
                      </a:r>
                      <a:r>
                        <a:rPr lang="en-GB" sz="1600" b="1" kern="1200" baseline="0" dirty="0">
                          <a:solidFill>
                            <a:schemeClr val="tx1"/>
                          </a:solidFill>
                          <a:effectLst/>
                          <a:latin typeface="+mn-lt"/>
                          <a:ea typeface="+mn-ea"/>
                          <a:cs typeface="+mn-cs"/>
                        </a:rPr>
                        <a:t> </a:t>
                      </a:r>
                      <a:r>
                        <a:rPr lang="en-GB" sz="1800" kern="1200" dirty="0">
                          <a:solidFill>
                            <a:schemeClr val="dk1"/>
                          </a:solidFill>
                          <a:effectLst/>
                          <a:latin typeface="+mn-lt"/>
                          <a:ea typeface="+mn-ea"/>
                          <a:cs typeface="+mn-cs"/>
                        </a:rPr>
                        <a:t>The name of a subgroup of the sponsor (e.g., a WG, TAG, EC SC or EC SG)</a:t>
                      </a:r>
                      <a:endParaRPr lang="en-GB" sz="1600" b="1" kern="1200" dirty="0">
                        <a:solidFill>
                          <a:schemeClr val="tx1"/>
                        </a:solidFill>
                        <a:effectLst/>
                        <a:latin typeface="+mn-lt"/>
                        <a:ea typeface="+mn-ea"/>
                        <a:cs typeface="+mn-cs"/>
                      </a:endParaRPr>
                    </a:p>
                    <a:p>
                      <a:r>
                        <a:rPr lang="en-GB" sz="1600" b="1" kern="1200" dirty="0">
                          <a:solidFill>
                            <a:schemeClr val="tx1"/>
                          </a:solidFill>
                          <a:effectLst/>
                          <a:latin typeface="+mn-lt"/>
                          <a:ea typeface="+mn-ea"/>
                          <a:cs typeface="+mn-cs"/>
                        </a:rPr>
                        <a:t>&lt;doc-</a:t>
                      </a:r>
                      <a:r>
                        <a:rPr lang="en-GB" sz="1600" b="1" kern="1200" dirty="0" err="1">
                          <a:solidFill>
                            <a:schemeClr val="tx1"/>
                          </a:solidFill>
                          <a:effectLst/>
                          <a:latin typeface="+mn-lt"/>
                          <a:ea typeface="+mn-ea"/>
                          <a:cs typeface="+mn-cs"/>
                        </a:rPr>
                        <a:t>url</a:t>
                      </a:r>
                      <a:r>
                        <a:rPr lang="en-GB" sz="1600" b="1" kern="1200" dirty="0">
                          <a:solidFill>
                            <a:schemeClr val="tx1"/>
                          </a:solidFill>
                          <a:effectLst/>
                          <a:latin typeface="+mn-lt"/>
                          <a:ea typeface="+mn-ea"/>
                          <a:cs typeface="+mn-cs"/>
                        </a:rPr>
                        <a:t>&gt; </a:t>
                      </a:r>
                      <a:r>
                        <a:rPr lang="en-GB" sz="1600" b="0" kern="1200" dirty="0">
                          <a:solidFill>
                            <a:schemeClr val="tx1"/>
                          </a:solidFill>
                          <a:effectLst/>
                          <a:latin typeface="+mn-lt"/>
                          <a:ea typeface="+mn-ea"/>
                          <a:cs typeface="+mn-cs"/>
                        </a:rPr>
                        <a:t>A URL to a permanent unambiguous location of the document</a:t>
                      </a:r>
                      <a:endParaRPr lang="en-US" sz="1600"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17926809"/>
                  </a:ext>
                </a:extLst>
              </a:tr>
            </a:tbl>
          </a:graphicData>
        </a:graphic>
      </p:graphicFrame>
      <p:sp>
        <p:nvSpPr>
          <p:cNvPr id="3" name="TextBox 2">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3128151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Motion: </a:t>
            </a:r>
            <a:r>
              <a:rPr lang="en-GB" sz="2400" dirty="0"/>
              <a:t>Adoption of standards under PSDO agreement</a:t>
            </a:r>
            <a:endParaRPr lang="en-US" altLang="en-US" sz="2400" dirty="0"/>
          </a:p>
        </p:txBody>
      </p:sp>
      <p:graphicFrame>
        <p:nvGraphicFramePr>
          <p:cNvPr id="2" name="Table 1"/>
          <p:cNvGraphicFramePr>
            <a:graphicFrameLocks noGrp="1"/>
          </p:cNvGraphicFramePr>
          <p:nvPr>
            <p:extLst>
              <p:ext uri="{D42A27DB-BD31-4B8C-83A1-F6EECF244321}">
                <p14:modId xmlns:p14="http://schemas.microsoft.com/office/powerpoint/2010/main" val="1813346636"/>
              </p:ext>
            </p:extLst>
          </p:nvPr>
        </p:nvGraphicFramePr>
        <p:xfrm>
          <a:off x="304800" y="1295400"/>
          <a:ext cx="8534400" cy="4511039"/>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2050"/>
                  </a:ext>
                </a:extLst>
              </a:tr>
              <a:tr h="1371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submission of the following project(s) to ISO/IEC JTC1/SC6 for adoption under the PSDO agreement</a:t>
                      </a:r>
                    </a:p>
                    <a:p>
                      <a:pPr marL="742950" lvl="1" indent="-285750">
                        <a:buFont typeface="Arial" panose="020B0604020202020204" pitchFamily="34" charset="0"/>
                        <a:buChar char="•"/>
                      </a:pPr>
                      <a:r>
                        <a:rPr lang="en-US" sz="1500" b="0" dirty="0">
                          <a:solidFill>
                            <a:schemeClr val="tx1"/>
                          </a:solidFill>
                        </a:rPr>
                        <a:t>&lt;project&gt; …</a:t>
                      </a:r>
                    </a:p>
                    <a:p>
                      <a:pPr marL="285750" indent="-285750">
                        <a:buFont typeface="Arial" panose="020B0604020202020204" pitchFamily="34" charset="0"/>
                        <a:buChar char="•"/>
                      </a:pPr>
                      <a:r>
                        <a:rPr lang="en-US" sz="1500" b="0" dirty="0">
                          <a:solidFill>
                            <a:schemeClr val="tx1"/>
                          </a:solidFill>
                        </a:rPr>
                        <a:t>[conditional on publication of approved standard]</a:t>
                      </a:r>
                    </a:p>
                    <a:p>
                      <a:pPr marL="285750" indent="-285750">
                        <a:buFont typeface="Arial" panose="020B0604020202020204" pitchFamily="34" charset="0"/>
                        <a:buChar char="•"/>
                      </a:pP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579119">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standard that has received [conditional] approval to proceed to </a:t>
                      </a:r>
                      <a:r>
                        <a:rPr lang="en-US" sz="1500" b="0" dirty="0" err="1">
                          <a:solidFill>
                            <a:schemeClr val="tx1"/>
                          </a:solidFill>
                        </a:rPr>
                        <a:t>RevCom</a:t>
                      </a:r>
                      <a:r>
                        <a:rPr lang="en-US" sz="1500" b="0" dirty="0">
                          <a:solidFill>
                            <a:schemeClr val="tx1"/>
                          </a:solidFill>
                        </a:rPr>
                        <a:t>, or</a:t>
                      </a:r>
                    </a:p>
                    <a:p>
                      <a:pPr marL="285750" indent="-285750">
                        <a:buFont typeface="Arial" panose="020B0604020202020204" pitchFamily="34" charset="0"/>
                        <a:buChar char="•"/>
                      </a:pPr>
                      <a:r>
                        <a:rPr lang="en-US" sz="15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599">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 “IEEE 802 LMSC communications with other standards bodies”</a:t>
                      </a:r>
                    </a:p>
                    <a:p>
                      <a:r>
                        <a:rPr lang="en-US" sz="1500" b="0" dirty="0">
                          <a:solidFill>
                            <a:schemeClr val="tx1"/>
                          </a:solidFill>
                          <a:hlinkClick r:id="rId3"/>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7025">
                <a:tc>
                  <a:txBody>
                    <a:bodyPr/>
                    <a:lstStyle/>
                    <a:p>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 </a:t>
                      </a:r>
                      <a:r>
                        <a:rPr lang="en-GB" sz="1500" b="0" dirty="0">
                          <a:solidFill>
                            <a:schemeClr val="tx1"/>
                          </a:solidFill>
                        </a:rPr>
                        <a:t>The name of the project, or (in the case of a PAR) the anticipated name of the project.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
        <p:nvSpPr>
          <p:cNvPr id="4" name="TextBox 3">
            <a:hlinkClick r:id="rId4"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5348013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800" dirty="0"/>
              <a:t>Motion: </a:t>
            </a:r>
            <a:r>
              <a:rPr lang="en-GB" sz="2800" dirty="0"/>
              <a:t>Liaison of drafts under PSDO agreement</a:t>
            </a:r>
            <a:endParaRPr lang="en-US" altLang="en-US" sz="2800" dirty="0"/>
          </a:p>
        </p:txBody>
      </p:sp>
      <p:graphicFrame>
        <p:nvGraphicFramePr>
          <p:cNvPr id="2" name="Table 1"/>
          <p:cNvGraphicFramePr>
            <a:graphicFrameLocks noGrp="1"/>
          </p:cNvGraphicFramePr>
          <p:nvPr>
            <p:extLst>
              <p:ext uri="{D42A27DB-BD31-4B8C-83A1-F6EECF244321}">
                <p14:modId xmlns:p14="http://schemas.microsoft.com/office/powerpoint/2010/main" val="1754482926"/>
              </p:ext>
            </p:extLst>
          </p:nvPr>
        </p:nvGraphicFramePr>
        <p:xfrm>
          <a:off x="228600" y="1295400"/>
          <a:ext cx="8534400" cy="5013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080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51219513"/>
                  </a:ext>
                </a:extLst>
              </a:tr>
              <a:tr h="1168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liaison of the following draft(s) to ISO/IEC JTC1/SC6 for information under the PSDO agreement:</a:t>
                      </a:r>
                    </a:p>
                    <a:p>
                      <a:pPr marL="742950" lvl="1" indent="-285750">
                        <a:buFont typeface="Arial" panose="020B0604020202020204" pitchFamily="34" charset="0"/>
                        <a:buChar char="•"/>
                      </a:pPr>
                      <a:r>
                        <a:rPr lang="en-US" sz="1500" b="0" dirty="0">
                          <a:solidFill>
                            <a:schemeClr val="tx1"/>
                          </a:solidFill>
                        </a:rPr>
                        <a:t>&lt;project&gt; &lt;draft&gt;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In the WG: &lt;y&gt;, &lt;n&gt;, &lt;a&gt;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When ballot of that draft is pending or current,</a:t>
                      </a:r>
                      <a:r>
                        <a:rPr lang="en-US" sz="1500" b="0" baseline="0" dirty="0">
                          <a:solidFill>
                            <a:schemeClr val="tx1"/>
                          </a:solidFill>
                        </a:rPr>
                        <a:t> WG Chair may add “</a:t>
                      </a:r>
                      <a:r>
                        <a:rPr lang="en-US" sz="1500" b="0" dirty="0">
                          <a:solidFill>
                            <a:schemeClr val="tx1"/>
                          </a:solidFill>
                        </a:rPr>
                        <a:t>[conditional on passing the[working </a:t>
                      </a:r>
                      <a:r>
                        <a:rPr lang="en-US" sz="1500" b="0" dirty="0" err="1">
                          <a:solidFill>
                            <a:schemeClr val="tx1"/>
                          </a:solidFill>
                        </a:rPr>
                        <a:t>group|sponsor</a:t>
                      </a:r>
                      <a:r>
                        <a:rPr lang="en-US" sz="1500" b="0">
                          <a:solidFill>
                            <a:schemeClr val="tx1"/>
                          </a:solidFill>
                        </a:rPr>
                        <a:t>] recirculation ballot”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Applies to: </a:t>
                      </a:r>
                    </a:p>
                    <a:p>
                      <a:pPr marL="285750" indent="-285750">
                        <a:buFont typeface="Arial" panose="020B0604020202020204" pitchFamily="34" charset="0"/>
                        <a:buChar char="•"/>
                      </a:pPr>
                      <a:r>
                        <a:rPr lang="en-US" sz="1500" b="0" dirty="0">
                          <a:solidFill>
                            <a:schemeClr val="tx1"/>
                          </a:solidFill>
                        </a:rPr>
                        <a:t>A draft of a standard that has been balloted, and passed its last ballot with at least 75% approval</a:t>
                      </a:r>
                    </a:p>
                    <a:p>
                      <a:pPr marL="285750" indent="-285750">
                        <a:buFont typeface="Arial" panose="020B0604020202020204" pitchFamily="34" charset="0"/>
                        <a:buChar char="•"/>
                      </a:pPr>
                      <a:r>
                        <a:rPr lang="en-US" sz="1500" b="0" dirty="0">
                          <a:solidFill>
                            <a:schemeClr val="tx1"/>
                          </a:solidFill>
                        </a:rPr>
                        <a:t>When it is intended subsequently to use the PSDO process to approve the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60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OM- “IEEE 802 LMSC communications with other standards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hlinkClick r:id="rId2"/>
                        </a:rPr>
                        <a:t>https://ieee-sa.imeetcentral.com/802psdo/</a:t>
                      </a:r>
                      <a:r>
                        <a:rPr lang="en-US" sz="15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2387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 E.g.</a:t>
                      </a:r>
                      <a:r>
                        <a:rPr lang="en-GB" sz="1500" b="0" baseline="0" dirty="0">
                          <a:solidFill>
                            <a:schemeClr val="tx1"/>
                          </a:solidFill>
                        </a:rPr>
                        <a:t> P802.11ba</a:t>
                      </a:r>
                      <a:endParaRPr lang="en-US" sz="1500" b="0" dirty="0">
                        <a:solidFill>
                          <a:schemeClr val="tx1"/>
                        </a:solidFill>
                      </a:endParaRPr>
                    </a:p>
                    <a:p>
                      <a:r>
                        <a:rPr lang="en-US" sz="1500" b="0" dirty="0">
                          <a:solidFill>
                            <a:schemeClr val="tx1"/>
                          </a:solidFill>
                        </a:rPr>
                        <a:t>&lt;</a:t>
                      </a:r>
                      <a:r>
                        <a:rPr lang="en-US" sz="1500" b="0" kern="1200" dirty="0">
                          <a:solidFill>
                            <a:schemeClr val="tx1"/>
                          </a:solidFill>
                          <a:latin typeface="+mn-lt"/>
                          <a:ea typeface="+mn-ea"/>
                          <a:cs typeface="+mn-cs"/>
                        </a:rPr>
                        <a:t>draft&gt; The </a:t>
                      </a:r>
                      <a:r>
                        <a:rPr lang="en-GB" sz="1500" b="0" kern="1200" dirty="0">
                          <a:solidFill>
                            <a:schemeClr val="tx1"/>
                          </a:solidFill>
                          <a:latin typeface="+mn-lt"/>
                          <a:ea typeface="+mn-ea"/>
                          <a:cs typeface="+mn-cs"/>
                        </a:rPr>
                        <a:t>The identification of  specific version of a draft – e.g. D10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82791802"/>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6222907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Communication from 802</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76343594"/>
              </p:ext>
            </p:extLst>
          </p:nvPr>
        </p:nvGraphicFramePr>
        <p:xfrm>
          <a:off x="228600" y="13970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584200">
                <a:tc rowSpan="2">
                  <a:txBody>
                    <a:bodyPr/>
                    <a:lstStyle/>
                    <a:p>
                      <a:r>
                        <a:rPr lang="en-US" sz="1600" b="0" strike="noStrike" dirty="0">
                          <a:solidFill>
                            <a:schemeClr val="tx1"/>
                          </a:solidFill>
                        </a:rPr>
                        <a:t>Motion</a:t>
                      </a:r>
                      <a:r>
                        <a:rPr lang="en-US" sz="1600" b="0" strike="noStrike" baseline="0" dirty="0">
                          <a:solidFill>
                            <a:schemeClr val="tx1"/>
                          </a:solidFill>
                        </a:rPr>
                        <a:t> Text</a:t>
                      </a:r>
                    </a:p>
                    <a:p>
                      <a:r>
                        <a:rPr lang="en-US" sz="1600" b="0" strike="noStrike" baseline="0" dirty="0">
                          <a:solidFill>
                            <a:schemeClr val="tx1"/>
                          </a:solidFill>
                        </a:rPr>
                        <a:t>(include)</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strike="noStrike" dirty="0">
                          <a:solidFill>
                            <a:schemeClr val="tx1"/>
                          </a:solidFill>
                        </a:rPr>
                        <a:t>(Insert</a:t>
                      </a:r>
                      <a:r>
                        <a:rPr lang="en-US" sz="1600" b="1" i="1" strike="noStrike" baseline="0" dirty="0">
                          <a:solidFill>
                            <a:schemeClr val="tx1"/>
                          </a:solidFill>
                        </a:rPr>
                        <a:t> contents of this cell into your presentation, select optional sub-bullet description as appropriate)</a:t>
                      </a:r>
                      <a:endParaRPr lang="en-US" sz="1600" b="1" i="1"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550200283"/>
                  </a:ext>
                </a:extLst>
              </a:tr>
              <a:tr h="9144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strike="noStrike" dirty="0">
                          <a:solidFill>
                            <a:schemeClr val="tx1"/>
                          </a:solidFill>
                        </a:rPr>
                        <a:t>Approve &lt;doc-</a:t>
                      </a:r>
                      <a:r>
                        <a:rPr lang="en-US" sz="1600" b="0" strike="noStrike" dirty="0" err="1">
                          <a:solidFill>
                            <a:schemeClr val="tx1"/>
                          </a:solidFill>
                        </a:rPr>
                        <a:t>url</a:t>
                      </a:r>
                      <a:r>
                        <a:rPr lang="en-US" sz="1600" b="0" strike="noStrike" dirty="0">
                          <a:solidFill>
                            <a:schemeClr val="tx1"/>
                          </a:solidFill>
                        </a:rPr>
                        <a:t>&gt; as communication to &lt;recipient&gt;, granting the IEEE LMSC chair (or his delegate) editorial license.</a:t>
                      </a:r>
                    </a:p>
                    <a:p>
                      <a:pPr marL="742950" lvl="1" indent="-285750">
                        <a:buFont typeface="Arial" panose="020B0604020202020204" pitchFamily="34" charset="0"/>
                        <a:buChar char="•"/>
                      </a:pPr>
                      <a:r>
                        <a:rPr lang="en-US" sz="1600" b="0" strike="noStrike" dirty="0">
                          <a:solidFill>
                            <a:schemeClr val="tx1"/>
                          </a:solidFill>
                        </a:rPr>
                        <a:t>[This approval is under LMSC OM </a:t>
                      </a:r>
                      <a:r>
                        <a:rPr lang="en-US" sz="1600" b="0" baseline="0" dirty="0">
                          <a:solidFill>
                            <a:schemeClr val="tx1"/>
                          </a:solidFill>
                        </a:rPr>
                        <a:t>“Procedure for communication with government bodies”</a:t>
                      </a:r>
                      <a:r>
                        <a:rPr lang="en-US" sz="1600" b="0" strike="noStrike" baseline="0" dirty="0">
                          <a:solidFill>
                            <a:schemeClr val="tx1"/>
                          </a:solidFill>
                        </a:rPr>
                        <a:t>]</a:t>
                      </a:r>
                    </a:p>
                    <a:p>
                      <a:pPr marL="742950" lvl="1" indent="-285750">
                        <a:buFont typeface="Arial" panose="020B0604020202020204" pitchFamily="34" charset="0"/>
                        <a:buChar char="•"/>
                      </a:pPr>
                      <a:r>
                        <a:rPr lang="en-US" sz="1600" b="0" dirty="0">
                          <a:solidFill>
                            <a:schemeClr val="tx1"/>
                          </a:solidFill>
                        </a:rPr>
                        <a:t>[This approval is under LMSC OM </a:t>
                      </a:r>
                      <a:r>
                        <a:rPr lang="en-US" sz="1600" b="0" baseline="0" dirty="0">
                          <a:solidFill>
                            <a:schemeClr val="tx1"/>
                          </a:solidFill>
                        </a:rPr>
                        <a:t>“Procedure for coordination with other standards bodies”]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strike="noStrike" dirty="0">
                          <a:solidFill>
                            <a:schemeClr val="tx1"/>
                          </a:solidFill>
                        </a:rPr>
                        <a:t>Other Info</a:t>
                      </a:r>
                    </a:p>
                    <a:p>
                      <a:r>
                        <a:rPr lang="en-US" sz="1600" b="0" strike="noStrike"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strike="noStrike" kern="1200" dirty="0">
                          <a:solidFill>
                            <a:schemeClr val="dk1"/>
                          </a:solidFill>
                          <a:effectLst/>
                          <a:latin typeface="+mn-lt"/>
                          <a:ea typeface="+mn-ea"/>
                          <a:cs typeface="+mn-cs"/>
                        </a:rPr>
                        <a:t>when communication originated from a WG</a:t>
                      </a:r>
                    </a:p>
                    <a:p>
                      <a:pPr marL="742950" lvl="1" indent="-285750">
                        <a:buFont typeface="Arial" panose="020B0604020202020204" pitchFamily="34" charset="0"/>
                        <a:buChar char="•"/>
                      </a:pPr>
                      <a:r>
                        <a:rPr lang="en-GB" sz="1600" strike="noStrike" kern="1200" dirty="0">
                          <a:solidFill>
                            <a:schemeClr val="dk1"/>
                          </a:solidFill>
                          <a:effectLst/>
                          <a:latin typeface="+mn-lt"/>
                          <a:ea typeface="+mn-ea"/>
                          <a:cs typeface="+mn-cs"/>
                        </a:rPr>
                        <a:t>In the WG (y/n/a): &lt;y&gt;, &lt;n&gt;, &lt;a&gt;] </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25120">
                <a:tc>
                  <a:txBody>
                    <a:bodyPr/>
                    <a:lstStyle/>
                    <a:p>
                      <a:r>
                        <a:rPr lang="en-US" sz="1600" b="0" strike="noStrike"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strike="noStrike" kern="1200" dirty="0">
                          <a:solidFill>
                            <a:schemeClr val="dk1"/>
                          </a:solidFill>
                          <a:effectLst/>
                          <a:latin typeface="+mn-lt"/>
                          <a:ea typeface="+mn-ea"/>
                          <a:cs typeface="+mn-cs"/>
                        </a:rPr>
                        <a:t>Applies to:  Outgoing communication from 802</a:t>
                      </a:r>
                      <a:endParaRPr lang="en-US" sz="1600" strike="noStrike"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strike="noStrike"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LMSC P&amp;P - “Sponsor Public Statements”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communication with government bodies”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LMSC OM -</a:t>
                      </a:r>
                      <a:r>
                        <a:rPr lang="en-US" sz="1600" b="0" baseline="0" dirty="0">
                          <a:solidFill>
                            <a:schemeClr val="tx1"/>
                          </a:solidFill>
                        </a:rPr>
                        <a:t> “Procedure for coordination with other standards bodies”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strike="noStrike" dirty="0">
                          <a:solidFill>
                            <a:schemeClr val="tx1"/>
                          </a:solidFill>
                        </a:rPr>
                        <a:t>Field</a:t>
                      </a:r>
                      <a:r>
                        <a:rPr lang="en-US" sz="1600" b="0" strike="noStrike" baseline="0" dirty="0">
                          <a:solidFill>
                            <a:schemeClr val="tx1"/>
                          </a:solidFill>
                        </a:rPr>
                        <a:t> Definitions</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strike="noStrike" dirty="0">
                          <a:solidFill>
                            <a:schemeClr val="tx1"/>
                          </a:solidFill>
                        </a:rPr>
                        <a:t>&lt;doc-</a:t>
                      </a:r>
                      <a:r>
                        <a:rPr lang="en-US" sz="1600" b="0" strike="noStrike" dirty="0" err="1">
                          <a:solidFill>
                            <a:schemeClr val="tx1"/>
                          </a:solidFill>
                        </a:rPr>
                        <a:t>url</a:t>
                      </a:r>
                      <a:r>
                        <a:rPr lang="en-US" sz="1600" b="0" strike="noStrike" dirty="0">
                          <a:solidFill>
                            <a:schemeClr val="tx1"/>
                          </a:solidFill>
                        </a:rPr>
                        <a:t>&gt; </a:t>
                      </a:r>
                      <a:r>
                        <a:rPr lang="en-GB" sz="1600" b="0" strike="noStrike" dirty="0">
                          <a:solidFill>
                            <a:schemeClr val="tx1"/>
                          </a:solidFill>
                        </a:rPr>
                        <a:t>An URL to a permanent </a:t>
                      </a:r>
                      <a:r>
                        <a:rPr lang="en-GB" sz="1600" b="0" strike="noStrike" kern="1200" dirty="0">
                          <a:solidFill>
                            <a:schemeClr val="tx1"/>
                          </a:solidFill>
                          <a:effectLst/>
                          <a:latin typeface="+mn-lt"/>
                          <a:ea typeface="+mn-ea"/>
                          <a:cs typeface="+mn-cs"/>
                        </a:rPr>
                        <a:t>unambiguous </a:t>
                      </a:r>
                      <a:r>
                        <a:rPr lang="en-GB" sz="1600" b="0" strike="noStrike" dirty="0">
                          <a:solidFill>
                            <a:schemeClr val="tx1"/>
                          </a:solidFill>
                        </a:rPr>
                        <a:t>location of the document</a:t>
                      </a:r>
                      <a:endParaRPr lang="en-US" sz="1600" b="0" strike="noStrike" dirty="0">
                        <a:solidFill>
                          <a:schemeClr val="tx1"/>
                        </a:solidFill>
                      </a:endParaRPr>
                    </a:p>
                    <a:p>
                      <a:r>
                        <a:rPr lang="en-US" sz="1600" b="0" strike="noStrike" dirty="0">
                          <a:solidFill>
                            <a:schemeClr val="tx1"/>
                          </a:solidFill>
                        </a:rPr>
                        <a:t>&lt;recipient&gt; Name of the organization</a:t>
                      </a:r>
                      <a:r>
                        <a:rPr lang="en-US" sz="1600" b="0" strike="noStrike" baseline="0" dirty="0">
                          <a:solidFill>
                            <a:schemeClr val="tx1"/>
                          </a:solidFill>
                        </a:rPr>
                        <a:t> to which the communication is addressed.</a:t>
                      </a:r>
                      <a:endParaRPr lang="en-US" sz="1600" b="0" strike="noStrik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3384193"/>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337194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LMSC 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47166170"/>
              </p:ext>
            </p:extLst>
          </p:nvPr>
        </p:nvGraphicFramePr>
        <p:xfrm>
          <a:off x="228600" y="1397000"/>
          <a:ext cx="8534400" cy="3403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i="1" dirty="0">
                          <a:solidFill>
                            <a:schemeClr val="tx1"/>
                          </a:solidFill>
                        </a:rPr>
                        <a:t>(Insert</a:t>
                      </a:r>
                      <a:r>
                        <a:rPr lang="en-US" b="1" i="1" baseline="0" dirty="0">
                          <a:solidFill>
                            <a:schemeClr val="tx1"/>
                          </a:solidFill>
                        </a:rPr>
                        <a:t> contents of this cell into your presentation)</a:t>
                      </a:r>
                      <a:endParaRPr lang="en-US"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220173090"/>
                  </a:ext>
                </a:extLst>
              </a:tr>
              <a:tr h="7518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Approve &lt;doc-</a:t>
                      </a:r>
                      <a:r>
                        <a:rPr lang="en-US" sz="1600" b="0" dirty="0" err="1">
                          <a:solidFill>
                            <a:schemeClr val="tx1"/>
                          </a:solidFill>
                        </a:rPr>
                        <a:t>url</a:t>
                      </a:r>
                      <a:r>
                        <a:rPr lang="en-US" sz="1600" b="0" dirty="0">
                          <a:solidFill>
                            <a:schemeClr val="tx1"/>
                          </a:solidFill>
                        </a:rPr>
                        <a:t>&gt; as the new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brought to the EC for approval under the process described in the </a:t>
                      </a:r>
                      <a:r>
                        <a:rPr lang="en-US" sz="1600" b="0" dirty="0" err="1">
                          <a:solidFill>
                            <a:schemeClr val="tx1"/>
                          </a:solidFill>
                        </a:rPr>
                        <a:t>subclause</a:t>
                      </a:r>
                      <a:r>
                        <a:rPr lang="en-US" sz="1600" b="0" dirty="0">
                          <a:solidFill>
                            <a:schemeClr val="tx1"/>
                          </a:solidFill>
                        </a:rPr>
                        <a:t> “Revision of the IEEE 802 LMSC OM” of the IEEE 802 LMSC Operations Manual.”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an updated LMSC Operations Manual brought to the EC for approval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656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LMSC</a:t>
                      </a:r>
                      <a:r>
                        <a:rPr lang="en-US" sz="1600" b="0" baseline="0" dirty="0">
                          <a:solidFill>
                            <a:schemeClr val="tx1"/>
                          </a:solidFill>
                        </a:rPr>
                        <a:t> P&amp;P - “Revision of the IEEE 802 LMSC OM”</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05473453"/>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424555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of updated WG P&amp;P</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449670404"/>
              </p:ext>
            </p:extLst>
          </p:nvPr>
        </p:nvGraphicFramePr>
        <p:xfrm>
          <a:off x="228600" y="1397000"/>
          <a:ext cx="8534400" cy="38100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118191391"/>
                  </a:ext>
                </a:extLst>
              </a:tr>
              <a:tr h="30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new IEEE 802 LMSC Working Group Policies and Procedures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It should state “This motion is </a:t>
                      </a:r>
                      <a:r>
                        <a:rPr lang="en-GB" sz="1600" b="0" kern="1200" dirty="0">
                          <a:solidFill>
                            <a:schemeClr val="dk1"/>
                          </a:solidFill>
                          <a:effectLst/>
                          <a:latin typeface="+mn-lt"/>
                          <a:ea typeface="+mn-ea"/>
                          <a:cs typeface="+mn-cs"/>
                        </a:rPr>
                        <a:t>brought to the EC for approval under the process described in the </a:t>
                      </a:r>
                      <a:r>
                        <a:rPr lang="en-GB" sz="1600" b="0" kern="1200" dirty="0" err="1">
                          <a:solidFill>
                            <a:schemeClr val="dk1"/>
                          </a:solidFill>
                          <a:effectLst/>
                          <a:latin typeface="+mn-lt"/>
                          <a:ea typeface="+mn-ea"/>
                          <a:cs typeface="+mn-cs"/>
                        </a:rPr>
                        <a:t>subclause</a:t>
                      </a:r>
                      <a:r>
                        <a:rPr lang="en-GB" sz="1600" b="0" kern="1200" dirty="0">
                          <a:solidFill>
                            <a:schemeClr val="dk1"/>
                          </a:solidFill>
                          <a:effectLst/>
                          <a:latin typeface="+mn-lt"/>
                          <a:ea typeface="+mn-ea"/>
                          <a:cs typeface="+mn-cs"/>
                        </a:rPr>
                        <a:t> “Revision of the IEEE 802 LMSC Working Group Policies and Procedures” of the IEEE 802 LMSC Working Group Policies and Procedures.”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77216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dk1"/>
                          </a:solidFill>
                          <a:effectLst/>
                          <a:latin typeface="+mn-lt"/>
                          <a:ea typeface="+mn-ea"/>
                          <a:cs typeface="+mn-cs"/>
                        </a:rPr>
                        <a:t>Applies to: an updated WG P&amp;P brought to the EC for approval</a:t>
                      </a:r>
                      <a:endParaRPr lang="en-US" sz="1600" b="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3180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LMSC WG P&amp;P - </a:t>
                      </a:r>
                      <a:r>
                        <a:rPr lang="en-GB" sz="1600" b="0" kern="1200" dirty="0">
                          <a:solidFill>
                            <a:schemeClr val="dk1"/>
                          </a:solidFill>
                          <a:effectLst/>
                          <a:latin typeface="+mn-lt"/>
                          <a:ea typeface="+mn-ea"/>
                          <a:cs typeface="+mn-cs"/>
                        </a:rPr>
                        <a:t>“Revision of the IEEE 802 LMSC Working Group Policies and Procedures”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dirty="0">
                          <a:solidFill>
                            <a:schemeClr val="tx1"/>
                          </a:solidFill>
                          <a:effectLst/>
                          <a:latin typeface="+mn-lt"/>
                          <a:ea typeface="+mn-ea"/>
                          <a:cs typeface="+mn-cs"/>
                        </a:rPr>
                        <a:t>&lt;doc-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 URL to a permanent unambiguous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28182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39981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3000" dirty="0"/>
              <a:t>Motion: </a:t>
            </a:r>
            <a:r>
              <a:rPr lang="en-GB" sz="3000" dirty="0"/>
              <a:t>Approval of updated Chair’s Guidelines</a:t>
            </a:r>
            <a:endParaRPr lang="en-US" altLang="en-US" sz="3000" dirty="0"/>
          </a:p>
        </p:txBody>
      </p:sp>
      <p:graphicFrame>
        <p:nvGraphicFramePr>
          <p:cNvPr id="2" name="Table 1"/>
          <p:cNvGraphicFramePr>
            <a:graphicFrameLocks noGrp="1"/>
          </p:cNvGraphicFramePr>
          <p:nvPr>
            <p:extLst>
              <p:ext uri="{D42A27DB-BD31-4B8C-83A1-F6EECF244321}">
                <p14:modId xmlns:p14="http://schemas.microsoft.com/office/powerpoint/2010/main" val="3712243452"/>
              </p:ext>
            </p:extLst>
          </p:nvPr>
        </p:nvGraphicFramePr>
        <p:xfrm>
          <a:off x="228600" y="1397000"/>
          <a:ext cx="8534400" cy="46685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660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i="1" baseline="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600" b="0" kern="1200" dirty="0">
                          <a:solidFill>
                            <a:schemeClr val="tx1"/>
                          </a:solidFill>
                          <a:effectLst/>
                          <a:latin typeface="+mn-lt"/>
                          <a:ea typeface="+mn-ea"/>
                          <a:cs typeface="+mn-cs"/>
                        </a:rPr>
                        <a:t>Approve &lt;doc-</a:t>
                      </a:r>
                      <a:r>
                        <a:rPr lang="en-GB" sz="1600" b="0" kern="1200" dirty="0" err="1">
                          <a:solidFill>
                            <a:schemeClr val="tx1"/>
                          </a:solidFill>
                          <a:effectLst/>
                          <a:latin typeface="+mn-lt"/>
                          <a:ea typeface="+mn-ea"/>
                          <a:cs typeface="+mn-cs"/>
                        </a:rPr>
                        <a:t>url</a:t>
                      </a:r>
                      <a:r>
                        <a:rPr lang="en-GB" sz="1600" b="0" kern="1200" dirty="0">
                          <a:solidFill>
                            <a:schemeClr val="tx1"/>
                          </a:solidFill>
                          <a:effectLst/>
                          <a:latin typeface="+mn-lt"/>
                          <a:ea typeface="+mn-ea"/>
                          <a:cs typeface="+mn-cs"/>
                        </a:rPr>
                        <a:t>&gt; as the IEEE 802 LMSC Chair’s Guidelines</a:t>
                      </a:r>
                      <a:endParaRPr lang="en-US" sz="1600" b="0" kern="1200" dirty="0">
                        <a:solidFill>
                          <a:schemeClr val="tx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976987950"/>
                  </a:ext>
                </a:extLst>
              </a:tr>
              <a:tr h="2286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a:t>
                      </a:r>
                      <a:r>
                        <a:rPr lang="en-GB" sz="1600" b="0" baseline="0" dirty="0">
                          <a:solidFill>
                            <a:schemeClr val="tx1"/>
                          </a:solidFill>
                        </a:rPr>
                        <a:t> purpose of the chair’s guidelines is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454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kern="1200" baseline="0" dirty="0">
                          <a:solidFill>
                            <a:schemeClr val="tx1"/>
                          </a:solidFill>
                          <a:latin typeface="+mn-lt"/>
                          <a:ea typeface="+mn-ea"/>
                          <a:cs typeface="+mn-cs"/>
                        </a:rPr>
                        <a:t>LMSC OM “In order to maintain some consistency of operation, the Sponsor Chair may maintain a public</a:t>
                      </a:r>
                      <a:br>
                        <a:rPr lang="en-GB" sz="1600" b="0" kern="1200" baseline="0" dirty="0">
                          <a:solidFill>
                            <a:schemeClr val="tx1"/>
                          </a:solidFill>
                          <a:latin typeface="+mn-lt"/>
                          <a:ea typeface="+mn-ea"/>
                          <a:cs typeface="+mn-cs"/>
                        </a:rPr>
                      </a:br>
                      <a:r>
                        <a:rPr lang="en-GB" sz="1600" b="0" kern="1200" baseline="0" dirty="0">
                          <a:solidFill>
                            <a:schemeClr val="tx1"/>
                          </a:solidFill>
                          <a:latin typeface="+mn-lt"/>
                          <a:ea typeface="+mn-ea"/>
                          <a:cs typeface="+mn-cs"/>
                        </a:rPr>
                        <a:t>document to be called the "IEEE 802 LMSC Chair's Guidelines and EC policy decisions"</a:t>
                      </a:r>
                    </a:p>
                    <a:p>
                      <a:endParaRPr lang="en-GB" sz="1600" b="0" kern="1200" baseline="0" dirty="0">
                        <a:solidFill>
                          <a:schemeClr val="tx1"/>
                        </a:solidFill>
                        <a:latin typeface="+mn-lt"/>
                        <a:ea typeface="+mn-ea"/>
                        <a:cs typeface="+mn-cs"/>
                      </a:endParaRPr>
                    </a:p>
                    <a:p>
                      <a:r>
                        <a:rPr lang="en-GB" sz="1600" b="0" kern="1200" baseline="0" dirty="0">
                          <a:solidFill>
                            <a:schemeClr val="tx1"/>
                          </a:solidFill>
                          <a:latin typeface="+mn-lt"/>
                          <a:ea typeface="+mn-ea"/>
                          <a:cs typeface="+mn-cs"/>
                        </a:rPr>
                        <a:t>There is no requirement that the EC approve updates to the Chairs’ guidelines, and nothing that precludes the chair seeing EC approval.</a:t>
                      </a:r>
                      <a:endParaRPr lang="en-US" sz="1600" b="0" kern="1200" baseline="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&lt;doc-</a:t>
                      </a:r>
                      <a:r>
                        <a:rPr lang="en-US" sz="1600" b="0" dirty="0" err="1">
                          <a:solidFill>
                            <a:schemeClr val="tx1"/>
                          </a:solidFill>
                        </a:rPr>
                        <a:t>url</a:t>
                      </a:r>
                      <a:r>
                        <a:rPr lang="en-US" sz="1600" b="0" dirty="0">
                          <a:solidFill>
                            <a:schemeClr val="tx1"/>
                          </a:solidFill>
                        </a:rPr>
                        <a:t>&gt; </a:t>
                      </a:r>
                      <a:r>
                        <a:rPr lang="en-GB" sz="1600" b="0" dirty="0">
                          <a:solidFill>
                            <a:schemeClr val="tx1"/>
                          </a:solidFill>
                        </a:rPr>
                        <a:t>An URL to a permanent </a:t>
                      </a:r>
                      <a:r>
                        <a:rPr lang="en-GB" sz="1600" b="0" kern="1200" dirty="0">
                          <a:solidFill>
                            <a:schemeClr val="tx1"/>
                          </a:solidFill>
                          <a:effectLst/>
                          <a:latin typeface="+mn-lt"/>
                          <a:ea typeface="+mn-ea"/>
                          <a:cs typeface="+mn-cs"/>
                        </a:rPr>
                        <a:t>unambiguous</a:t>
                      </a:r>
                      <a:r>
                        <a:rPr lang="en-GB" sz="1600" b="0" dirty="0">
                          <a:solidFill>
                            <a:schemeClr val="tx1"/>
                          </a:solidFill>
                        </a:rPr>
                        <a:t> 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7936971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03751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Fee Waiver</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65138287"/>
              </p:ext>
            </p:extLst>
          </p:nvPr>
        </p:nvGraphicFramePr>
        <p:xfrm>
          <a:off x="228600" y="1397000"/>
          <a:ext cx="8534400" cy="342392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p>
                      <a:r>
                        <a:rPr lang="en-GB" sz="1600" b="0" dirty="0">
                          <a:solidFill>
                            <a:schemeClr val="tx1"/>
                          </a:solidFill>
                        </a:rPr>
                        <a:t>Confirm meeting fee waivers</a:t>
                      </a:r>
                      <a:r>
                        <a:rPr lang="en-GB" sz="1600" b="0" baseline="0" dirty="0">
                          <a:solidFill>
                            <a:schemeClr val="tx1"/>
                          </a:solidFill>
                        </a:rPr>
                        <a:t> for the &lt;date-of-session&gt; LMSC session for the following individuals:</a:t>
                      </a:r>
                    </a:p>
                    <a:p>
                      <a:r>
                        <a:rPr lang="en-GB" sz="1600" b="0" baseline="0" dirty="0">
                          <a:solidFill>
                            <a:schemeClr val="tx1"/>
                          </a:solidFill>
                        </a:rPr>
                        <a:t>&lt;list of names here&gt;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652613075"/>
                  </a:ext>
                </a:extLst>
              </a:tr>
              <a:tr h="3810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600" b="0" dirty="0">
                          <a:solidFill>
                            <a:schemeClr val="tx1"/>
                          </a:solidFill>
                        </a:rPr>
                        <a:t>The purpose</a:t>
                      </a:r>
                      <a:r>
                        <a:rPr lang="en-GB" sz="1600" b="0" baseline="0" dirty="0">
                          <a:solidFill>
                            <a:schemeClr val="tx1"/>
                          </a:solidFill>
                        </a:rPr>
                        <a:t> of the fee waiver should be described.</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35052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rPr>
                        <a:t>LMSC Chair’s Guidelines:  “Registration”</a:t>
                      </a:r>
                      <a:endParaRPr lang="en-US" sz="1600" b="0" dirty="0">
                        <a:solidFill>
                          <a:schemeClr val="tx1"/>
                        </a:solidFill>
                      </a:endParaRP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54552441"/>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30230688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formation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553982182"/>
              </p:ext>
            </p:extLst>
          </p:nvPr>
        </p:nvGraphicFramePr>
        <p:xfrm>
          <a:off x="228600" y="1397000"/>
          <a:ext cx="8534400" cy="39471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400" b="0" dirty="0">
                          <a:solidFill>
                            <a:schemeClr val="tx1"/>
                          </a:solidFill>
                        </a:rPr>
                        <a:t>Motion</a:t>
                      </a:r>
                      <a:r>
                        <a:rPr lang="en-US" sz="1400" b="0" baseline="0" dirty="0">
                          <a:solidFill>
                            <a:schemeClr val="tx1"/>
                          </a:solidFill>
                        </a:rPr>
                        <a:t> Text</a:t>
                      </a:r>
                    </a:p>
                    <a:p>
                      <a:r>
                        <a:rPr lang="en-US" sz="1400" b="0" baseline="0" dirty="0">
                          <a:solidFill>
                            <a:schemeClr val="tx1"/>
                          </a:solidFill>
                        </a:rPr>
                        <a:t>(include)</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i="1" dirty="0">
                          <a:solidFill>
                            <a:schemeClr val="tx1"/>
                          </a:solidFill>
                        </a:rPr>
                        <a:t>(Insert</a:t>
                      </a:r>
                      <a:r>
                        <a:rPr lang="en-US" sz="1400" b="1" i="1" baseline="0" dirty="0">
                          <a:solidFill>
                            <a:schemeClr val="tx1"/>
                          </a:solidFill>
                        </a:rPr>
                        <a:t> contents of this cell into your presentation)</a:t>
                      </a:r>
                      <a:endParaRPr lang="en-US" sz="14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792041652"/>
                  </a:ext>
                </a:extLst>
              </a:tr>
              <a:tr h="7315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Approve the formation of [EC | &lt;</a:t>
                      </a:r>
                      <a:r>
                        <a:rPr lang="en-US" sz="1400" b="0" dirty="0" err="1">
                          <a:solidFill>
                            <a:schemeClr val="tx1"/>
                          </a:solidFill>
                        </a:rPr>
                        <a:t>wg</a:t>
                      </a:r>
                      <a:r>
                        <a:rPr lang="en-US" sz="1400" b="0" dirty="0">
                          <a:solidFill>
                            <a:schemeClr val="tx1"/>
                          </a:solidFill>
                        </a:rPr>
                        <a:t>-name&gt;] &lt;sg-name&gt; Study Group to consider development of a Project Authorization Request (PAR) and Criteria for Standards Development (CSD) responses [for </a:t>
                      </a:r>
                      <a:r>
                        <a:rPr lang="en-US" sz="1400" b="0" i="0" dirty="0">
                          <a:solidFill>
                            <a:schemeClr val="tx1"/>
                          </a:solidFill>
                        </a:rPr>
                        <a:t>&lt;sg-brief-description-of-purpose&gt;].</a:t>
                      </a:r>
                      <a:r>
                        <a:rPr lang="en-US" sz="1400" b="0" dirty="0">
                          <a:solidFill>
                            <a:schemeClr val="tx1"/>
                          </a:solidFill>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49276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a:t>
                      </a:r>
                    </a:p>
                    <a:p>
                      <a:r>
                        <a:rPr lang="en-US" sz="1400" b="0" dirty="0">
                          <a:solidFill>
                            <a:schemeClr val="tx1"/>
                          </a:solidFill>
                        </a:rPr>
                        <a:t>Vote in the WG: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kern="1200" dirty="0">
                          <a:solidFill>
                            <a:schemeClr val="dk1"/>
                          </a:solidFill>
                          <a:effectLst/>
                          <a:latin typeface="+mn-lt"/>
                          <a:ea typeface="+mn-ea"/>
                          <a:cs typeface="+mn-cs"/>
                        </a:rPr>
                        <a:t>Applies to: Formation of a study group that is operating under a working group. May not be on the consent agenda.  Supporting documentation is expected.</a:t>
                      </a:r>
                      <a:endParaRPr lang="en-US" sz="14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8100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SB</a:t>
                      </a:r>
                      <a:r>
                        <a:rPr lang="en-US" sz="1400" b="0" baseline="0" dirty="0">
                          <a:solidFill>
                            <a:schemeClr val="tx1"/>
                          </a:solidFill>
                        </a:rPr>
                        <a:t> OM - “Voting rules”</a:t>
                      </a:r>
                    </a:p>
                    <a:p>
                      <a:r>
                        <a:rPr lang="en-US" sz="1400" b="0" baseline="0" dirty="0">
                          <a:solidFill>
                            <a:schemeClr val="tx1"/>
                          </a:solidFill>
                        </a:rPr>
                        <a:t>LMSC OM - “Project Authorization”</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a:t>
                      </a:r>
                      <a:r>
                        <a:rPr lang="en-US" sz="1400" b="0" dirty="0" err="1">
                          <a:solidFill>
                            <a:schemeClr val="tx1"/>
                          </a:solidFill>
                        </a:rPr>
                        <a:t>wg</a:t>
                      </a:r>
                      <a:r>
                        <a:rPr lang="en-US" sz="1400" b="0" dirty="0">
                          <a:solidFill>
                            <a:schemeClr val="tx1"/>
                          </a:solidFill>
                        </a:rPr>
                        <a:t>-name</a:t>
                      </a:r>
                      <a:r>
                        <a:rPr lang="en-US" sz="1400" b="0" kern="1200" dirty="0">
                          <a:solidFill>
                            <a:schemeClr val="tx1"/>
                          </a:solidFill>
                          <a:latin typeface="+mn-lt"/>
                          <a:ea typeface="+mn-ea"/>
                          <a:cs typeface="+mn-cs"/>
                        </a:rPr>
                        <a:t>&gt; </a:t>
                      </a:r>
                      <a:r>
                        <a:rPr lang="en-GB" sz="1400" b="0" kern="1200" dirty="0">
                          <a:solidFill>
                            <a:schemeClr val="tx1"/>
                          </a:solidFill>
                          <a:latin typeface="+mn-lt"/>
                          <a:ea typeface="+mn-ea"/>
                          <a:cs typeface="+mn-cs"/>
                        </a:rPr>
                        <a:t>The name of a working group or TAG</a:t>
                      </a:r>
                      <a:endParaRPr lang="en-US" sz="1400" b="0" kern="1200" dirty="0">
                        <a:solidFill>
                          <a:schemeClr val="tx1"/>
                        </a:solidFill>
                        <a:latin typeface="+mn-lt"/>
                        <a:ea typeface="+mn-ea"/>
                        <a:cs typeface="+mn-cs"/>
                      </a:endParaRPr>
                    </a:p>
                    <a:p>
                      <a:r>
                        <a:rPr lang="en-US" sz="1400" b="0" kern="1200" dirty="0">
                          <a:solidFill>
                            <a:schemeClr val="tx1"/>
                          </a:solidFill>
                          <a:latin typeface="+mn-lt"/>
                          <a:ea typeface="+mn-ea"/>
                          <a:cs typeface="+mn-cs"/>
                        </a:rPr>
                        <a:t>&lt;sg-name&gt; </a:t>
                      </a:r>
                      <a:r>
                        <a:rPr lang="en-GB" sz="1400" b="0" kern="1200" dirty="0">
                          <a:solidFill>
                            <a:schemeClr val="tx1"/>
                          </a:solidFill>
                          <a:latin typeface="+mn-lt"/>
                          <a:ea typeface="+mn-ea"/>
                          <a:cs typeface="+mn-cs"/>
                        </a:rPr>
                        <a:t>The name of a study group</a:t>
                      </a:r>
                    </a:p>
                    <a:p>
                      <a:r>
                        <a:rPr lang="en-GB" sz="1400" b="0" kern="1200" dirty="0">
                          <a:solidFill>
                            <a:schemeClr val="tx1"/>
                          </a:solidFill>
                          <a:latin typeface="+mn-lt"/>
                          <a:ea typeface="+mn-ea"/>
                          <a:cs typeface="+mn-cs"/>
                        </a:rPr>
                        <a:t>&lt;</a:t>
                      </a:r>
                      <a:r>
                        <a:rPr lang="en-US" sz="1400" b="0" dirty="0">
                          <a:solidFill>
                            <a:schemeClr val="tx1"/>
                          </a:solidFill>
                        </a:rPr>
                        <a:t>for &lt;sg-brief-description-of-purpose&gt; a description of the purpose of the study</a:t>
                      </a:r>
                      <a:r>
                        <a:rPr lang="en-US" sz="1400" b="0" baseline="0" dirty="0">
                          <a:solidFill>
                            <a:schemeClr val="tx1"/>
                          </a:solidFill>
                        </a:rPr>
                        <a:t> group if the name alone is not sufficient.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&lt;doc-</a:t>
                      </a:r>
                      <a:r>
                        <a:rPr lang="en-US" sz="1400" b="0" dirty="0" err="1">
                          <a:solidFill>
                            <a:schemeClr val="tx1"/>
                          </a:solidFill>
                        </a:rPr>
                        <a:t>url</a:t>
                      </a:r>
                      <a:r>
                        <a:rPr lang="en-US" sz="1400" b="0" dirty="0">
                          <a:solidFill>
                            <a:schemeClr val="tx1"/>
                          </a:solidFill>
                        </a:rPr>
                        <a:t>&gt;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97663180"/>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557891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Purpose of this document</a:t>
            </a:r>
            <a:endParaRPr lang="en-US" dirty="0"/>
          </a:p>
        </p:txBody>
      </p:sp>
      <p:sp>
        <p:nvSpPr>
          <p:cNvPr id="3" name="Content Placeholder 2"/>
          <p:cNvSpPr>
            <a:spLocks noGrp="1"/>
          </p:cNvSpPr>
          <p:nvPr>
            <p:ph idx="1"/>
          </p:nvPr>
        </p:nvSpPr>
        <p:spPr>
          <a:xfrm>
            <a:off x="250825" y="1341438"/>
            <a:ext cx="8229600" cy="5059362"/>
          </a:xfrm>
        </p:spPr>
        <p:txBody>
          <a:bodyPr/>
          <a:lstStyle/>
          <a:p>
            <a:r>
              <a:rPr lang="en-GB" dirty="0"/>
              <a:t>The purpose of a motion template is to improve the quality of the work of the EC </a:t>
            </a:r>
          </a:p>
          <a:p>
            <a:r>
              <a:rPr lang="en-GB" dirty="0"/>
              <a:t>Used properly, these motion templates should result in the reduction of motions that are incomplete or ambiguous and the reduction of gratuitous variation </a:t>
            </a:r>
          </a:p>
          <a:p>
            <a:r>
              <a:rPr lang="en-GB" dirty="0"/>
              <a:t>This should save time of all concerned in the preparation and debate of the motions</a:t>
            </a:r>
          </a:p>
          <a:p>
            <a:pPr marL="0" indent="0">
              <a:buNone/>
            </a:pPr>
            <a:endParaRPr lang="en-US" dirty="0"/>
          </a:p>
        </p:txBody>
      </p:sp>
    </p:spTree>
    <p:extLst>
      <p:ext uri="{BB962C8B-B14F-4D97-AF65-F5344CB8AC3E}">
        <p14:creationId xmlns:p14="http://schemas.microsoft.com/office/powerpoint/2010/main" val="31979148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1</a:t>
            </a:r>
            <a:r>
              <a:rPr lang="en-GB" baseline="30000" dirty="0"/>
              <a:t>st</a:t>
            </a:r>
            <a:r>
              <a:rPr lang="en-GB" dirty="0"/>
              <a:t> </a:t>
            </a:r>
            <a:r>
              <a:rPr lang="en-GB" dirty="0" err="1"/>
              <a:t>Rechartering</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021503011"/>
              </p:ext>
            </p:extLst>
          </p:nvPr>
        </p:nvGraphicFramePr>
        <p:xfrm>
          <a:off x="1257300" y="1885950"/>
          <a:ext cx="6879833" cy="3608070"/>
        </p:xfrm>
        <a:graphic>
          <a:graphicData uri="http://schemas.openxmlformats.org/drawingml/2006/table">
            <a:tbl>
              <a:tblPr firstRow="1" bandRow="1">
                <a:tableStyleId>{5C22544A-7EE6-4342-B048-85BDC9FD1C3A}</a:tableStyleId>
              </a:tblPr>
              <a:tblGrid>
                <a:gridCol w="1412823">
                  <a:extLst>
                    <a:ext uri="{9D8B030D-6E8A-4147-A177-3AD203B41FA5}">
                      <a16:colId xmlns:a16="http://schemas.microsoft.com/office/drawing/2014/main" val="2852815221"/>
                    </a:ext>
                  </a:extLst>
                </a:gridCol>
                <a:gridCol w="5467010">
                  <a:extLst>
                    <a:ext uri="{9D8B030D-6E8A-4147-A177-3AD203B41FA5}">
                      <a16:colId xmlns:a16="http://schemas.microsoft.com/office/drawing/2014/main" val="1500439343"/>
                    </a:ext>
                  </a:extLst>
                </a:gridCol>
              </a:tblGrid>
              <a:tr h="400050">
                <a:tc rowSpan="2">
                  <a:txBody>
                    <a:bodyPr/>
                    <a:lstStyle/>
                    <a:p>
                      <a:r>
                        <a:rPr lang="en-US" sz="1100" b="0" dirty="0">
                          <a:solidFill>
                            <a:schemeClr val="tx1"/>
                          </a:solidFill>
                        </a:rPr>
                        <a:t>Motion</a:t>
                      </a:r>
                      <a:r>
                        <a:rPr lang="en-US" sz="1100" b="0" baseline="0" dirty="0">
                          <a:solidFill>
                            <a:schemeClr val="tx1"/>
                          </a:solidFill>
                        </a:rPr>
                        <a:t> Text</a:t>
                      </a:r>
                    </a:p>
                    <a:p>
                      <a:r>
                        <a:rPr lang="en-US" sz="1100" b="0" baseline="0" dirty="0">
                          <a:solidFill>
                            <a:schemeClr val="tx1"/>
                          </a:solidFill>
                        </a:rPr>
                        <a:t>(include)</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(Insert</a:t>
                      </a:r>
                      <a:r>
                        <a:rPr lang="en-US" sz="1100" b="1" i="1" baseline="0" dirty="0">
                          <a:solidFill>
                            <a:schemeClr val="tx1"/>
                          </a:solidFill>
                        </a:rPr>
                        <a:t> contents of this cell into your presentation)</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36195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dirty="0">
                          <a:solidFill>
                            <a:schemeClr val="tx1"/>
                          </a:solidFill>
                        </a:rPr>
                        <a:t>Grant the first </a:t>
                      </a:r>
                      <a:r>
                        <a:rPr lang="en-US" sz="1100" b="0" dirty="0" err="1">
                          <a:solidFill>
                            <a:schemeClr val="tx1"/>
                          </a:solidFill>
                        </a:rPr>
                        <a:t>rechartering</a:t>
                      </a:r>
                      <a:r>
                        <a:rPr lang="en-US" sz="1100" b="0" dirty="0">
                          <a:solidFill>
                            <a:schemeClr val="tx1"/>
                          </a:solidFill>
                        </a:rPr>
                        <a:t> of the </a:t>
                      </a:r>
                      <a:r>
                        <a:rPr lang="en-US" sz="1200" b="0" dirty="0">
                          <a:solidFill>
                            <a:schemeClr val="tx1"/>
                          </a:solidFill>
                        </a:rPr>
                        <a:t>[EC | &lt;</a:t>
                      </a:r>
                      <a:r>
                        <a:rPr lang="en-US" sz="1200" b="0" dirty="0" err="1">
                          <a:solidFill>
                            <a:schemeClr val="tx1"/>
                          </a:solidFill>
                        </a:rPr>
                        <a:t>wg</a:t>
                      </a:r>
                      <a:r>
                        <a:rPr lang="en-US" sz="1200" b="0" dirty="0">
                          <a:solidFill>
                            <a:schemeClr val="tx1"/>
                          </a:solidFill>
                        </a:rPr>
                        <a:t>-name&gt;] &lt;sg-name&gt; </a:t>
                      </a:r>
                      <a:r>
                        <a:rPr lang="en-US" sz="1100" b="0" dirty="0">
                          <a:solidFill>
                            <a:schemeClr val="tx1"/>
                          </a:solidFill>
                        </a:rPr>
                        <a:t>Study Group.</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754380">
                <a:tc>
                  <a:txBody>
                    <a:bodyPr/>
                    <a:lstStyle/>
                    <a:p>
                      <a:r>
                        <a:rPr lang="en-US" sz="1100" b="0" dirty="0">
                          <a:solidFill>
                            <a:schemeClr val="tx1"/>
                          </a:solidFill>
                        </a:rPr>
                        <a:t>Other Info</a:t>
                      </a:r>
                    </a:p>
                    <a:p>
                      <a:r>
                        <a:rPr lang="en-US" sz="1100" b="0" dirty="0">
                          <a:solidFill>
                            <a:schemeClr val="tx1"/>
                          </a:solidFill>
                        </a:rPr>
                        <a:t>(include)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100" kern="1200" dirty="0">
                          <a:solidFill>
                            <a:schemeClr val="dk1"/>
                          </a:solidFill>
                          <a:effectLst/>
                          <a:latin typeface="+mn-lt"/>
                          <a:ea typeface="+mn-ea"/>
                          <a:cs typeface="+mn-cs"/>
                        </a:rPr>
                        <a:t>See &lt;doc-</a:t>
                      </a:r>
                      <a:r>
                        <a:rPr lang="en-US" sz="1100" kern="1200" dirty="0" err="1">
                          <a:solidFill>
                            <a:schemeClr val="dk1"/>
                          </a:solidFill>
                          <a:effectLst/>
                          <a:latin typeface="+mn-lt"/>
                          <a:ea typeface="+mn-ea"/>
                          <a:cs typeface="+mn-cs"/>
                        </a:rPr>
                        <a:t>url</a:t>
                      </a:r>
                      <a:r>
                        <a:rPr lang="en-US" sz="1100" kern="1200" dirty="0">
                          <a:solidFill>
                            <a:schemeClr val="dk1"/>
                          </a:solidFill>
                          <a:effectLst/>
                          <a:latin typeface="+mn-lt"/>
                          <a:ea typeface="+mn-ea"/>
                          <a:cs typeface="+mn-cs"/>
                        </a:rPr>
                        <a:t>&gt; for supporting documentation</a:t>
                      </a:r>
                    </a:p>
                    <a:p>
                      <a:pPr lvl="0"/>
                      <a:r>
                        <a:rPr lang="en-US" sz="1100" kern="1200" dirty="0">
                          <a:solidFill>
                            <a:schemeClr val="dk1"/>
                          </a:solidFill>
                          <a:effectLst/>
                          <a:latin typeface="+mn-lt"/>
                          <a:ea typeface="+mn-ea"/>
                          <a:cs typeface="+mn-cs"/>
                        </a:rPr>
                        <a:t>Vote in the WG: &lt;y&gt;,&lt;n&gt;,&lt;a&gt;</a:t>
                      </a:r>
                    </a:p>
                    <a:p>
                      <a:pPr lvl="0"/>
                      <a:r>
                        <a:rPr lang="en-US" sz="1100" kern="1200" dirty="0">
                          <a:solidFill>
                            <a:schemeClr val="dk1"/>
                          </a:solidFill>
                          <a:effectLst/>
                          <a:latin typeface="+mn-lt"/>
                          <a:ea typeface="+mn-ea"/>
                          <a:cs typeface="+mn-cs"/>
                        </a:rPr>
                        <a:t>This motion text with additional background </a:t>
                      </a:r>
                      <a:r>
                        <a:rPr lang="en-US" sz="1100" kern="1200">
                          <a:solidFill>
                            <a:schemeClr val="dk1"/>
                          </a:solidFill>
                          <a:effectLst/>
                          <a:latin typeface="+mn-lt"/>
                          <a:ea typeface="+mn-ea"/>
                          <a:cs typeface="+mn-cs"/>
                        </a:rPr>
                        <a:t>and rationale may </a:t>
                      </a:r>
                      <a:r>
                        <a:rPr lang="en-US" sz="1100" kern="1200" dirty="0">
                          <a:solidFill>
                            <a:schemeClr val="dk1"/>
                          </a:solidFill>
                          <a:effectLst/>
                          <a:latin typeface="+mn-lt"/>
                          <a:ea typeface="+mn-ea"/>
                          <a:cs typeface="+mn-cs"/>
                        </a:rPr>
                        <a:t>also be used for 3</a:t>
                      </a:r>
                      <a:r>
                        <a:rPr lang="en-US" sz="1100" kern="1200" baseline="30000" dirty="0">
                          <a:solidFill>
                            <a:schemeClr val="dk1"/>
                          </a:solidFill>
                          <a:effectLst/>
                          <a:latin typeface="+mn-lt"/>
                          <a:ea typeface="+mn-ea"/>
                          <a:cs typeface="+mn-cs"/>
                        </a:rPr>
                        <a:t>rd</a:t>
                      </a:r>
                      <a:r>
                        <a:rPr lang="en-US" sz="1100" kern="1200" dirty="0">
                          <a:solidFill>
                            <a:schemeClr val="dk1"/>
                          </a:solidFill>
                          <a:effectLst/>
                          <a:latin typeface="+mn-lt"/>
                          <a:ea typeface="+mn-ea"/>
                          <a:cs typeface="+mn-cs"/>
                        </a:rPr>
                        <a:t> </a:t>
                      </a:r>
                      <a:r>
                        <a:rPr lang="en-US" sz="1100" kern="1200" dirty="0" err="1">
                          <a:solidFill>
                            <a:schemeClr val="dk1"/>
                          </a:solidFill>
                          <a:effectLst/>
                          <a:latin typeface="+mn-lt"/>
                          <a:ea typeface="+mn-ea"/>
                          <a:cs typeface="+mn-cs"/>
                        </a:rPr>
                        <a:t>rechartering</a:t>
                      </a:r>
                      <a:r>
                        <a:rPr lang="en-US" sz="1100" kern="1200" dirty="0">
                          <a:solidFill>
                            <a:schemeClr val="dk1"/>
                          </a:solidFill>
                          <a:effectLst/>
                          <a:latin typeface="+mn-lt"/>
                          <a:ea typeface="+mn-ea"/>
                          <a:cs typeface="+mn-cs"/>
                        </a:rPr>
                        <a:t>.</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1097280">
                <a:tc>
                  <a:txBody>
                    <a:bodyPr/>
                    <a:lstStyle/>
                    <a:p>
                      <a:r>
                        <a:rPr lang="en-US" sz="1100" b="0" dirty="0">
                          <a:solidFill>
                            <a:schemeClr val="tx1"/>
                          </a:solidFill>
                        </a:rPr>
                        <a:t>Background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100" kern="1200" dirty="0">
                          <a:solidFill>
                            <a:schemeClr val="dk1"/>
                          </a:solidFill>
                          <a:effectLst/>
                          <a:latin typeface="+mn-lt"/>
                          <a:ea typeface="+mn-ea"/>
                          <a:cs typeface="+mn-cs"/>
                        </a:rPr>
                        <a:t>Applies to: 1</a:t>
                      </a:r>
                      <a:r>
                        <a:rPr lang="en-GB" sz="1100" kern="1200" baseline="30000" dirty="0">
                          <a:solidFill>
                            <a:schemeClr val="dk1"/>
                          </a:solidFill>
                          <a:effectLst/>
                          <a:latin typeface="+mn-lt"/>
                          <a:ea typeface="+mn-ea"/>
                          <a:cs typeface="+mn-cs"/>
                        </a:rPr>
                        <a:t>st</a:t>
                      </a:r>
                      <a:r>
                        <a:rPr lang="en-GB" sz="1100" kern="1200" dirty="0">
                          <a:solidFill>
                            <a:schemeClr val="dk1"/>
                          </a:solidFill>
                          <a:effectLst/>
                          <a:latin typeface="+mn-lt"/>
                          <a:ea typeface="+mn-ea"/>
                          <a:cs typeface="+mn-cs"/>
                        </a:rPr>
                        <a:t>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of a study group.  </a:t>
                      </a:r>
                    </a:p>
                    <a:p>
                      <a:pPr lvl="0"/>
                      <a:r>
                        <a:rPr lang="en-GB" sz="1100" kern="1200" dirty="0">
                          <a:solidFill>
                            <a:schemeClr val="dk1"/>
                          </a:solidFill>
                          <a:effectLst/>
                          <a:latin typeface="+mn-lt"/>
                          <a:ea typeface="+mn-ea"/>
                          <a:cs typeface="+mn-cs"/>
                        </a:rPr>
                        <a:t>The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applies until the end of the next LMSC plenary meeting.</a:t>
                      </a:r>
                      <a:endParaRPr lang="en-US" sz="11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100" kern="1200" dirty="0">
                          <a:solidFill>
                            <a:schemeClr val="dk1"/>
                          </a:solidFill>
                          <a:effectLst/>
                          <a:latin typeface="+mn-lt"/>
                          <a:ea typeface="+mn-ea"/>
                          <a:cs typeface="+mn-cs"/>
                        </a:rPr>
                        <a:t>First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should be placed on the consent agenda if requested, and does not need supporting documentation.</a:t>
                      </a:r>
                    </a:p>
                    <a:p>
                      <a:pPr marL="742950" lvl="1" indent="-285750">
                        <a:buFont typeface="Arial" panose="020B0604020202020204" pitchFamily="34" charset="0"/>
                        <a:buChar char="•"/>
                      </a:pPr>
                      <a:r>
                        <a:rPr lang="en-GB" sz="1100" kern="1200" dirty="0">
                          <a:solidFill>
                            <a:schemeClr val="dk1"/>
                          </a:solidFill>
                          <a:effectLst/>
                          <a:latin typeface="+mn-lt"/>
                          <a:ea typeface="+mn-ea"/>
                          <a:cs typeface="+mn-cs"/>
                        </a:rPr>
                        <a:t>Study Groups can exist for a maximum of 1 year (which includes one six month extension)</a:t>
                      </a:r>
                      <a:endParaRPr lang="en-US" sz="1100" kern="1200" dirty="0">
                        <a:solidFill>
                          <a:schemeClr val="dk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11480">
                <a:tc>
                  <a:txBody>
                    <a:bodyPr/>
                    <a:lstStyle/>
                    <a:p>
                      <a:r>
                        <a:rPr lang="en-US" sz="1100" b="0" dirty="0">
                          <a:solidFill>
                            <a:schemeClr val="tx1"/>
                          </a:solidFill>
                        </a:rPr>
                        <a:t>Rules Reference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baseline="0" dirty="0">
                          <a:solidFill>
                            <a:schemeClr val="tx1"/>
                          </a:solidFill>
                        </a:rPr>
                        <a:t>LMSC P&amp;P – “Standards Study Group”</a:t>
                      </a:r>
                    </a:p>
                    <a:p>
                      <a:r>
                        <a:rPr lang="en-US" sz="1100" b="0" baseline="0" dirty="0">
                          <a:solidFill>
                            <a:schemeClr val="tx1"/>
                          </a:solidFill>
                        </a:rPr>
                        <a:t>Chair’s Guideline – “Consent agenda”</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582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Field</a:t>
                      </a:r>
                      <a:r>
                        <a:rPr lang="en-US" sz="1100" b="0" baseline="0" dirty="0">
                          <a:solidFill>
                            <a:schemeClr val="tx1"/>
                          </a:solidFill>
                        </a:rPr>
                        <a:t> Definitions</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dirty="0">
                          <a:solidFill>
                            <a:schemeClr val="tx1"/>
                          </a:solidFill>
                        </a:rPr>
                        <a:t>&lt;</a:t>
                      </a:r>
                      <a:r>
                        <a:rPr lang="en-US" sz="1100" b="0" dirty="0" err="1">
                          <a:solidFill>
                            <a:schemeClr val="tx1"/>
                          </a:solidFill>
                        </a:rPr>
                        <a:t>wg</a:t>
                      </a:r>
                      <a:r>
                        <a:rPr lang="en-US" sz="1100" b="0" dirty="0">
                          <a:solidFill>
                            <a:schemeClr val="tx1"/>
                          </a:solidFill>
                        </a:rPr>
                        <a:t>-name</a:t>
                      </a:r>
                      <a:r>
                        <a:rPr lang="en-US" sz="1100" b="0" kern="1200" dirty="0">
                          <a:solidFill>
                            <a:schemeClr val="tx1"/>
                          </a:solidFill>
                          <a:latin typeface="+mn-lt"/>
                          <a:ea typeface="+mn-ea"/>
                          <a:cs typeface="+mn-cs"/>
                        </a:rPr>
                        <a:t>&gt; </a:t>
                      </a:r>
                      <a:r>
                        <a:rPr lang="en-GB" sz="1100" b="0" kern="1200" dirty="0">
                          <a:solidFill>
                            <a:schemeClr val="tx1"/>
                          </a:solidFill>
                          <a:latin typeface="+mn-lt"/>
                          <a:ea typeface="+mn-ea"/>
                          <a:cs typeface="+mn-cs"/>
                        </a:rPr>
                        <a:t>The name of a working group or TAG</a:t>
                      </a:r>
                      <a:endParaRPr lang="en-US" sz="1100" b="0" kern="1200" dirty="0">
                        <a:solidFill>
                          <a:schemeClr val="tx1"/>
                        </a:solidFill>
                        <a:latin typeface="+mn-lt"/>
                        <a:ea typeface="+mn-ea"/>
                        <a:cs typeface="+mn-cs"/>
                      </a:endParaRPr>
                    </a:p>
                    <a:p>
                      <a:r>
                        <a:rPr lang="en-US" sz="1100" b="0" kern="1200" dirty="0">
                          <a:solidFill>
                            <a:schemeClr val="tx1"/>
                          </a:solidFill>
                          <a:latin typeface="+mn-lt"/>
                          <a:ea typeface="+mn-ea"/>
                          <a:cs typeface="+mn-cs"/>
                        </a:rPr>
                        <a:t>&lt;sg-name&gt; </a:t>
                      </a:r>
                      <a:r>
                        <a:rPr lang="en-GB" sz="11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&lt;doc-</a:t>
                      </a:r>
                      <a:r>
                        <a:rPr lang="en-US" sz="1100" b="0" dirty="0" err="1">
                          <a:solidFill>
                            <a:schemeClr val="tx1"/>
                          </a:solidFill>
                        </a:rPr>
                        <a:t>url</a:t>
                      </a:r>
                      <a:r>
                        <a:rPr lang="en-US" sz="1100" b="0" dirty="0">
                          <a:solidFill>
                            <a:schemeClr val="tx1"/>
                          </a:solidFill>
                        </a:rPr>
                        <a:t>&gt; </a:t>
                      </a:r>
                      <a:r>
                        <a:rPr lang="en-GB" sz="1100" b="0" dirty="0">
                          <a:solidFill>
                            <a:schemeClr val="tx1"/>
                          </a:solidFill>
                        </a:rPr>
                        <a:t>An URL to a permanent </a:t>
                      </a:r>
                      <a:r>
                        <a:rPr lang="en-GB" sz="1100" b="0" kern="1200" dirty="0">
                          <a:solidFill>
                            <a:schemeClr val="tx1"/>
                          </a:solidFill>
                          <a:effectLst/>
                          <a:latin typeface="+mn-lt"/>
                          <a:ea typeface="+mn-ea"/>
                          <a:cs typeface="+mn-cs"/>
                        </a:rPr>
                        <a:t>unambiguous</a:t>
                      </a:r>
                      <a:r>
                        <a:rPr lang="en-GB" sz="1100" b="0" dirty="0">
                          <a:solidFill>
                            <a:schemeClr val="tx1"/>
                          </a:solidFill>
                        </a:rPr>
                        <a:t> location of the document</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rId2" action="ppaction://hlinksldjump"/>
          </p:cNvPr>
          <p:cNvSpPr txBox="1"/>
          <p:nvPr/>
        </p:nvSpPr>
        <p:spPr>
          <a:xfrm>
            <a:off x="1314450" y="5543551"/>
            <a:ext cx="1143000" cy="253916"/>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050" dirty="0">
                <a:solidFill>
                  <a:srgbClr val="FFFFFF"/>
                </a:solidFill>
              </a:rPr>
              <a:t>Return</a:t>
            </a:r>
          </a:p>
        </p:txBody>
      </p:sp>
    </p:spTree>
    <p:extLst>
      <p:ext uri="{BB962C8B-B14F-4D97-AF65-F5344CB8AC3E}">
        <p14:creationId xmlns:p14="http://schemas.microsoft.com/office/powerpoint/2010/main" val="42890563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Study Group </a:t>
            </a:r>
            <a:br>
              <a:rPr lang="en-GB" dirty="0"/>
            </a:br>
            <a:r>
              <a:rPr lang="en-GB" dirty="0"/>
              <a:t>2nd </a:t>
            </a:r>
            <a:r>
              <a:rPr lang="en-GB" dirty="0" err="1"/>
              <a:t>Rechartering</a:t>
            </a:r>
            <a:r>
              <a:rPr lang="en-GB" dirty="0"/>
              <a:t> &amp; Extension</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73233025"/>
              </p:ext>
            </p:extLst>
          </p:nvPr>
        </p:nvGraphicFramePr>
        <p:xfrm>
          <a:off x="1257300" y="1885950"/>
          <a:ext cx="6980006" cy="3432810"/>
        </p:xfrm>
        <a:graphic>
          <a:graphicData uri="http://schemas.openxmlformats.org/drawingml/2006/table">
            <a:tbl>
              <a:tblPr firstRow="1" bandRow="1">
                <a:tableStyleId>{5C22544A-7EE6-4342-B048-85BDC9FD1C3A}</a:tableStyleId>
              </a:tblPr>
              <a:tblGrid>
                <a:gridCol w="1478195">
                  <a:extLst>
                    <a:ext uri="{9D8B030D-6E8A-4147-A177-3AD203B41FA5}">
                      <a16:colId xmlns:a16="http://schemas.microsoft.com/office/drawing/2014/main" val="2852815221"/>
                    </a:ext>
                  </a:extLst>
                </a:gridCol>
                <a:gridCol w="5501811">
                  <a:extLst>
                    <a:ext uri="{9D8B030D-6E8A-4147-A177-3AD203B41FA5}">
                      <a16:colId xmlns:a16="http://schemas.microsoft.com/office/drawing/2014/main" val="1500439343"/>
                    </a:ext>
                  </a:extLst>
                </a:gridCol>
              </a:tblGrid>
              <a:tr h="323850">
                <a:tc rowSpan="2">
                  <a:txBody>
                    <a:bodyPr/>
                    <a:lstStyle/>
                    <a:p>
                      <a:r>
                        <a:rPr lang="en-US" sz="1100" b="0" dirty="0">
                          <a:solidFill>
                            <a:schemeClr val="tx1"/>
                          </a:solidFill>
                        </a:rPr>
                        <a:t>Motion</a:t>
                      </a:r>
                      <a:r>
                        <a:rPr lang="en-US" sz="1100" b="0" baseline="0" dirty="0">
                          <a:solidFill>
                            <a:schemeClr val="tx1"/>
                          </a:solidFill>
                        </a:rPr>
                        <a:t> Text</a:t>
                      </a:r>
                    </a:p>
                    <a:p>
                      <a:r>
                        <a:rPr lang="en-US" sz="1100" b="0" baseline="0" dirty="0">
                          <a:solidFill>
                            <a:schemeClr val="tx1"/>
                          </a:solidFill>
                        </a:rPr>
                        <a:t>(include)</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i="1" dirty="0">
                          <a:solidFill>
                            <a:schemeClr val="tx1"/>
                          </a:solidFill>
                        </a:rPr>
                        <a:t>(Insert</a:t>
                      </a:r>
                      <a:r>
                        <a:rPr lang="en-US" sz="1100" b="1" i="1" baseline="0" dirty="0">
                          <a:solidFill>
                            <a:schemeClr val="tx1"/>
                          </a:solidFill>
                        </a:rPr>
                        <a:t> contents of this cell into your presentation)</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516827508"/>
                  </a:ext>
                </a:extLst>
              </a:tr>
              <a:tr h="43434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100" b="0" dirty="0">
                          <a:solidFill>
                            <a:schemeClr val="tx1"/>
                          </a:solidFill>
                        </a:rPr>
                        <a:t>Grant the 2</a:t>
                      </a:r>
                      <a:r>
                        <a:rPr lang="en-US" sz="1100" b="0" baseline="30000" dirty="0">
                          <a:solidFill>
                            <a:schemeClr val="tx1"/>
                          </a:solidFill>
                        </a:rPr>
                        <a:t>nd</a:t>
                      </a:r>
                      <a:r>
                        <a:rPr lang="en-US" sz="1100" b="0" dirty="0">
                          <a:solidFill>
                            <a:schemeClr val="tx1"/>
                          </a:solidFill>
                        </a:rPr>
                        <a:t> </a:t>
                      </a:r>
                      <a:r>
                        <a:rPr lang="en-US" sz="1100" b="0" dirty="0" err="1">
                          <a:solidFill>
                            <a:schemeClr val="tx1"/>
                          </a:solidFill>
                        </a:rPr>
                        <a:t>rechartering</a:t>
                      </a:r>
                      <a:r>
                        <a:rPr lang="en-US" sz="1100" b="0" dirty="0">
                          <a:solidFill>
                            <a:schemeClr val="tx1"/>
                          </a:solidFill>
                        </a:rPr>
                        <a:t> &amp; 6 month extension of the </a:t>
                      </a:r>
                      <a:r>
                        <a:rPr lang="en-US" sz="1200" b="0" dirty="0">
                          <a:solidFill>
                            <a:schemeClr val="tx1"/>
                          </a:solidFill>
                        </a:rPr>
                        <a:t>[EC | &lt;</a:t>
                      </a:r>
                      <a:r>
                        <a:rPr lang="en-US" sz="1200" b="0" dirty="0" err="1">
                          <a:solidFill>
                            <a:schemeClr val="tx1"/>
                          </a:solidFill>
                        </a:rPr>
                        <a:t>wg</a:t>
                      </a:r>
                      <a:r>
                        <a:rPr lang="en-US" sz="1200" b="0" dirty="0">
                          <a:solidFill>
                            <a:schemeClr val="tx1"/>
                          </a:solidFill>
                        </a:rPr>
                        <a:t>-name&gt;] &lt;sg-name&gt; </a:t>
                      </a:r>
                      <a:r>
                        <a:rPr lang="en-US" sz="1100" b="0" dirty="0">
                          <a:solidFill>
                            <a:schemeClr val="tx1"/>
                          </a:solidFill>
                        </a:rPr>
                        <a:t>Study Group.</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754380">
                <a:tc>
                  <a:txBody>
                    <a:bodyPr/>
                    <a:lstStyle/>
                    <a:p>
                      <a:r>
                        <a:rPr lang="en-US" sz="1100" b="0" dirty="0">
                          <a:solidFill>
                            <a:schemeClr val="tx1"/>
                          </a:solidFill>
                        </a:rPr>
                        <a:t>Other Info</a:t>
                      </a:r>
                    </a:p>
                    <a:p>
                      <a:r>
                        <a:rPr lang="en-US" sz="1100" b="0" dirty="0">
                          <a:solidFill>
                            <a:schemeClr val="tx1"/>
                          </a:solidFill>
                        </a:rPr>
                        <a:t>(include)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US" sz="1100" kern="1200" dirty="0">
                          <a:solidFill>
                            <a:schemeClr val="dk1"/>
                          </a:solidFill>
                          <a:effectLst/>
                          <a:latin typeface="+mn-lt"/>
                          <a:ea typeface="+mn-ea"/>
                          <a:cs typeface="+mn-cs"/>
                        </a:rPr>
                        <a:t>See &lt;doc-</a:t>
                      </a:r>
                      <a:r>
                        <a:rPr lang="en-US" sz="1100" kern="1200" dirty="0" err="1">
                          <a:solidFill>
                            <a:schemeClr val="dk1"/>
                          </a:solidFill>
                          <a:effectLst/>
                          <a:latin typeface="+mn-lt"/>
                          <a:ea typeface="+mn-ea"/>
                          <a:cs typeface="+mn-cs"/>
                        </a:rPr>
                        <a:t>url</a:t>
                      </a:r>
                      <a:r>
                        <a:rPr lang="en-US" sz="1100" kern="1200" dirty="0">
                          <a:solidFill>
                            <a:schemeClr val="dk1"/>
                          </a:solidFill>
                          <a:effectLst/>
                          <a:latin typeface="+mn-lt"/>
                          <a:ea typeface="+mn-ea"/>
                          <a:cs typeface="+mn-cs"/>
                        </a:rPr>
                        <a:t>&gt; for supporting documentation</a:t>
                      </a:r>
                    </a:p>
                    <a:p>
                      <a:pPr lvl="0"/>
                      <a:r>
                        <a:rPr lang="en-US" sz="1100" kern="1200" dirty="0">
                          <a:solidFill>
                            <a:schemeClr val="dk1"/>
                          </a:solidFill>
                          <a:effectLst/>
                          <a:latin typeface="+mn-lt"/>
                          <a:ea typeface="+mn-ea"/>
                          <a:cs typeface="+mn-cs"/>
                        </a:rPr>
                        <a:t>Vote in the WG: &lt;y&gt;,&lt;n&gt;,&lt;a&gt;</a:t>
                      </a:r>
                    </a:p>
                    <a:p>
                      <a:pPr lvl="0"/>
                      <a:r>
                        <a:rPr lang="en-US" sz="1100" kern="1200" dirty="0">
                          <a:solidFill>
                            <a:schemeClr val="dk1"/>
                          </a:solidFill>
                          <a:effectLst/>
                          <a:latin typeface="+mn-lt"/>
                          <a:ea typeface="+mn-ea"/>
                          <a:cs typeface="+mn-cs"/>
                        </a:rPr>
                        <a:t>For the extension, the rational for the extension must be provided to accompany the motion by the mover.</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754380">
                <a:tc>
                  <a:txBody>
                    <a:bodyPr/>
                    <a:lstStyle/>
                    <a:p>
                      <a:r>
                        <a:rPr lang="en-US" sz="1100" b="0" dirty="0">
                          <a:solidFill>
                            <a:schemeClr val="tx1"/>
                          </a:solidFill>
                        </a:rPr>
                        <a:t>Background</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r>
                        <a:rPr lang="en-GB" sz="1100" kern="1200" dirty="0">
                          <a:solidFill>
                            <a:schemeClr val="dk1"/>
                          </a:solidFill>
                          <a:effectLst/>
                          <a:latin typeface="+mn-lt"/>
                          <a:ea typeface="+mn-ea"/>
                          <a:cs typeface="+mn-cs"/>
                        </a:rPr>
                        <a:t>Applies to: second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and 6 month extension of a study group.</a:t>
                      </a:r>
                    </a:p>
                    <a:p>
                      <a:pPr lvl="0"/>
                      <a:r>
                        <a:rPr lang="en-GB" sz="1100" kern="1200" dirty="0">
                          <a:solidFill>
                            <a:schemeClr val="dk1"/>
                          </a:solidFill>
                          <a:effectLst/>
                          <a:latin typeface="+mn-lt"/>
                          <a:ea typeface="+mn-ea"/>
                          <a:cs typeface="+mn-cs"/>
                        </a:rPr>
                        <a:t>  The </a:t>
                      </a:r>
                      <a:r>
                        <a:rPr lang="en-GB" sz="1100" kern="1200" dirty="0" err="1">
                          <a:solidFill>
                            <a:schemeClr val="dk1"/>
                          </a:solidFill>
                          <a:effectLst/>
                          <a:latin typeface="+mn-lt"/>
                          <a:ea typeface="+mn-ea"/>
                          <a:cs typeface="+mn-cs"/>
                        </a:rPr>
                        <a:t>rechartering</a:t>
                      </a:r>
                      <a:r>
                        <a:rPr lang="en-GB" sz="1100" kern="1200" dirty="0">
                          <a:solidFill>
                            <a:schemeClr val="dk1"/>
                          </a:solidFill>
                          <a:effectLst/>
                          <a:latin typeface="+mn-lt"/>
                          <a:ea typeface="+mn-ea"/>
                          <a:cs typeface="+mn-cs"/>
                        </a:rPr>
                        <a:t> applies until the end of the next LMSC plenary meeting.</a:t>
                      </a:r>
                      <a:endParaRPr lang="en-US" sz="1100" kern="1200" dirty="0">
                        <a:solidFill>
                          <a:schemeClr val="dk1"/>
                        </a:solidFill>
                        <a:effectLst/>
                        <a:latin typeface="+mn-lt"/>
                        <a:ea typeface="+mn-ea"/>
                        <a:cs typeface="+mn-cs"/>
                      </a:endParaRPr>
                    </a:p>
                    <a:p>
                      <a:pPr marL="742950" lvl="1" indent="-285750">
                        <a:buFont typeface="Arial" panose="020B0604020202020204" pitchFamily="34" charset="0"/>
                        <a:buChar char="•"/>
                      </a:pPr>
                      <a:r>
                        <a:rPr lang="en-GB" sz="1100" kern="1200" dirty="0">
                          <a:solidFill>
                            <a:schemeClr val="dk1"/>
                          </a:solidFill>
                          <a:effectLst/>
                          <a:latin typeface="+mn-lt"/>
                          <a:ea typeface="+mn-ea"/>
                          <a:cs typeface="+mn-cs"/>
                        </a:rPr>
                        <a:t>Study Groups can exist for a maximum of 1 year (which includes one six month extension)</a:t>
                      </a:r>
                      <a:endParaRPr lang="en-US" sz="1100" kern="1200" dirty="0">
                        <a:solidFill>
                          <a:schemeClr val="dk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582930">
                <a:tc>
                  <a:txBody>
                    <a:bodyPr/>
                    <a:lstStyle/>
                    <a:p>
                      <a:r>
                        <a:rPr lang="en-US" sz="1100" b="0" dirty="0">
                          <a:solidFill>
                            <a:schemeClr val="tx1"/>
                          </a:solidFill>
                        </a:rPr>
                        <a:t>Rules Reference</a:t>
                      </a: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baseline="0" dirty="0">
                          <a:solidFill>
                            <a:schemeClr val="tx1"/>
                          </a:solidFill>
                        </a:rPr>
                        <a:t>IEEE-SA Standard Board Operations Manual, “Project Authorization”</a:t>
                      </a:r>
                    </a:p>
                    <a:p>
                      <a:r>
                        <a:rPr lang="en-US" sz="1100" b="0" baseline="0" dirty="0">
                          <a:solidFill>
                            <a:schemeClr val="tx1"/>
                          </a:solidFill>
                        </a:rPr>
                        <a:t>LMSC P&amp;P – “Standards Study Group”</a:t>
                      </a:r>
                    </a:p>
                    <a:p>
                      <a:r>
                        <a:rPr lang="en-US" sz="1100" b="0" baseline="0" dirty="0">
                          <a:solidFill>
                            <a:schemeClr val="tx1"/>
                          </a:solidFill>
                        </a:rPr>
                        <a:t>Chair’s Guideline – “Consent agenda”</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582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Field</a:t>
                      </a:r>
                      <a:r>
                        <a:rPr lang="en-US" sz="1100" b="0" baseline="0" dirty="0">
                          <a:solidFill>
                            <a:schemeClr val="tx1"/>
                          </a:solidFill>
                        </a:rPr>
                        <a:t> Definitions</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b="0" dirty="0">
                          <a:solidFill>
                            <a:schemeClr val="tx1"/>
                          </a:solidFill>
                        </a:rPr>
                        <a:t>&lt;</a:t>
                      </a:r>
                      <a:r>
                        <a:rPr lang="en-US" sz="1100" b="0" dirty="0" err="1">
                          <a:solidFill>
                            <a:schemeClr val="tx1"/>
                          </a:solidFill>
                        </a:rPr>
                        <a:t>wg</a:t>
                      </a:r>
                      <a:r>
                        <a:rPr lang="en-US" sz="1100" b="0" dirty="0">
                          <a:solidFill>
                            <a:schemeClr val="tx1"/>
                          </a:solidFill>
                        </a:rPr>
                        <a:t>-name</a:t>
                      </a:r>
                      <a:r>
                        <a:rPr lang="en-US" sz="1100" b="0" kern="1200" dirty="0">
                          <a:solidFill>
                            <a:schemeClr val="tx1"/>
                          </a:solidFill>
                          <a:latin typeface="+mn-lt"/>
                          <a:ea typeface="+mn-ea"/>
                          <a:cs typeface="+mn-cs"/>
                        </a:rPr>
                        <a:t>&gt; </a:t>
                      </a:r>
                      <a:r>
                        <a:rPr lang="en-GB" sz="1100" b="0" kern="1200" dirty="0">
                          <a:solidFill>
                            <a:schemeClr val="tx1"/>
                          </a:solidFill>
                          <a:latin typeface="+mn-lt"/>
                          <a:ea typeface="+mn-ea"/>
                          <a:cs typeface="+mn-cs"/>
                        </a:rPr>
                        <a:t>The name of a working group or TAG</a:t>
                      </a:r>
                      <a:endParaRPr lang="en-US" sz="1100" b="0" kern="1200" dirty="0">
                        <a:solidFill>
                          <a:schemeClr val="tx1"/>
                        </a:solidFill>
                        <a:latin typeface="+mn-lt"/>
                        <a:ea typeface="+mn-ea"/>
                        <a:cs typeface="+mn-cs"/>
                      </a:endParaRPr>
                    </a:p>
                    <a:p>
                      <a:r>
                        <a:rPr lang="en-US" sz="1100" b="0" kern="1200" dirty="0">
                          <a:solidFill>
                            <a:schemeClr val="tx1"/>
                          </a:solidFill>
                          <a:latin typeface="+mn-lt"/>
                          <a:ea typeface="+mn-ea"/>
                          <a:cs typeface="+mn-cs"/>
                        </a:rPr>
                        <a:t>&lt;sg-name&gt; </a:t>
                      </a:r>
                      <a:r>
                        <a:rPr lang="en-GB" sz="1100" b="0" kern="1200" dirty="0">
                          <a:solidFill>
                            <a:schemeClr val="tx1"/>
                          </a:solidFill>
                          <a:latin typeface="+mn-lt"/>
                          <a:ea typeface="+mn-ea"/>
                          <a:cs typeface="+mn-cs"/>
                        </a:rPr>
                        <a:t>The name of a study group</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solidFill>
                            <a:schemeClr val="tx1"/>
                          </a:solidFill>
                        </a:rPr>
                        <a:t>&lt;doc-</a:t>
                      </a:r>
                      <a:r>
                        <a:rPr lang="en-US" sz="1100" b="0" dirty="0" err="1">
                          <a:solidFill>
                            <a:schemeClr val="tx1"/>
                          </a:solidFill>
                        </a:rPr>
                        <a:t>url</a:t>
                      </a:r>
                      <a:r>
                        <a:rPr lang="en-US" sz="1100" b="0" dirty="0">
                          <a:solidFill>
                            <a:schemeClr val="tx1"/>
                          </a:solidFill>
                        </a:rPr>
                        <a:t>&gt; </a:t>
                      </a:r>
                      <a:r>
                        <a:rPr lang="en-GB" sz="1100" b="0" dirty="0">
                          <a:solidFill>
                            <a:schemeClr val="tx1"/>
                          </a:solidFill>
                        </a:rPr>
                        <a:t>An URL to a permanent </a:t>
                      </a:r>
                      <a:r>
                        <a:rPr lang="en-GB" sz="1100" b="0" kern="1200" dirty="0">
                          <a:solidFill>
                            <a:schemeClr val="tx1"/>
                          </a:solidFill>
                          <a:effectLst/>
                          <a:latin typeface="+mn-lt"/>
                          <a:ea typeface="+mn-ea"/>
                          <a:cs typeface="+mn-cs"/>
                        </a:rPr>
                        <a:t>unambiguous</a:t>
                      </a:r>
                      <a:r>
                        <a:rPr lang="en-GB" sz="1100" b="0" dirty="0">
                          <a:solidFill>
                            <a:schemeClr val="tx1"/>
                          </a:solidFill>
                        </a:rPr>
                        <a:t> location of the document</a:t>
                      </a:r>
                      <a:endParaRPr lang="en-US" sz="1100" b="0" dirty="0">
                        <a:solidFill>
                          <a:schemeClr val="tx1"/>
                        </a:solidFill>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56081216"/>
                  </a:ext>
                </a:extLst>
              </a:tr>
            </a:tbl>
          </a:graphicData>
        </a:graphic>
      </p:graphicFrame>
      <p:sp>
        <p:nvSpPr>
          <p:cNvPr id="4" name="TextBox 3">
            <a:hlinkClick r:id="rId2" action="ppaction://hlinksldjump"/>
          </p:cNvPr>
          <p:cNvSpPr txBox="1"/>
          <p:nvPr/>
        </p:nvSpPr>
        <p:spPr>
          <a:xfrm>
            <a:off x="1314450" y="5543551"/>
            <a:ext cx="1143000" cy="253916"/>
          </a:xfrm>
          <a:prstGeom prst="rect">
            <a:avLst/>
          </a:prstGeom>
          <a:solidFill>
            <a:srgbClr val="2FB1DF"/>
          </a:solidFill>
        </p:spPr>
        <p:txBody>
          <a:bodyPr wrap="square" rtlCol="0">
            <a:spAutoFit/>
          </a:bodyPr>
          <a:lstStyle/>
          <a:p>
            <a:pPr algn="ctr" eaLnBrk="0" fontAlgn="base" hangingPunct="0">
              <a:spcBef>
                <a:spcPct val="0"/>
              </a:spcBef>
              <a:spcAft>
                <a:spcPct val="0"/>
              </a:spcAft>
            </a:pPr>
            <a:r>
              <a:rPr lang="en-US" sz="1050" dirty="0">
                <a:solidFill>
                  <a:srgbClr val="FFFFFF"/>
                </a:solidFill>
              </a:rPr>
              <a:t>Return</a:t>
            </a:r>
          </a:p>
        </p:txBody>
      </p:sp>
    </p:spTree>
    <p:extLst>
      <p:ext uri="{BB962C8B-B14F-4D97-AF65-F5344CB8AC3E}">
        <p14:creationId xmlns:p14="http://schemas.microsoft.com/office/powerpoint/2010/main" val="3316046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228600" y="404813"/>
            <a:ext cx="8534400" cy="792162"/>
          </a:xfrm>
        </p:spPr>
        <p:txBody>
          <a:bodyPr/>
          <a:lstStyle/>
          <a:p>
            <a:r>
              <a:rPr lang="en-US" altLang="en-US" sz="3200" dirty="0"/>
              <a:t>Motion: </a:t>
            </a:r>
            <a:r>
              <a:rPr lang="en-GB" sz="3200" dirty="0"/>
              <a:t>Approval of PAR and CSD </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672795749"/>
              </p:ext>
            </p:extLst>
          </p:nvPr>
        </p:nvGraphicFramePr>
        <p:xfrm>
          <a:off x="228600" y="1371600"/>
          <a:ext cx="8534400" cy="403860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3462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ctr">
                        <a:buFont typeface="Arial" panose="020B0604020202020204" pitchFamily="34" charset="0"/>
                        <a:buNone/>
                      </a:pPr>
                      <a:r>
                        <a:rPr lang="en-US" sz="1600" b="1" i="1" dirty="0">
                          <a:solidFill>
                            <a:schemeClr val="tx1"/>
                          </a:solidFill>
                        </a:rPr>
                        <a:t>(</a:t>
                      </a:r>
                      <a:r>
                        <a:rPr lang="en-US" sz="1600" b="1" i="1" baseline="0" dirty="0">
                          <a:solidFill>
                            <a:schemeClr val="tx1"/>
                          </a:solidFill>
                        </a:rPr>
                        <a:t> copy contents of this cell into your presentation)</a:t>
                      </a:r>
                    </a:p>
                    <a:p>
                      <a:pPr marL="0" indent="0" algn="ctr">
                        <a:buFont typeface="Arial" panose="020B0604020202020204" pitchFamily="34" charset="0"/>
                        <a:buNone/>
                      </a:pPr>
                      <a:endParaRPr lang="en-US" sz="1600" b="0" dirty="0">
                        <a:solidFill>
                          <a:schemeClr val="tx1"/>
                        </a:solidFill>
                      </a:endParaRPr>
                    </a:p>
                    <a:p>
                      <a:pPr marL="285750" indent="-285750">
                        <a:buFont typeface="Arial" panose="020B0604020202020204" pitchFamily="34" charset="0"/>
                        <a:buChar char="•"/>
                      </a:pPr>
                      <a:r>
                        <a:rPr lang="en-US" sz="1600" b="0" dirty="0">
                          <a:solidFill>
                            <a:schemeClr val="tx1"/>
                          </a:solidFill>
                        </a:rPr>
                        <a:t>Approve</a:t>
                      </a:r>
                      <a:r>
                        <a:rPr lang="en-US" sz="1600" b="0" baseline="0" dirty="0">
                          <a:solidFill>
                            <a:schemeClr val="tx1"/>
                          </a:solidFill>
                        </a:rPr>
                        <a:t> forwarding &lt;project #&gt; PAR [modification] documentation in &lt;doc-</a:t>
                      </a:r>
                      <a:r>
                        <a:rPr lang="en-US" sz="1600" b="0" baseline="0" dirty="0" err="1">
                          <a:solidFill>
                            <a:schemeClr val="tx1"/>
                          </a:solidFill>
                        </a:rPr>
                        <a:t>url</a:t>
                      </a:r>
                      <a:r>
                        <a:rPr lang="en-US" sz="1600" b="0" baseline="0" dirty="0">
                          <a:solidFill>
                            <a:schemeClr val="tx1"/>
                          </a:solidFill>
                        </a:rPr>
                        <a:t>&gt; to </a:t>
                      </a:r>
                      <a:r>
                        <a:rPr lang="en-US" sz="1600" b="0" baseline="0" dirty="0" err="1">
                          <a:solidFill>
                            <a:schemeClr val="tx1"/>
                          </a:solidFill>
                        </a:rPr>
                        <a:t>NesCom</a:t>
                      </a:r>
                      <a:endParaRPr lang="en-US" sz="1600" b="0" baseline="0" dirty="0">
                        <a:solidFill>
                          <a:schemeClr val="tx1"/>
                        </a:solidFill>
                      </a:endParaRPr>
                    </a:p>
                    <a:p>
                      <a:pPr marL="285750" indent="-285750">
                        <a:buFont typeface="Arial" panose="020B0604020202020204" pitchFamily="34" charset="0"/>
                        <a:buChar cha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See &lt;doc-</a:t>
                      </a:r>
                      <a:r>
                        <a:rPr lang="en-US" sz="1600" b="0" dirty="0" err="1">
                          <a:solidFill>
                            <a:schemeClr val="tx1"/>
                          </a:solidFill>
                        </a:rPr>
                        <a:t>url</a:t>
                      </a:r>
                      <a:r>
                        <a:rPr lang="en-US" sz="1600" b="0" dirty="0">
                          <a:solidFill>
                            <a:schemeClr val="tx1"/>
                          </a:solidFill>
                        </a:rPr>
                        <a:t>&gt; for supporting documentation</a:t>
                      </a:r>
                    </a:p>
                    <a:p>
                      <a:r>
                        <a:rPr lang="en-US" sz="16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PAR content for a PAR and a CSD document that have met the 30-day rule requirements for posting and review under “Procedure for PARs” in the LMSC 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08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48 Hour Rule - OM - “Procedure for PARs”</a:t>
                      </a:r>
                    </a:p>
                    <a:p>
                      <a:r>
                        <a:rPr lang="en-US" sz="1600" b="0" dirty="0">
                          <a:solidFill>
                            <a:schemeClr val="tx1"/>
                          </a:solidFill>
                        </a:rPr>
                        <a:t>30 day Rule – OM – “Procedure for PARs”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baseline="0" dirty="0">
                          <a:solidFill>
                            <a:schemeClr val="tx1"/>
                          </a:solidFill>
                        </a:rPr>
                        <a:t>&lt;doc-</a:t>
                      </a:r>
                      <a:r>
                        <a:rPr lang="en-US" sz="1600" b="0" baseline="0" dirty="0" err="1">
                          <a:solidFill>
                            <a:schemeClr val="tx1"/>
                          </a:solidFill>
                        </a:rPr>
                        <a:t>url</a:t>
                      </a:r>
                      <a:r>
                        <a:rPr lang="en-US" sz="1600" b="0" baseline="0" dirty="0">
                          <a:solidFill>
                            <a:schemeClr val="tx1"/>
                          </a:solidFill>
                        </a:rPr>
                        <a:t>&gt; </a:t>
                      </a:r>
                      <a:r>
                        <a:rPr lang="en-GB" sz="1600" b="0" baseline="0" dirty="0">
                          <a:solidFill>
                            <a:schemeClr val="tx1"/>
                          </a:solidFill>
                        </a:rPr>
                        <a:t>A URL to a permanent </a:t>
                      </a:r>
                      <a:r>
                        <a:rPr lang="en-GB" sz="1600" b="0" kern="1200" dirty="0">
                          <a:solidFill>
                            <a:schemeClr val="tx1"/>
                          </a:solidFill>
                          <a:effectLst/>
                          <a:latin typeface="+mn-lt"/>
                          <a:ea typeface="+mn-ea"/>
                          <a:cs typeface="+mn-cs"/>
                        </a:rPr>
                        <a:t>unambiguous </a:t>
                      </a:r>
                      <a:r>
                        <a:rPr lang="en-GB" sz="1600" b="0" baseline="0" dirty="0">
                          <a:solidFill>
                            <a:schemeClr val="tx1"/>
                          </a:solidFill>
                        </a:rPr>
                        <a:t>location of the document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661389"/>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1992977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Approval to start Standards Association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241013533"/>
              </p:ext>
            </p:extLst>
          </p:nvPr>
        </p:nvGraphicFramePr>
        <p:xfrm>
          <a:off x="228600" y="1295400"/>
          <a:ext cx="8534400" cy="47853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572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600" b="1" i="1">
                          <a:solidFill>
                            <a:schemeClr val="tx1"/>
                          </a:solidFill>
                        </a:rPr>
                        <a:t>(Insert</a:t>
                      </a:r>
                      <a:r>
                        <a:rPr lang="en-US" sz="1600" b="1" i="1" baseline="0">
                          <a:solidFill>
                            <a:schemeClr val="tx1"/>
                          </a:solidFill>
                        </a:rPr>
                        <a:t> contents of this cell into your presentation)</a:t>
                      </a:r>
                      <a:endParaRPr lang="en-US" sz="1600" b="1" i="1">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83097976"/>
                  </a:ext>
                </a:extLst>
              </a:tr>
              <a:tr h="762000">
                <a:tc vMerge="1">
                  <a:txBody>
                    <a:bodyPr/>
                    <a:lstStyle/>
                    <a:p>
                      <a:endParaRPr lang="en-US" sz="17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sending &lt;project&gt; &lt;draft&gt; to Sponsor Ballot</a:t>
                      </a:r>
                    </a:p>
                    <a:p>
                      <a:pPr marL="285750" indent="-285750">
                        <a:buFont typeface="Arial" panose="020B0604020202020204" pitchFamily="34" charset="0"/>
                        <a:buChar char="•"/>
                      </a:pPr>
                      <a:r>
                        <a:rPr lang="en-US" sz="1600" b="0" dirty="0">
                          <a:solidFill>
                            <a:schemeClr val="tx1"/>
                          </a:solidFill>
                        </a:rPr>
                        <a:t>[Confirm the CSD for &lt;project&gt; in &lt;doc-</a:t>
                      </a:r>
                      <a:r>
                        <a:rPr lang="en-US" sz="1600" b="0" dirty="0" err="1">
                          <a:solidFill>
                            <a:schemeClr val="tx1"/>
                          </a:solidFill>
                        </a:rPr>
                        <a:t>url</a:t>
                      </a:r>
                      <a:r>
                        <a:rPr lang="en-US" sz="1600" b="0" dirty="0">
                          <a:solidFill>
                            <a:schemeClr val="tx1"/>
                          </a:solidFill>
                        </a:rPr>
                        <a:t>&gt;]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400" b="0" dirty="0">
                          <a:solidFill>
                            <a:schemeClr val="tx1"/>
                          </a:solidFill>
                        </a:rPr>
                        <a:t>Other Info</a:t>
                      </a:r>
                    </a:p>
                    <a:p>
                      <a:r>
                        <a:rPr lang="en-US" sz="14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400" b="0" dirty="0">
                          <a:solidFill>
                            <a:schemeClr val="tx1"/>
                          </a:solidFill>
                        </a:rPr>
                        <a:t>Applies to: a project that has passed WG letter ballot with at least 75% approval and has completed any necessary recirculation ballots.</a:t>
                      </a:r>
                    </a:p>
                    <a:p>
                      <a:pPr marL="285750" indent="-285750">
                        <a:buFont typeface="Arial" panose="020B0604020202020204" pitchFamily="34" charset="0"/>
                        <a:buChar char="•"/>
                      </a:pPr>
                      <a:r>
                        <a:rPr lang="en-US" sz="1400" b="0" dirty="0">
                          <a:solidFill>
                            <a:schemeClr val="tx1"/>
                          </a:solidFill>
                        </a:rPr>
                        <a:t>Confirmation of the CSD is required for non-maintenance projects.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7592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LMSC P&amp;P – Approval of moving a draft standard to Sponsor ballot</a:t>
                      </a:r>
                    </a:p>
                    <a:p>
                      <a:r>
                        <a:rPr lang="en-US" sz="14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759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&lt;draft&gt; The identifying revision of the draft,</a:t>
                      </a:r>
                      <a:r>
                        <a:rPr lang="en-US" sz="1400" b="0" baseline="0" dirty="0">
                          <a:solidFill>
                            <a:schemeClr val="tx1"/>
                          </a:solidFill>
                        </a:rPr>
                        <a:t> e.g. D1.2</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88022213"/>
                  </a:ext>
                </a:extLst>
              </a:tr>
            </a:tbl>
          </a:graphicData>
        </a:graphic>
      </p:graphicFrame>
      <p:sp>
        <p:nvSpPr>
          <p:cNvPr id="4" name="TextBox 3">
            <a:hlinkClick r:id="rId3"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3747993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start Standards Association ballot</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3186308336"/>
              </p:ext>
            </p:extLst>
          </p:nvPr>
        </p:nvGraphicFramePr>
        <p:xfrm>
          <a:off x="228600" y="1386840"/>
          <a:ext cx="8534400" cy="47599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4318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198303153"/>
                  </a:ext>
                </a:extLst>
              </a:tr>
              <a:tr h="61976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Conditionally approve sending &lt;project&gt; &lt;draft&gt; to Sponsor Ballot</a:t>
                      </a:r>
                    </a:p>
                    <a:p>
                      <a:pPr marL="285750" indent="-285750">
                        <a:buFont typeface="Arial" panose="020B0604020202020204" pitchFamily="34" charset="0"/>
                        <a:buChar char="•"/>
                      </a:pPr>
                      <a:r>
                        <a:rPr lang="en-US" sz="1500" b="0" dirty="0">
                          <a:solidFill>
                            <a:schemeClr val="tx1"/>
                          </a:solidFill>
                        </a:rPr>
                        <a:t>[Confirm the CSD for &lt;project&gt; in &lt;doc-ref&gt;]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WG letter ballot with at least 75% approval and ballot resolution efforts have been substantially completed.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66548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SBOM - “Standards ballot by the Sponsor”</a:t>
                      </a:r>
                    </a:p>
                    <a:p>
                      <a:r>
                        <a:rPr lang="en-US" sz="1500" b="0" dirty="0">
                          <a:solidFill>
                            <a:schemeClr val="tx1"/>
                          </a:solidFill>
                        </a:rPr>
                        <a:t>OM - “Procedure for conditional approval to forward a draft standard”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251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 </a:t>
                      </a:r>
                      <a:r>
                        <a:rPr lang="en-GB" sz="1500" b="0" dirty="0">
                          <a:solidFill>
                            <a:schemeClr val="tx1"/>
                          </a:solidFill>
                        </a:rPr>
                        <a:t>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9433302"/>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29618226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3200" dirty="0"/>
              <a:t>Motion: </a:t>
            </a:r>
            <a:r>
              <a:rPr lang="en-GB" sz="3200" dirty="0"/>
              <a:t>Approval to send a draft to </a:t>
            </a:r>
            <a:r>
              <a:rPr lang="en-GB" sz="3200" dirty="0" err="1"/>
              <a:t>RevCom</a:t>
            </a:r>
            <a:endParaRPr lang="en-US" altLang="en-US" sz="3200" dirty="0"/>
          </a:p>
        </p:txBody>
      </p:sp>
      <p:graphicFrame>
        <p:nvGraphicFramePr>
          <p:cNvPr id="2" name="Table 1"/>
          <p:cNvGraphicFramePr>
            <a:graphicFrameLocks noGrp="1"/>
          </p:cNvGraphicFramePr>
          <p:nvPr>
            <p:extLst>
              <p:ext uri="{D42A27DB-BD31-4B8C-83A1-F6EECF244321}">
                <p14:modId xmlns:p14="http://schemas.microsoft.com/office/powerpoint/2010/main" val="1275544371"/>
              </p:ext>
            </p:extLst>
          </p:nvPr>
        </p:nvGraphicFramePr>
        <p:xfrm>
          <a:off x="228600" y="1275080"/>
          <a:ext cx="8534400" cy="481584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500" b="0" dirty="0">
                          <a:solidFill>
                            <a:schemeClr val="tx1"/>
                          </a:solidFill>
                        </a:rPr>
                        <a:t>Motion</a:t>
                      </a:r>
                      <a:r>
                        <a:rPr lang="en-US" sz="1500" b="0" baseline="0" dirty="0">
                          <a:solidFill>
                            <a:schemeClr val="tx1"/>
                          </a:solidFill>
                        </a:rPr>
                        <a:t> Text</a:t>
                      </a:r>
                    </a:p>
                    <a:p>
                      <a:r>
                        <a:rPr lang="en-US" sz="1500" b="0" baseline="0" dirty="0">
                          <a:solidFill>
                            <a:schemeClr val="tx1"/>
                          </a:solidFill>
                        </a:rPr>
                        <a:t>(include)</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500" b="1" i="1" dirty="0">
                          <a:solidFill>
                            <a:schemeClr val="tx1"/>
                          </a:solidFill>
                        </a:rPr>
                        <a:t>(Insert</a:t>
                      </a:r>
                      <a:r>
                        <a:rPr lang="en-US" sz="1500" b="1" i="1" baseline="0" dirty="0">
                          <a:solidFill>
                            <a:schemeClr val="tx1"/>
                          </a:solidFill>
                        </a:rPr>
                        <a:t> contents of this cell into your presentation)</a:t>
                      </a:r>
                      <a:endParaRPr lang="en-US" sz="15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3303780694"/>
                  </a:ext>
                </a:extLst>
              </a:tr>
              <a:tr h="5029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Approve sending &lt;project&gt; &lt;draft&gt; to </a:t>
                      </a:r>
                      <a:r>
                        <a:rPr lang="en-US" sz="1500" b="0" dirty="0" err="1">
                          <a:solidFill>
                            <a:schemeClr val="tx1"/>
                          </a:solidFill>
                        </a:rPr>
                        <a:t>RevCom</a:t>
                      </a:r>
                      <a:r>
                        <a:rPr lang="en-US" sz="15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baseline="0" dirty="0">
                          <a:solidFill>
                            <a:schemeClr val="tx1"/>
                          </a:solidFill>
                        </a:rPr>
                        <a:t>[Approve CSD [modification] documentation in &lt;doc-</a:t>
                      </a:r>
                      <a:r>
                        <a:rPr lang="en-US" sz="1500" b="0" baseline="0" dirty="0" err="1">
                          <a:solidFill>
                            <a:schemeClr val="tx1"/>
                          </a:solidFill>
                        </a:rPr>
                        <a:t>url</a:t>
                      </a:r>
                      <a:r>
                        <a:rPr lang="en-US" sz="1500" b="0" baseline="0" dirty="0">
                          <a:solidFill>
                            <a:schemeClr val="tx1"/>
                          </a:solidFill>
                        </a:rPr>
                        <a:t>&gt;]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500" b="0" dirty="0">
                          <a:solidFill>
                            <a:schemeClr val="tx1"/>
                          </a:solidFill>
                        </a:rPr>
                        <a:t>Other Info</a:t>
                      </a:r>
                    </a:p>
                    <a:p>
                      <a:r>
                        <a:rPr lang="en-US" sz="15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500" b="0" dirty="0">
                          <a:solidFill>
                            <a:schemeClr val="tx1"/>
                          </a:solidFill>
                        </a:rPr>
                        <a:t>&lt;project&gt; &lt;draft&gt; had &lt;number&gt;% approval at the end of the last sponsor recirculation ballot. [Subsequently &lt;number&gt; of the “no” voters changed their vote to “yes” resulting in an approval of &lt;number&gt;%.]</a:t>
                      </a:r>
                    </a:p>
                    <a:p>
                      <a:pPr marL="285750" indent="-285750">
                        <a:buFont typeface="Arial" panose="020B0604020202020204" pitchFamily="34" charset="0"/>
                        <a:buChar char="•"/>
                      </a:pPr>
                      <a:r>
                        <a:rPr lang="en-US" sz="1500" b="0" dirty="0">
                          <a:solidFill>
                            <a:schemeClr val="tx1"/>
                          </a:solidFill>
                        </a:rPr>
                        <a:t>See &lt;doc-</a:t>
                      </a:r>
                      <a:r>
                        <a:rPr lang="en-US" sz="1500" b="0" dirty="0" err="1">
                          <a:solidFill>
                            <a:schemeClr val="tx1"/>
                          </a:solidFill>
                        </a:rPr>
                        <a:t>url</a:t>
                      </a:r>
                      <a:r>
                        <a:rPr lang="en-US" sz="1500" b="0" dirty="0">
                          <a:solidFill>
                            <a:schemeClr val="tx1"/>
                          </a:solidFill>
                        </a:rPr>
                        <a:t>&gt; for supporting documentation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In the WG,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500" b="0" dirty="0">
                          <a:solidFill>
                            <a:schemeClr val="tx1"/>
                          </a:solidFill>
                        </a:rPr>
                        <a:t>forwarding draft to </a:t>
                      </a:r>
                      <a:r>
                        <a:rPr lang="en-US" sz="1500" b="0" dirty="0" err="1">
                          <a:solidFill>
                            <a:schemeClr val="tx1"/>
                          </a:solidFill>
                        </a:rPr>
                        <a:t>RevCom</a:t>
                      </a:r>
                      <a:r>
                        <a:rPr lang="en-US" sz="1500" b="0" dirty="0">
                          <a:solidFill>
                            <a:schemeClr val="tx1"/>
                          </a:solidFill>
                        </a:rPr>
                        <a:t> (y/n/a): &lt;y&gt;,&lt;n&gt;,&lt;a&gt;;</a:t>
                      </a:r>
                    </a:p>
                    <a:p>
                      <a:pPr marL="742950" lvl="1" indent="-285750">
                        <a:buFont typeface="Arial" panose="020B0604020202020204" pitchFamily="34" charset="0"/>
                        <a:buChar char="•"/>
                      </a:pPr>
                      <a:r>
                        <a:rPr lang="en-US" sz="1500" b="0" dirty="0">
                          <a:solidFill>
                            <a:schemeClr val="tx1"/>
                          </a:solidFill>
                        </a:rPr>
                        <a:t>[CSD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5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buFont typeface="Arial" panose="020B0604020202020204" pitchFamily="34" charset="0"/>
                        <a:buNone/>
                      </a:pPr>
                      <a:r>
                        <a:rPr lang="en-US" sz="1500" b="0" dirty="0">
                          <a:solidFill>
                            <a:schemeClr val="tx1"/>
                          </a:solidFill>
                        </a:rPr>
                        <a:t>Applies to:  a project that has passed sponsor ballot with at least 75% approval and has completed any necessary recirculation ballots.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5600">
                <a:tc>
                  <a:txBody>
                    <a:bodyPr/>
                    <a:lstStyle/>
                    <a:p>
                      <a:r>
                        <a:rPr lang="en-US" sz="15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LMSC P&amp;P – “Actions Requiring Approval by a Majority Vote”</a:t>
                      </a:r>
                    </a:p>
                    <a:p>
                      <a:r>
                        <a:rPr lang="en-US" sz="1500" b="0" dirty="0">
                          <a:solidFill>
                            <a:schemeClr val="tx1"/>
                          </a:solidFill>
                        </a:rPr>
                        <a:t>LMSC OM – “The IEEE 802 LMSC EC”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a:solidFill>
                            <a:schemeClr val="tx1"/>
                          </a:solidFill>
                        </a:rPr>
                        <a:t>Field</a:t>
                      </a:r>
                      <a:r>
                        <a:rPr lang="en-US" sz="1500" b="0" baseline="0" dirty="0">
                          <a:solidFill>
                            <a:schemeClr val="tx1"/>
                          </a:solidFill>
                        </a:rPr>
                        <a:t> Definitions</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b="0" dirty="0">
                          <a:solidFill>
                            <a:schemeClr val="tx1"/>
                          </a:solidFill>
                        </a:rPr>
                        <a:t>&lt;project&gt; </a:t>
                      </a:r>
                      <a:r>
                        <a:rPr lang="en-GB" sz="1500" b="0" dirty="0">
                          <a:solidFill>
                            <a:schemeClr val="tx1"/>
                          </a:solidFill>
                        </a:rPr>
                        <a:t>The name of the project, or (in the case of a PAR) the anticipated name of the project,</a:t>
                      </a:r>
                      <a:r>
                        <a:rPr lang="en-GB" sz="1500" b="0" baseline="0" dirty="0">
                          <a:solidFill>
                            <a:schemeClr val="tx1"/>
                          </a:solidFill>
                        </a:rPr>
                        <a:t> e.g. P802.11ba</a:t>
                      </a:r>
                      <a:endParaRPr lang="en-US" sz="1500" b="0" dirty="0">
                        <a:solidFill>
                          <a:schemeClr val="tx1"/>
                        </a:solidFill>
                      </a:endParaRPr>
                    </a:p>
                    <a:p>
                      <a:r>
                        <a:rPr lang="en-US" sz="1500" b="0" dirty="0">
                          <a:solidFill>
                            <a:schemeClr val="tx1"/>
                          </a:solidFill>
                        </a:rPr>
                        <a:t>&lt;draft&gt; The identifying revision of the draft,</a:t>
                      </a:r>
                      <a:r>
                        <a:rPr lang="en-US" sz="1500" b="0" baseline="0" dirty="0">
                          <a:solidFill>
                            <a:schemeClr val="tx1"/>
                          </a:solidFill>
                        </a:rPr>
                        <a:t> e.g. D1.2</a:t>
                      </a:r>
                      <a:endParaRPr lang="en-US" sz="1500" b="0" dirty="0">
                        <a:solidFill>
                          <a:schemeClr val="tx1"/>
                        </a:solidFill>
                      </a:endParaRPr>
                    </a:p>
                    <a:p>
                      <a:r>
                        <a:rPr lang="en-US" sz="1500" b="0" dirty="0">
                          <a:solidFill>
                            <a:schemeClr val="tx1"/>
                          </a:solidFill>
                        </a:rPr>
                        <a:t>&lt;doc URL&gt; </a:t>
                      </a:r>
                      <a:r>
                        <a:rPr lang="en-GB" sz="1500" b="0" dirty="0">
                          <a:solidFill>
                            <a:schemeClr val="tx1"/>
                          </a:solidFill>
                        </a:rPr>
                        <a:t>An URL to a permanent </a:t>
                      </a:r>
                      <a:r>
                        <a:rPr lang="en-GB" sz="1500" b="0" kern="1200" dirty="0">
                          <a:solidFill>
                            <a:schemeClr val="tx1"/>
                          </a:solidFill>
                          <a:effectLst/>
                          <a:latin typeface="+mn-lt"/>
                          <a:ea typeface="+mn-ea"/>
                          <a:cs typeface="+mn-cs"/>
                        </a:rPr>
                        <a:t>unambiguous</a:t>
                      </a:r>
                      <a:r>
                        <a:rPr lang="en-GB" sz="1500" b="0" dirty="0">
                          <a:solidFill>
                            <a:schemeClr val="tx1"/>
                          </a:solidFill>
                        </a:rPr>
                        <a:t> location of the document</a:t>
                      </a:r>
                      <a:endParaRPr lang="en-US" sz="15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6658179"/>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42718378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dirty="0"/>
              <a:t>Motion: </a:t>
            </a:r>
            <a:r>
              <a:rPr lang="en-GB" dirty="0"/>
              <a:t>Conditional approval to send a draft to </a:t>
            </a:r>
            <a:r>
              <a:rPr lang="en-GB" dirty="0" err="1"/>
              <a:t>RevCom</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2268906472"/>
              </p:ext>
            </p:extLst>
          </p:nvPr>
        </p:nvGraphicFramePr>
        <p:xfrm>
          <a:off x="228600" y="1397000"/>
          <a:ext cx="8534400" cy="43738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3556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i="1" dirty="0">
                          <a:solidFill>
                            <a:schemeClr val="tx1"/>
                          </a:solidFill>
                        </a:rPr>
                        <a:t>(Insert</a:t>
                      </a:r>
                      <a:r>
                        <a:rPr lang="en-US" sz="1600" b="1" i="1" baseline="0" dirty="0">
                          <a:solidFill>
                            <a:schemeClr val="tx1"/>
                          </a:solidFill>
                        </a:rPr>
                        <a:t> contents of this cell into your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2902643349"/>
                  </a:ext>
                </a:extLst>
              </a:tr>
              <a:tr h="40132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Conditionally approve sending &lt;project&gt; to </a:t>
                      </a:r>
                      <a:r>
                        <a:rPr lang="en-US" sz="1600" b="0" dirty="0" err="1">
                          <a:solidFill>
                            <a:schemeClr val="tx1"/>
                          </a:solidFill>
                        </a:rPr>
                        <a:t>RevCom</a:t>
                      </a:r>
                      <a:r>
                        <a:rPr lang="en-US" sz="1600" b="0" dirty="0">
                          <a:solidFill>
                            <a:schemeClr val="tx1"/>
                          </a:solidFill>
                        </a:rPr>
                        <a:t>.</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600" b="0" baseline="0" dirty="0">
                          <a:solidFill>
                            <a:schemeClr val="tx1"/>
                          </a:solidFill>
                        </a:rPr>
                        <a:t>[Approve CSD [modification] documentation in &lt;doc-</a:t>
                      </a:r>
                      <a:r>
                        <a:rPr lang="en-US" sz="1600" b="0" baseline="0" dirty="0" err="1">
                          <a:solidFill>
                            <a:schemeClr val="tx1"/>
                          </a:solidFill>
                        </a:rPr>
                        <a:t>url</a:t>
                      </a:r>
                      <a:r>
                        <a:rPr lang="en-US" sz="1600" b="0" baseline="0" dirty="0">
                          <a:solidFill>
                            <a:schemeClr val="tx1"/>
                          </a:solidFill>
                        </a:rPr>
                        <a:t>&gt;]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See &lt;doc-</a:t>
                      </a:r>
                      <a:r>
                        <a:rPr lang="en-US" sz="1400" b="0" dirty="0" err="1">
                          <a:solidFill>
                            <a:schemeClr val="tx1"/>
                          </a:solidFill>
                        </a:rPr>
                        <a:t>url</a:t>
                      </a:r>
                      <a:r>
                        <a:rPr lang="en-US" sz="1400" b="0" dirty="0">
                          <a:solidFill>
                            <a:schemeClr val="tx1"/>
                          </a:solidFill>
                        </a:rPr>
                        <a:t>&gt; for supporting documentation, </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effectLst/>
                          <a:latin typeface="+mn-lt"/>
                          <a:ea typeface="+mn-ea"/>
                          <a:cs typeface="+mn-cs"/>
                        </a:rPr>
                        <a:t>Date the ballot closed</a:t>
                      </a:r>
                    </a:p>
                    <a:p>
                      <a:pPr lvl="1"/>
                      <a:r>
                        <a:rPr lang="en-US" sz="1400" kern="1200" dirty="0">
                          <a:solidFill>
                            <a:schemeClr val="dk1"/>
                          </a:solidFill>
                          <a:effectLst/>
                          <a:latin typeface="+mn-lt"/>
                          <a:ea typeface="+mn-ea"/>
                          <a:cs typeface="+mn-cs"/>
                        </a:rPr>
                        <a:t>• Ballot vote tally including Approve, Disapprove and Abstain votes</a:t>
                      </a:r>
                    </a:p>
                    <a:p>
                      <a:pPr lvl="1"/>
                      <a:r>
                        <a:rPr lang="en-US" sz="1400" kern="1200" dirty="0">
                          <a:solidFill>
                            <a:schemeClr val="dk1"/>
                          </a:solidFill>
                          <a:effectLst/>
                          <a:latin typeface="+mn-lt"/>
                          <a:ea typeface="+mn-ea"/>
                          <a:cs typeface="+mn-cs"/>
                        </a:rPr>
                        <a:t>• Comments that support the remaining disapprove votes and WG responses.</a:t>
                      </a:r>
                    </a:p>
                    <a:p>
                      <a:pPr lvl="1"/>
                      <a:r>
                        <a:rPr lang="en-US" sz="1400" kern="1200" dirty="0">
                          <a:solidFill>
                            <a:schemeClr val="dk1"/>
                          </a:solidFill>
                          <a:effectLst/>
                          <a:latin typeface="+mn-lt"/>
                          <a:ea typeface="+mn-ea"/>
                          <a:cs typeface="+mn-cs"/>
                        </a:rPr>
                        <a:t>• Schedule for recirculation ballot and resolution meeting.</a:t>
                      </a:r>
                    </a:p>
                    <a:p>
                      <a:pPr marL="7429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tx1"/>
                          </a:solidFill>
                        </a:rPr>
                        <a:t>In the WG, PAR (y/n/a): &lt;y&gt;,&lt;n&gt;,&lt;a&gt;; [CSD (y/n/a): &lt;y&gt;,&lt;n&gt;,&lt;a&gt;]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4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Applies to:  a project that has passed sponsor ballot with at least 75% approval and ballot resolution efforts have been substantially completed. See rules reference below for the definition of "substantially complete" and for the required supporting documentation.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91160">
                <a:tc>
                  <a:txBody>
                    <a:bodyPr/>
                    <a:lstStyle/>
                    <a:p>
                      <a:r>
                        <a:rPr lang="en-US" sz="14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baseline="0" dirty="0">
                          <a:solidFill>
                            <a:schemeClr val="tx1"/>
                          </a:solidFill>
                        </a:rPr>
                        <a:t>LMSC OM - “Procedure for conditional approval to forward a draft standard”</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Field</a:t>
                      </a:r>
                      <a:r>
                        <a:rPr lang="en-US" sz="1400" b="0" baseline="0" dirty="0">
                          <a:solidFill>
                            <a:schemeClr val="tx1"/>
                          </a:solidFill>
                        </a:rPr>
                        <a:t> Definitions</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b="0" dirty="0">
                          <a:solidFill>
                            <a:schemeClr val="tx1"/>
                          </a:solidFill>
                        </a:rPr>
                        <a:t>&lt;project&gt; </a:t>
                      </a:r>
                      <a:r>
                        <a:rPr lang="en-GB" sz="1400" b="0" dirty="0">
                          <a:solidFill>
                            <a:schemeClr val="tx1"/>
                          </a:solidFill>
                        </a:rPr>
                        <a:t>The name of the project, or (in the case of a PAR) the anticipated name of the project,</a:t>
                      </a:r>
                      <a:r>
                        <a:rPr lang="en-GB" sz="1400" b="0" baseline="0" dirty="0">
                          <a:solidFill>
                            <a:schemeClr val="tx1"/>
                          </a:solidFill>
                        </a:rPr>
                        <a:t> e.g. P802.11ba</a:t>
                      </a:r>
                      <a:endParaRPr lang="en-US" sz="1400" b="0" dirty="0">
                        <a:solidFill>
                          <a:schemeClr val="tx1"/>
                        </a:solidFill>
                      </a:endParaRPr>
                    </a:p>
                    <a:p>
                      <a:r>
                        <a:rPr lang="en-US" sz="1400" b="0" dirty="0">
                          <a:solidFill>
                            <a:schemeClr val="tx1"/>
                          </a:solidFill>
                        </a:rPr>
                        <a:t>&lt;doc URL&gt; </a:t>
                      </a:r>
                      <a:r>
                        <a:rPr lang="en-GB" sz="1400" b="0" dirty="0">
                          <a:solidFill>
                            <a:schemeClr val="tx1"/>
                          </a:solidFill>
                        </a:rPr>
                        <a:t>An URL to a permanent </a:t>
                      </a:r>
                      <a:r>
                        <a:rPr lang="en-GB" sz="1400" b="0" kern="1200" dirty="0">
                          <a:solidFill>
                            <a:schemeClr val="tx1"/>
                          </a:solidFill>
                          <a:effectLst/>
                          <a:latin typeface="+mn-lt"/>
                          <a:ea typeface="+mn-ea"/>
                          <a:cs typeface="+mn-cs"/>
                        </a:rPr>
                        <a:t>unambiguous</a:t>
                      </a:r>
                      <a:r>
                        <a:rPr lang="en-GB" sz="1400" b="0" dirty="0">
                          <a:solidFill>
                            <a:schemeClr val="tx1"/>
                          </a:solidFill>
                        </a:rPr>
                        <a:t> location of the document</a:t>
                      </a:r>
                      <a:endParaRPr lang="en-US" sz="1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08692074"/>
                  </a:ext>
                </a:extLst>
              </a:tr>
            </a:tbl>
          </a:graphicData>
        </a:graphic>
      </p:graphicFrame>
      <p:sp>
        <p:nvSpPr>
          <p:cNvPr id="4" name="TextBox 3">
            <a:hlinkClick r:id="rId2" action="ppaction://hlinksldjump"/>
          </p:cNvPr>
          <p:cNvSpPr txBox="1"/>
          <p:nvPr/>
        </p:nvSpPr>
        <p:spPr>
          <a:xfrm>
            <a:off x="228600" y="6248400"/>
            <a:ext cx="1524000" cy="307777"/>
          </a:xfrm>
          <a:prstGeom prst="rect">
            <a:avLst/>
          </a:prstGeom>
          <a:solidFill>
            <a:srgbClr val="2FB1DF"/>
          </a:solidFill>
        </p:spPr>
        <p:txBody>
          <a:bodyPr wrap="square" rtlCol="0">
            <a:spAutoFit/>
          </a:bodyPr>
          <a:lstStyle/>
          <a:p>
            <a:pPr algn="ctr"/>
            <a:r>
              <a:rPr lang="en-US" sz="1400" dirty="0">
                <a:solidFill>
                  <a:schemeClr val="bg1"/>
                </a:solidFill>
              </a:rPr>
              <a:t>Return</a:t>
            </a:r>
          </a:p>
        </p:txBody>
      </p:sp>
    </p:spTree>
    <p:extLst>
      <p:ext uri="{BB962C8B-B14F-4D97-AF65-F5344CB8AC3E}">
        <p14:creationId xmlns:p14="http://schemas.microsoft.com/office/powerpoint/2010/main" val="1197336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Related rules documents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8050277"/>
              </p:ext>
            </p:extLst>
          </p:nvPr>
        </p:nvGraphicFramePr>
        <p:xfrm>
          <a:off x="619180" y="1524000"/>
          <a:ext cx="7905640" cy="4404812"/>
        </p:xfrm>
        <a:graphic>
          <a:graphicData uri="http://schemas.openxmlformats.org/drawingml/2006/table">
            <a:tbl>
              <a:tblPr firstRow="1" firstCol="1" bandRow="1"/>
              <a:tblGrid>
                <a:gridCol w="3952820">
                  <a:extLst>
                    <a:ext uri="{9D8B030D-6E8A-4147-A177-3AD203B41FA5}">
                      <a16:colId xmlns:a16="http://schemas.microsoft.com/office/drawing/2014/main" val="20000"/>
                    </a:ext>
                  </a:extLst>
                </a:gridCol>
                <a:gridCol w="3952820">
                  <a:extLst>
                    <a:ext uri="{9D8B030D-6E8A-4147-A177-3AD203B41FA5}">
                      <a16:colId xmlns:a16="http://schemas.microsoft.com/office/drawing/2014/main" val="20001"/>
                    </a:ext>
                  </a:extLst>
                </a:gridCol>
              </a:tblGrid>
              <a:tr h="294778">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Doc</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b="1" dirty="0">
                          <a:effectLst/>
                          <a:latin typeface="Calibri" panose="020F0502020204030204" pitchFamily="34" charset="0"/>
                          <a:ea typeface="Calibri" panose="020F0502020204030204" pitchFamily="34" charset="0"/>
                          <a:cs typeface="Times New Roman" panose="02020603050405020304" pitchFamily="18" charset="0"/>
                        </a:rPr>
                        <a:t>Version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89556">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Roberts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No specific version cited.  Old version is available online.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94778">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OM (LMSC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V19</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Chair’s Guidelines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Note,  this is not really a rules doc – see introduction in LMSC OM.</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V23</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SB OM (IEEE-SA Standards Board Operations Manual)</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December 2015</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84335">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WG P&amp;P (Policies and Procedures for IEEE LMSC 802 Working Groups and Technical Advisory Groups)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V19 (July 2016)</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589556">
                <a:tc>
                  <a:txBody>
                    <a:bodyPr/>
                    <a:lstStyle/>
                    <a:p>
                      <a:pPr>
                        <a:lnSpc>
                          <a:spcPct val="107000"/>
                        </a:lnSpc>
                        <a:spcAft>
                          <a:spcPts val="0"/>
                        </a:spcAft>
                      </a:pPr>
                      <a:r>
                        <a:rPr lang="en-GB" sz="1800">
                          <a:effectLst/>
                          <a:latin typeface="Calibri" panose="020F0502020204030204" pitchFamily="34" charset="0"/>
                          <a:ea typeface="Calibri" panose="020F0502020204030204" pitchFamily="34" charset="0"/>
                          <a:cs typeface="Times New Roman" panose="02020603050405020304" pitchFamily="18" charset="0"/>
                        </a:rPr>
                        <a:t>LMSC P&amp;P (IEEE 802 LAN/MAN Standards Committee Policies and Procedures)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dirty="0">
                          <a:effectLst/>
                          <a:latin typeface="Calibri" panose="020F0502020204030204" pitchFamily="34" charset="0"/>
                          <a:ea typeface="Calibri" panose="020F0502020204030204" pitchFamily="34" charset="0"/>
                          <a:cs typeface="Times New Roman" panose="02020603050405020304" pitchFamily="18" charset="0"/>
                        </a:rPr>
                        <a:t>June 2014</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109788" marR="10978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559498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Normative status of these slides</a:t>
            </a:r>
            <a:endParaRPr lang="en-US" dirty="0"/>
          </a:p>
        </p:txBody>
      </p:sp>
      <p:sp>
        <p:nvSpPr>
          <p:cNvPr id="3" name="Content Placeholder 2"/>
          <p:cNvSpPr>
            <a:spLocks noGrp="1"/>
          </p:cNvSpPr>
          <p:nvPr>
            <p:ph idx="1"/>
          </p:nvPr>
        </p:nvSpPr>
        <p:spPr/>
        <p:txBody>
          <a:bodyPr/>
          <a:lstStyle/>
          <a:p>
            <a:r>
              <a:rPr lang="en-GB" sz="2400" dirty="0"/>
              <a:t>It is anticipated that any motion templates adopted by the LMSC EC will </a:t>
            </a:r>
            <a:r>
              <a:rPr lang="en-US" sz="2400" dirty="0"/>
              <a:t>serve as recommendations but not requirements</a:t>
            </a:r>
            <a:r>
              <a:rPr lang="en-GB" sz="2400" dirty="0"/>
              <a:t>. They might be included in the LMSC OM as an annex, or might be a stand-alone document.</a:t>
            </a:r>
            <a:endParaRPr lang="en-US" sz="2400" dirty="0"/>
          </a:p>
          <a:p>
            <a:r>
              <a:rPr lang="en-GB" sz="2400" dirty="0"/>
              <a:t>The existence of a template here does not preclude somebody from presenting an alternative form of motion intended to achieve the same effect.  Hopefully EC members will view these templates as a useful tool and use and maintain wherever appropriate.</a:t>
            </a:r>
            <a:endParaRPr lang="en-US" sz="2400" dirty="0"/>
          </a:p>
        </p:txBody>
      </p:sp>
    </p:spTree>
    <p:extLst>
      <p:ext uri="{BB962C8B-B14F-4D97-AF65-F5344CB8AC3E}">
        <p14:creationId xmlns:p14="http://schemas.microsoft.com/office/powerpoint/2010/main" val="1141084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motion templates</a:t>
            </a:r>
            <a:endParaRPr lang="en-US" dirty="0"/>
          </a:p>
        </p:txBody>
      </p:sp>
      <p:sp>
        <p:nvSpPr>
          <p:cNvPr id="3" name="Content Placeholder 2"/>
          <p:cNvSpPr>
            <a:spLocks noGrp="1"/>
          </p:cNvSpPr>
          <p:nvPr>
            <p:ph idx="1"/>
          </p:nvPr>
        </p:nvSpPr>
        <p:spPr/>
        <p:txBody>
          <a:bodyPr/>
          <a:lstStyle/>
          <a:p>
            <a:r>
              <a:rPr lang="en-GB" dirty="0"/>
              <a:t>There is no attempt to capture all possible motions.  That would be a huge waste of time, and it would make it hard to use an over-extended document.  </a:t>
            </a:r>
          </a:p>
          <a:p>
            <a:r>
              <a:rPr lang="en-GB" dirty="0"/>
              <a:t>Also not included are procedural motions such as approval of the minutes and approval of the agenda made or entertained by EC officers.</a:t>
            </a:r>
            <a:endParaRPr lang="en-US" dirty="0"/>
          </a:p>
          <a:p>
            <a:pPr marL="0" indent="0">
              <a:buNone/>
            </a:pPr>
            <a:endParaRPr lang="en-US" dirty="0"/>
          </a:p>
        </p:txBody>
      </p:sp>
    </p:spTree>
    <p:extLst>
      <p:ext uri="{BB962C8B-B14F-4D97-AF65-F5344CB8AC3E}">
        <p14:creationId xmlns:p14="http://schemas.microsoft.com/office/powerpoint/2010/main" val="1516770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Linguistic style of motion templates</a:t>
            </a:r>
            <a:endParaRPr lang="en-US" dirty="0"/>
          </a:p>
        </p:txBody>
      </p:sp>
      <p:sp>
        <p:nvSpPr>
          <p:cNvPr id="3" name="Content Placeholder 2"/>
          <p:cNvSpPr>
            <a:spLocks noGrp="1"/>
          </p:cNvSpPr>
          <p:nvPr>
            <p:ph idx="1"/>
          </p:nvPr>
        </p:nvSpPr>
        <p:spPr/>
        <p:txBody>
          <a:bodyPr/>
          <a:lstStyle/>
          <a:p>
            <a:r>
              <a:rPr lang="en-GB" sz="2800" dirty="0"/>
              <a:t>A motion is an agreement by the EC to perform some action.  There is no need to include “fluff” words that do not describe this action.  The words “motion”, or “move”, need never appear in the motion itself.  The word “approve” is only appropriate when that is the only action being performed.</a:t>
            </a:r>
            <a:endParaRPr lang="en-US" sz="2800" dirty="0"/>
          </a:p>
          <a:p>
            <a:pPr marL="0" indent="0">
              <a:buNone/>
            </a:pPr>
            <a:endParaRPr lang="en-US" sz="2800" dirty="0"/>
          </a:p>
          <a:p>
            <a:r>
              <a:rPr lang="en-GB" sz="2800" dirty="0"/>
              <a:t>For example:  “</a:t>
            </a:r>
            <a:r>
              <a:rPr lang="en-GB" sz="2800" dirty="0">
                <a:solidFill>
                  <a:srgbClr val="FF0000"/>
                </a:solidFill>
              </a:rPr>
              <a:t>Motion: the EC moves to approve sending</a:t>
            </a:r>
            <a:r>
              <a:rPr lang="en-GB" sz="2800" dirty="0"/>
              <a:t> …” should be written “Send …”</a:t>
            </a:r>
            <a:endParaRPr lang="en-US" sz="2800" dirty="0"/>
          </a:p>
          <a:p>
            <a:endParaRPr lang="en-US" dirty="0"/>
          </a:p>
        </p:txBody>
      </p:sp>
    </p:spTree>
    <p:extLst>
      <p:ext uri="{BB962C8B-B14F-4D97-AF65-F5344CB8AC3E}">
        <p14:creationId xmlns:p14="http://schemas.microsoft.com/office/powerpoint/2010/main" val="143373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Tabular style of motion templates</a:t>
            </a:r>
            <a:endParaRPr lang="en-US" dirty="0"/>
          </a:p>
        </p:txBody>
      </p:sp>
      <p:sp>
        <p:nvSpPr>
          <p:cNvPr id="3" name="Content Placeholder 2"/>
          <p:cNvSpPr>
            <a:spLocks noGrp="1"/>
          </p:cNvSpPr>
          <p:nvPr>
            <p:ph idx="1"/>
          </p:nvPr>
        </p:nvSpPr>
        <p:spPr/>
        <p:txBody>
          <a:bodyPr/>
          <a:lstStyle/>
          <a:p>
            <a:r>
              <a:rPr lang="en-GB" sz="2400" dirty="0"/>
              <a:t>Each type of motion is described by a table,  illustrated on the next slide.   Only the shaded part is shown to the EC (once shading is removed) .</a:t>
            </a:r>
          </a:p>
          <a:p>
            <a:r>
              <a:rPr lang="en-GB" sz="2400" dirty="0"/>
              <a:t>The rest of the material provides information that may be helpful as to when to use the motion,  the applicable rules,   and the definitions of the placeholders (“tags”) used in the motion.</a:t>
            </a:r>
          </a:p>
          <a:p>
            <a:r>
              <a:rPr lang="en-GB" sz="2400" dirty="0"/>
              <a:t>Note that the “&lt;” and “&gt;” are removed when the tags are filled in .</a:t>
            </a:r>
          </a:p>
          <a:p>
            <a:r>
              <a:rPr lang="en-GB" sz="2400" dirty="0"/>
              <a:t>Note also text between “[” and “]” needs attention.  Either delete the delimiters or delete the entire delimited text as appropriate to your context.</a:t>
            </a:r>
            <a:endParaRPr lang="en-US" sz="2400" dirty="0"/>
          </a:p>
        </p:txBody>
      </p:sp>
    </p:spTree>
    <p:extLst>
      <p:ext uri="{BB962C8B-B14F-4D97-AF65-F5344CB8AC3E}">
        <p14:creationId xmlns:p14="http://schemas.microsoft.com/office/powerpoint/2010/main" val="11486790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a:xfrm>
            <a:off x="457200" y="457200"/>
            <a:ext cx="8229600" cy="509587"/>
          </a:xfrm>
        </p:spPr>
        <p:txBody>
          <a:bodyPr/>
          <a:lstStyle/>
          <a:p>
            <a:r>
              <a:rPr lang="en-US" altLang="en-US" sz="3200" dirty="0"/>
              <a:t>Format of a these motion template slides – </a:t>
            </a:r>
          </a:p>
        </p:txBody>
      </p:sp>
      <p:graphicFrame>
        <p:nvGraphicFramePr>
          <p:cNvPr id="2" name="Table 1"/>
          <p:cNvGraphicFramePr>
            <a:graphicFrameLocks noGrp="1"/>
          </p:cNvGraphicFramePr>
          <p:nvPr>
            <p:extLst>
              <p:ext uri="{D42A27DB-BD31-4B8C-83A1-F6EECF244321}">
                <p14:modId xmlns:p14="http://schemas.microsoft.com/office/powerpoint/2010/main" val="2536009459"/>
              </p:ext>
            </p:extLst>
          </p:nvPr>
        </p:nvGraphicFramePr>
        <p:xfrm>
          <a:off x="304800" y="2209800"/>
          <a:ext cx="8534400" cy="422656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2400">
                <a:tc rowSpan="2">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1" i="1" dirty="0">
                          <a:solidFill>
                            <a:schemeClr val="tx1"/>
                          </a:solidFill>
                        </a:rPr>
                        <a:t>(Insert</a:t>
                      </a:r>
                      <a:r>
                        <a:rPr lang="en-US" sz="1600" b="1" i="1" baseline="0" dirty="0">
                          <a:solidFill>
                            <a:schemeClr val="tx1"/>
                          </a:solidFill>
                        </a:rPr>
                        <a:t> contents of this cell into your presentation)</a:t>
                      </a:r>
                      <a:endParaRPr lang="en-US" sz="1600" b="1" i="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87151490"/>
                  </a:ext>
                </a:extLst>
              </a:tr>
              <a:tr h="1574800">
                <a:tc vMerge="1">
                  <a:txBody>
                    <a:bodyPr/>
                    <a:lstStyle/>
                    <a:p>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p>
                      <a:pPr algn="ctr"/>
                      <a:r>
                        <a:rPr lang="en-US" sz="1600" b="0" dirty="0">
                          <a:solidFill>
                            <a:schemeClr val="tx1"/>
                          </a:solidFill>
                        </a:rPr>
                        <a:t>Motion</a:t>
                      </a:r>
                      <a:r>
                        <a:rPr lang="en-US" sz="1600" b="0" baseline="0" dirty="0">
                          <a:solidFill>
                            <a:schemeClr val="tx1"/>
                          </a:solidFill>
                        </a:rPr>
                        <a:t> to be used – with fields to be filled in as necessary</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Supporting information,</a:t>
                      </a:r>
                      <a:r>
                        <a:rPr lang="en-US" sz="1600" b="0" baseline="0" dirty="0">
                          <a:solidFill>
                            <a:schemeClr val="tx1"/>
                          </a:solidFill>
                        </a:rPr>
                        <a:t> not part of motion, </a:t>
                      </a:r>
                    </a:p>
                    <a:p>
                      <a:pPr algn="ctr"/>
                      <a:r>
                        <a:rPr lang="en-US" sz="1600" b="0" baseline="0" dirty="0">
                          <a:solidFill>
                            <a:schemeClr val="tx1"/>
                          </a:solidFill>
                        </a:rPr>
                        <a:t>but required to be shown to EC.  May be included on motion slide or the accompanying presentation.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Background information</a:t>
                      </a:r>
                      <a:r>
                        <a:rPr lang="en-US" sz="1600" b="0" baseline="0" dirty="0">
                          <a:solidFill>
                            <a:schemeClr val="tx1"/>
                          </a:solidFill>
                        </a:rPr>
                        <a:t> regarding motion.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44704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Reference</a:t>
                      </a:r>
                      <a:r>
                        <a:rPr lang="en-US" sz="1600" b="0" baseline="0" dirty="0">
                          <a:solidFill>
                            <a:schemeClr val="tx1"/>
                          </a:solidFill>
                        </a:rPr>
                        <a:t> to appropriate rules.  Do not include with motion.</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a:solidFill>
                            <a:schemeClr val="tx1"/>
                          </a:solidFill>
                        </a:rPr>
                        <a:t>Fields</a:t>
                      </a:r>
                      <a:r>
                        <a:rPr lang="en-US" sz="1600" b="0" baseline="0" dirty="0">
                          <a:solidFill>
                            <a:schemeClr val="tx1"/>
                          </a:solidFill>
                        </a:rPr>
                        <a:t> noted in motion field are defined here.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4651899"/>
                  </a:ext>
                </a:extLst>
              </a:tr>
            </a:tbl>
          </a:graphicData>
        </a:graphic>
      </p:graphicFrame>
      <p:sp>
        <p:nvSpPr>
          <p:cNvPr id="3" name="Rounded Rectangular Callout 2"/>
          <p:cNvSpPr/>
          <p:nvPr/>
        </p:nvSpPr>
        <p:spPr bwMode="auto">
          <a:xfrm>
            <a:off x="685800" y="966787"/>
            <a:ext cx="8431876" cy="1090613"/>
          </a:xfrm>
          <a:prstGeom prst="wedgeRoundRectCallout">
            <a:avLst>
              <a:gd name="adj1" fmla="val -15273"/>
              <a:gd name="adj2" fmla="val 109756"/>
              <a:gd name="adj3" fmla="val 16667"/>
            </a:avLst>
          </a:pr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GB"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rPr>
              <a:t>Only the yellow</a:t>
            </a:r>
            <a:r>
              <a:rPr kumimoji="0" lang="en-GB" sz="2400" b="0" i="0" u="none" strike="noStrike" cap="none" normalizeH="0" dirty="0">
                <a:ln>
                  <a:noFill/>
                </a:ln>
                <a:solidFill>
                  <a:schemeClr val="tx1"/>
                </a:solidFill>
                <a:effectLst/>
                <a:latin typeface="Arial" panose="020B0604020202020204" pitchFamily="34" charset="0"/>
                <a:ea typeface="ＭＳ Ｐゴシック" panose="020B0600070205080204" pitchFamily="34" charset="-128"/>
              </a:rPr>
              <a:t> shaded part is shown to the EC (without shading).  The rest of the slide is there for your information.</a:t>
            </a:r>
            <a:endParaRPr kumimoji="0" lang="en-US" sz="2400" b="0" i="0" u="none" strike="noStrike" cap="none" normalizeH="0" baseline="0" dirty="0">
              <a:ln>
                <a:noFill/>
              </a:ln>
              <a:solidFill>
                <a:schemeClr val="tx1"/>
              </a:solidFill>
              <a:effectLst/>
              <a:latin typeface="Arial" panose="020B0604020202020204" pitchFamily="34" charset="0"/>
              <a:ea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p:cNvSpPr>
            <a:spLocks noGrp="1" noChangeArrowheads="1"/>
          </p:cNvSpPr>
          <p:nvPr>
            <p:ph type="title"/>
          </p:nvPr>
        </p:nvSpPr>
        <p:spPr/>
        <p:txBody>
          <a:bodyPr/>
          <a:lstStyle/>
          <a:p>
            <a:r>
              <a:rPr lang="en-US" altLang="en-US" sz="2400" dirty="0"/>
              <a:t>Example Motion Template:</a:t>
            </a:r>
          </a:p>
        </p:txBody>
      </p:sp>
      <p:graphicFrame>
        <p:nvGraphicFramePr>
          <p:cNvPr id="2" name="Table 1"/>
          <p:cNvGraphicFramePr>
            <a:graphicFrameLocks noGrp="1"/>
          </p:cNvGraphicFramePr>
          <p:nvPr>
            <p:extLst>
              <p:ext uri="{D42A27DB-BD31-4B8C-83A1-F6EECF244321}">
                <p14:modId xmlns:p14="http://schemas.microsoft.com/office/powerpoint/2010/main" val="3599709944"/>
              </p:ext>
            </p:extLst>
          </p:nvPr>
        </p:nvGraphicFramePr>
        <p:xfrm>
          <a:off x="304800" y="1295400"/>
          <a:ext cx="8534400" cy="4526280"/>
        </p:xfrm>
        <a:graphic>
          <a:graphicData uri="http://schemas.openxmlformats.org/drawingml/2006/table">
            <a:tbl>
              <a:tblPr firstRow="1" bandRow="1">
                <a:tableStyleId>{5C22544A-7EE6-4342-B048-85BDC9FD1C3A}</a:tableStyleId>
              </a:tblPr>
              <a:tblGrid>
                <a:gridCol w="1752600">
                  <a:extLst>
                    <a:ext uri="{9D8B030D-6E8A-4147-A177-3AD203B41FA5}">
                      <a16:colId xmlns:a16="http://schemas.microsoft.com/office/drawing/2014/main" val="2852815221"/>
                    </a:ext>
                  </a:extLst>
                </a:gridCol>
                <a:gridCol w="6781800">
                  <a:extLst>
                    <a:ext uri="{9D8B030D-6E8A-4147-A177-3AD203B41FA5}">
                      <a16:colId xmlns:a16="http://schemas.microsoft.com/office/drawing/2014/main" val="1500439343"/>
                    </a:ext>
                  </a:extLst>
                </a:gridCol>
              </a:tblGrid>
              <a:tr h="1574800">
                <a:tc>
                  <a:txBody>
                    <a:bodyPr/>
                    <a:lstStyle/>
                    <a:p>
                      <a:r>
                        <a:rPr lang="en-US" sz="1600" b="0" dirty="0">
                          <a:solidFill>
                            <a:schemeClr val="tx1"/>
                          </a:solidFill>
                        </a:rPr>
                        <a:t>Motion</a:t>
                      </a:r>
                      <a:r>
                        <a:rPr lang="en-US" sz="1600" b="0" baseline="0" dirty="0">
                          <a:solidFill>
                            <a:schemeClr val="tx1"/>
                          </a:solidFill>
                        </a:rPr>
                        <a:t> Text</a:t>
                      </a:r>
                    </a:p>
                    <a:p>
                      <a:r>
                        <a:rPr lang="en-US" sz="1600" b="0" baseline="0" dirty="0">
                          <a:solidFill>
                            <a:schemeClr val="tx1"/>
                          </a:solidFill>
                        </a:rPr>
                        <a:t>(include)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indent="-285750">
                        <a:buFont typeface="Arial" panose="020B0604020202020204" pitchFamily="34" charset="0"/>
                        <a:buChar char="•"/>
                      </a:pPr>
                      <a:r>
                        <a:rPr lang="en-US" sz="1600" b="0" dirty="0">
                          <a:solidFill>
                            <a:schemeClr val="tx1"/>
                          </a:solidFill>
                        </a:rPr>
                        <a:t>Approve submission of the following project(s) to ISO/IEC JTC/SC6 for adoption under the PSDO agreement</a:t>
                      </a:r>
                    </a:p>
                    <a:p>
                      <a:pPr marL="742950" lvl="1" indent="-285750">
                        <a:buFont typeface="Arial" panose="020B0604020202020204" pitchFamily="34" charset="0"/>
                        <a:buChar char="•"/>
                      </a:pPr>
                      <a:r>
                        <a:rPr lang="en-US" sz="1600" b="0" dirty="0">
                          <a:solidFill>
                            <a:schemeClr val="tx1"/>
                          </a:solidFill>
                        </a:rPr>
                        <a:t>&lt;project&gt; …</a:t>
                      </a:r>
                    </a:p>
                    <a:p>
                      <a:pPr marL="285750" indent="-285750">
                        <a:buFont typeface="Arial" panose="020B0604020202020204" pitchFamily="34" charset="0"/>
                        <a:buChar char="•"/>
                      </a:pPr>
                      <a:r>
                        <a:rPr lang="en-US" sz="1600" b="0" dirty="0">
                          <a:solidFill>
                            <a:schemeClr val="tx1"/>
                          </a:solidFill>
                        </a:rPr>
                        <a:t>[conditional on approval by the IEEE SASB]</a:t>
                      </a:r>
                    </a:p>
                    <a:p>
                      <a:pPr marL="285750" indent="-285750">
                        <a:buFont typeface="Arial" panose="020B0604020202020204" pitchFamily="34" charset="0"/>
                        <a:buChar char="•"/>
                      </a:pPr>
                      <a:r>
                        <a:rPr lang="en-US" sz="1600" b="0" dirty="0">
                          <a:solidFill>
                            <a:schemeClr val="tx1"/>
                          </a:solidFill>
                        </a:rPr>
                        <a:t>[conditional on publication of approved standard]</a:t>
                      </a:r>
                    </a:p>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238244"/>
                  </a:ext>
                </a:extLst>
              </a:tr>
              <a:tr h="665480">
                <a:tc>
                  <a:txBody>
                    <a:bodyPr/>
                    <a:lstStyle/>
                    <a:p>
                      <a:r>
                        <a:rPr lang="en-US" sz="1600" b="0" dirty="0">
                          <a:solidFill>
                            <a:schemeClr val="tx1"/>
                          </a:solidFill>
                        </a:rPr>
                        <a:t>Other Info</a:t>
                      </a:r>
                    </a:p>
                    <a:p>
                      <a:r>
                        <a:rPr lang="en-US" sz="1600" b="0" dirty="0">
                          <a:solidFill>
                            <a:schemeClr val="tx1"/>
                          </a:solidFill>
                        </a:rPr>
                        <a:t>(include)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14092572"/>
                  </a:ext>
                </a:extLst>
              </a:tr>
              <a:tr h="665480">
                <a:tc>
                  <a:txBody>
                    <a:bodyPr/>
                    <a:lstStyle/>
                    <a:p>
                      <a:r>
                        <a:rPr lang="en-US" sz="1600" b="0" dirty="0">
                          <a:solidFill>
                            <a:schemeClr val="tx1"/>
                          </a:solidFill>
                        </a:rPr>
                        <a:t>Background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Applies to: </a:t>
                      </a:r>
                    </a:p>
                    <a:p>
                      <a:pPr marL="285750" indent="-285750">
                        <a:buFont typeface="Arial" panose="020B0604020202020204" pitchFamily="34" charset="0"/>
                        <a:buChar char="•"/>
                      </a:pPr>
                      <a:r>
                        <a:rPr lang="en-US" sz="1600" b="0" dirty="0">
                          <a:solidFill>
                            <a:schemeClr val="tx1"/>
                          </a:solidFill>
                        </a:rPr>
                        <a:t>A draft standard that has received [conditional] approval to proceed to </a:t>
                      </a:r>
                      <a:r>
                        <a:rPr lang="en-US" sz="1600" b="0" dirty="0" err="1">
                          <a:solidFill>
                            <a:schemeClr val="tx1"/>
                          </a:solidFill>
                        </a:rPr>
                        <a:t>RevCom</a:t>
                      </a:r>
                      <a:r>
                        <a:rPr lang="en-US" sz="1600" b="0" dirty="0">
                          <a:solidFill>
                            <a:schemeClr val="tx1"/>
                          </a:solidFill>
                        </a:rPr>
                        <a:t>, or</a:t>
                      </a:r>
                    </a:p>
                    <a:p>
                      <a:pPr marL="285750" indent="-285750">
                        <a:buFont typeface="Arial" panose="020B0604020202020204" pitchFamily="34" charset="0"/>
                        <a:buChar char="•"/>
                      </a:pPr>
                      <a:r>
                        <a:rPr lang="en-US" sz="1600" b="0" dirty="0">
                          <a:solidFill>
                            <a:schemeClr val="tx1"/>
                          </a:solidFill>
                        </a:rPr>
                        <a:t>A standard that has been approved by the IEEE-SA standards 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80169066"/>
                  </a:ext>
                </a:extLst>
              </a:tr>
              <a:tr h="350520">
                <a:tc>
                  <a:txBody>
                    <a:bodyPr/>
                    <a:lstStyle/>
                    <a:p>
                      <a:r>
                        <a:rPr lang="en-US" sz="1600" b="0" dirty="0">
                          <a:solidFill>
                            <a:schemeClr val="tx1"/>
                          </a:solidFill>
                        </a:rPr>
                        <a:t>Rules Reference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800" kern="1200" dirty="0">
                          <a:solidFill>
                            <a:schemeClr val="dk1"/>
                          </a:solidFill>
                          <a:effectLst/>
                          <a:latin typeface="+mn-lt"/>
                          <a:ea typeface="+mn-ea"/>
                          <a:cs typeface="+mn-cs"/>
                        </a:rPr>
                        <a:t>LMSC OM:“IEEE 802 LMSC communications with other standards bodies”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0034400"/>
                  </a:ext>
                </a:extLst>
              </a:tr>
              <a:tr h="381000">
                <a:tc>
                  <a:txBody>
                    <a:bodyPr/>
                    <a:lstStyle/>
                    <a:p>
                      <a:r>
                        <a:rPr lang="en-US" sz="1600" b="0" dirty="0">
                          <a:solidFill>
                            <a:schemeClr val="tx1"/>
                          </a:solidFill>
                        </a:rPr>
                        <a:t>Field</a:t>
                      </a:r>
                      <a:r>
                        <a:rPr lang="en-US" sz="1600" b="0" baseline="0" dirty="0">
                          <a:solidFill>
                            <a:schemeClr val="tx1"/>
                          </a:solidFill>
                        </a:rPr>
                        <a:t> Definitions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rPr>
                        <a:t>&lt;project&gt; : </a:t>
                      </a:r>
                      <a:r>
                        <a:rPr lang="en-GB" sz="1600" b="0" dirty="0">
                          <a:solidFill>
                            <a:schemeClr val="tx1"/>
                          </a:solidFill>
                        </a:rPr>
                        <a:t>The name of the project, or (in the case of a PAR) the anticipated name of the project.  E.g. P802.11ba</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24463279"/>
                  </a:ext>
                </a:extLst>
              </a:tr>
            </a:tbl>
          </a:graphicData>
        </a:graphic>
      </p:graphicFrame>
    </p:spTree>
    <p:extLst>
      <p:ext uri="{BB962C8B-B14F-4D97-AF65-F5344CB8AC3E}">
        <p14:creationId xmlns:p14="http://schemas.microsoft.com/office/powerpoint/2010/main" val="2240150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92162"/>
          </a:xfrm>
        </p:spPr>
        <p:txBody>
          <a:bodyPr/>
          <a:lstStyle/>
          <a:p>
            <a:r>
              <a:rPr lang="en-US" dirty="0"/>
              <a:t>Example Motion</a:t>
            </a:r>
          </a:p>
        </p:txBody>
      </p:sp>
      <p:sp>
        <p:nvSpPr>
          <p:cNvPr id="3" name="Rectangle 2"/>
          <p:cNvSpPr/>
          <p:nvPr/>
        </p:nvSpPr>
        <p:spPr>
          <a:xfrm>
            <a:off x="762000" y="1752600"/>
            <a:ext cx="7924800" cy="3416320"/>
          </a:xfrm>
          <a:prstGeom prst="rect">
            <a:avLst/>
          </a:prstGeom>
        </p:spPr>
        <p:txBody>
          <a:bodyPr wrap="square">
            <a:spAutoFit/>
          </a:bodyPr>
          <a:lstStyle/>
          <a:p>
            <a:pPr marL="285750" indent="-285750">
              <a:buFont typeface="Arial" panose="020B0604020202020204" pitchFamily="34" charset="0"/>
              <a:buChar char="•"/>
            </a:pPr>
            <a:r>
              <a:rPr lang="en-GB" dirty="0"/>
              <a:t>The previous template,  once the placeholders are replaced and the conditional parts removed looks like:</a:t>
            </a:r>
          </a:p>
          <a:p>
            <a:endParaRPr lang="en-US" dirty="0"/>
          </a:p>
          <a:p>
            <a:endParaRPr lang="en-US" dirty="0"/>
          </a:p>
          <a:p>
            <a:r>
              <a:rPr lang="en-US" dirty="0"/>
              <a:t>“Approve submission of the following project to ISO/IEC JTC/SC6 for adoption under the PSDO agreement</a:t>
            </a:r>
          </a:p>
          <a:p>
            <a:pPr lvl="1"/>
            <a:r>
              <a:rPr lang="en-GB" dirty="0"/>
              <a:t>P802.11zz</a:t>
            </a:r>
            <a:endParaRPr lang="en-US" dirty="0"/>
          </a:p>
          <a:p>
            <a:r>
              <a:rPr lang="en-US" dirty="0"/>
              <a:t>conditional on approval by the IEEE SASB</a:t>
            </a:r>
          </a:p>
          <a:p>
            <a:r>
              <a:rPr lang="en-US" dirty="0"/>
              <a:t>conditional on publication of approved standard”</a:t>
            </a:r>
          </a:p>
        </p:txBody>
      </p:sp>
    </p:spTree>
    <p:extLst>
      <p:ext uri="{BB962C8B-B14F-4D97-AF65-F5344CB8AC3E}">
        <p14:creationId xmlns:p14="http://schemas.microsoft.com/office/powerpoint/2010/main" val="947139126"/>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IEEE_802_template (1)</Template>
  <TotalTime>1134</TotalTime>
  <Words>3769</Words>
  <Application>Microsoft Office PowerPoint</Application>
  <PresentationFormat>On-screen Show (4:3)</PresentationFormat>
  <Paragraphs>424</Paragraphs>
  <Slides>27</Slides>
  <Notes>5</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27</vt:i4>
      </vt:variant>
    </vt:vector>
  </HeadingPairs>
  <TitlesOfParts>
    <vt:vector size="31" baseType="lpstr">
      <vt:lpstr>Arial</vt:lpstr>
      <vt:lpstr>Calibri</vt:lpstr>
      <vt:lpstr>Title slide</vt:lpstr>
      <vt:lpstr>Title only</vt:lpstr>
      <vt:lpstr>Motion Templates</vt:lpstr>
      <vt:lpstr>Purpose of this document</vt:lpstr>
      <vt:lpstr>Normative status of these slides</vt:lpstr>
      <vt:lpstr>Scope of motion templates</vt:lpstr>
      <vt:lpstr>Linguistic style of motion templates</vt:lpstr>
      <vt:lpstr>Tabular style of motion templates</vt:lpstr>
      <vt:lpstr>Format of a these motion template slides – </vt:lpstr>
      <vt:lpstr>Example Motion Template:</vt:lpstr>
      <vt:lpstr>Example Motion</vt:lpstr>
      <vt:lpstr>List of Motions</vt:lpstr>
      <vt:lpstr>Motion: Accepting a Report</vt:lpstr>
      <vt:lpstr>Motion: Adoption of standards under PSDO agreement</vt:lpstr>
      <vt:lpstr>Motion: Liaison of drafts under PSDO agreement</vt:lpstr>
      <vt:lpstr>Motion: Communication from 802</vt:lpstr>
      <vt:lpstr>Motion: Approval of updated LMSC OM</vt:lpstr>
      <vt:lpstr>Motion: Approval of updated WG P&amp;P</vt:lpstr>
      <vt:lpstr>Motion: Approval of updated Chair’s Guidelines</vt:lpstr>
      <vt:lpstr>Motion: Fee Waiver</vt:lpstr>
      <vt:lpstr>Motion: Study Group formation</vt:lpstr>
      <vt:lpstr>Motion: Study Group 1st Rechartering</vt:lpstr>
      <vt:lpstr>Motion: Study Group  2nd Rechartering &amp; Extension</vt:lpstr>
      <vt:lpstr>Motion: Approval of PAR and CSD </vt:lpstr>
      <vt:lpstr>Motion: Approval to start Standards Association ballot</vt:lpstr>
      <vt:lpstr>Motion: Conditional approval to start Standards Association ballot</vt:lpstr>
      <vt:lpstr>Motion: Approval to send a draft to RevCom</vt:lpstr>
      <vt:lpstr>Motion: Conditional approval to send a draft to RevCom</vt:lpstr>
      <vt:lpstr>Related rules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Motion Template</dc:title>
  <dc:subject>IEEE 802 March 2011 workshop</dc:subject>
  <dc:creator>John DAmbrosia</dc:creator>
  <cp:lastModifiedBy>John DAmbrosia</cp:lastModifiedBy>
  <cp:revision>87</cp:revision>
  <dcterms:created xsi:type="dcterms:W3CDTF">2017-02-01T20:21:43Z</dcterms:created>
  <dcterms:modified xsi:type="dcterms:W3CDTF">2019-06-14T14:03:12Z</dcterms:modified>
</cp:coreProperties>
</file>