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  <p:sldMasterId id="2147483866" r:id="rId2"/>
    <p:sldMasterId id="2147483878" r:id="rId3"/>
    <p:sldMasterId id="2147483890" r:id="rId4"/>
    <p:sldMasterId id="2147483734" r:id="rId5"/>
  </p:sldMasterIdLst>
  <p:notesMasterIdLst>
    <p:notesMasterId r:id="rId17"/>
  </p:notesMasterIdLst>
  <p:handoutMasterIdLst>
    <p:handoutMasterId r:id="rId18"/>
  </p:handoutMasterIdLst>
  <p:sldIdLst>
    <p:sldId id="396" r:id="rId6"/>
    <p:sldId id="357" r:id="rId7"/>
    <p:sldId id="311" r:id="rId8"/>
    <p:sldId id="389" r:id="rId9"/>
    <p:sldId id="397" r:id="rId10"/>
    <p:sldId id="393" r:id="rId11"/>
    <p:sldId id="394" r:id="rId12"/>
    <p:sldId id="398" r:id="rId13"/>
    <p:sldId id="386" r:id="rId14"/>
    <p:sldId id="391" r:id="rId15"/>
    <p:sldId id="399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455" autoAdjust="0"/>
  </p:normalViewPr>
  <p:slideViewPr>
    <p:cSldViewPr>
      <p:cViewPr varScale="1">
        <p:scale>
          <a:sx n="110" d="100"/>
          <a:sy n="110" d="100"/>
        </p:scale>
        <p:origin x="-87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1836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274" y="-72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4900" y="677863"/>
            <a:ext cx="4641850" cy="3481387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77863"/>
            <a:ext cx="4625975" cy="3468687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9941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06045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9942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9943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47E86FD9-54B1-4280-945A-202E0A5B216E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09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4096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54050" y="95250"/>
            <a:ext cx="106045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409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4096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FD72ED04-A864-4DC0-A8CE-E9B26A560A8E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4900" y="754063"/>
            <a:ext cx="4641850" cy="3481387"/>
          </a:xfrm>
          <a:prstGeom prst="rect">
            <a:avLst/>
          </a:prstGeo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658444" y="8985250"/>
            <a:ext cx="76944" cy="184666"/>
          </a:xfrm>
          <a:prstGeom prst="rect">
            <a:avLst/>
          </a:prstGeom>
          <a:noFill/>
        </p:spPr>
        <p:txBody>
          <a:bodyPr/>
          <a:lstStyle/>
          <a:p>
            <a:fld id="{A5A66FE3-4EA4-4A7C-93CD-A0B5BA7A87B6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27113" y="312738"/>
            <a:ext cx="5149850" cy="3863975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4E7A-F9CB-4363-BAF0-0F59E348190C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4E7A-F9CB-4363-BAF0-0F59E348190C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4E7A-F9CB-4363-BAF0-0F59E348190C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4E7A-F9CB-4363-BAF0-0F59E348190C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4E7A-F9CB-4363-BAF0-0F59E348190C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4E7A-F9CB-4363-BAF0-0F59E348190C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4E7A-F9CB-4363-BAF0-0F59E348190C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4E7A-F9CB-4363-BAF0-0F59E348190C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4E7A-F9CB-4363-BAF0-0F59E348190C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4E7A-F9CB-4363-BAF0-0F59E348190C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4E7A-F9CB-4363-BAF0-0F59E348190C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1A12-5477-44C8-8F89-D64DC855089D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1A12-5477-44C8-8F89-D64DC855089D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1A12-5477-44C8-8F89-D64DC855089D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1A12-5477-44C8-8F89-D64DC855089D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1A12-5477-44C8-8F89-D64DC855089D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1A12-5477-44C8-8F89-D64DC855089D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1A12-5477-44C8-8F89-D64DC855089D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1A12-5477-44C8-8F89-D64DC855089D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1A12-5477-44C8-8F89-D64DC855089D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1A12-5477-44C8-8F89-D64DC855089D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71A12-5477-44C8-8F89-D64DC855089D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AC40E-DC88-4C06-A7CA-185A6817913B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AC40E-DC88-4C06-A7CA-185A6817913B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AC40E-DC88-4C06-A7CA-185A6817913B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AC40E-DC88-4C06-A7CA-185A6817913B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AC40E-DC88-4C06-A7CA-185A6817913B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AC40E-DC88-4C06-A7CA-185A6817913B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AC40E-DC88-4C06-A7CA-185A6817913B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AC40E-DC88-4C06-A7CA-185A6817913B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AC40E-DC88-4C06-A7CA-185A6817913B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AC40E-DC88-4C06-A7CA-185A6817913B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AC40E-DC88-4C06-A7CA-185A6817913B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536327" y="394156"/>
            <a:ext cx="47393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21-11-0111-00-0000-Joint_Plenary_Opening_Report.ppt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54E7A-F9CB-4363-BAF0-0F59E348190C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71A12-5477-44C8-8F89-D64DC855089D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AC40E-DC88-4C06-A7CA-185A6817913B}" type="datetimeFigureOut">
              <a:rPr lang="en-US" smtClean="0"/>
              <a:pPr/>
              <a:t>7/17/2011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Nov2010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                                 Subir Das, Chair 802.21 WG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21/ballot_4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21/ballot_5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609600"/>
            <a:ext cx="8610600" cy="342900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Joint Opening Plenary</a:t>
            </a: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4000" dirty="0" smtClean="0">
                <a:solidFill>
                  <a:schemeClr val="accent2"/>
                </a:solidFill>
                <a:latin typeface="Arial" charset="0"/>
              </a:rPr>
              <a:t/>
            </a:r>
            <a:br>
              <a:rPr lang="en-US" sz="4000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IEEE 802.21 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Media Independent Handover Services</a:t>
            </a:r>
            <a:br>
              <a:rPr lang="en-US" sz="3600" b="1" dirty="0" smtClean="0">
                <a:solidFill>
                  <a:schemeClr val="accent2"/>
                </a:solidFill>
                <a:latin typeface="Arial" charset="0"/>
              </a:rPr>
            </a:br>
            <a:r>
              <a:rPr lang="en-US" sz="3600" b="1" dirty="0" smtClean="0">
                <a:solidFill>
                  <a:schemeClr val="accent2"/>
                </a:solidFill>
                <a:latin typeface="Arial" charset="0"/>
              </a:rPr>
              <a:t>Session #45</a:t>
            </a:r>
            <a:r>
              <a:rPr lang="en-US" sz="3600" b="1" dirty="0" smtClean="0">
                <a:latin typeface="Arial" charset="0"/>
              </a:rPr>
              <a:t/>
            </a:r>
            <a:br>
              <a:rPr lang="en-US" sz="3600" b="1" dirty="0" smtClean="0">
                <a:latin typeface="Arial" charset="0"/>
              </a:rPr>
            </a:br>
            <a:r>
              <a:rPr lang="en-US" sz="3200" b="1" dirty="0" smtClean="0">
                <a:solidFill>
                  <a:schemeClr val="accent2"/>
                </a:solidFill>
                <a:latin typeface="Arial" charset="0"/>
              </a:rPr>
              <a:t>San Francisco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Subir at research dot </a:t>
            </a:r>
            <a:r>
              <a:rPr lang="en-US" sz="2800" b="1" dirty="0" err="1" smtClean="0">
                <a:solidFill>
                  <a:schemeClr val="accent2"/>
                </a:solidFill>
                <a:latin typeface="Arial" charset="0"/>
              </a:rPr>
              <a:t>telcordia</a:t>
            </a:r>
            <a:r>
              <a:rPr lang="en-US" sz="2800" b="1" dirty="0" smtClean="0">
                <a:solidFill>
                  <a:schemeClr val="accent2"/>
                </a:solidFill>
                <a:latin typeface="Arial" charset="0"/>
              </a:rPr>
              <a:t> dot com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609600" y="6477000"/>
            <a:ext cx="990600" cy="2159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July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990600" cy="215900"/>
          </a:xfrm>
          <a:noFill/>
        </p:spPr>
        <p:txBody>
          <a:bodyPr/>
          <a:lstStyle/>
          <a:p>
            <a:r>
              <a:rPr lang="en-US" dirty="0" smtClean="0"/>
              <a:t>July  2011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 smtClean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742BCC51-E7F8-4B59-97C5-0AF7925240C8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2011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3058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19-22 September 2011,  Bangkok, Thailand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7-10 Nov 2011, Atlanta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6477000"/>
            <a:ext cx="106680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July   2011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Subir Das, Chair, IEEE 802.21</a:t>
            </a:r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77000"/>
            <a:ext cx="1752600" cy="228601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742BCC51-E7F8-4B59-97C5-0AF7925240C8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2012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3058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09-12 January 2012, 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March 2012,  Hawaii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14-17 (Target) May 2012, 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15-20 July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Diego, CA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10-13 (Target) September 2012, TBD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Meeting co-located with 802.16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Nov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rgbClr val="0000FF"/>
              </a:solidFill>
            </a:endParaRP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 bwMode="auto">
          <a:xfrm>
            <a:off x="4191000" y="6477000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742BCC51-E7F8-4B59-97C5-0AF7925240C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6477000"/>
            <a:ext cx="1219200" cy="2286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July 2011</a:t>
            </a: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  <a:noFill/>
        </p:spPr>
        <p:txBody>
          <a:bodyPr/>
          <a:lstStyle/>
          <a:p>
            <a:pPr defTabSz="960438"/>
            <a:r>
              <a:rPr lang="en-US" sz="4000" b="1" dirty="0" smtClean="0">
                <a:solidFill>
                  <a:schemeClr val="accent2"/>
                </a:solidFill>
                <a:latin typeface="Arial" charset="0"/>
              </a:rPr>
              <a:t>WG Officers</a:t>
            </a:r>
          </a:p>
        </p:txBody>
      </p:sp>
      <p:graphicFrame>
        <p:nvGraphicFramePr>
          <p:cNvPr id="181251" name="Group 3"/>
          <p:cNvGraphicFramePr>
            <a:graphicFrameLocks noGrp="1"/>
          </p:cNvGraphicFramePr>
          <p:nvPr>
            <p:ph idx="1"/>
          </p:nvPr>
        </p:nvGraphicFramePr>
        <p:xfrm>
          <a:off x="1295400" y="1447800"/>
          <a:ext cx="6781800" cy="3718560"/>
        </p:xfrm>
        <a:graphic>
          <a:graphicData uri="http://schemas.openxmlformats.org/drawingml/2006/table">
            <a:tbl>
              <a:tblPr/>
              <a:tblGrid>
                <a:gridCol w="2819400"/>
                <a:gridCol w="3962400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Subir Das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Vice Chair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Juan Carlos Zuniga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Secretary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Anthony Chan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Editor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David Cypher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802.11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Clint Chaplin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802.16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Peretz Feder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IETF Liaison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Yoshihiro Ohba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43" name="Rectangle 32"/>
          <p:cNvSpPr>
            <a:spLocks noChangeArrowheads="1"/>
          </p:cNvSpPr>
          <p:nvPr/>
        </p:nvSpPr>
        <p:spPr bwMode="auto">
          <a:xfrm>
            <a:off x="381000" y="5562600"/>
            <a:ext cx="815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>
                <a:latin typeface="Arial" charset="0"/>
              </a:rPr>
              <a:t>The WG has </a:t>
            </a:r>
            <a:r>
              <a:rPr lang="en-US" sz="2400" dirty="0" smtClean="0">
                <a:latin typeface="Arial" charset="0"/>
              </a:rPr>
              <a:t>27 </a:t>
            </a:r>
            <a:r>
              <a:rPr lang="en-US" sz="2400" dirty="0">
                <a:latin typeface="Arial" charset="0"/>
              </a:rPr>
              <a:t>voting members as of this meeting</a:t>
            </a:r>
          </a:p>
        </p:txBody>
      </p:sp>
      <p:sp>
        <p:nvSpPr>
          <p:cNvPr id="11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447800"/>
          </a:xfrm>
        </p:spPr>
        <p:txBody>
          <a:bodyPr/>
          <a:lstStyle/>
          <a:p>
            <a:r>
              <a:rPr lang="en-US" sz="4000" b="1" dirty="0" smtClean="0">
                <a:latin typeface="Arial" charset="0"/>
              </a:rPr>
              <a:t>IEEE 802.21</a:t>
            </a:r>
            <a:br>
              <a:rPr lang="en-US" sz="4000" b="1" dirty="0" smtClean="0">
                <a:latin typeface="Arial" charset="0"/>
              </a:rPr>
            </a:br>
            <a:r>
              <a:rPr lang="en-US" sz="4000" b="1" dirty="0" smtClean="0">
                <a:latin typeface="Arial" charset="0"/>
              </a:rPr>
              <a:t>Meeting Server Details</a:t>
            </a:r>
          </a:p>
        </p:txBody>
      </p:sp>
      <p:sp>
        <p:nvSpPr>
          <p:cNvPr id="18438" name="Rectangle 3"/>
          <p:cNvSpPr>
            <a:spLocks noChangeArrowheads="1"/>
          </p:cNvSpPr>
          <p:nvPr/>
        </p:nvSpPr>
        <p:spPr bwMode="auto">
          <a:xfrm>
            <a:off x="914400" y="2590800"/>
            <a:ext cx="7391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3200"/>
              <a:t>http://mentor.ieee.org/802.21/documents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sz="2800">
              <a:solidFill>
                <a:srgbClr val="3399FF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2800">
                <a:solidFill>
                  <a:srgbClr val="3399FF"/>
                </a:solidFill>
                <a:latin typeface="Arial" charset="0"/>
              </a:rPr>
              <a:t> </a:t>
            </a:r>
          </a:p>
        </p:txBody>
      </p:sp>
      <p:sp>
        <p:nvSpPr>
          <p:cNvPr id="4" name="Date Placeholder 3"/>
          <p:cNvSpPr txBox="1">
            <a:spLocks/>
          </p:cNvSpPr>
          <p:nvPr/>
        </p:nvSpPr>
        <p:spPr>
          <a:xfrm>
            <a:off x="685800" y="6477000"/>
            <a:ext cx="990600" cy="2159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July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2011</a:t>
            </a: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4038600" y="6477000"/>
            <a:ext cx="760412" cy="180975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CDF237D2-9025-4C3F-BEA0-3F53B88EEF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85800" y="6477000"/>
            <a:ext cx="990600" cy="21590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July  2011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11950" y="6475413"/>
            <a:ext cx="1898650" cy="184150"/>
          </a:xfrm>
          <a:noFill/>
        </p:spPr>
        <p:txBody>
          <a:bodyPr/>
          <a:lstStyle/>
          <a:p>
            <a:r>
              <a:rPr lang="pt-BR" dirty="0" smtClean="0"/>
              <a:t>                                 Subir Das, Chair 802.21 WG</a:t>
            </a:r>
            <a:endParaRPr lang="en-US" dirty="0" smtClean="0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28637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CDF237D2-9025-4C3F-BEA0-3F53B88EEF65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  <a:latin typeface="Arial" charset="0"/>
              </a:rPr>
              <a:t>Session Time and Location  </a:t>
            </a:r>
            <a:br>
              <a:rPr lang="en-US" sz="3600" dirty="0" smtClean="0">
                <a:solidFill>
                  <a:schemeClr val="tx1"/>
                </a:solidFill>
                <a:latin typeface="Arial" charset="0"/>
              </a:rPr>
            </a:br>
            <a:endParaRPr lang="en-US" sz="1400" dirty="0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9462" name="Text Box 47"/>
          <p:cNvSpPr txBox="1">
            <a:spLocks noChangeArrowheads="1"/>
          </p:cNvSpPr>
          <p:nvPr/>
        </p:nvSpPr>
        <p:spPr bwMode="auto">
          <a:xfrm>
            <a:off x="914400" y="5791200"/>
            <a:ext cx="7315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400" dirty="0"/>
              <a:t>HBS: Handover with Broadcast Services    </a:t>
            </a:r>
            <a:r>
              <a:rPr lang="en-US" sz="1400" b="1" dirty="0"/>
              <a:t>Default Location</a:t>
            </a:r>
            <a:r>
              <a:rPr lang="en-US" sz="1400" dirty="0" smtClean="0"/>
              <a:t>:  </a:t>
            </a:r>
            <a:r>
              <a:rPr lang="en-US" sz="1400" smtClean="0"/>
              <a:t>Pacific </a:t>
            </a:r>
            <a:r>
              <a:rPr lang="en-US" sz="1400" smtClean="0"/>
              <a:t>E  </a:t>
            </a:r>
            <a:endParaRPr lang="en-US" sz="1400" dirty="0"/>
          </a:p>
          <a:p>
            <a:pPr eaLnBrk="1" hangingPunct="1"/>
            <a:r>
              <a:rPr lang="en-US" sz="1400" dirty="0"/>
              <a:t>SRHO: Single Radio Handovers</a:t>
            </a:r>
          </a:p>
        </p:txBody>
      </p:sp>
      <p:sp>
        <p:nvSpPr>
          <p:cNvPr id="19463" name="Rectangle 6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 sz="2400"/>
          </a:p>
        </p:txBody>
      </p:sp>
      <p:sp>
        <p:nvSpPr>
          <p:cNvPr id="19520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521" name="Rectangle 6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914400" y="1863725"/>
          <a:ext cx="7467599" cy="3622675"/>
        </p:xfrm>
        <a:graphic>
          <a:graphicData uri="http://schemas.openxmlformats.org/drawingml/2006/table">
            <a:tbl>
              <a:tblPr/>
              <a:tblGrid>
                <a:gridCol w="947069"/>
                <a:gridCol w="1315840"/>
                <a:gridCol w="1584036"/>
                <a:gridCol w="1885757"/>
                <a:gridCol w="1734897"/>
              </a:tblGrid>
              <a:tr h="58913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Monday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(July 18</a:t>
                      </a:r>
                      <a:r>
                        <a:rPr lang="en-US" sz="1200" b="1" baseline="30000">
                          <a:latin typeface="Times New Roman"/>
                          <a:ea typeface="Times New Roman"/>
                        </a:rPr>
                        <a:t>th</a:t>
                      </a:r>
                      <a:r>
                        <a:rPr lang="en-US" sz="1200" b="1">
                          <a:latin typeface="Times New Roman"/>
                          <a:ea typeface="Times New Roman"/>
                        </a:rPr>
                        <a:t>)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Tuesday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(July 19</a:t>
                      </a:r>
                      <a:r>
                        <a:rPr lang="en-US" sz="1200" b="1" baseline="30000">
                          <a:latin typeface="Times New Roman"/>
                          <a:ea typeface="Times New Roman"/>
                        </a:rPr>
                        <a:t>th</a:t>
                      </a:r>
                      <a:r>
                        <a:rPr lang="en-US" sz="1200" b="1">
                          <a:latin typeface="Times New Roman"/>
                          <a:ea typeface="Times New Roman"/>
                        </a:rPr>
                        <a:t>)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Wednesday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(July 20</a:t>
                      </a:r>
                      <a:r>
                        <a:rPr lang="en-US" sz="1200" b="1" baseline="30000">
                          <a:latin typeface="Times New Roman"/>
                          <a:ea typeface="Times New Roman"/>
                        </a:rPr>
                        <a:t>th</a:t>
                      </a:r>
                      <a:r>
                        <a:rPr lang="en-US" sz="1200" b="1">
                          <a:latin typeface="Times New Roman"/>
                          <a:ea typeface="Times New Roman"/>
                        </a:rPr>
                        <a:t>)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Thursday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(July 21</a:t>
                      </a:r>
                      <a:r>
                        <a:rPr lang="en-US" sz="1200" b="1" baseline="30000">
                          <a:latin typeface="Times New Roman"/>
                          <a:ea typeface="Times New Roman"/>
                        </a:rPr>
                        <a:t>th</a:t>
                      </a:r>
                      <a:r>
                        <a:rPr lang="en-US" sz="1200" b="1">
                          <a:latin typeface="Times New Roman"/>
                          <a:ea typeface="Times New Roman"/>
                        </a:rPr>
                        <a:t>)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93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AM-1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8:00-10:00a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Security TG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WG Mid-Plenary (9:00- 10:30a)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 Security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190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AM-2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10:30-12:30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HBS TG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SRHO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HBS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39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PM-1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1:30 – 3:30p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WG Opening Plenary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SRHO TG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Security 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 SRHO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84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PM-2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4:00 – 6:00p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Security TG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Security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HBS TG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WG Closing Plenary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29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Eve 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6:30 – 8:00p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NA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NA 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Social Event (until 9 pm)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72200" y="6553200"/>
            <a:ext cx="2438400" cy="304800"/>
          </a:xfrm>
          <a:noFill/>
        </p:spPr>
        <p:txBody>
          <a:bodyPr/>
          <a:lstStyle/>
          <a:p>
            <a:r>
              <a:rPr lang="en-US" dirty="0" smtClean="0"/>
              <a:t>Subir Das, Chair 802.21 WG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33800" y="6553200"/>
            <a:ext cx="1143000" cy="304800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081B5215-B144-4246-A476-CF2247F9E2AC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802.21 WG Charter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IEEE 802.21 is developing standards to enable handover and interoperability between heterogeneous networks  including both 802 and non-802 networks </a:t>
            </a:r>
          </a:p>
        </p:txBody>
      </p:sp>
      <p:sp>
        <p:nvSpPr>
          <p:cNvPr id="81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57200" y="6477000"/>
            <a:ext cx="1066800" cy="228600"/>
          </a:xfrm>
          <a:noFill/>
        </p:spPr>
        <p:txBody>
          <a:bodyPr/>
          <a:lstStyle/>
          <a:p>
            <a:r>
              <a:rPr lang="en-US" dirty="0" smtClean="0"/>
              <a:t>July 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88150" y="6475413"/>
            <a:ext cx="1822450" cy="184150"/>
          </a:xfrm>
          <a:noFill/>
        </p:spPr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 smtClean="0"/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91DFFB-E2DE-413E-BFBF-BDCEA3057FA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Summary of Completed Work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447800"/>
            <a:ext cx="86868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P802.21 base Specification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P802.21 published in Jan-2009</a:t>
            </a:r>
          </a:p>
          <a:p>
            <a:pPr>
              <a:lnSpc>
                <a:spcPct val="80000"/>
              </a:lnSpc>
            </a:pPr>
            <a:endParaRPr lang="en-US" sz="16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Requirements submitted to ITU through 802.18 for IMT-Advanced</a:t>
            </a:r>
          </a:p>
          <a:p>
            <a:pPr>
              <a:lnSpc>
                <a:spcPct val="80000"/>
              </a:lnSpc>
            </a:pPr>
            <a:r>
              <a:rPr lang="en-US" sz="1800" dirty="0" smtClean="0">
                <a:latin typeface="Arial" charset="0"/>
              </a:rPr>
              <a:t>Interaction with other 802 groups and other SDOs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MIH solution incorporated in 802.16g in Nov ‘05,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MIH solution incorporated in 802.11u in Sep ’06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3GPP: Concept of ANDSF incorporated in 3GPP TS 23.402, TS 24.302, TS 24.312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WMF: 802.21 IS </a:t>
            </a:r>
            <a:r>
              <a:rPr lang="en-US" sz="1600" dirty="0" err="1" smtClean="0">
                <a:latin typeface="Arial" charset="0"/>
              </a:rPr>
              <a:t>is</a:t>
            </a:r>
            <a:r>
              <a:rPr lang="en-US" sz="1600" dirty="0" smtClean="0">
                <a:latin typeface="Arial" charset="0"/>
              </a:rPr>
              <a:t> now a part of </a:t>
            </a:r>
            <a:r>
              <a:rPr lang="en-US" sz="1600" dirty="0" err="1" smtClean="0">
                <a:latin typeface="Arial" charset="0"/>
              </a:rPr>
              <a:t>WiMAX</a:t>
            </a:r>
            <a:r>
              <a:rPr lang="en-US" sz="1600" dirty="0" smtClean="0">
                <a:latin typeface="Arial" charset="0"/>
              </a:rPr>
              <a:t> 1.6 specification for </a:t>
            </a:r>
            <a:r>
              <a:rPr lang="en-US" sz="1600" dirty="0" err="1" smtClean="0">
                <a:latin typeface="Arial" charset="0"/>
              </a:rPr>
              <a:t>WiMAX-WiFi</a:t>
            </a:r>
            <a:r>
              <a:rPr lang="en-US" sz="1600" dirty="0" smtClean="0">
                <a:latin typeface="Arial" charset="0"/>
              </a:rPr>
              <a:t> IWK</a:t>
            </a:r>
          </a:p>
          <a:p>
            <a:pPr>
              <a:lnSpc>
                <a:spcPct val="80000"/>
              </a:lnSpc>
            </a:pPr>
            <a:endParaRPr lang="en-US" sz="2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latin typeface="Arial" charset="0"/>
              </a:rPr>
              <a:t>Task Group Status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802.21a Security TG: WG Letter Ballot approved; Preparation for Sponsor Ballot  approval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802.21b Handover with Broadcast Services TG; Preparation for Sponsor Ballot  approval 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>
                <a:latin typeface="Arial" charset="0"/>
              </a:rPr>
              <a:t>802.21c Single Radio Handovers: Proposals are discussed and draft version is underway</a:t>
            </a:r>
          </a:p>
          <a:p>
            <a:pPr>
              <a:lnSpc>
                <a:spcPct val="80000"/>
              </a:lnSpc>
              <a:buNone/>
            </a:pPr>
            <a:r>
              <a:rPr lang="en-US" sz="1600" dirty="0" smtClean="0">
                <a:latin typeface="Arial" charset="0"/>
              </a:rPr>
              <a:t> </a:t>
            </a:r>
          </a:p>
          <a:p>
            <a:pPr lvl="1">
              <a:lnSpc>
                <a:spcPct val="80000"/>
              </a:lnSpc>
            </a:pPr>
            <a:endParaRPr lang="en-US" sz="1800" dirty="0" smtClean="0">
              <a:latin typeface="Arial" charset="0"/>
            </a:endParaRPr>
          </a:p>
          <a:p>
            <a:pPr lvl="2">
              <a:lnSpc>
                <a:spcPct val="80000"/>
              </a:lnSpc>
            </a:pPr>
            <a:endParaRPr lang="en-US" sz="1600" dirty="0" smtClean="0">
              <a:latin typeface="Arial" charset="0"/>
              <a:cs typeface="Arial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477000"/>
            <a:ext cx="1143000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July 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88150" y="6475413"/>
            <a:ext cx="1822450" cy="184150"/>
          </a:xfrm>
          <a:noFill/>
        </p:spPr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 smtClean="0"/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91DFFB-E2DE-413E-BFBF-BDCEA3057FA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Letter Ballot #4c Result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LB#4c started on June 20</a:t>
            </a:r>
            <a:r>
              <a:rPr lang="en-US" sz="2400" baseline="30000" dirty="0" smtClean="0">
                <a:latin typeface="Arial" charset="0"/>
              </a:rPr>
              <a:t>th</a:t>
            </a:r>
            <a:r>
              <a:rPr lang="en-US" sz="2400" dirty="0" smtClean="0">
                <a:latin typeface="Arial" charset="0"/>
              </a:rPr>
              <a:t>,  2011 and ended on July 5th, 2011</a:t>
            </a: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Result is published on July 6</a:t>
            </a:r>
            <a:r>
              <a:rPr lang="en-US" sz="2400" baseline="30000" dirty="0" smtClean="0">
                <a:latin typeface="Arial" charset="0"/>
                <a:cs typeface="Arial" charset="0"/>
              </a:rPr>
              <a:t>th</a:t>
            </a:r>
            <a:r>
              <a:rPr lang="en-US" sz="2400" dirty="0" smtClean="0">
                <a:latin typeface="Arial" charset="0"/>
                <a:cs typeface="Arial" charset="0"/>
              </a:rPr>
              <a:t>,  2011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  <a:hlinkClick r:id="rId3"/>
              </a:rPr>
              <a:t>http://www.ieee802.org/21/ballot_4.html</a:t>
            </a:r>
            <a:r>
              <a:rPr lang="en-US" sz="2000" dirty="0" smtClean="0">
                <a:latin typeface="Arial" charset="0"/>
                <a:cs typeface="Arial" charset="0"/>
              </a:rPr>
              <a:t/>
            </a:r>
            <a:br>
              <a:rPr lang="en-US" sz="2000" dirty="0" smtClean="0">
                <a:latin typeface="Arial" charset="0"/>
                <a:cs typeface="Arial" charset="0"/>
              </a:rPr>
            </a:br>
            <a:r>
              <a:rPr lang="en-US" sz="2000" dirty="0" smtClean="0">
                <a:latin typeface="Arial" charset="0"/>
                <a:cs typeface="Arial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Summary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Approve :27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Disapprove :00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Abstain:  02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Return ratio :  90.63%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Approval ratio : 100% </a:t>
            </a:r>
          </a:p>
          <a:p>
            <a:pPr lvl="1">
              <a:lnSpc>
                <a:spcPct val="80000"/>
              </a:lnSpc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 The ballot is  approved </a:t>
            </a:r>
          </a:p>
          <a:p>
            <a:pPr lvl="1">
              <a:lnSpc>
                <a:spcPct val="80000"/>
              </a:lnSpc>
              <a:buNone/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sz="2200" dirty="0" smtClean="0">
              <a:latin typeface="Arial" charset="0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685800" y="6477000"/>
            <a:ext cx="1066800" cy="2159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July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88150" y="6475413"/>
            <a:ext cx="1822450" cy="184150"/>
          </a:xfrm>
          <a:noFill/>
        </p:spPr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 smtClean="0"/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91DFFB-E2DE-413E-BFBF-BDCEA3057FA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490538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Letter Ballot #5c Result 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</a:rPr>
              <a:t>LB#5c started on June 20</a:t>
            </a:r>
            <a:r>
              <a:rPr lang="en-US" sz="2400" baseline="30000" dirty="0" smtClean="0">
                <a:latin typeface="Arial" charset="0"/>
              </a:rPr>
              <a:t>th</a:t>
            </a:r>
            <a:r>
              <a:rPr lang="en-US" sz="2400" dirty="0" smtClean="0">
                <a:latin typeface="Arial" charset="0"/>
              </a:rPr>
              <a:t>,  2011 and ended on July 5th, 2011</a:t>
            </a: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Result is published on July 6</a:t>
            </a:r>
            <a:r>
              <a:rPr lang="en-US" sz="2400" baseline="30000" dirty="0" smtClean="0">
                <a:latin typeface="Arial" charset="0"/>
                <a:cs typeface="Arial" charset="0"/>
              </a:rPr>
              <a:t>th</a:t>
            </a:r>
            <a:r>
              <a:rPr lang="en-US" sz="2400" dirty="0" smtClean="0">
                <a:latin typeface="Arial" charset="0"/>
                <a:cs typeface="Arial" charset="0"/>
              </a:rPr>
              <a:t>, 2011</a:t>
            </a:r>
            <a:endParaRPr lang="en-US" sz="2000" dirty="0" smtClean="0">
              <a:latin typeface="Arial" charset="0"/>
              <a:cs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  <a:hlinkClick r:id="rId3"/>
              </a:rPr>
              <a:t>http://www.ieee802.org/21/ballot_5.html</a:t>
            </a:r>
            <a:r>
              <a:rPr lang="en-US" sz="2000" dirty="0" smtClean="0">
                <a:latin typeface="Arial" charset="0"/>
                <a:cs typeface="Arial" charset="0"/>
              </a:rPr>
              <a:t/>
            </a:r>
            <a:br>
              <a:rPr lang="en-US" sz="2000" dirty="0" smtClean="0">
                <a:latin typeface="Arial" charset="0"/>
                <a:cs typeface="Arial" charset="0"/>
              </a:rPr>
            </a:br>
            <a:r>
              <a:rPr lang="en-US" sz="2000" dirty="0" smtClean="0">
                <a:latin typeface="Arial" charset="0"/>
                <a:cs typeface="Arial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Summary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Approve :  29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Disapprove :  00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Abstain:   00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Return ratio : 90.6%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charset="0"/>
                <a:cs typeface="Arial" charset="0"/>
              </a:rPr>
              <a:t>Approval ratio : 100% </a:t>
            </a:r>
          </a:p>
          <a:p>
            <a:pPr lvl="1">
              <a:lnSpc>
                <a:spcPct val="80000"/>
              </a:lnSpc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 The ballot is approved </a:t>
            </a:r>
          </a:p>
          <a:p>
            <a:pPr lvl="1">
              <a:lnSpc>
                <a:spcPct val="80000"/>
              </a:lnSpc>
              <a:buNone/>
            </a:pPr>
            <a:endParaRPr lang="en-US" sz="20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</a:pPr>
            <a:endParaRPr lang="en-US" sz="2200" dirty="0" smtClean="0">
              <a:latin typeface="Arial" charset="0"/>
            </a:endParaRPr>
          </a:p>
        </p:txBody>
      </p:sp>
      <p:sp>
        <p:nvSpPr>
          <p:cNvPr id="7" name="Date Placeholder 3"/>
          <p:cNvSpPr txBox="1">
            <a:spLocks/>
          </p:cNvSpPr>
          <p:nvPr/>
        </p:nvSpPr>
        <p:spPr>
          <a:xfrm>
            <a:off x="685800" y="6477000"/>
            <a:ext cx="1066800" cy="2159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July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5800" y="6477000"/>
            <a:ext cx="1066800" cy="215900"/>
          </a:xfrm>
          <a:noFill/>
        </p:spPr>
        <p:txBody>
          <a:bodyPr/>
          <a:lstStyle/>
          <a:p>
            <a:r>
              <a:rPr lang="en-US" dirty="0" smtClean="0"/>
              <a:t>July 2011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pt-BR" smtClean="0"/>
              <a:t>                                 Subir Das, Chair 802.21 WG</a:t>
            </a:r>
            <a:endParaRPr lang="en-US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17CE900-A1D9-48AF-99E5-2A9670E2E491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Objectives for the March Meeting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058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latin typeface="Arial" charset="0"/>
              </a:rPr>
              <a:t>Task Group Activities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802.21a: Security Extensions to MIH Services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Letter Ballot  comment resolution and preparation for Sponsor ballot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802.21b: Handovers with Broadcast Services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Letter Ballot comment resolution and preparation for Sponsor ballot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latin typeface="Arial" charset="0"/>
              </a:rPr>
              <a:t>802.21c: Single Radio Handovers</a:t>
            </a:r>
          </a:p>
          <a:p>
            <a:pPr lvl="2">
              <a:lnSpc>
                <a:spcPct val="90000"/>
              </a:lnSpc>
            </a:pPr>
            <a:r>
              <a:rPr lang="en-US" sz="1800" dirty="0" smtClean="0">
                <a:latin typeface="Arial" charset="0"/>
              </a:rPr>
              <a:t>Draft document discussion </a:t>
            </a:r>
            <a:endParaRPr lang="en-US" sz="1800" dirty="0" smtClean="0">
              <a:latin typeface="Arial" charset="0"/>
              <a:cs typeface="Arial" charset="0"/>
            </a:endParaRPr>
          </a:p>
          <a:p>
            <a:pPr lvl="2">
              <a:lnSpc>
                <a:spcPct val="90000"/>
              </a:lnSpc>
              <a:buFontTx/>
              <a:buNone/>
            </a:pPr>
            <a:endParaRPr lang="en-US" sz="1800" dirty="0" smtClean="0">
              <a:latin typeface="Arial" charset="0"/>
            </a:endParaRPr>
          </a:p>
          <a:p>
            <a:pPr>
              <a:lnSpc>
                <a:spcPct val="90000"/>
              </a:lnSpc>
              <a:buNone/>
            </a:pPr>
            <a:endParaRPr lang="en-US" sz="1600" dirty="0" smtClean="0">
              <a:latin typeface="Arial" charset="0"/>
            </a:endParaRPr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28351</TotalTime>
  <Words>760</Words>
  <Application>Microsoft Office PowerPoint</Application>
  <PresentationFormat>On-screen Show (4:3)</PresentationFormat>
  <Paragraphs>210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802.11PowerPointTemplate-Landscape</vt:lpstr>
      <vt:lpstr>1_Custom Design</vt:lpstr>
      <vt:lpstr>2_Custom Design</vt:lpstr>
      <vt:lpstr>3_Custom Design</vt:lpstr>
      <vt:lpstr>Custom Design</vt:lpstr>
      <vt:lpstr>Joint Opening Plenary  IEEE 802.21  Media Independent Handover Services Session #45 San Francisco</vt:lpstr>
      <vt:lpstr>WG Officers</vt:lpstr>
      <vt:lpstr>IEEE 802.21 Meeting Server Details</vt:lpstr>
      <vt:lpstr>Session Time and Location   </vt:lpstr>
      <vt:lpstr>802.21 WG Charter</vt:lpstr>
      <vt:lpstr>Summary of Completed Work</vt:lpstr>
      <vt:lpstr>Letter Ballot #4c Result </vt:lpstr>
      <vt:lpstr>Letter Ballot #5c Result </vt:lpstr>
      <vt:lpstr>Objectives for the March Meeting</vt:lpstr>
      <vt:lpstr>Future Sessions – 2011 </vt:lpstr>
      <vt:lpstr>Future Sessions – 2012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subject/>
  <dc:creator>Subir Das</dc:creator>
  <cp:keywords/>
  <cp:lastModifiedBy>Subir Das</cp:lastModifiedBy>
  <cp:revision>437</cp:revision>
  <cp:lastPrinted>1998-02-10T13:28:06Z</cp:lastPrinted>
  <dcterms:created xsi:type="dcterms:W3CDTF">2002-07-08T22:03:28Z</dcterms:created>
  <dcterms:modified xsi:type="dcterms:W3CDTF">2011-07-18T03:23:55Z</dcterms:modified>
</cp:coreProperties>
</file>