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734" r:id="rId2"/>
  </p:sldMasterIdLst>
  <p:notesMasterIdLst>
    <p:notesMasterId r:id="rId14"/>
  </p:notesMasterIdLst>
  <p:handoutMasterIdLst>
    <p:handoutMasterId r:id="rId15"/>
  </p:handoutMasterIdLst>
  <p:sldIdLst>
    <p:sldId id="396" r:id="rId3"/>
    <p:sldId id="357" r:id="rId4"/>
    <p:sldId id="311" r:id="rId5"/>
    <p:sldId id="389" r:id="rId6"/>
    <p:sldId id="397" r:id="rId7"/>
    <p:sldId id="393" r:id="rId8"/>
    <p:sldId id="394" r:id="rId9"/>
    <p:sldId id="398" r:id="rId10"/>
    <p:sldId id="386" r:id="rId11"/>
    <p:sldId id="391" r:id="rId12"/>
    <p:sldId id="399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0" autoAdjust="0"/>
    <p:restoredTop sz="94700" autoAdjust="0"/>
  </p:normalViewPr>
  <p:slideViewPr>
    <p:cSldViewPr>
      <p:cViewPr varScale="1">
        <p:scale>
          <a:sx n="103" d="100"/>
          <a:sy n="103" d="100"/>
        </p:scale>
        <p:origin x="-4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74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604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20xx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2D12AD0-39D7-481D-A90E-51416BE12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lide Image Placeholder 10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754062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754063"/>
            <a:ext cx="4641850" cy="3481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47E86FD9-54B1-4280-945A-202E0A5B216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D72ED04-A864-4DC0-A8CE-E9B26A560A8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8280"/>
            <a:ext cx="910186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CC2B97F-973B-4407-B2CD-43C3E76D1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21-11-0033-00-0000-Joint_Plenary_Opening_Report.ppt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2" r:id="rId2"/>
    <p:sldLayoutId id="2147483863" r:id="rId3"/>
    <p:sldLayoutId id="2147483837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21/ballot_4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21/ballot_5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6858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#43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Singapore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subir@research.telcordia.com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09600" y="6477000"/>
            <a:ext cx="990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March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990600" cy="215900"/>
          </a:xfrm>
          <a:noFill/>
        </p:spPr>
        <p:txBody>
          <a:bodyPr/>
          <a:lstStyle/>
          <a:p>
            <a:r>
              <a:rPr lang="en-US" dirty="0" smtClean="0"/>
              <a:t>March 2011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742BCC51-E7F8-4B59-97C5-0AF7925240C8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smtClean="0">
                <a:solidFill>
                  <a:schemeClr val="accent2"/>
                </a:solidFill>
              </a:rPr>
              <a:t>Future Sessions – 2011</a:t>
            </a:r>
            <a:r>
              <a:rPr lang="en-US" sz="4000" smtClean="0">
                <a:solidFill>
                  <a:schemeClr val="accent2"/>
                </a:solidFill>
              </a:rPr>
              <a:t/>
            </a:r>
            <a:br>
              <a:rPr lang="en-US" sz="4000" smtClean="0">
                <a:solidFill>
                  <a:schemeClr val="accent2"/>
                </a:solidFill>
              </a:rPr>
            </a:br>
            <a:endParaRPr lang="en-US" sz="2000" b="1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16-19 May 2011, Alberta, Canada.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18-21 July 2011, San Francisco,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19-22 September 2011,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7-10 Nov 2011, Atlanta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000"/>
            <a:ext cx="106680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March  2011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Subir Das, Chair, IEEE 802.21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77000"/>
            <a:ext cx="1752600" cy="228601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742BCC51-E7F8-4B59-97C5-0AF7925240C8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09-12 January 2012, 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(?)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March 2012,  TBD (non North American)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14-17 (Target) May 2012, 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(?)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15-20 July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Diego, CA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10-13 (Target) September 2012,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(?)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4191000" y="6477000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742BCC51-E7F8-4B59-97C5-0AF7925240C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1219200" cy="228600"/>
          </a:xfrm>
          <a:noFill/>
        </p:spPr>
        <p:txBody>
          <a:bodyPr/>
          <a:lstStyle/>
          <a:p>
            <a:r>
              <a:rPr lang="en-US" dirty="0" smtClean="0"/>
              <a:t>March 2011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dirty="0" smtClean="0"/>
              <a:t>                                 Subir Das, Chair 802.21 WG</a:t>
            </a:r>
            <a:endParaRPr lang="en-US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4947E09-04BA-41CB-918F-1FFEA1098F9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noFill/>
        </p:spPr>
        <p:txBody>
          <a:bodyPr/>
          <a:lstStyle/>
          <a:p>
            <a:pPr defTabSz="960438"/>
            <a:r>
              <a:rPr lang="en-US" sz="4000" b="1" smtClean="0">
                <a:solidFill>
                  <a:schemeClr val="accent2"/>
                </a:solidFill>
                <a:latin typeface="Arial" charset="0"/>
              </a:rPr>
              <a:t>WG Officers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idx="1"/>
          </p:nvPr>
        </p:nvGraphicFramePr>
        <p:xfrm>
          <a:off x="1295400" y="1447800"/>
          <a:ext cx="6781800" cy="3718560"/>
        </p:xfrm>
        <a:graphic>
          <a:graphicData uri="http://schemas.openxmlformats.org/drawingml/2006/table">
            <a:tbl>
              <a:tblPr/>
              <a:tblGrid>
                <a:gridCol w="2819400"/>
                <a:gridCol w="3962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Subir Das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Vice 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Juan Carlos Zuniga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Secretary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Anthony Chan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Editor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David Cypher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802.11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Clint Chaplin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802.16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Peretz Feder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IETF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Yoshihiro Ohba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3" name="Rectangle 32"/>
          <p:cNvSpPr>
            <a:spLocks noChangeArrowheads="1"/>
          </p:cNvSpPr>
          <p:nvPr/>
        </p:nvSpPr>
        <p:spPr bwMode="auto">
          <a:xfrm>
            <a:off x="381000" y="55626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" charset="0"/>
              </a:rPr>
              <a:t>The WG has </a:t>
            </a:r>
            <a:r>
              <a:rPr lang="en-US" sz="2400" dirty="0" smtClean="0">
                <a:latin typeface="Arial" charset="0"/>
              </a:rPr>
              <a:t>30 </a:t>
            </a:r>
            <a:r>
              <a:rPr lang="en-US" sz="2400" dirty="0">
                <a:latin typeface="Arial" charset="0"/>
              </a:rPr>
              <a:t>voting members as of this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smtClean="0">
                <a:latin typeface="Arial" charset="0"/>
              </a:rPr>
              <a:t>IEEE 802.21</a:t>
            </a:r>
            <a:br>
              <a:rPr lang="en-US" sz="4000" b="1" smtClean="0">
                <a:latin typeface="Arial" charset="0"/>
              </a:rPr>
            </a:br>
            <a:r>
              <a:rPr lang="en-US" sz="4000" b="1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  <p:sp>
        <p:nvSpPr>
          <p:cNvPr id="4" name="Date Placeholder 3"/>
          <p:cNvSpPr txBox="1">
            <a:spLocks/>
          </p:cNvSpPr>
          <p:nvPr/>
        </p:nvSpPr>
        <p:spPr>
          <a:xfrm>
            <a:off x="685800" y="6477000"/>
            <a:ext cx="990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2011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4038600" y="6477000"/>
            <a:ext cx="760412" cy="18097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CDF237D2-9025-4C3F-BEA0-3F53B88EEF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990600" cy="215900"/>
          </a:xfrm>
          <a:noFill/>
        </p:spPr>
        <p:txBody>
          <a:bodyPr/>
          <a:lstStyle/>
          <a:p>
            <a:r>
              <a:rPr lang="en-US" dirty="0" smtClean="0"/>
              <a:t>March 2011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dirty="0" smtClean="0"/>
              <a:t>                                 Subir Das, Chair 802.21 WG</a:t>
            </a:r>
            <a:endParaRPr lang="en-US" dirty="0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DF237D2-9025-4C3F-BEA0-3F53B88EEF65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914400" y="5791200"/>
            <a:ext cx="731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dirty="0"/>
              <a:t>HBS: Handover with Broadcast Services    </a:t>
            </a:r>
            <a:r>
              <a:rPr lang="en-US" sz="1400" b="1" dirty="0"/>
              <a:t>Default Location</a:t>
            </a:r>
            <a:r>
              <a:rPr lang="en-US" sz="1400" dirty="0" smtClean="0"/>
              <a:t>: 4603 (4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</a:t>
            </a:r>
            <a:r>
              <a:rPr lang="en-US" sz="1400" dirty="0" smtClean="0"/>
              <a:t>Level, Convention center) </a:t>
            </a:r>
            <a:endParaRPr lang="en-US" sz="1400" dirty="0"/>
          </a:p>
          <a:p>
            <a:pPr eaLnBrk="1" hangingPunct="1"/>
            <a:r>
              <a:rPr lang="en-US" sz="1400" dirty="0"/>
              <a:t>SRHO: Single Radio Handovers</a:t>
            </a:r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14401" y="1573530"/>
          <a:ext cx="7010400" cy="3989071"/>
        </p:xfrm>
        <a:graphic>
          <a:graphicData uri="http://schemas.openxmlformats.org/drawingml/2006/table">
            <a:tbl>
              <a:tblPr/>
              <a:tblGrid>
                <a:gridCol w="1216090"/>
                <a:gridCol w="1073020"/>
                <a:gridCol w="1359159"/>
                <a:gridCol w="1716833"/>
                <a:gridCol w="1645298"/>
              </a:tblGrid>
              <a:tr h="5707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Monday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(March 14)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Tuesday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(March 15)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Wednesday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(March 16)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Thursday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(March 17)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3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8:00-10:00a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Security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Mid week Plenary/Future Project Planning </a:t>
                      </a: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(will start at 9:30 am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HBS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6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10:30-12:30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Security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Future Project Planning contd..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Security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3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1:30 – 3:30p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802.21 WG Opening Plenary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HBS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Security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 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3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4:00 – 6:00p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HBS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SRHO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SRHO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802.21 WG Closing Plenary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Eve1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6:00 – 7:30p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Tutorial 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Social  (</a:t>
                      </a:r>
                      <a:r>
                        <a:rPr lang="en-US" sz="1200" b="1">
                          <a:latin typeface="Times New Roman"/>
                          <a:ea typeface="Times New Roman"/>
                        </a:rPr>
                        <a:t>Starts at 6:30 pm)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 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Eve 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7:30 – 9:00p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Tutorial 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Social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Eve 3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9- 10:30p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Tutorial 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72200" y="6553200"/>
            <a:ext cx="2438400" cy="304800"/>
          </a:xfrm>
          <a:noFill/>
        </p:spPr>
        <p:txBody>
          <a:bodyPr/>
          <a:lstStyle/>
          <a:p>
            <a:r>
              <a:rPr lang="en-US" dirty="0" smtClean="0"/>
              <a:t>Subir Das, Chair 802.21 WG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553200"/>
            <a:ext cx="1143000" cy="304800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081B5215-B144-4246-A476-CF2247F9E2AC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  <a:latin typeface="Arial" charset="0"/>
              </a:rPr>
              <a:t>802.21 WG Charter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handover and interoperability between heterogeneous networks  including both 802 and non-802 networks </a:t>
            </a:r>
          </a:p>
        </p:txBody>
      </p:sp>
      <p:sp>
        <p:nvSpPr>
          <p:cNvPr id="81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477000"/>
            <a:ext cx="1066800" cy="228600"/>
          </a:xfrm>
          <a:noFill/>
        </p:spPr>
        <p:txBody>
          <a:bodyPr/>
          <a:lstStyle/>
          <a:p>
            <a:r>
              <a:rPr lang="en-US" dirty="0" smtClean="0"/>
              <a:t>March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8150" y="6475413"/>
            <a:ext cx="1822450" cy="184150"/>
          </a:xfrm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91DFFB-E2DE-413E-BFBF-BDCEA3057FA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smtClean="0">
                <a:solidFill>
                  <a:schemeClr val="accent2"/>
                </a:solidFill>
                <a:latin typeface="Arial" charset="0"/>
              </a:rPr>
              <a:t>Summary of Completed Work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868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P802.21 base Specification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P802.21 published in Jan-2009</a:t>
            </a:r>
          </a:p>
          <a:p>
            <a:pPr>
              <a:lnSpc>
                <a:spcPct val="80000"/>
              </a:lnSpc>
            </a:pPr>
            <a:endParaRPr lang="en-US" sz="1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Requirements submitted to ITU through 802.18 for IMT-Advanced</a:t>
            </a:r>
          </a:p>
          <a:p>
            <a:pPr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Interaction with other 802 groups and other SDOs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MIH solution incorporated in 802.16g in Nov ‘05,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MIH solution incorporated in 802.11u in Sep ’06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3GPP: Concept of ANDSF incorporated in 3GPP TS 23.402, TS 24.302, TS 24.312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WMF: 802.21 IS </a:t>
            </a:r>
            <a:r>
              <a:rPr lang="en-US" sz="1600" dirty="0" err="1" smtClean="0">
                <a:latin typeface="Arial" charset="0"/>
              </a:rPr>
              <a:t>is</a:t>
            </a:r>
            <a:r>
              <a:rPr lang="en-US" sz="1600" dirty="0" smtClean="0">
                <a:latin typeface="Arial" charset="0"/>
              </a:rPr>
              <a:t> now a part of </a:t>
            </a:r>
            <a:r>
              <a:rPr lang="en-US" sz="1600" dirty="0" err="1" smtClean="0">
                <a:latin typeface="Arial" charset="0"/>
              </a:rPr>
              <a:t>WiMAX</a:t>
            </a:r>
            <a:r>
              <a:rPr lang="en-US" sz="1600" dirty="0" smtClean="0">
                <a:latin typeface="Arial" charset="0"/>
              </a:rPr>
              <a:t> 1.6 specification for </a:t>
            </a:r>
            <a:r>
              <a:rPr lang="en-US" sz="1600" dirty="0" err="1" smtClean="0">
                <a:latin typeface="Arial" charset="0"/>
              </a:rPr>
              <a:t>WiMAX-WiFi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smtClean="0">
                <a:latin typeface="Arial" charset="0"/>
              </a:rPr>
              <a:t>IWK</a:t>
            </a:r>
          </a:p>
          <a:p>
            <a:pPr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Task Group Status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802.21a Security TG: WG Letter Ballot approved; resolve the comments and preparation for </a:t>
            </a:r>
            <a:r>
              <a:rPr lang="en-US" sz="1600" dirty="0" smtClean="0">
                <a:latin typeface="Arial" charset="0"/>
              </a:rPr>
              <a:t>next LB </a:t>
            </a:r>
            <a:r>
              <a:rPr lang="en-US" sz="1600" dirty="0" smtClean="0">
                <a:latin typeface="Arial" charset="0"/>
              </a:rPr>
              <a:t>re-circulation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802.21b Handover with Broadcast Services TG: Resolve comments and preparation </a:t>
            </a:r>
            <a:r>
              <a:rPr lang="en-US" sz="1600" dirty="0" smtClean="0">
                <a:latin typeface="Arial" charset="0"/>
              </a:rPr>
              <a:t>next LB </a:t>
            </a:r>
            <a:r>
              <a:rPr lang="en-US" sz="1600" dirty="0" smtClean="0">
                <a:latin typeface="Arial" charset="0"/>
              </a:rPr>
              <a:t>re-circulation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802.21c Single Radio Handovers: Proposals are discussed and draft version is underway</a:t>
            </a:r>
          </a:p>
          <a:p>
            <a:pPr>
              <a:lnSpc>
                <a:spcPct val="80000"/>
              </a:lnSpc>
              <a:buNone/>
            </a:pPr>
            <a:r>
              <a:rPr lang="en-US" sz="1600" dirty="0" smtClean="0">
                <a:latin typeface="Arial" charset="0"/>
              </a:rPr>
              <a:t> </a:t>
            </a:r>
          </a:p>
          <a:p>
            <a:pPr lvl="1">
              <a:lnSpc>
                <a:spcPct val="80000"/>
              </a:lnSpc>
            </a:pPr>
            <a:endParaRPr lang="en-US" sz="1800" dirty="0" smtClean="0">
              <a:latin typeface="Arial" charset="0"/>
            </a:endParaRPr>
          </a:p>
          <a:p>
            <a:pPr lvl="2">
              <a:lnSpc>
                <a:spcPct val="80000"/>
              </a:lnSpc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1143000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8150" y="6475413"/>
            <a:ext cx="1822450" cy="184150"/>
          </a:xfrm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91DFFB-E2DE-413E-BFBF-BDCEA3057FA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Letter Ballot #4a Result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LB#4a started on November 23, 2010 and ended on December 22, 2010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Result is published on December 23, 2010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  <a:hlinkClick r:id="rId3"/>
              </a:rPr>
              <a:t>http://www.ieee802.org/21/ballot_4.html</a:t>
            </a:r>
            <a:r>
              <a:rPr lang="en-US" sz="2000" dirty="0" smtClean="0">
                <a:latin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cs typeface="Arial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Summary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Approve :16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Disapprove :08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Abstain:  02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Return ratio :  81%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Approval ratio : 66% 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The ballot is not approved </a:t>
            </a:r>
          </a:p>
          <a:p>
            <a:pPr lvl="1">
              <a:lnSpc>
                <a:spcPct val="80000"/>
              </a:lnSpc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200" dirty="0" smtClean="0">
              <a:latin typeface="Arial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85800" y="6477000"/>
            <a:ext cx="10668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2011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8150" y="6475413"/>
            <a:ext cx="1822450" cy="184150"/>
          </a:xfrm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91DFFB-E2DE-413E-BFBF-BDCEA3057FA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Letter Ballot #5a Result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LB#5a started on February 15 , 2011 and ended on March </a:t>
            </a:r>
            <a:r>
              <a:rPr lang="en-US" sz="2400" dirty="0" smtClean="0">
                <a:latin typeface="Arial" charset="0"/>
              </a:rPr>
              <a:t>01, </a:t>
            </a:r>
            <a:r>
              <a:rPr lang="en-US" sz="2400" dirty="0" smtClean="0">
                <a:latin typeface="Arial" charset="0"/>
              </a:rPr>
              <a:t>2011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Result is published on March 02, 2011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  <a:hlinkClick r:id="rId3"/>
              </a:rPr>
              <a:t>http://www.ieee802.org/21/ballot_5.html</a:t>
            </a:r>
            <a:r>
              <a:rPr lang="en-US" sz="2000" dirty="0" smtClean="0">
                <a:latin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cs typeface="Arial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Summary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Approve :  22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Disapprove :  05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Abstain:   02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Return ratio : 90.6%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Approval ratio : 81.48% 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The ballot is approved </a:t>
            </a:r>
          </a:p>
          <a:p>
            <a:pPr lvl="1">
              <a:lnSpc>
                <a:spcPct val="80000"/>
              </a:lnSpc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200" dirty="0" smtClean="0">
              <a:latin typeface="Arial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85800" y="6477000"/>
            <a:ext cx="10668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March 2011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1066800" cy="215900"/>
          </a:xfrm>
          <a:noFill/>
        </p:spPr>
        <p:txBody>
          <a:bodyPr/>
          <a:lstStyle/>
          <a:p>
            <a:r>
              <a:rPr lang="en-US" dirty="0" smtClean="0"/>
              <a:t>March 2011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17CE900-A1D9-48AF-99E5-2A9670E2E49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arch Meeting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Task Group Activities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802.21a: Security Extensions to MIH Services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Letter Ballot  comment resolution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802.21b: Handovers with Broadcast Services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Letter Ballot comment resolution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802.21c: Single Radio Handovers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Draft document discussion </a:t>
            </a:r>
            <a:endParaRPr lang="en-US" sz="18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28174</TotalTime>
  <Words>828</Words>
  <Application>Microsoft Office PowerPoint</Application>
  <PresentationFormat>On-screen Show (4:3)</PresentationFormat>
  <Paragraphs>230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802.11PowerPointTemplate-Landscape</vt:lpstr>
      <vt:lpstr>Custom Design</vt:lpstr>
      <vt:lpstr>Joint Opening Plenary  IEEE 802.21  Media Independent Handover Services Session #43 Singapore</vt:lpstr>
      <vt:lpstr>WG Officers</vt:lpstr>
      <vt:lpstr>IEEE 802.21 Meeting Server Details</vt:lpstr>
      <vt:lpstr>Session Time and Location   </vt:lpstr>
      <vt:lpstr>802.21 WG Charter</vt:lpstr>
      <vt:lpstr>Summary of Completed Work</vt:lpstr>
      <vt:lpstr>Letter Ballot #4a Result </vt:lpstr>
      <vt:lpstr>Letter Ballot #5a Result </vt:lpstr>
      <vt:lpstr>Objectives for the March Meeting</vt:lpstr>
      <vt:lpstr>Future Sessions – 2011 </vt:lpstr>
      <vt:lpstr>Future Sessions – 2012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subject/>
  <dc:creator>Subir Das</dc:creator>
  <cp:keywords/>
  <cp:lastModifiedBy>Subir Das</cp:lastModifiedBy>
  <cp:revision>433</cp:revision>
  <cp:lastPrinted>1998-02-10T13:28:06Z</cp:lastPrinted>
  <dcterms:created xsi:type="dcterms:W3CDTF">2002-07-08T22:03:28Z</dcterms:created>
  <dcterms:modified xsi:type="dcterms:W3CDTF">2011-03-13T08:24:41Z</dcterms:modified>
</cp:coreProperties>
</file>