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66" r:id="rId3"/>
    <p:sldId id="270" r:id="rId4"/>
    <p:sldId id="278" r:id="rId5"/>
    <p:sldId id="272" r:id="rId6"/>
    <p:sldId id="27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80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a:xfrm>
            <a:off x="5618188" y="6475413"/>
            <a:ext cx="2925737" cy="184666"/>
          </a:xfrm>
        </p:spPr>
        <p:txBody>
          <a:bodyPr/>
          <a:lstStyle>
            <a:lvl1pPr>
              <a:defRPr/>
            </a:lvl1pPr>
          </a:lstStyle>
          <a:p>
            <a:r>
              <a:rPr lang="en-US" dirty="0" err="1" smtClean="0"/>
              <a:t>Jmichael</a:t>
            </a:r>
            <a:r>
              <a:rPr lang="en-US" dirty="0" smtClean="0"/>
              <a:t>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18-12/0022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8" name="Footer Placeholder 4"/>
          <p:cNvSpPr>
            <a:spLocks noGrp="1"/>
          </p:cNvSpPr>
          <p:nvPr>
            <p:ph type="ftr" sz="quarter" idx="11"/>
          </p:nvPr>
        </p:nvSpPr>
        <p:spPr>
          <a:xfrm>
            <a:off x="6746253" y="6475413"/>
            <a:ext cx="1797672" cy="184666"/>
          </a:xfrm>
        </p:spPr>
        <p:txBody>
          <a:bodyPr/>
          <a:lstStyle/>
          <a:p>
            <a:r>
              <a:rPr lang="en-US" dirty="0" smtClean="0"/>
              <a:t>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a:t>
            </a:r>
            <a:r>
              <a:rPr lang="en-US" sz="2000" b="0" dirty="0" smtClean="0"/>
              <a:t>March 11</a:t>
            </a:r>
            <a:r>
              <a:rPr lang="en-US" sz="2000" b="0" dirty="0" smtClean="0"/>
              <a:t>, </a:t>
            </a:r>
            <a:r>
              <a:rPr lang="en-US" sz="2000" b="0" dirty="0" smtClean="0"/>
              <a:t>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16646592"/>
              </p:ext>
            </p:extLst>
          </p:nvPr>
        </p:nvGraphicFramePr>
        <p:xfrm>
          <a:off x="523875" y="2293938"/>
          <a:ext cx="8170863" cy="2713037"/>
        </p:xfrm>
        <a:graphic>
          <a:graphicData uri="http://schemas.openxmlformats.org/presentationml/2006/ole">
            <mc:AlternateContent xmlns:mc="http://schemas.openxmlformats.org/markup-compatibility/2006">
              <mc:Choice xmlns:v="urn:schemas-microsoft-com:vml" Requires="v">
                <p:oleObj spid="_x0000_s30753" name="Document" r:id="rId4" imgW="8248712" imgH="2756611" progId="Word.Document.8">
                  <p:embed/>
                </p:oleObj>
              </mc:Choice>
              <mc:Fallback>
                <p:oleObj name="Document" r:id="rId4" imgW="8248712" imgH="2756611" progId="Word.Document.8">
                  <p:embed/>
                  <p:pic>
                    <p:nvPicPr>
                      <p:cNvPr id="0" name="Picture 11"/>
                      <p:cNvPicPr>
                        <a:picLocks noChangeAspect="1" noChangeArrowheads="1"/>
                      </p:cNvPicPr>
                      <p:nvPr/>
                    </p:nvPicPr>
                    <p:blipFill>
                      <a:blip r:embed="rId5"/>
                      <a:srcRect/>
                      <a:stretch>
                        <a:fillRect/>
                      </a:stretch>
                    </p:blipFill>
                    <p:spPr bwMode="auto">
                      <a:xfrm>
                        <a:off x="523875" y="2293938"/>
                        <a:ext cx="8170863" cy="2713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introduces the regulatory issues to be considered during the </a:t>
            </a:r>
            <a:r>
              <a:rPr lang="en-US" sz="2000" b="0" dirty="0" smtClean="0"/>
              <a:t>Waikoloa</a:t>
            </a:r>
            <a:r>
              <a:rPr lang="en-US" sz="2000" b="0" dirty="0" smtClean="0"/>
              <a:t> </a:t>
            </a:r>
            <a:r>
              <a:rPr lang="en-US" sz="2000" b="0" dirty="0" smtClean="0"/>
              <a:t>meetings of the RR-TAG.</a:t>
            </a:r>
          </a:p>
          <a:p>
            <a:r>
              <a:rPr lang="en-US" sz="2000" b="0" dirty="0" smtClean="0"/>
              <a:t>Specific action may be taken by the RR-TAG in response to the proceedings reviewed.</a:t>
            </a:r>
          </a:p>
          <a:p>
            <a:r>
              <a:rPr lang="en-US" sz="2000" b="0" dirty="0" smtClean="0"/>
              <a:t>The RR-TAG depends on working group interest and participation to support the efforts to draft submissions to proceedings.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 List</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a:t>THE </a:t>
            </a:r>
            <a:r>
              <a:rPr lang="en-US" sz="2000" b="0" dirty="0" smtClean="0"/>
              <a:t>FCC WTB </a:t>
            </a:r>
            <a:r>
              <a:rPr lang="en-US" sz="2000" b="0" dirty="0"/>
              <a:t>AND THE OFFICE </a:t>
            </a:r>
            <a:r>
              <a:rPr lang="en-US" sz="2000" b="0" dirty="0" smtClean="0"/>
              <a:t>OFENGINEERING </a:t>
            </a:r>
            <a:r>
              <a:rPr lang="en-US" sz="2000" b="0" dirty="0"/>
              <a:t>AND TECHNOLOGY SEEK COMMENT ON PROGENY’S M-LMS FIELD </a:t>
            </a:r>
            <a:r>
              <a:rPr lang="en-US" sz="2000" b="0"/>
              <a:t>TESTING </a:t>
            </a:r>
            <a:r>
              <a:rPr lang="en-US" sz="2000" b="0" smtClean="0"/>
              <a:t>REPORT </a:t>
            </a:r>
            <a:r>
              <a:rPr lang="en-US" sz="2000" b="0" dirty="0" smtClean="0"/>
              <a:t>(Docket </a:t>
            </a:r>
            <a:r>
              <a:rPr lang="en-US" sz="2000" b="0" dirty="0"/>
              <a:t>No. </a:t>
            </a:r>
            <a:r>
              <a:rPr lang="en-US" sz="2000" b="0" dirty="0" smtClean="0"/>
              <a:t>11-49) </a:t>
            </a:r>
            <a:r>
              <a:rPr lang="en-US" sz="2000" b="0" dirty="0" smtClean="0"/>
              <a:t>(</a:t>
            </a:r>
            <a:r>
              <a:rPr lang="en-US" sz="2000" b="0" dirty="0"/>
              <a:t>18-12/21r1) Comment Date: March 15, </a:t>
            </a:r>
            <a:r>
              <a:rPr lang="en-US" sz="2000" b="0" dirty="0" smtClean="0"/>
              <a:t>2012, Comment </a:t>
            </a:r>
            <a:r>
              <a:rPr lang="en-US" sz="2000" b="0" dirty="0"/>
              <a:t>Date: March 30, 2012 .</a:t>
            </a:r>
            <a:endParaRPr lang="en-US" sz="2000" b="0" dirty="0" smtClean="0"/>
          </a:p>
          <a:p>
            <a:pPr>
              <a:spcBef>
                <a:spcPts val="0"/>
              </a:spcBef>
              <a:spcAft>
                <a:spcPts val="600"/>
              </a:spcAft>
            </a:pPr>
            <a:r>
              <a:rPr lang="en-US" sz="2000" b="0" dirty="0" smtClean="0"/>
              <a:t>FCC </a:t>
            </a:r>
            <a:r>
              <a:rPr lang="en-US" sz="2000" b="0" dirty="0"/>
              <a:t>SEEKS COMMENT ON CERTAIN WIRELESS SERVICE INTERRUPTIONS. (DA No.  12-311). (</a:t>
            </a:r>
            <a:r>
              <a:rPr lang="en-US" sz="2000" b="0" dirty="0" err="1"/>
              <a:t>Dkt</a:t>
            </a:r>
            <a:r>
              <a:rPr lang="en-US" sz="2000" b="0" dirty="0"/>
              <a:t> No 12-52 )  FCC seeks comment on concerns and issues related to intentional interruptions of wireless service by government authorities for the purpose of ensuring public safety. Comments Due:  04/30/2012. Reply Comments Due:  05/30/2012(18-11/101r0</a:t>
            </a:r>
            <a:r>
              <a:rPr lang="en-US" sz="2000" b="0" dirty="0" smtClean="0"/>
              <a:t>).</a:t>
            </a:r>
            <a:endParaRPr lang="en-US" sz="2000" b="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819400"/>
          </a:xfrm>
        </p:spPr>
        <p:txBody>
          <a:bodyPr/>
          <a:lstStyle/>
          <a:p>
            <a:r>
              <a:rPr lang="en-US" sz="2800" dirty="0"/>
              <a:t>ITU-R Items</a:t>
            </a:r>
            <a:br>
              <a:rPr lang="en-US" sz="2800" dirty="0"/>
            </a:br>
            <a:r>
              <a:rPr lang="en-US" sz="2800" dirty="0"/>
              <a:t>Impact on </a:t>
            </a:r>
            <a:r>
              <a:rPr lang="en-US" sz="2800" dirty="0" err="1"/>
              <a:t>radiocommunication</a:t>
            </a:r>
            <a:r>
              <a:rPr lang="en-US" sz="2800" dirty="0"/>
              <a:t> systems from wireless and wired data transmission technologies used for the support of power management </a:t>
            </a:r>
            <a:r>
              <a:rPr lang="en-US" sz="2800" dirty="0" smtClean="0"/>
              <a:t>systems (18-12-0025) Question ITU-R 236/1</a:t>
            </a:r>
            <a:endParaRPr lang="en-US" sz="2800" dirty="0"/>
          </a:p>
        </p:txBody>
      </p:sp>
      <p:sp>
        <p:nvSpPr>
          <p:cNvPr id="3" name="Content Placeholder 2"/>
          <p:cNvSpPr>
            <a:spLocks noGrp="1"/>
          </p:cNvSpPr>
          <p:nvPr>
            <p:ph idx="1"/>
          </p:nvPr>
        </p:nvSpPr>
        <p:spPr>
          <a:xfrm>
            <a:off x="762000" y="3581400"/>
            <a:ext cx="7772400" cy="2819400"/>
          </a:xfrm>
        </p:spPr>
        <p:txBody>
          <a:bodyPr/>
          <a:lstStyle/>
          <a:p>
            <a:r>
              <a:rPr lang="en-US" dirty="0" smtClean="0"/>
              <a:t>This question specifically asks:</a:t>
            </a:r>
          </a:p>
          <a:p>
            <a:pPr marL="0">
              <a:spcBef>
                <a:spcPts val="600"/>
              </a:spcBef>
              <a:spcAft>
                <a:spcPts val="0"/>
              </a:spcAft>
              <a:tabLst>
                <a:tab pos="504190" algn="l"/>
                <a:tab pos="756285" algn="l"/>
                <a:tab pos="1008380" algn="l"/>
                <a:tab pos="1260475" algn="l"/>
              </a:tabLst>
            </a:pPr>
            <a:r>
              <a:rPr lang="en-GB" dirty="0">
                <a:ea typeface="Times New Roman"/>
              </a:rPr>
              <a:t>What are the technical and operating features and the characteristics of wireless technologies and devices in support of power grid management systems?</a:t>
            </a:r>
            <a:endParaRPr lang="en-US" dirty="0">
              <a:ea typeface="Times New Roman"/>
            </a:endParaRPr>
          </a:p>
          <a:p>
            <a:pPr marL="0">
              <a:spcBef>
                <a:spcPts val="600"/>
              </a:spcBef>
              <a:spcAft>
                <a:spcPts val="0"/>
              </a:spcAft>
              <a:tabLst>
                <a:tab pos="504190" algn="l"/>
                <a:tab pos="756285" algn="l"/>
                <a:tab pos="1008380" algn="l"/>
                <a:tab pos="1260475" algn="l"/>
              </a:tabLst>
            </a:pPr>
            <a:r>
              <a:rPr lang="en-GB" dirty="0">
                <a:ea typeface="Times New Roman"/>
              </a:rPr>
              <a:t>	What are the data rates, bandwidths, frequency bands and spectrum requirements needed in support of power grid management systems?</a:t>
            </a:r>
            <a:endParaRPr lang="en-US" dirty="0">
              <a:ea typeface="Times New Roman"/>
            </a:endParaRPr>
          </a:p>
          <a:p>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Tree>
    <p:extLst>
      <p:ext uri="{BB962C8B-B14F-4D97-AF65-F5344CB8AC3E}">
        <p14:creationId xmlns:p14="http://schemas.microsoft.com/office/powerpoint/2010/main" val="210669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ITU-R Question 236/1 continued</a:t>
            </a:r>
            <a:endParaRPr lang="en-GB" sz="2800" dirty="0"/>
          </a:p>
        </p:txBody>
      </p:sp>
      <p:sp>
        <p:nvSpPr>
          <p:cNvPr id="21507" name="Rectangle 3"/>
          <p:cNvSpPr>
            <a:spLocks noGrp="1" noChangeArrowheads="1"/>
          </p:cNvSpPr>
          <p:nvPr>
            <p:ph type="body" idx="1"/>
          </p:nvPr>
        </p:nvSpPr>
        <p:spPr>
          <a:xfrm>
            <a:off x="685800" y="1600200"/>
            <a:ext cx="7772400" cy="4419600"/>
          </a:xfrm>
        </p:spPr>
        <p:txBody>
          <a:bodyPr/>
          <a:lstStyle/>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What </a:t>
            </a:r>
            <a:r>
              <a:rPr lang="en-GB" dirty="0">
                <a:solidFill>
                  <a:srgbClr val="000000"/>
                </a:solidFill>
                <a:ea typeface="Times New Roman"/>
              </a:rPr>
              <a:t>are the interference considerations to </a:t>
            </a:r>
            <a:r>
              <a:rPr lang="en-GB" dirty="0" err="1">
                <a:solidFill>
                  <a:srgbClr val="000000"/>
                </a:solidFill>
                <a:ea typeface="Times New Roman"/>
              </a:rPr>
              <a:t>radiocommunications</a:t>
            </a:r>
            <a:r>
              <a:rPr lang="en-GB" dirty="0">
                <a:solidFill>
                  <a:srgbClr val="000000"/>
                </a:solidFill>
                <a:ea typeface="Times New Roman"/>
              </a:rPr>
              <a:t> associated with the implementation of wireless and wired technologies and devices used in support of power grid management systems?</a:t>
            </a:r>
            <a:endParaRPr lang="en-US" dirty="0">
              <a:solidFill>
                <a:srgbClr val="000000"/>
              </a:solidFill>
              <a:ea typeface="Times New Roman"/>
            </a:endParaRPr>
          </a:p>
          <a:p>
            <a:pPr marL="0" lvl="0">
              <a:spcBef>
                <a:spcPts val="600"/>
              </a:spcBef>
              <a:spcAft>
                <a:spcPts val="0"/>
              </a:spcAft>
              <a:tabLst>
                <a:tab pos="504190" algn="l"/>
                <a:tab pos="756285" algn="l"/>
                <a:tab pos="1008380" algn="l"/>
                <a:tab pos="1260475" algn="l"/>
              </a:tabLst>
            </a:pPr>
            <a:r>
              <a:rPr lang="en-GB" dirty="0">
                <a:solidFill>
                  <a:srgbClr val="000000"/>
                </a:solidFill>
                <a:ea typeface="Times New Roman"/>
              </a:rPr>
              <a:t>	How will spectrum availability be affected by interference associated with widespread deployment of such technologies and devices</a:t>
            </a:r>
            <a:r>
              <a:rPr lang="en-GB" dirty="0" smtClean="0">
                <a:solidFill>
                  <a:srgbClr val="000000"/>
                </a:solidFill>
                <a:ea typeface="Times New Roman"/>
              </a:rPr>
              <a: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The outcome of this question will be the identification of spectrum, technologies, bandwidths and data rates for wireless Smart Grid management.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It is recommended IEEE 802 make an initial input to the June, 2012 meeting of ITU-R WP1A</a:t>
            </a:r>
            <a:endParaRPr lang="en-US" dirty="0">
              <a:solidFill>
                <a:srgbClr val="000000"/>
              </a:solidFill>
              <a:ea typeface="Times New Roman"/>
            </a:endParaRPr>
          </a:p>
          <a:p>
            <a:pPr>
              <a:spcBef>
                <a:spcPts val="0"/>
              </a:spcBef>
              <a:spcAft>
                <a:spcPts val="600"/>
              </a:spcAft>
            </a:pPr>
            <a:endParaRPr lang="en-US" sz="2000" b="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Other Issues for Discussion</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As contributed by RR-TAG participants.</a:t>
            </a:r>
            <a:endParaRPr lang="en-US" sz="2000" b="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280</TotalTime>
  <Words>383</Words>
  <Application>Microsoft Office PowerPoint</Application>
  <PresentationFormat>On-screen Show (4:3)</PresentationFormat>
  <Paragraphs>44</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802-18-Submission</vt:lpstr>
      <vt:lpstr>Microsoft Word 97 - 2003 Document</vt:lpstr>
      <vt:lpstr>RR-TAG Opening Report</vt:lpstr>
      <vt:lpstr>Overview</vt:lpstr>
      <vt:lpstr>FCC Proceedings List</vt:lpstr>
      <vt:lpstr>ITU-R Items Impact on radiocommunication systems from wireless and wired data transmission technologies used for the support of power management systems (18-12-0025) Question ITU-R 236/1</vt:lpstr>
      <vt:lpstr>ITU-R Question 236/1 continued</vt:lpstr>
      <vt:lpstr>Other Issues for Discussion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74</cp:revision>
  <cp:lastPrinted>2012-01-11T22:16:33Z</cp:lastPrinted>
  <dcterms:created xsi:type="dcterms:W3CDTF">2012-01-16T17:46:49Z</dcterms:created>
  <dcterms:modified xsi:type="dcterms:W3CDTF">2012-03-11T23:15:05Z</dcterms:modified>
</cp:coreProperties>
</file>