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6" r:id="rId3"/>
    <p:sldId id="270" r:id="rId4"/>
    <p:sldId id="285" r:id="rId5"/>
    <p:sldId id="278" r:id="rId6"/>
    <p:sldId id="284" r:id="rId7"/>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2412"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a:t>
            </a:r>
            <a:r>
              <a:rPr lang="en-US" dirty="0" err="1" smtClean="0"/>
              <a:t>LLCh</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2012</a:t>
            </a:r>
            <a:endParaRPr lang="en-US" dirty="0"/>
          </a:p>
        </p:txBody>
      </p:sp>
      <p:sp>
        <p:nvSpPr>
          <p:cNvPr id="1029" name="Rectangle 5"/>
          <p:cNvSpPr>
            <a:spLocks noGrp="1" noChangeArrowheads="1"/>
          </p:cNvSpPr>
          <p:nvPr>
            <p:ph type="ftr" sz="quarter" idx="3"/>
          </p:nvPr>
        </p:nvSpPr>
        <p:spPr bwMode="auto">
          <a:xfrm>
            <a:off x="5738413" y="6475413"/>
            <a:ext cx="280551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18-12-0121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41128" cy="276999"/>
          </a:xfrm>
        </p:spPr>
        <p:txBody>
          <a:bodyPr/>
          <a:lstStyle/>
          <a:p>
            <a:r>
              <a:rPr lang="en-US" dirty="0" smtClean="0"/>
              <a:t>November</a:t>
            </a:r>
            <a:r>
              <a:rPr lang="en-US" dirty="0" smtClean="0"/>
              <a:t> </a:t>
            </a:r>
            <a:r>
              <a:rPr lang="en-US" dirty="0" smtClean="0"/>
              <a:t>2012</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a:t>
            </a:r>
            <a:r>
              <a:rPr lang="en-US" sz="2000" b="0" dirty="0" smtClean="0"/>
              <a:t>November</a:t>
            </a:r>
            <a:r>
              <a:rPr lang="en-US" sz="2000" b="0" dirty="0" smtClean="0"/>
              <a:t> </a:t>
            </a:r>
            <a:r>
              <a:rPr lang="en-US" sz="2000" b="0" dirty="0" smtClean="0"/>
              <a:t>16, 2012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16646592"/>
              </p:ext>
            </p:extLst>
          </p:nvPr>
        </p:nvGraphicFramePr>
        <p:xfrm>
          <a:off x="523875" y="2293938"/>
          <a:ext cx="8170863" cy="2713037"/>
        </p:xfrm>
        <a:graphic>
          <a:graphicData uri="http://schemas.openxmlformats.org/presentationml/2006/ole">
            <mc:AlternateContent xmlns:mc="http://schemas.openxmlformats.org/markup-compatibility/2006">
              <mc:Choice xmlns:v="urn:schemas-microsoft-com:vml" Requires="v">
                <p:oleObj spid="_x0000_s30848" name="Document" r:id="rId4" imgW="8248712" imgH="2756611" progId="Word.Document.8">
                  <p:embed/>
                </p:oleObj>
              </mc:Choice>
              <mc:Fallback>
                <p:oleObj name="Document" r:id="rId4" imgW="8248712" imgH="2756611" progId="Word.Document.8">
                  <p:embed/>
                  <p:pic>
                    <p:nvPicPr>
                      <p:cNvPr id="0" name="Picture 11"/>
                      <p:cNvPicPr>
                        <a:picLocks noChangeAspect="1" noChangeArrowheads="1"/>
                      </p:cNvPicPr>
                      <p:nvPr/>
                    </p:nvPicPr>
                    <p:blipFill>
                      <a:blip r:embed="rId5"/>
                      <a:srcRect/>
                      <a:stretch>
                        <a:fillRect/>
                      </a:stretch>
                    </p:blipFill>
                    <p:spPr bwMode="auto">
                      <a:xfrm>
                        <a:off x="523875" y="2293938"/>
                        <a:ext cx="8170863" cy="2713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dirty="0" smtClean="0"/>
              <a:t>November</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from the </a:t>
            </a:r>
            <a:r>
              <a:rPr lang="en-US" sz="2000" b="0" dirty="0" smtClean="0"/>
              <a:t>November, 2012</a:t>
            </a:r>
            <a:r>
              <a:rPr lang="en-US" sz="2000" b="0" dirty="0" smtClean="0"/>
              <a:t> </a:t>
            </a:r>
            <a:r>
              <a:rPr lang="en-US" sz="2000" b="0" dirty="0" smtClean="0"/>
              <a:t>IEEE 802 Plenary.</a:t>
            </a:r>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E.g. one session in Atlanta had 25 people from different WGs helping draft an output.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dirty="0" smtClean="0"/>
              <a:t>November</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Outputs from the San </a:t>
            </a:r>
            <a:r>
              <a:rPr lang="en-GB" sz="2800" dirty="0" smtClean="0"/>
              <a:t>Antonio</a:t>
            </a:r>
            <a:r>
              <a:rPr lang="en-GB" sz="2800" dirty="0" smtClean="0"/>
              <a:t> </a:t>
            </a:r>
            <a:r>
              <a:rPr lang="en-GB" sz="2800" dirty="0" smtClean="0"/>
              <a:t>Meeting</a:t>
            </a:r>
            <a:endParaRPr lang="en-GB" sz="2800" dirty="0"/>
          </a:p>
        </p:txBody>
      </p:sp>
      <p:sp>
        <p:nvSpPr>
          <p:cNvPr id="21507" name="Rectangle 3"/>
          <p:cNvSpPr>
            <a:spLocks noGrp="1" noChangeArrowheads="1"/>
          </p:cNvSpPr>
          <p:nvPr>
            <p:ph type="body" idx="1"/>
          </p:nvPr>
        </p:nvSpPr>
        <p:spPr>
          <a:xfrm>
            <a:off x="762000" y="1600200"/>
            <a:ext cx="7772400" cy="4800600"/>
          </a:xfrm>
        </p:spPr>
        <p:txBody>
          <a:bodyPr/>
          <a:lstStyle/>
          <a:p>
            <a:pPr>
              <a:spcBef>
                <a:spcPts val="0"/>
              </a:spcBef>
              <a:spcAft>
                <a:spcPts val="600"/>
              </a:spcAft>
            </a:pPr>
            <a:r>
              <a:rPr lang="en-US" sz="2000" dirty="0" smtClean="0"/>
              <a:t>18-12-0117-01</a:t>
            </a:r>
            <a:r>
              <a:rPr lang="en-US" sz="2000" b="0" dirty="0" smtClean="0"/>
              <a:t> </a:t>
            </a:r>
            <a:r>
              <a:rPr lang="en-US" sz="2000" b="0" dirty="0"/>
              <a:t>“Draft request to FCC for a Public Notice requesting comments to Progeny M-LMS testing” – IEEE 802.18/IEEE 802 have for many years opposed the various petitions from Progeny and other 900 MHz M-LMS to either be allowed more time to build out their networks or waiver of other FCC rules. The FCC has, as an exception, created a “safe harbor” for license exempt devices in the 902 – 928 MHz frequency band. The FCC allowed Progeny a limited build out with a requirement to report the impact on Part 15 devices. The tests did show interference into the unlicensed “protected” services. This document requests that the FCC publish a Public Notice requesting comments on the Progeny M-LMS testing results. Approval was </a:t>
            </a:r>
            <a:r>
              <a:rPr lang="en-US" sz="2000" b="0" dirty="0" smtClean="0"/>
              <a:t>3/0/0</a:t>
            </a:r>
          </a:p>
          <a:p>
            <a:pPr>
              <a:spcBef>
                <a:spcPts val="0"/>
              </a:spcBef>
              <a:spcAft>
                <a:spcPts val="600"/>
              </a:spcAft>
            </a:pPr>
            <a:r>
              <a:rPr lang="en-US" sz="2000" dirty="0"/>
              <a:t>1</a:t>
            </a:r>
            <a:r>
              <a:rPr lang="en-US" sz="2000" dirty="0" smtClean="0"/>
              <a:t>8-12-0116-01</a:t>
            </a:r>
            <a:r>
              <a:rPr lang="en-US" sz="2000" b="0" dirty="0" smtClean="0"/>
              <a:t> </a:t>
            </a:r>
            <a:r>
              <a:rPr lang="en-US" sz="2000" b="0" dirty="0"/>
              <a:t>“Report to External Organizations on P802.16.3 Progress” – This provides an update to various external organizations, including the FCC, on the status of P802.16.3. Approval was 3/0/1.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41128" cy="276999"/>
          </a:xfrm>
        </p:spPr>
        <p:txBody>
          <a:bodyPr/>
          <a:lstStyle/>
          <a:p>
            <a:r>
              <a:rPr lang="en-US" dirty="0" smtClean="0"/>
              <a:t>November</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Outputs from the San </a:t>
            </a:r>
            <a:r>
              <a:rPr lang="en-GB" sz="2800" dirty="0" smtClean="0"/>
              <a:t>Antonio</a:t>
            </a:r>
            <a:r>
              <a:rPr lang="en-GB" sz="2800" dirty="0" smtClean="0"/>
              <a:t> </a:t>
            </a:r>
            <a:r>
              <a:rPr lang="en-GB" sz="2800" dirty="0" smtClean="0"/>
              <a:t>Meeting</a:t>
            </a:r>
            <a:endParaRPr lang="en-GB" sz="2800" dirty="0"/>
          </a:p>
        </p:txBody>
      </p:sp>
      <p:sp>
        <p:nvSpPr>
          <p:cNvPr id="21507" name="Rectangle 3"/>
          <p:cNvSpPr>
            <a:spLocks noGrp="1" noChangeArrowheads="1"/>
          </p:cNvSpPr>
          <p:nvPr>
            <p:ph type="body" idx="1"/>
          </p:nvPr>
        </p:nvSpPr>
        <p:spPr>
          <a:xfrm>
            <a:off x="762000" y="1600200"/>
            <a:ext cx="7772400" cy="4800600"/>
          </a:xfrm>
        </p:spPr>
        <p:txBody>
          <a:bodyPr/>
          <a:lstStyle/>
          <a:p>
            <a:pPr>
              <a:spcBef>
                <a:spcPts val="0"/>
              </a:spcBef>
              <a:spcAft>
                <a:spcPts val="600"/>
              </a:spcAft>
            </a:pPr>
            <a:r>
              <a:rPr lang="en-US" sz="2000" dirty="0"/>
              <a:t>18-12-0118-01 </a:t>
            </a:r>
            <a:r>
              <a:rPr lang="en-US" sz="2000" b="0" dirty="0"/>
              <a:t>“Draft LS to WP 5D: Comments on Working Doc toward a PDNR on the use of IMT for broadband PPDR” – This document from IEEE 802.16 provides comments to ITU-R WP5D on the use of IMT technologies to provide broadband support for Public Protection and Disaster Relief (PPDR). The only IEEE 802 WG with a technology listed in the ITU-R IMT Recommendations is IEEE 802.16. </a:t>
            </a:r>
            <a:r>
              <a:rPr lang="en-US" sz="2000" b="0" dirty="0" smtClean="0"/>
              <a:t>Approval </a:t>
            </a:r>
            <a:r>
              <a:rPr lang="en-US" sz="2000" b="0" dirty="0"/>
              <a:t>was 4/0/0</a:t>
            </a:r>
            <a:r>
              <a:rPr lang="en-US" sz="2000" b="0" dirty="0" smtClean="0"/>
              <a:t>.</a:t>
            </a:r>
          </a:p>
          <a:p>
            <a:pPr>
              <a:spcBef>
                <a:spcPts val="0"/>
              </a:spcBef>
              <a:spcAft>
                <a:spcPts val="600"/>
              </a:spcAft>
            </a:pPr>
            <a:r>
              <a:rPr lang="en-US" sz="2000" dirty="0"/>
              <a:t>18-12-0114-02</a:t>
            </a:r>
            <a:r>
              <a:rPr lang="en-US" sz="2000" b="0" dirty="0"/>
              <a:t> “Draft comments to FCC Wireless Microphone Refresh Proceeding”. This contribution was developed by IEEE 802.22. The FCC rules regarding the use of wireless microphones impacts the use of the “TV white space” frequency bands, hence they impact the deployment of the IEEE 802.22 technology. This document proposes the FCC make changes to the rules during this “refresh proceeding”. Approval was 4/0/0.</a:t>
            </a:r>
            <a:endParaRPr lang="en-US" sz="2000" b="0" dirty="0" smtClean="0"/>
          </a:p>
        </p:txBody>
      </p:sp>
    </p:spTree>
    <p:extLst>
      <p:ext uri="{BB962C8B-B14F-4D97-AF65-F5344CB8AC3E}">
        <p14:creationId xmlns:p14="http://schemas.microsoft.com/office/powerpoint/2010/main" val="2640396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smtClean="0"/>
              <a:t>One </a:t>
            </a:r>
            <a:r>
              <a:rPr lang="en-US" sz="2800" dirty="0"/>
              <a:t>i</a:t>
            </a:r>
            <a:r>
              <a:rPr lang="en-US" sz="2800" dirty="0" smtClean="0"/>
              <a:t>tem </a:t>
            </a:r>
            <a:r>
              <a:rPr lang="en-US" sz="2800" dirty="0"/>
              <a:t>c</a:t>
            </a:r>
            <a:r>
              <a:rPr lang="en-US" sz="2800" dirty="0" smtClean="0"/>
              <a:t>onsidered </a:t>
            </a:r>
            <a:r>
              <a:rPr lang="en-US" sz="2800" dirty="0" smtClean="0"/>
              <a:t>in San </a:t>
            </a:r>
            <a:r>
              <a:rPr lang="en-US" sz="2800" dirty="0" smtClean="0"/>
              <a:t>Antonio</a:t>
            </a:r>
            <a:r>
              <a:rPr lang="en-US" sz="2800" dirty="0" smtClean="0"/>
              <a:t> to be completed by conference call</a:t>
            </a:r>
            <a:r>
              <a:rPr lang="en-US" sz="2800" dirty="0"/>
              <a:t/>
            </a:r>
            <a:br>
              <a:rPr lang="en-US" sz="2800" dirty="0"/>
            </a:br>
            <a:endParaRPr lang="en-US" sz="1400" dirty="0"/>
          </a:p>
        </p:txBody>
      </p:sp>
      <p:sp>
        <p:nvSpPr>
          <p:cNvPr id="3" name="Content Placeholder 2"/>
          <p:cNvSpPr>
            <a:spLocks noGrp="1"/>
          </p:cNvSpPr>
          <p:nvPr>
            <p:ph idx="1"/>
          </p:nvPr>
        </p:nvSpPr>
        <p:spPr>
          <a:xfrm>
            <a:off x="762000" y="1524000"/>
            <a:ext cx="7772400" cy="4876800"/>
          </a:xfrm>
        </p:spPr>
        <p:txBody>
          <a:bodyPr/>
          <a:lstStyle/>
          <a:p>
            <a:r>
              <a:rPr lang="en-US" sz="2000" dirty="0" smtClean="0"/>
              <a:t>18-12-0109</a:t>
            </a:r>
            <a:r>
              <a:rPr lang="en-US" sz="2000" b="0" dirty="0" smtClean="0"/>
              <a:t> The RR-TAG spent a good amount of time working on a response to the US FCC regarding their plan for TVWS use. What 802 has been working for is that the FCC identify adequate and appropriate spectrum for license exempt (unlicensed) devices. The topic is complex but a draft has been developed. There will be an 802.18 conference call on December 3</a:t>
            </a:r>
            <a:r>
              <a:rPr lang="en-US" sz="2000" b="0" baseline="30000" dirty="0" smtClean="0"/>
              <a:t>rd</a:t>
            </a:r>
            <a:r>
              <a:rPr lang="en-US" sz="2000" b="0" dirty="0" smtClean="0"/>
              <a:t> at 11:00 a.m. CST. </a:t>
            </a:r>
            <a:endParaRPr lang="en-US" sz="1600" b="0" dirty="0" smtClean="0"/>
          </a:p>
          <a:p>
            <a:pPr marL="0">
              <a:spcBef>
                <a:spcPts val="600"/>
              </a:spcBef>
              <a:spcAft>
                <a:spcPts val="0"/>
              </a:spcAft>
              <a:tabLst>
                <a:tab pos="504190" algn="l"/>
                <a:tab pos="756285" algn="l"/>
                <a:tab pos="1008380" algn="l"/>
                <a:tab pos="1260475" algn="l"/>
              </a:tabLst>
            </a:pPr>
            <a:r>
              <a:rPr lang="en-GB" sz="2000" b="0" dirty="0" smtClean="0">
                <a:ea typeface="Times New Roman"/>
              </a:rPr>
              <a:t>All </a:t>
            </a:r>
            <a:r>
              <a:rPr lang="en-GB" sz="2000" b="0" dirty="0" smtClean="0">
                <a:ea typeface="Times New Roman"/>
              </a:rPr>
              <a:t>of </a:t>
            </a:r>
            <a:r>
              <a:rPr lang="en-GB" sz="2000" b="0" dirty="0" smtClean="0">
                <a:ea typeface="Times New Roman"/>
              </a:rPr>
              <a:t>these documents are available on the IEEE 802.18 </a:t>
            </a:r>
            <a:r>
              <a:rPr lang="en-GB" sz="2000" b="0" dirty="0" smtClean="0">
                <a:ea typeface="Times New Roman"/>
              </a:rPr>
              <a:t>Mentor page.</a:t>
            </a:r>
            <a:endParaRPr lang="en-US" sz="2000" b="0" i="1" dirty="0">
              <a:ea typeface="Times New Roman"/>
            </a:endParaRPr>
          </a:p>
          <a:p>
            <a:pPr marL="0" indent="0">
              <a:buNone/>
            </a:pPr>
            <a:endParaRPr lang="en-US" dirty="0"/>
          </a:p>
        </p:txBody>
      </p:sp>
      <p:sp>
        <p:nvSpPr>
          <p:cNvPr id="4" name="Date Placeholder 3"/>
          <p:cNvSpPr>
            <a:spLocks noGrp="1"/>
          </p:cNvSpPr>
          <p:nvPr>
            <p:ph type="dt" sz="half" idx="10"/>
          </p:nvPr>
        </p:nvSpPr>
        <p:spPr>
          <a:xfrm>
            <a:off x="696913" y="332601"/>
            <a:ext cx="1541128" cy="276999"/>
          </a:xfrm>
        </p:spPr>
        <p:txBody>
          <a:bodyPr/>
          <a:lstStyle/>
          <a:p>
            <a:r>
              <a:rPr lang="en-US" dirty="0" smtClean="0"/>
              <a:t>November</a:t>
            </a:r>
            <a:r>
              <a:rPr lang="en-US" dirty="0" smtClean="0"/>
              <a:t> </a:t>
            </a:r>
            <a:r>
              <a:rPr lang="en-US" dirty="0" smtClean="0"/>
              <a:t>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a:t>M</a:t>
            </a:r>
            <a:r>
              <a:rPr lang="en-US" dirty="0" smtClean="0"/>
              <a:t>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smtClean="0"/>
              <a:t>Slide </a:t>
            </a:r>
            <a:fld id="{AA8A01DF-F7FD-444B-8432-819BBAFADCAE}" type="slidenum">
              <a:rPr lang="en-US" smtClean="0"/>
              <a:pPr/>
              <a:t>5</a:t>
            </a:fld>
            <a:endParaRPr lang="en-US"/>
          </a:p>
        </p:txBody>
      </p:sp>
    </p:spTree>
    <p:extLst>
      <p:ext uri="{BB962C8B-B14F-4D97-AF65-F5344CB8AC3E}">
        <p14:creationId xmlns:p14="http://schemas.microsoft.com/office/powerpoint/2010/main" val="2106690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dirty="0" smtClean="0"/>
              <a:t>July 2012</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Work for the January </a:t>
            </a:r>
            <a:r>
              <a:rPr lang="en-US" sz="2800" dirty="0" smtClean="0"/>
              <a:t>interim and March plenary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b="0" dirty="0" smtClean="0"/>
              <a:t>Work </a:t>
            </a:r>
            <a:r>
              <a:rPr lang="en-US" b="0" dirty="0" smtClean="0"/>
              <a:t>on the next input to ITU-R WP1A in regard to Question ITU-R 236/1 in </a:t>
            </a:r>
            <a:r>
              <a:rPr lang="en-US" b="0" dirty="0" err="1" smtClean="0"/>
              <a:t>particulat</a:t>
            </a:r>
            <a:r>
              <a:rPr lang="en-US" b="0" dirty="0" smtClean="0"/>
              <a:t>:</a:t>
            </a:r>
          </a:p>
          <a:p>
            <a:pPr lvl="1">
              <a:spcBef>
                <a:spcPts val="0"/>
              </a:spcBef>
              <a:spcAft>
                <a:spcPts val="600"/>
              </a:spcAft>
            </a:pPr>
            <a:r>
              <a:rPr lang="en-US" sz="1600" dirty="0" smtClean="0"/>
              <a:t>What are appropriate frequency bands for wireless management of a Smart Grid</a:t>
            </a:r>
          </a:p>
          <a:p>
            <a:pPr lvl="1">
              <a:spcBef>
                <a:spcPts val="0"/>
              </a:spcBef>
              <a:spcAft>
                <a:spcPts val="600"/>
              </a:spcAft>
            </a:pPr>
            <a:r>
              <a:rPr lang="en-US" sz="1600" b="0" dirty="0" smtClean="0"/>
              <a:t>What are appropriate technologies for wireless management of a Smart Grid, e.g. through put.</a:t>
            </a:r>
          </a:p>
          <a:p>
            <a:pPr>
              <a:spcBef>
                <a:spcPts val="0"/>
              </a:spcBef>
              <a:spcAft>
                <a:spcPts val="600"/>
              </a:spcAft>
            </a:pPr>
            <a:r>
              <a:rPr lang="en-US" b="0" dirty="0" smtClean="0"/>
              <a:t>Other regulatory matters that become apparent by the start of the meeting that may impact IEEE 802 technologies.</a:t>
            </a:r>
            <a:endParaRPr lang="en-US" b="0" dirty="0"/>
          </a:p>
          <a:p>
            <a:pPr>
              <a:spcBef>
                <a:spcPts val="0"/>
              </a:spcBef>
              <a:spcAft>
                <a:spcPts val="600"/>
              </a:spcAft>
            </a:pPr>
            <a:r>
              <a:rPr lang="en-US" b="0" dirty="0" smtClean="0"/>
              <a:t>Don’t 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813</TotalTime>
  <Words>773</Words>
  <Application>Microsoft Office PowerPoint</Application>
  <PresentationFormat>On-screen Show (4:3)</PresentationFormat>
  <Paragraphs>45</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802-18-Submission</vt:lpstr>
      <vt:lpstr>Document</vt:lpstr>
      <vt:lpstr>RR-TAG Closing Report</vt:lpstr>
      <vt:lpstr>Overview</vt:lpstr>
      <vt:lpstr>Outputs from the San Antonio Meeting</vt:lpstr>
      <vt:lpstr>Outputs from the San Antonio Meeting</vt:lpstr>
      <vt:lpstr>One item considered in San Antonio to be completed by conference call </vt:lpstr>
      <vt:lpstr>Work for the January interim and March plenary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166</cp:revision>
  <cp:lastPrinted>2012-03-24T19:12:10Z</cp:lastPrinted>
  <dcterms:created xsi:type="dcterms:W3CDTF">2012-01-16T17:46:49Z</dcterms:created>
  <dcterms:modified xsi:type="dcterms:W3CDTF">2012-11-16T23:48:22Z</dcterms:modified>
</cp:coreProperties>
</file>