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83" r:id="rId4"/>
    <p:sldId id="285" r:id="rId5"/>
    <p:sldId id="284" r:id="rId6"/>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4" d="100"/>
          <a:sy n="64" d="100"/>
        </p:scale>
        <p:origin x="-2424"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18-12/0111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81843" cy="276999"/>
          </a:xfrm>
        </p:spPr>
        <p:txBody>
          <a:bodyPr/>
          <a:lstStyle/>
          <a:p>
            <a:r>
              <a:rPr lang="en-US" smtClean="0"/>
              <a:t>November, 2012</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a:t>
            </a:r>
            <a:r>
              <a:rPr lang="en-US" sz="2000" b="0" dirty="0" smtClean="0"/>
              <a:t>November 12</a:t>
            </a:r>
            <a:r>
              <a:rPr lang="en-US" sz="2000" b="0" dirty="0" smtClean="0"/>
              <a:t>, </a:t>
            </a:r>
            <a:r>
              <a:rPr lang="en-US" sz="2000" b="0" dirty="0" smtClean="0"/>
              <a:t>2012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16646592"/>
              </p:ext>
            </p:extLst>
          </p:nvPr>
        </p:nvGraphicFramePr>
        <p:xfrm>
          <a:off x="523875" y="2293938"/>
          <a:ext cx="8170863" cy="2713037"/>
        </p:xfrm>
        <a:graphic>
          <a:graphicData uri="http://schemas.openxmlformats.org/presentationml/2006/ole">
            <mc:AlternateContent xmlns:mc="http://schemas.openxmlformats.org/markup-compatibility/2006">
              <mc:Choice xmlns:v="urn:schemas-microsoft-com:vml" Requires="v">
                <p:oleObj spid="_x0000_s30833" name="Document" r:id="rId4" imgW="8248712" imgH="2756611" progId="Word.Document.8">
                  <p:embed/>
                </p:oleObj>
              </mc:Choice>
              <mc:Fallback>
                <p:oleObj name="Document" r:id="rId4" imgW="8248712" imgH="2756611" progId="Word.Document.8">
                  <p:embed/>
                  <p:pic>
                    <p:nvPicPr>
                      <p:cNvPr id="0" name="Picture 11"/>
                      <p:cNvPicPr>
                        <a:picLocks noChangeAspect="1" noChangeArrowheads="1"/>
                      </p:cNvPicPr>
                      <p:nvPr/>
                    </p:nvPicPr>
                    <p:blipFill>
                      <a:blip r:embed="rId5"/>
                      <a:srcRect/>
                      <a:stretch>
                        <a:fillRect/>
                      </a:stretch>
                    </p:blipFill>
                    <p:spPr bwMode="auto">
                      <a:xfrm>
                        <a:off x="523875" y="2293938"/>
                        <a:ext cx="8170863" cy="2713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November,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from the </a:t>
            </a:r>
            <a:r>
              <a:rPr lang="en-US" sz="2000" b="0" dirty="0" smtClean="0"/>
              <a:t>July and September meetings</a:t>
            </a:r>
            <a:r>
              <a:rPr lang="en-US" sz="2000" b="0" dirty="0" smtClean="0"/>
              <a:t>.</a:t>
            </a:r>
            <a:endParaRPr lang="en-US" sz="2000" b="0" dirty="0" smtClean="0"/>
          </a:p>
          <a:p>
            <a:r>
              <a:rPr lang="en-US" sz="2000" b="0" dirty="0" smtClean="0"/>
              <a:t>Specific documents/actions were approved by the RR-TAG in response to the regulatory proceedings reviewed and inputs from various WGs.</a:t>
            </a:r>
          </a:p>
          <a:p>
            <a:r>
              <a:rPr lang="en-US" sz="2000" b="0" dirty="0" smtClean="0"/>
              <a:t>The RR-TAG is input driven. The attendance varies depending on the topics &amp; documents being considered. E.g. one session in Atlanta had 25 people from different WGs helping draft an output.</a:t>
            </a:r>
          </a:p>
          <a:p>
            <a:r>
              <a:rPr lang="en-US" sz="2000" b="0" dirty="0" smtClean="0"/>
              <a:t>As was begun at the September meetings final approval of documents will be done on Thursdays during AM1 and AM2.</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November,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a:t>
            </a:r>
            <a:r>
              <a:rPr lang="en-US" sz="2800" dirty="0" smtClean="0"/>
              <a:t> </a:t>
            </a:r>
            <a:r>
              <a:rPr lang="en-US" sz="2800" dirty="0" smtClean="0"/>
              <a:t>Items </a:t>
            </a:r>
            <a:r>
              <a:rPr lang="en-US" sz="2800" dirty="0"/>
              <a:t>Considered in </a:t>
            </a:r>
            <a:r>
              <a:rPr lang="en-US" sz="2800" dirty="0" smtClean="0"/>
              <a:t>September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t>
            </a:r>
            <a:r>
              <a:rPr lang="en-US" sz="2000" b="0" dirty="0" smtClean="0"/>
              <a:t>approved and one input to the US FCC in September</a:t>
            </a:r>
          </a:p>
          <a:p>
            <a:pPr lvl="1">
              <a:spcBef>
                <a:spcPts val="0"/>
              </a:spcBef>
              <a:spcAft>
                <a:spcPts val="600"/>
              </a:spcAft>
            </a:pPr>
            <a:r>
              <a:rPr lang="en-US" sz="1600" dirty="0" smtClean="0"/>
              <a:t>18-12-0093-01 which </a:t>
            </a:r>
            <a:r>
              <a:rPr lang="en-US" sz="1600" dirty="0"/>
              <a:t>was titled “IEEE 802.16 WG Statement to FCC regarding IEEE Project </a:t>
            </a:r>
            <a:r>
              <a:rPr lang="en-US" sz="1600" dirty="0" smtClean="0"/>
              <a:t>P802.16.3”</a:t>
            </a:r>
          </a:p>
          <a:p>
            <a:pPr lvl="1">
              <a:spcBef>
                <a:spcPts val="0"/>
              </a:spcBef>
              <a:spcAft>
                <a:spcPts val="600"/>
              </a:spcAft>
            </a:pPr>
            <a:r>
              <a:rPr lang="en-US" sz="1600" b="0" dirty="0" smtClean="0"/>
              <a:t>This was a letter to update the FCC on activities of this project.</a:t>
            </a:r>
          </a:p>
          <a:p>
            <a:pPr lvl="1">
              <a:spcBef>
                <a:spcPts val="0"/>
              </a:spcBef>
              <a:spcAft>
                <a:spcPts val="600"/>
              </a:spcAft>
            </a:pPr>
            <a:r>
              <a:rPr lang="en-US" sz="1600" dirty="0" smtClean="0"/>
              <a:t>The letter is available in final form on the FCC web site.</a:t>
            </a:r>
            <a:endParaRPr lang="en-US" sz="1600" b="0" dirty="0" smtClean="0"/>
          </a:p>
          <a:p>
            <a:pPr marL="0" indent="0">
              <a:spcBef>
                <a:spcPts val="0"/>
              </a:spcBef>
              <a:spcAft>
                <a:spcPts val="600"/>
              </a:spcAft>
              <a:buNone/>
            </a:pPr>
            <a:r>
              <a:rPr lang="en-US" sz="2000" b="0" dirty="0"/>
              <a:t>	</a:t>
            </a:r>
            <a:endParaRPr lang="en-US" sz="2000" b="0" dirty="0" smtClean="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November,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t>
            </a:r>
            <a:r>
              <a:rPr lang="en-US" sz="2800" dirty="0"/>
              <a:t>Considered in </a:t>
            </a:r>
            <a:r>
              <a:rPr lang="en-US" sz="2800" dirty="0" smtClean="0"/>
              <a:t>September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t>
            </a:r>
            <a:r>
              <a:rPr lang="en-US" sz="2000" b="0" dirty="0" smtClean="0"/>
              <a:t>approved and submitted for EC approval three contributions to the ITU-R</a:t>
            </a:r>
            <a:r>
              <a:rPr lang="en-US" sz="2000" b="0" dirty="0" smtClean="0"/>
              <a:t>.</a:t>
            </a:r>
            <a:endParaRPr lang="en-US" sz="2000" b="0" dirty="0" smtClean="0"/>
          </a:p>
          <a:p>
            <a:pPr>
              <a:spcBef>
                <a:spcPts val="0"/>
              </a:spcBef>
              <a:spcAft>
                <a:spcPts val="600"/>
              </a:spcAft>
            </a:pPr>
            <a:r>
              <a:rPr lang="en-US" sz="2000" b="0" dirty="0" smtClean="0"/>
              <a:t>One document dealt with changes to Recommendations ITU-R M.1801 and M.1450.</a:t>
            </a:r>
          </a:p>
          <a:p>
            <a:pPr lvl="1">
              <a:spcBef>
                <a:spcPts val="0"/>
              </a:spcBef>
              <a:spcAft>
                <a:spcPts val="600"/>
              </a:spcAft>
            </a:pPr>
            <a:r>
              <a:rPr lang="en-US" sz="1600" dirty="0" smtClean="0"/>
              <a:t>The proposed revisions (18-12-0084-03 and 18-12-0085-04)were embedded in a single document, 18-12-0100, and submitted to ITU-R</a:t>
            </a:r>
          </a:p>
          <a:p>
            <a:pPr lvl="1">
              <a:spcBef>
                <a:spcPts val="0"/>
              </a:spcBef>
              <a:spcAft>
                <a:spcPts val="600"/>
              </a:spcAft>
            </a:pPr>
            <a:r>
              <a:rPr lang="en-US" sz="1600" b="0" dirty="0" smtClean="0"/>
              <a:t>The ITU-R Secretariat created two documents from them, Documents 5A/173 and 5A/174. Both of whi</a:t>
            </a:r>
            <a:r>
              <a:rPr lang="en-US" sz="1600" dirty="0" smtClean="0"/>
              <a:t>ch are being incorporated in the respective </a:t>
            </a:r>
            <a:r>
              <a:rPr lang="en-US" sz="1600" dirty="0" err="1" smtClean="0"/>
              <a:t>contribtuions</a:t>
            </a:r>
            <a:r>
              <a:rPr lang="en-US" sz="1600" dirty="0" smtClean="0"/>
              <a:t>.</a:t>
            </a:r>
          </a:p>
          <a:p>
            <a:pPr>
              <a:spcBef>
                <a:spcPts val="0"/>
              </a:spcBef>
              <a:spcAft>
                <a:spcPts val="600"/>
              </a:spcAft>
            </a:pPr>
            <a:r>
              <a:rPr lang="en-US" sz="2000" b="0" dirty="0" smtClean="0"/>
              <a:t>Two other documents dealt with contributions to ITU-R WP5D.</a:t>
            </a:r>
          </a:p>
          <a:p>
            <a:pPr lvl="1">
              <a:spcBef>
                <a:spcPts val="0"/>
              </a:spcBef>
              <a:spcAft>
                <a:spcPts val="600"/>
              </a:spcAft>
            </a:pPr>
            <a:r>
              <a:rPr lang="en-US" sz="1600" dirty="0" smtClean="0"/>
              <a:t>18-12-0094-01 and 18-12-0095-01 dealt with responses to WP5D liaisons.</a:t>
            </a:r>
          </a:p>
          <a:p>
            <a:pPr lvl="1">
              <a:spcBef>
                <a:spcPts val="0"/>
              </a:spcBef>
              <a:spcAft>
                <a:spcPts val="600"/>
              </a:spcAft>
            </a:pPr>
            <a:r>
              <a:rPr lang="en-US" sz="1600" b="0" dirty="0" smtClean="0"/>
              <a:t>As is normal the only WG involved with these liaisons was IEEE 802.16.</a:t>
            </a:r>
            <a:endParaRPr lang="en-US" sz="1600" b="0" dirty="0" smtClean="0"/>
          </a:p>
          <a:p>
            <a:pPr>
              <a:spcBef>
                <a:spcPts val="0"/>
              </a:spcBef>
              <a:spcAft>
                <a:spcPts val="600"/>
              </a:spcAft>
            </a:pPr>
            <a:endParaRPr lang="en-US" sz="2000" b="0" dirty="0" smtClean="0"/>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November,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RR-TAG Items for </a:t>
            </a:r>
            <a:r>
              <a:rPr lang="en-US" sz="2800" dirty="0" smtClean="0"/>
              <a:t>November</a:t>
            </a:r>
            <a:r>
              <a:rPr lang="en-US" sz="2800" dirty="0" smtClean="0"/>
              <a:t>:</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responses to ITU-R on Question ITU-R 236/1 for WP1A’s meeting in June, 2013. </a:t>
            </a:r>
            <a:r>
              <a:rPr lang="en-US" sz="2000" b="0" dirty="0" smtClean="0"/>
              <a:t>.</a:t>
            </a:r>
            <a:endParaRPr lang="en-US" sz="2000" b="0" dirty="0" smtClean="0"/>
          </a:p>
          <a:p>
            <a:pPr lvl="1">
              <a:spcBef>
                <a:spcPts val="0"/>
              </a:spcBef>
              <a:spcAft>
                <a:spcPts val="600"/>
              </a:spcAft>
            </a:pPr>
            <a:r>
              <a:rPr lang="en-US" sz="1600" dirty="0" smtClean="0"/>
              <a:t>Contributions must be received by May 28th</a:t>
            </a:r>
            <a:endParaRPr lang="en-US" sz="1600" dirty="0" smtClean="0"/>
          </a:p>
          <a:p>
            <a:pPr lvl="1">
              <a:spcBef>
                <a:spcPts val="0"/>
              </a:spcBef>
              <a:spcAft>
                <a:spcPts val="600"/>
              </a:spcAft>
            </a:pPr>
            <a:r>
              <a:rPr lang="en-US" sz="1600" dirty="0" smtClean="0"/>
              <a:t>It is recommended that the IEEE 802 contributions be completed by end of the March, 2013 Plenary.</a:t>
            </a:r>
            <a:endParaRPr lang="en-US" sz="1600" b="0" dirty="0" smtClean="0"/>
          </a:p>
          <a:p>
            <a:pPr>
              <a:spcBef>
                <a:spcPts val="0"/>
              </a:spcBef>
              <a:spcAft>
                <a:spcPts val="600"/>
              </a:spcAft>
            </a:pPr>
            <a:r>
              <a:rPr lang="en-US" sz="2000" b="0" dirty="0" smtClean="0"/>
              <a:t>Consideration of any other contributions to the revision of Recommendation ITU-R M.1450</a:t>
            </a:r>
            <a:endParaRPr lang="en-US" sz="1600" dirty="0"/>
          </a:p>
          <a:p>
            <a:pPr>
              <a:spcBef>
                <a:spcPts val="0"/>
              </a:spcBef>
              <a:spcAft>
                <a:spcPts val="600"/>
              </a:spcAft>
            </a:pPr>
            <a:r>
              <a:rPr lang="en-US" sz="2000" b="0" dirty="0" smtClean="0"/>
              <a:t>Further contributions to ITU-R, </a:t>
            </a:r>
            <a:r>
              <a:rPr lang="en-US" sz="2000" b="0" dirty="0" smtClean="0"/>
              <a:t>FCC, especially as regards white spaces and licensed use by Progeny and others of the 902 – 928 MHz frequency band and to other regulatory </a:t>
            </a:r>
            <a:r>
              <a:rPr lang="en-US" sz="2000" b="0" dirty="0" smtClean="0"/>
              <a:t>bodies as needed</a:t>
            </a:r>
            <a:r>
              <a:rPr lang="en-US" sz="2000" b="0" dirty="0" smtClean="0"/>
              <a:t>.</a:t>
            </a:r>
            <a:endParaRPr lang="en-US" sz="2000" b="0" dirty="0"/>
          </a:p>
          <a:p>
            <a:pPr>
              <a:spcBef>
                <a:spcPts val="0"/>
              </a:spcBef>
              <a:spcAft>
                <a:spcPts val="600"/>
              </a:spcAft>
            </a:pPr>
            <a:r>
              <a:rPr lang="en-US" b="0" dirty="0" smtClean="0"/>
              <a:t>Don’t forget that for the most part you can maintain your voting rights in your home group when you participate in the RR-TAG (and, of course, log your attendance correctly!).</a:t>
            </a:r>
          </a:p>
          <a:p>
            <a:pPr>
              <a:spcBef>
                <a:spcPts val="0"/>
              </a:spcBef>
              <a:spcAft>
                <a:spcPts val="600"/>
              </a:spcAft>
            </a:pP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778</TotalTime>
  <Words>547</Words>
  <Application>Microsoft Office PowerPoint</Application>
  <PresentationFormat>On-screen Show (4:3)</PresentationFormat>
  <Paragraphs>49</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Document</vt:lpstr>
      <vt:lpstr>RR-TAG Opening Report</vt:lpstr>
      <vt:lpstr>Overview</vt:lpstr>
      <vt:lpstr>FCC Items Considered in September</vt:lpstr>
      <vt:lpstr>ITU-R Items Considered in September</vt:lpstr>
      <vt:lpstr>RR-TAG Items for November: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151</cp:revision>
  <cp:lastPrinted>2012-03-24T19:12:10Z</cp:lastPrinted>
  <dcterms:created xsi:type="dcterms:W3CDTF">2012-01-16T17:46:49Z</dcterms:created>
  <dcterms:modified xsi:type="dcterms:W3CDTF">2012-11-11T19:47:20Z</dcterms:modified>
</cp:coreProperties>
</file>