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2" r:id="rId2"/>
    <p:sldId id="299" r:id="rId3"/>
    <p:sldId id="298" r:id="rId4"/>
    <p:sldId id="305" r:id="rId5"/>
    <p:sldId id="300" r:id="rId6"/>
    <p:sldId id="282" r:id="rId7"/>
    <p:sldId id="303" r:id="rId8"/>
    <p:sldId id="285" r:id="rId9"/>
    <p:sldId id="295" r:id="rId10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040"/>
    <a:srgbClr val="7600A0"/>
    <a:srgbClr val="9900CC"/>
    <a:srgbClr val="9900FF"/>
    <a:srgbClr val="6600CC"/>
    <a:srgbClr val="A5002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6" autoAdjust="0"/>
    <p:restoredTop sz="99290" autoAdjust="0"/>
  </p:normalViewPr>
  <p:slideViewPr>
    <p:cSldViewPr>
      <p:cViewPr varScale="1">
        <p:scale>
          <a:sx n="77" d="100"/>
          <a:sy n="77" d="100"/>
        </p:scale>
        <p:origin x="4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183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276600" y="8915400"/>
            <a:ext cx="2159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  <a:fld id="{FB19A1F6-4CBA-3045-A103-578AB249C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85800" y="8915400"/>
            <a:ext cx="5700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09600" y="8915400"/>
            <a:ext cx="720725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filename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41325" y="112713"/>
            <a:ext cx="9874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Release Date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4937125" y="112713"/>
            <a:ext cx="160020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IEEE 802.16xx-99/xxx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724400" y="8915400"/>
            <a:ext cx="16700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Authorname, Affiliation</a:t>
            </a:r>
          </a:p>
        </p:txBody>
      </p:sp>
    </p:spTree>
    <p:extLst>
      <p:ext uri="{BB962C8B-B14F-4D97-AF65-F5344CB8AC3E}">
        <p14:creationId xmlns:p14="http://schemas.microsoft.com/office/powerpoint/2010/main" val="703574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352800" y="8839200"/>
            <a:ext cx="1778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>
                <a:latin typeface="Times New Roman" charset="0"/>
              </a:defRPr>
            </a:lvl1pPr>
          </a:lstStyle>
          <a:p>
            <a:pPr>
              <a:defRPr/>
            </a:pPr>
            <a:fld id="{AFD3B331-72B1-F946-AF7D-D265CAA40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685800" y="883920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822325" y="8799513"/>
            <a:ext cx="7207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filename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593725" y="36513"/>
            <a:ext cx="9874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Release Date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632325" y="36513"/>
            <a:ext cx="160020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IEEE 801.16xx-99/xxx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267200" y="8839200"/>
            <a:ext cx="16700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Authorname, Affiliation</a:t>
            </a:r>
          </a:p>
        </p:txBody>
      </p:sp>
    </p:spTree>
    <p:extLst>
      <p:ext uri="{BB962C8B-B14F-4D97-AF65-F5344CB8AC3E}">
        <p14:creationId xmlns:p14="http://schemas.microsoft.com/office/powerpoint/2010/main" val="2600344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 anchorCtr="1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815145" y="76200"/>
            <a:ext cx="21002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400" b="1" dirty="0" smtClean="0"/>
              <a:t>privecsg-15-0015-00-ecsg</a:t>
            </a:r>
            <a:endParaRPr lang="en-US" sz="1400" b="1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8534400" y="6400800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3A4FC69D-D438-4AD9-846B-37793AD4330F}" type="slidenum">
              <a:rPr lang="en-US" sz="1400" smtClean="0"/>
              <a:pPr algn="r"/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privecsg/dcn/15/privecsg-15-0006-00-ecsg-privacy-recommendation-par-proposal.pdf" TargetMode="External"/><Relationship Id="rId2" Type="http://schemas.openxmlformats.org/officeDocument/2006/relationships/hyperlink" Target="https://mentor.ieee.org/privecsg/dcn/15/privecsg-15-0004-02-0000-privacy-recommendation-par-csd-proposal.ppt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privecsg/dcn/15/privecsg-15-0013-01-0000-response-to-par-csd-comments.pptx" TargetMode="External"/><Relationship Id="rId2" Type="http://schemas.openxmlformats.org/officeDocument/2006/relationships/hyperlink" Target="https://mentor.ieee.org/privecsg/dcn/15/privecsg-15-0010-00-ecsg-par-csd-comments-received.ppt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privecsg/dcn/15/privecsg-15-0007-01-0000-wifi-privacy-experiement-at-802-berlin-plenary.pptx" TargetMode="External"/><Relationship Id="rId2" Type="http://schemas.openxmlformats.org/officeDocument/2006/relationships/hyperlink" Target="https://mentor.ieee.org/omniran/dcn/15/omniran-15-0015-00-CF00-privacy-engineered-access-network.ppt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4175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IEEE 802 EC Privacy Recommendation SG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>Closing Report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</a:rPr>
              <a:t/>
            </a:r>
            <a:br>
              <a:rPr lang="en-US" dirty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>802 Plenary Meeting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>March 9-13, 2015</a:t>
            </a:r>
            <a:br>
              <a:rPr lang="en-US" dirty="0" smtClean="0">
                <a:latin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239000" cy="1752600"/>
          </a:xfrm>
        </p:spPr>
        <p:txBody>
          <a:bodyPr/>
          <a:lstStyle/>
          <a:p>
            <a:r>
              <a:rPr lang="en-US" sz="2800" dirty="0">
                <a:latin typeface="Calibri" panose="020F0502020204030204" pitchFamily="34" charset="0"/>
              </a:rPr>
              <a:t/>
            </a:r>
            <a:br>
              <a:rPr lang="en-US" sz="2800" dirty="0">
                <a:latin typeface="Calibri" panose="020F0502020204030204" pitchFamily="34" charset="0"/>
              </a:rPr>
            </a:br>
            <a:r>
              <a:rPr lang="en-US" sz="2800" dirty="0" smtClean="0">
                <a:latin typeface="Calibri" panose="020F0502020204030204" pitchFamily="34" charset="0"/>
              </a:rPr>
              <a:t>Juan Carlos Zuniga, InterDigital Labs</a:t>
            </a:r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</a:rPr>
              <a:t>(EC SG Chair</a:t>
            </a:r>
            <a:r>
              <a:rPr lang="en-US" sz="2800" dirty="0">
                <a:latin typeface="Calibri" panose="020F0502020204030204" pitchFamily="34" charset="0"/>
              </a:rPr>
              <a:t>)</a:t>
            </a:r>
          </a:p>
          <a:p>
            <a:endParaRPr lang="en-US" sz="28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March 2015 </a:t>
            </a:r>
            <a:r>
              <a:rPr lang="en-US" sz="2800" dirty="0"/>
              <a:t>F2F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Venue</a:t>
            </a:r>
          </a:p>
          <a:p>
            <a:pPr lvl="1"/>
            <a:r>
              <a:rPr lang="en-US" dirty="0" err="1" smtClean="0"/>
              <a:t>Estrel</a:t>
            </a:r>
            <a:r>
              <a:rPr lang="en-US" dirty="0" smtClean="0"/>
              <a:t> Hotel and Conference Center, </a:t>
            </a:r>
            <a:br>
              <a:rPr lang="en-US" dirty="0" smtClean="0"/>
            </a:br>
            <a:r>
              <a:rPr lang="en-US" dirty="0" smtClean="0"/>
              <a:t>Berlin, Germany</a:t>
            </a:r>
          </a:p>
          <a:p>
            <a:pPr lvl="1"/>
            <a:endParaRPr lang="de-DE" dirty="0" smtClean="0"/>
          </a:p>
          <a:p>
            <a:r>
              <a:rPr lang="de-DE" sz="2800" dirty="0" smtClean="0"/>
              <a:t>2 Sessions – </a:t>
            </a:r>
            <a:r>
              <a:rPr lang="en-US" sz="2800" b="1" dirty="0" smtClean="0"/>
              <a:t>ECC 4 </a:t>
            </a:r>
            <a:r>
              <a:rPr lang="de-DE" sz="2800" dirty="0" smtClean="0"/>
              <a:t>meeting room, Conference Center, 2</a:t>
            </a:r>
            <a:r>
              <a:rPr lang="de-DE" sz="2800" baseline="30000" dirty="0" smtClean="0"/>
              <a:t>nd</a:t>
            </a:r>
            <a:r>
              <a:rPr lang="de-DE" sz="2800" dirty="0" smtClean="0"/>
              <a:t> level</a:t>
            </a:r>
          </a:p>
          <a:p>
            <a:pPr lvl="1"/>
            <a:r>
              <a:rPr lang="en-US" sz="2400" dirty="0" smtClean="0"/>
              <a:t>Tuesday,	March 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  19:30 – 21:30 (EVE)</a:t>
            </a:r>
          </a:p>
          <a:p>
            <a:pPr lvl="1"/>
            <a:r>
              <a:rPr lang="en-US" sz="2400" dirty="0" smtClean="0"/>
              <a:t>Thursday,	March 12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  08:00 </a:t>
            </a:r>
            <a:r>
              <a:rPr lang="en-US" sz="2400" dirty="0"/>
              <a:t>– </a:t>
            </a:r>
            <a:r>
              <a:rPr lang="en-US" sz="2400" dirty="0" smtClean="0"/>
              <a:t>10:00 (AM1)</a:t>
            </a:r>
          </a:p>
        </p:txBody>
      </p:sp>
    </p:spTree>
    <p:extLst>
      <p:ext uri="{BB962C8B-B14F-4D97-AF65-F5344CB8AC3E}">
        <p14:creationId xmlns:p14="http://schemas.microsoft.com/office/powerpoint/2010/main" val="186431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52412"/>
            <a:ext cx="8229600" cy="112712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anose="020F0502020204030204" pitchFamily="34" charset="0"/>
              </a:rPr>
              <a:t>IEEE 802 Privacy Recommendation PAR/CSD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01737"/>
            <a:ext cx="8686800" cy="5588000"/>
          </a:xfrm>
        </p:spPr>
        <p:txBody>
          <a:bodyPr/>
          <a:lstStyle/>
          <a:p>
            <a:pPr eaLnBrk="1" hangingPunct="1"/>
            <a:endParaRPr lang="en-US" sz="2800" dirty="0">
              <a:latin typeface="Calibri" panose="020F0502020204030204" pitchFamily="34" charset="0"/>
              <a:cs typeface="Arial"/>
            </a:endParaRPr>
          </a:p>
          <a:p>
            <a:pPr eaLnBrk="1" hangingPunct="1"/>
            <a:r>
              <a:rPr lang="en-US" sz="2800" dirty="0" smtClean="0">
                <a:latin typeface="Calibri" panose="020F0502020204030204" pitchFamily="34" charset="0"/>
                <a:cs typeface="Arial"/>
              </a:rPr>
              <a:t>PAR/CSD pre-circulated with 802 EC</a:t>
            </a:r>
          </a:p>
          <a:p>
            <a:pPr lvl="1" eaLnBrk="1" hangingPunct="1"/>
            <a:r>
              <a:rPr lang="en-US" sz="2400" dirty="0" smtClean="0">
                <a:latin typeface="Calibri" panose="020F0502020204030204" pitchFamily="34" charset="0"/>
                <a:cs typeface="Arial"/>
              </a:rPr>
              <a:t>PAR/CSD Presentation</a:t>
            </a:r>
            <a:endParaRPr lang="en-US" sz="2400" dirty="0" smtClean="0">
              <a:latin typeface="Calibri" panose="020F0502020204030204" pitchFamily="34" charset="0"/>
              <a:cs typeface="Arial"/>
              <a:hlinkClick r:id="rId2"/>
            </a:endParaRPr>
          </a:p>
          <a:p>
            <a:pPr lvl="1" eaLnBrk="1" hangingPunct="1"/>
            <a:r>
              <a:rPr lang="en-US" sz="2400" dirty="0" smtClean="0">
                <a:latin typeface="Calibri" panose="020F0502020204030204" pitchFamily="34" charset="0"/>
                <a:cs typeface="Arial"/>
                <a:hlinkClick r:id="rId2"/>
              </a:rPr>
              <a:t>https</a:t>
            </a:r>
            <a:r>
              <a:rPr lang="en-US" sz="2400" dirty="0">
                <a:latin typeface="Calibri" panose="020F0502020204030204" pitchFamily="34" charset="0"/>
                <a:cs typeface="Arial"/>
                <a:hlinkClick r:id="rId2"/>
              </a:rPr>
              <a:t>://</a:t>
            </a:r>
            <a:r>
              <a:rPr lang="en-US" sz="2400" dirty="0" smtClean="0">
                <a:latin typeface="Calibri" panose="020F0502020204030204" pitchFamily="34" charset="0"/>
                <a:cs typeface="Arial"/>
                <a:hlinkClick r:id="rId2"/>
              </a:rPr>
              <a:t>mentor.ieee.org/privecsg/dcn/15/privecsg-15-0004-02-0000-privacy-recommendation-par-csd-proposal.pptx</a:t>
            </a:r>
            <a:endParaRPr lang="en-US" sz="2400" dirty="0">
              <a:latin typeface="Calibri" panose="020F0502020204030204" pitchFamily="34" charset="0"/>
              <a:cs typeface="Arial"/>
            </a:endParaRPr>
          </a:p>
          <a:p>
            <a:pPr lvl="1" eaLnBrk="1" hangingPunct="1"/>
            <a:endParaRPr lang="en-US" sz="2400" dirty="0" smtClean="0">
              <a:latin typeface="Calibri" panose="020F0502020204030204" pitchFamily="34" charset="0"/>
              <a:cs typeface="Arial"/>
            </a:endParaRPr>
          </a:p>
          <a:p>
            <a:pPr lvl="1" eaLnBrk="1" hangingPunct="1"/>
            <a:r>
              <a:rPr lang="en-US" sz="2400" dirty="0" smtClean="0">
                <a:latin typeface="Calibri" panose="020F0502020204030204" pitchFamily="34" charset="0"/>
                <a:cs typeface="Arial"/>
              </a:rPr>
              <a:t>PAR Text</a:t>
            </a:r>
            <a:endParaRPr lang="en-US" sz="2400" dirty="0">
              <a:latin typeface="Calibri" panose="020F0502020204030204" pitchFamily="34" charset="0"/>
              <a:cs typeface="Arial"/>
              <a:hlinkClick r:id="rId2"/>
            </a:endParaRPr>
          </a:p>
          <a:p>
            <a:pPr lvl="1" eaLnBrk="1" hangingPunct="1"/>
            <a:r>
              <a:rPr lang="en-US" sz="2400" dirty="0" smtClean="0">
                <a:latin typeface="Calibri" panose="020F0502020204030204" pitchFamily="34" charset="0"/>
                <a:cs typeface="Arial"/>
                <a:hlinkClick r:id="rId3"/>
              </a:rPr>
              <a:t>https://mentor.ieee.org/privecsg/dcn/15/privecsg-15-0006-00-ecsg-privacy-recommendation-par-proposal.pdf</a:t>
            </a:r>
            <a:r>
              <a:rPr lang="en-US" sz="2400" dirty="0" smtClean="0">
                <a:latin typeface="Calibri" panose="020F0502020204030204" pitchFamily="34" charset="0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94338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52412"/>
            <a:ext cx="8229600" cy="112712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anose="020F0502020204030204" pitchFamily="34" charset="0"/>
              </a:rPr>
              <a:t>IEEE 802 Privacy Recommendation PAR/CSD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01737"/>
            <a:ext cx="8686800" cy="5588000"/>
          </a:xfrm>
        </p:spPr>
        <p:txBody>
          <a:bodyPr/>
          <a:lstStyle/>
          <a:p>
            <a:pPr eaLnBrk="1" hangingPunct="1"/>
            <a:endParaRPr lang="en-US" sz="2800" dirty="0">
              <a:latin typeface="Calibri" panose="020F0502020204030204" pitchFamily="34" charset="0"/>
              <a:cs typeface="Arial"/>
            </a:endParaRPr>
          </a:p>
          <a:p>
            <a:pPr eaLnBrk="1" hangingPunct="1"/>
            <a:r>
              <a:rPr lang="en-US" sz="2800" dirty="0">
                <a:latin typeface="Calibri" panose="020F0502020204030204" pitchFamily="34" charset="0"/>
                <a:cs typeface="Arial"/>
              </a:rPr>
              <a:t>Received comments</a:t>
            </a:r>
          </a:p>
          <a:p>
            <a:pPr lvl="1" eaLnBrk="1" hangingPunct="1"/>
            <a:r>
              <a:rPr lang="en-US" sz="2400" dirty="0">
                <a:latin typeface="Calibri" panose="020F0502020204030204" pitchFamily="34" charset="0"/>
                <a:cs typeface="Arial"/>
                <a:hlinkClick r:id="rId2"/>
              </a:rPr>
              <a:t>https://mentor.ieee.org/privecsg/dcn/15/privecsg-15-0010-00-ecsg-par-csd-comments-received.pptx</a:t>
            </a:r>
            <a:r>
              <a:rPr lang="en-US" sz="2400" dirty="0">
                <a:latin typeface="Calibri" panose="020F0502020204030204" pitchFamily="34" charset="0"/>
                <a:cs typeface="Arial"/>
              </a:rPr>
              <a:t> </a:t>
            </a:r>
          </a:p>
          <a:p>
            <a:pPr eaLnBrk="1" hangingPunct="1"/>
            <a:endParaRPr lang="en-US" sz="2800" dirty="0" smtClean="0">
              <a:latin typeface="Calibri" panose="020F0502020204030204" pitchFamily="34" charset="0"/>
              <a:cs typeface="Arial"/>
            </a:endParaRPr>
          </a:p>
          <a:p>
            <a:pPr eaLnBrk="1" hangingPunct="1"/>
            <a:r>
              <a:rPr lang="en-US" sz="2800" dirty="0" smtClean="0">
                <a:latin typeface="Calibri" panose="020F0502020204030204" pitchFamily="34" charset="0"/>
                <a:cs typeface="Arial"/>
              </a:rPr>
              <a:t>Response to PAR CSD comments</a:t>
            </a:r>
          </a:p>
          <a:p>
            <a:pPr lvl="1" eaLnBrk="1" hangingPunct="1"/>
            <a:r>
              <a:rPr lang="en-US" sz="2400" dirty="0" smtClean="0">
                <a:latin typeface="Calibri" panose="020F0502020204030204" pitchFamily="34" charset="0"/>
                <a:cs typeface="Arial"/>
                <a:hlinkClick r:id="rId3"/>
              </a:rPr>
              <a:t>https://mentor.ieee.org/privecsg/dcn/15/privecsg-15-0013-01-0000-response-to-par-csd-comments.pptx</a:t>
            </a:r>
            <a:r>
              <a:rPr lang="en-US" sz="2400" dirty="0" smtClean="0">
                <a:latin typeface="Calibri" panose="020F0502020204030204" pitchFamily="34" charset="0"/>
                <a:cs typeface="Arial"/>
              </a:rPr>
              <a:t> </a:t>
            </a:r>
            <a:endParaRPr lang="en-US" sz="2400" dirty="0">
              <a:latin typeface="Calibri" panose="020F050202020403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5563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52412"/>
            <a:ext cx="8229600" cy="112712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anose="020F0502020204030204" pitchFamily="34" charset="0"/>
              </a:rPr>
              <a:t>IEEE Privacy EC SG Closing Report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01737"/>
            <a:ext cx="8077200" cy="5588000"/>
          </a:xfrm>
        </p:spPr>
        <p:txBody>
          <a:bodyPr/>
          <a:lstStyle/>
          <a:p>
            <a:pPr eaLnBrk="1" hangingPunct="1"/>
            <a:endParaRPr lang="en-US" sz="2800" dirty="0" smtClean="0">
              <a:latin typeface="Calibri" panose="020F0502020204030204" pitchFamily="34" charset="0"/>
              <a:cs typeface="Arial"/>
            </a:endParaRPr>
          </a:p>
          <a:p>
            <a:pPr eaLnBrk="1" hangingPunct="1"/>
            <a:r>
              <a:rPr lang="en-US" sz="2800" dirty="0" smtClean="0">
                <a:latin typeface="Calibri" panose="020F0502020204030204" pitchFamily="34" charset="0"/>
                <a:cs typeface="Arial"/>
              </a:rPr>
              <a:t>PAR submission</a:t>
            </a:r>
          </a:p>
          <a:p>
            <a:pPr lvl="1" eaLnBrk="1" hangingPunct="1"/>
            <a:r>
              <a:rPr lang="en-US" sz="2400" dirty="0" smtClean="0">
                <a:latin typeface="Calibri" panose="020F0502020204030204" pitchFamily="34" charset="0"/>
                <a:cs typeface="Arial"/>
              </a:rPr>
              <a:t>Withdrawn from 802 EC closing agenda – some comments require further consideration by the group</a:t>
            </a:r>
          </a:p>
          <a:p>
            <a:pPr lvl="1" eaLnBrk="1" hangingPunct="1"/>
            <a:r>
              <a:rPr lang="en-US" sz="2400" dirty="0" smtClean="0">
                <a:latin typeface="Calibri" panose="020F0502020204030204" pitchFamily="34" charset="0"/>
                <a:cs typeface="Arial"/>
              </a:rPr>
              <a:t>Planning to refine text, especially with respect to intended audience for the recommended practices document</a:t>
            </a:r>
          </a:p>
          <a:p>
            <a:pPr lvl="1" eaLnBrk="1" hangingPunct="1"/>
            <a:r>
              <a:rPr lang="en-US" sz="2400" dirty="0" smtClean="0">
                <a:latin typeface="Calibri" panose="020F0502020204030204" pitchFamily="34" charset="0"/>
                <a:cs typeface="Arial"/>
              </a:rPr>
              <a:t>Will continue discussions on mailing list</a:t>
            </a:r>
          </a:p>
          <a:p>
            <a:pPr lvl="1" eaLnBrk="1" hangingPunct="1"/>
            <a:endParaRPr lang="en-US" sz="2400" dirty="0" smtClean="0">
              <a:latin typeface="Calibri" panose="020F0502020204030204" pitchFamily="34" charset="0"/>
              <a:cs typeface="Arial"/>
            </a:endParaRPr>
          </a:p>
          <a:p>
            <a:pPr eaLnBrk="1" hangingPunct="1"/>
            <a:r>
              <a:rPr lang="en-US" sz="2800" dirty="0" smtClean="0">
                <a:latin typeface="Calibri" panose="020F0502020204030204" pitchFamily="34" charset="0"/>
                <a:cs typeface="Arial"/>
              </a:rPr>
              <a:t>Study Group extension</a:t>
            </a:r>
          </a:p>
          <a:p>
            <a:pPr lvl="1" eaLnBrk="1" hangingPunct="1"/>
            <a:r>
              <a:rPr lang="en-US" dirty="0" smtClean="0">
                <a:latin typeface="Calibri" panose="020F0502020204030204" pitchFamily="34" charset="0"/>
                <a:cs typeface="Arial"/>
              </a:rPr>
              <a:t>Planning to request extension for one more cycle</a:t>
            </a:r>
          </a:p>
        </p:txBody>
      </p:sp>
    </p:spTree>
    <p:extLst>
      <p:ext uri="{BB962C8B-B14F-4D97-AF65-F5344CB8AC3E}">
        <p14:creationId xmlns:p14="http://schemas.microsoft.com/office/powerpoint/2010/main" val="15872913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Technical Presentations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 smtClean="0">
                <a:latin typeface="Calibri" panose="020F0502020204030204" pitchFamily="34" charset="0"/>
              </a:rPr>
              <a:t>Max Riegel (Nokia Networks)</a:t>
            </a:r>
          </a:p>
          <a:p>
            <a:pPr lvl="1"/>
            <a:r>
              <a:rPr lang="en-US" i="1" dirty="0" smtClean="0">
                <a:latin typeface="Calibri" panose="020F0502020204030204" pitchFamily="34" charset="0"/>
              </a:rPr>
              <a:t>Initial thoughts about privacy aspects on P802.1CF specification</a:t>
            </a:r>
          </a:p>
          <a:p>
            <a:pPr lvl="1"/>
            <a:r>
              <a:rPr lang="en-US" i="1" dirty="0" smtClean="0">
                <a:latin typeface="Calibri" panose="020F0502020204030204" pitchFamily="34" charset="0"/>
                <a:hlinkClick r:id="rId2"/>
              </a:rPr>
              <a:t>https://mentor.ieee.org/omniran/dcn/15/omniran-15-0015-00-CF00-privacy-engineered-access-network.pptx</a:t>
            </a:r>
            <a:r>
              <a:rPr lang="en-US" i="1" dirty="0" smtClean="0">
                <a:latin typeface="Calibri" panose="020F0502020204030204" pitchFamily="34" charset="0"/>
              </a:rPr>
              <a:t> </a:t>
            </a:r>
          </a:p>
          <a:p>
            <a:pPr lvl="1"/>
            <a:endParaRPr lang="en-US" i="1" dirty="0" smtClean="0">
              <a:latin typeface="Calibri" panose="020F0502020204030204" pitchFamily="34" charset="0"/>
            </a:endParaRPr>
          </a:p>
          <a:p>
            <a:r>
              <a:rPr lang="en-US" i="1" dirty="0" smtClean="0">
                <a:latin typeface="Calibri" panose="020F0502020204030204" pitchFamily="34" charset="0"/>
              </a:rPr>
              <a:t>Antonio de la Oliva (UC3M)</a:t>
            </a:r>
          </a:p>
          <a:p>
            <a:pPr lvl="1"/>
            <a:r>
              <a:rPr lang="en-US" i="1" dirty="0">
                <a:latin typeface="Calibri" panose="020F0502020204030204" pitchFamily="34" charset="0"/>
              </a:rPr>
              <a:t>MAC address randomization experiment being run on IEEE 802 network during Berlin plenary meeting: </a:t>
            </a:r>
          </a:p>
          <a:p>
            <a:pPr lvl="1"/>
            <a:r>
              <a:rPr lang="en-US" i="1" dirty="0" smtClean="0">
                <a:latin typeface="Calibri" panose="020F0502020204030204" pitchFamily="34" charset="0"/>
                <a:hlinkClick r:id="rId3"/>
              </a:rPr>
              <a:t>https://mentor.ieee.org/privecsg/dcn/15/privecsg-15-0007-01-0000-wifi-privacy-experiement-at-802-berlin-plenary.pptx</a:t>
            </a:r>
            <a:r>
              <a:rPr lang="en-US" i="1" dirty="0" smtClean="0">
                <a:latin typeface="Calibri" panose="020F0502020204030204" pitchFamily="34" charset="0"/>
              </a:rPr>
              <a:t>  </a:t>
            </a:r>
          </a:p>
          <a:p>
            <a:pPr lvl="1"/>
            <a:endParaRPr lang="en-US" i="1" dirty="0">
              <a:latin typeface="Calibri" panose="020F0502020204030204" pitchFamily="34" charset="0"/>
            </a:endParaRPr>
          </a:p>
          <a:p>
            <a:endParaRPr lang="en-US" i="1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52412"/>
            <a:ext cx="8229600" cy="112712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anose="020F0502020204030204" pitchFamily="34" charset="0"/>
              </a:rPr>
              <a:t>MAC Randomization Trial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588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Calibri" panose="020F0502020204030204" pitchFamily="34" charset="0"/>
                <a:cs typeface="Arial"/>
              </a:rPr>
              <a:t>MAC address randomization experiment run on IEEE 802 wireless network during Berlin plenary meeting</a:t>
            </a:r>
          </a:p>
          <a:p>
            <a:pPr eaLnBrk="1" hangingPunct="1"/>
            <a:endParaRPr lang="en-US" sz="2800" dirty="0">
              <a:latin typeface="Calibri" panose="020F0502020204030204" pitchFamily="34" charset="0"/>
              <a:cs typeface="Arial"/>
            </a:endParaRPr>
          </a:p>
          <a:p>
            <a:pPr eaLnBrk="1" hangingPunct="1"/>
            <a:endParaRPr lang="en-US" sz="2800" dirty="0" smtClean="0">
              <a:latin typeface="Calibri" panose="020F0502020204030204" pitchFamily="34" charset="0"/>
              <a:cs typeface="Arial"/>
            </a:endParaRPr>
          </a:p>
          <a:p>
            <a:pPr eaLnBrk="1" hangingPunct="1"/>
            <a:endParaRPr lang="en-US" sz="2800" dirty="0">
              <a:latin typeface="Calibri" panose="020F0502020204030204" pitchFamily="34" charset="0"/>
              <a:cs typeface="Arial"/>
            </a:endParaRPr>
          </a:p>
          <a:p>
            <a:pPr eaLnBrk="1" hangingPunct="1"/>
            <a:endParaRPr lang="en-US" sz="2800" dirty="0" smtClean="0">
              <a:latin typeface="Calibri" panose="020F0502020204030204" pitchFamily="34" charset="0"/>
              <a:cs typeface="Arial"/>
            </a:endParaRPr>
          </a:p>
          <a:p>
            <a:pPr eaLnBrk="1" hangingPunct="1"/>
            <a:endParaRPr lang="en-US" sz="2800" dirty="0">
              <a:latin typeface="Calibri" panose="020F0502020204030204" pitchFamily="34" charset="0"/>
              <a:cs typeface="Arial"/>
            </a:endParaRPr>
          </a:p>
          <a:p>
            <a:pPr eaLnBrk="1" hangingPunct="1"/>
            <a:endParaRPr lang="en-US" sz="2800" dirty="0" smtClean="0">
              <a:latin typeface="Calibri" panose="020F0502020204030204" pitchFamily="34" charset="0"/>
              <a:cs typeface="Arial"/>
            </a:endParaRPr>
          </a:p>
          <a:p>
            <a:pPr eaLnBrk="1" hangingPunct="1"/>
            <a:endParaRPr lang="en-US" sz="2800" dirty="0">
              <a:latin typeface="Calibri" panose="020F0502020204030204" pitchFamily="34" charset="0"/>
              <a:cs typeface="Arial"/>
            </a:endParaRPr>
          </a:p>
          <a:p>
            <a:pPr eaLnBrk="1" hangingPunct="1"/>
            <a:endParaRPr lang="en-US" sz="2800" dirty="0" smtClean="0">
              <a:latin typeface="Calibri" panose="020F0502020204030204" pitchFamily="34" charset="0"/>
              <a:cs typeface="Arial"/>
            </a:endParaRPr>
          </a:p>
          <a:p>
            <a:pPr eaLnBrk="1" hangingPunct="1"/>
            <a:r>
              <a:rPr lang="en-US" sz="1800" b="1" dirty="0" smtClean="0">
                <a:cs typeface="Courier New" panose="02070309020205020404" pitchFamily="49" charset="0"/>
              </a:rPr>
              <a:t>[Strong support from </a:t>
            </a:r>
            <a:r>
              <a:rPr lang="en-US" sz="1800" b="1" dirty="0" err="1" smtClean="0">
                <a:cs typeface="Courier New" panose="02070309020205020404" pitchFamily="49" charset="0"/>
              </a:rPr>
              <a:t>Verilan</a:t>
            </a:r>
            <a:r>
              <a:rPr lang="en-US" sz="1800" b="1" dirty="0" smtClean="0">
                <a:cs typeface="Courier New" panose="02070309020205020404" pitchFamily="49" charset="0"/>
              </a:rPr>
              <a:t> and Warren Kumari (Google)]</a:t>
            </a:r>
          </a:p>
          <a:p>
            <a:pPr eaLnBrk="1" hangingPunct="1"/>
            <a:r>
              <a:rPr lang="en-US" sz="1800" b="1" dirty="0" smtClean="0">
                <a:cs typeface="Courier New" panose="02070309020205020404" pitchFamily="49" charset="0"/>
              </a:rPr>
              <a:t>More </a:t>
            </a:r>
            <a:r>
              <a:rPr lang="en-US" sz="1800" b="1" dirty="0">
                <a:cs typeface="Courier New" panose="02070309020205020404" pitchFamily="49" charset="0"/>
              </a:rPr>
              <a:t>info available at the trial Wiki page: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http://goo.gl/eFUM9h</a:t>
            </a:r>
          </a:p>
          <a:p>
            <a:pPr eaLnBrk="1" hangingPunct="1"/>
            <a:endParaRPr lang="en-US" sz="2800" dirty="0" smtClean="0">
              <a:latin typeface="Calibri" panose="020F0502020204030204" pitchFamily="34" charset="0"/>
              <a:cs typeface="Arial"/>
            </a:endParaRPr>
          </a:p>
          <a:p>
            <a:pPr eaLnBrk="1" hangingPunct="1"/>
            <a:endParaRPr lang="en-US" sz="2800" dirty="0">
              <a:latin typeface="Calibri" panose="020F0502020204030204" pitchFamily="34" charset="0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5555" t="12177" r="12443"/>
          <a:stretch/>
        </p:blipFill>
        <p:spPr>
          <a:xfrm>
            <a:off x="990600" y="2071652"/>
            <a:ext cx="6858000" cy="401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9706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Proposed Next Steps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475456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alibri" panose="020F0502020204030204" pitchFamily="34" charset="0"/>
              </a:rPr>
              <a:t>Refine PAR/CSD on recommended privacy practices for IEEE 802 protocols</a:t>
            </a:r>
          </a:p>
          <a:p>
            <a:endParaRPr lang="en-US" sz="2800" dirty="0" smtClean="0">
              <a:latin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</a:rPr>
              <a:t>Continue call for proposals to discuss technical topics</a:t>
            </a:r>
          </a:p>
          <a:p>
            <a:pPr marL="914400" lvl="1" indent="-457200" eaLnBrk="1" hangingPunct="1">
              <a:buAutoNum type="arabicParenBoth"/>
            </a:pPr>
            <a:r>
              <a:rPr lang="en-US" sz="2400" dirty="0">
                <a:latin typeface="Calibri" panose="020F0502020204030204" pitchFamily="34" charset="0"/>
              </a:rPr>
              <a:t>Threat Model for Privacy at Link Layer </a:t>
            </a:r>
          </a:p>
          <a:p>
            <a:pPr marL="914400" lvl="1" indent="-457200" eaLnBrk="1" hangingPunct="1">
              <a:buAutoNum type="arabicParenBoth"/>
            </a:pPr>
            <a:r>
              <a:rPr lang="en-US" sz="2400" dirty="0">
                <a:latin typeface="Calibri" panose="020F0502020204030204" pitchFamily="34" charset="0"/>
              </a:rPr>
              <a:t>Privacy Issues at Link </a:t>
            </a:r>
            <a:r>
              <a:rPr lang="en-US" sz="2400" dirty="0" smtClean="0">
                <a:latin typeface="Calibri" panose="020F0502020204030204" pitchFamily="34" charset="0"/>
              </a:rPr>
              <a:t>Layer</a:t>
            </a:r>
          </a:p>
          <a:p>
            <a:pPr marL="914400" lvl="1" indent="-457200" eaLnBrk="1" hangingPunct="1">
              <a:buAutoNum type="arabicParenBoth"/>
            </a:pPr>
            <a:r>
              <a:rPr lang="en-US" sz="2400" dirty="0" smtClean="0">
                <a:latin typeface="Calibri" panose="020F0502020204030204" pitchFamily="34" charset="0"/>
              </a:rPr>
              <a:t>Proposals </a:t>
            </a:r>
            <a:r>
              <a:rPr lang="en-US" sz="2400" dirty="0">
                <a:latin typeface="Calibri" panose="020F0502020204030204" pitchFamily="34" charset="0"/>
              </a:rPr>
              <a:t>regarding functionalities in IEEE 802 protocols to improve </a:t>
            </a:r>
            <a:r>
              <a:rPr lang="en-US" sz="2400" dirty="0" smtClean="0">
                <a:latin typeface="Calibri" panose="020F0502020204030204" pitchFamily="34" charset="0"/>
              </a:rPr>
              <a:t>Privacy</a:t>
            </a:r>
          </a:p>
          <a:p>
            <a:pPr marL="914400" lvl="1" indent="-457200" eaLnBrk="1" hangingPunct="1">
              <a:buAutoNum type="arabicParenBoth"/>
            </a:pPr>
            <a:r>
              <a:rPr lang="en-US" sz="2400" dirty="0" smtClean="0">
                <a:latin typeface="Calibri" panose="020F0502020204030204" pitchFamily="34" charset="0"/>
              </a:rPr>
              <a:t>Proposals </a:t>
            </a:r>
            <a:r>
              <a:rPr lang="en-US" sz="2400" dirty="0">
                <a:latin typeface="Calibri" panose="020F0502020204030204" pitchFamily="34" charset="0"/>
              </a:rPr>
              <a:t>regarding measuring levels of Privacy on Internet </a:t>
            </a:r>
            <a:r>
              <a:rPr lang="en-US" sz="2400" dirty="0" smtClean="0">
                <a:latin typeface="Calibri" panose="020F0502020204030204" pitchFamily="34" charset="0"/>
              </a:rPr>
              <a:t>protocols</a:t>
            </a:r>
          </a:p>
          <a:p>
            <a:pPr marL="914400" lvl="1" indent="-457200" eaLnBrk="1" hangingPunct="1">
              <a:buAutoNum type="arabicParenBoth"/>
            </a:pPr>
            <a:r>
              <a:rPr lang="en-US" sz="2400" dirty="0" smtClean="0">
                <a:latin typeface="Calibri" panose="020F0502020204030204" pitchFamily="34" charset="0"/>
              </a:rPr>
              <a:t>Implications </a:t>
            </a:r>
            <a:r>
              <a:rPr lang="en-US" sz="2400" dirty="0">
                <a:latin typeface="Calibri" panose="020F0502020204030204" pitchFamily="34" charset="0"/>
              </a:rPr>
              <a:t>of MAC address </a:t>
            </a:r>
            <a:r>
              <a:rPr lang="en-US" sz="2400" dirty="0" smtClean="0">
                <a:latin typeface="Calibri" panose="020F0502020204030204" pitchFamily="34" charset="0"/>
              </a:rPr>
              <a:t>changes</a:t>
            </a:r>
          </a:p>
          <a:p>
            <a:pPr marL="914400" lvl="1" indent="-457200" eaLnBrk="1" hangingPunct="1">
              <a:buAutoNum type="arabicParenBoth"/>
            </a:pPr>
            <a:r>
              <a:rPr lang="en-US" sz="2400" dirty="0" smtClean="0">
                <a:latin typeface="Calibri" panose="020F0502020204030204" pitchFamily="34" charset="0"/>
              </a:rPr>
              <a:t>Other…</a:t>
            </a:r>
            <a:endParaRPr lang="en-US" sz="24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Future Plans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7"/>
            <a:ext cx="8382000" cy="475456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alibri" panose="020F0502020204030204" pitchFamily="34" charset="0"/>
              </a:rPr>
              <a:t>Upcoming meetings (if SG is renewed)</a:t>
            </a:r>
          </a:p>
          <a:p>
            <a:pPr lvl="1"/>
            <a:endParaRPr lang="en-US" sz="2400" dirty="0" smtClean="0">
              <a:latin typeface="Calibri" panose="020F0502020204030204" pitchFamily="34" charset="0"/>
            </a:endParaRP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Teleconferences </a:t>
            </a:r>
          </a:p>
          <a:p>
            <a:pPr lvl="2"/>
            <a:r>
              <a:rPr lang="en-US" dirty="0" smtClean="0">
                <a:latin typeface="Calibri" panose="020F0502020204030204" pitchFamily="34" charset="0"/>
              </a:rPr>
              <a:t>15 April 2015, </a:t>
            </a:r>
            <a:r>
              <a:rPr lang="en-US" dirty="0">
                <a:latin typeface="Calibri" panose="020F0502020204030204" pitchFamily="34" charset="0"/>
              </a:rPr>
              <a:t>(10:00 AM ET)</a:t>
            </a:r>
            <a:endParaRPr lang="en-US" dirty="0" smtClean="0">
              <a:latin typeface="Calibri" panose="020F0502020204030204" pitchFamily="34" charset="0"/>
            </a:endParaRPr>
          </a:p>
          <a:p>
            <a:pPr lvl="2"/>
            <a:r>
              <a:rPr lang="en-US" dirty="0" smtClean="0">
                <a:latin typeface="Calibri" panose="020F0502020204030204" pitchFamily="34" charset="0"/>
              </a:rPr>
              <a:t>3 June 2015, </a:t>
            </a:r>
            <a:r>
              <a:rPr lang="en-US" dirty="0">
                <a:latin typeface="Calibri" panose="020F0502020204030204" pitchFamily="34" charset="0"/>
              </a:rPr>
              <a:t>(10:00 AM ET</a:t>
            </a:r>
            <a:r>
              <a:rPr lang="en-US" dirty="0" smtClean="0">
                <a:latin typeface="Calibri" panose="020F0502020204030204" pitchFamily="34" charset="0"/>
              </a:rPr>
              <a:t>)</a:t>
            </a:r>
          </a:p>
          <a:p>
            <a:pPr lvl="3"/>
            <a:r>
              <a:rPr lang="en-US" sz="1800" dirty="0" smtClean="0">
                <a:latin typeface="Calibri" panose="020F0502020204030204" pitchFamily="34" charset="0"/>
              </a:rPr>
              <a:t>PAR/CSD submission</a:t>
            </a:r>
          </a:p>
          <a:p>
            <a:pPr lvl="2"/>
            <a:r>
              <a:rPr lang="en-US" dirty="0" smtClean="0">
                <a:latin typeface="Calibri" panose="020F0502020204030204" pitchFamily="34" charset="0"/>
              </a:rPr>
              <a:t>1 July 2015</a:t>
            </a:r>
            <a:r>
              <a:rPr lang="en-US" dirty="0">
                <a:latin typeface="Calibri" panose="020F0502020204030204" pitchFamily="34" charset="0"/>
              </a:rPr>
              <a:t>, (10:00 AM ET</a:t>
            </a:r>
            <a:r>
              <a:rPr lang="en-US" dirty="0" smtClean="0">
                <a:latin typeface="Calibri" panose="020F0502020204030204" pitchFamily="34" charset="0"/>
              </a:rPr>
              <a:t>)</a:t>
            </a:r>
          </a:p>
          <a:p>
            <a:pPr lvl="2"/>
            <a:endParaRPr lang="en-US" sz="2000" dirty="0" smtClean="0">
              <a:latin typeface="Calibri" panose="020F0502020204030204" pitchFamily="34" charset="0"/>
            </a:endParaRP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13-17 July, 2015, </a:t>
            </a:r>
            <a:r>
              <a:rPr lang="en-US" sz="2400" dirty="0">
                <a:latin typeface="Calibri" panose="020F0502020204030204" pitchFamily="34" charset="0"/>
              </a:rPr>
              <a:t>IEEE 802 Plenary meeting in </a:t>
            </a:r>
            <a:r>
              <a:rPr lang="en-US" sz="2400" dirty="0" smtClean="0">
                <a:latin typeface="Calibri" panose="020F0502020204030204" pitchFamily="34" charset="0"/>
              </a:rPr>
              <a:t>Waikoloa, HI, USA</a:t>
            </a:r>
          </a:p>
        </p:txBody>
      </p:sp>
    </p:spTree>
    <p:extLst>
      <p:ext uri="{BB962C8B-B14F-4D97-AF65-F5344CB8AC3E}">
        <p14:creationId xmlns:p14="http://schemas.microsoft.com/office/powerpoint/2010/main" val="340979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Roger's PowerBook HD:802:802.16:meetings:#3 9909 Boulder:Template.pot</Template>
  <TotalTime>1503</TotalTime>
  <Words>309</Words>
  <Application>Microsoft Office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Courier New</vt:lpstr>
      <vt:lpstr>Times</vt:lpstr>
      <vt:lpstr>Times New Roman</vt:lpstr>
      <vt:lpstr>Template</vt:lpstr>
      <vt:lpstr>IEEE 802 EC Privacy Recommendation SG Closing Report  802 Plenary Meeting March 9-13, 2015 </vt:lpstr>
      <vt:lpstr>March 2015 F2F Meeting</vt:lpstr>
      <vt:lpstr>IEEE 802 Privacy Recommendation PAR/CSD</vt:lpstr>
      <vt:lpstr>IEEE 802 Privacy Recommendation PAR/CSD</vt:lpstr>
      <vt:lpstr>IEEE Privacy EC SG Closing Report</vt:lpstr>
      <vt:lpstr>Technical Presentations</vt:lpstr>
      <vt:lpstr>MAC Randomization Trial</vt:lpstr>
      <vt:lpstr>Proposed Next Steps</vt:lpstr>
      <vt:lpstr>Future Plans</vt:lpstr>
    </vt:vector>
  </TitlesOfParts>
  <Company>NIST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Roger Marks</dc:creator>
  <cp:keywords>No Restrictions</cp:keywords>
  <cp:lastModifiedBy>DAmbrosia, John</cp:lastModifiedBy>
  <cp:revision>258</cp:revision>
  <cp:lastPrinted>1998-02-10T13:28:06Z</cp:lastPrinted>
  <dcterms:created xsi:type="dcterms:W3CDTF">2011-12-30T17:06:23Z</dcterms:created>
  <dcterms:modified xsi:type="dcterms:W3CDTF">2015-03-13T13:33:14Z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431161ca-f558-4bf8-b56c-c34f03071d54</vt:lpwstr>
  </property>
  <property fmtid="{D5CDD505-2E9C-101B-9397-08002B2CF9AE}" pid="3" name="DellClassification">
    <vt:lpwstr>No Restrictions</vt:lpwstr>
  </property>
  <property fmtid="{D5CDD505-2E9C-101B-9397-08002B2CF9AE}" pid="4" name="DellSubLabels">
    <vt:lpwstr/>
  </property>
</Properties>
</file>