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9" r:id="rId2"/>
    <p:sldId id="266" r:id="rId3"/>
    <p:sldId id="286" r:id="rId4"/>
    <p:sldId id="284" r:id="rId5"/>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2" d="100"/>
          <a:sy n="62" d="100"/>
        </p:scale>
        <p:origin x="143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802.18-yy/0071r1</a:t>
            </a:r>
            <a:endParaRPr lang="en-US" dirty="0"/>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dirty="0"/>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802.18-yy/0071r1</a:t>
            </a:r>
            <a:endParaRPr lang="en-US" dirty="0"/>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802.18-yy/0071r1</a:t>
            </a:r>
            <a:endParaRPr lang="en-US" dirty="0"/>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41339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May, 2013</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July,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Michael Lynch, MJ Lynch &amp; Associates LLC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18-15/0034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987514" cy="276999"/>
          </a:xfrm>
        </p:spPr>
        <p:txBody>
          <a:bodyPr/>
          <a:lstStyle/>
          <a:p>
            <a:r>
              <a:rPr lang="en-US" dirty="0" smtClean="0"/>
              <a:t>July, 2015</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July, 2015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960342673"/>
              </p:ext>
            </p:extLst>
          </p:nvPr>
        </p:nvGraphicFramePr>
        <p:xfrm>
          <a:off x="601663" y="2317750"/>
          <a:ext cx="7966075" cy="3578225"/>
        </p:xfrm>
        <a:graphic>
          <a:graphicData uri="http://schemas.openxmlformats.org/presentationml/2006/ole">
            <mc:AlternateContent xmlns:mc="http://schemas.openxmlformats.org/markup-compatibility/2006">
              <mc:Choice xmlns:v="urn:schemas-microsoft-com:vml" Requires="v">
                <p:oleObj spid="_x0000_s30994" name="Document" r:id="rId4" imgW="8248712" imgH="3705413" progId="Word.Document.8">
                  <p:embed/>
                </p:oleObj>
              </mc:Choice>
              <mc:Fallback>
                <p:oleObj name="Document" r:id="rId4" imgW="8248712" imgH="3705413" progId="Word.Document.8">
                  <p:embed/>
                  <p:pic>
                    <p:nvPicPr>
                      <p:cNvPr id="0" name="Picture 11"/>
                      <p:cNvPicPr>
                        <a:picLocks noChangeAspect="1" noChangeArrowheads="1"/>
                      </p:cNvPicPr>
                      <p:nvPr/>
                    </p:nvPicPr>
                    <p:blipFill>
                      <a:blip r:embed="rId5"/>
                      <a:srcRect/>
                      <a:stretch>
                        <a:fillRect/>
                      </a:stretch>
                    </p:blipFill>
                    <p:spPr bwMode="auto">
                      <a:xfrm>
                        <a:off x="601663" y="2317750"/>
                        <a:ext cx="7966075" cy="357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a:t>
            </a:r>
            <a:r>
              <a:rPr lang="en-US" dirty="0" smtClean="0"/>
              <a:t>, </a:t>
            </a:r>
            <a:r>
              <a:rPr lang="en-US" dirty="0" smtClean="0"/>
              <a:t>2015</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2</a:t>
            </a:fld>
            <a:endParaRPr lang="en-US" dirty="0"/>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pPr>
              <a:buFont typeface="Arial" panose="020B0604020202020204" pitchFamily="34" charset="0"/>
              <a:buChar char="•"/>
            </a:pPr>
            <a:r>
              <a:rPr lang="en-US" sz="2000" b="0" dirty="0" smtClean="0"/>
              <a:t>The </a:t>
            </a:r>
            <a:r>
              <a:rPr lang="en-US" sz="2000" b="0" dirty="0"/>
              <a:t>attendance varies depending on the topics &amp; documents being considered. </a:t>
            </a:r>
            <a:r>
              <a:rPr lang="en-US" sz="2000" b="0" dirty="0" smtClean="0"/>
              <a:t>While we plan for ~15 representing all 802 WGs the actual attendance can be considerably more (or less).</a:t>
            </a:r>
          </a:p>
          <a:p>
            <a:r>
              <a:rPr lang="en-US" sz="2000" b="0" dirty="0" smtClean="0"/>
              <a:t>Final </a:t>
            </a:r>
            <a:r>
              <a:rPr lang="en-US" sz="2000" b="0" dirty="0"/>
              <a:t>approval of documents is </a:t>
            </a:r>
            <a:r>
              <a:rPr lang="en-US" sz="2000" b="0" dirty="0" smtClean="0"/>
              <a:t>normally</a:t>
            </a:r>
            <a:r>
              <a:rPr lang="en-US" sz="2000" b="0" dirty="0" smtClean="0"/>
              <a:t> </a:t>
            </a:r>
            <a:r>
              <a:rPr lang="en-US" sz="2000" b="0" dirty="0"/>
              <a:t>done Thursdays during AM1 and AM2.</a:t>
            </a:r>
            <a:endParaRPr lang="en-US" sz="2000" b="0" dirty="0" smtClean="0"/>
          </a:p>
          <a:p>
            <a:endParaRPr lang="en-US" sz="2000" b="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a:t>
            </a:r>
            <a:r>
              <a:rPr lang="en-US" dirty="0" smtClean="0"/>
              <a:t>, </a:t>
            </a:r>
            <a:r>
              <a:rPr lang="en-US" dirty="0" smtClean="0"/>
              <a:t>2015</a:t>
            </a:r>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09600"/>
            <a:ext cx="7772400" cy="914400"/>
          </a:xfrm>
        </p:spPr>
        <p:txBody>
          <a:bodyPr/>
          <a:lstStyle/>
          <a:p>
            <a:r>
              <a:rPr lang="en-US" sz="2800" dirty="0" smtClean="0"/>
              <a:t>Some of the items to be considered at this meeting</a:t>
            </a:r>
            <a:endParaRPr lang="en-GB" sz="2800" dirty="0"/>
          </a:p>
        </p:txBody>
      </p:sp>
      <p:sp>
        <p:nvSpPr>
          <p:cNvPr id="21507" name="Rectangle 3"/>
          <p:cNvSpPr>
            <a:spLocks noGrp="1" noChangeArrowheads="1"/>
          </p:cNvSpPr>
          <p:nvPr>
            <p:ph type="body" idx="1"/>
          </p:nvPr>
        </p:nvSpPr>
        <p:spPr>
          <a:xfrm>
            <a:off x="685800" y="1295400"/>
            <a:ext cx="7772400" cy="5029200"/>
          </a:xfrm>
        </p:spPr>
        <p:txBody>
          <a:bodyPr/>
          <a:lstStyle/>
          <a:p>
            <a:pPr>
              <a:spcBef>
                <a:spcPts val="0"/>
              </a:spcBef>
              <a:spcAft>
                <a:spcPts val="600"/>
              </a:spcAft>
            </a:pPr>
            <a:r>
              <a:rPr lang="en-US" sz="2000" b="0" dirty="0" smtClean="0"/>
              <a:t>Doc. </a:t>
            </a:r>
            <a:r>
              <a:rPr lang="en-US" sz="2000" b="0" dirty="0"/>
              <a:t>18-15-0032- “Report ITU-R SM.[SMART_GRID] on the Smart Grid </a:t>
            </a:r>
            <a:r>
              <a:rPr lang="en-US" sz="2000" b="0" dirty="0" smtClean="0"/>
              <a:t>project”. This </a:t>
            </a:r>
            <a:r>
              <a:rPr lang="en-US" sz="2000" b="0" dirty="0"/>
              <a:t>meeting provides what will be a final opportunity by IEEE 802 to revise/enhance our previous response to ITU-R Question 236/1, dealing with technologies and spectrum used in the management of Smart Grids. ITU-R WP1A plans on the report to receive final approval at their next meeting. </a:t>
            </a:r>
            <a:endParaRPr lang="en-US" sz="2000" b="0" dirty="0" smtClean="0"/>
          </a:p>
          <a:p>
            <a:pPr>
              <a:spcBef>
                <a:spcPts val="0"/>
              </a:spcBef>
              <a:spcAft>
                <a:spcPts val="600"/>
              </a:spcAft>
            </a:pPr>
            <a:r>
              <a:rPr lang="en-US" sz="2000" b="0" dirty="0" smtClean="0"/>
              <a:t>Doc. </a:t>
            </a:r>
            <a:r>
              <a:rPr lang="en-US" sz="2000" b="0" dirty="0"/>
              <a:t>18-15-0028-r1- NPRM_FCC-15 </a:t>
            </a:r>
            <a:r>
              <a:rPr lang="en-US" sz="2000" b="0" dirty="0" smtClean="0"/>
              <a:t>68A1_Preserved _</a:t>
            </a:r>
            <a:r>
              <a:rPr lang="en-US" sz="2000" b="0" dirty="0" err="1"/>
              <a:t>Channel_in_TV_Band_for</a:t>
            </a:r>
            <a:r>
              <a:rPr lang="en-US" sz="2000" b="0" dirty="0"/>
              <a:t> wireless </a:t>
            </a:r>
            <a:r>
              <a:rPr lang="en-US" sz="2000" b="0" dirty="0" smtClean="0"/>
              <a:t>mics_and_TVSW_devices.docx. Review and consider comments to the FCC.</a:t>
            </a:r>
            <a:endParaRPr lang="en-US" sz="2000" b="0" dirty="0"/>
          </a:p>
          <a:p>
            <a:pPr>
              <a:spcBef>
                <a:spcPts val="0"/>
              </a:spcBef>
              <a:spcAft>
                <a:spcPts val="600"/>
              </a:spcAft>
            </a:pPr>
            <a:r>
              <a:rPr lang="en-US" sz="2000" b="0" dirty="0" smtClean="0"/>
              <a:t>Doc. 18-15-0029- “NCTA </a:t>
            </a:r>
            <a:r>
              <a:rPr lang="en-US" sz="2000" b="0" dirty="0"/>
              <a:t>to FCC: LTE-U Will Gravely Harm </a:t>
            </a:r>
            <a:r>
              <a:rPr lang="en-US" sz="2000" b="0" dirty="0" smtClean="0"/>
              <a:t>Wi-Fi”</a:t>
            </a:r>
          </a:p>
          <a:p>
            <a:pPr>
              <a:spcBef>
                <a:spcPts val="0"/>
              </a:spcBef>
              <a:spcAft>
                <a:spcPts val="600"/>
              </a:spcAft>
            </a:pPr>
            <a:r>
              <a:rPr lang="en-US" sz="2000" b="0" dirty="0" smtClean="0"/>
              <a:t>Doc. </a:t>
            </a:r>
            <a:r>
              <a:rPr lang="en-US" sz="2000" b="0" dirty="0"/>
              <a:t>18-15-0030- “LIAISON STATEMENT TO THE IEEE ON THE DRAFT NEW REPORT ITU-R SM.[THZ_TREND</a:t>
            </a:r>
            <a:r>
              <a:rPr lang="en-US" sz="2000" b="0" dirty="0" smtClean="0"/>
              <a:t>]”. We will review and consider developing a response.</a:t>
            </a:r>
          </a:p>
          <a:p>
            <a:pPr>
              <a:spcBef>
                <a:spcPts val="0"/>
              </a:spcBef>
              <a:spcAft>
                <a:spcPts val="600"/>
              </a:spcAft>
            </a:pPr>
            <a:r>
              <a:rPr lang="en-US" sz="2000" b="0" dirty="0" smtClean="0"/>
              <a:t>Doc. </a:t>
            </a:r>
            <a:r>
              <a:rPr lang="en-US" sz="2000" b="0" dirty="0"/>
              <a:t>18-15-0033- Study on Question ITU-R 210-3/1 "Wireless power </a:t>
            </a:r>
            <a:r>
              <a:rPr lang="en-US" sz="2000" b="0" dirty="0" smtClean="0"/>
              <a:t>transmission“. Review for possible comments back to ITU-R WP1B.</a:t>
            </a:r>
            <a:endParaRPr lang="en-US" sz="2000" b="0" dirty="0" smtClean="0"/>
          </a:p>
        </p:txBody>
      </p:sp>
    </p:spTree>
    <p:extLst>
      <p:ext uri="{BB962C8B-B14F-4D97-AF65-F5344CB8AC3E}">
        <p14:creationId xmlns:p14="http://schemas.microsoft.com/office/powerpoint/2010/main" val="3516543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a:t>
            </a:r>
            <a:r>
              <a:rPr lang="en-US" dirty="0" smtClean="0"/>
              <a:t>, </a:t>
            </a:r>
            <a:r>
              <a:rPr lang="en-US" dirty="0" smtClean="0"/>
              <a:t>2015</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4</a:t>
            </a:fld>
            <a:endParaRPr lang="en-US" dirty="0"/>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Additional </a:t>
            </a:r>
            <a:r>
              <a:rPr lang="en-US" sz="2800" dirty="0" smtClean="0"/>
              <a:t>RR-TAG Items for </a:t>
            </a:r>
            <a:r>
              <a:rPr lang="en-US" sz="2800" dirty="0" smtClean="0"/>
              <a:t>July</a:t>
            </a:r>
            <a:r>
              <a:rPr lang="en-US" sz="2800" dirty="0" smtClean="0"/>
              <a:t>:</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Doc. </a:t>
            </a:r>
            <a:r>
              <a:rPr lang="en-US" sz="2000" b="0" dirty="0"/>
              <a:t>18-15-0035- “NATIONAL EXPERIENCE ON THE IMPLEMENTATION OF THE DIGITAL DIVIDEND IN </a:t>
            </a:r>
            <a:r>
              <a:rPr lang="en-US" sz="2000" b="0" dirty="0" smtClean="0"/>
              <a:t>BRAZIL”. There is an opportunity to reply either to ITU-R WP1A or directly to the Brazilian ANATEL.</a:t>
            </a:r>
            <a:endParaRPr lang="en-US" sz="2000" b="0" dirty="0"/>
          </a:p>
          <a:p>
            <a:pPr>
              <a:spcBef>
                <a:spcPts val="0"/>
              </a:spcBef>
              <a:spcAft>
                <a:spcPts val="600"/>
              </a:spcAft>
            </a:pPr>
            <a:r>
              <a:rPr lang="en-US" sz="2000" b="0" dirty="0" smtClean="0"/>
              <a:t>Further </a:t>
            </a:r>
            <a:r>
              <a:rPr lang="en-US" sz="2000" b="0" dirty="0" smtClean="0"/>
              <a:t>contributions to ITU-R, FCC, and to other regulatory bodies are added as needed. Many of these items appear with short notice to the TAG and with very short response times.</a:t>
            </a:r>
          </a:p>
          <a:p>
            <a:pPr>
              <a:spcBef>
                <a:spcPts val="0"/>
              </a:spcBef>
              <a:spcAft>
                <a:spcPts val="600"/>
              </a:spcAft>
            </a:pPr>
            <a:r>
              <a:rPr lang="en-US" sz="2000" b="0" dirty="0" smtClean="0"/>
              <a:t>The RR-TAG </a:t>
            </a:r>
            <a:r>
              <a:rPr lang="en-US" sz="2000" b="0" dirty="0" smtClean="0"/>
              <a:t>agenda, Doc. 18-15-0027-r2, </a:t>
            </a:r>
            <a:r>
              <a:rPr lang="en-US" sz="2000" b="0" dirty="0" smtClean="0"/>
              <a:t>can be found on the RR-TAG’s Mentor web site; expect that as normal there will be </a:t>
            </a:r>
            <a:r>
              <a:rPr lang="en-US" sz="2000" b="0" dirty="0" smtClean="0"/>
              <a:t>further</a:t>
            </a:r>
            <a:r>
              <a:rPr lang="en-US" sz="2000" b="0" dirty="0" smtClean="0"/>
              <a:t> </a:t>
            </a:r>
            <a:r>
              <a:rPr lang="en-US" sz="2000" b="0" dirty="0" err="1" smtClean="0"/>
              <a:t>rof</a:t>
            </a:r>
            <a:r>
              <a:rPr lang="en-US" sz="2000" b="0" dirty="0" smtClean="0"/>
              <a:t> </a:t>
            </a:r>
            <a:r>
              <a:rPr lang="en-US" sz="2000" b="0" dirty="0" smtClean="0"/>
              <a:t>the </a:t>
            </a:r>
            <a:r>
              <a:rPr lang="en-US" sz="2000" b="0" dirty="0" smtClean="0"/>
              <a:t>agenda</a:t>
            </a:r>
            <a:r>
              <a:rPr lang="en-US" sz="2000" b="0" dirty="0" smtClean="0"/>
              <a:t>. </a:t>
            </a:r>
            <a:r>
              <a:rPr lang="en-US" sz="2000" b="0" dirty="0" smtClean="0"/>
              <a:t>Please check it for items of interest that may not be listed in the Opening Report.</a:t>
            </a:r>
          </a:p>
          <a:p>
            <a:pPr>
              <a:spcBef>
                <a:spcPts val="0"/>
              </a:spcBef>
              <a:spcAft>
                <a:spcPts val="600"/>
              </a:spcAft>
            </a:pPr>
            <a:r>
              <a:rPr lang="en-US" sz="2000" b="0" dirty="0" smtClean="0"/>
              <a:t>Don’t forget that for the most part you can maintain your voting rights in your home group when you participate in the RR-TAG (and, of course, log your attendance correctly!).</a:t>
            </a:r>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1772</TotalTime>
  <Words>501</Words>
  <Application>Microsoft Office PowerPoint</Application>
  <PresentationFormat>On-screen Show (4:3)</PresentationFormat>
  <Paragraphs>34</Paragraphs>
  <Slides>4</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ＭＳ Ｐゴシック</vt:lpstr>
      <vt:lpstr>Arial</vt:lpstr>
      <vt:lpstr>Times New Roman</vt:lpstr>
      <vt:lpstr>802-18-Submission</vt:lpstr>
      <vt:lpstr>Document</vt:lpstr>
      <vt:lpstr>RR-TAG Opening Report</vt:lpstr>
      <vt:lpstr>Overview</vt:lpstr>
      <vt:lpstr>Some of the items to be considered at this meeting</vt:lpstr>
      <vt:lpstr>Additional RR-TAG Items for July:</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Mike Lynch</cp:lastModifiedBy>
  <cp:revision>292</cp:revision>
  <cp:lastPrinted>2015-03-06T04:12:11Z</cp:lastPrinted>
  <dcterms:created xsi:type="dcterms:W3CDTF">2012-01-16T17:46:49Z</dcterms:created>
  <dcterms:modified xsi:type="dcterms:W3CDTF">2015-07-10T02:56:37Z</dcterms:modified>
</cp:coreProperties>
</file>